
<file path=[Content_Types].xml><?xml version="1.0" encoding="utf-8"?>
<Types xmlns="http://schemas.openxmlformats.org/package/2006/content-types">
  <Default Extension="png" ContentType="image/png"/>
  <Default Extension="JPG&amp;ehk=9a4ByEBKmau5QYp3OW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2A4F3-71C9-42D3-A39F-A8BAE93999D3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2A4A-47C7-4E63-AF58-7B271618E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D2A4A-47C7-4E63-AF58-7B271618E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1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4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59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4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5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1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3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6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7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3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7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latin typeface="Segoe UI 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3F3E1-9A54-4BF8-89C0-CE2F21C4F21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97D3-AE08-45FA-9A18-5AE35A5ED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99A4-C696-4CA0-961F-658D3F136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BDDF-5BD2-4192-A243-5BC4A1E8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1A8D-397E-4440-B27E-62545C99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37C9-9DB1-4C51-B55E-7C14E149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C8EF-3854-4705-A351-D688332F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3530-ACFB-485E-A80D-3A7F2C1D9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2575-99C7-4718-B3B9-1FE10462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6276-A9D4-47BF-B844-5D86C24B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8F97-ACA4-439B-AF6F-1EDD7EA6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D0830-BE7D-4685-8C4F-8754B7B6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B3F04-8742-451B-8CDD-D7EB5FA26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0543-A580-45F3-A9FE-4999D836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4D49-3271-4F46-8FDB-900C9D86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075D-F66C-4D9D-AB74-811A2046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3 Bullet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7" t="1795" r="365" b="869"/>
          <a:stretch/>
        </p:blipFill>
        <p:spPr>
          <a:xfrm>
            <a:off x="7797738" y="1"/>
            <a:ext cx="4394263" cy="6858340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5324" y="6492875"/>
            <a:ext cx="604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55171" y="1828800"/>
            <a:ext cx="6675120" cy="3277820"/>
          </a:xfrm>
          <a:prstGeom prst="rect">
            <a:avLst/>
          </a:prstGeom>
        </p:spPr>
        <p:txBody>
          <a:bodyPr/>
          <a:lstStyle>
            <a:lvl1pPr>
              <a:defRPr lang="en-US" sz="2400" spc="-50" baseline="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55171" y="561750"/>
            <a:ext cx="3200400" cy="9927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70000"/>
              </a:lnSpc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16" name="Rectangle 15"/>
          <p:cNvSpPr/>
          <p:nvPr userDrawn="1"/>
        </p:nvSpPr>
        <p:spPr>
          <a:xfrm flipH="1">
            <a:off x="484632" y="548640"/>
            <a:ext cx="64008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5363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4032">
          <p15:clr>
            <a:srgbClr val="FBAE40"/>
          </p15:clr>
        </p15:guide>
        <p15:guide id="3" orient="horz" pos="2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246A-3804-4096-96D7-C5D0FA3C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0BB8-3D58-4656-A4AF-74CD11A1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D865-75F7-477E-AA05-05AAF3F1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1424-3F05-43E9-B6B5-1D656BB4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B6B6-EEB4-4BA7-B415-86E3203E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3795-6585-46CB-BCBE-751CBBEF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64B76-477B-4883-B7EA-7E4E93BC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FBCA-0B54-4EC5-AFD1-EBEC434D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A579-B1BA-4DA8-A30B-70FF16B5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AD92-5650-4C27-8DF7-5F57573D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DEBD-1121-4C78-AFE8-B0C38C04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CBD6-349A-400D-A6B9-9CC7F00B1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1E62A-A73F-4CE8-A461-3D8FD0038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8C77-C799-416D-B506-3C776B56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39C8E-1C29-455D-AF2D-17BF87E9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4C48-CA28-4ECA-8650-DA8E60D8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48DB-E9CA-46C6-B0E2-B90FC333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FFFFF-4016-4189-9D86-FCEF6757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3367E-23C5-49C4-B4E4-FF0BCF4F3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0F107-A76B-4585-B5F5-7A0F4B4F7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226FC-D343-4D43-896A-50A10CC0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559AD-C8B1-45C9-B6B2-EFB09390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37300-FE35-4076-A057-B2B4A0AD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5D9F0-33E9-42B2-B908-8D8E96F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BE32-F352-431E-8863-1BC207D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A0A92-B7AF-4216-9D6E-B0CB3239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7E2CF-A354-40D1-B2DA-7818D41A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F2A37-AEF5-42E7-93F1-D46A23EE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5543D-5612-4575-B46A-4C98D331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B7D00-FBC9-4B98-A5CA-7F3BCE8F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EB363-ABE3-4887-B4B8-614C2850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711B-014A-48A9-8AE8-E7BF0AEE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4342-2BD1-4108-8BD2-4F60CB96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4472-DA39-47CE-9931-891B71EF4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4BB59-52E2-4E68-9DF0-2C52C58A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E00E4-D571-46F3-986B-6BB0423F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ECF4-8F70-45A7-B05B-3E424C8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9E13-0DB5-4F66-87D2-A4DCCEAE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BEC9-4CE1-4E72-BC89-EAA985038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E9781-E7DE-4B62-AE9A-44960DFAE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5816-925F-4E8D-BBCC-22E9AD5B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6BEA-501B-4FE2-B7E0-64578E8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697D5-3116-495B-9E1E-958A560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D1CFD-53C0-4878-9806-FC9068D4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E4E8-B52E-402C-93F1-BCAFB4AF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4E6B-59D5-4178-9966-5A08D46B2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BDCB-1C76-4CA8-9771-93B24683B18E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DC737-F815-4CBE-80BF-9464142F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8023-7994-4474-BE5B-8821F5856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ACB7-EF42-40D5-BB10-AABA034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familysearch.org/learn/wiki/en/New_to_Genealogy_-_Beginners_First_Step" TargetMode="External"/><Relationship Id="rId4" Type="http://schemas.openxmlformats.org/officeDocument/2006/relationships/image" Target="../media/image5.JPG&amp;ehk=9a4ByEBKmau5QYp3OW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1AB7-5D6B-48B8-A4A5-0C8399BCE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F36B-919A-49C0-9E37-F724C281F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Credit </a:t>
            </a:r>
          </a:p>
          <a:p>
            <a:pPr lvl="1"/>
            <a:r>
              <a:rPr lang="en-US" sz="1800" dirty="0"/>
              <a:t>Set-ServiceCredential.ps1</a:t>
            </a:r>
          </a:p>
          <a:p>
            <a:pPr lvl="1"/>
            <a:r>
              <a:rPr lang="en-US" sz="1800" dirty="0"/>
              <a:t>Written by Bill Stewart (bstewart@iname.com)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Credit!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Hierarchical Structure:</a:t>
            </a:r>
          </a:p>
          <a:p>
            <a:pPr lvl="1"/>
            <a:r>
              <a:rPr lang="en-US" sz="1800" dirty="0"/>
              <a:t>Management Group</a:t>
            </a:r>
          </a:p>
          <a:p>
            <a:pPr lvl="2"/>
            <a:r>
              <a:rPr lang="en-US" sz="1800" dirty="0"/>
              <a:t>Roles</a:t>
            </a:r>
          </a:p>
          <a:p>
            <a:pPr lvl="3"/>
            <a:r>
              <a:rPr lang="en-US" dirty="0"/>
              <a:t>Servers</a:t>
            </a:r>
          </a:p>
          <a:p>
            <a:pPr lvl="4"/>
            <a:r>
              <a:rPr lang="en-US" dirty="0"/>
              <a:t>Services</a:t>
            </a:r>
          </a:p>
          <a:p>
            <a:r>
              <a:rPr lang="en-US" sz="1800" dirty="0"/>
              <a:t>Attributes</a:t>
            </a:r>
          </a:p>
          <a:p>
            <a:pPr lvl="1"/>
            <a:r>
              <a:rPr lang="en-US" sz="1800" dirty="0" err="1"/>
              <a:t>stopSequence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startSequence</a:t>
            </a:r>
            <a:endParaRPr lang="en-US" sz="1800" dirty="0"/>
          </a:p>
          <a:p>
            <a:pPr lvl="1"/>
            <a:r>
              <a:rPr lang="en-US" sz="1800" dirty="0"/>
              <a:t>active</a:t>
            </a:r>
          </a:p>
          <a:p>
            <a:pPr lvl="1"/>
            <a:r>
              <a:rPr lang="en-US" sz="1800" dirty="0"/>
              <a:t>credential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/>
              <a:t>Parameters</a:t>
            </a:r>
          </a:p>
          <a:p>
            <a:pPr lvl="1"/>
            <a:r>
              <a:rPr lang="en-US" sz="1800" b="1" dirty="0" err="1"/>
              <a:t>ManagementGroup</a:t>
            </a:r>
            <a:endParaRPr lang="en-US" sz="1800" b="1" dirty="0"/>
          </a:p>
          <a:p>
            <a:pPr lvl="1"/>
            <a:r>
              <a:rPr lang="en-US" sz="1800" b="1" dirty="0"/>
              <a:t>Role</a:t>
            </a:r>
            <a:r>
              <a:rPr lang="en-US" sz="1800" dirty="0"/>
              <a:t> </a:t>
            </a:r>
          </a:p>
          <a:p>
            <a:pPr lvl="2"/>
            <a:r>
              <a:rPr lang="en-US" sz="1400" dirty="0" err="1"/>
              <a:t>ManagementServer</a:t>
            </a:r>
            <a:endParaRPr lang="en-US" sz="1400" dirty="0"/>
          </a:p>
          <a:p>
            <a:pPr lvl="2"/>
            <a:r>
              <a:rPr lang="en-US" sz="1400" dirty="0" err="1"/>
              <a:t>SQLServer</a:t>
            </a:r>
            <a:endParaRPr lang="en-US" sz="1400" dirty="0"/>
          </a:p>
          <a:p>
            <a:pPr lvl="2"/>
            <a:r>
              <a:rPr lang="en-US" sz="1400" dirty="0" err="1"/>
              <a:t>ReportingServices</a:t>
            </a:r>
            <a:endParaRPr lang="en-US" sz="1400" dirty="0"/>
          </a:p>
          <a:p>
            <a:pPr lvl="2"/>
            <a:r>
              <a:rPr lang="en-US" sz="1400" dirty="0"/>
              <a:t>Orchestrator</a:t>
            </a:r>
          </a:p>
          <a:p>
            <a:pPr lvl="2"/>
            <a:r>
              <a:rPr lang="en-US" sz="1400" dirty="0"/>
              <a:t>ALL</a:t>
            </a:r>
          </a:p>
          <a:p>
            <a:pPr lvl="1"/>
            <a:r>
              <a:rPr lang="en-US" sz="1800" b="1" dirty="0" err="1"/>
              <a:t>ServerName</a:t>
            </a:r>
            <a:endParaRPr lang="en-US" sz="1800" b="1" dirty="0"/>
          </a:p>
          <a:p>
            <a:pPr lvl="1"/>
            <a:r>
              <a:rPr lang="en-US" sz="1800" b="1" dirty="0"/>
              <a:t>Action</a:t>
            </a:r>
            <a:r>
              <a:rPr lang="en-US" sz="1800" dirty="0"/>
              <a:t> </a:t>
            </a:r>
          </a:p>
          <a:p>
            <a:pPr lvl="2"/>
            <a:r>
              <a:rPr lang="en-US" sz="1400" dirty="0"/>
              <a:t>Start</a:t>
            </a:r>
          </a:p>
          <a:p>
            <a:pPr lvl="2"/>
            <a:r>
              <a:rPr lang="en-US" sz="1400" dirty="0"/>
              <a:t>Stop</a:t>
            </a:r>
          </a:p>
          <a:p>
            <a:pPr lvl="2"/>
            <a:r>
              <a:rPr lang="en-US" sz="1400" dirty="0" err="1"/>
              <a:t>ChangePassword</a:t>
            </a:r>
            <a:endParaRPr lang="en-US" sz="1400" dirty="0"/>
          </a:p>
          <a:p>
            <a:pPr lvl="2"/>
            <a:r>
              <a:rPr lang="en-US" sz="1400" dirty="0"/>
              <a:t>Restart</a:t>
            </a:r>
          </a:p>
          <a:p>
            <a:pPr lvl="2"/>
            <a:r>
              <a:rPr lang="en-US" sz="1400" dirty="0"/>
              <a:t>Verify</a:t>
            </a:r>
          </a:p>
          <a:p>
            <a:pPr lvl="1"/>
            <a:r>
              <a:rPr lang="en-US" sz="1800" dirty="0"/>
              <a:t>Supports </a:t>
            </a:r>
            <a:r>
              <a:rPr lang="en-US" sz="1800" b="1" dirty="0" err="1"/>
              <a:t>WhatIf</a:t>
            </a:r>
            <a:r>
              <a:rPr lang="en-US" sz="1800" dirty="0"/>
              <a:t> parameter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PowerShell 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0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Code cleanup</a:t>
            </a:r>
          </a:p>
          <a:p>
            <a:r>
              <a:rPr lang="en-US" sz="1800" dirty="0"/>
              <a:t>Add a “Configure” action</a:t>
            </a:r>
          </a:p>
          <a:p>
            <a:pPr lvl="1"/>
            <a:r>
              <a:rPr lang="en-US" sz="1800" dirty="0"/>
              <a:t>Provide a list of servers and desired services and have the script populate the “Credential” attribute in the config file</a:t>
            </a:r>
          </a:p>
          <a:p>
            <a:r>
              <a:rPr lang="en-US" sz="1800" dirty="0"/>
              <a:t>Eliminate duplicate Get-Credential calls for the same service account</a:t>
            </a:r>
          </a:p>
          <a:p>
            <a:r>
              <a:rPr lang="en-US" sz="1800" dirty="0"/>
              <a:t>Add a -Credential option for remote/non-domain services</a:t>
            </a:r>
          </a:p>
          <a:p>
            <a:r>
              <a:rPr lang="en-US" sz="1800" dirty="0"/>
              <a:t>Add the ability to change passwords for </a:t>
            </a:r>
            <a:r>
              <a:rPr lang="en-US" sz="1800" dirty="0" err="1"/>
              <a:t>RunAs</a:t>
            </a:r>
            <a:r>
              <a:rPr lang="en-US" sz="1800" dirty="0"/>
              <a:t> accounts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Problem Statements: </a:t>
            </a:r>
          </a:p>
          <a:p>
            <a:pPr lvl="1"/>
            <a:r>
              <a:rPr lang="en-US" sz="1800" dirty="0"/>
              <a:t>An Operations Manager Management Group may consist of many servers, many services, many interdependencies and many service accounts.</a:t>
            </a:r>
          </a:p>
          <a:p>
            <a:pPr lvl="1"/>
            <a:r>
              <a:rPr lang="en-US" sz="1800" dirty="0"/>
              <a:t>Security best practices dictate that administrators should periodically change service account (and </a:t>
            </a:r>
            <a:r>
              <a:rPr lang="en-US" sz="1800" dirty="0" err="1"/>
              <a:t>RunAs</a:t>
            </a:r>
            <a:r>
              <a:rPr lang="en-US" sz="1800" dirty="0"/>
              <a:t> account) passwords.</a:t>
            </a:r>
          </a:p>
          <a:p>
            <a:pPr lvl="1"/>
            <a:r>
              <a:rPr lang="en-US" sz="1800" dirty="0"/>
              <a:t>Need to provide a process/mechanism for stopping, changing passwords and starting related services in an orderly, consistent manner.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 service credentials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 service credentials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45" y="2800435"/>
            <a:ext cx="1479509" cy="1640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348088"/>
            <a:ext cx="1131711" cy="1131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55" y="3208920"/>
            <a:ext cx="1131711" cy="1131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9" y="4257379"/>
            <a:ext cx="1131711" cy="11317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84" y="2307296"/>
            <a:ext cx="1131711" cy="1131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41" y="4629306"/>
            <a:ext cx="1008795" cy="10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Goal:</a:t>
            </a:r>
          </a:p>
          <a:p>
            <a:pPr lvl="1"/>
            <a:r>
              <a:rPr lang="en-US" sz="1800" dirty="0"/>
              <a:t>Create a PowerShell script to Stop, Start, Restart and Change Service Account credentials for Operations Manager (and related) services in an orderly fashion.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 service credentials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 service credentials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08" y="2223232"/>
            <a:ext cx="1131711" cy="1131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7" y="3828401"/>
            <a:ext cx="1131711" cy="11317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01" y="2789087"/>
            <a:ext cx="1131711" cy="11317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94" y="3321351"/>
            <a:ext cx="1131711" cy="11317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075121"/>
            <a:ext cx="1181806" cy="1566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71632" y="574622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familysearch.org/learn/wiki/en/New_to_Genealogy_-_Beginners_First_Step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51" y="1870687"/>
            <a:ext cx="1008795" cy="10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Use a configuration file to keep the script portable</a:t>
            </a:r>
          </a:p>
          <a:p>
            <a:r>
              <a:rPr lang="en-US" sz="1800" dirty="0"/>
              <a:t>Services must be grouped by server and the order in which they are brought down must be logically separate from the order in which they are brought back online</a:t>
            </a:r>
          </a:p>
          <a:p>
            <a:r>
              <a:rPr lang="en-US" sz="1800" dirty="0"/>
              <a:t>Allow alternate configuration files for different management groups (or even different purposes altogether)</a:t>
            </a:r>
          </a:p>
          <a:p>
            <a:r>
              <a:rPr lang="en-US" sz="1800" dirty="0"/>
              <a:t>Allow the administrator to “target” the servers and/or services that are to be restarted/changed through command line switches</a:t>
            </a:r>
          </a:p>
          <a:p>
            <a:pPr lvl="1"/>
            <a:r>
              <a:rPr lang="en-US" sz="1800" dirty="0"/>
              <a:t>By Management Group (ALL)</a:t>
            </a:r>
          </a:p>
          <a:p>
            <a:pPr lvl="1"/>
            <a:r>
              <a:rPr lang="en-US" sz="1800" dirty="0"/>
              <a:t>By Role</a:t>
            </a:r>
          </a:p>
          <a:p>
            <a:pPr lvl="1"/>
            <a:r>
              <a:rPr lang="en-US" sz="1800" dirty="0"/>
              <a:t>By Server</a:t>
            </a:r>
          </a:p>
          <a:p>
            <a:r>
              <a:rPr lang="en-US" sz="1800" dirty="0"/>
              <a:t>Support “</a:t>
            </a:r>
            <a:r>
              <a:rPr lang="en-US" sz="1800" dirty="0" err="1"/>
              <a:t>WhatIf</a:t>
            </a:r>
            <a:r>
              <a:rPr lang="en-US" sz="18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Disallow changing the service account principal; only the password may be updated</a:t>
            </a:r>
          </a:p>
          <a:p>
            <a:r>
              <a:rPr lang="en-US" sz="1800" dirty="0"/>
              <a:t>Disallow changing the password for services that are not in the “Stopped” state</a:t>
            </a:r>
          </a:p>
          <a:p>
            <a:r>
              <a:rPr lang="en-US" sz="1800" dirty="0"/>
              <a:t>Disallow changing passwords for managed service accounts or system accounts(*)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Functional Restrictions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081" y="5734756"/>
            <a:ext cx="556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(*) Note that these services can still be stopped/started</a:t>
            </a:r>
          </a:p>
        </p:txBody>
      </p:sp>
    </p:spTree>
    <p:extLst>
      <p:ext uri="{BB962C8B-B14F-4D97-AF65-F5344CB8AC3E}">
        <p14:creationId xmlns:p14="http://schemas.microsoft.com/office/powerpoint/2010/main" val="39721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WMI Access to Remote Servers (without using PS Remoting)</a:t>
            </a:r>
          </a:p>
          <a:p>
            <a:r>
              <a:rPr lang="en-US" sz="1800" dirty="0"/>
              <a:t>Administrator Access to Remote Servers (at least the ability to manage services)</a:t>
            </a:r>
          </a:p>
          <a:p>
            <a:r>
              <a:rPr lang="en-US" sz="1800" dirty="0"/>
              <a:t>PowerShell 2.0+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"/>
          <p:cNvSpPr/>
          <p:nvPr/>
        </p:nvSpPr>
        <p:spPr bwMode="auto">
          <a:xfrm>
            <a:off x="10118187" y="516307"/>
            <a:ext cx="1417847" cy="981495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noFill/>
          <a:ln w="444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54864" bIns="1097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75310" fontAlgn="base">
              <a:spcBef>
                <a:spcPct val="0"/>
              </a:spcBef>
              <a:spcAft>
                <a:spcPct val="0"/>
              </a:spcAft>
            </a:pPr>
            <a:endParaRPr lang="en-US" sz="2400" spc="-5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Port access to services (again, we’re not using PS remoting)</a:t>
            </a:r>
          </a:p>
          <a:p>
            <a:pPr lvl="1"/>
            <a:r>
              <a:rPr lang="en-US" sz="1800" dirty="0"/>
              <a:t>Remote Gateway servers may not work</a:t>
            </a:r>
          </a:p>
          <a:p>
            <a:r>
              <a:rPr lang="en-US" sz="1800" dirty="0"/>
              <a:t>Currently does not accept alternate credential(s) for non-domain servers/services</a:t>
            </a:r>
          </a:p>
          <a:p>
            <a:r>
              <a:rPr lang="en-US" sz="1800" dirty="0"/>
              <a:t>Currently does not work with clustered services (SQL </a:t>
            </a:r>
            <a:r>
              <a:rPr lang="en-US" sz="1800" dirty="0" err="1"/>
              <a:t>AlwaysOn</a:t>
            </a:r>
            <a:r>
              <a:rPr lang="en-US" sz="1800" dirty="0"/>
              <a:t> would work, but a SQL Clustered FCI would not)</a:t>
            </a:r>
          </a:p>
          <a:p>
            <a:r>
              <a:rPr lang="en-US" sz="1800" dirty="0"/>
              <a:t>Script DOES NOT currently update AD account password; that must be done by a separate process (though it’s on the list)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171" y="561750"/>
            <a:ext cx="3200400" cy="992730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55A70-3761-409A-80C6-4DAEDF7E07D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Manage service credentials</vt:lpstr>
      <vt:lpstr>Manage service credentials</vt:lpstr>
      <vt:lpstr>Manage service credentials</vt:lpstr>
      <vt:lpstr>Manage service credentials</vt:lpstr>
      <vt:lpstr>Functional Requirements</vt:lpstr>
      <vt:lpstr>Functional Restrictions</vt:lpstr>
      <vt:lpstr>Technical Requirements</vt:lpstr>
      <vt:lpstr>Limitations</vt:lpstr>
      <vt:lpstr>Credit!</vt:lpstr>
      <vt:lpstr>Configuration File</vt:lpstr>
      <vt:lpstr>PowerShell Script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Scott</dc:creator>
  <cp:lastModifiedBy>Hugh Scott</cp:lastModifiedBy>
  <cp:revision>1</cp:revision>
  <dcterms:created xsi:type="dcterms:W3CDTF">2018-01-10T22:28:02Z</dcterms:created>
  <dcterms:modified xsi:type="dcterms:W3CDTF">2018-01-10T22:29:45Z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huscott@microsoft.com</vt:lpwstr>
  </property>
  <property fmtid="{D5CDD505-2E9C-101B-9397-08002B2CF9AE}" pid="5" name="MSIP_Label_f42aa342-8706-4288-bd11-ebb85995028c_SetDate">
    <vt:lpwstr>2018-01-10T22:29:19.1595895Z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