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8" r:id="rId2"/>
    <p:sldId id="259" r:id="rId3"/>
    <p:sldId id="260" r:id="rId4"/>
    <p:sldId id="280" r:id="rId5"/>
    <p:sldId id="266" r:id="rId6"/>
    <p:sldId id="313" r:id="rId7"/>
    <p:sldId id="331" r:id="rId8"/>
    <p:sldId id="307" r:id="rId9"/>
    <p:sldId id="286" r:id="rId10"/>
    <p:sldId id="284" r:id="rId11"/>
    <p:sldId id="287" r:id="rId12"/>
    <p:sldId id="289" r:id="rId13"/>
    <p:sldId id="303" r:id="rId14"/>
    <p:sldId id="315" r:id="rId15"/>
    <p:sldId id="269" r:id="rId16"/>
    <p:sldId id="314" r:id="rId17"/>
    <p:sldId id="262" r:id="rId18"/>
    <p:sldId id="279" r:id="rId19"/>
    <p:sldId id="281" r:id="rId20"/>
    <p:sldId id="271" r:id="rId21"/>
    <p:sldId id="323" r:id="rId22"/>
    <p:sldId id="324" r:id="rId23"/>
    <p:sldId id="325" r:id="rId24"/>
    <p:sldId id="291" r:id="rId25"/>
    <p:sldId id="312" r:id="rId26"/>
    <p:sldId id="277" r:id="rId27"/>
    <p:sldId id="278" r:id="rId28"/>
    <p:sldId id="276" r:id="rId29"/>
    <p:sldId id="318" r:id="rId30"/>
    <p:sldId id="274" r:id="rId31"/>
    <p:sldId id="329" r:id="rId32"/>
    <p:sldId id="330" r:id="rId33"/>
    <p:sldId id="272" r:id="rId34"/>
    <p:sldId id="308" r:id="rId35"/>
    <p:sldId id="328" r:id="rId36"/>
    <p:sldId id="322" r:id="rId37"/>
    <p:sldId id="327" r:id="rId38"/>
    <p:sldId id="326" r:id="rId39"/>
    <p:sldId id="321" r:id="rId40"/>
    <p:sldId id="320" r:id="rId41"/>
    <p:sldId id="306" r:id="rId42"/>
    <p:sldId id="270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493" autoAdjust="0"/>
  </p:normalViewPr>
  <p:slideViewPr>
    <p:cSldViewPr snapToGrid="0">
      <p:cViewPr varScale="1">
        <p:scale>
          <a:sx n="72" d="100"/>
          <a:sy n="72" d="100"/>
        </p:scale>
        <p:origin x="130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chemeClr val="accent6">
                <a:lumMod val="75000"/>
                <a:alpha val="54000"/>
              </a:schemeClr>
            </a:solidFill>
            <a:ln>
              <a:solidFill>
                <a:schemeClr val="accent2"/>
              </a:solidFill>
            </a:ln>
            <a:effectLst/>
          </c:spPr>
          <c:val>
            <c:numRef>
              <c:f>Sheet1!$D$2:$AH$2</c:f>
              <c:numCache>
                <c:formatCode>General</c:formatCode>
                <c:ptCount val="31"/>
                <c:pt idx="0">
                  <c:v>200000</c:v>
                </c:pt>
                <c:pt idx="1">
                  <c:v>160000</c:v>
                </c:pt>
                <c:pt idx="2">
                  <c:v>200000</c:v>
                </c:pt>
                <c:pt idx="3">
                  <c:v>170000</c:v>
                </c:pt>
                <c:pt idx="4">
                  <c:v>80000</c:v>
                </c:pt>
                <c:pt idx="5">
                  <c:v>190000</c:v>
                </c:pt>
                <c:pt idx="6">
                  <c:v>190000</c:v>
                </c:pt>
                <c:pt idx="7">
                  <c:v>180000</c:v>
                </c:pt>
                <c:pt idx="8">
                  <c:v>175000</c:v>
                </c:pt>
                <c:pt idx="9">
                  <c:v>180000</c:v>
                </c:pt>
                <c:pt idx="10">
                  <c:v>180000</c:v>
                </c:pt>
                <c:pt idx="11">
                  <c:v>180000</c:v>
                </c:pt>
                <c:pt idx="12">
                  <c:v>190000</c:v>
                </c:pt>
                <c:pt idx="13">
                  <c:v>18000</c:v>
                </c:pt>
                <c:pt idx="14">
                  <c:v>175000</c:v>
                </c:pt>
                <c:pt idx="15">
                  <c:v>170000</c:v>
                </c:pt>
                <c:pt idx="16">
                  <c:v>180000</c:v>
                </c:pt>
                <c:pt idx="17">
                  <c:v>185000</c:v>
                </c:pt>
                <c:pt idx="18">
                  <c:v>190000</c:v>
                </c:pt>
                <c:pt idx="19">
                  <c:v>205000</c:v>
                </c:pt>
                <c:pt idx="20">
                  <c:v>800000</c:v>
                </c:pt>
                <c:pt idx="21">
                  <c:v>204000</c:v>
                </c:pt>
                <c:pt idx="22">
                  <c:v>180000</c:v>
                </c:pt>
                <c:pt idx="23">
                  <c:v>175000</c:v>
                </c:pt>
                <c:pt idx="24">
                  <c:v>177000</c:v>
                </c:pt>
                <c:pt idx="25">
                  <c:v>175000</c:v>
                </c:pt>
                <c:pt idx="26">
                  <c:v>175000</c:v>
                </c:pt>
                <c:pt idx="27">
                  <c:v>177000</c:v>
                </c:pt>
                <c:pt idx="28">
                  <c:v>178000</c:v>
                </c:pt>
                <c:pt idx="29">
                  <c:v>150000</c:v>
                </c:pt>
                <c:pt idx="30">
                  <c:v>140000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Syria</c:v>
                </c:pt>
              </c:strCache>
            </c:strRef>
          </c:tx>
          <c:spPr>
            <a:solidFill>
              <a:srgbClr val="C00000">
                <a:alpha val="55000"/>
              </a:srgbClr>
            </a:solidFill>
            <a:ln>
              <a:noFill/>
            </a:ln>
            <a:effectLst/>
          </c:spPr>
          <c:val>
            <c:numRef>
              <c:f>Sheet1!$D$3:$AH$3</c:f>
              <c:numCache>
                <c:formatCode>General</c:formatCode>
                <c:ptCount val="31"/>
                <c:pt idx="0">
                  <c:v>10000</c:v>
                </c:pt>
                <c:pt idx="1">
                  <c:v>20000</c:v>
                </c:pt>
                <c:pt idx="2">
                  <c:v>20000</c:v>
                </c:pt>
                <c:pt idx="3">
                  <c:v>25000</c:v>
                </c:pt>
                <c:pt idx="4">
                  <c:v>20000</c:v>
                </c:pt>
                <c:pt idx="5">
                  <c:v>25000</c:v>
                </c:pt>
                <c:pt idx="6">
                  <c:v>50000</c:v>
                </c:pt>
                <c:pt idx="7">
                  <c:v>50000</c:v>
                </c:pt>
                <c:pt idx="8">
                  <c:v>60000</c:v>
                </c:pt>
                <c:pt idx="9">
                  <c:v>70000</c:v>
                </c:pt>
                <c:pt idx="10">
                  <c:v>70000</c:v>
                </c:pt>
                <c:pt idx="11">
                  <c:v>90000</c:v>
                </c:pt>
                <c:pt idx="12">
                  <c:v>90000</c:v>
                </c:pt>
                <c:pt idx="13">
                  <c:v>60000</c:v>
                </c:pt>
                <c:pt idx="14">
                  <c:v>90000</c:v>
                </c:pt>
                <c:pt idx="15">
                  <c:v>90000</c:v>
                </c:pt>
                <c:pt idx="16">
                  <c:v>90000</c:v>
                </c:pt>
                <c:pt idx="17">
                  <c:v>90000</c:v>
                </c:pt>
                <c:pt idx="18">
                  <c:v>90000</c:v>
                </c:pt>
                <c:pt idx="19">
                  <c:v>90000</c:v>
                </c:pt>
                <c:pt idx="20">
                  <c:v>60000</c:v>
                </c:pt>
                <c:pt idx="21">
                  <c:v>90000</c:v>
                </c:pt>
                <c:pt idx="22">
                  <c:v>86000</c:v>
                </c:pt>
                <c:pt idx="23">
                  <c:v>60000</c:v>
                </c:pt>
                <c:pt idx="24">
                  <c:v>60000</c:v>
                </c:pt>
                <c:pt idx="25">
                  <c:v>60000</c:v>
                </c:pt>
                <c:pt idx="26">
                  <c:v>50000</c:v>
                </c:pt>
                <c:pt idx="27">
                  <c:v>50000</c:v>
                </c:pt>
                <c:pt idx="28">
                  <c:v>50000</c:v>
                </c:pt>
                <c:pt idx="29">
                  <c:v>45000</c:v>
                </c:pt>
                <c:pt idx="30">
                  <c:v>50000</c:v>
                </c:pt>
              </c:numCache>
            </c:numRef>
          </c:val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Football</c:v>
                </c:pt>
              </c:strCache>
            </c:strRef>
          </c:tx>
          <c:spPr>
            <a:solidFill>
              <a:schemeClr val="accent1">
                <a:alpha val="38000"/>
              </a:schemeClr>
            </a:solidFill>
            <a:ln>
              <a:solidFill>
                <a:schemeClr val="accent1"/>
              </a:solidFill>
            </a:ln>
            <a:effectLst/>
          </c:spPr>
          <c:val>
            <c:numRef>
              <c:f>Sheet1!$D$4:$AH$4</c:f>
              <c:numCache>
                <c:formatCode>General</c:formatCode>
                <c:ptCount val="31"/>
                <c:pt idx="0">
                  <c:v>300000</c:v>
                </c:pt>
                <c:pt idx="1">
                  <c:v>150000</c:v>
                </c:pt>
                <c:pt idx="2">
                  <c:v>100000</c:v>
                </c:pt>
                <c:pt idx="3">
                  <c:v>200000</c:v>
                </c:pt>
                <c:pt idx="4">
                  <c:v>80000</c:v>
                </c:pt>
                <c:pt idx="5">
                  <c:v>320000</c:v>
                </c:pt>
                <c:pt idx="6">
                  <c:v>320000</c:v>
                </c:pt>
                <c:pt idx="7">
                  <c:v>400000</c:v>
                </c:pt>
                <c:pt idx="8">
                  <c:v>240000</c:v>
                </c:pt>
                <c:pt idx="9">
                  <c:v>200000</c:v>
                </c:pt>
                <c:pt idx="10">
                  <c:v>220000</c:v>
                </c:pt>
                <c:pt idx="11">
                  <c:v>200000</c:v>
                </c:pt>
                <c:pt idx="12">
                  <c:v>250000</c:v>
                </c:pt>
                <c:pt idx="13">
                  <c:v>300000</c:v>
                </c:pt>
                <c:pt idx="14">
                  <c:v>350000</c:v>
                </c:pt>
                <c:pt idx="15">
                  <c:v>450000</c:v>
                </c:pt>
                <c:pt idx="16">
                  <c:v>250000</c:v>
                </c:pt>
                <c:pt idx="17">
                  <c:v>200000</c:v>
                </c:pt>
                <c:pt idx="18">
                  <c:v>150000</c:v>
                </c:pt>
                <c:pt idx="19">
                  <c:v>150000</c:v>
                </c:pt>
                <c:pt idx="20">
                  <c:v>220000</c:v>
                </c:pt>
                <c:pt idx="21">
                  <c:v>300000</c:v>
                </c:pt>
                <c:pt idx="22">
                  <c:v>300000</c:v>
                </c:pt>
                <c:pt idx="23">
                  <c:v>180000</c:v>
                </c:pt>
                <c:pt idx="24">
                  <c:v>180000</c:v>
                </c:pt>
                <c:pt idx="25">
                  <c:v>180000</c:v>
                </c:pt>
                <c:pt idx="26">
                  <c:v>180000</c:v>
                </c:pt>
                <c:pt idx="27">
                  <c:v>180000</c:v>
                </c:pt>
                <c:pt idx="28">
                  <c:v>220000</c:v>
                </c:pt>
                <c:pt idx="29">
                  <c:v>200000</c:v>
                </c:pt>
                <c:pt idx="30">
                  <c:v>190000</c:v>
                </c:pt>
              </c:numCache>
            </c:numRef>
          </c:val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tx1">
                <a:alpha val="55000"/>
              </a:schemeClr>
            </a:solidFill>
            <a:ln>
              <a:solidFill>
                <a:schemeClr val="tx1"/>
              </a:solidFill>
            </a:ln>
            <a:effectLst/>
          </c:spPr>
          <c:val>
            <c:numRef>
              <c:f>Sheet1!$D$5:$AH$5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10000</c:v>
                </c:pt>
                <c:pt idx="23">
                  <c:v>10000</c:v>
                </c:pt>
                <c:pt idx="24">
                  <c:v>20000</c:v>
                </c:pt>
                <c:pt idx="25">
                  <c:v>100000</c:v>
                </c:pt>
                <c:pt idx="26">
                  <c:v>150000</c:v>
                </c:pt>
                <c:pt idx="27">
                  <c:v>300000</c:v>
                </c:pt>
                <c:pt idx="28">
                  <c:v>150000</c:v>
                </c:pt>
                <c:pt idx="29">
                  <c:v>100000</c:v>
                </c:pt>
                <c:pt idx="30">
                  <c:v>40000</c:v>
                </c:pt>
              </c:numCache>
            </c:numRef>
          </c:val>
        </c:ser>
        <c:ser>
          <c:idx val="4"/>
          <c:order val="4"/>
          <c:tx>
            <c:strRef>
              <c:f>Sheet1!$C$6</c:f>
              <c:strCache>
                <c:ptCount val="1"/>
                <c:pt idx="0">
                  <c:v>Eclipse</c:v>
                </c:pt>
              </c:strCache>
            </c:strRef>
          </c:tx>
          <c:spPr>
            <a:solidFill>
              <a:schemeClr val="accent6">
                <a:alpha val="29000"/>
              </a:schemeClr>
            </a:solidFill>
            <a:ln>
              <a:solidFill>
                <a:schemeClr val="accent6"/>
              </a:solidFill>
            </a:ln>
            <a:effectLst/>
          </c:spPr>
          <c:val>
            <c:numRef>
              <c:f>Sheet1!$D$6:$AH$6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10000</c:v>
                </c:pt>
                <c:pt idx="26">
                  <c:v>10000</c:v>
                </c:pt>
                <c:pt idx="27">
                  <c:v>50000</c:v>
                </c:pt>
                <c:pt idx="28">
                  <c:v>100000</c:v>
                </c:pt>
                <c:pt idx="29">
                  <c:v>150000</c:v>
                </c:pt>
                <c:pt idx="3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935360"/>
        <c:axId val="306158128"/>
      </c:areaChart>
      <c:catAx>
        <c:axId val="185935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Day</a:t>
                </a:r>
              </a:p>
            </c:rich>
          </c:tx>
          <c:layout>
            <c:manualLayout>
              <c:xMode val="edge"/>
              <c:yMode val="edge"/>
              <c:x val="0.54634592605108967"/>
              <c:y val="0.77854965352068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158128"/>
        <c:crosses val="autoZero"/>
        <c:auto val="1"/>
        <c:lblAlgn val="ctr"/>
        <c:lblOffset val="100"/>
        <c:noMultiLvlLbl val="0"/>
      </c:catAx>
      <c:valAx>
        <c:axId val="30615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Number of tweets</a:t>
                </a:r>
                <a:endParaRPr 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35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55031065200659"/>
          <c:y val="4.1340982363457408E-2"/>
          <c:w val="0.75250798758171822"/>
          <c:h val="8.1728137617258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Sheet1!$D$9:$AH$9</c:f>
              <c:numCache>
                <c:formatCode>General</c:formatCode>
                <c:ptCount val="31"/>
                <c:pt idx="0">
                  <c:v>153846.15384615384</c:v>
                </c:pt>
                <c:pt idx="1">
                  <c:v>76923.076923076922</c:v>
                </c:pt>
                <c:pt idx="2">
                  <c:v>51282.051282051281</c:v>
                </c:pt>
                <c:pt idx="3">
                  <c:v>102564.10256410256</c:v>
                </c:pt>
                <c:pt idx="4">
                  <c:v>41025.641025641024</c:v>
                </c:pt>
                <c:pt idx="5">
                  <c:v>164102.56410256409</c:v>
                </c:pt>
                <c:pt idx="6">
                  <c:v>164102.56410256409</c:v>
                </c:pt>
                <c:pt idx="7">
                  <c:v>205128.20512820513</c:v>
                </c:pt>
                <c:pt idx="8">
                  <c:v>123076.92307692308</c:v>
                </c:pt>
                <c:pt idx="9">
                  <c:v>102564.10256410256</c:v>
                </c:pt>
                <c:pt idx="10">
                  <c:v>112820.51282051283</c:v>
                </c:pt>
                <c:pt idx="11">
                  <c:v>102564.10256410256</c:v>
                </c:pt>
                <c:pt idx="12">
                  <c:v>128205.1282051282</c:v>
                </c:pt>
                <c:pt idx="13">
                  <c:v>153846.15384615384</c:v>
                </c:pt>
                <c:pt idx="14">
                  <c:v>179487.1794871795</c:v>
                </c:pt>
                <c:pt idx="15">
                  <c:v>230769.23076923078</c:v>
                </c:pt>
                <c:pt idx="16">
                  <c:v>128205.1282051282</c:v>
                </c:pt>
                <c:pt idx="17">
                  <c:v>102564.10256410256</c:v>
                </c:pt>
                <c:pt idx="18">
                  <c:v>76923.076923076922</c:v>
                </c:pt>
                <c:pt idx="19">
                  <c:v>76923.076923076922</c:v>
                </c:pt>
                <c:pt idx="20">
                  <c:v>112820.51282051283</c:v>
                </c:pt>
                <c:pt idx="21">
                  <c:v>153846.15384615384</c:v>
                </c:pt>
                <c:pt idx="22">
                  <c:v>153846.15384615384</c:v>
                </c:pt>
                <c:pt idx="23">
                  <c:v>92307.692307692312</c:v>
                </c:pt>
                <c:pt idx="24">
                  <c:v>92307.692307692312</c:v>
                </c:pt>
                <c:pt idx="25">
                  <c:v>92307.692307692312</c:v>
                </c:pt>
                <c:pt idx="26">
                  <c:v>92307.692307692312</c:v>
                </c:pt>
                <c:pt idx="27">
                  <c:v>92307.692307692312</c:v>
                </c:pt>
                <c:pt idx="28">
                  <c:v>112820.51282051283</c:v>
                </c:pt>
                <c:pt idx="29">
                  <c:v>102564.10256410256</c:v>
                </c:pt>
                <c:pt idx="30">
                  <c:v>97435.897435897437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Sheet1!$D$10:$AH$10</c:f>
              <c:numCache>
                <c:formatCode>General</c:formatCode>
                <c:ptCount val="31"/>
                <c:pt idx="0">
                  <c:v>146153.84615384616</c:v>
                </c:pt>
                <c:pt idx="1">
                  <c:v>73076.923076923078</c:v>
                </c:pt>
                <c:pt idx="2">
                  <c:v>48717.948717948719</c:v>
                </c:pt>
                <c:pt idx="3">
                  <c:v>97435.897435897437</c:v>
                </c:pt>
                <c:pt idx="4">
                  <c:v>38974.358974358976</c:v>
                </c:pt>
                <c:pt idx="5">
                  <c:v>155897.43589743591</c:v>
                </c:pt>
                <c:pt idx="6">
                  <c:v>155897.43589743591</c:v>
                </c:pt>
                <c:pt idx="7">
                  <c:v>194871.79487179487</c:v>
                </c:pt>
                <c:pt idx="8">
                  <c:v>116923.07692307692</c:v>
                </c:pt>
                <c:pt idx="9">
                  <c:v>97435.897435897437</c:v>
                </c:pt>
                <c:pt idx="10">
                  <c:v>107179.48717948717</c:v>
                </c:pt>
                <c:pt idx="11">
                  <c:v>97435.897435897437</c:v>
                </c:pt>
                <c:pt idx="12">
                  <c:v>121794.8717948718</c:v>
                </c:pt>
                <c:pt idx="13">
                  <c:v>146153.84615384616</c:v>
                </c:pt>
                <c:pt idx="14">
                  <c:v>170512.8205128205</c:v>
                </c:pt>
                <c:pt idx="15">
                  <c:v>219230.76923076922</c:v>
                </c:pt>
                <c:pt idx="16">
                  <c:v>121794.8717948718</c:v>
                </c:pt>
                <c:pt idx="17">
                  <c:v>97435.897435897437</c:v>
                </c:pt>
                <c:pt idx="18">
                  <c:v>73076.923076923078</c:v>
                </c:pt>
                <c:pt idx="19">
                  <c:v>73076.923076923078</c:v>
                </c:pt>
                <c:pt idx="20">
                  <c:v>107179.48717948717</c:v>
                </c:pt>
                <c:pt idx="21">
                  <c:v>146153.84615384616</c:v>
                </c:pt>
                <c:pt idx="22">
                  <c:v>146153.84615384616</c:v>
                </c:pt>
                <c:pt idx="23">
                  <c:v>87692.307692307688</c:v>
                </c:pt>
                <c:pt idx="24">
                  <c:v>87692.307692307688</c:v>
                </c:pt>
                <c:pt idx="25">
                  <c:v>87692.307692307688</c:v>
                </c:pt>
                <c:pt idx="26">
                  <c:v>87692.307692307688</c:v>
                </c:pt>
                <c:pt idx="27">
                  <c:v>87692.307692307688</c:v>
                </c:pt>
                <c:pt idx="28">
                  <c:v>107179.48717948717</c:v>
                </c:pt>
                <c:pt idx="29">
                  <c:v>97435.897435897437</c:v>
                </c:pt>
                <c:pt idx="30">
                  <c:v>92564.102564102563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160928"/>
        <c:axId val="306161488"/>
      </c:areaChart>
      <c:catAx>
        <c:axId val="3061609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161488"/>
        <c:crosses val="autoZero"/>
        <c:auto val="1"/>
        <c:lblAlgn val="ctr"/>
        <c:lblOffset val="100"/>
        <c:noMultiLvlLbl val="0"/>
      </c:catAx>
      <c:valAx>
        <c:axId val="3061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160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9550-9381-4D4C-AF8B-5B07172670DD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36E6-9E69-48D7-B8AF-641883AD2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36E6-9E69-48D7-B8AF-641883AD24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54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60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6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971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73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285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17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574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09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98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46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76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603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302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229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95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337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63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988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822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544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919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287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581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78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110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613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9646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259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179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515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7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288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068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0675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358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987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75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8209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965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88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98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34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74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87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00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1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9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466D-1D48-456F-8680-1F0B18548100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/>
        </p:nvSpPr>
        <p:spPr>
          <a:xfrm>
            <a:off x="1143000" y="3066483"/>
            <a:ext cx="6858000" cy="25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Dr. Burkhard Rost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Advisors: Dr. Eirini Ntoutsi, Dr. Lothar Richter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09" y="105359"/>
            <a:ext cx="1381290" cy="72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15047"/>
            <a:ext cx="2491893" cy="1900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212"/>
            <a:ext cx="7772400" cy="11687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Ensemble Learning in Data Streams</a:t>
            </a:r>
            <a:endParaRPr lang="de-DE" sz="4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2160"/>
            <a:ext cx="6858000" cy="13715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Hossain </a:t>
            </a:r>
            <a:r>
              <a:rPr lang="en-US" sz="2000" b="1" dirty="0" smtClean="0"/>
              <a:t>Mahmud</a:t>
            </a:r>
            <a:endParaRPr lang="de-D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31" y="5035158"/>
            <a:ext cx="826337" cy="90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843065">
            <a:off x="235007" y="5015939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claimsmag.co.uk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176684"/>
            <a:ext cx="1160006" cy="6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 rot="16200000">
            <a:off x="7138048" y="5560756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confluence.com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Size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(ASHT)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3917953" cy="5206790"/>
          </a:xfrm>
        </p:spPr>
        <p:txBody>
          <a:bodyPr/>
          <a:lstStyle/>
          <a:p>
            <a:r>
              <a:rPr lang="de-DE" dirty="0" smtClean="0"/>
              <a:t>Set bound on the maximum tree size</a:t>
            </a:r>
          </a:p>
          <a:p>
            <a:r>
              <a:rPr lang="de-DE" dirty="0" smtClean="0"/>
              <a:t>Start over when limit is reached</a:t>
            </a:r>
          </a:p>
          <a:p>
            <a:r>
              <a:rPr lang="de-DE" dirty="0" smtClean="0"/>
              <a:t>The tree forgets historical information but</a:t>
            </a:r>
          </a:p>
          <a:p>
            <a:pPr lvl="1"/>
            <a:r>
              <a:rPr lang="de-DE" dirty="0" smtClean="0"/>
              <a:t>Loses all information learned thus far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390225" y="997294"/>
            <a:ext cx="4425953" cy="1752897"/>
            <a:chOff x="1397602" y="1551276"/>
            <a:chExt cx="7033899" cy="2911418"/>
          </a:xfrm>
        </p:grpSpPr>
        <p:grpSp>
          <p:nvGrpSpPr>
            <p:cNvPr id="10" name="Group 9"/>
            <p:cNvGrpSpPr/>
            <p:nvPr/>
          </p:nvGrpSpPr>
          <p:grpSpPr>
            <a:xfrm>
              <a:off x="1397602" y="1551276"/>
              <a:ext cx="6697616" cy="2911418"/>
              <a:chOff x="2966804" y="2006600"/>
              <a:chExt cx="6697616" cy="291141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3722558" y="3443764"/>
                <a:ext cx="644520" cy="810736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4895187" y="2730500"/>
                <a:ext cx="1273748" cy="15240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6625857" y="2006600"/>
                <a:ext cx="1761485" cy="22479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3007323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66804" y="4252436"/>
                <a:ext cx="97421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0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31530" y="4253468"/>
                <a:ext cx="892469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1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82879" y="4253468"/>
                <a:ext cx="67168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2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42397" y="4252437"/>
                <a:ext cx="640411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/>
                  <a:t>3</a:t>
                </a:r>
                <a:endParaRPr lang="en-US" dirty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8822468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70214" y="4252437"/>
                <a:ext cx="894206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7434326" y="2561958"/>
              <a:ext cx="410546" cy="106902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9061" y="2140227"/>
              <a:ext cx="1432440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Start over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056656" y="2036622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04907" y="1662594"/>
              <a:ext cx="3088148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397602" y="3921437"/>
              <a:ext cx="6240695" cy="1131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329738" y="3269374"/>
            <a:ext cx="4256424" cy="1288716"/>
            <a:chOff x="546469" y="2543440"/>
            <a:chExt cx="8661031" cy="2409625"/>
          </a:xfrm>
        </p:grpSpPr>
        <p:sp>
          <p:nvSpPr>
            <p:cNvPr id="26" name="TextBox 25"/>
            <p:cNvSpPr txBox="1"/>
            <p:nvPr/>
          </p:nvSpPr>
          <p:spPr>
            <a:xfrm>
              <a:off x="1179676" y="4276255"/>
              <a:ext cx="1030518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8958" y="4278607"/>
              <a:ext cx="76881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8353" y="4276255"/>
              <a:ext cx="1520037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5770" y="4278607"/>
              <a:ext cx="76487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35167" y="4276256"/>
              <a:ext cx="1030246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096780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096780" y="379688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566145" y="273128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03654" y="2543440"/>
              <a:ext cx="3026023" cy="51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46469" y="4425649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7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31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[4]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30570" cy="5206790"/>
          </a:xfrm>
        </p:spPr>
        <p:txBody>
          <a:bodyPr/>
          <a:lstStyle/>
          <a:p>
            <a:r>
              <a:rPr lang="de-DE" dirty="0" smtClean="0"/>
              <a:t>Start maintaining an alternate sub-tree when a node starts performing worse than previous</a:t>
            </a:r>
          </a:p>
          <a:p>
            <a:r>
              <a:rPr lang="de-DE" dirty="0" smtClean="0"/>
              <a:t>When the new sub-tree starts performing better, replace the original</a:t>
            </a:r>
          </a:p>
          <a:p>
            <a:r>
              <a:rPr lang="de-DE" dirty="0" smtClean="0"/>
              <a:t>If original sub-tree keeps performing better, delete the alternate sub-tree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31913" y="1618496"/>
            <a:ext cx="4428714" cy="1630145"/>
            <a:chOff x="2890604" y="2003504"/>
            <a:chExt cx="8616704" cy="2981840"/>
          </a:xfrm>
        </p:grpSpPr>
        <p:sp>
          <p:nvSpPr>
            <p:cNvPr id="10" name="Isosceles Triangle 9"/>
            <p:cNvSpPr/>
            <p:nvPr/>
          </p:nvSpPr>
          <p:spPr>
            <a:xfrm>
              <a:off x="9364302" y="2003504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36463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8189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6385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9311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0604" y="4252436"/>
              <a:ext cx="9266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5329" y="4253468"/>
              <a:ext cx="9379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6679" y="4253468"/>
              <a:ext cx="839001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5098" y="4252436"/>
              <a:ext cx="923889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endCxn id="18" idx="0"/>
            </p:cNvCxnSpPr>
            <p:nvPr/>
          </p:nvCxnSpPr>
          <p:spPr>
            <a:xfrm flipH="1">
              <a:off x="7817043" y="3352800"/>
              <a:ext cx="234762" cy="8996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19900" y="3860800"/>
              <a:ext cx="215900" cy="3906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>
              <a:off x="6284974" y="3860800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>
              <a:off x="6386498" y="3860800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8472639" y="3352800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>
              <a:off x="8051800" y="3352800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80843" y="4249340"/>
              <a:ext cx="715293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401300" y="3349704"/>
              <a:ext cx="363545" cy="866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9010719" y="3857704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>
              <a:off x="9112243" y="3857704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10582903" y="3358801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8445" y="3456308"/>
              <a:ext cx="311422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750875" y="3390583"/>
              <a:ext cx="348242" cy="871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934411" y="3857704"/>
              <a:ext cx="164706" cy="403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12734" y="3411538"/>
              <a:ext cx="323608" cy="6896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10833659" y="3857704"/>
              <a:ext cx="235543" cy="165100"/>
            </a:xfrm>
            <a:prstGeom prst="triangle">
              <a:avLst/>
            </a:prstGeom>
            <a:solidFill>
              <a:srgbClr val="7030A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909888" y="3847466"/>
              <a:ext cx="1062298" cy="38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051244" y="3375104"/>
              <a:ext cx="389283" cy="381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9258586" y="3375104"/>
              <a:ext cx="84988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6474322" y="2589135"/>
              <a:ext cx="1505558" cy="760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478626" y="2595739"/>
              <a:ext cx="290475" cy="1214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90065" y="2117731"/>
              <a:ext cx="3533437" cy="56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Error increasing nodes</a:t>
              </a:r>
              <a:endParaRPr lang="en-US" sz="14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8526239" y="2730500"/>
              <a:ext cx="62838" cy="5813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95814" y="2416059"/>
              <a:ext cx="2399287" cy="506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Alternate branch</a:t>
              </a:r>
              <a:endParaRPr lang="en-US" sz="1200" dirty="0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0679919" y="2003504"/>
              <a:ext cx="389283" cy="381000"/>
            </a:xfrm>
            <a:prstGeom prst="triangle">
              <a:avLst/>
            </a:prstGeom>
            <a:solidFill>
              <a:schemeClr val="accent6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>
              <a:endCxn id="43" idx="0"/>
            </p:cNvCxnSpPr>
            <p:nvPr/>
          </p:nvCxnSpPr>
          <p:spPr>
            <a:xfrm>
              <a:off x="10259080" y="2003504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947154" y="4395320"/>
              <a:ext cx="8560154" cy="10842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36405" y="3711429"/>
            <a:ext cx="4221076" cy="1287584"/>
            <a:chOff x="531801" y="2517483"/>
            <a:chExt cx="8702002" cy="2555113"/>
          </a:xfrm>
        </p:grpSpPr>
        <p:sp>
          <p:nvSpPr>
            <p:cNvPr id="48" name="TextBox 47"/>
            <p:cNvSpPr txBox="1"/>
            <p:nvPr/>
          </p:nvSpPr>
          <p:spPr>
            <a:xfrm>
              <a:off x="1179675" y="4276256"/>
              <a:ext cx="73093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98958" y="4278608"/>
              <a:ext cx="7003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98352" y="4276256"/>
              <a:ext cx="734350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5771" y="4278608"/>
              <a:ext cx="734122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35167" y="4276256"/>
              <a:ext cx="8049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503549" y="3990975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6370128" y="307349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568321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7565975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918409" y="3347677"/>
              <a:ext cx="0" cy="644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447576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7918409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717212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427639" y="3400929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739430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7832327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692600" y="3073654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8067675" y="3083018"/>
              <a:ext cx="1393" cy="2507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437164" y="3079842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7560107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503549" y="3648075"/>
              <a:ext cx="2026" cy="35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205668" y="3989742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205668" y="3646842"/>
              <a:ext cx="2026" cy="3598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6219625" y="3354009"/>
              <a:ext cx="514880" cy="6384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27924" y="3097932"/>
              <a:ext cx="514880" cy="448336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430464" y="3100630"/>
              <a:ext cx="514880" cy="44833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21111" y="3354009"/>
              <a:ext cx="514880" cy="6384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8447576" y="41368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87303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566929" y="4001416"/>
              <a:ext cx="866359" cy="293888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1801" y="2597346"/>
              <a:ext cx="345120" cy="3765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5048" y="2535682"/>
              <a:ext cx="3156636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Performance degrading</a:t>
              </a:r>
              <a:endParaRPr lang="en-US" sz="11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26036" y="2598564"/>
              <a:ext cx="345120" cy="376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41038" y="2536996"/>
              <a:ext cx="192068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Keep original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59372" y="2609015"/>
              <a:ext cx="345120" cy="37656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5830" y="2517483"/>
              <a:ext cx="261797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Switch to alternate</a:t>
              </a:r>
              <a:endParaRPr lang="en-US" sz="1100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46469" y="4422995"/>
              <a:ext cx="8661031" cy="448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81" y="5061607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Bagging Ensemble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[6,7]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473508" cy="5206790"/>
          </a:xfrm>
        </p:spPr>
        <p:txBody>
          <a:bodyPr/>
          <a:lstStyle/>
          <a:p>
            <a:r>
              <a:rPr lang="de-DE" dirty="0" smtClean="0"/>
              <a:t>Generate n training sets by random sampling of the original training set</a:t>
            </a:r>
          </a:p>
          <a:p>
            <a:r>
              <a:rPr lang="de-DE" dirty="0" smtClean="0"/>
              <a:t>Learn a model for each training set</a:t>
            </a:r>
          </a:p>
          <a:p>
            <a:r>
              <a:rPr lang="de-DE" dirty="0" smtClean="0"/>
              <a:t>Use majority voting for classifying test data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12</a:t>
            </a:fld>
            <a:endParaRPr lang="de-DE" dirty="0"/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55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60957" y="1046302"/>
            <a:ext cx="3986451" cy="4833310"/>
            <a:chOff x="4960957" y="1046302"/>
            <a:chExt cx="3986451" cy="483331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730786" y="1104548"/>
              <a:ext cx="607951" cy="662248"/>
              <a:chOff x="1305983" y="2928147"/>
              <a:chExt cx="1652935" cy="1500509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436510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495776" y="304130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678717" y="373497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653032" y="3334422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019303" y="342764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2104252" y="302137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5317654" y="245800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77413" y="237805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03016" y="246493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28240" y="244833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44698" y="268420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69967" y="254856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6079" y="2577706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01211" y="23692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439753" y="245799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77714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28920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50339" y="244832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57351" y="250741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429706" y="247446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92066" y="25485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33248" y="2344992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471161" y="252987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629902" y="296551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63208" y="2631623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66654" y="1394697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139960" y="2622236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992207" y="173861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47251" y="29989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12621" y="1046302"/>
              <a:ext cx="54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All data</a:t>
              </a:r>
              <a:endParaRPr lang="en-US" sz="9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90550" y="2249677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1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81840" y="2248726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2</a:t>
              </a:r>
              <a:endParaRPr lang="en-US" sz="9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399293" y="4426572"/>
              <a:ext cx="1195220" cy="57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17231" y="481807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16367" y="449418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06117" y="481704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</a:t>
              </a:r>
              <a:endParaRPr lang="en-US" sz="5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6805253" y="449315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7080346" y="481703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79482" y="449314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Y</a:t>
              </a:r>
              <a:endParaRPr lang="en-US" sz="500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369232" y="481600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D</a:t>
              </a:r>
              <a:endParaRPr lang="en-US" sz="500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7368368" y="449211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Z</a:t>
              </a:r>
              <a:endParaRPr lang="en-US" sz="500" dirty="0"/>
            </a:p>
          </p:txBody>
        </p:sp>
        <p:cxnSp>
          <p:nvCxnSpPr>
            <p:cNvPr id="153" name="Straight Arrow Connector 152"/>
            <p:cNvCxnSpPr>
              <a:stCxn id="145" idx="0"/>
              <a:endCxn id="146" idx="4"/>
            </p:cNvCxnSpPr>
            <p:nvPr/>
          </p:nvCxnSpPr>
          <p:spPr>
            <a:xfrm flipH="1" flipV="1">
              <a:off x="6575869" y="4631669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9" idx="0"/>
              <a:endCxn id="150" idx="4"/>
            </p:cNvCxnSpPr>
            <p:nvPr/>
          </p:nvCxnSpPr>
          <p:spPr>
            <a:xfrm flipH="1" flipV="1">
              <a:off x="7138985" y="4630633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7" idx="0"/>
              <a:endCxn id="148" idx="4"/>
            </p:cNvCxnSpPr>
            <p:nvPr/>
          </p:nvCxnSpPr>
          <p:spPr>
            <a:xfrm flipH="1" flipV="1">
              <a:off x="6864755" y="4630635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0"/>
              <a:endCxn id="152" idx="4"/>
            </p:cNvCxnSpPr>
            <p:nvPr/>
          </p:nvCxnSpPr>
          <p:spPr>
            <a:xfrm flipH="1" flipV="1">
              <a:off x="7427871" y="4629598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9" idx="7"/>
              <a:endCxn id="152" idx="3"/>
            </p:cNvCxnSpPr>
            <p:nvPr/>
          </p:nvCxnSpPr>
          <p:spPr>
            <a:xfrm flipV="1">
              <a:off x="7181922" y="4609465"/>
              <a:ext cx="203874" cy="2277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9" idx="1"/>
              <a:endCxn id="148" idx="5"/>
            </p:cNvCxnSpPr>
            <p:nvPr/>
          </p:nvCxnSpPr>
          <p:spPr>
            <a:xfrm flipH="1" flipV="1">
              <a:off x="6906830" y="4610501"/>
              <a:ext cx="190944" cy="2266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326982" y="5500421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6632062" y="5500420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cxnSp>
          <p:nvCxnSpPr>
            <p:cNvPr id="233" name="Straight Arrow Connector 232"/>
            <p:cNvCxnSpPr>
              <a:stCxn id="231" idx="6"/>
              <a:endCxn id="232" idx="2"/>
            </p:cNvCxnSpPr>
            <p:nvPr/>
          </p:nvCxnSpPr>
          <p:spPr>
            <a:xfrm flipV="1">
              <a:off x="6445987" y="5569163"/>
              <a:ext cx="186075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6632061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6327633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cxnSp>
          <p:nvCxnSpPr>
            <p:cNvPr id="236" name="Straight Arrow Connector 235"/>
            <p:cNvCxnSpPr>
              <a:stCxn id="235" idx="6"/>
              <a:endCxn id="234" idx="2"/>
            </p:cNvCxnSpPr>
            <p:nvPr/>
          </p:nvCxnSpPr>
          <p:spPr>
            <a:xfrm>
              <a:off x="6446638" y="5779680"/>
              <a:ext cx="1854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6715524" y="5457046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Positive Correlation</a:t>
              </a:r>
              <a:endParaRPr lang="en-US" sz="9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712621" y="5648780"/>
              <a:ext cx="1156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Negative Correlation</a:t>
              </a:r>
              <a:endParaRPr lang="en-US" sz="9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1759" y="5010991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Aggregated model</a:t>
              </a:r>
              <a:endParaRPr lang="en-US" sz="900" dirty="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960957" y="3350146"/>
              <a:ext cx="1195220" cy="570133"/>
              <a:chOff x="4476415" y="1492684"/>
              <a:chExt cx="3249637" cy="1291794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476415" y="1492684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797071" y="237974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794723" y="164588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582512" y="2377400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580164" y="164353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6328103" y="23773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325755" y="1643533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7113544" y="23750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7111196" y="164118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25" name="Straight Arrow Connector 224"/>
              <p:cNvCxnSpPr>
                <a:stCxn id="217" idx="0"/>
                <a:endCxn id="218" idx="4"/>
              </p:cNvCxnSpPr>
              <p:nvPr/>
            </p:nvCxnSpPr>
            <p:spPr>
              <a:xfrm flipH="1" flipV="1">
                <a:off x="4956502" y="1957390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21" idx="0"/>
                <a:endCxn id="222" idx="4"/>
              </p:cNvCxnSpPr>
              <p:nvPr/>
            </p:nvCxnSpPr>
            <p:spPr>
              <a:xfrm flipH="1" flipV="1">
                <a:off x="6487534" y="1955042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19" idx="0"/>
                <a:endCxn id="220" idx="4"/>
              </p:cNvCxnSpPr>
              <p:nvPr/>
            </p:nvCxnSpPr>
            <p:spPr>
              <a:xfrm flipH="1" flipV="1">
                <a:off x="5741943" y="1955046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3" idx="0"/>
                <a:endCxn id="224" idx="4"/>
              </p:cNvCxnSpPr>
              <p:nvPr/>
            </p:nvCxnSpPr>
            <p:spPr>
              <a:xfrm flipH="1" flipV="1">
                <a:off x="7272975" y="1952698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221" idx="7"/>
                <a:endCxn id="224" idx="3"/>
              </p:cNvCxnSpPr>
              <p:nvPr/>
            </p:nvCxnSpPr>
            <p:spPr>
              <a:xfrm flipV="1">
                <a:off x="6604276" y="1907079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21" idx="1"/>
                <a:endCxn id="220" idx="5"/>
              </p:cNvCxnSpPr>
              <p:nvPr/>
            </p:nvCxnSpPr>
            <p:spPr>
              <a:xfrm flipH="1" flipV="1">
                <a:off x="5856337" y="1909427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371974" y="3341052"/>
              <a:ext cx="1195220" cy="570133"/>
              <a:chOff x="4476415" y="3040459"/>
              <a:chExt cx="3249637" cy="1291794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476415" y="304045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4797071" y="392751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794723" y="319365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582512" y="392517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580164" y="319131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328103" y="392517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325755" y="319130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7113544" y="392282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7111196" y="318896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09" name="Straight Arrow Connector 208"/>
              <p:cNvCxnSpPr>
                <a:stCxn id="201" idx="0"/>
                <a:endCxn id="202" idx="4"/>
              </p:cNvCxnSpPr>
              <p:nvPr/>
            </p:nvCxnSpPr>
            <p:spPr>
              <a:xfrm flipH="1" flipV="1">
                <a:off x="4956502" y="350516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stCxn id="205" idx="0"/>
                <a:endCxn id="206" idx="4"/>
              </p:cNvCxnSpPr>
              <p:nvPr/>
            </p:nvCxnSpPr>
            <p:spPr>
              <a:xfrm flipH="1" flipV="1">
                <a:off x="6487534" y="350281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stCxn id="203" idx="0"/>
                <a:endCxn id="204" idx="4"/>
              </p:cNvCxnSpPr>
              <p:nvPr/>
            </p:nvCxnSpPr>
            <p:spPr>
              <a:xfrm flipH="1" flipV="1">
                <a:off x="5741943" y="350282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07" idx="0"/>
                <a:endCxn id="208" idx="4"/>
              </p:cNvCxnSpPr>
              <p:nvPr/>
            </p:nvCxnSpPr>
            <p:spPr>
              <a:xfrm flipH="1" flipV="1">
                <a:off x="7272975" y="350047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201" idx="7"/>
                <a:endCxn id="204" idx="3"/>
              </p:cNvCxnSpPr>
              <p:nvPr/>
            </p:nvCxnSpPr>
            <p:spPr>
              <a:xfrm flipV="1">
                <a:off x="5073244" y="3457202"/>
                <a:ext cx="554304" cy="515936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05" idx="7"/>
                <a:endCxn id="208" idx="3"/>
              </p:cNvCxnSpPr>
              <p:nvPr/>
            </p:nvCxnSpPr>
            <p:spPr>
              <a:xfrm flipV="1">
                <a:off x="6604276" y="345485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205" idx="1"/>
                <a:endCxn id="204" idx="5"/>
              </p:cNvCxnSpPr>
              <p:nvPr/>
            </p:nvCxnSpPr>
            <p:spPr>
              <a:xfrm flipH="1" flipV="1">
                <a:off x="5856337" y="3457202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752188" y="3346128"/>
              <a:ext cx="1195220" cy="570133"/>
              <a:chOff x="4485782" y="4595799"/>
              <a:chExt cx="3249637" cy="1291794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485782" y="459579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806438" y="548285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04090" y="47489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91879" y="548051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589531" y="47466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337470" y="548051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335122" y="474664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122911" y="547816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120563" y="474430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193" name="Straight Arrow Connector 192"/>
              <p:cNvCxnSpPr>
                <a:stCxn id="185" idx="0"/>
                <a:endCxn id="186" idx="4"/>
              </p:cNvCxnSpPr>
              <p:nvPr/>
            </p:nvCxnSpPr>
            <p:spPr>
              <a:xfrm flipH="1" flipV="1">
                <a:off x="4965869" y="506050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89" idx="0"/>
                <a:endCxn id="190" idx="4"/>
              </p:cNvCxnSpPr>
              <p:nvPr/>
            </p:nvCxnSpPr>
            <p:spPr>
              <a:xfrm flipH="1" flipV="1">
                <a:off x="6496901" y="505815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7" idx="0"/>
                <a:endCxn id="188" idx="4"/>
              </p:cNvCxnSpPr>
              <p:nvPr/>
            </p:nvCxnSpPr>
            <p:spPr>
              <a:xfrm flipH="1" flipV="1">
                <a:off x="5751310" y="505816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1" idx="0"/>
                <a:endCxn id="192" idx="4"/>
              </p:cNvCxnSpPr>
              <p:nvPr/>
            </p:nvCxnSpPr>
            <p:spPr>
              <a:xfrm flipH="1" flipV="1">
                <a:off x="7282342" y="505581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89" idx="7"/>
                <a:endCxn id="192" idx="3"/>
              </p:cNvCxnSpPr>
              <p:nvPr/>
            </p:nvCxnSpPr>
            <p:spPr>
              <a:xfrm flipV="1">
                <a:off x="6613643" y="501019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7" idx="7"/>
                <a:endCxn id="190" idx="3"/>
              </p:cNvCxnSpPr>
              <p:nvPr/>
            </p:nvCxnSpPr>
            <p:spPr>
              <a:xfrm flipV="1">
                <a:off x="5868052" y="5012538"/>
                <a:ext cx="514454" cy="5135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189" idx="1"/>
                <a:endCxn id="186" idx="5"/>
              </p:cNvCxnSpPr>
              <p:nvPr/>
            </p:nvCxnSpPr>
            <p:spPr>
              <a:xfrm flipH="1" flipV="1">
                <a:off x="5080263" y="5014886"/>
                <a:ext cx="1304591" cy="51124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6764226" y="3903963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r>
                <a:rPr lang="en-US" sz="1000" baseline="30000" dirty="0" smtClean="0"/>
                <a:t>nd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000455" y="3916261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nth model</a:t>
              </a:r>
              <a:endParaRPr lang="en-US" sz="10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22577" y="3906750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r>
                <a:rPr lang="en-US" sz="1000" baseline="30000" dirty="0" smtClean="0"/>
                <a:t>st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8182362" y="1532253"/>
              <a:ext cx="607951" cy="662248"/>
              <a:chOff x="1305983" y="2928147"/>
              <a:chExt cx="1652935" cy="1500509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436510" y="3720769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95776" y="3041300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678717" y="3734978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8003959" y="1830730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377242" y="223537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4892" y="1491463"/>
              <a:ext cx="6158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Test data</a:t>
              </a:r>
              <a:endParaRPr lang="en-US" sz="9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14407" y="2467537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52368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803574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824993" y="245786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632005" y="251695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504360" y="248400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766720" y="255809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907902" y="235453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545815" y="25394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704556" y="297505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337862" y="2641164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356494" y="225826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n</a:t>
              </a:r>
              <a:endParaRPr lang="en-US" sz="9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7505" y="252147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8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Bagging with ASHT 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(BagASHT)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860450" cy="5206790"/>
          </a:xfrm>
        </p:spPr>
        <p:txBody>
          <a:bodyPr/>
          <a:lstStyle/>
          <a:p>
            <a:r>
              <a:rPr lang="de-DE" dirty="0"/>
              <a:t>Bagging with Adaptive Sized Hoeffding Tree (BagASHT</a:t>
            </a:r>
            <a:r>
              <a:rPr lang="de-DE" dirty="0" smtClean="0"/>
              <a:t>)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[5]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smtClean="0"/>
              <a:t>Maintain an ensemble of HTs</a:t>
            </a:r>
            <a:r>
              <a:rPr lang="de-DE" dirty="0"/>
              <a:t> </a:t>
            </a:r>
            <a:r>
              <a:rPr lang="de-DE" dirty="0" smtClean="0"/>
              <a:t>of different size limit</a:t>
            </a:r>
          </a:p>
          <a:p>
            <a:r>
              <a:rPr lang="de-DE" dirty="0" smtClean="0"/>
              <a:t>Allows building models for different time-frames</a:t>
            </a:r>
          </a:p>
          <a:p>
            <a:pPr lvl="1"/>
            <a:r>
              <a:rPr lang="de-DE" dirty="0" smtClean="0"/>
              <a:t>Smaller trees react faster to change, larger trees slower</a:t>
            </a:r>
          </a:p>
          <a:p>
            <a:r>
              <a:rPr lang="de-DE" dirty="0" smtClean="0"/>
              <a:t>Every time a larger tree resets, the ensemble loses significant information about </a:t>
            </a:r>
            <a:r>
              <a:rPr lang="en-US" dirty="0" smtClean="0"/>
              <a:t>“longer living” concepts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13</a:t>
            </a:fld>
            <a:endParaRPr lang="de-DE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0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sosceles Triangle 17"/>
          <p:cNvSpPr/>
          <p:nvPr/>
        </p:nvSpPr>
        <p:spPr>
          <a:xfrm>
            <a:off x="7039674" y="2301656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61464" y="2104844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032037" y="233325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493436" y="226638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53549" y="2419002"/>
            <a:ext cx="16626" cy="3707478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36770" y="1098312"/>
            <a:ext cx="3922869" cy="900387"/>
            <a:chOff x="5068516" y="1740508"/>
            <a:chExt cx="4199270" cy="875866"/>
          </a:xfrm>
        </p:grpSpPr>
        <p:grpSp>
          <p:nvGrpSpPr>
            <p:cNvPr id="27" name="Group 26"/>
            <p:cNvGrpSpPr/>
            <p:nvPr/>
          </p:nvGrpSpPr>
          <p:grpSpPr>
            <a:xfrm>
              <a:off x="5068516" y="1989050"/>
              <a:ext cx="4199270" cy="359274"/>
              <a:chOff x="2267028" y="2237460"/>
              <a:chExt cx="4199270" cy="35927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267028" y="2237460"/>
                <a:ext cx="4199270" cy="359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1 0 0 1 0 1 1 1 0 0 1 1 1 1 0 1 0 1 0 1 1 0</a:t>
                </a:r>
                <a:endParaRPr lang="en-US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8213072" y="2471456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528956" y="2277820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dirty="0"/>
            </a:p>
          </p:txBody>
        </p:sp>
        <p:sp>
          <p:nvSpPr>
            <p:cNvPr id="30" name="Left Bracket 29"/>
            <p:cNvSpPr/>
            <p:nvPr/>
          </p:nvSpPr>
          <p:spPr>
            <a:xfrm rot="5400000">
              <a:off x="7022374" y="-144504"/>
              <a:ext cx="102217" cy="387224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Left Bracket 30"/>
            <p:cNvSpPr/>
            <p:nvPr/>
          </p:nvSpPr>
          <p:spPr>
            <a:xfrm rot="5400000">
              <a:off x="8154095" y="1133542"/>
              <a:ext cx="80424" cy="1630598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eft Bracket 34"/>
            <p:cNvSpPr/>
            <p:nvPr/>
          </p:nvSpPr>
          <p:spPr>
            <a:xfrm rot="5400000">
              <a:off x="7551446" y="461019"/>
              <a:ext cx="93389" cy="2818501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7307042" y="419333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>
            <a:off x="7026757" y="421229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>
            <a:off x="6342747" y="3301632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89272" y="318318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>
            <a:off x="6442463" y="2602940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>
            <a:off x="7600411" y="2544941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/>
          <p:cNvSpPr/>
          <p:nvPr/>
        </p:nvSpPr>
        <p:spPr>
          <a:xfrm>
            <a:off x="7505007" y="317278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6481362" y="4762471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Isosceles Triangle 57"/>
          <p:cNvSpPr/>
          <p:nvPr/>
        </p:nvSpPr>
        <p:spPr>
          <a:xfrm>
            <a:off x="7072848" y="5440378"/>
            <a:ext cx="160613" cy="143191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7636010" y="5761039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>
            <a:off x="6377765" y="5665453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67519" y="5235157"/>
            <a:ext cx="2353274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67519" y="4069880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066480" y="2907039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66480" y="2087163"/>
            <a:ext cx="235327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683720" y="36569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45611" y="110572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393872" y="1133571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52273" y="1196191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9222" y="445530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575120" y="2833098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683979" y="545882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690551" y="5169804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2054" y="24090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582054" y="33103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597181" y="44248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5744" y="560153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A New Approach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14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Carry-over Bagging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(BagSRHT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5353869" cy="5674828"/>
          </a:xfrm>
        </p:spPr>
        <p:txBody>
          <a:bodyPr>
            <a:normAutofit/>
          </a:bodyPr>
          <a:lstStyle/>
          <a:p>
            <a:r>
              <a:rPr lang="de-DE" dirty="0" smtClean="0"/>
              <a:t>Carry-over Bagging with </a:t>
            </a:r>
            <a:r>
              <a:rPr lang="de-DE" dirty="0" smtClean="0">
                <a:solidFill>
                  <a:srgbClr val="0070C0"/>
                </a:solidFill>
              </a:rPr>
              <a:t>Size Restricted Hoeffding Tree</a:t>
            </a:r>
            <a:r>
              <a:rPr lang="de-DE" dirty="0" smtClean="0"/>
              <a:t> (BagSRHT)</a:t>
            </a:r>
          </a:p>
          <a:p>
            <a:r>
              <a:rPr lang="de-DE" dirty="0" smtClean="0"/>
              <a:t> Once the limit is reached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Move</a:t>
            </a:r>
            <a:r>
              <a:rPr lang="de-DE" dirty="0" smtClean="0"/>
              <a:t> the tree to the extra list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Restrict</a:t>
            </a:r>
            <a:r>
              <a:rPr lang="de-DE" dirty="0" smtClean="0"/>
              <a:t> it from growing</a:t>
            </a:r>
          </a:p>
          <a:p>
            <a:pPr lvl="1"/>
            <a:r>
              <a:rPr lang="de-DE" dirty="0" smtClean="0"/>
              <a:t>Start maintaining another tree</a:t>
            </a:r>
          </a:p>
          <a:p>
            <a:pPr lvl="1"/>
            <a:r>
              <a:rPr lang="de-DE" dirty="0" smtClean="0"/>
              <a:t>Take </a:t>
            </a:r>
            <a:r>
              <a:rPr lang="de-DE" dirty="0" smtClean="0">
                <a:solidFill>
                  <a:srgbClr val="0070C0"/>
                </a:solidFill>
              </a:rPr>
              <a:t>votes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from both</a:t>
            </a:r>
          </a:p>
          <a:p>
            <a:r>
              <a:rPr lang="de-DE" dirty="0">
                <a:solidFill>
                  <a:srgbClr val="0070C0"/>
                </a:solidFill>
              </a:rPr>
              <a:t>D</a:t>
            </a:r>
            <a:r>
              <a:rPr lang="de-DE" dirty="0" smtClean="0">
                <a:solidFill>
                  <a:srgbClr val="0070C0"/>
                </a:solidFill>
              </a:rPr>
              <a:t>elete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oldest</a:t>
            </a:r>
            <a:r>
              <a:rPr lang="de-DE" dirty="0" smtClean="0"/>
              <a:t> from the extra list</a:t>
            </a:r>
          </a:p>
          <a:p>
            <a:pPr lvl="1"/>
            <a:r>
              <a:rPr lang="de-DE" dirty="0"/>
              <a:t>When </a:t>
            </a:r>
            <a:r>
              <a:rPr lang="de-DE" dirty="0" smtClean="0"/>
              <a:t>the new </a:t>
            </a:r>
            <a:r>
              <a:rPr lang="de-DE" dirty="0"/>
              <a:t>one is large </a:t>
            </a:r>
            <a:r>
              <a:rPr lang="de-DE" dirty="0" smtClean="0"/>
              <a:t>enough</a:t>
            </a:r>
          </a:p>
          <a:p>
            <a:pPr lvl="1"/>
            <a:r>
              <a:rPr lang="de-DE" dirty="0" smtClean="0"/>
              <a:t>Or </a:t>
            </a:r>
            <a:r>
              <a:rPr lang="de-DE" dirty="0"/>
              <a:t>more trees reached their </a:t>
            </a:r>
            <a:r>
              <a:rPr lang="de-DE" dirty="0" smtClean="0"/>
              <a:t>limit</a:t>
            </a:r>
          </a:p>
          <a:p>
            <a:r>
              <a:rPr lang="de-DE" dirty="0" smtClean="0"/>
              <a:t>Use </a:t>
            </a:r>
            <a:r>
              <a:rPr lang="de-DE" dirty="0" smtClean="0">
                <a:solidFill>
                  <a:srgbClr val="0070C0"/>
                </a:solidFill>
              </a:rPr>
              <a:t>alternate sub-tree</a:t>
            </a:r>
            <a:r>
              <a:rPr lang="de-DE" dirty="0" smtClean="0"/>
              <a:t> method 	(AdaHT) instead of 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15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>
            <a:off x="7292272" y="1347978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63688" y="1072387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550905" y="130692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679184" y="1225867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21071" y="1072387"/>
            <a:ext cx="7294" cy="5079031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7492790" y="302812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7250971" y="3089905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6719103" y="4526029"/>
            <a:ext cx="300699" cy="394630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307658" y="2056408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6761646" y="1580633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786159" y="1479296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>
            <a:off x="7681407" y="215046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806382" y="3615902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291380" y="5317214"/>
            <a:ext cx="205724" cy="196472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816044" y="4736271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6713104" y="5644297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53038" y="5183856"/>
            <a:ext cx="2653503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53038" y="2904670"/>
            <a:ext cx="2653503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953038" y="1866524"/>
            <a:ext cx="2652464" cy="96411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953038" y="1046648"/>
            <a:ext cx="265246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687629" y="28589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556915" y="329005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87024" y="1857569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8" name="Isosceles Triangle 47"/>
          <p:cNvSpPr/>
          <p:nvPr/>
        </p:nvSpPr>
        <p:spPr>
          <a:xfrm>
            <a:off x="5792510" y="4181031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250971" y="4318896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75774" y="4051710"/>
            <a:ext cx="3029728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628211" y="4051710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6660520" y="2263531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7662797" y="5438187"/>
            <a:ext cx="472224" cy="641574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670525" y="12626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62212" y="216391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77339" y="327849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669276" y="44551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707583" y="54855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16384" name="Curved Connector 16383"/>
          <p:cNvCxnSpPr>
            <a:stCxn id="25" idx="1"/>
          </p:cNvCxnSpPr>
          <p:nvPr/>
        </p:nvCxnSpPr>
        <p:spPr>
          <a:xfrm rot="10800000" flipV="1">
            <a:off x="6351849" y="3486907"/>
            <a:ext cx="1341312" cy="940937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6389"/>
          <p:cNvSpPr txBox="1"/>
          <p:nvPr/>
        </p:nvSpPr>
        <p:spPr>
          <a:xfrm>
            <a:off x="7711731" y="4337899"/>
            <a:ext cx="89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 a new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rot="17706078">
            <a:off x="5259376" y="4472992"/>
            <a:ext cx="11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Restrict growing</a:t>
            </a:r>
            <a:endParaRPr lang="en-US" sz="1200" dirty="0"/>
          </a:p>
        </p:txBody>
      </p:sp>
      <p:sp>
        <p:nvSpPr>
          <p:cNvPr id="16392" name="TextBox 16391"/>
          <p:cNvSpPr txBox="1"/>
          <p:nvPr/>
        </p:nvSpPr>
        <p:spPr>
          <a:xfrm rot="4272250">
            <a:off x="7641591" y="5557905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 old one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633945" y="5183856"/>
            <a:ext cx="7928" cy="10008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617320" y="2933424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25248" y="1047404"/>
            <a:ext cx="2963" cy="1817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Most existing generators use a randomized approach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Random Radial Basis Function (RandRBF) </a:t>
            </a:r>
            <a:r>
              <a:rPr lang="de-DE" dirty="0" smtClean="0"/>
              <a:t>generator</a:t>
            </a:r>
          </a:p>
          <a:p>
            <a:pPr lvl="1"/>
            <a:r>
              <a:rPr lang="de-DE" dirty="0"/>
              <a:t>Not possible to generate varying speed data set</a:t>
            </a:r>
          </a:p>
          <a:p>
            <a:r>
              <a:rPr lang="de-DE" dirty="0" smtClean="0"/>
              <a:t>Modified the generation scheme to </a:t>
            </a:r>
            <a:r>
              <a:rPr lang="en-US" dirty="0" smtClean="0"/>
              <a:t>achieve desired properties in the data set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Varying Speed RBF (VSRBF) generator</a:t>
            </a:r>
          </a:p>
          <a:p>
            <a:pPr lvl="1"/>
            <a:r>
              <a:rPr lang="en-US" dirty="0" smtClean="0"/>
              <a:t>Slow but consistent sub-streams</a:t>
            </a:r>
          </a:p>
          <a:p>
            <a:pPr lvl="1"/>
            <a:r>
              <a:rPr lang="en-US" dirty="0" smtClean="0"/>
              <a:t>Fast and short lived sub-streams, etc.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16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Random RBF 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Centroids contribute to the final stream depending on their weights</a:t>
            </a:r>
          </a:p>
          <a:p>
            <a:r>
              <a:rPr lang="de-DE" dirty="0" smtClean="0"/>
              <a:t>All centroids are active all the time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17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2" y="2980742"/>
            <a:ext cx="4848225" cy="2828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11" y="3599867"/>
            <a:ext cx="3686175" cy="220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Varying Speed RBF Generator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Replace the concept of centroids with the concept of pools</a:t>
            </a:r>
          </a:p>
          <a:p>
            <a:r>
              <a:rPr lang="de-DE" dirty="0" smtClean="0"/>
              <a:t>Each pool contains a number of centroid and has different activation and contribution rate</a:t>
            </a:r>
          </a:p>
          <a:p>
            <a:pPr lvl="1"/>
            <a:r>
              <a:rPr lang="de-DE" dirty="0" smtClean="0"/>
              <a:t>Slow pools, fast pools, average speed pools, etc.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18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3" y="3481214"/>
            <a:ext cx="4476750" cy="2676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36" y="3623448"/>
            <a:ext cx="3936864" cy="239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Comparison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756" y="2862492"/>
            <a:ext cx="4148051" cy="26368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19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3" y="2882524"/>
            <a:ext cx="4545591" cy="25070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3979" y="5614072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 Generator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07866" y="5614072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 Generator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0977" y="1046648"/>
            <a:ext cx="8290057" cy="520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the concepts (centroids) are active all the time for the random RBF generator</a:t>
            </a:r>
          </a:p>
          <a:p>
            <a:r>
              <a:rPr lang="en-US" dirty="0" smtClean="0"/>
              <a:t>The activation period changes in VSRBF generation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Streams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Stream data </a:t>
            </a:r>
            <a:r>
              <a:rPr lang="en-US" dirty="0">
                <a:solidFill>
                  <a:srgbClr val="0070C0"/>
                </a:solidFill>
              </a:rPr>
              <a:t>arrives </a:t>
            </a:r>
            <a:r>
              <a:rPr lang="en-US" dirty="0" smtClean="0">
                <a:solidFill>
                  <a:srgbClr val="0070C0"/>
                </a:solidFill>
              </a:rPr>
              <a:t>continuously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rapidly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it is </a:t>
            </a:r>
            <a:r>
              <a:rPr lang="en-US" dirty="0">
                <a:solidFill>
                  <a:srgbClr val="0070C0"/>
                </a:solidFill>
              </a:rPr>
              <a:t>not processed </a:t>
            </a:r>
            <a:r>
              <a:rPr lang="en-US" dirty="0" smtClean="0">
                <a:solidFill>
                  <a:srgbClr val="0070C0"/>
                </a:solidFill>
              </a:rPr>
              <a:t>immediately</a:t>
            </a:r>
            <a:r>
              <a:rPr lang="en-US" dirty="0" smtClean="0"/>
              <a:t>, </a:t>
            </a:r>
            <a:r>
              <a:rPr lang="en-US" dirty="0"/>
              <a:t>then it is </a:t>
            </a:r>
            <a:r>
              <a:rPr lang="en-US" dirty="0">
                <a:solidFill>
                  <a:srgbClr val="0070C0"/>
                </a:solidFill>
              </a:rPr>
              <a:t>lost forever</a:t>
            </a:r>
            <a:r>
              <a:rPr lang="en-US" dirty="0"/>
              <a:t>. Moreover, </a:t>
            </a:r>
            <a:r>
              <a:rPr lang="en-US" dirty="0" smtClean="0"/>
              <a:t>the arrival speed of data is so high </a:t>
            </a:r>
            <a:r>
              <a:rPr lang="en-US" dirty="0"/>
              <a:t>that it is </a:t>
            </a:r>
            <a:r>
              <a:rPr lang="en-US" dirty="0">
                <a:solidFill>
                  <a:srgbClr val="0070C0"/>
                </a:solidFill>
              </a:rPr>
              <a:t>not feasible to store</a:t>
            </a:r>
            <a:r>
              <a:rPr lang="en-US" dirty="0"/>
              <a:t> it all in active storage (i.e., in a conventional database), and then </a:t>
            </a:r>
            <a:r>
              <a:rPr lang="en-US" dirty="0" smtClean="0"/>
              <a:t>process it later.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networks, telecommunications, WWW, scientific experiments, e-commerce systems, </a:t>
            </a:r>
            <a:r>
              <a:rPr lang="en-US" dirty="0" smtClean="0"/>
              <a:t>etc.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Evaluation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/>
              <a:t>Data generation</a:t>
            </a:r>
          </a:p>
          <a:p>
            <a:pPr lvl="1"/>
            <a:r>
              <a:rPr lang="de-DE" dirty="0"/>
              <a:t>Random RBF generator</a:t>
            </a:r>
          </a:p>
          <a:p>
            <a:pPr lvl="1"/>
            <a:r>
              <a:rPr lang="de-DE" dirty="0"/>
              <a:t>Varied Speed RBF generator</a:t>
            </a:r>
          </a:p>
          <a:p>
            <a:r>
              <a:rPr lang="de-DE" dirty="0" smtClean="0"/>
              <a:t>Prequential evaluation</a:t>
            </a:r>
          </a:p>
          <a:p>
            <a:pPr lvl="1"/>
            <a:r>
              <a:rPr lang="de-DE" dirty="0" smtClean="0"/>
              <a:t>Use every instance to first test and then train the model</a:t>
            </a:r>
          </a:p>
          <a:p>
            <a:r>
              <a:rPr lang="de-DE" dirty="0" smtClean="0"/>
              <a:t>Binary class problem</a:t>
            </a:r>
          </a:p>
          <a:p>
            <a:pPr lvl="1"/>
            <a:r>
              <a:rPr lang="de-DE" dirty="0" smtClean="0"/>
              <a:t>10 attributes</a:t>
            </a:r>
          </a:p>
          <a:p>
            <a:pPr lvl="1"/>
            <a:r>
              <a:rPr lang="de-DE" dirty="0" smtClean="0"/>
              <a:t>1 million instances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20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21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" y="2875675"/>
            <a:ext cx="8515350" cy="293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1" y="2902247"/>
            <a:ext cx="8351670" cy="2941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Bag SRHT performs better for slower sub-streams</a:t>
            </a:r>
          </a:p>
          <a:p>
            <a:r>
              <a:rPr lang="de-DE" dirty="0" smtClean="0"/>
              <a:t>However, increases misclassification for faster sub-streams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88" y="3092334"/>
            <a:ext cx="4506576" cy="242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1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1" y="3607571"/>
            <a:ext cx="3857625" cy="270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51" y="3607571"/>
            <a:ext cx="3762375" cy="262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Effect of Parameters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Without any drift, all methods perform the same</a:t>
            </a:r>
          </a:p>
          <a:p>
            <a:r>
              <a:rPr lang="de-DE" dirty="0" smtClean="0"/>
              <a:t>With small drift ADWIN and boost variants perform best</a:t>
            </a:r>
          </a:p>
          <a:p>
            <a:r>
              <a:rPr lang="de-DE" dirty="0"/>
              <a:t>A tie threshold may be used to break ties between two equally good attributes</a:t>
            </a:r>
          </a:p>
          <a:p>
            <a:pPr lvl="1"/>
            <a:r>
              <a:rPr lang="de-DE" dirty="0" smtClean="0"/>
              <a:t>Larger </a:t>
            </a:r>
            <a:r>
              <a:rPr lang="de-DE" dirty="0"/>
              <a:t>tie threshold causes massive 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24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</a:t>
            </a:r>
            <a:r>
              <a:rPr lang="en-US" dirty="0" smtClean="0">
                <a:solidFill>
                  <a:schemeClr val="accent5"/>
                </a:solidFill>
              </a:rPr>
              <a:t>Parameters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554728" cy="5206790"/>
          </a:xfrm>
        </p:spPr>
        <p:txBody>
          <a:bodyPr/>
          <a:lstStyle/>
          <a:p>
            <a:r>
              <a:rPr lang="de-DE" dirty="0" smtClean="0"/>
              <a:t>Grace period is used to reduce unnecessary computations </a:t>
            </a:r>
          </a:p>
          <a:p>
            <a:pPr lvl="1"/>
            <a:r>
              <a:rPr lang="de-DE" dirty="0" smtClean="0"/>
              <a:t>Effectively reduces processing time and tree size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2434534"/>
            <a:ext cx="3838575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700" y="2434534"/>
            <a:ext cx="3915334" cy="2642608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Comparison with Batch Approaches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Census income data set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[8]</a:t>
            </a:r>
          </a:p>
          <a:p>
            <a:r>
              <a:rPr lang="de-DE" dirty="0" smtClean="0"/>
              <a:t>10 fold cross validation for batch approaches</a:t>
            </a:r>
          </a:p>
          <a:p>
            <a:r>
              <a:rPr lang="de-DE" dirty="0" smtClean="0"/>
              <a:t>ADWIN variants and BagSRHT reach closest to C4.5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26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8" y="2622987"/>
            <a:ext cx="4022449" cy="261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01" y="2680217"/>
            <a:ext cx="3913533" cy="2504661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Conclusion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New look at the composition of streams</a:t>
            </a:r>
          </a:p>
          <a:p>
            <a:r>
              <a:rPr lang="en-US" dirty="0" smtClean="0"/>
              <a:t>New approach to generate varied-speed data streams</a:t>
            </a:r>
          </a:p>
          <a:p>
            <a:r>
              <a:rPr lang="en-US" dirty="0" smtClean="0"/>
              <a:t>Improvement on ASHT bagging by introducing carry-over bagging</a:t>
            </a:r>
          </a:p>
          <a:p>
            <a:r>
              <a:rPr lang="en-US" dirty="0" smtClean="0"/>
              <a:t>A comprehensive survey of the existing literature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27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Future Work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Fitting the model into text streams</a:t>
            </a:r>
          </a:p>
          <a:p>
            <a:pPr lvl="1"/>
            <a:r>
              <a:rPr lang="en-US" dirty="0" smtClean="0"/>
              <a:t>Our motivation for this work is taken from text streams</a:t>
            </a:r>
          </a:p>
          <a:p>
            <a:pPr lvl="1"/>
            <a:r>
              <a:rPr lang="en-US" dirty="0" smtClean="0"/>
              <a:t>Our </a:t>
            </a:r>
            <a:r>
              <a:rPr lang="en-US" dirty="0"/>
              <a:t>e</a:t>
            </a:r>
            <a:r>
              <a:rPr lang="en-US" dirty="0" smtClean="0"/>
              <a:t>valuation currently is performed with numeric data</a:t>
            </a:r>
          </a:p>
          <a:p>
            <a:r>
              <a:rPr lang="en-US" dirty="0" smtClean="0"/>
              <a:t>Devising an approach to select a subset of the incoming stream to learn the model</a:t>
            </a:r>
          </a:p>
          <a:p>
            <a:pPr lvl="1"/>
            <a:r>
              <a:rPr lang="en-US" dirty="0" smtClean="0"/>
              <a:t>Equivalent number of instances from both slower and faster streams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28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References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81135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Catlett, J. (1991). Megainduction: Machine learning on very </a:t>
            </a:r>
            <a:r>
              <a:rPr lang="en-US" dirty="0" smtClean="0"/>
              <a:t>large databases</a:t>
            </a:r>
            <a:r>
              <a:rPr lang="en-US" dirty="0"/>
              <a:t>. In </a:t>
            </a:r>
            <a:r>
              <a:rPr lang="en-US" i="1" dirty="0"/>
              <a:t>PhD thesis, University of Sydney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Hoeffding</a:t>
            </a:r>
            <a:r>
              <a:rPr lang="en-US" dirty="0"/>
              <a:t>, W. (1963). Probability inequalities for sums of bounded </a:t>
            </a:r>
            <a:r>
              <a:rPr lang="en-US" dirty="0" smtClean="0"/>
              <a:t>random variables</a:t>
            </a:r>
            <a:r>
              <a:rPr lang="en-US" dirty="0"/>
              <a:t>. 58:13–30.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Domingos</a:t>
            </a:r>
            <a:r>
              <a:rPr lang="en-US" dirty="0"/>
              <a:t>, P. and Hulten, G. (2000). Mining </a:t>
            </a:r>
            <a:r>
              <a:rPr lang="en-US" dirty="0" smtClean="0"/>
              <a:t>high-speed data </a:t>
            </a:r>
            <a:r>
              <a:rPr lang="en-US" dirty="0"/>
              <a:t>streams. In </a:t>
            </a:r>
            <a:r>
              <a:rPr lang="en-US" i="1" dirty="0"/>
              <a:t>Proceedings of the ACM KDD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Hulten, G., Spencer, L., and Domingos, P. (2001). Mining time </a:t>
            </a:r>
            <a:r>
              <a:rPr lang="en-US" dirty="0" smtClean="0"/>
              <a:t>changing data </a:t>
            </a:r>
            <a:r>
              <a:rPr lang="en-US" dirty="0"/>
              <a:t>stream. In </a:t>
            </a:r>
            <a:r>
              <a:rPr lang="en-US" i="1" dirty="0"/>
              <a:t>ACM KDD</a:t>
            </a:r>
            <a:r>
              <a:rPr lang="en-US" dirty="0"/>
              <a:t>, pages 97–106.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Bifet, A., Holmes, G., Pfahringer, B., Kirkby, R., and Gavaldà, R</a:t>
            </a:r>
            <a:r>
              <a:rPr lang="en-US" dirty="0" smtClean="0"/>
              <a:t>. (</a:t>
            </a:r>
            <a:r>
              <a:rPr lang="en-US" dirty="0"/>
              <a:t>2009). New ensemble methods for evolving data streams. In </a:t>
            </a:r>
            <a:r>
              <a:rPr lang="en-US" i="1" dirty="0"/>
              <a:t>SIGKDD</a:t>
            </a:r>
            <a:r>
              <a:rPr lang="en-US" dirty="0"/>
              <a:t>, pages 139–148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Oza</a:t>
            </a:r>
            <a:r>
              <a:rPr lang="en-US" dirty="0"/>
              <a:t>, N. C. and Russell, S. (2001). Online bagging and boosting</a:t>
            </a:r>
            <a:r>
              <a:rPr lang="en-US" dirty="0" smtClean="0"/>
              <a:t>. In </a:t>
            </a:r>
            <a:r>
              <a:rPr lang="en-US" i="1" dirty="0"/>
              <a:t>Artificial Intelligence and Statistics</a:t>
            </a:r>
            <a:r>
              <a:rPr lang="en-US" dirty="0"/>
              <a:t>, pages 105–112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Breiman, L. (1994). Bagging prediction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Kohavi, R. (1996). Scaling up the accuracy of naïve-bayes classifiers: a decision tree hybrid. In </a:t>
            </a:r>
            <a:r>
              <a:rPr lang="en-US" i="1" dirty="0" smtClean="0"/>
              <a:t>Knowledge Discovery and Data Mining</a:t>
            </a:r>
            <a:r>
              <a:rPr lang="en-US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29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r>
              <a:rPr lang="en-US" dirty="0" smtClean="0"/>
              <a:t>Stream mining is different from batch mining</a:t>
            </a:r>
          </a:p>
          <a:p>
            <a:r>
              <a:rPr lang="en-US" dirty="0" smtClean="0"/>
              <a:t>Significant differences include –</a:t>
            </a:r>
          </a:p>
          <a:p>
            <a:pPr lvl="1"/>
            <a:r>
              <a:rPr lang="en-US" dirty="0" smtClean="0"/>
              <a:t>The underlying data distribution may evolve over time</a:t>
            </a:r>
          </a:p>
          <a:p>
            <a:pPr lvl="1"/>
            <a:r>
              <a:rPr lang="en-US" dirty="0" smtClean="0"/>
              <a:t>Data cannot be considered independent or identically distributed over time</a:t>
            </a:r>
          </a:p>
          <a:p>
            <a:pPr lvl="1"/>
            <a:r>
              <a:rPr lang="en-US" dirty="0" smtClean="0"/>
              <a:t>Data is time and space dependent</a:t>
            </a:r>
          </a:p>
          <a:p>
            <a:r>
              <a:rPr lang="en-US" dirty="0" smtClean="0"/>
              <a:t>Model should be ready to predict anytime</a:t>
            </a:r>
          </a:p>
          <a:p>
            <a:r>
              <a:rPr lang="en-US" dirty="0" smtClean="0"/>
              <a:t>Model should access data only once (or a small number of times)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30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119187"/>
            <a:ext cx="4629150" cy="461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Algorithm Summary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Singleton models</a:t>
            </a:r>
          </a:p>
          <a:p>
            <a:pPr lvl="1"/>
            <a:r>
              <a:rPr lang="de-DE" dirty="0" smtClean="0"/>
              <a:t>HT – Hoeffding Tree – Grow indefinitely</a:t>
            </a:r>
          </a:p>
          <a:p>
            <a:pPr lvl="1"/>
            <a:r>
              <a:rPr lang="de-DE" dirty="0" smtClean="0"/>
              <a:t>AdaHT – Adaptive HT – Maintain alternate sub-trees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 – Adaptive Size HT – Reset if limit reached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SRHT</a:t>
            </a:r>
            <a:r>
              <a:rPr lang="de-DE" dirty="0" smtClean="0"/>
              <a:t> – Size Restricted HT (new method) – defer reset</a:t>
            </a:r>
          </a:p>
          <a:p>
            <a:endParaRPr lang="de-DE" dirty="0" smtClean="0"/>
          </a:p>
          <a:p>
            <a:r>
              <a:rPr lang="de-DE" dirty="0" smtClean="0"/>
              <a:t>Ensemble models</a:t>
            </a:r>
            <a:endParaRPr lang="de-DE" dirty="0"/>
          </a:p>
          <a:p>
            <a:pPr lvl="1"/>
            <a:r>
              <a:rPr lang="de-DE" dirty="0" smtClean="0"/>
              <a:t>Bag* </a:t>
            </a:r>
            <a:r>
              <a:rPr lang="de-DE" dirty="0"/>
              <a:t>–</a:t>
            </a:r>
            <a:r>
              <a:rPr lang="de-DE" dirty="0" smtClean="0"/>
              <a:t> Bagging using HT/AdaHT/</a:t>
            </a:r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70C0"/>
                </a:solidFill>
              </a:rPr>
              <a:t>SRHT</a:t>
            </a:r>
          </a:p>
          <a:p>
            <a:pPr lvl="1"/>
            <a:r>
              <a:rPr lang="de-DE" dirty="0" smtClean="0"/>
              <a:t>Boost</a:t>
            </a:r>
            <a:r>
              <a:rPr lang="de-DE" dirty="0"/>
              <a:t>* – </a:t>
            </a:r>
            <a:r>
              <a:rPr lang="de-DE" dirty="0" smtClean="0"/>
              <a:t>Boosting using HT/AdaHT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31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Adaptive Size HT</a:t>
            </a:r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(ASHT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cont.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61228" cy="5206790"/>
          </a:xfrm>
        </p:spPr>
        <p:txBody>
          <a:bodyPr/>
          <a:lstStyle/>
          <a:p>
            <a:r>
              <a:rPr lang="de-DE" dirty="0" smtClean="0"/>
              <a:t>Delete oldest rule i.e. root when limit is reached</a:t>
            </a:r>
          </a:p>
          <a:p>
            <a:r>
              <a:rPr lang="de-DE" dirty="0" smtClean="0"/>
              <a:t>Delete all the children of the root except for the one that will be new root</a:t>
            </a:r>
          </a:p>
          <a:p>
            <a:r>
              <a:rPr lang="de-DE" dirty="0" smtClean="0"/>
              <a:t>Retains most of the learned information</a:t>
            </a:r>
          </a:p>
          <a:p>
            <a:r>
              <a:rPr lang="de-DE" dirty="0" smtClean="0"/>
              <a:t>Rearranges the decision boundaries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32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93380" y="1547797"/>
            <a:ext cx="4368099" cy="1960814"/>
            <a:chOff x="2850272" y="1480548"/>
            <a:chExt cx="8821593" cy="3483800"/>
          </a:xfrm>
        </p:grpSpPr>
        <p:sp>
          <p:nvSpPr>
            <p:cNvPr id="10" name="Isosceles Triangle 9"/>
            <p:cNvSpPr/>
            <p:nvPr/>
          </p:nvSpPr>
          <p:spPr>
            <a:xfrm>
              <a:off x="37225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8951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258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30073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6802" y="4252436"/>
              <a:ext cx="114673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1531" y="4253468"/>
              <a:ext cx="898548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82878" y="4253468"/>
              <a:ext cx="85116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2399" y="4252436"/>
              <a:ext cx="814442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8844264" y="2003504"/>
              <a:ext cx="1761485" cy="2247900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60805" y="4249341"/>
              <a:ext cx="727206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8844263" y="2590800"/>
              <a:ext cx="1761486" cy="1658540"/>
            </a:xfrm>
            <a:prstGeom prst="triangle">
              <a:avLst>
                <a:gd name="adj" fmla="val 49484"/>
              </a:avLst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9493250" y="2003503"/>
              <a:ext cx="463550" cy="577772"/>
            </a:xfrm>
            <a:prstGeom prst="triangle">
              <a:avLst>
                <a:gd name="adj" fmla="val 5009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8838557" y="2618509"/>
              <a:ext cx="820832" cy="4160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50275" y="1480548"/>
              <a:ext cx="392159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Delete oldest rule (root)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883141" y="2802344"/>
              <a:ext cx="1540353" cy="62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New root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6625858" y="2491946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97584" y="2069535"/>
              <a:ext cx="392431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9037502" y="2001022"/>
              <a:ext cx="610728" cy="1203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50272" y="4401747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497185" y="3757344"/>
            <a:ext cx="4409072" cy="1398470"/>
            <a:chOff x="480321" y="3768202"/>
            <a:chExt cx="8661031" cy="2418549"/>
          </a:xfrm>
        </p:grpSpPr>
        <p:sp>
          <p:nvSpPr>
            <p:cNvPr id="29" name="TextBox 28"/>
            <p:cNvSpPr txBox="1"/>
            <p:nvPr/>
          </p:nvSpPr>
          <p:spPr>
            <a:xfrm>
              <a:off x="1113525" y="5510391"/>
              <a:ext cx="767937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32811" y="5512741"/>
              <a:ext cx="901283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816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32206" y="5510391"/>
              <a:ext cx="837660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69622" y="5512741"/>
              <a:ext cx="75045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9019" y="5510391"/>
              <a:ext cx="80703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15702" y="4304189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48170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383234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250767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83235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380888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733322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48420" y="4761393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09598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63522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95990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93643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46077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975244" y="476139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730001" y="486562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46077" y="486562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244880" y="476139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975244" y="443549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803389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670922" y="431686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803390" y="458181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801043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153477" y="458181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682644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37401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153477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52280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82644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974498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6067395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841184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303980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502173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499827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852261" y="4501210"/>
              <a:ext cx="1629" cy="7253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381428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136185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852261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8651064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381428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673282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766179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539968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002764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136184" y="50307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382330" y="444890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7499610" y="4928917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7676088" y="4748380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7860399" y="4507596"/>
              <a:ext cx="150653" cy="31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860399" y="4658373"/>
              <a:ext cx="521029" cy="8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61491" y="4313977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493959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80321" y="4038244"/>
              <a:ext cx="4900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71499" y="3768202"/>
              <a:ext cx="2558814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Decision boundary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3341624" y="4012721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716448" y="3782482"/>
              <a:ext cx="2517589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Oldest boundaries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178265" y="4038244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577005" y="3793662"/>
              <a:ext cx="2481108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Deleted boundary</a:t>
              </a:r>
              <a:endParaRPr lang="en-US" sz="1200" dirty="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480321" y="5645977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7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Discussions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Generalization Error Bound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Generalization error indicates how well a learning method generalizes to unseen data</a:t>
            </a:r>
          </a:p>
          <a:p>
            <a:pPr lvl="1"/>
            <a:r>
              <a:rPr lang="en-US" dirty="0" smtClean="0"/>
              <a:t>Distance between the error on training and testing set</a:t>
            </a:r>
          </a:p>
          <a:p>
            <a:pPr lvl="1"/>
            <a:r>
              <a:rPr lang="en-US" dirty="0" smtClean="0"/>
              <a:t>Averaged over all possible training sets</a:t>
            </a:r>
          </a:p>
          <a:p>
            <a:r>
              <a:rPr lang="en-US" dirty="0" smtClean="0"/>
              <a:t>In stream mining, prequential evaluation uses an instance first to test and then to train the model</a:t>
            </a:r>
          </a:p>
          <a:p>
            <a:pPr lvl="1"/>
            <a:r>
              <a:rPr lang="en-US" dirty="0" smtClean="0"/>
              <a:t>Used only once, no iteration</a:t>
            </a:r>
          </a:p>
          <a:p>
            <a:r>
              <a:rPr lang="en-US" dirty="0" smtClean="0"/>
              <a:t>Notion of generalization error thus doesn’t apply</a:t>
            </a:r>
          </a:p>
          <a:p>
            <a:r>
              <a:rPr lang="en-US" dirty="0" smtClean="0"/>
              <a:t>Rather, confidence of the model is the main focus</a:t>
            </a:r>
          </a:p>
          <a:p>
            <a:r>
              <a:rPr lang="en-US" dirty="0" smtClean="0"/>
              <a:t>Allowable error for each split decision was set to 0.0000001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33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ADaptive WINdow (ADWIN) change detection method</a:t>
            </a:r>
          </a:p>
          <a:p>
            <a:r>
              <a:rPr lang="en-US" dirty="0" smtClean="0"/>
              <a:t>Ensures the </a:t>
            </a:r>
            <a:r>
              <a:rPr lang="en-US" dirty="0"/>
              <a:t>property there has been no change in the average value inside the window for </a:t>
            </a:r>
            <a:r>
              <a:rPr lang="en-US" dirty="0" smtClean="0"/>
              <a:t>the maximally </a:t>
            </a:r>
            <a:r>
              <a:rPr lang="en-US" dirty="0"/>
              <a:t>statistically consistent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Threshold value is calculated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based on the sizes of the 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de-D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62" y="4004480"/>
            <a:ext cx="3748347" cy="2056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Change Detection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34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2660071" y="3169877"/>
            <a:ext cx="4039888" cy="931030"/>
            <a:chOff x="2660071" y="3169877"/>
            <a:chExt cx="4039888" cy="931030"/>
          </a:xfrm>
        </p:grpSpPr>
        <p:grpSp>
          <p:nvGrpSpPr>
            <p:cNvPr id="12" name="Group 11"/>
            <p:cNvGrpSpPr/>
            <p:nvPr/>
          </p:nvGrpSpPr>
          <p:grpSpPr>
            <a:xfrm>
              <a:off x="2660071" y="3442805"/>
              <a:ext cx="4039888" cy="369332"/>
              <a:chOff x="2302624" y="2237460"/>
              <a:chExt cx="4039888" cy="3693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02624" y="2237460"/>
                <a:ext cx="4039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1 0 0 1 0 1 1 1 0 0 </a:t>
                </a:r>
                <a:r>
                  <a:rPr lang="en-US" dirty="0" smtClean="0"/>
                  <a:t>1 1 1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 0 1 0 1 0 1 1 0 0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2693323" y="3925211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9207" y="373157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8" name="Left Bracket 17"/>
            <p:cNvSpPr/>
            <p:nvPr/>
          </p:nvSpPr>
          <p:spPr>
            <a:xfrm rot="5400000">
              <a:off x="3797959" y="2065240"/>
              <a:ext cx="126603" cy="2335877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Left Bracket 19"/>
            <p:cNvSpPr/>
            <p:nvPr/>
          </p:nvSpPr>
          <p:spPr>
            <a:xfrm rot="5400000">
              <a:off x="4262586" y="2690878"/>
              <a:ext cx="127503" cy="140572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Random RBF Generation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Random radial basis function (RandRBF) generator is challenging for DT based approaches</a:t>
            </a:r>
          </a:p>
          <a:p>
            <a:pPr lvl="1"/>
            <a:r>
              <a:rPr lang="de-DE" dirty="0" smtClean="0"/>
              <a:t>Randomly chooses user-defined number of centroids in the hyperspace</a:t>
            </a:r>
          </a:p>
          <a:p>
            <a:pPr lvl="1"/>
            <a:r>
              <a:rPr lang="de-DE" dirty="0" smtClean="0"/>
              <a:t>Assigns class label, drift coefficient, standard deviation, weights to each of the centroids</a:t>
            </a:r>
          </a:p>
          <a:p>
            <a:pPr lvl="1"/>
            <a:r>
              <a:rPr lang="de-DE" dirty="0" smtClean="0"/>
              <a:t>Instances are generated by selecting a centroid at random (weighted), and choosing a point using normal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35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Random RBF 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36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8" y="1201728"/>
            <a:ext cx="7991907" cy="4896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33528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3158" y="335280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8368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9926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 Comparison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756" y="1103443"/>
            <a:ext cx="4247558" cy="27000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37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3" y="2292321"/>
            <a:ext cx="4545591" cy="2507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69" y="3918723"/>
            <a:ext cx="4330931" cy="2437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3979" y="5023869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 Generator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9120" y="6354248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</a:t>
            </a:r>
            <a:r>
              <a:rPr lang="en-US" dirty="0" smtClean="0">
                <a:solidFill>
                  <a:schemeClr val="accent5"/>
                </a:solidFill>
              </a:rPr>
              <a:t>Parameters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Larger tie threshold causes massive trees</a:t>
            </a:r>
          </a:p>
          <a:p>
            <a:r>
              <a:rPr lang="de-DE" dirty="0" smtClean="0"/>
              <a:t>Binary splits are nearly as effective as non-binary splits</a:t>
            </a:r>
          </a:p>
          <a:p>
            <a:pPr lvl="1"/>
            <a:r>
              <a:rPr lang="de-DE" dirty="0" smtClean="0"/>
              <a:t>Negligible loss of accuracy (1-2%)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792" y="2894055"/>
            <a:ext cx="3867150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1" y="2894055"/>
            <a:ext cx="3876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Search interest in candidates and issues during the first Democratic Party debate, Oct 13, 2015</a:t>
            </a:r>
          </a:p>
          <a:p>
            <a:r>
              <a:rPr lang="de-DE" dirty="0" smtClean="0"/>
              <a:t>Rank is related to the number of searches</a:t>
            </a:r>
          </a:p>
          <a:p>
            <a:r>
              <a:rPr lang="de-DE" dirty="0" smtClean="0"/>
              <a:t>For </a:t>
            </a:r>
            <a:r>
              <a:rPr lang="de-DE" dirty="0" smtClean="0">
                <a:solidFill>
                  <a:srgbClr val="0070C0"/>
                </a:solidFill>
              </a:rPr>
              <a:t>Bernie </a:t>
            </a:r>
            <a:r>
              <a:rPr lang="en-US" dirty="0" smtClean="0">
                <a:solidFill>
                  <a:srgbClr val="0070C0"/>
                </a:solidFill>
              </a:rPr>
              <a:t>Sanders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number of searches was far more than </a:t>
            </a:r>
            <a:r>
              <a:rPr lang="de-DE" dirty="0" smtClean="0">
                <a:solidFill>
                  <a:srgbClr val="7030A0"/>
                </a:solidFill>
              </a:rPr>
              <a:t>Lincoln Chafee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39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1" y="3623363"/>
            <a:ext cx="7197566" cy="26188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5737" y="6253438"/>
            <a:ext cx="37208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google.com/trends/story/US_cu_PviRQ1ABAAD_OM_en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Number of tweets in </a:t>
            </a:r>
            <a:r>
              <a:rPr lang="en-US" dirty="0" smtClean="0"/>
              <a:t>Twitter </a:t>
            </a:r>
            <a:r>
              <a:rPr lang="en-US" dirty="0"/>
              <a:t>for </a:t>
            </a:r>
            <a:r>
              <a:rPr lang="en-US" dirty="0" smtClean="0"/>
              <a:t>5 different </a:t>
            </a:r>
            <a:r>
              <a:rPr lang="en-US" dirty="0"/>
              <a:t>topics (Aug 28, 2015-Sept 28, 2015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Topics contribute at different rates in the final stream</a:t>
            </a:r>
            <a:endParaRPr lang="en-US" dirty="0"/>
          </a:p>
          <a:p>
            <a:r>
              <a:rPr lang="de-DE" dirty="0" smtClean="0"/>
              <a:t>The </a:t>
            </a:r>
            <a:r>
              <a:rPr lang="en-US" dirty="0" smtClean="0"/>
              <a:t>target</a:t>
            </a:r>
            <a:r>
              <a:rPr lang="de-DE" dirty="0" smtClean="0"/>
              <a:t> class could be balanced though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</a:t>
            </a:fld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789538" y="6229393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topsy.com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030320"/>
              </p:ext>
            </p:extLst>
          </p:nvPr>
        </p:nvGraphicFramePr>
        <p:xfrm>
          <a:off x="219075" y="3017356"/>
          <a:ext cx="4784449" cy="331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19784"/>
              </p:ext>
            </p:extLst>
          </p:nvPr>
        </p:nvGraphicFramePr>
        <p:xfrm>
          <a:off x="4938500" y="3398768"/>
          <a:ext cx="3812534" cy="2573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4676" y="3095625"/>
            <a:ext cx="293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 sentiment classes for Football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0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mcraeandcompany.co.uk/Blog/wp-content/uploads/2012/10/contentwriting.jpe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45" y="2584218"/>
            <a:ext cx="3119755" cy="41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Contents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 </a:t>
            </a:r>
            <a:r>
              <a:rPr lang="en-US" dirty="0"/>
              <a:t>New </a:t>
            </a:r>
            <a:r>
              <a:rPr lang="en-US" dirty="0" smtClean="0"/>
              <a:t>Ensemble Approach</a:t>
            </a:r>
          </a:p>
          <a:p>
            <a:r>
              <a:rPr lang="en-US" dirty="0" smtClean="0"/>
              <a:t>Data Set Description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40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rot="18659458">
            <a:off x="7203909" y="5139073"/>
            <a:ext cx="1625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Image © mcraeandcompany.co.uk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565025" cy="5206790"/>
          </a:xfrm>
        </p:spPr>
        <p:txBody>
          <a:bodyPr/>
          <a:lstStyle/>
          <a:p>
            <a:r>
              <a:rPr lang="de-DE" dirty="0" smtClean="0"/>
              <a:t>Concept drift</a:t>
            </a:r>
          </a:p>
          <a:p>
            <a:pPr lvl="1"/>
            <a:r>
              <a:rPr lang="de-DE" dirty="0" smtClean="0"/>
              <a:t>Underlying data distribution changes over time</a:t>
            </a:r>
          </a:p>
          <a:p>
            <a:pPr lvl="1"/>
            <a:r>
              <a:rPr lang="de-DE" dirty="0" smtClean="0"/>
              <a:t>Example: seasonality, faulty electrical device, etc.</a:t>
            </a:r>
          </a:p>
          <a:p>
            <a:pPr lvl="1"/>
            <a:endParaRPr lang="de-DE" dirty="0"/>
          </a:p>
          <a:p>
            <a:r>
              <a:rPr lang="de-DE" dirty="0" smtClean="0"/>
              <a:t>Concept evolution</a:t>
            </a:r>
          </a:p>
          <a:p>
            <a:pPr lvl="1"/>
            <a:r>
              <a:rPr lang="de-DE" dirty="0" smtClean="0"/>
              <a:t>New class emerges</a:t>
            </a:r>
          </a:p>
          <a:p>
            <a:pPr lvl="1"/>
            <a:r>
              <a:rPr lang="de-DE" dirty="0" smtClean="0"/>
              <a:t>Example: Tweeter stream</a:t>
            </a:r>
          </a:p>
          <a:p>
            <a:pPr lvl="1"/>
            <a:endParaRPr lang="de-DE" dirty="0"/>
          </a:p>
          <a:p>
            <a:r>
              <a:rPr lang="de-DE" dirty="0" smtClean="0"/>
              <a:t>Concept recurrence</a:t>
            </a:r>
          </a:p>
          <a:p>
            <a:pPr lvl="1"/>
            <a:r>
              <a:rPr lang="de-DE" dirty="0" smtClean="0"/>
              <a:t>Example: new year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41</a:t>
            </a:fld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1418" y="3907089"/>
            <a:ext cx="1738290" cy="1557166"/>
            <a:chOff x="3809952" y="3809270"/>
            <a:chExt cx="2635134" cy="2324737"/>
          </a:xfrm>
        </p:grpSpPr>
        <p:sp>
          <p:nvSpPr>
            <p:cNvPr id="11" name="Rectangle 10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2826" y="3926661"/>
            <a:ext cx="1739103" cy="1597064"/>
            <a:chOff x="8353816" y="3961670"/>
            <a:chExt cx="2651269" cy="2395870"/>
          </a:xfrm>
        </p:grpSpPr>
        <p:sp>
          <p:nvSpPr>
            <p:cNvPr id="38" name="Rectangle 37"/>
            <p:cNvSpPr/>
            <p:nvPr/>
          </p:nvSpPr>
          <p:spPr>
            <a:xfrm>
              <a:off x="8353816" y="40410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02719" y="55680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99522" y="57851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10333" y="47416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81371" y="48031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8183" y="4723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64755" y="58651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51558" y="41925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39962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31956" y="54809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39285" y="58481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282373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34993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14035" y="488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46086" y="40410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5004" y="4377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17940" y="3978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55263" y="39616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051558" y="42752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11348" y="45876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64328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 flipV="1">
              <a:off x="8353816" y="4459908"/>
              <a:ext cx="2018667" cy="1198315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543815" y="51460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10073" y="4988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79668" y="43424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545426" y="4458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05003" y="5649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222442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59040" y="5533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3619" y="5436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625049" y="5957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46004" y="59882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9981372" y="4595021"/>
              <a:ext cx="1007578" cy="169488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634750" y="50298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508686" y="5268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75582" y="4007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95131" y="45559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52447" y="536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20492" y="53714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391791" y="52435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19964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44453" y="56249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75339" y="417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999352" y="45508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686635" y="4918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09388" y="51057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929499" y="57202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88446" y="1499530"/>
            <a:ext cx="1724808" cy="1562978"/>
            <a:chOff x="3809952" y="3809270"/>
            <a:chExt cx="2635134" cy="2324737"/>
          </a:xfrm>
        </p:grpSpPr>
        <p:sp>
          <p:nvSpPr>
            <p:cNvPr id="86" name="Rectangle 85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19853" y="1496867"/>
            <a:ext cx="1781345" cy="1574654"/>
            <a:chOff x="8449856" y="3809294"/>
            <a:chExt cx="2658574" cy="2324737"/>
          </a:xfrm>
        </p:grpSpPr>
        <p:sp>
          <p:nvSpPr>
            <p:cNvPr id="113" name="Rectangle 112"/>
            <p:cNvSpPr/>
            <p:nvPr/>
          </p:nvSpPr>
          <p:spPr>
            <a:xfrm>
              <a:off x="8461576" y="3888671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810479" y="54156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007282" y="5632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618093" y="45893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89131" y="46507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65943" y="457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072515" y="5712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59318" y="40401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47722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39716" y="53285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47045" y="56957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90133" y="56557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542753" y="5662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521795" y="4729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653846" y="38886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722764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625700" y="3825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963023" y="38092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159318" y="41228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619108" y="443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672088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 flipV="1">
              <a:off x="8461576" y="4307532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651575" y="49936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117833" y="48360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287428" y="41900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653186" y="43059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475328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898821" y="46307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271994" y="49743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168985" y="44188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562349" y="41520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665587" y="497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14108" y="4807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92103" y="44557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045168" y="5204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H="1" flipV="1">
              <a:off x="8449856" y="3949724"/>
              <a:ext cx="2658574" cy="194245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5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Visualization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42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43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0167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  <a:endCxn id="10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4854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44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0140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5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3185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08511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4" idx="5"/>
            <a:endCxn id="18" idx="0"/>
          </p:cNvCxnSpPr>
          <p:nvPr/>
        </p:nvCxnSpPr>
        <p:spPr>
          <a:xfrm>
            <a:off x="2719845" y="2663271"/>
            <a:ext cx="354426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33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5017110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45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2320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359" y="26961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b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46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13065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66771" y="26873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(2/3)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47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57781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08085" y="2294312"/>
            <a:ext cx="4220418" cy="3255034"/>
            <a:chOff x="508085" y="2294312"/>
            <a:chExt cx="4220418" cy="3255034"/>
          </a:xfrm>
        </p:grpSpPr>
        <p:sp>
          <p:nvSpPr>
            <p:cNvPr id="11" name="Oval 10"/>
            <p:cNvSpPr/>
            <p:nvPr/>
          </p:nvSpPr>
          <p:spPr>
            <a:xfrm>
              <a:off x="1996119" y="2294312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3483" y="4035215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(2/2)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3"/>
              <a:endCxn id="21" idx="0"/>
            </p:cNvCxnSpPr>
            <p:nvPr/>
          </p:nvCxnSpPr>
          <p:spPr>
            <a:xfrm flipH="1">
              <a:off x="1844839" y="2663271"/>
              <a:ext cx="275452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49243" y="266327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6" name="Straight Connector 15"/>
            <p:cNvCxnSpPr>
              <a:stCxn id="11" idx="5"/>
              <a:endCxn id="18" idx="0"/>
            </p:cNvCxnSpPr>
            <p:nvPr/>
          </p:nvCxnSpPr>
          <p:spPr>
            <a:xfrm>
              <a:off x="2719845" y="2663271"/>
              <a:ext cx="512156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52875" y="262570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 a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08052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8564" y="34920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420890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808052" y="4127066"/>
              <a:ext cx="9482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18" idx="4"/>
              <a:endCxn id="24" idx="0"/>
            </p:cNvCxnSpPr>
            <p:nvPr/>
          </p:nvCxnSpPr>
          <p:spPr>
            <a:xfrm>
              <a:off x="3232001" y="3578347"/>
              <a:ext cx="50200" cy="5487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08085" y="4035214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64888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(1/1)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10363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24" idx="5"/>
              <a:endCxn id="35" idx="0"/>
            </p:cNvCxnSpPr>
            <p:nvPr/>
          </p:nvCxnSpPr>
          <p:spPr>
            <a:xfrm>
              <a:off x="3617475" y="4496025"/>
              <a:ext cx="701958" cy="62937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4"/>
              <a:endCxn id="34" idx="0"/>
            </p:cNvCxnSpPr>
            <p:nvPr/>
          </p:nvCxnSpPr>
          <p:spPr>
            <a:xfrm flipH="1">
              <a:off x="2573958" y="4559328"/>
              <a:ext cx="708243" cy="56606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1" idx="4"/>
              <a:endCxn id="12" idx="0"/>
            </p:cNvCxnSpPr>
            <p:nvPr/>
          </p:nvCxnSpPr>
          <p:spPr>
            <a:xfrm flipH="1">
              <a:off x="1749243" y="3578347"/>
              <a:ext cx="95596" cy="4568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3"/>
              <a:endCxn id="32" idx="0"/>
            </p:cNvCxnSpPr>
            <p:nvPr/>
          </p:nvCxnSpPr>
          <p:spPr>
            <a:xfrm flipH="1">
              <a:off x="873845" y="3515044"/>
              <a:ext cx="671217" cy="52017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90867" y="35571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9377" y="360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54799" y="4634329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0730" y="4605445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65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4672339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Problem Statement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Online </a:t>
            </a:r>
            <a:r>
              <a:rPr lang="en-US" dirty="0"/>
              <a:t>classification of data streams, which are decomposable </a:t>
            </a:r>
            <a:r>
              <a:rPr lang="en-US" dirty="0" smtClean="0"/>
              <a:t>into varying speed </a:t>
            </a:r>
            <a:r>
              <a:rPr lang="en-US" dirty="0"/>
              <a:t>sub-streams, </a:t>
            </a:r>
            <a:r>
              <a:rPr lang="en-US" dirty="0" smtClean="0"/>
              <a:t>using decision </a:t>
            </a:r>
            <a:r>
              <a:rPr lang="en-US" dirty="0"/>
              <a:t>tree </a:t>
            </a:r>
            <a:r>
              <a:rPr lang="en-US" dirty="0" smtClean="0"/>
              <a:t>ensemble.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 smtClean="0"/>
              <a:t>We don’t know the original </a:t>
            </a:r>
            <a:r>
              <a:rPr lang="en-US" sz="2400" dirty="0" err="1" smtClean="0"/>
              <a:t>substreams</a:t>
            </a:r>
            <a:r>
              <a:rPr lang="en-US" sz="2400" dirty="0" smtClean="0"/>
              <a:t>, our stream consists of their fusion (e.g., Twitter stream)</a:t>
            </a:r>
            <a:endParaRPr lang="de-D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Existing Decision Tree Based Approaches and their Ensemble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6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Assumption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623806"/>
          </a:xfrm>
        </p:spPr>
        <p:txBody>
          <a:bodyPr>
            <a:normAutofit/>
          </a:bodyPr>
          <a:lstStyle/>
          <a:p>
            <a:r>
              <a:rPr lang="de-DE" dirty="0" smtClean="0"/>
              <a:t>To </a:t>
            </a:r>
            <a:r>
              <a:rPr lang="de-DE" dirty="0" smtClean="0">
                <a:solidFill>
                  <a:srgbClr val="0070C0"/>
                </a:solidFill>
              </a:rPr>
              <a:t>find the best attribute </a:t>
            </a:r>
            <a:r>
              <a:rPr lang="de-DE" dirty="0" smtClean="0"/>
              <a:t>for a split in a node, it would be </a:t>
            </a:r>
            <a:r>
              <a:rPr lang="de-DE" dirty="0" smtClean="0">
                <a:solidFill>
                  <a:srgbClr val="0070C0"/>
                </a:solidFill>
              </a:rPr>
              <a:t>sufficient</a:t>
            </a:r>
            <a:r>
              <a:rPr lang="de-DE" dirty="0" smtClean="0"/>
              <a:t> to consider </a:t>
            </a:r>
            <a:r>
              <a:rPr lang="de-DE" dirty="0" smtClean="0">
                <a:solidFill>
                  <a:srgbClr val="0070C0"/>
                </a:solidFill>
              </a:rPr>
              <a:t>a certain fraction </a:t>
            </a:r>
            <a:r>
              <a:rPr lang="de-DE" dirty="0" smtClean="0"/>
              <a:t>of the stream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</a:p>
          <a:p>
            <a:r>
              <a:rPr lang="de-DE" dirty="0" smtClean="0"/>
              <a:t>Hoeffding bound provides a statistical guarantee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r>
              <a:rPr lang="de-DE" dirty="0" smtClean="0"/>
              <a:t>. Error bound to decide with </a:t>
            </a:r>
            <a:r>
              <a:rPr lang="de-DE" i="1" dirty="0" smtClean="0"/>
              <a:t>(1-   ) </a:t>
            </a:r>
            <a:r>
              <a:rPr lang="de-DE" dirty="0" smtClean="0"/>
              <a:t>certainty for </a:t>
            </a:r>
            <a:r>
              <a:rPr lang="de-DE" i="1" dirty="0" smtClean="0"/>
              <a:t>n</a:t>
            </a:r>
            <a:r>
              <a:rPr lang="de-DE" dirty="0" smtClean="0"/>
              <a:t> random </a:t>
            </a:r>
            <a:r>
              <a:rPr lang="en-US" dirty="0" smtClean="0"/>
              <a:t>variable</a:t>
            </a:r>
            <a:r>
              <a:rPr lang="de-DE" dirty="0" smtClean="0"/>
              <a:t> with </a:t>
            </a:r>
            <a:r>
              <a:rPr lang="de-DE" i="1" dirty="0" smtClean="0"/>
              <a:t>R</a:t>
            </a:r>
            <a:r>
              <a:rPr lang="de-DE" dirty="0" smtClean="0"/>
              <a:t> being the range of the variables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0070C0"/>
                </a:solidFill>
              </a:rPr>
              <a:t>decision taken</a:t>
            </a:r>
            <a:r>
              <a:rPr lang="en-US" dirty="0"/>
              <a:t> after </a:t>
            </a:r>
            <a:r>
              <a:rPr lang="en-US" dirty="0" smtClean="0"/>
              <a:t>observing a </a:t>
            </a:r>
            <a:r>
              <a:rPr lang="en-US" dirty="0"/>
              <a:t>certain amount of instances </a:t>
            </a:r>
            <a:r>
              <a:rPr lang="en-US" dirty="0">
                <a:solidFill>
                  <a:srgbClr val="0070C0"/>
                </a:solidFill>
              </a:rPr>
              <a:t>would remain the same </a:t>
            </a:r>
            <a:r>
              <a:rPr lang="en-US" dirty="0"/>
              <a:t>after seeing an infinite number </a:t>
            </a:r>
            <a:r>
              <a:rPr lang="en-US" dirty="0" smtClean="0"/>
              <a:t>of instances </a:t>
            </a:r>
            <a:r>
              <a:rPr lang="en-US" dirty="0" smtClean="0">
                <a:solidFill>
                  <a:srgbClr val="0070C0"/>
                </a:solidFill>
              </a:rPr>
              <a:t>with (1-   ) certainty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7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227" y="3566621"/>
            <a:ext cx="2650115" cy="1148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412" y="2681231"/>
            <a:ext cx="189548" cy="495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56081" y="5747404"/>
            <a:ext cx="189548" cy="4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Hoeffding </a:t>
            </a:r>
            <a:r>
              <a:rPr lang="en-US" dirty="0" smtClean="0">
                <a:solidFill>
                  <a:schemeClr val="accent5"/>
                </a:solidFill>
              </a:rPr>
              <a:t>Tree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(HT) [3]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7"/>
            <a:ext cx="5665503" cy="5737513"/>
          </a:xfrm>
        </p:spPr>
        <p:txBody>
          <a:bodyPr>
            <a:normAutofit/>
          </a:bodyPr>
          <a:lstStyle/>
          <a:p>
            <a:r>
              <a:rPr lang="de-DE" dirty="0" smtClean="0"/>
              <a:t>Decide based on the data in hand</a:t>
            </a:r>
          </a:p>
          <a:p>
            <a:r>
              <a:rPr lang="de-DE" dirty="0" smtClean="0"/>
              <a:t>Try to </a:t>
            </a:r>
            <a:r>
              <a:rPr lang="de-DE" dirty="0" smtClean="0">
                <a:solidFill>
                  <a:srgbClr val="0070C0"/>
                </a:solidFill>
              </a:rPr>
              <a:t>split if </a:t>
            </a:r>
            <a:r>
              <a:rPr lang="de-DE" dirty="0" smtClean="0"/>
              <a:t>a</a:t>
            </a:r>
            <a:r>
              <a:rPr lang="de-DE" dirty="0" smtClean="0">
                <a:solidFill>
                  <a:srgbClr val="0070C0"/>
                </a:solidFill>
              </a:rPr>
              <a:t> leaf is impure</a:t>
            </a:r>
          </a:p>
          <a:p>
            <a:r>
              <a:rPr lang="de-DE" dirty="0" smtClean="0"/>
              <a:t>Use information gain/ Gini index to </a:t>
            </a:r>
            <a:r>
              <a:rPr lang="de-DE" dirty="0" smtClean="0">
                <a:solidFill>
                  <a:srgbClr val="0070C0"/>
                </a:solidFill>
              </a:rPr>
              <a:t>obtain the best two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split attributes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Split if </a:t>
            </a:r>
            <a:r>
              <a:rPr lang="de-DE" dirty="0" smtClean="0"/>
              <a:t>the </a:t>
            </a:r>
            <a:r>
              <a:rPr lang="de-DE" dirty="0" smtClean="0">
                <a:solidFill>
                  <a:srgbClr val="0070C0"/>
                </a:solidFill>
              </a:rPr>
              <a:t>best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de-DE" dirty="0" smtClean="0">
                <a:solidFill>
                  <a:srgbClr val="0070C0"/>
                </a:solidFill>
              </a:rPr>
              <a:t> performs better than the second best </a:t>
            </a:r>
            <a:r>
              <a:rPr lang="de-DE" dirty="0" smtClean="0"/>
              <a:t>by at least a margin of the Hoeffding bound</a:t>
            </a:r>
          </a:p>
          <a:p>
            <a:r>
              <a:rPr lang="de-DE" dirty="0"/>
              <a:t>Keeps updating the tree with incoming </a:t>
            </a:r>
            <a:r>
              <a:rPr lang="de-DE" dirty="0" smtClean="0"/>
              <a:t>data</a:t>
            </a:r>
          </a:p>
          <a:p>
            <a:r>
              <a:rPr lang="de-DE" dirty="0" smtClean="0"/>
              <a:t>The </a:t>
            </a:r>
            <a:r>
              <a:rPr lang="de-DE" dirty="0"/>
              <a:t>tree only grows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8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65005"/>
              </p:ext>
            </p:extLst>
          </p:nvPr>
        </p:nvGraphicFramePr>
        <p:xfrm>
          <a:off x="6743220" y="1138844"/>
          <a:ext cx="1772130" cy="207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0710"/>
                <a:gridCol w="590710"/>
                <a:gridCol w="590710"/>
              </a:tblGrid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97915" y="3488947"/>
            <a:ext cx="2708941" cy="2205310"/>
            <a:chOff x="5745103" y="3488947"/>
            <a:chExt cx="2708941" cy="2205310"/>
          </a:xfrm>
        </p:grpSpPr>
        <p:sp>
          <p:nvSpPr>
            <p:cNvPr id="13" name="Oval 12"/>
            <p:cNvSpPr/>
            <p:nvPr/>
          </p:nvSpPr>
          <p:spPr>
            <a:xfrm>
              <a:off x="6700221" y="3488947"/>
              <a:ext cx="633463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5031" y="4676082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(2/2)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3" idx="3"/>
              <a:endCxn id="21" idx="0"/>
            </p:cNvCxnSpPr>
            <p:nvPr/>
          </p:nvCxnSpPr>
          <p:spPr>
            <a:xfrm flipH="1">
              <a:off x="6630304" y="3738919"/>
              <a:ext cx="162686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41760" y="3738919"/>
              <a:ext cx="251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17" name="Straight Connector 16"/>
            <p:cNvCxnSpPr>
              <a:stCxn id="13" idx="5"/>
              <a:endCxn id="19" idx="0"/>
            </p:cNvCxnSpPr>
            <p:nvPr/>
          </p:nvCxnSpPr>
          <p:spPr>
            <a:xfrm>
              <a:off x="7240915" y="3738919"/>
              <a:ext cx="296429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50143" y="3713470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! a</a:t>
              </a:r>
              <a:endParaRPr lang="en-US" sz="105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221373" y="4066030"/>
              <a:ext cx="631942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5713" y="4409886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</a:t>
              </a:r>
              <a:endParaRPr lang="en-US" sz="105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331001" y="4066030"/>
              <a:ext cx="598605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221373" y="4730652"/>
              <a:ext cx="608680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9" idx="4"/>
              <a:endCxn id="22" idx="0"/>
            </p:cNvCxnSpPr>
            <p:nvPr/>
          </p:nvCxnSpPr>
          <p:spPr>
            <a:xfrm flipH="1">
              <a:off x="7525713" y="4358891"/>
              <a:ext cx="11631" cy="3717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45103" y="4668421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0854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(1/1)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2890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2" idx="5"/>
              <a:endCxn id="26" idx="0"/>
            </p:cNvCxnSpPr>
            <p:nvPr/>
          </p:nvCxnSpPr>
          <p:spPr>
            <a:xfrm>
              <a:off x="7740913" y="4980624"/>
              <a:ext cx="450563" cy="4264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4"/>
              <a:endCxn id="25" idx="0"/>
            </p:cNvCxnSpPr>
            <p:nvPr/>
          </p:nvCxnSpPr>
          <p:spPr>
            <a:xfrm flipH="1">
              <a:off x="7071116" y="5023512"/>
              <a:ext cx="454597" cy="38351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4"/>
              <a:endCxn id="14" idx="0"/>
            </p:cNvCxnSpPr>
            <p:nvPr/>
          </p:nvCxnSpPr>
          <p:spPr>
            <a:xfrm>
              <a:off x="6630304" y="4358891"/>
              <a:ext cx="79496" cy="317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4" idx="0"/>
            </p:cNvCxnSpPr>
            <p:nvPr/>
          </p:nvCxnSpPr>
          <p:spPr>
            <a:xfrm flipH="1">
              <a:off x="5979872" y="4316002"/>
              <a:ext cx="438793" cy="3524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90798" y="434452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4604" y="437311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3005" y="5074326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4074" y="5054757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3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Hoeffding Tree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cont.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295572" cy="5674828"/>
          </a:xfrm>
        </p:spPr>
        <p:txBody>
          <a:bodyPr>
            <a:normAutofit/>
          </a:bodyPr>
          <a:lstStyle/>
          <a:p>
            <a:r>
              <a:rPr lang="de-DE" dirty="0" smtClean="0"/>
              <a:t>No rule gets deleted</a:t>
            </a:r>
          </a:p>
          <a:p>
            <a:r>
              <a:rPr lang="de-DE" dirty="0" smtClean="0"/>
              <a:t>With time</a:t>
            </a:r>
          </a:p>
          <a:p>
            <a:pPr lvl="1"/>
            <a:r>
              <a:rPr lang="de-DE" dirty="0" smtClean="0"/>
              <a:t>The tree becomes to complex </a:t>
            </a:r>
            <a:r>
              <a:rPr lang="de-DE" dirty="0" smtClean="0">
                <a:sym typeface="Wingdings" panose="05000000000000000000" pitchFamily="2" charset="2"/>
              </a:rPr>
              <a:t> overfit</a:t>
            </a:r>
          </a:p>
          <a:p>
            <a:pPr lvl="2"/>
            <a:r>
              <a:rPr lang="de-DE" dirty="0" smtClean="0"/>
              <a:t>The tree produces redundant rules</a:t>
            </a:r>
            <a:r>
              <a:rPr lang="de-DE" dirty="0"/>
              <a:t> </a:t>
            </a:r>
            <a:r>
              <a:rPr lang="de-DE" dirty="0" smtClean="0"/>
              <a:t>e.g., IF x &lt; 7 AND x &lt; 5 AND x &lt;3 THEN ...</a:t>
            </a:r>
          </a:p>
          <a:p>
            <a:pPr lvl="1"/>
            <a:r>
              <a:rPr lang="de-DE" dirty="0" smtClean="0"/>
              <a:t>The historical data dominates the decisions</a:t>
            </a:r>
            <a:r>
              <a:rPr lang="de-DE" dirty="0" smtClean="0">
                <a:sym typeface="Wingdings" panose="05000000000000000000" pitchFamily="2" charset="2"/>
              </a:rPr>
              <a:t>difficult to adapt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9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840584" y="1039523"/>
            <a:ext cx="3910450" cy="1768815"/>
            <a:chOff x="726002" y="1132176"/>
            <a:chExt cx="8025032" cy="3445304"/>
          </a:xfrm>
        </p:grpSpPr>
        <p:sp>
          <p:nvSpPr>
            <p:cNvPr id="10" name="Isosceles Triangle 9"/>
            <p:cNvSpPr/>
            <p:nvPr/>
          </p:nvSpPr>
          <p:spPr>
            <a:xfrm>
              <a:off x="1691292" y="2988440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63921" y="2275176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594591" y="1551276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901513" y="3632012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3886" y="3798144"/>
              <a:ext cx="772966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0264" y="3798144"/>
              <a:ext cx="783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1609" y="3798144"/>
              <a:ext cx="786057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1129" y="3797112"/>
              <a:ext cx="808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812998" y="1549212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9537" y="3795047"/>
              <a:ext cx="929395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5034" y="1132176"/>
              <a:ext cx="2286000" cy="2349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866" y="1549212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6924254" y="3066372"/>
              <a:ext cx="153533" cy="43717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271141" y="2935576"/>
              <a:ext cx="187793" cy="558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6002" y="3964708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745618" y="3108730"/>
            <a:ext cx="4190379" cy="1318104"/>
            <a:chOff x="516272" y="2543440"/>
            <a:chExt cx="8661031" cy="2491444"/>
          </a:xfrm>
        </p:grpSpPr>
        <p:sp>
          <p:nvSpPr>
            <p:cNvPr id="25" name="TextBox 24"/>
            <p:cNvSpPr txBox="1"/>
            <p:nvPr/>
          </p:nvSpPr>
          <p:spPr>
            <a:xfrm>
              <a:off x="1179676" y="4276255"/>
              <a:ext cx="7042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98956" y="4278607"/>
              <a:ext cx="914408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8355" y="4276255"/>
              <a:ext cx="7343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5768" y="4278607"/>
              <a:ext cx="881624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5167" y="4276256"/>
              <a:ext cx="846613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8462542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595010" y="3347677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592663" y="399244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945097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8474264" y="35399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8229021" y="3644164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945097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743900" y="3539938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8474264" y="3214036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766118" y="3347676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7859015" y="3992447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632804" y="321559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95600" y="3084921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474264" y="414015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474264" y="38728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479782" y="3746264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612024" y="3539937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605552" y="323070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8110612" y="3184142"/>
              <a:ext cx="348933" cy="4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131169" y="334767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592663" y="3505200"/>
              <a:ext cx="545497" cy="10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603619" y="3848867"/>
              <a:ext cx="534541" cy="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355957" y="335273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875776" y="3212478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7846040" y="4175760"/>
              <a:ext cx="627400" cy="7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341655" y="3649764"/>
              <a:ext cx="710" cy="3523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8473440" y="34332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588295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566626" y="2834315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03655" y="2543440"/>
              <a:ext cx="3199778" cy="58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516272" y="4484498"/>
              <a:ext cx="8661031" cy="4485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00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8318</TotalTime>
  <Words>2487</Words>
  <Application>Microsoft Office PowerPoint</Application>
  <PresentationFormat>On-screen Show (4:3)</PresentationFormat>
  <Paragraphs>856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Wingdings</vt:lpstr>
      <vt:lpstr>Office Theme</vt:lpstr>
      <vt:lpstr>Ensemble Learning in Data Streams</vt:lpstr>
      <vt:lpstr>Data Streams</vt:lpstr>
      <vt:lpstr>Introduction</vt:lpstr>
      <vt:lpstr>Motivation</vt:lpstr>
      <vt:lpstr>Problem Statement</vt:lpstr>
      <vt:lpstr>PowerPoint Presentation</vt:lpstr>
      <vt:lpstr>Assumption</vt:lpstr>
      <vt:lpstr>Hoeffding Tree (HT) [3]</vt:lpstr>
      <vt:lpstr>Hoeffding Tree cont.</vt:lpstr>
      <vt:lpstr>Adaptive Size HT (ASHT) [5]</vt:lpstr>
      <vt:lpstr>Adaptive HT (AdaHT) [4]</vt:lpstr>
      <vt:lpstr>Bagging Ensemble [6,7]</vt:lpstr>
      <vt:lpstr>Bagging with ASHT (BagASHT) [5]</vt:lpstr>
      <vt:lpstr>PowerPoint Presentation</vt:lpstr>
      <vt:lpstr>Carry-over Bagging (BagSRHT)</vt:lpstr>
      <vt:lpstr>Data Sets</vt:lpstr>
      <vt:lpstr>Random RBF Data Set</vt:lpstr>
      <vt:lpstr>Varying Speed RBF Generator</vt:lpstr>
      <vt:lpstr>Comparison</vt:lpstr>
      <vt:lpstr>Evaluation</vt:lpstr>
      <vt:lpstr>BagSRHT vs BagASHT</vt:lpstr>
      <vt:lpstr>BagSRHT vs BagASHT</vt:lpstr>
      <vt:lpstr>BagSRHT vs BagASHT</vt:lpstr>
      <vt:lpstr>Effect of Parameters</vt:lpstr>
      <vt:lpstr>Effect of Parameters</vt:lpstr>
      <vt:lpstr>Comparison with Batch Approaches</vt:lpstr>
      <vt:lpstr>Conclusion</vt:lpstr>
      <vt:lpstr>Future Work</vt:lpstr>
      <vt:lpstr>References</vt:lpstr>
      <vt:lpstr>PowerPoint Presentation</vt:lpstr>
      <vt:lpstr>Algorithm Summary</vt:lpstr>
      <vt:lpstr>Adaptive Size HT (ASHT) cont.</vt:lpstr>
      <vt:lpstr>Discussions Generalization Error Bound</vt:lpstr>
      <vt:lpstr>Background Change Detection</vt:lpstr>
      <vt:lpstr>Random RBF Generation</vt:lpstr>
      <vt:lpstr>Random RBF Data Set</vt:lpstr>
      <vt:lpstr>Data Set Comparison</vt:lpstr>
      <vt:lpstr>Effect of Parameters</vt:lpstr>
      <vt:lpstr>Motivation</vt:lpstr>
      <vt:lpstr>Contents</vt:lpstr>
      <vt:lpstr>Background Challenges</vt:lpstr>
      <vt:lpstr>PowerPoint Presentation</vt:lpstr>
      <vt:lpstr>Background Hoeffding Tree</vt:lpstr>
      <vt:lpstr>Background Hoeffding Tree</vt:lpstr>
      <vt:lpstr>Background Hoeffding Tree</vt:lpstr>
      <vt:lpstr>Background Hoeffding Tree</vt:lpstr>
      <vt:lpstr>Background Hoeffding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</dc:creator>
  <cp:lastModifiedBy>mahmud</cp:lastModifiedBy>
  <cp:revision>120</cp:revision>
  <dcterms:created xsi:type="dcterms:W3CDTF">2015-10-18T11:26:24Z</dcterms:created>
  <dcterms:modified xsi:type="dcterms:W3CDTF">2015-11-11T20:36:33Z</dcterms:modified>
</cp:coreProperties>
</file>