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8" r:id="rId2"/>
    <p:sldId id="259" r:id="rId3"/>
    <p:sldId id="260" r:id="rId4"/>
    <p:sldId id="280" r:id="rId5"/>
    <p:sldId id="266" r:id="rId6"/>
    <p:sldId id="313" r:id="rId7"/>
    <p:sldId id="297" r:id="rId8"/>
    <p:sldId id="307" r:id="rId9"/>
    <p:sldId id="286" r:id="rId10"/>
    <p:sldId id="284" r:id="rId11"/>
    <p:sldId id="285" r:id="rId12"/>
    <p:sldId id="287" r:id="rId13"/>
    <p:sldId id="289" r:id="rId14"/>
    <p:sldId id="303" r:id="rId15"/>
    <p:sldId id="315" r:id="rId16"/>
    <p:sldId id="269" r:id="rId17"/>
    <p:sldId id="310" r:id="rId18"/>
    <p:sldId id="314" r:id="rId19"/>
    <p:sldId id="262" r:id="rId20"/>
    <p:sldId id="279" r:id="rId21"/>
    <p:sldId id="281" r:id="rId22"/>
    <p:sldId id="271" r:id="rId23"/>
    <p:sldId id="323" r:id="rId24"/>
    <p:sldId id="324" r:id="rId25"/>
    <p:sldId id="325" r:id="rId26"/>
    <p:sldId id="291" r:id="rId27"/>
    <p:sldId id="312" r:id="rId28"/>
    <p:sldId id="277" r:id="rId29"/>
    <p:sldId id="278" r:id="rId30"/>
    <p:sldId id="276" r:id="rId31"/>
    <p:sldId id="318" r:id="rId32"/>
    <p:sldId id="274" r:id="rId33"/>
    <p:sldId id="320" r:id="rId34"/>
    <p:sldId id="321" r:id="rId35"/>
    <p:sldId id="272" r:id="rId36"/>
    <p:sldId id="306" r:id="rId37"/>
    <p:sldId id="308" r:id="rId38"/>
    <p:sldId id="328" r:id="rId39"/>
    <p:sldId id="322" r:id="rId40"/>
    <p:sldId id="327" r:id="rId41"/>
    <p:sldId id="326" r:id="rId42"/>
    <p:sldId id="270" r:id="rId43"/>
    <p:sldId id="298" r:id="rId44"/>
    <p:sldId id="299" r:id="rId45"/>
    <p:sldId id="300" r:id="rId46"/>
    <p:sldId id="301" r:id="rId47"/>
    <p:sldId id="302" r:id="rId48"/>
    <p:sldId id="305" r:id="rId49"/>
    <p:sldId id="309" r:id="rId50"/>
    <p:sldId id="273" r:id="rId51"/>
    <p:sldId id="275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93" autoAdjust="0"/>
  </p:normalViewPr>
  <p:slideViewPr>
    <p:cSldViewPr snapToGrid="0">
      <p:cViewPr varScale="1">
        <p:scale>
          <a:sx n="115" d="100"/>
          <a:sy n="115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33728"/>
        <c:axId val="197734288"/>
      </c:areaChart>
      <c:catAx>
        <c:axId val="19773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4288"/>
        <c:crosses val="autoZero"/>
        <c:auto val="1"/>
        <c:lblAlgn val="ctr"/>
        <c:lblOffset val="100"/>
        <c:noMultiLvlLbl val="0"/>
      </c:catAx>
      <c:valAx>
        <c:axId val="1977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37088"/>
        <c:axId val="197737648"/>
      </c:areaChart>
      <c:catAx>
        <c:axId val="1977370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7648"/>
        <c:crosses val="autoZero"/>
        <c:auto val="1"/>
        <c:lblAlgn val="ctr"/>
        <c:lblOffset val="100"/>
        <c:noMultiLvlLbl val="0"/>
      </c:catAx>
      <c:valAx>
        <c:axId val="19773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7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30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3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29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068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7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964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25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179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15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Ensemble Learning in Data Streams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</a:t>
            </a:r>
            <a:r>
              <a:rPr lang="de-DE" dirty="0" smtClean="0"/>
              <a:t>size</a:t>
            </a:r>
          </a:p>
          <a:p>
            <a:r>
              <a:rPr lang="de-DE" dirty="0" smtClean="0"/>
              <a:t>Start </a:t>
            </a:r>
            <a:r>
              <a:rPr lang="de-DE" dirty="0" smtClean="0"/>
              <a:t>over when limit is reached</a:t>
            </a:r>
          </a:p>
          <a:p>
            <a:r>
              <a:rPr lang="de-DE" dirty="0" smtClean="0"/>
              <a:t>Loses </a:t>
            </a:r>
            <a:r>
              <a:rPr lang="de-DE" dirty="0" smtClean="0"/>
              <a:t>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997294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269374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</a:t>
            </a:r>
            <a:r>
              <a:rPr lang="de-DE" dirty="0" smtClean="0"/>
              <a:t>the children </a:t>
            </a:r>
            <a:r>
              <a:rPr lang="de-DE" dirty="0" smtClean="0"/>
              <a:t>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(BagASHT)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 time </a:t>
            </a:r>
            <a:r>
              <a:rPr lang="de-DE" dirty="0" smtClean="0"/>
              <a:t>a larger tree gets reset, ensemble </a:t>
            </a:r>
            <a:r>
              <a:rPr lang="de-DE" dirty="0" smtClean="0"/>
              <a:t>loses </a:t>
            </a:r>
            <a:r>
              <a:rPr lang="de-DE" dirty="0" smtClean="0"/>
              <a:t>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New 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Once 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trees 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Restrict</a:t>
            </a:r>
            <a:r>
              <a:rPr lang="de-DE" dirty="0" smtClean="0"/>
              <a:t> </a:t>
            </a:r>
            <a:r>
              <a:rPr lang="de-DE" dirty="0" smtClean="0"/>
              <a:t>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extra list</a:t>
            </a:r>
          </a:p>
          <a:p>
            <a:pPr lvl="1"/>
            <a:r>
              <a:rPr lang="de-DE" dirty="0"/>
              <a:t>When new 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7051199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615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009898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66585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520573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545086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440334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565309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5030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574971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472031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645951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09898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19447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21724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</a:t>
            </a:r>
            <a:r>
              <a:rPr lang="en-US" dirty="0" smtClean="0">
                <a:solidFill>
                  <a:schemeClr val="accent5"/>
                </a:solidFill>
              </a:rPr>
              <a:t>Sets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uses randomized approach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Random </a:t>
            </a:r>
            <a:r>
              <a:rPr lang="de-DE" dirty="0" smtClean="0">
                <a:solidFill>
                  <a:srgbClr val="0070C0"/>
                </a:solidFill>
              </a:rPr>
              <a:t>Radial Basis Function </a:t>
            </a:r>
            <a:r>
              <a:rPr lang="de-DE" dirty="0" smtClean="0">
                <a:solidFill>
                  <a:srgbClr val="0070C0"/>
                </a:solidFill>
              </a:rPr>
              <a:t>(RandRBF) </a:t>
            </a:r>
            <a:r>
              <a:rPr lang="de-DE" dirty="0" smtClean="0"/>
              <a:t>generator</a:t>
            </a:r>
          </a:p>
          <a:p>
            <a:pPr lvl="1"/>
            <a:r>
              <a:rPr lang="de-DE" dirty="0"/>
              <a:t>Not possible to generate varying speed data set</a:t>
            </a:r>
          </a:p>
          <a:p>
            <a:r>
              <a:rPr lang="de-DE" dirty="0" smtClean="0"/>
              <a:t>Modified the generation scheme to </a:t>
            </a:r>
            <a:r>
              <a:rPr lang="en-US" dirty="0" smtClean="0"/>
              <a:t>achieve desired features in the data set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Varying Speed RBF (VSRBF) generator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Slow but consistent sub-streams</a:t>
            </a:r>
          </a:p>
          <a:p>
            <a:pPr lvl="1"/>
            <a:r>
              <a:rPr lang="en-US" dirty="0" smtClean="0"/>
              <a:t>Fast and short lived sub-streams, etc.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contributes to the final weights depending on their weights</a:t>
            </a:r>
          </a:p>
          <a:p>
            <a:r>
              <a:rPr lang="de-DE" dirty="0" smtClean="0"/>
              <a:t>All centroids are active all the time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980742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99867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2862492"/>
            <a:ext cx="4148051" cy="26368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882524"/>
            <a:ext cx="4545591" cy="2507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614072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866" y="5614072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977" y="1046648"/>
            <a:ext cx="8290057" cy="520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the concepts (centroids) are active all the time for random RBF generator</a:t>
            </a:r>
          </a:p>
          <a:p>
            <a:r>
              <a:rPr lang="en-US" dirty="0" smtClean="0"/>
              <a:t>Activation period changes in VSRBF generation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/>
              <a:t>Data generation</a:t>
            </a:r>
          </a:p>
          <a:p>
            <a:pPr lvl="1"/>
            <a:r>
              <a:rPr lang="de-DE" dirty="0"/>
              <a:t>Random RBF generator</a:t>
            </a:r>
          </a:p>
          <a:p>
            <a:pPr lvl="1"/>
            <a:r>
              <a:rPr lang="de-DE" dirty="0"/>
              <a:t>Varied Speed RBF generator</a:t>
            </a:r>
          </a:p>
          <a:p>
            <a:r>
              <a:rPr lang="de-DE" dirty="0" smtClean="0"/>
              <a:t>Prequential </a:t>
            </a:r>
            <a:r>
              <a:rPr lang="de-DE" dirty="0" smtClean="0"/>
              <a:t>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</a:t>
            </a:r>
            <a:r>
              <a:rPr lang="de-DE" dirty="0" smtClean="0"/>
              <a:t>instances</a:t>
            </a:r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</a:t>
            </a:r>
            <a:r>
              <a:rPr lang="de-DE" dirty="0" smtClean="0"/>
              <a:t>misclassification </a:t>
            </a:r>
            <a:r>
              <a:rPr lang="de-DE" dirty="0" smtClean="0"/>
              <a:t>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 vs 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method performs the same</a:t>
            </a:r>
          </a:p>
          <a:p>
            <a:r>
              <a:rPr lang="de-DE" dirty="0" smtClean="0"/>
              <a:t>With small drift ADWIN and boost variants performs best</a:t>
            </a:r>
          </a:p>
          <a:p>
            <a:r>
              <a:rPr lang="de-DE" dirty="0"/>
              <a:t>Larger tie threshold causes massive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3208559"/>
            <a:ext cx="3857625" cy="27051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751" y="3208559"/>
            <a:ext cx="3762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Grace </a:t>
            </a:r>
            <a:r>
              <a:rPr lang="de-DE" dirty="0" smtClean="0"/>
              <a:t>period effectively 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18403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218403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Census income data set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[8]</a:t>
            </a:r>
          </a:p>
          <a:p>
            <a:r>
              <a:rPr lang="de-DE" dirty="0" smtClean="0"/>
              <a:t>10 fold cross validation for batch approaches</a:t>
            </a:r>
          </a:p>
          <a:p>
            <a:r>
              <a:rPr lang="de-DE" dirty="0" smtClean="0"/>
              <a:t>ADWIN variants and BagSRHT reach closest to C4.5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8113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Megainduction: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Domingos</a:t>
            </a:r>
            <a:r>
              <a:rPr lang="en-US" dirty="0"/>
              <a:t>, P. and Hulten,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Hulten, G., Spencer, L., and Domingos,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Bifet, A., Holmes, G., Pfahringer, B., Kirkby, R., and Gavaldà,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Breiman, L. (1994). Bagging prediction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Kohavi, R. (1996). Scaling up the accuracy of naïve-bayes classifiers: a decision tree hybrid. In </a:t>
            </a:r>
            <a:r>
              <a:rPr lang="en-US" i="1" dirty="0" smtClean="0"/>
              <a:t>Knowledge Discovery and Data Mining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</a:t>
            </a:r>
            <a:r>
              <a:rPr lang="en-US" dirty="0" smtClean="0">
                <a:solidFill>
                  <a:srgbClr val="0070C0"/>
                </a:solidFill>
              </a:rPr>
              <a:t>Sanders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number of searches </a:t>
            </a:r>
            <a:r>
              <a:rPr lang="de-DE" dirty="0" smtClean="0"/>
              <a:t>was </a:t>
            </a:r>
            <a:r>
              <a:rPr lang="de-DE" dirty="0" smtClean="0"/>
              <a:t>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</a:t>
            </a:r>
            <a:r>
              <a:rPr lang="de-DE" dirty="0" smtClean="0"/>
              <a:t>recurrence</a:t>
            </a:r>
            <a:endParaRPr lang="de-DE" dirty="0" smtClean="0"/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</a:t>
            </a:r>
            <a:r>
              <a:rPr lang="en-US" dirty="0" smtClean="0">
                <a:solidFill>
                  <a:schemeClr val="accent5"/>
                </a:solidFill>
              </a:rPr>
              <a:t>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Random </a:t>
            </a:r>
            <a:r>
              <a:rPr lang="de-DE" dirty="0" smtClean="0"/>
              <a:t>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</a:t>
            </a:r>
            <a:r>
              <a:rPr lang="de-DE" dirty="0" smtClean="0"/>
              <a:t>centroids</a:t>
            </a:r>
            <a:endParaRPr lang="de-DE" dirty="0" smtClean="0"/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Random RBF </a:t>
            </a:r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</a:t>
            </a:r>
            <a:r>
              <a:rPr lang="en-US" dirty="0" smtClean="0"/>
              <a:t>Twitter </a:t>
            </a:r>
            <a:r>
              <a:rPr lang="en-US" dirty="0"/>
              <a:t>for different topics (Aug 28, 2015-Sept 28, 2015)</a:t>
            </a:r>
          </a:p>
          <a:p>
            <a:r>
              <a:rPr lang="de-DE" dirty="0" smtClean="0"/>
              <a:t>The </a:t>
            </a:r>
            <a:r>
              <a:rPr lang="en-US" dirty="0" smtClean="0"/>
              <a:t>target</a:t>
            </a:r>
            <a:r>
              <a:rPr lang="de-DE" dirty="0" smtClean="0"/>
              <a:t> </a:t>
            </a:r>
            <a:r>
              <a:rPr lang="de-DE" dirty="0" smtClean="0"/>
              <a:t>class could be balanced even though the sources </a:t>
            </a:r>
            <a:r>
              <a:rPr lang="en-US" dirty="0" smtClean="0"/>
              <a:t>are</a:t>
            </a:r>
            <a:r>
              <a:rPr lang="de-DE" dirty="0" smtClean="0"/>
              <a:t> contributing at different rates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</a:t>
            </a:r>
            <a:r>
              <a:rPr lang="en-US" dirty="0" smtClean="0">
                <a:solidFill>
                  <a:schemeClr val="accent5"/>
                </a:solidFill>
              </a:rPr>
              <a:t>Parameters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1" y="2894055"/>
            <a:ext cx="3876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49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51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52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Approaches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</a:t>
            </a:r>
            <a:r>
              <a:rPr lang="de-DE" dirty="0" smtClean="0">
                <a:solidFill>
                  <a:srgbClr val="0070C0"/>
                </a:solidFill>
              </a:rPr>
              <a:t>find the best attribute </a:t>
            </a:r>
            <a:r>
              <a:rPr lang="de-DE" dirty="0" smtClean="0"/>
              <a:t>for a split in a stream, it would be </a:t>
            </a:r>
            <a:r>
              <a:rPr lang="de-DE" dirty="0" smtClean="0">
                <a:solidFill>
                  <a:srgbClr val="0070C0"/>
                </a:solidFill>
              </a:rPr>
              <a:t>sufficient</a:t>
            </a:r>
            <a:r>
              <a:rPr lang="de-DE" dirty="0" smtClean="0"/>
              <a:t> to consider </a:t>
            </a:r>
            <a:r>
              <a:rPr lang="de-DE" dirty="0" smtClean="0">
                <a:solidFill>
                  <a:srgbClr val="0070C0"/>
                </a:solidFill>
              </a:rPr>
              <a:t>a certain fraction </a:t>
            </a:r>
            <a:r>
              <a:rPr lang="de-DE" dirty="0" smtClean="0"/>
              <a:t>of the 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</a:p>
          <a:p>
            <a:r>
              <a:rPr lang="de-DE" dirty="0" smtClean="0"/>
              <a:t>Hoeffding bound provides a statistical </a:t>
            </a:r>
            <a:r>
              <a:rPr lang="de-DE" dirty="0" smtClean="0"/>
              <a:t>guarantee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</a:t>
            </a:r>
            <a:r>
              <a:rPr lang="de-DE" dirty="0" smtClean="0"/>
              <a:t>Error </a:t>
            </a:r>
            <a:r>
              <a:rPr lang="de-DE" dirty="0" smtClean="0"/>
              <a:t>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</a:t>
            </a:r>
            <a:r>
              <a:rPr lang="en-US" dirty="0" smtClean="0"/>
              <a:t>variable</a:t>
            </a:r>
            <a:r>
              <a:rPr lang="de-DE" dirty="0" smtClean="0"/>
              <a:t> </a:t>
            </a:r>
            <a:r>
              <a:rPr lang="de-DE" dirty="0" smtClean="0"/>
              <a:t>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decision taken</a:t>
            </a:r>
            <a:r>
              <a:rPr lang="en-US" dirty="0"/>
              <a:t> after </a:t>
            </a:r>
            <a:r>
              <a:rPr lang="en-US" dirty="0" smtClean="0"/>
              <a:t>observing a </a:t>
            </a:r>
            <a:r>
              <a:rPr lang="en-US" dirty="0"/>
              <a:t>certain amount of instances </a:t>
            </a:r>
            <a:r>
              <a:rPr lang="en-US" dirty="0">
                <a:solidFill>
                  <a:srgbClr val="0070C0"/>
                </a:solidFill>
              </a:rPr>
              <a:t>would remain the same </a:t>
            </a:r>
            <a:r>
              <a:rPr lang="en-US" dirty="0"/>
              <a:t>after seeing an infinite number </a:t>
            </a:r>
            <a:r>
              <a:rPr lang="en-US" dirty="0" smtClean="0"/>
              <a:t>of </a:t>
            </a:r>
            <a:r>
              <a:rPr lang="en-US" dirty="0" smtClean="0"/>
              <a:t>instances </a:t>
            </a:r>
            <a:r>
              <a:rPr lang="en-US" dirty="0" smtClean="0">
                <a:solidFill>
                  <a:srgbClr val="0070C0"/>
                </a:solidFill>
              </a:rPr>
              <a:t>with (1-   ) certainty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56081" y="536502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</a:t>
            </a:r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a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leaf </a:t>
            </a:r>
            <a:r>
              <a:rPr lang="de-DE" dirty="0" smtClean="0">
                <a:solidFill>
                  <a:srgbClr val="0070C0"/>
                </a:solidFill>
              </a:rPr>
              <a:t>is impure</a:t>
            </a:r>
          </a:p>
          <a:p>
            <a:r>
              <a:rPr lang="de-DE" dirty="0" smtClean="0"/>
              <a:t>Use information gain/ </a:t>
            </a:r>
            <a:r>
              <a:rPr lang="de-DE" dirty="0" smtClean="0"/>
              <a:t>Gini </a:t>
            </a:r>
            <a:r>
              <a:rPr lang="de-DE" dirty="0" smtClean="0"/>
              <a:t>index to </a:t>
            </a:r>
            <a:r>
              <a:rPr lang="de-DE" dirty="0" smtClean="0">
                <a:solidFill>
                  <a:srgbClr val="0070C0"/>
                </a:solidFill>
              </a:rPr>
              <a:t>obtain the </a:t>
            </a:r>
            <a:r>
              <a:rPr lang="de-DE" dirty="0" smtClean="0">
                <a:solidFill>
                  <a:srgbClr val="0070C0"/>
                </a:solidFill>
              </a:rPr>
              <a:t>best two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split </a:t>
            </a:r>
            <a:r>
              <a:rPr lang="de-DE" dirty="0" smtClean="0">
                <a:solidFill>
                  <a:srgbClr val="0070C0"/>
                </a:solidFill>
              </a:rPr>
              <a:t>attributes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Split if </a:t>
            </a:r>
            <a:r>
              <a:rPr lang="de-DE" dirty="0" smtClean="0"/>
              <a:t>the </a:t>
            </a:r>
            <a:r>
              <a:rPr lang="de-DE" dirty="0" smtClean="0">
                <a:solidFill>
                  <a:srgbClr val="0070C0"/>
                </a:solidFill>
              </a:rPr>
              <a:t>best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performs better than the second best </a:t>
            </a:r>
            <a:r>
              <a:rPr lang="de-DE" dirty="0" smtClean="0"/>
              <a:t>by at least a margin of Hoeffding </a:t>
            </a:r>
            <a:r>
              <a:rPr lang="de-DE" dirty="0" smtClean="0"/>
              <a:t>bound</a:t>
            </a:r>
          </a:p>
          <a:p>
            <a:r>
              <a:rPr lang="de-DE" dirty="0" smtClean="0"/>
              <a:t>Could </a:t>
            </a:r>
            <a:r>
              <a:rPr lang="de-DE" dirty="0" smtClean="0"/>
              <a:t>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Keeps </a:t>
            </a:r>
            <a:r>
              <a:rPr lang="de-DE" dirty="0" smtClean="0"/>
              <a:t>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039523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108730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7398</TotalTime>
  <Words>2400</Words>
  <Application>Microsoft Office PowerPoint</Application>
  <PresentationFormat>On-screen Show (4:3)</PresentationFormat>
  <Paragraphs>868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Size HT (ASHT)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Algorithm Summary</vt:lpstr>
      <vt:lpstr>Data Sets</vt:lpstr>
      <vt:lpstr>Random RBF Data Set</vt:lpstr>
      <vt:lpstr>Varying Speed RBF Generator</vt:lpstr>
      <vt:lpstr>Comparison</vt:lpstr>
      <vt:lpstr>Evaluation</vt:lpstr>
      <vt:lpstr>BagSRHT vs BagASHT</vt:lpstr>
      <vt:lpstr>BagSRHT vs BagASHT</vt:lpstr>
      <vt:lpstr>BagSRHT vs BagASHT</vt:lpstr>
      <vt:lpstr>Effect of Parameters</vt:lpstr>
      <vt:lpstr>Effect of Parameters</vt:lpstr>
      <vt:lpstr>Comparison with Batch Approaches</vt:lpstr>
      <vt:lpstr>Conclusion</vt:lpstr>
      <vt:lpstr>Future Work</vt:lpstr>
      <vt:lpstr>References</vt:lpstr>
      <vt:lpstr>PowerPoint Presentation</vt:lpstr>
      <vt:lpstr>Contents</vt:lpstr>
      <vt:lpstr>Motivation</vt:lpstr>
      <vt:lpstr>Discussions Generalization Error Bound</vt:lpstr>
      <vt:lpstr>Background Challenges</vt:lpstr>
      <vt:lpstr>Background Change Detection</vt:lpstr>
      <vt:lpstr>Random RBF Generation</vt:lpstr>
      <vt:lpstr>Random RBF Data Set</vt:lpstr>
      <vt:lpstr>Data Set Comparison</vt:lpstr>
      <vt:lpstr>Effect of Parameters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109</cp:revision>
  <dcterms:created xsi:type="dcterms:W3CDTF">2015-10-18T11:26:24Z</dcterms:created>
  <dcterms:modified xsi:type="dcterms:W3CDTF">2015-11-09T22:30:19Z</dcterms:modified>
</cp:coreProperties>
</file>