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260" r:id="rId4"/>
    <p:sldId id="280" r:id="rId5"/>
    <p:sldId id="266" r:id="rId6"/>
    <p:sldId id="313" r:id="rId7"/>
    <p:sldId id="297" r:id="rId8"/>
    <p:sldId id="307" r:id="rId9"/>
    <p:sldId id="286" r:id="rId10"/>
    <p:sldId id="284" r:id="rId11"/>
    <p:sldId id="285" r:id="rId12"/>
    <p:sldId id="287" r:id="rId13"/>
    <p:sldId id="289" r:id="rId14"/>
    <p:sldId id="303" r:id="rId15"/>
    <p:sldId id="315" r:id="rId16"/>
    <p:sldId id="269" r:id="rId17"/>
    <p:sldId id="310" r:id="rId18"/>
    <p:sldId id="314" r:id="rId19"/>
    <p:sldId id="282" r:id="rId20"/>
    <p:sldId id="262" r:id="rId21"/>
    <p:sldId id="279" r:id="rId22"/>
    <p:sldId id="281" r:id="rId23"/>
    <p:sldId id="271" r:id="rId24"/>
    <p:sldId id="277" r:id="rId25"/>
    <p:sldId id="291" r:id="rId26"/>
    <p:sldId id="312" r:id="rId27"/>
    <p:sldId id="316" r:id="rId28"/>
    <p:sldId id="292" r:id="rId29"/>
    <p:sldId id="319" r:id="rId30"/>
    <p:sldId id="317" r:id="rId31"/>
    <p:sldId id="278" r:id="rId32"/>
    <p:sldId id="276" r:id="rId33"/>
    <p:sldId id="318" r:id="rId34"/>
    <p:sldId id="274" r:id="rId35"/>
    <p:sldId id="320" r:id="rId36"/>
    <p:sldId id="321" r:id="rId37"/>
    <p:sldId id="272" r:id="rId38"/>
    <p:sldId id="306" r:id="rId39"/>
    <p:sldId id="308" r:id="rId40"/>
    <p:sldId id="270" r:id="rId41"/>
    <p:sldId id="298" r:id="rId42"/>
    <p:sldId id="299" r:id="rId43"/>
    <p:sldId id="300" r:id="rId44"/>
    <p:sldId id="301" r:id="rId45"/>
    <p:sldId id="302" r:id="rId46"/>
    <p:sldId id="305" r:id="rId47"/>
    <p:sldId id="309" r:id="rId48"/>
    <p:sldId id="273" r:id="rId49"/>
    <p:sldId id="275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5044" autoAdjust="0"/>
  </p:normalViewPr>
  <p:slideViewPr>
    <p:cSldViewPr snapToGrid="0">
      <p:cViewPr varScale="1">
        <p:scale>
          <a:sx n="72" d="100"/>
          <a:sy n="72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33728"/>
        <c:axId val="197734288"/>
      </c:areaChart>
      <c:catAx>
        <c:axId val="19773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4288"/>
        <c:crosses val="autoZero"/>
        <c:auto val="1"/>
        <c:lblAlgn val="ctr"/>
        <c:lblOffset val="100"/>
        <c:noMultiLvlLbl val="0"/>
      </c:catAx>
      <c:valAx>
        <c:axId val="19773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Number of tweets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37088"/>
        <c:axId val="197737648"/>
      </c:areaChart>
      <c:catAx>
        <c:axId val="1977370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7648"/>
        <c:crosses val="autoZero"/>
        <c:auto val="1"/>
        <c:lblAlgn val="ctr"/>
        <c:lblOffset val="100"/>
        <c:noMultiLvlLbl val="0"/>
      </c:catAx>
      <c:valAx>
        <c:axId val="19773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7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36E6-9E69-48D7-B8AF-641883AD24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50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28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831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574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30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897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286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63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61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445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068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741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2913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3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281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4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Ensemble Learning in Data Streams</a:t>
            </a:r>
            <a:endParaRPr lang="de-DE" sz="4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56075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Size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size</a:t>
            </a:r>
          </a:p>
          <a:p>
            <a:pPr lvl="1"/>
            <a:r>
              <a:rPr lang="de-DE" dirty="0" smtClean="0"/>
              <a:t>Number of decision nodes</a:t>
            </a:r>
          </a:p>
          <a:p>
            <a:pPr lvl="1"/>
            <a:r>
              <a:rPr lang="de-DE" dirty="0" smtClean="0"/>
              <a:t>Depth</a:t>
            </a:r>
          </a:p>
          <a:p>
            <a:r>
              <a:rPr lang="de-DE" dirty="0" smtClean="0"/>
              <a:t>Start over when limit is reached</a:t>
            </a:r>
          </a:p>
          <a:p>
            <a:r>
              <a:rPr lang="de-DE" dirty="0" smtClean="0"/>
              <a:t>Looses 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1579183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851263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Adaptive Size HT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(ASHT)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children of root except the one that would be 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decision 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[4]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maintaining alternate sub-tree when a node starts performing worse than previous</a:t>
            </a:r>
          </a:p>
          <a:p>
            <a:r>
              <a:rPr lang="de-DE" dirty="0" smtClean="0"/>
              <a:t>When new sub-tree starts performing better, replace the original</a:t>
            </a:r>
          </a:p>
          <a:p>
            <a:r>
              <a:rPr lang="de-DE" dirty="0" smtClean="0"/>
              <a:t>If original sub-tree keeps performing better, delete alternate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Bagging Ensemble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[6,7]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original training set</a:t>
            </a:r>
          </a:p>
          <a:p>
            <a:r>
              <a:rPr lang="de-DE" dirty="0" smtClean="0"/>
              <a:t>Learn a model with each 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Bagging with ASHT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BagASHT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 smtClean="0"/>
              <a:t>Maintain 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model for different time-frames</a:t>
            </a:r>
          </a:p>
          <a:p>
            <a:r>
              <a:rPr lang="de-DE" dirty="0" smtClean="0"/>
              <a:t>Everytime a larger tree gets reset, ensemble looses significant information</a:t>
            </a:r>
          </a:p>
          <a:p>
            <a:endParaRPr lang="de-DE" dirty="0"/>
          </a:p>
          <a:p>
            <a:r>
              <a:rPr lang="de-DE" dirty="0" smtClean="0"/>
              <a:t>Bagging with Adaptive Sized Hoeffding Tree (BagASHT)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7039674" y="2301656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1464" y="2104844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342747" y="3301632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89272" y="318318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600411" y="2544941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505007" y="317278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481362" y="4762471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072848" y="5440378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636010" y="5761039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377765" y="5665453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683979" y="545882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New Approach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Carry-over Bagging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(BagSRHT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9" y="1046648"/>
            <a:ext cx="4865044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Defer resetting of </a:t>
            </a:r>
            <a:r>
              <a:rPr lang="de-DE" dirty="0"/>
              <a:t>larger </a:t>
            </a:r>
            <a:r>
              <a:rPr lang="de-DE" dirty="0" smtClean="0"/>
              <a:t>trees</a:t>
            </a:r>
          </a:p>
          <a:p>
            <a:r>
              <a:rPr lang="de-DE" dirty="0" smtClean="0"/>
              <a:t>Once the limit is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Move</a:t>
            </a:r>
            <a:r>
              <a:rPr lang="de-DE" dirty="0" smtClean="0"/>
              <a:t> trees to the extra list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Retrict</a:t>
            </a:r>
            <a:r>
              <a:rPr lang="de-DE" dirty="0" smtClean="0"/>
              <a:t> 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>
                <a:solidFill>
                  <a:srgbClr val="0070C0"/>
                </a:solidFill>
              </a:rPr>
              <a:t>D</a:t>
            </a:r>
            <a:r>
              <a:rPr lang="de-DE" dirty="0" smtClean="0">
                <a:solidFill>
                  <a:srgbClr val="0070C0"/>
                </a:solidFill>
              </a:rPr>
              <a:t>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extra list</a:t>
            </a:r>
          </a:p>
          <a:p>
            <a:pPr lvl="1"/>
            <a:r>
              <a:rPr lang="de-DE" dirty="0"/>
              <a:t>When new one is large </a:t>
            </a:r>
            <a:r>
              <a:rPr lang="de-DE" dirty="0" smtClean="0"/>
              <a:t>enough</a:t>
            </a:r>
          </a:p>
          <a:p>
            <a:pPr lvl="1"/>
            <a:r>
              <a:rPr lang="de-DE" dirty="0" smtClean="0"/>
              <a:t>Or </a:t>
            </a:r>
            <a:r>
              <a:rPr lang="de-DE" dirty="0"/>
              <a:t>more trees reached their </a:t>
            </a:r>
            <a:r>
              <a:rPr lang="de-DE" dirty="0" smtClean="0"/>
              <a:t>limit</a:t>
            </a:r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method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7051199" y="1347978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2615" y="1072387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832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8111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5236" y="1072342"/>
            <a:ext cx="41564" cy="5079076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251717" y="302812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7009898" y="3089905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478030" y="4526029"/>
            <a:ext cx="300699" cy="394630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066585" y="2056408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520573" y="1580633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545086" y="1479296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440334" y="215046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565309" y="3615902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050307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574971" y="4736271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472031" y="5644297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11965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11965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11965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1965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712057" y="3284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5842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645951" y="1857569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551437" y="4181031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09898" y="4318896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34701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87138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419447" y="2263531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421724" y="5438187"/>
            <a:ext cx="472224" cy="641574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04021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04021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19148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27711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66018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110776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470658" y="4337899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018303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400518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2872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76247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4175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HT – Hoeffding Tree – Grow indefinitely</a:t>
            </a:r>
          </a:p>
          <a:p>
            <a:r>
              <a:rPr lang="de-DE" dirty="0" smtClean="0"/>
              <a:t>AdaHT – Adaptive HT – Maintain alternate sub-trees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/>
          </a:p>
          <a:p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Most existing generators uses randomized approach</a:t>
            </a:r>
          </a:p>
          <a:p>
            <a:r>
              <a:rPr lang="de-DE" dirty="0" smtClean="0"/>
              <a:t>Random radial basis function (RandRBF) generator is challenging for DT based approaches</a:t>
            </a:r>
          </a:p>
          <a:p>
            <a:pPr lvl="1"/>
            <a:r>
              <a:rPr lang="de-DE" dirty="0" smtClean="0"/>
              <a:t>Randomly chooses user-defined number of centroids in the hyperspace</a:t>
            </a:r>
          </a:p>
          <a:p>
            <a:pPr lvl="1"/>
            <a:r>
              <a:rPr lang="de-DE" dirty="0" smtClean="0"/>
              <a:t>Assigns class label, drift coefficient, standard deviation, weights to each of the entroids</a:t>
            </a:r>
          </a:p>
          <a:p>
            <a:pPr lvl="1"/>
            <a:r>
              <a:rPr lang="de-DE" dirty="0" smtClean="0"/>
              <a:t>Instances are generated by selecting a centroid at random (weighted), and choosing a point using normal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352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158" y="33528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368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926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Stream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immediately </a:t>
            </a:r>
            <a:r>
              <a:rPr lang="en-US" dirty="0"/>
              <a:t>or stored, 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arrival 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interact with </a:t>
            </a:r>
            <a:r>
              <a:rPr lang="en-US" dirty="0" smtClean="0"/>
              <a:t>it later.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Centroids contributes to the final weights depending on their weights</a:t>
            </a:r>
          </a:p>
          <a:p>
            <a:r>
              <a:rPr lang="de-DE" dirty="0" smtClean="0"/>
              <a:t>All centroids are active all the time</a:t>
            </a:r>
          </a:p>
          <a:p>
            <a:r>
              <a:rPr lang="de-DE" dirty="0"/>
              <a:t>Not possible to generate varying speed data set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980742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3599867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Varying Speed RBF Generator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Replace the concept of centroids with concept of pools</a:t>
            </a:r>
          </a:p>
          <a:p>
            <a:r>
              <a:rPr lang="de-DE" dirty="0" smtClean="0"/>
              <a:t>Each pool contains a number of centroid and has different activation and contribution rate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34812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36" y="3623448"/>
            <a:ext cx="3936864" cy="239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 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023869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9120" y="635424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Prequential evaluation</a:t>
            </a:r>
          </a:p>
          <a:p>
            <a:pPr lvl="1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instances</a:t>
            </a:r>
          </a:p>
          <a:p>
            <a:r>
              <a:rPr lang="de-DE" dirty="0" smtClean="0"/>
              <a:t>Data generation</a:t>
            </a:r>
          </a:p>
          <a:p>
            <a:pPr lvl="1"/>
            <a:r>
              <a:rPr lang="de-DE" dirty="0" smtClean="0"/>
              <a:t>Random RBF generator</a:t>
            </a:r>
          </a:p>
          <a:p>
            <a:pPr lvl="1"/>
            <a:r>
              <a:rPr lang="de-DE" dirty="0" smtClean="0"/>
              <a:t>Varied Speed RBF generator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 with Batch Approaches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Census income data set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[8]</a:t>
            </a:r>
          </a:p>
          <a:p>
            <a:r>
              <a:rPr lang="de-DE" dirty="0" smtClean="0"/>
              <a:t>10 fold cross validation for batch approaches</a:t>
            </a:r>
          </a:p>
          <a:p>
            <a:r>
              <a:rPr lang="de-DE" dirty="0" smtClean="0"/>
              <a:t>ADWIN variants and BagSRHT reach closest to C4.5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8" y="2622987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01" y="2680217"/>
            <a:ext cx="3913533" cy="2504661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Data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Without any drift, all method performs the same</a:t>
            </a:r>
          </a:p>
          <a:p>
            <a:r>
              <a:rPr lang="de-DE" dirty="0" smtClean="0"/>
              <a:t>With small drift ADWIN and boost variants performs best</a:t>
            </a:r>
          </a:p>
          <a:p>
            <a:r>
              <a:rPr lang="de-DE" dirty="0" smtClean="0"/>
              <a:t>BagSRHT and BagASHT performs similar in all cases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3208559"/>
            <a:ext cx="385762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635" y="3284759"/>
            <a:ext cx="38766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Algorithm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Grece period effectively reduces processing time and tree size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218403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2218403"/>
            <a:ext cx="3915334" cy="2642608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Algorithm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Larger tie threshold causes massive trees</a:t>
            </a:r>
          </a:p>
          <a:p>
            <a:r>
              <a:rPr lang="de-DE" dirty="0" smtClean="0"/>
              <a:t>Binary splits are nearly as effective as non-binary splits</a:t>
            </a:r>
          </a:p>
          <a:p>
            <a:pPr lvl="1"/>
            <a:r>
              <a:rPr lang="de-DE" dirty="0" smtClean="0"/>
              <a:t>Negligible loss of accuracy (1-2%)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31" y="2837989"/>
            <a:ext cx="37623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792" y="2894055"/>
            <a:ext cx="3867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2875675"/>
            <a:ext cx="851535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1" y="2902247"/>
            <a:ext cx="8351670" cy="2941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than 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Underlying data distribution may evolve over time</a:t>
            </a:r>
          </a:p>
          <a:p>
            <a:pPr lvl="1"/>
            <a:r>
              <a:rPr lang="en-US" dirty="0" smtClean="0"/>
              <a:t>Data cannot be considered independent or identically distributed</a:t>
            </a:r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small 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Bag SRHT performs better for slower sub-streams</a:t>
            </a:r>
          </a:p>
          <a:p>
            <a:r>
              <a:rPr lang="de-DE" dirty="0" smtClean="0"/>
              <a:t>However, increases misclassifcation for faster sub-streams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3092334"/>
            <a:ext cx="4506576" cy="242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Conclusion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using introducing 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The motivation is taken from text based streams</a:t>
            </a:r>
          </a:p>
          <a:p>
            <a:pPr lvl="1"/>
            <a:r>
              <a:rPr lang="en-US" dirty="0" smtClean="0"/>
              <a:t>Evaluation is performed with numeric data for thesis scope</a:t>
            </a:r>
          </a:p>
          <a:p>
            <a:r>
              <a:rPr lang="en-US" dirty="0" smtClean="0"/>
              <a:t>Devising approach to select a subset of the incoming streams 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References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8113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Catlett, J. (1991). </a:t>
            </a:r>
            <a:r>
              <a:rPr lang="en-US" dirty="0" err="1"/>
              <a:t>Megainduction</a:t>
            </a:r>
            <a:r>
              <a:rPr lang="en-US" dirty="0"/>
              <a:t>: Machine learning on very </a:t>
            </a:r>
            <a:r>
              <a:rPr lang="en-US" dirty="0" smtClean="0"/>
              <a:t>large databases</a:t>
            </a:r>
            <a:r>
              <a:rPr lang="en-US" dirty="0"/>
              <a:t>. In </a:t>
            </a:r>
            <a:r>
              <a:rPr lang="en-US" i="1" dirty="0"/>
              <a:t>PhD thesis, University of Sydney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Hoeffding</a:t>
            </a:r>
            <a:r>
              <a:rPr lang="en-US" dirty="0"/>
              <a:t>, W. (1963). Probability inequalities for sums of bounded </a:t>
            </a:r>
            <a:r>
              <a:rPr lang="en-US" dirty="0" smtClean="0"/>
              <a:t>random variables</a:t>
            </a:r>
            <a:r>
              <a:rPr lang="en-US" dirty="0"/>
              <a:t>. 58:13–30.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Domingos</a:t>
            </a:r>
            <a:r>
              <a:rPr lang="en-US" dirty="0"/>
              <a:t>, P. and </a:t>
            </a:r>
            <a:r>
              <a:rPr lang="en-US" dirty="0" err="1"/>
              <a:t>Hulten</a:t>
            </a:r>
            <a:r>
              <a:rPr lang="en-US" dirty="0"/>
              <a:t>, G. (2000). Mining </a:t>
            </a:r>
            <a:r>
              <a:rPr lang="en-US" dirty="0" smtClean="0"/>
              <a:t>high-speed data </a:t>
            </a:r>
            <a:r>
              <a:rPr lang="en-US" dirty="0"/>
              <a:t>streams. In </a:t>
            </a:r>
            <a:r>
              <a:rPr lang="en-US" i="1" dirty="0"/>
              <a:t>Proceedings of the ACM KDD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Hulten</a:t>
            </a:r>
            <a:r>
              <a:rPr lang="en-US" dirty="0"/>
              <a:t>, G., Spencer, L., and </a:t>
            </a:r>
            <a:r>
              <a:rPr lang="en-US" dirty="0" err="1"/>
              <a:t>Domingos</a:t>
            </a:r>
            <a:r>
              <a:rPr lang="en-US" dirty="0"/>
              <a:t>, P. (2001). Mining time </a:t>
            </a:r>
            <a:r>
              <a:rPr lang="en-US" dirty="0" smtClean="0"/>
              <a:t>changing data </a:t>
            </a:r>
            <a:r>
              <a:rPr lang="en-US" dirty="0"/>
              <a:t>stream. In </a:t>
            </a:r>
            <a:r>
              <a:rPr lang="en-US" i="1" dirty="0"/>
              <a:t>ACM KDD</a:t>
            </a:r>
            <a:r>
              <a:rPr lang="en-US" dirty="0"/>
              <a:t>, pages 97–106.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Bifet</a:t>
            </a:r>
            <a:r>
              <a:rPr lang="en-US" dirty="0"/>
              <a:t>, A., Holmes, G., </a:t>
            </a:r>
            <a:r>
              <a:rPr lang="en-US" dirty="0" err="1"/>
              <a:t>Pfahringer</a:t>
            </a:r>
            <a:r>
              <a:rPr lang="en-US" dirty="0"/>
              <a:t>, B., </a:t>
            </a:r>
            <a:r>
              <a:rPr lang="en-US" dirty="0" err="1"/>
              <a:t>Kirkby</a:t>
            </a:r>
            <a:r>
              <a:rPr lang="en-US" dirty="0"/>
              <a:t>, R., and </a:t>
            </a:r>
            <a:r>
              <a:rPr lang="en-US" dirty="0" err="1"/>
              <a:t>Gavaldà</a:t>
            </a:r>
            <a:r>
              <a:rPr lang="en-US" dirty="0"/>
              <a:t>, R</a:t>
            </a:r>
            <a:r>
              <a:rPr lang="en-US" dirty="0" smtClean="0"/>
              <a:t>. (</a:t>
            </a:r>
            <a:r>
              <a:rPr lang="en-US" dirty="0"/>
              <a:t>2009). New ensemble methods for evolving data streams. In </a:t>
            </a:r>
            <a:r>
              <a:rPr lang="en-US" i="1" dirty="0"/>
              <a:t>SIGKDD</a:t>
            </a:r>
            <a:r>
              <a:rPr lang="en-US" dirty="0"/>
              <a:t>, pages 139–148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Oza</a:t>
            </a:r>
            <a:r>
              <a:rPr lang="en-US" dirty="0"/>
              <a:t>, N. C. and Russell, S. (2001). Online bagging and boosting</a:t>
            </a:r>
            <a:r>
              <a:rPr lang="en-US" dirty="0" smtClean="0"/>
              <a:t>. In </a:t>
            </a:r>
            <a:r>
              <a:rPr lang="en-US" i="1" dirty="0"/>
              <a:t>Artificial Intelligence and Statistics</a:t>
            </a:r>
            <a:r>
              <a:rPr lang="en-US" dirty="0"/>
              <a:t>, pages 105–112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Breiman</a:t>
            </a:r>
            <a:r>
              <a:rPr lang="en-US" dirty="0"/>
              <a:t>, L. (1994). Bagging prediction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Kohavi</a:t>
            </a:r>
            <a:r>
              <a:rPr lang="en-US" dirty="0" smtClean="0"/>
              <a:t>, R. (1996). Scaling up the accuracy of naïve-</a:t>
            </a:r>
            <a:r>
              <a:rPr lang="en-US" dirty="0" err="1" smtClean="0"/>
              <a:t>bayes</a:t>
            </a:r>
            <a:r>
              <a:rPr lang="en-US" dirty="0" smtClean="0"/>
              <a:t> classifiers: a decision tree hybrid. In </a:t>
            </a:r>
            <a:r>
              <a:rPr lang="en-US" i="1" dirty="0" smtClean="0"/>
              <a:t>Knowledge Discovery and Data Mining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Ensemble Approach</a:t>
            </a:r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Search interest in candidates and issues during the first Democratic Party debate, Oct 13, 2015</a:t>
            </a:r>
          </a:p>
          <a:p>
            <a:r>
              <a:rPr lang="de-DE" dirty="0" smtClean="0"/>
              <a:t>Rank is related to the number of searches</a:t>
            </a:r>
          </a:p>
          <a:p>
            <a:r>
              <a:rPr lang="de-DE" dirty="0" smtClean="0"/>
              <a:t>For </a:t>
            </a:r>
            <a:r>
              <a:rPr lang="de-DE" dirty="0" smtClean="0">
                <a:solidFill>
                  <a:srgbClr val="0070C0"/>
                </a:solidFill>
              </a:rPr>
              <a:t>Bernie Sanders </a:t>
            </a:r>
            <a:r>
              <a:rPr lang="de-DE" dirty="0" smtClean="0"/>
              <a:t>number of searches wes far more than </a:t>
            </a:r>
            <a:r>
              <a:rPr lang="de-DE" dirty="0" smtClean="0">
                <a:solidFill>
                  <a:srgbClr val="7030A0"/>
                </a:solidFill>
              </a:rPr>
              <a:t>Lincoln Chafee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" y="3623363"/>
            <a:ext cx="7197566" cy="2618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5737" y="625343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prequential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recurrance</a:t>
            </a:r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Number of tweets in Tweeter for different topics (Aug 28, 2015-Sept 28, 2015)</a:t>
            </a:r>
          </a:p>
          <a:p>
            <a:r>
              <a:rPr lang="de-DE" dirty="0" smtClean="0"/>
              <a:t>The target class could be balanced even though the sources are 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789538" y="622939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30320"/>
              </p:ext>
            </p:extLst>
          </p:nvPr>
        </p:nvGraphicFramePr>
        <p:xfrm>
          <a:off x="219075" y="3017356"/>
          <a:ext cx="4784449" cy="331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19784"/>
              </p:ext>
            </p:extLst>
          </p:nvPr>
        </p:nvGraphicFramePr>
        <p:xfrm>
          <a:off x="4938500" y="3398768"/>
          <a:ext cx="3812534" cy="257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4676" y="3095625"/>
            <a:ext cx="2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sentiment classes for Football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44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45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2" y="392666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Speed of data arrival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Single-pass learning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Memory restriction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Lack of labeled data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hepsychometrictest.com/assets/4261a2cd/motivated_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7" y="4225363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Goals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Gratitude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49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Online 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7" y="6356351"/>
            <a:ext cx="710130" cy="37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41" y="26990"/>
            <a:ext cx="619186" cy="676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50</a:t>
            </a:fld>
            <a:endParaRPr lang="de-DE" dirty="0"/>
          </a:p>
        </p:txBody>
      </p:sp>
      <p:pic>
        <p:nvPicPr>
          <p:cNvPr id="1026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Existing Approaches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To find the best attribute for a split in a stream, it would be sufficient to consider a certain fraction of the stream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</a:p>
          <a:p>
            <a:r>
              <a:rPr lang="de-DE" dirty="0" smtClean="0"/>
              <a:t>Hoeffding bound provides a statistical guarrantee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de-DE" dirty="0" smtClean="0"/>
              <a:t>. Error 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variable with </a:t>
            </a:r>
            <a:r>
              <a:rPr lang="de-DE" i="1" dirty="0" smtClean="0"/>
              <a:t>R</a:t>
            </a:r>
            <a:r>
              <a:rPr lang="de-DE" dirty="0" smtClean="0"/>
              <a:t> being the range of variables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/>
              <a:t>decision taken after </a:t>
            </a:r>
            <a:r>
              <a:rPr lang="en-US" dirty="0" smtClean="0"/>
              <a:t>observing a </a:t>
            </a:r>
            <a:r>
              <a:rPr lang="en-US" dirty="0"/>
              <a:t>certain amount of instances would remain the same after seeing an infinite number </a:t>
            </a:r>
            <a:r>
              <a:rPr lang="en-US" dirty="0" smtClean="0"/>
              <a:t>of instances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Hoeffding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(HT) [3]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5665503" cy="5470530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split if </a:t>
            </a:r>
            <a:r>
              <a:rPr lang="de-DE" smtClean="0"/>
              <a:t>a </a:t>
            </a:r>
            <a:r>
              <a:rPr lang="de-DE" smtClean="0"/>
              <a:t>leaf </a:t>
            </a:r>
            <a:r>
              <a:rPr lang="de-DE" dirty="0" smtClean="0"/>
              <a:t>is impure</a:t>
            </a:r>
          </a:p>
          <a:p>
            <a:r>
              <a:rPr lang="de-DE" dirty="0" smtClean="0"/>
              <a:t>Use information gain/ gini index to obtain best two split </a:t>
            </a:r>
            <a:r>
              <a:rPr lang="de-DE" dirty="0" smtClean="0"/>
              <a:t>attributes</a:t>
            </a:r>
            <a:endParaRPr lang="de-DE" dirty="0" smtClean="0"/>
          </a:p>
          <a:p>
            <a:r>
              <a:rPr lang="de-DE" dirty="0" smtClean="0"/>
              <a:t>If the best one performs better than the second best by at least a margin of Hoeffding bound, then split</a:t>
            </a:r>
          </a:p>
          <a:p>
            <a:r>
              <a:rPr lang="de-DE" dirty="0" smtClean="0"/>
              <a:t>Could use a grace period to fasten up the process</a:t>
            </a:r>
          </a:p>
          <a:p>
            <a:r>
              <a:rPr lang="de-DE" dirty="0" smtClean="0"/>
              <a:t>A tie threshold may be used to break ties between two similarly good attributes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Hoeffding Tree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206790"/>
          </a:xfrm>
        </p:spPr>
        <p:txBody>
          <a:bodyPr/>
          <a:lstStyle/>
          <a:p>
            <a:r>
              <a:rPr lang="de-DE" dirty="0" smtClean="0"/>
              <a:t>Basic hoeffding tree</a:t>
            </a:r>
          </a:p>
          <a:p>
            <a:r>
              <a:rPr lang="de-DE" dirty="0" smtClean="0"/>
              <a:t>Keeps updating decision rules with incoming data</a:t>
            </a:r>
          </a:p>
          <a:p>
            <a:r>
              <a:rPr lang="de-DE" dirty="0" smtClean="0"/>
              <a:t>No rule gets deleted</a:t>
            </a:r>
          </a:p>
          <a:p>
            <a:r>
              <a:rPr lang="de-DE" dirty="0" smtClean="0"/>
              <a:t>Produces 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...</a:t>
            </a:r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596111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665318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6455</TotalTime>
  <Words>2329</Words>
  <Application>Microsoft Office PowerPoint</Application>
  <PresentationFormat>On-screen Show (4:3)</PresentationFormat>
  <Paragraphs>856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Ensemble Learning in Data Streams</vt:lpstr>
      <vt:lpstr>Data Stream</vt:lpstr>
      <vt:lpstr>Introduction</vt:lpstr>
      <vt:lpstr>Motivation</vt:lpstr>
      <vt:lpstr>Problem Statement</vt:lpstr>
      <vt:lpstr>PowerPoint Presentation</vt:lpstr>
      <vt:lpstr>Assumption</vt:lpstr>
      <vt:lpstr>Hoeffding Tree (HT) [3]</vt:lpstr>
      <vt:lpstr>Hoeffding Tree cont.</vt:lpstr>
      <vt:lpstr>Adaptive Size HT (ASHT) [5]</vt:lpstr>
      <vt:lpstr>Adaptive Size HT (ASHT)</vt:lpstr>
      <vt:lpstr>Adaptive HT (AdaHT) [4]</vt:lpstr>
      <vt:lpstr>Bagging Ensemble [6,7]</vt:lpstr>
      <vt:lpstr>Bagging with ASHT (BagASHT) [5]</vt:lpstr>
      <vt:lpstr>PowerPoint Presentation</vt:lpstr>
      <vt:lpstr>Carry-over Bagging (BagSRHT)</vt:lpstr>
      <vt:lpstr>Algorithm Summary</vt:lpstr>
      <vt:lpstr>Data Generation</vt:lpstr>
      <vt:lpstr>RandRBF Data Set</vt:lpstr>
      <vt:lpstr>Random RBF Data Set</vt:lpstr>
      <vt:lpstr>Varying Speed RBF Generator</vt:lpstr>
      <vt:lpstr>Data Set Comparison</vt:lpstr>
      <vt:lpstr>Evaluation</vt:lpstr>
      <vt:lpstr>Comparison with Batch Approaches</vt:lpstr>
      <vt:lpstr>Effect of Parameters Data Generation</vt:lpstr>
      <vt:lpstr>Effect of Parameters Algorithm</vt:lpstr>
      <vt:lpstr>Effect of Parameters Algorithm</vt:lpstr>
      <vt:lpstr>BagSRHT vs BagASHT</vt:lpstr>
      <vt:lpstr>BagSRHT vs BagASHT</vt:lpstr>
      <vt:lpstr>BagSRHT vs BagASHT</vt:lpstr>
      <vt:lpstr>Conclusion</vt:lpstr>
      <vt:lpstr>Future Work</vt:lpstr>
      <vt:lpstr>References</vt:lpstr>
      <vt:lpstr>PowerPoint Presentation</vt:lpstr>
      <vt:lpstr>Contents</vt:lpstr>
      <vt:lpstr>Motivation</vt:lpstr>
      <vt:lpstr>Discussions Generalization Error Bound</vt:lpstr>
      <vt:lpstr>Background Challenges</vt:lpstr>
      <vt:lpstr>Background Change Detection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  <vt:lpstr>Background Challenges</vt:lpstr>
      <vt:lpstr>Goals</vt:lpstr>
      <vt:lpstr>Gratitude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94</cp:revision>
  <dcterms:created xsi:type="dcterms:W3CDTF">2015-10-18T11:26:24Z</dcterms:created>
  <dcterms:modified xsi:type="dcterms:W3CDTF">2015-11-09T06:47:31Z</dcterms:modified>
</cp:coreProperties>
</file>