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0" r:id="rId2"/>
    <p:sldId id="261" r:id="rId3"/>
    <p:sldId id="262" r:id="rId4"/>
    <p:sldId id="263" r:id="rId5"/>
    <p:sldId id="264" r:id="rId6"/>
    <p:sldId id="267" r:id="rId7"/>
    <p:sldId id="256" r:id="rId8"/>
    <p:sldId id="257" r:id="rId9"/>
    <p:sldId id="258" r:id="rId10"/>
    <p:sldId id="265" r:id="rId11"/>
    <p:sldId id="266"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35125-BFC1-4243-BF1C-EFED245E8BE4}" type="datetimeFigureOut">
              <a:rPr lang="en-US" smtClean="0"/>
              <a:t>4/3/15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F8258-8A2B-C748-B5B6-A565C34603E5}" type="slidenum">
              <a:rPr lang="en-US" smtClean="0"/>
              <a:t>‹#›</a:t>
            </a:fld>
            <a:endParaRPr lang="en-US"/>
          </a:p>
        </p:txBody>
      </p:sp>
    </p:spTree>
    <p:extLst>
      <p:ext uri="{BB962C8B-B14F-4D97-AF65-F5344CB8AC3E}">
        <p14:creationId xmlns:p14="http://schemas.microsoft.com/office/powerpoint/2010/main" val="1532499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Reverse Reaction + Criticism</a:t>
            </a:r>
          </a:p>
          <a:p>
            <a:endParaRPr lang="en-US" dirty="0"/>
          </a:p>
        </p:txBody>
      </p:sp>
      <p:sp>
        <p:nvSpPr>
          <p:cNvPr id="4" name="Slide Number Placeholder 3"/>
          <p:cNvSpPr>
            <a:spLocks noGrp="1"/>
          </p:cNvSpPr>
          <p:nvPr>
            <p:ph type="sldNum" sz="quarter" idx="10"/>
          </p:nvPr>
        </p:nvSpPr>
        <p:spPr/>
        <p:txBody>
          <a:bodyPr/>
          <a:lstStyle/>
          <a:p>
            <a:fld id="{B85F8258-8A2B-C748-B5B6-A565C34603E5}" type="slidenum">
              <a:rPr lang="en-US" smtClean="0"/>
              <a:t>11</a:t>
            </a:fld>
            <a:endParaRPr lang="en-US"/>
          </a:p>
        </p:txBody>
      </p:sp>
    </p:spTree>
    <p:extLst>
      <p:ext uri="{BB962C8B-B14F-4D97-AF65-F5344CB8AC3E}">
        <p14:creationId xmlns:p14="http://schemas.microsoft.com/office/powerpoint/2010/main" val="384479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54635-DB83-C042-9AAC-CC53A048D21F}"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293088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54635-DB83-C042-9AAC-CC53A048D21F}"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260702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54635-DB83-C042-9AAC-CC53A048D21F}"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108680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54635-DB83-C042-9AAC-CC53A048D21F}"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369422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54635-DB83-C042-9AAC-CC53A048D21F}"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53831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54635-DB83-C042-9AAC-CC53A048D21F}"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1713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54635-DB83-C042-9AAC-CC53A048D21F}" type="datetimeFigureOut">
              <a:rPr lang="en-US" smtClean="0"/>
              <a:t>4/3/15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36301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54635-DB83-C042-9AAC-CC53A048D21F}" type="datetimeFigureOut">
              <a:rPr lang="en-US" smtClean="0"/>
              <a:t>4/3/15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25128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54635-DB83-C042-9AAC-CC53A048D21F}" type="datetimeFigureOut">
              <a:rPr lang="en-US" smtClean="0"/>
              <a:t>4/3/15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413461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54635-DB83-C042-9AAC-CC53A048D21F}"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230162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54635-DB83-C042-9AAC-CC53A048D21F}"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787AB-2B7F-F749-9BEE-BD719109B8E5}" type="slidenum">
              <a:rPr lang="en-US" smtClean="0"/>
              <a:t>‹#›</a:t>
            </a:fld>
            <a:endParaRPr lang="en-US"/>
          </a:p>
        </p:txBody>
      </p:sp>
    </p:spTree>
    <p:extLst>
      <p:ext uri="{BB962C8B-B14F-4D97-AF65-F5344CB8AC3E}">
        <p14:creationId xmlns:p14="http://schemas.microsoft.com/office/powerpoint/2010/main" val="42727517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4635-DB83-C042-9AAC-CC53A048D21F}" type="datetimeFigureOut">
              <a:rPr lang="en-US" smtClean="0"/>
              <a:t>4/3/15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787AB-2B7F-F749-9BEE-BD719109B8E5}" type="slidenum">
              <a:rPr lang="en-US" smtClean="0"/>
              <a:t>‹#›</a:t>
            </a:fld>
            <a:endParaRPr lang="en-US"/>
          </a:p>
        </p:txBody>
      </p:sp>
    </p:spTree>
    <p:extLst>
      <p:ext uri="{BB962C8B-B14F-4D97-AF65-F5344CB8AC3E}">
        <p14:creationId xmlns:p14="http://schemas.microsoft.com/office/powerpoint/2010/main" val="2660615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872149"/>
            <a:ext cx="4572000" cy="646331"/>
          </a:xfrm>
          <a:prstGeom prst="rect">
            <a:avLst/>
          </a:prstGeom>
        </p:spPr>
        <p:txBody>
          <a:bodyPr>
            <a:spAutoFit/>
          </a:bodyPr>
          <a:lstStyle/>
          <a:p>
            <a:r>
              <a:rPr lang="en-US" dirty="0"/>
              <a:t>New Smartphone Dating App ‘The League’ Matches Elite Professional Singles</a:t>
            </a:r>
            <a:r>
              <a:rPr lang="en-US" dirty="0"/>
              <a:t> </a:t>
            </a:r>
          </a:p>
        </p:txBody>
      </p:sp>
      <p:sp>
        <p:nvSpPr>
          <p:cNvPr id="6" name="Rectangle 5"/>
          <p:cNvSpPr/>
          <p:nvPr/>
        </p:nvSpPr>
        <p:spPr>
          <a:xfrm>
            <a:off x="2286000" y="2967335"/>
            <a:ext cx="4572000" cy="923330"/>
          </a:xfrm>
          <a:prstGeom prst="rect">
            <a:avLst/>
          </a:prstGeom>
        </p:spPr>
        <p:txBody>
          <a:bodyPr>
            <a:spAutoFit/>
          </a:bodyPr>
          <a:lstStyle/>
          <a:p>
            <a:r>
              <a:rPr lang="en-US" dirty="0"/>
              <a:t>“I don’t know, I feel uncomfortable writing off people based on something other than their looks.”</a:t>
            </a:r>
          </a:p>
        </p:txBody>
      </p:sp>
      <p:sp>
        <p:nvSpPr>
          <p:cNvPr id="7" name="Rectangle 6"/>
          <p:cNvSpPr/>
          <p:nvPr/>
        </p:nvSpPr>
        <p:spPr>
          <a:xfrm>
            <a:off x="2023230" y="4536562"/>
            <a:ext cx="4572000" cy="646331"/>
          </a:xfrm>
          <a:prstGeom prst="rect">
            <a:avLst/>
          </a:prstGeom>
        </p:spPr>
        <p:txBody>
          <a:bodyPr>
            <a:spAutoFit/>
          </a:bodyPr>
          <a:lstStyle/>
          <a:p>
            <a:r>
              <a:rPr lang="en-US" dirty="0"/>
              <a:t>“How elite are we talking? They aren’t allowing Vassar alums in, are they?”</a:t>
            </a:r>
          </a:p>
        </p:txBody>
      </p:sp>
      <p:sp>
        <p:nvSpPr>
          <p:cNvPr id="8" name="Rectangle 7"/>
          <p:cNvSpPr/>
          <p:nvPr/>
        </p:nvSpPr>
        <p:spPr>
          <a:xfrm>
            <a:off x="1570684" y="5456315"/>
            <a:ext cx="4572000" cy="646331"/>
          </a:xfrm>
          <a:prstGeom prst="rect">
            <a:avLst/>
          </a:prstGeom>
        </p:spPr>
        <p:txBody>
          <a:bodyPr>
            <a:spAutoFit/>
          </a:bodyPr>
          <a:lstStyle/>
          <a:p>
            <a:r>
              <a:rPr lang="en-US" dirty="0"/>
              <a:t>“How can people who don’t have a personal matchmaker honestly call themselves elite?”</a:t>
            </a:r>
          </a:p>
        </p:txBody>
      </p:sp>
    </p:spTree>
    <p:extLst>
      <p:ext uri="{BB962C8B-B14F-4D97-AF65-F5344CB8AC3E}">
        <p14:creationId xmlns:p14="http://schemas.microsoft.com/office/powerpoint/2010/main" val="100806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60146311"/>
              </p:ext>
            </p:extLst>
          </p:nvPr>
        </p:nvGraphicFramePr>
        <p:xfrm>
          <a:off x="189779" y="1178569"/>
          <a:ext cx="8689581" cy="6292600"/>
        </p:xfrm>
        <a:graphic>
          <a:graphicData uri="http://schemas.openxmlformats.org/drawingml/2006/table">
            <a:tbl>
              <a:tblPr firstRow="1" bandRow="1">
                <a:tableStyleId>{5940675A-B579-460E-94D1-54222C63F5DA}</a:tableStyleId>
              </a:tblPr>
              <a:tblGrid>
                <a:gridCol w="866651"/>
                <a:gridCol w="834017"/>
                <a:gridCol w="1073005"/>
                <a:gridCol w="861298"/>
                <a:gridCol w="1124068"/>
                <a:gridCol w="1386837"/>
                <a:gridCol w="1343042"/>
                <a:gridCol w="1200663"/>
              </a:tblGrid>
              <a:tr h="786575">
                <a:tc>
                  <a:txBody>
                    <a:bodyPr/>
                    <a:lstStyle/>
                    <a:p>
                      <a:r>
                        <a:rPr lang="en-US" sz="1200" b="1" dirty="0" smtClean="0"/>
                        <a:t>POV</a:t>
                      </a:r>
                      <a:endParaRPr lang="en-US" sz="1200" b="1" dirty="0" smtClean="0"/>
                    </a:p>
                  </a:txBody>
                  <a:tcPr/>
                </a:tc>
                <a:tc>
                  <a:txBody>
                    <a:bodyPr/>
                    <a:lstStyle/>
                    <a:p>
                      <a:r>
                        <a:rPr lang="en-US" sz="1200" b="1" dirty="0" smtClean="0"/>
                        <a:t>Aspect</a:t>
                      </a:r>
                      <a:endParaRPr lang="en-US" sz="1200" b="1" dirty="0" smtClean="0"/>
                    </a:p>
                  </a:txBody>
                  <a:tcPr/>
                </a:tc>
                <a:tc>
                  <a:txBody>
                    <a:bodyPr/>
                    <a:lstStyle/>
                    <a:p>
                      <a:r>
                        <a:rPr lang="en-US" sz="1200" b="1" dirty="0" smtClean="0"/>
                        <a:t>Criticism</a:t>
                      </a:r>
                      <a:endParaRPr lang="en-US" sz="1200" b="1" dirty="0" smtClean="0"/>
                    </a:p>
                  </a:txBody>
                  <a:tcPr/>
                </a:tc>
                <a:tc>
                  <a:txBody>
                    <a:bodyPr/>
                    <a:lstStyle/>
                    <a:p>
                      <a:r>
                        <a:rPr lang="en-US" sz="1200" b="1" dirty="0" smtClean="0"/>
                        <a:t>Expected</a:t>
                      </a:r>
                    </a:p>
                    <a:p>
                      <a:r>
                        <a:rPr lang="en-US" sz="1200" b="1" dirty="0" smtClean="0"/>
                        <a:t>Reaction</a:t>
                      </a:r>
                      <a:endParaRPr lang="en-US" sz="1200" b="1" dirty="0" smtClean="0"/>
                    </a:p>
                  </a:txBody>
                  <a:tcPr/>
                </a:tc>
                <a:tc>
                  <a:txBody>
                    <a:bodyPr/>
                    <a:lstStyle/>
                    <a:p>
                      <a:r>
                        <a:rPr lang="en-US" sz="1200" b="1" dirty="0" smtClean="0"/>
                        <a:t>Expected</a:t>
                      </a:r>
                      <a:r>
                        <a:rPr lang="en-US" sz="1200" b="1" baseline="0" dirty="0" smtClean="0"/>
                        <a:t> </a:t>
                      </a:r>
                      <a:r>
                        <a:rPr lang="en-US" sz="1200" b="1" dirty="0" smtClean="0"/>
                        <a:t>Reason</a:t>
                      </a:r>
                      <a:endParaRPr lang="en-US" sz="1200" b="1" dirty="0" smtClean="0"/>
                    </a:p>
                  </a:txBody>
                  <a:tcPr/>
                </a:tc>
                <a:tc>
                  <a:txBody>
                    <a:bodyPr/>
                    <a:lstStyle/>
                    <a:p>
                      <a:r>
                        <a:rPr lang="en-US" sz="1200" b="1" dirty="0" smtClean="0"/>
                        <a:t>Reverse Expectation</a:t>
                      </a:r>
                      <a:endParaRPr lang="en-US" sz="1200" b="1" dirty="0" smtClean="0"/>
                    </a:p>
                  </a:txBody>
                  <a:tcPr/>
                </a:tc>
                <a:tc>
                  <a:txBody>
                    <a:bodyPr/>
                    <a:lstStyle/>
                    <a:p>
                      <a:r>
                        <a:rPr lang="en-US" sz="1200" b="1" dirty="0" smtClean="0"/>
                        <a:t>Reverse </a:t>
                      </a:r>
                      <a:r>
                        <a:rPr lang="en-US" sz="1200" b="1" dirty="0" smtClean="0"/>
                        <a:t>Reason that reveals the POV criticism</a:t>
                      </a:r>
                      <a:endParaRPr lang="en-US" sz="1200" b="1" dirty="0"/>
                    </a:p>
                  </a:txBody>
                  <a:tcPr/>
                </a:tc>
                <a:tc>
                  <a:txBody>
                    <a:bodyPr/>
                    <a:lstStyle/>
                    <a:p>
                      <a:r>
                        <a:rPr lang="en-US" sz="1200" b="1" dirty="0" smtClean="0"/>
                        <a:t>Example</a:t>
                      </a:r>
                      <a:endParaRPr lang="en-US" sz="1200" b="1" dirty="0"/>
                    </a:p>
                  </a:txBody>
                  <a:tcPr/>
                </a:tc>
              </a:tr>
              <a:tr h="786575">
                <a:tc>
                  <a:txBody>
                    <a:bodyPr/>
                    <a:lstStyle/>
                    <a:p>
                      <a:r>
                        <a:rPr lang="en-US" sz="1000" dirty="0" smtClean="0">
                          <a:solidFill>
                            <a:schemeClr val="bg1">
                              <a:lumMod val="65000"/>
                            </a:schemeClr>
                          </a:solidFill>
                        </a:rPr>
                        <a:t>Elite</a:t>
                      </a:r>
                      <a:r>
                        <a:rPr lang="en-US" sz="1000" baseline="0" dirty="0" smtClean="0">
                          <a:solidFill>
                            <a:schemeClr val="bg1">
                              <a:lumMod val="65000"/>
                            </a:schemeClr>
                          </a:solidFill>
                        </a:rPr>
                        <a:t> Professional</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New Dating app for Elites</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Elitists exclude</a:t>
                      </a:r>
                      <a:r>
                        <a:rPr lang="en-US" sz="1000" baseline="0" dirty="0" smtClean="0">
                          <a:solidFill>
                            <a:schemeClr val="bg1">
                              <a:lumMod val="65000"/>
                            </a:schemeClr>
                          </a:solidFill>
                        </a:rPr>
                        <a:t> people from their “club”</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Good</a:t>
                      </a:r>
                      <a:endParaRPr lang="en-US" sz="1000" dirty="0">
                        <a:solidFill>
                          <a:schemeClr val="bg1">
                            <a:lumMod val="65000"/>
                          </a:schemeClr>
                        </a:solidFill>
                      </a:endParaRPr>
                    </a:p>
                  </a:txBody>
                  <a:tcPr/>
                </a:tc>
                <a:tc>
                  <a:txBody>
                    <a:bodyPr/>
                    <a:lstStyle/>
                    <a:p>
                      <a:r>
                        <a:rPr lang="en-US" sz="1000" baseline="0" dirty="0" smtClean="0">
                          <a:solidFill>
                            <a:schemeClr val="bg1">
                              <a:lumMod val="65000"/>
                            </a:schemeClr>
                          </a:solidFill>
                        </a:rPr>
                        <a:t>Will help them find love.</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It won’t help them find love.</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a:t>
                      </a:r>
                      <a:endParaRPr lang="en-US" sz="1000" dirty="0">
                        <a:solidFill>
                          <a:schemeClr val="bg1">
                            <a:lumMod val="65000"/>
                          </a:schemeClr>
                        </a:solidFill>
                      </a:endParaRPr>
                    </a:p>
                  </a:txBody>
                  <a:tcPr/>
                </a:tc>
                <a:tc>
                  <a:txBody>
                    <a:bodyPr/>
                    <a:lstStyle/>
                    <a:p>
                      <a:endParaRPr lang="en-US" sz="1000">
                        <a:solidFill>
                          <a:schemeClr val="bg1">
                            <a:lumMod val="65000"/>
                          </a:schemeClr>
                        </a:solidFill>
                      </a:endParaRPr>
                    </a:p>
                  </a:txBody>
                  <a:tcPr/>
                </a:tc>
              </a:tr>
              <a:tr h="786575">
                <a:tc>
                  <a:txBody>
                    <a:bodyPr/>
                    <a:lstStyle/>
                    <a:p>
                      <a:r>
                        <a:rPr lang="en-US" sz="1000" dirty="0" smtClean="0">
                          <a:solidFill>
                            <a:schemeClr val="bg1">
                              <a:lumMod val="65000"/>
                            </a:schemeClr>
                          </a:solidFill>
                        </a:rPr>
                        <a:t>Elitists</a:t>
                      </a:r>
                      <a:endParaRPr lang="en-US" sz="1000" dirty="0">
                        <a:solidFill>
                          <a:schemeClr val="bg1">
                            <a:lumMod val="65000"/>
                          </a:schemeClr>
                        </a:solidFill>
                      </a:endParaRPr>
                    </a:p>
                  </a:txBody>
                  <a:tcPr/>
                </a:tc>
                <a:tc>
                  <a:txBody>
                    <a:bodyPr/>
                    <a:lstStyle/>
                    <a:p>
                      <a:endParaRPr lang="en-US" sz="1000">
                        <a:solidFill>
                          <a:schemeClr val="bg1">
                            <a:lumMod val="65000"/>
                          </a:schemeClr>
                        </a:solidFill>
                      </a:endParaRPr>
                    </a:p>
                  </a:txBody>
                  <a:tcPr/>
                </a:tc>
                <a:tc>
                  <a:txBody>
                    <a:bodyPr/>
                    <a:lstStyle/>
                    <a:p>
                      <a:r>
                        <a:rPr lang="en-US" sz="1000" dirty="0" err="1" smtClean="0">
                          <a:solidFill>
                            <a:schemeClr val="bg1">
                              <a:lumMod val="65000"/>
                            </a:schemeClr>
                          </a:solidFill>
                        </a:rPr>
                        <a:t>Elistists</a:t>
                      </a:r>
                      <a:r>
                        <a:rPr lang="en-US" sz="1000" dirty="0" smtClean="0">
                          <a:solidFill>
                            <a:schemeClr val="bg1">
                              <a:lumMod val="65000"/>
                            </a:schemeClr>
                          </a:solidFill>
                        </a:rPr>
                        <a:t> think other people aren’t as  good as them</a:t>
                      </a:r>
                      <a:endParaRPr lang="en-US" sz="1000" dirty="0">
                        <a:solidFill>
                          <a:schemeClr val="bg1">
                            <a:lumMod val="65000"/>
                          </a:schemeClr>
                        </a:solidFill>
                      </a:endParaRPr>
                    </a:p>
                  </a:txBody>
                  <a:tcPr/>
                </a:tc>
                <a:tc>
                  <a:txBody>
                    <a:bodyPr/>
                    <a:lstStyle/>
                    <a:p>
                      <a:endParaRPr lang="en-US" sz="1000" dirty="0">
                        <a:solidFill>
                          <a:schemeClr val="bg1">
                            <a:lumMod val="6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65000"/>
                            </a:schemeClr>
                          </a:solidFill>
                        </a:rPr>
                        <a:t>Will use</a:t>
                      </a:r>
                      <a:r>
                        <a:rPr lang="en-US" sz="1000" baseline="0" dirty="0" smtClean="0">
                          <a:solidFill>
                            <a:schemeClr val="bg1">
                              <a:lumMod val="65000"/>
                            </a:schemeClr>
                          </a:solidFill>
                        </a:rPr>
                        <a:t> it.</a:t>
                      </a:r>
                    </a:p>
                    <a:p>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They won’t use it</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They won’t use it because it’s not</a:t>
                      </a:r>
                      <a:r>
                        <a:rPr lang="en-US" sz="1000" baseline="0" dirty="0" smtClean="0">
                          <a:solidFill>
                            <a:schemeClr val="bg1">
                              <a:lumMod val="65000"/>
                            </a:schemeClr>
                          </a:solidFill>
                        </a:rPr>
                        <a:t> elite enough</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Vassar is an elite,</a:t>
                      </a:r>
                      <a:r>
                        <a:rPr lang="en-US" sz="1000" baseline="0" dirty="0" smtClean="0">
                          <a:solidFill>
                            <a:schemeClr val="bg1">
                              <a:lumMod val="65000"/>
                            </a:schemeClr>
                          </a:solidFill>
                        </a:rPr>
                        <a:t> but not top 5 college.</a:t>
                      </a:r>
                      <a:endParaRPr lang="en-US" sz="1000" dirty="0">
                        <a:solidFill>
                          <a:schemeClr val="bg1">
                            <a:lumMod val="65000"/>
                          </a:schemeClr>
                        </a:solidFill>
                      </a:endParaRPr>
                    </a:p>
                  </a:txBody>
                  <a:tcPr/>
                </a:tc>
              </a:tr>
              <a:tr h="786575">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r>
              <a:tr h="786575">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bl>
          </a:graphicData>
        </a:graphic>
      </p:graphicFrame>
      <p:sp>
        <p:nvSpPr>
          <p:cNvPr id="3" name="Rectangle 2"/>
          <p:cNvSpPr/>
          <p:nvPr/>
        </p:nvSpPr>
        <p:spPr>
          <a:xfrm>
            <a:off x="189779" y="86437"/>
            <a:ext cx="3547290" cy="369332"/>
          </a:xfrm>
          <a:prstGeom prst="rect">
            <a:avLst/>
          </a:prstGeom>
        </p:spPr>
        <p:txBody>
          <a:bodyPr wrap="none">
            <a:spAutoFit/>
          </a:bodyPr>
          <a:lstStyle/>
          <a:p>
            <a:r>
              <a:rPr lang="en-US" dirty="0" smtClean="0"/>
              <a:t>POV Self Criticism + Reverse Reason</a:t>
            </a:r>
            <a:endParaRPr lang="en-US" dirty="0"/>
          </a:p>
        </p:txBody>
      </p:sp>
      <p:sp>
        <p:nvSpPr>
          <p:cNvPr id="5" name="Rectangle 4"/>
          <p:cNvSpPr/>
          <p:nvPr/>
        </p:nvSpPr>
        <p:spPr>
          <a:xfrm>
            <a:off x="4307360" y="132603"/>
            <a:ext cx="4572000" cy="646331"/>
          </a:xfrm>
          <a:prstGeom prst="rect">
            <a:avLst/>
          </a:prstGeom>
        </p:spPr>
        <p:txBody>
          <a:bodyPr>
            <a:spAutoFit/>
          </a:bodyPr>
          <a:lstStyle/>
          <a:p>
            <a:r>
              <a:rPr lang="en-US" dirty="0">
                <a:solidFill>
                  <a:srgbClr val="7F7F7F"/>
                </a:solidFill>
              </a:rPr>
              <a:t>“How elite are we talking? They aren’t allowing Vassar alums in, are they?”</a:t>
            </a:r>
          </a:p>
        </p:txBody>
      </p:sp>
    </p:spTree>
    <p:extLst>
      <p:ext uri="{BB962C8B-B14F-4D97-AF65-F5344CB8AC3E}">
        <p14:creationId xmlns:p14="http://schemas.microsoft.com/office/powerpoint/2010/main" val="302086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4341705"/>
              </p:ext>
            </p:extLst>
          </p:nvPr>
        </p:nvGraphicFramePr>
        <p:xfrm>
          <a:off x="189778" y="1179449"/>
          <a:ext cx="8744371" cy="6292600"/>
        </p:xfrm>
        <a:graphic>
          <a:graphicData uri="http://schemas.openxmlformats.org/drawingml/2006/table">
            <a:tbl>
              <a:tblPr firstRow="1" bandRow="1">
                <a:tableStyleId>{5940675A-B579-460E-94D1-54222C63F5DA}</a:tableStyleId>
              </a:tblPr>
              <a:tblGrid>
                <a:gridCol w="1226528"/>
                <a:gridCol w="1180343"/>
                <a:gridCol w="1198905"/>
                <a:gridCol w="1538617"/>
                <a:gridCol w="1900740"/>
                <a:gridCol w="1699238"/>
              </a:tblGrid>
              <a:tr h="786575">
                <a:tc>
                  <a:txBody>
                    <a:bodyPr/>
                    <a:lstStyle/>
                    <a:p>
                      <a:r>
                        <a:rPr lang="en-US" sz="1200" b="1" dirty="0" smtClean="0"/>
                        <a:t>Entity</a:t>
                      </a:r>
                      <a:endParaRPr lang="en-US" sz="1200" b="1" dirty="0" smtClean="0"/>
                    </a:p>
                  </a:txBody>
                  <a:tcPr/>
                </a:tc>
                <a:tc>
                  <a:txBody>
                    <a:bodyPr/>
                    <a:lstStyle/>
                    <a:p>
                      <a:r>
                        <a:rPr lang="en-US" sz="1200" b="1" dirty="0" smtClean="0"/>
                        <a:t>Reaction</a:t>
                      </a:r>
                      <a:endParaRPr lang="en-US" sz="1200" b="1" dirty="0" smtClean="0"/>
                    </a:p>
                  </a:txBody>
                  <a:tcPr/>
                </a:tc>
                <a:tc>
                  <a:txBody>
                    <a:bodyPr/>
                    <a:lstStyle/>
                    <a:p>
                      <a:r>
                        <a:rPr lang="en-US" sz="1200" b="1" dirty="0" smtClean="0"/>
                        <a:t>Reason</a:t>
                      </a:r>
                      <a:endParaRPr lang="en-US" sz="1200" b="1" dirty="0" smtClean="0"/>
                    </a:p>
                  </a:txBody>
                  <a:tcPr/>
                </a:tc>
                <a:tc>
                  <a:txBody>
                    <a:bodyPr/>
                    <a:lstStyle/>
                    <a:p>
                      <a:r>
                        <a:rPr lang="en-US" sz="1200" b="1" dirty="0" smtClean="0"/>
                        <a:t>Reverse</a:t>
                      </a:r>
                    </a:p>
                    <a:p>
                      <a:r>
                        <a:rPr lang="en-US" sz="1200" b="1" dirty="0" smtClean="0"/>
                        <a:t>Reason</a:t>
                      </a:r>
                      <a:endParaRPr lang="en-US" sz="1200" b="1" dirty="0" smtClean="0"/>
                    </a:p>
                  </a:txBody>
                  <a:tcPr/>
                </a:tc>
                <a:tc>
                  <a:txBody>
                    <a:bodyPr/>
                    <a:lstStyle/>
                    <a:p>
                      <a:r>
                        <a:rPr lang="en-US" sz="1200" b="1" dirty="0" smtClean="0"/>
                        <a:t>Crit</a:t>
                      </a:r>
                      <a:r>
                        <a:rPr lang="en-US" sz="1200" b="1" baseline="0" dirty="0" smtClean="0"/>
                        <a:t>icism Entity</a:t>
                      </a:r>
                      <a:endParaRPr lang="en-US" sz="1200" b="1" dirty="0"/>
                    </a:p>
                  </a:txBody>
                  <a:tcPr/>
                </a:tc>
                <a:tc>
                  <a:txBody>
                    <a:bodyPr/>
                    <a:lstStyle/>
                    <a:p>
                      <a:r>
                        <a:rPr lang="en-US" sz="1200" b="1" baseline="0" dirty="0" smtClean="0"/>
                        <a:t>Criticism</a:t>
                      </a:r>
                    </a:p>
                    <a:p>
                      <a:r>
                        <a:rPr lang="en-US" sz="1200" b="1" baseline="0" dirty="0" smtClean="0"/>
                        <a:t>Reason</a:t>
                      </a:r>
                    </a:p>
                  </a:txBody>
                  <a:tcPr/>
                </a:tc>
              </a:tr>
              <a:tr h="786575">
                <a:tc>
                  <a:txBody>
                    <a:bodyPr/>
                    <a:lstStyle/>
                    <a:p>
                      <a:r>
                        <a:rPr lang="en-US" sz="1000" dirty="0" smtClean="0">
                          <a:solidFill>
                            <a:schemeClr val="bg1">
                              <a:lumMod val="65000"/>
                            </a:schemeClr>
                          </a:solidFill>
                        </a:rPr>
                        <a:t>The League App</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Bad</a:t>
                      </a:r>
                      <a:endParaRPr lang="en-US" sz="1000" dirty="0">
                        <a:solidFill>
                          <a:schemeClr val="bg1">
                            <a:lumMod val="65000"/>
                          </a:schemeClr>
                        </a:solidFill>
                      </a:endParaRPr>
                    </a:p>
                  </a:txBody>
                  <a:tcPr/>
                </a:tc>
                <a:tc>
                  <a:txBody>
                    <a:bodyPr/>
                    <a:lstStyle/>
                    <a:p>
                      <a:r>
                        <a:rPr lang="en-US" sz="1000" dirty="0" smtClean="0">
                          <a:solidFill>
                            <a:schemeClr val="bg1">
                              <a:lumMod val="65000"/>
                            </a:schemeClr>
                          </a:solidFill>
                        </a:rPr>
                        <a:t>Judging people based on education</a:t>
                      </a:r>
                      <a:endParaRPr lang="en-US" sz="1000" dirty="0">
                        <a:solidFill>
                          <a:schemeClr val="bg1">
                            <a:lumMod val="6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65000"/>
                            </a:schemeClr>
                          </a:solidFill>
                        </a:rPr>
                        <a:t>Not Judging people on education</a:t>
                      </a:r>
                    </a:p>
                    <a:p>
                      <a:endParaRPr lang="en-US" sz="1000" dirty="0">
                        <a:solidFill>
                          <a:schemeClr val="bg1">
                            <a:lumMod val="65000"/>
                          </a:schemeClr>
                        </a:solidFill>
                      </a:endParaRPr>
                    </a:p>
                  </a:txBody>
                  <a:tcPr/>
                </a:tc>
                <a:tc>
                  <a:txBody>
                    <a:bodyPr/>
                    <a:lstStyle/>
                    <a:p>
                      <a:r>
                        <a:rPr lang="en-US" sz="1000" dirty="0" smtClean="0">
                          <a:solidFill>
                            <a:srgbClr val="A6A6A6"/>
                          </a:solidFill>
                        </a:rPr>
                        <a:t>???</a:t>
                      </a:r>
                      <a:endParaRPr lang="en-US" sz="1000" dirty="0">
                        <a:solidFill>
                          <a:srgbClr val="A6A6A6"/>
                        </a:solidFill>
                      </a:endParaRPr>
                    </a:p>
                  </a:txBody>
                  <a:tcPr/>
                </a:tc>
                <a:tc>
                  <a:txBody>
                    <a:bodyPr/>
                    <a:lstStyle/>
                    <a:p>
                      <a:endParaRPr lang="en-US" dirty="0"/>
                    </a:p>
                  </a:txBody>
                  <a:tcPr/>
                </a:tc>
              </a:tr>
              <a:tr h="786575">
                <a:tc>
                  <a:txBody>
                    <a:bodyPr/>
                    <a:lstStyle/>
                    <a:p>
                      <a:endParaRPr lang="en-US" sz="1000" dirty="0">
                        <a:solidFill>
                          <a:schemeClr val="bg1">
                            <a:lumMod val="65000"/>
                          </a:schemeClr>
                        </a:solidFill>
                      </a:endParaRPr>
                    </a:p>
                  </a:txBody>
                  <a:tcPr/>
                </a:tc>
                <a:tc>
                  <a:txBody>
                    <a:bodyPr/>
                    <a:lstStyle/>
                    <a:p>
                      <a:endParaRPr lang="en-US" sz="1000" dirty="0"/>
                    </a:p>
                  </a:txBody>
                  <a:tcPr/>
                </a:tc>
                <a:tc>
                  <a:txBody>
                    <a:bodyPr/>
                    <a:lstStyle/>
                    <a:p>
                      <a:endParaRPr lang="en-US" sz="10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65000"/>
                            </a:schemeClr>
                          </a:solidFill>
                        </a:rPr>
                        <a:t>Judging people on something else</a:t>
                      </a:r>
                    </a:p>
                    <a:p>
                      <a:endParaRPr lang="en-US" sz="1000" dirty="0"/>
                    </a:p>
                  </a:txBody>
                  <a:tcPr/>
                </a:tc>
                <a:tc>
                  <a:txBody>
                    <a:bodyPr/>
                    <a:lstStyle/>
                    <a:p>
                      <a:r>
                        <a:rPr lang="en-US" sz="1000" kern="1200" dirty="0" smtClean="0">
                          <a:solidFill>
                            <a:schemeClr val="bg1">
                              <a:lumMod val="65000"/>
                            </a:schemeClr>
                          </a:solidFill>
                          <a:latin typeface="+mn-lt"/>
                          <a:ea typeface="+mn-ea"/>
                          <a:cs typeface="+mn-cs"/>
                        </a:rPr>
                        <a:t>Other</a:t>
                      </a:r>
                      <a:r>
                        <a:rPr lang="en-US" sz="1000" kern="1200" baseline="0" dirty="0" smtClean="0">
                          <a:solidFill>
                            <a:schemeClr val="bg1">
                              <a:lumMod val="65000"/>
                            </a:schemeClr>
                          </a:solidFill>
                          <a:latin typeface="+mn-lt"/>
                          <a:ea typeface="+mn-ea"/>
                          <a:cs typeface="+mn-cs"/>
                        </a:rPr>
                        <a:t> dating site</a:t>
                      </a:r>
                      <a:endParaRPr lang="en-US" dirty="0"/>
                    </a:p>
                  </a:txBody>
                  <a:tcPr/>
                </a:tc>
                <a:tc>
                  <a:txBody>
                    <a:bodyPr/>
                    <a:lstStyle/>
                    <a:p>
                      <a:r>
                        <a:rPr lang="en-US" sz="1000" dirty="0" smtClean="0">
                          <a:solidFill>
                            <a:schemeClr val="bg1">
                              <a:lumMod val="65000"/>
                            </a:schemeClr>
                          </a:solidFill>
                        </a:rPr>
                        <a:t>Judging people based</a:t>
                      </a:r>
                      <a:r>
                        <a:rPr lang="en-US" sz="1000" baseline="0" dirty="0" smtClean="0">
                          <a:solidFill>
                            <a:schemeClr val="bg1">
                              <a:lumMod val="65000"/>
                            </a:schemeClr>
                          </a:solidFill>
                        </a:rPr>
                        <a:t> on looks</a:t>
                      </a:r>
                      <a:endParaRPr lang="en-US" sz="1000" dirty="0">
                        <a:solidFill>
                          <a:schemeClr val="bg1">
                            <a:lumMod val="65000"/>
                          </a:schemeClr>
                        </a:solidFill>
                      </a:endParaRPr>
                    </a:p>
                  </a:txBody>
                  <a:tcPr/>
                </a:tc>
              </a:tr>
              <a:tr h="786575">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786575">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r>
              <a:tr h="786575">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r>
              <a:tr h="786575">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r>
              <a:tr h="786575">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2" name="Rectangle 1"/>
          <p:cNvSpPr/>
          <p:nvPr/>
        </p:nvSpPr>
        <p:spPr>
          <a:xfrm>
            <a:off x="189778" y="28040"/>
            <a:ext cx="2831462" cy="369332"/>
          </a:xfrm>
          <a:prstGeom prst="rect">
            <a:avLst/>
          </a:prstGeom>
        </p:spPr>
        <p:txBody>
          <a:bodyPr wrap="none">
            <a:spAutoFit/>
          </a:bodyPr>
          <a:lstStyle/>
          <a:p>
            <a:r>
              <a:rPr lang="en-US" dirty="0"/>
              <a:t>Reverse Reaction + Criticism</a:t>
            </a:r>
            <a:endParaRPr lang="en-US" dirty="0"/>
          </a:p>
        </p:txBody>
      </p:sp>
      <p:sp>
        <p:nvSpPr>
          <p:cNvPr id="5" name="Rectangle 4"/>
          <p:cNvSpPr/>
          <p:nvPr/>
        </p:nvSpPr>
        <p:spPr>
          <a:xfrm>
            <a:off x="4362149" y="46218"/>
            <a:ext cx="4572000" cy="923330"/>
          </a:xfrm>
          <a:prstGeom prst="rect">
            <a:avLst/>
          </a:prstGeom>
        </p:spPr>
        <p:txBody>
          <a:bodyPr>
            <a:spAutoFit/>
          </a:bodyPr>
          <a:lstStyle/>
          <a:p>
            <a:r>
              <a:rPr lang="en-US" dirty="0" smtClean="0">
                <a:solidFill>
                  <a:schemeClr val="bg1">
                    <a:lumMod val="50000"/>
                  </a:schemeClr>
                </a:solidFill>
              </a:rPr>
              <a:t>Example; “</a:t>
            </a:r>
            <a:r>
              <a:rPr lang="en-US" dirty="0">
                <a:solidFill>
                  <a:schemeClr val="bg1">
                    <a:lumMod val="50000"/>
                  </a:schemeClr>
                </a:solidFill>
              </a:rPr>
              <a:t>I don’t know, I feel uncomfortable writing off people based on something other than their looks.”</a:t>
            </a:r>
          </a:p>
        </p:txBody>
      </p:sp>
    </p:spTree>
    <p:extLst>
      <p:ext uri="{BB962C8B-B14F-4D97-AF65-F5344CB8AC3E}">
        <p14:creationId xmlns:p14="http://schemas.microsoft.com/office/powerpoint/2010/main" val="310728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4746763"/>
              </p:ext>
            </p:extLst>
          </p:nvPr>
        </p:nvGraphicFramePr>
        <p:xfrm>
          <a:off x="171246" y="271103"/>
          <a:ext cx="8833614" cy="4261295"/>
        </p:xfrm>
        <a:graphic>
          <a:graphicData uri="http://schemas.openxmlformats.org/drawingml/2006/table">
            <a:tbl>
              <a:tblPr firstRow="1" bandRow="1">
                <a:tableStyleId>{5940675A-B579-460E-94D1-54222C63F5DA}</a:tableStyleId>
              </a:tblPr>
              <a:tblGrid>
                <a:gridCol w="941915"/>
                <a:gridCol w="1349855"/>
                <a:gridCol w="1026633"/>
                <a:gridCol w="1347249"/>
                <a:gridCol w="872750"/>
                <a:gridCol w="1098404"/>
                <a:gridCol w="1098404"/>
                <a:gridCol w="1098404"/>
              </a:tblGrid>
              <a:tr h="786575">
                <a:tc>
                  <a:txBody>
                    <a:bodyPr/>
                    <a:lstStyle/>
                    <a:p>
                      <a:r>
                        <a:rPr lang="en-US" sz="1200" b="1" dirty="0" err="1" smtClean="0"/>
                        <a:t>Crit</a:t>
                      </a:r>
                      <a:r>
                        <a:rPr lang="en-US" sz="1200" b="1" baseline="0" dirty="0" smtClean="0"/>
                        <a:t> type:</a:t>
                      </a:r>
                    </a:p>
                  </a:txBody>
                  <a:tcPr/>
                </a:tc>
                <a:tc>
                  <a:txBody>
                    <a:bodyPr/>
                    <a:lstStyle/>
                    <a:p>
                      <a:r>
                        <a:rPr lang="en-US" sz="1200" b="1" dirty="0" smtClean="0"/>
                        <a:t>Voicing</a:t>
                      </a:r>
                      <a:endParaRPr lang="en-US" sz="1200" b="1" dirty="0"/>
                    </a:p>
                  </a:txBody>
                  <a:tcPr/>
                </a:tc>
                <a:tc>
                  <a:txBody>
                    <a:bodyPr/>
                    <a:lstStyle/>
                    <a:p>
                      <a:r>
                        <a:rPr lang="en-US" sz="1200" b="1" dirty="0" smtClean="0"/>
                        <a:t>S1</a:t>
                      </a:r>
                      <a:r>
                        <a:rPr lang="en-US" sz="1200" b="1" baseline="0" dirty="0" smtClean="0"/>
                        <a:t> </a:t>
                      </a:r>
                    </a:p>
                    <a:p>
                      <a:r>
                        <a:rPr lang="en-US" sz="1200" b="1" baseline="0" dirty="0" smtClean="0"/>
                        <a:t>Who/What</a:t>
                      </a:r>
                      <a:endParaRPr lang="en-US" sz="1200" b="1" dirty="0"/>
                    </a:p>
                  </a:txBody>
                  <a:tcPr/>
                </a:tc>
                <a:tc>
                  <a:txBody>
                    <a:bodyPr/>
                    <a:lstStyle/>
                    <a:p>
                      <a:r>
                        <a:rPr lang="en-US" sz="1200" b="1" dirty="0" smtClean="0"/>
                        <a:t>S1 Reason</a:t>
                      </a:r>
                      <a:endParaRPr lang="en-US" sz="1200" b="1" dirty="0"/>
                    </a:p>
                  </a:txBody>
                  <a:tcPr/>
                </a:tc>
                <a:tc>
                  <a:txBody>
                    <a:bodyPr/>
                    <a:lstStyle/>
                    <a:p>
                      <a:r>
                        <a:rPr lang="en-US" sz="1200" b="1" dirty="0" smtClean="0"/>
                        <a:t>S2</a:t>
                      </a:r>
                      <a:r>
                        <a:rPr lang="en-US" sz="1200" b="1" baseline="0" dirty="0" smtClean="0"/>
                        <a:t> Who/What</a:t>
                      </a:r>
                      <a:endParaRPr lang="en-US" sz="1200" b="1" dirty="0"/>
                    </a:p>
                  </a:txBody>
                  <a:tcPr/>
                </a:tc>
                <a:tc>
                  <a:txBody>
                    <a:bodyPr/>
                    <a:lstStyle/>
                    <a:p>
                      <a:r>
                        <a:rPr lang="en-US" sz="1200" b="1" dirty="0" smtClean="0"/>
                        <a:t>S2 Reason</a:t>
                      </a:r>
                      <a:endParaRPr lang="en-US" sz="1200" b="1" dirty="0"/>
                    </a:p>
                  </a:txBody>
                  <a:tcPr/>
                </a:tc>
                <a:tc>
                  <a:txBody>
                    <a:bodyPr/>
                    <a:lstStyle/>
                    <a:p>
                      <a:r>
                        <a:rPr lang="en-US" sz="1200" b="1" dirty="0" smtClean="0"/>
                        <a:t>Connector</a:t>
                      </a:r>
                      <a:endParaRPr lang="en-US" sz="1200" b="1" dirty="0"/>
                    </a:p>
                  </a:txBody>
                  <a:tcPr/>
                </a:tc>
                <a:tc>
                  <a:txBody>
                    <a:bodyPr/>
                    <a:lstStyle/>
                    <a:p>
                      <a:r>
                        <a:rPr lang="en-US" sz="1200" b="1" dirty="0" smtClean="0"/>
                        <a:t>Joke</a:t>
                      </a:r>
                      <a:endParaRPr lang="en-US" sz="1200" b="1" dirty="0"/>
                    </a:p>
                  </a:txBody>
                  <a:tcPr/>
                </a:tc>
              </a:tr>
              <a:tr h="786575">
                <a:tc>
                  <a:txBody>
                    <a:bodyPr/>
                    <a:lstStyle/>
                    <a:p>
                      <a:r>
                        <a:rPr lang="en-US" sz="1200" b="0" baseline="0" dirty="0" smtClean="0"/>
                        <a:t>- Reaction</a:t>
                      </a:r>
                    </a:p>
                    <a:p>
                      <a:r>
                        <a:rPr lang="en-US" sz="1200" b="0" baseline="0" dirty="0" smtClean="0"/>
                        <a:t>- POV Self</a:t>
                      </a:r>
                    </a:p>
                    <a:p>
                      <a:r>
                        <a:rPr lang="en-US" sz="1200" b="0" baseline="0" dirty="0" smtClean="0"/>
                        <a:t>- Entity</a:t>
                      </a:r>
                      <a:endParaRPr lang="en-US" sz="1200" b="0" dirty="0" smtClean="0"/>
                    </a:p>
                  </a:txBody>
                  <a:tcPr/>
                </a:tc>
                <a:tc>
                  <a:txBody>
                    <a:bodyPr/>
                    <a:lstStyle/>
                    <a:p>
                      <a:r>
                        <a:rPr lang="en-US" sz="1200" b="0" baseline="0" dirty="0" smtClean="0"/>
                        <a:t>- Sarcastic</a:t>
                      </a:r>
                    </a:p>
                    <a:p>
                      <a:r>
                        <a:rPr lang="en-US" sz="1200" b="0" baseline="0" dirty="0" smtClean="0"/>
                        <a:t>- POV Justified</a:t>
                      </a:r>
                    </a:p>
                    <a:p>
                      <a:r>
                        <a:rPr lang="en-US" sz="1200" b="0" baseline="0" dirty="0" smtClean="0"/>
                        <a:t>- Frame S1, Blatant tip-off S2</a:t>
                      </a:r>
                      <a:endParaRPr lang="en-US" sz="1200" b="0" dirty="0" smtClean="0"/>
                    </a:p>
                    <a:p>
                      <a:endParaRPr lang="en-US" sz="1200" b="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786575">
                <a:tc>
                  <a:txBody>
                    <a:bodyPr/>
                    <a:lstStyle/>
                    <a:p>
                      <a:r>
                        <a:rPr lang="en-US" sz="1200" b="0" baseline="0" dirty="0" smtClean="0"/>
                        <a:t>- Reaction</a:t>
                      </a:r>
                    </a:p>
                    <a:p>
                      <a:r>
                        <a:rPr lang="en-US" sz="1200" b="0" baseline="0" dirty="0" smtClean="0"/>
                        <a:t>- POV Self</a:t>
                      </a:r>
                    </a:p>
                    <a:p>
                      <a:r>
                        <a:rPr lang="en-US" sz="1200" b="0" baseline="0" dirty="0" smtClean="0"/>
                        <a:t>- Entity</a:t>
                      </a:r>
                      <a:endParaRPr lang="en-US" sz="1200" b="0" dirty="0" smtClean="0"/>
                    </a:p>
                  </a:txBody>
                  <a:tcPr/>
                </a:tc>
                <a:tc>
                  <a:txBody>
                    <a:bodyPr/>
                    <a:lstStyle/>
                    <a:p>
                      <a:r>
                        <a:rPr lang="en-US" sz="1200" b="0" baseline="0" dirty="0" smtClean="0"/>
                        <a:t>- Sarcastic</a:t>
                      </a:r>
                    </a:p>
                    <a:p>
                      <a:r>
                        <a:rPr lang="en-US" sz="1200" b="0" baseline="0" dirty="0" smtClean="0"/>
                        <a:t>- POV Justified</a:t>
                      </a:r>
                    </a:p>
                    <a:p>
                      <a:r>
                        <a:rPr lang="en-US" sz="1200" b="0" baseline="0" dirty="0" smtClean="0"/>
                        <a:t>- Frame S1, Blatant tip-off S2</a:t>
                      </a:r>
                      <a:endParaRPr lang="en-US" sz="1200" b="0" dirty="0" smtClean="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r>
                        <a:rPr lang="en-US" sz="1200" b="0" baseline="0" dirty="0" smtClean="0"/>
                        <a:t>- Reaction</a:t>
                      </a:r>
                    </a:p>
                    <a:p>
                      <a:r>
                        <a:rPr lang="en-US" sz="1200" b="0" baseline="0" dirty="0" smtClean="0"/>
                        <a:t>- POV Self</a:t>
                      </a:r>
                    </a:p>
                    <a:p>
                      <a:r>
                        <a:rPr lang="en-US" sz="1200" b="0" baseline="0" dirty="0" smtClean="0"/>
                        <a:t>- Entity</a:t>
                      </a:r>
                      <a:endParaRPr lang="en-US" sz="1200" b="0" dirty="0" smtClean="0"/>
                    </a:p>
                  </a:txBody>
                  <a:tcPr/>
                </a:tc>
                <a:tc>
                  <a:txBody>
                    <a:bodyPr/>
                    <a:lstStyle/>
                    <a:p>
                      <a:r>
                        <a:rPr lang="en-US" sz="1200" b="0" baseline="0" dirty="0" smtClean="0"/>
                        <a:t>- Sarcastic</a:t>
                      </a:r>
                    </a:p>
                    <a:p>
                      <a:r>
                        <a:rPr lang="en-US" sz="1200" b="0" baseline="0" dirty="0" smtClean="0"/>
                        <a:t>- POV Justified</a:t>
                      </a:r>
                    </a:p>
                    <a:p>
                      <a:r>
                        <a:rPr lang="en-US" sz="1200" b="0" baseline="0" dirty="0" smtClean="0"/>
                        <a:t>- Frame S1, Blatant tip-off S2</a:t>
                      </a:r>
                      <a:endParaRPr lang="en-US" sz="1200" b="0" dirty="0" smtClean="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r>
                        <a:rPr lang="en-US" sz="1200" b="0" baseline="0" dirty="0" smtClean="0"/>
                        <a:t>- Reaction</a:t>
                      </a:r>
                    </a:p>
                    <a:p>
                      <a:r>
                        <a:rPr lang="en-US" sz="1200" b="0" baseline="0" dirty="0" smtClean="0"/>
                        <a:t>- POV Self</a:t>
                      </a:r>
                    </a:p>
                    <a:p>
                      <a:r>
                        <a:rPr lang="en-US" sz="1200" b="0" baseline="0" dirty="0" smtClean="0"/>
                        <a:t>- Entity</a:t>
                      </a:r>
                      <a:endParaRPr lang="en-US" sz="1200" b="0" dirty="0" smtClean="0"/>
                    </a:p>
                  </a:txBody>
                  <a:tcPr/>
                </a:tc>
                <a:tc>
                  <a:txBody>
                    <a:bodyPr/>
                    <a:lstStyle/>
                    <a:p>
                      <a:r>
                        <a:rPr lang="en-US" sz="1200" b="0" baseline="0" dirty="0" smtClean="0"/>
                        <a:t>- Sarcastic</a:t>
                      </a:r>
                    </a:p>
                    <a:p>
                      <a:r>
                        <a:rPr lang="en-US" sz="1200" b="0" baseline="0" dirty="0" smtClean="0"/>
                        <a:t>- POV Justified</a:t>
                      </a:r>
                    </a:p>
                    <a:p>
                      <a:r>
                        <a:rPr lang="en-US" sz="1200" b="0" baseline="0" dirty="0" smtClean="0"/>
                        <a:t>- Frame S1, Blatant tip-off S2</a:t>
                      </a:r>
                      <a:endParaRPr lang="en-US" sz="1200" b="0" dirty="0" smtClean="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1736572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4616" y="2223934"/>
            <a:ext cx="7281807" cy="2246769"/>
          </a:xfrm>
          <a:prstGeom prst="rect">
            <a:avLst/>
          </a:prstGeom>
        </p:spPr>
        <p:txBody>
          <a:bodyPr wrap="square">
            <a:spAutoFit/>
          </a:bodyPr>
          <a:lstStyle/>
          <a:p>
            <a:r>
              <a:rPr lang="en-US" sz="3200" dirty="0" err="1">
                <a:latin typeface="Georgia"/>
                <a:cs typeface="Georgia"/>
              </a:rPr>
              <a:t>Walmart</a:t>
            </a:r>
            <a:r>
              <a:rPr lang="en-US" sz="3200" dirty="0">
                <a:latin typeface="Georgia"/>
                <a:cs typeface="Georgia"/>
              </a:rPr>
              <a:t> Raising Wages</a:t>
            </a:r>
          </a:p>
          <a:p>
            <a:endParaRPr lang="en-US" dirty="0" smtClean="0"/>
          </a:p>
          <a:p>
            <a:r>
              <a:rPr lang="en-US" dirty="0" smtClean="0"/>
              <a:t>Amid </a:t>
            </a:r>
            <a:r>
              <a:rPr lang="en-US" dirty="0"/>
              <a:t>pressure from labor groups to provide its workforce with a better living wage, </a:t>
            </a:r>
            <a:r>
              <a:rPr lang="en-US" dirty="0" err="1"/>
              <a:t>Walmart</a:t>
            </a:r>
            <a:r>
              <a:rPr lang="en-US" dirty="0"/>
              <a:t> has announced that it will pay all workers at least $9 per hour beginning this April, a decision that will cost $1 billion and affect 500,000 employees, with the company additionally committing to a $10 hourly wage by 2016. What do </a:t>
            </a:r>
            <a:r>
              <a:rPr lang="en-US" i="1" dirty="0"/>
              <a:t>you</a:t>
            </a:r>
            <a:r>
              <a:rPr lang="en-US" dirty="0"/>
              <a:t> think?</a:t>
            </a:r>
          </a:p>
        </p:txBody>
      </p:sp>
    </p:spTree>
    <p:extLst>
      <p:ext uri="{BB962C8B-B14F-4D97-AF65-F5344CB8AC3E}">
        <p14:creationId xmlns:p14="http://schemas.microsoft.com/office/powerpoint/2010/main" val="90750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8445" y="1581568"/>
            <a:ext cx="6861192" cy="2739212"/>
          </a:xfrm>
          <a:prstGeom prst="rect">
            <a:avLst/>
          </a:prstGeom>
        </p:spPr>
        <p:txBody>
          <a:bodyPr wrap="square">
            <a:spAutoFit/>
          </a:bodyPr>
          <a:lstStyle/>
          <a:p>
            <a:r>
              <a:rPr lang="en-US" sz="3200" dirty="0">
                <a:latin typeface="Georgia"/>
                <a:cs typeface="Georgia"/>
              </a:rPr>
              <a:t>Facebook Lets User Choose Who Controls Their Account After Death</a:t>
            </a:r>
            <a:endParaRPr lang="en-US" sz="3200" b="1" dirty="0">
              <a:latin typeface="Georgia"/>
              <a:cs typeface="Georgia"/>
            </a:endParaRPr>
          </a:p>
          <a:p>
            <a:endParaRPr lang="en-US" dirty="0" smtClean="0"/>
          </a:p>
          <a:p>
            <a:r>
              <a:rPr lang="en-US" dirty="0" smtClean="0"/>
              <a:t>Facebook </a:t>
            </a:r>
            <a:r>
              <a:rPr lang="en-US" dirty="0"/>
              <a:t>has announced that rather than “memorialize” the accounts of Facebook users who die, which doesn’t allow others to edit or manage the page, the social network will now permit users to designate a “legacy contact” who will have the ability to change aspects of the deceased’s profile. What do </a:t>
            </a:r>
            <a:r>
              <a:rPr lang="en-US" i="1" dirty="0"/>
              <a:t>you</a:t>
            </a:r>
            <a:r>
              <a:rPr lang="en-US" dirty="0"/>
              <a:t> think?</a:t>
            </a:r>
          </a:p>
        </p:txBody>
      </p:sp>
    </p:spTree>
    <p:extLst>
      <p:ext uri="{BB962C8B-B14F-4D97-AF65-F5344CB8AC3E}">
        <p14:creationId xmlns:p14="http://schemas.microsoft.com/office/powerpoint/2010/main" val="7765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8445" y="1581568"/>
            <a:ext cx="6861192" cy="2739212"/>
          </a:xfrm>
          <a:prstGeom prst="rect">
            <a:avLst/>
          </a:prstGeom>
        </p:spPr>
        <p:txBody>
          <a:bodyPr wrap="square">
            <a:spAutoFit/>
          </a:bodyPr>
          <a:lstStyle/>
          <a:p>
            <a:r>
              <a:rPr lang="en-US" sz="3200" dirty="0">
                <a:latin typeface="Georgia"/>
                <a:cs typeface="Georgia"/>
              </a:rPr>
              <a:t>Facebook Lets User Choose Who Controls Their Account After Death</a:t>
            </a:r>
            <a:endParaRPr lang="en-US" sz="3200" b="1" dirty="0">
              <a:latin typeface="Georgia"/>
              <a:cs typeface="Georgia"/>
            </a:endParaRPr>
          </a:p>
          <a:p>
            <a:endParaRPr lang="en-US" dirty="0" smtClean="0"/>
          </a:p>
          <a:p>
            <a:r>
              <a:rPr lang="en-US" dirty="0" smtClean="0"/>
              <a:t>Facebook </a:t>
            </a:r>
            <a:r>
              <a:rPr lang="en-US" dirty="0"/>
              <a:t>has announced that rather than “memorialize” the accounts of Facebook users who die, which doesn’t allow others to edit or manage the page, the social network will now permit users to designate a “legacy contact” who will have the ability to change aspects of the deceased’s profile. What do </a:t>
            </a:r>
            <a:r>
              <a:rPr lang="en-US" i="1" dirty="0"/>
              <a:t>you</a:t>
            </a:r>
            <a:r>
              <a:rPr lang="en-US" dirty="0"/>
              <a:t> think?</a:t>
            </a:r>
          </a:p>
        </p:txBody>
      </p:sp>
    </p:spTree>
    <p:extLst>
      <p:ext uri="{BB962C8B-B14F-4D97-AF65-F5344CB8AC3E}">
        <p14:creationId xmlns:p14="http://schemas.microsoft.com/office/powerpoint/2010/main" val="94380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5367" y="1516064"/>
            <a:ext cx="7407261" cy="2739212"/>
          </a:xfrm>
          <a:prstGeom prst="rect">
            <a:avLst/>
          </a:prstGeom>
        </p:spPr>
        <p:txBody>
          <a:bodyPr wrap="square">
            <a:spAutoFit/>
          </a:bodyPr>
          <a:lstStyle/>
          <a:p>
            <a:r>
              <a:rPr lang="en-US" sz="3200" dirty="0">
                <a:latin typeface="Georgia"/>
                <a:cs typeface="Georgia"/>
              </a:rPr>
              <a:t>Chris Christie On Vaccines: Parents Should Have ‘Measure Of Choice’</a:t>
            </a:r>
            <a:endParaRPr lang="en-US" sz="3200" b="1" dirty="0">
              <a:latin typeface="Georgia"/>
              <a:cs typeface="Georgia"/>
            </a:endParaRPr>
          </a:p>
          <a:p>
            <a:endParaRPr lang="en-US" dirty="0" smtClean="0"/>
          </a:p>
          <a:p>
            <a:r>
              <a:rPr lang="en-US" dirty="0" smtClean="0"/>
              <a:t>In </a:t>
            </a:r>
            <a:r>
              <a:rPr lang="en-US" dirty="0"/>
              <a:t>the wake of a measles outbreak experts believe is linked to the anti-</a:t>
            </a:r>
            <a:r>
              <a:rPr lang="en-US" dirty="0" err="1"/>
              <a:t>vaxxer</a:t>
            </a:r>
            <a:r>
              <a:rPr lang="en-US" dirty="0"/>
              <a:t> movement, New Jersey governor and possible presidential candidate Chris Christie said he believes that it should be a parent’s choice to inoculate their children, saying, “It’s much more important what you think as a parent than what you think as a public official.” What do </a:t>
            </a:r>
            <a:r>
              <a:rPr lang="en-US" i="1" dirty="0"/>
              <a:t>you</a:t>
            </a:r>
            <a:r>
              <a:rPr lang="en-US" dirty="0"/>
              <a:t> think?</a:t>
            </a:r>
          </a:p>
        </p:txBody>
      </p:sp>
    </p:spTree>
    <p:extLst>
      <p:ext uri="{BB962C8B-B14F-4D97-AF65-F5344CB8AC3E}">
        <p14:creationId xmlns:p14="http://schemas.microsoft.com/office/powerpoint/2010/main" val="165883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1623" y="5808678"/>
            <a:ext cx="4572000" cy="646331"/>
          </a:xfrm>
          <a:prstGeom prst="rect">
            <a:avLst/>
          </a:prstGeom>
        </p:spPr>
        <p:txBody>
          <a:bodyPr>
            <a:spAutoFit/>
          </a:bodyPr>
          <a:lstStyle/>
          <a:p>
            <a:r>
              <a:rPr lang="en-US" dirty="0" smtClean="0"/>
              <a:t>“Good</a:t>
            </a:r>
            <a:r>
              <a:rPr lang="en-US" dirty="0"/>
              <a:t>. Now they can brag about their trust fund, grade inflation diplomas to </a:t>
            </a:r>
            <a:r>
              <a:rPr lang="en-US" dirty="0" smtClean="0"/>
              <a:t>each other.”</a:t>
            </a:r>
            <a:endParaRPr lang="en-US" dirty="0"/>
          </a:p>
        </p:txBody>
      </p:sp>
      <p:sp>
        <p:nvSpPr>
          <p:cNvPr id="5" name="Rectangle 4"/>
          <p:cNvSpPr/>
          <p:nvPr/>
        </p:nvSpPr>
        <p:spPr>
          <a:xfrm>
            <a:off x="364957" y="479903"/>
            <a:ext cx="8043653" cy="3016211"/>
          </a:xfrm>
          <a:prstGeom prst="rect">
            <a:avLst/>
          </a:prstGeom>
        </p:spPr>
        <p:txBody>
          <a:bodyPr wrap="square">
            <a:spAutoFit/>
          </a:bodyPr>
          <a:lstStyle/>
          <a:p>
            <a:r>
              <a:rPr lang="en-US" sz="3200" dirty="0">
                <a:latin typeface="Georgia"/>
                <a:cs typeface="Georgia"/>
              </a:rPr>
              <a:t>New Smartphone Dating App ‘The League’ Matches Elite Professional Singles</a:t>
            </a:r>
            <a:endParaRPr lang="en-US" sz="3200" b="1" dirty="0">
              <a:latin typeface="Georgia"/>
              <a:cs typeface="Georgia"/>
            </a:endParaRPr>
          </a:p>
          <a:p>
            <a:endParaRPr lang="en-US" dirty="0" smtClean="0"/>
          </a:p>
          <a:p>
            <a:r>
              <a:rPr lang="en-US" dirty="0" smtClean="0"/>
              <a:t>A </a:t>
            </a:r>
            <a:r>
              <a:rPr lang="en-US" dirty="0"/>
              <a:t>graduate of Stanford University has raised money to launch The League, dubbed the “Tinder for elitists,” a smartphone dating app that uses an algorithm to approve ambitious users who have prestigious educations and careers and weed out others. What do </a:t>
            </a:r>
            <a:r>
              <a:rPr lang="en-US" i="1" dirty="0"/>
              <a:t>you</a:t>
            </a:r>
            <a:r>
              <a:rPr lang="en-US" dirty="0"/>
              <a:t> think?</a:t>
            </a:r>
          </a:p>
          <a:p>
            <a:r>
              <a:rPr lang="en-US" dirty="0"/>
              <a:t>“I don’t know, I feel uncomfortable writing off people based on something other than their looks.”</a:t>
            </a:r>
          </a:p>
        </p:txBody>
      </p:sp>
      <p:sp>
        <p:nvSpPr>
          <p:cNvPr id="6" name="Rectangle 5"/>
          <p:cNvSpPr/>
          <p:nvPr/>
        </p:nvSpPr>
        <p:spPr>
          <a:xfrm>
            <a:off x="2081623" y="4675482"/>
            <a:ext cx="4572000" cy="923330"/>
          </a:xfrm>
          <a:prstGeom prst="rect">
            <a:avLst/>
          </a:prstGeom>
        </p:spPr>
        <p:txBody>
          <a:bodyPr>
            <a:spAutoFit/>
          </a:bodyPr>
          <a:lstStyle/>
          <a:p>
            <a:r>
              <a:rPr lang="en-US" dirty="0"/>
              <a:t>“I don’t know, I feel uncomfortable writing off people based on something other than their looks.”</a:t>
            </a:r>
          </a:p>
        </p:txBody>
      </p:sp>
      <p:sp>
        <p:nvSpPr>
          <p:cNvPr id="7" name="Rectangle 6"/>
          <p:cNvSpPr/>
          <p:nvPr/>
        </p:nvSpPr>
        <p:spPr>
          <a:xfrm>
            <a:off x="2081623" y="3839483"/>
            <a:ext cx="4572000" cy="646331"/>
          </a:xfrm>
          <a:prstGeom prst="rect">
            <a:avLst/>
          </a:prstGeom>
        </p:spPr>
        <p:txBody>
          <a:bodyPr>
            <a:spAutoFit/>
          </a:bodyPr>
          <a:lstStyle/>
          <a:p>
            <a:r>
              <a:rPr lang="en-US" dirty="0"/>
              <a:t>“How elite are we talking? They aren’t allowing Vassar alums in, are they?”</a:t>
            </a:r>
          </a:p>
        </p:txBody>
      </p:sp>
    </p:spTree>
    <p:extLst>
      <p:ext uri="{BB962C8B-B14F-4D97-AF65-F5344CB8AC3E}">
        <p14:creationId xmlns:p14="http://schemas.microsoft.com/office/powerpoint/2010/main" val="354793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8022486"/>
              </p:ext>
            </p:extLst>
          </p:nvPr>
        </p:nvGraphicFramePr>
        <p:xfrm>
          <a:off x="171246" y="344383"/>
          <a:ext cx="8833614" cy="6582208"/>
        </p:xfrm>
        <a:graphic>
          <a:graphicData uri="http://schemas.openxmlformats.org/drawingml/2006/table">
            <a:tbl>
              <a:tblPr firstRow="1" bandRow="1">
                <a:tableStyleId>{5940675A-B579-460E-94D1-54222C63F5DA}</a:tableStyleId>
              </a:tblPr>
              <a:tblGrid>
                <a:gridCol w="1013228"/>
                <a:gridCol w="1041767"/>
                <a:gridCol w="2361812"/>
                <a:gridCol w="1472269"/>
                <a:gridCol w="1472269"/>
                <a:gridCol w="1472269"/>
              </a:tblGrid>
              <a:tr h="670211">
                <a:tc>
                  <a:txBody>
                    <a:bodyPr/>
                    <a:lstStyle/>
                    <a:p>
                      <a:r>
                        <a:rPr lang="en-US" sz="1200" b="1" dirty="0" smtClean="0"/>
                        <a:t>Entity</a:t>
                      </a:r>
                      <a:endParaRPr lang="en-US" sz="1200" b="1" dirty="0"/>
                    </a:p>
                  </a:txBody>
                  <a:tcPr/>
                </a:tc>
                <a:tc>
                  <a:txBody>
                    <a:bodyPr/>
                    <a:lstStyle/>
                    <a:p>
                      <a:r>
                        <a:rPr lang="en-US" sz="1200" b="1" dirty="0" smtClean="0"/>
                        <a:t>Reaction</a:t>
                      </a:r>
                    </a:p>
                    <a:p>
                      <a:r>
                        <a:rPr lang="en-US" sz="1200" b="1" dirty="0" smtClean="0"/>
                        <a:t>(Good / Bad)</a:t>
                      </a:r>
                      <a:endParaRPr lang="en-US" sz="1200" b="1" dirty="0" smtClean="0"/>
                    </a:p>
                  </a:txBody>
                  <a:tcPr/>
                </a:tc>
                <a:tc>
                  <a:txBody>
                    <a:bodyPr/>
                    <a:lstStyle/>
                    <a:p>
                      <a:r>
                        <a:rPr lang="en-US" sz="1200" b="1" dirty="0" smtClean="0"/>
                        <a:t>Reason</a:t>
                      </a:r>
                      <a:endParaRPr lang="en-US" sz="1200" b="1" dirty="0"/>
                    </a:p>
                  </a:txBody>
                  <a:tcPr/>
                </a:tc>
                <a:tc>
                  <a:txBody>
                    <a:bodyPr/>
                    <a:lstStyle/>
                    <a:p>
                      <a:r>
                        <a:rPr lang="en-US" sz="1200" b="1" dirty="0" smtClean="0"/>
                        <a:t>Point of View (POV)</a:t>
                      </a:r>
                      <a:endParaRPr lang="en-US" sz="1200" b="1" dirty="0"/>
                    </a:p>
                  </a:txBody>
                  <a:tcPr/>
                </a:tc>
                <a:tc>
                  <a:txBody>
                    <a:bodyPr/>
                    <a:lstStyle/>
                    <a:p>
                      <a:r>
                        <a:rPr lang="en-US" sz="1200" b="1" dirty="0" smtClean="0"/>
                        <a:t>Associated</a:t>
                      </a:r>
                      <a:r>
                        <a:rPr lang="en-US" sz="1200" b="1" baseline="0" dirty="0" smtClean="0"/>
                        <a:t> </a:t>
                      </a:r>
                      <a:r>
                        <a:rPr lang="en-US" sz="1200" b="1" baseline="0" dirty="0" smtClean="0"/>
                        <a:t>or reverse  POV</a:t>
                      </a:r>
                      <a:endParaRPr lang="en-US" sz="1200" b="1" dirty="0"/>
                    </a:p>
                  </a:txBody>
                  <a:tcPr/>
                </a:tc>
                <a:tc>
                  <a:txBody>
                    <a:bodyPr/>
                    <a:lstStyle/>
                    <a:p>
                      <a:r>
                        <a:rPr lang="en-US" sz="1200" b="1" dirty="0" smtClean="0"/>
                        <a:t>Example</a:t>
                      </a:r>
                      <a:endParaRPr lang="en-US" sz="1200" b="1" dirty="0"/>
                    </a:p>
                  </a:txBody>
                  <a:tcPr/>
                </a:tc>
              </a:tr>
              <a:tr h="844571">
                <a:tc>
                  <a:txBody>
                    <a:bodyPr/>
                    <a:lstStyle/>
                    <a:p>
                      <a:r>
                        <a:rPr lang="en-US" sz="1200" dirty="0" smtClean="0">
                          <a:solidFill>
                            <a:srgbClr val="7F7F7F"/>
                          </a:solidFill>
                        </a:rPr>
                        <a:t>Dating Site</a:t>
                      </a:r>
                      <a:endParaRPr lang="en-US" sz="1200" dirty="0">
                        <a:solidFill>
                          <a:srgbClr val="7F7F7F"/>
                        </a:solidFill>
                      </a:endParaRPr>
                    </a:p>
                  </a:txBody>
                  <a:tcPr/>
                </a:tc>
                <a:tc>
                  <a:txBody>
                    <a:bodyPr/>
                    <a:lstStyle/>
                    <a:p>
                      <a:r>
                        <a:rPr lang="en-US" sz="1200" dirty="0" smtClean="0">
                          <a:solidFill>
                            <a:srgbClr val="7F7F7F"/>
                          </a:solidFill>
                        </a:rPr>
                        <a:t>Good</a:t>
                      </a:r>
                      <a:endParaRPr lang="en-US" sz="1200" dirty="0">
                        <a:solidFill>
                          <a:srgbClr val="7F7F7F"/>
                        </a:solidFill>
                      </a:endParaRPr>
                    </a:p>
                  </a:txBody>
                  <a:tcPr/>
                </a:tc>
                <a:tc>
                  <a:txBody>
                    <a:bodyPr/>
                    <a:lstStyle/>
                    <a:p>
                      <a:r>
                        <a:rPr lang="en-US" sz="1200" dirty="0" smtClean="0">
                          <a:solidFill>
                            <a:srgbClr val="7F7F7F"/>
                          </a:solidFill>
                        </a:rPr>
                        <a:t>Helps you find love</a:t>
                      </a:r>
                      <a:endParaRPr lang="en-US" sz="1200" dirty="0">
                        <a:solidFill>
                          <a:srgbClr val="7F7F7F"/>
                        </a:solidFill>
                      </a:endParaRPr>
                    </a:p>
                  </a:txBody>
                  <a:tcPr/>
                </a:tc>
                <a:tc>
                  <a:txBody>
                    <a:bodyPr/>
                    <a:lstStyle/>
                    <a:p>
                      <a:r>
                        <a:rPr lang="en-US" sz="1200" dirty="0" smtClean="0">
                          <a:solidFill>
                            <a:srgbClr val="7F7F7F"/>
                          </a:solidFill>
                        </a:rPr>
                        <a:t>Users of the dating site</a:t>
                      </a:r>
                      <a:endParaRPr lang="en-US" sz="1200" dirty="0">
                        <a:solidFill>
                          <a:srgbClr val="7F7F7F"/>
                        </a:solidFill>
                      </a:endParaRPr>
                    </a:p>
                  </a:txBody>
                  <a:tcPr/>
                </a:tc>
                <a:tc>
                  <a:txBody>
                    <a:bodyPr/>
                    <a:lstStyle/>
                    <a:p>
                      <a:r>
                        <a:rPr lang="en-US" sz="1200" dirty="0" smtClean="0">
                          <a:solidFill>
                            <a:srgbClr val="7F7F7F"/>
                          </a:solidFill>
                        </a:rPr>
                        <a:t>Non-users</a:t>
                      </a:r>
                    </a:p>
                    <a:p>
                      <a:r>
                        <a:rPr lang="en-US" sz="1200" dirty="0" smtClean="0">
                          <a:solidFill>
                            <a:srgbClr val="7F7F7F"/>
                          </a:solidFill>
                        </a:rPr>
                        <a:t>Other Dating sites</a:t>
                      </a:r>
                      <a:endParaRPr lang="en-US" sz="1200" dirty="0">
                        <a:solidFill>
                          <a:srgbClr val="7F7F7F"/>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7F7F7F"/>
                          </a:solidFill>
                        </a:rPr>
                        <a:t>Married people</a:t>
                      </a:r>
                    </a:p>
                    <a:p>
                      <a:r>
                        <a:rPr lang="en-US" sz="1200" dirty="0" smtClean="0">
                          <a:solidFill>
                            <a:srgbClr val="7F7F7F"/>
                          </a:solidFill>
                        </a:rPr>
                        <a:t>OK Cupid</a:t>
                      </a:r>
                    </a:p>
                  </a:txBody>
                  <a:tcPr/>
                </a:tc>
              </a:tr>
              <a:tr h="844571">
                <a:tc>
                  <a:txBody>
                    <a:bodyPr/>
                    <a:lstStyle/>
                    <a:p>
                      <a:r>
                        <a:rPr lang="en-US" sz="1200" dirty="0" smtClean="0">
                          <a:solidFill>
                            <a:srgbClr val="7F7F7F"/>
                          </a:solidFill>
                        </a:rPr>
                        <a:t>Elite people </a:t>
                      </a:r>
                      <a:endParaRPr lang="en-US" sz="1200" dirty="0">
                        <a:solidFill>
                          <a:srgbClr val="7F7F7F"/>
                        </a:solidFill>
                      </a:endParaRPr>
                    </a:p>
                  </a:txBody>
                  <a:tcPr/>
                </a:tc>
                <a:tc>
                  <a:txBody>
                    <a:bodyPr/>
                    <a:lstStyle/>
                    <a:p>
                      <a:r>
                        <a:rPr lang="en-US" sz="1200" dirty="0" smtClean="0">
                          <a:solidFill>
                            <a:srgbClr val="7F7F7F"/>
                          </a:solidFill>
                        </a:rPr>
                        <a:t>Bad</a:t>
                      </a:r>
                      <a:endParaRPr lang="en-US" sz="1200" dirty="0">
                        <a:solidFill>
                          <a:srgbClr val="7F7F7F"/>
                        </a:solidFill>
                      </a:endParaRPr>
                    </a:p>
                  </a:txBody>
                  <a:tcPr/>
                </a:tc>
                <a:tc>
                  <a:txBody>
                    <a:bodyPr/>
                    <a:lstStyle/>
                    <a:p>
                      <a:r>
                        <a:rPr lang="en-US" sz="1200" dirty="0" smtClean="0">
                          <a:solidFill>
                            <a:srgbClr val="7F7F7F"/>
                          </a:solidFill>
                        </a:rPr>
                        <a:t>Snobbish. They like to exclude</a:t>
                      </a:r>
                      <a:r>
                        <a:rPr lang="en-US" sz="1200" baseline="0" dirty="0" smtClean="0">
                          <a:solidFill>
                            <a:srgbClr val="7F7F7F"/>
                          </a:solidFill>
                        </a:rPr>
                        <a:t> people</a:t>
                      </a:r>
                      <a:endParaRPr lang="en-US" sz="1200" dirty="0">
                        <a:solidFill>
                          <a:srgbClr val="7F7F7F"/>
                        </a:solidFill>
                      </a:endParaRPr>
                    </a:p>
                  </a:txBody>
                  <a:tcPr/>
                </a:tc>
                <a:tc>
                  <a:txBody>
                    <a:bodyPr/>
                    <a:lstStyle/>
                    <a:p>
                      <a:r>
                        <a:rPr lang="en-US" sz="1200" dirty="0" smtClean="0">
                          <a:solidFill>
                            <a:srgbClr val="7F7F7F"/>
                          </a:solidFill>
                        </a:rPr>
                        <a:t>Elite person</a:t>
                      </a:r>
                      <a:endParaRPr lang="en-US" sz="1200" dirty="0">
                        <a:solidFill>
                          <a:srgbClr val="7F7F7F"/>
                        </a:solidFill>
                      </a:endParaRPr>
                    </a:p>
                  </a:txBody>
                  <a:tcPr/>
                </a:tc>
                <a:tc>
                  <a:txBody>
                    <a:bodyPr/>
                    <a:lstStyle/>
                    <a:p>
                      <a:r>
                        <a:rPr lang="en-US" sz="1200" dirty="0" smtClean="0">
                          <a:solidFill>
                            <a:srgbClr val="7F7F7F"/>
                          </a:solidFill>
                        </a:rPr>
                        <a:t>Non-elite people</a:t>
                      </a:r>
                    </a:p>
                    <a:p>
                      <a:r>
                        <a:rPr lang="en-US" sz="1200" dirty="0" smtClean="0">
                          <a:solidFill>
                            <a:srgbClr val="7F7F7F"/>
                          </a:solidFill>
                        </a:rPr>
                        <a:t>Elitists</a:t>
                      </a:r>
                      <a:endParaRPr lang="en-US" sz="1200" dirty="0">
                        <a:solidFill>
                          <a:srgbClr val="7F7F7F"/>
                        </a:solidFill>
                      </a:endParaRPr>
                    </a:p>
                  </a:txBody>
                  <a:tcPr/>
                </a:tc>
                <a:tc>
                  <a:txBody>
                    <a:bodyPr/>
                    <a:lstStyle/>
                    <a:p>
                      <a:r>
                        <a:rPr lang="en-US" sz="1200" dirty="0" smtClean="0">
                          <a:solidFill>
                            <a:srgbClr val="7F7F7F"/>
                          </a:solidFill>
                        </a:rPr>
                        <a:t>State school alumni</a:t>
                      </a:r>
                    </a:p>
                  </a:txBody>
                  <a:tcPr/>
                </a:tc>
              </a:tr>
              <a:tr h="84457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84457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84457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84457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844571">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384589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46740266"/>
              </p:ext>
            </p:extLst>
          </p:nvPr>
        </p:nvGraphicFramePr>
        <p:xfrm>
          <a:off x="171246" y="271103"/>
          <a:ext cx="8833614" cy="6292600"/>
        </p:xfrm>
        <a:graphic>
          <a:graphicData uri="http://schemas.openxmlformats.org/drawingml/2006/table">
            <a:tbl>
              <a:tblPr firstRow="1" bandRow="1">
                <a:tableStyleId>{5940675A-B579-460E-94D1-54222C63F5DA}</a:tableStyleId>
              </a:tblPr>
              <a:tblGrid>
                <a:gridCol w="1013228"/>
                <a:gridCol w="1041767"/>
                <a:gridCol w="2361812"/>
                <a:gridCol w="1472269"/>
                <a:gridCol w="1472269"/>
                <a:gridCol w="1472269"/>
              </a:tblGrid>
              <a:tr h="786575">
                <a:tc>
                  <a:txBody>
                    <a:bodyPr/>
                    <a:lstStyle/>
                    <a:p>
                      <a:r>
                        <a:rPr lang="en-US" sz="1200" b="1" dirty="0" smtClean="0"/>
                        <a:t>Aspect</a:t>
                      </a:r>
                      <a:endParaRPr lang="en-US" sz="1200" b="1" dirty="0"/>
                    </a:p>
                  </a:txBody>
                  <a:tcPr/>
                </a:tc>
                <a:tc>
                  <a:txBody>
                    <a:bodyPr/>
                    <a:lstStyle/>
                    <a:p>
                      <a:r>
                        <a:rPr lang="en-US" sz="1200" b="1" dirty="0" smtClean="0"/>
                        <a:t>Reaction</a:t>
                      </a:r>
                    </a:p>
                  </a:txBody>
                  <a:tcPr/>
                </a:tc>
                <a:tc>
                  <a:txBody>
                    <a:bodyPr/>
                    <a:lstStyle/>
                    <a:p>
                      <a:r>
                        <a:rPr lang="en-US" sz="1200" b="1" dirty="0" smtClean="0"/>
                        <a:t>Reason</a:t>
                      </a:r>
                      <a:endParaRPr lang="en-US" sz="1200" b="1" dirty="0"/>
                    </a:p>
                  </a:txBody>
                  <a:tcPr/>
                </a:tc>
                <a:tc>
                  <a:txBody>
                    <a:bodyPr/>
                    <a:lstStyle/>
                    <a:p>
                      <a:r>
                        <a:rPr lang="en-US" sz="1200" b="1" dirty="0" smtClean="0"/>
                        <a:t>POV</a:t>
                      </a:r>
                      <a:endParaRPr lang="en-US" sz="1200" b="1" dirty="0"/>
                    </a:p>
                  </a:txBody>
                  <a:tcPr/>
                </a:tc>
                <a:tc>
                  <a:txBody>
                    <a:bodyPr/>
                    <a:lstStyle/>
                    <a:p>
                      <a:r>
                        <a:rPr lang="en-US" sz="1200" b="1" dirty="0" smtClean="0"/>
                        <a:t>Associated</a:t>
                      </a:r>
                      <a:r>
                        <a:rPr lang="en-US" sz="1200" b="1" baseline="0" dirty="0" smtClean="0"/>
                        <a:t> POV</a:t>
                      </a:r>
                      <a:endParaRPr lang="en-US" sz="1200" b="1" dirty="0"/>
                    </a:p>
                  </a:txBody>
                  <a:tcPr/>
                </a:tc>
                <a:tc>
                  <a:txBody>
                    <a:bodyPr/>
                    <a:lstStyle/>
                    <a:p>
                      <a:r>
                        <a:rPr lang="en-US" sz="1200" b="1" dirty="0" smtClean="0"/>
                        <a:t>Expected?</a:t>
                      </a:r>
                      <a:endParaRPr lang="en-US" sz="1200" b="1" dirty="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786575">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3463538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86336952"/>
              </p:ext>
            </p:extLst>
          </p:nvPr>
        </p:nvGraphicFramePr>
        <p:xfrm>
          <a:off x="171246" y="980572"/>
          <a:ext cx="8833617" cy="6481526"/>
        </p:xfrm>
        <a:graphic>
          <a:graphicData uri="http://schemas.openxmlformats.org/drawingml/2006/table">
            <a:tbl>
              <a:tblPr firstRow="1" bandRow="1">
                <a:tableStyleId>{5940675A-B579-460E-94D1-54222C63F5DA}</a:tableStyleId>
              </a:tblPr>
              <a:tblGrid>
                <a:gridCol w="879830"/>
                <a:gridCol w="1197060"/>
                <a:gridCol w="902585"/>
                <a:gridCol w="1419559"/>
                <a:gridCol w="1415651"/>
                <a:gridCol w="1313642"/>
                <a:gridCol w="856214"/>
                <a:gridCol w="849076"/>
              </a:tblGrid>
              <a:tr h="739403">
                <a:tc>
                  <a:txBody>
                    <a:bodyPr/>
                    <a:lstStyle/>
                    <a:p>
                      <a:r>
                        <a:rPr lang="en-US" sz="1200" b="1" dirty="0" smtClean="0"/>
                        <a:t>Aspect</a:t>
                      </a:r>
                      <a:endParaRPr lang="en-US" sz="1200" b="1" dirty="0" smtClean="0"/>
                    </a:p>
                  </a:txBody>
                  <a:tcPr/>
                </a:tc>
                <a:tc>
                  <a:txBody>
                    <a:bodyPr/>
                    <a:lstStyle/>
                    <a:p>
                      <a:r>
                        <a:rPr lang="en-US" sz="1200" b="1" dirty="0" smtClean="0"/>
                        <a:t>Question Type</a:t>
                      </a:r>
                    </a:p>
                  </a:txBody>
                  <a:tcPr/>
                </a:tc>
                <a:tc>
                  <a:txBody>
                    <a:bodyPr/>
                    <a:lstStyle/>
                    <a:p>
                      <a:r>
                        <a:rPr lang="en-US" sz="1200" b="1" dirty="0" smtClean="0"/>
                        <a:t>Question</a:t>
                      </a:r>
                    </a:p>
                  </a:txBody>
                  <a:tcPr/>
                </a:tc>
                <a:tc>
                  <a:txBody>
                    <a:bodyPr/>
                    <a:lstStyle/>
                    <a:p>
                      <a:r>
                        <a:rPr lang="en-US" sz="1200" b="1" dirty="0" smtClean="0"/>
                        <a:t>Expected Answer </a:t>
                      </a:r>
                      <a:endParaRPr lang="en-US" sz="1200" b="1" dirty="0" smtClean="0"/>
                    </a:p>
                  </a:txBody>
                  <a:tcPr/>
                </a:tc>
                <a:tc>
                  <a:txBody>
                    <a:bodyPr/>
                    <a:lstStyle/>
                    <a:p>
                      <a:r>
                        <a:rPr lang="en-US" sz="1200" b="1" dirty="0" smtClean="0"/>
                        <a:t>Reverse Answer</a:t>
                      </a:r>
                      <a:endParaRPr lang="en-US" sz="1200" b="1" dirty="0"/>
                    </a:p>
                  </a:txBody>
                  <a:tcPr/>
                </a:tc>
                <a:tc>
                  <a:txBody>
                    <a:bodyPr/>
                    <a:lstStyle/>
                    <a:p>
                      <a:r>
                        <a:rPr lang="en-US" sz="1200" b="1" dirty="0" smtClean="0"/>
                        <a:t>Reverse</a:t>
                      </a:r>
                      <a:r>
                        <a:rPr lang="en-US" sz="1200" b="1" baseline="0" dirty="0" smtClean="0"/>
                        <a:t> Reason</a:t>
                      </a:r>
                      <a:endParaRPr lang="en-US" sz="1200" b="1" dirty="0"/>
                    </a:p>
                  </a:txBody>
                  <a:tcPr/>
                </a:tc>
                <a:tc>
                  <a:txBody>
                    <a:bodyPr/>
                    <a:lstStyle/>
                    <a:p>
                      <a:r>
                        <a:rPr lang="en-US" sz="1200" b="1" dirty="0" smtClean="0"/>
                        <a:t>Crit</a:t>
                      </a:r>
                      <a:r>
                        <a:rPr lang="en-US" sz="1200" b="1" baseline="0" dirty="0" smtClean="0"/>
                        <a:t>icism Entity</a:t>
                      </a:r>
                      <a:endParaRPr lang="en-US" sz="1200" b="1" dirty="0"/>
                    </a:p>
                  </a:txBody>
                  <a:tcPr/>
                </a:tc>
                <a:tc>
                  <a:txBody>
                    <a:bodyPr/>
                    <a:lstStyle/>
                    <a:p>
                      <a:r>
                        <a:rPr lang="en-US" sz="1200" b="1" baseline="0" dirty="0" smtClean="0"/>
                        <a:t>Criticism</a:t>
                      </a:r>
                    </a:p>
                    <a:p>
                      <a:r>
                        <a:rPr lang="en-US" sz="1200" b="1" baseline="0" dirty="0" smtClean="0"/>
                        <a:t>Reason</a:t>
                      </a:r>
                      <a:endParaRPr lang="en-US" sz="1200" b="1" baseline="0" dirty="0" smtClean="0"/>
                    </a:p>
                  </a:txBody>
                  <a:tcPr/>
                </a:tc>
              </a:tr>
              <a:tr h="804363">
                <a:tc>
                  <a:txBody>
                    <a:bodyPr/>
                    <a:lstStyle/>
                    <a:p>
                      <a:r>
                        <a:rPr lang="en-US" sz="1200" dirty="0" smtClean="0">
                          <a:solidFill>
                            <a:srgbClr val="A6A6A6"/>
                          </a:solidFill>
                        </a:rPr>
                        <a:t>The League</a:t>
                      </a:r>
                      <a:endParaRPr lang="en-US" sz="1200" dirty="0">
                        <a:solidFill>
                          <a:srgbClr val="A6A6A6"/>
                        </a:solidFill>
                      </a:endParaRPr>
                    </a:p>
                  </a:txBody>
                  <a:tcPr/>
                </a:tc>
                <a:tc>
                  <a:txBody>
                    <a:bodyPr/>
                    <a:lstStyle/>
                    <a:p>
                      <a:pPr marL="0" indent="0">
                        <a:buFontTx/>
                        <a:buNone/>
                      </a:pPr>
                      <a:r>
                        <a:rPr lang="en-US" sz="1200" b="1" dirty="0" smtClean="0">
                          <a:solidFill>
                            <a:srgbClr val="A6A6A6"/>
                          </a:solidFill>
                        </a:rPr>
                        <a:t>Why?</a:t>
                      </a:r>
                    </a:p>
                    <a:p>
                      <a:pPr marL="0" indent="0">
                        <a:buFontTx/>
                        <a:buNone/>
                      </a:pPr>
                      <a:r>
                        <a:rPr lang="en-US" sz="1200" b="0" dirty="0" smtClean="0">
                          <a:solidFill>
                            <a:srgbClr val="A6A6A6"/>
                          </a:solidFill>
                        </a:rPr>
                        <a:t>Effect/Future? </a:t>
                      </a:r>
                      <a:endParaRPr lang="en-US" sz="1200" b="0" dirty="0" smtClean="0">
                        <a:solidFill>
                          <a:srgbClr val="A6A6A6"/>
                        </a:solidFill>
                      </a:endParaRPr>
                    </a:p>
                    <a:p>
                      <a:pPr marL="0" indent="0">
                        <a:buFontTx/>
                        <a:buNone/>
                      </a:pPr>
                      <a:r>
                        <a:rPr lang="en-US" sz="1200" b="0" dirty="0" smtClean="0">
                          <a:solidFill>
                            <a:srgbClr val="A6A6A6"/>
                          </a:solidFill>
                        </a:rPr>
                        <a:t>Cause/Past?</a:t>
                      </a:r>
                      <a:endParaRPr lang="en-US" sz="1200" b="0" dirty="0" smtClean="0">
                        <a:solidFill>
                          <a:srgbClr val="A6A6A6"/>
                        </a:solidFill>
                      </a:endParaRPr>
                    </a:p>
                    <a:p>
                      <a:endParaRPr lang="en-US" sz="1200" dirty="0">
                        <a:solidFill>
                          <a:srgbClr val="A6A6A6"/>
                        </a:solidFill>
                      </a:endParaRPr>
                    </a:p>
                  </a:txBody>
                  <a:tcPr/>
                </a:tc>
                <a:tc>
                  <a:txBody>
                    <a:bodyPr/>
                    <a:lstStyle/>
                    <a:p>
                      <a:r>
                        <a:rPr lang="en-US" sz="1200" dirty="0" smtClean="0">
                          <a:solidFill>
                            <a:srgbClr val="A6A6A6"/>
                          </a:solidFill>
                        </a:rPr>
                        <a:t>Why are they doing</a:t>
                      </a:r>
                      <a:r>
                        <a:rPr lang="en-US" sz="1200" baseline="0" dirty="0" smtClean="0">
                          <a:solidFill>
                            <a:srgbClr val="A6A6A6"/>
                          </a:solidFill>
                        </a:rPr>
                        <a:t> this?</a:t>
                      </a:r>
                      <a:endParaRPr lang="en-US" sz="1200" dirty="0">
                        <a:solidFill>
                          <a:srgbClr val="A6A6A6"/>
                        </a:solidFill>
                      </a:endParaRPr>
                    </a:p>
                  </a:txBody>
                  <a:tcPr/>
                </a:tc>
                <a:tc>
                  <a:txBody>
                    <a:bodyPr/>
                    <a:lstStyle/>
                    <a:p>
                      <a:r>
                        <a:rPr lang="en-US" sz="1200" dirty="0" smtClean="0">
                          <a:solidFill>
                            <a:srgbClr val="A6A6A6"/>
                          </a:solidFill>
                        </a:rPr>
                        <a:t>Because elite people are tired of dating</a:t>
                      </a:r>
                      <a:r>
                        <a:rPr lang="en-US" sz="1200" baseline="0" dirty="0" smtClean="0">
                          <a:solidFill>
                            <a:srgbClr val="A6A6A6"/>
                          </a:solidFill>
                        </a:rPr>
                        <a:t> “losers”</a:t>
                      </a:r>
                      <a:endParaRPr lang="en-US" sz="1200" dirty="0">
                        <a:solidFill>
                          <a:srgbClr val="A6A6A6"/>
                        </a:solidFill>
                      </a:endParaRPr>
                    </a:p>
                  </a:txBody>
                  <a:tcPr/>
                </a:tc>
                <a:tc>
                  <a:txBody>
                    <a:bodyPr/>
                    <a:lstStyle/>
                    <a:p>
                      <a:r>
                        <a:rPr lang="en-US" sz="1200" dirty="0" smtClean="0">
                          <a:solidFill>
                            <a:srgbClr val="A6A6A6"/>
                          </a:solidFill>
                        </a:rPr>
                        <a:t>Regular people “losers” are tired of</a:t>
                      </a:r>
                      <a:r>
                        <a:rPr lang="en-US" sz="1200" baseline="0" dirty="0" smtClean="0">
                          <a:solidFill>
                            <a:srgbClr val="A6A6A6"/>
                          </a:solidFill>
                        </a:rPr>
                        <a:t> dating elite </a:t>
                      </a:r>
                      <a:endParaRPr lang="en-US" sz="1200" dirty="0">
                        <a:solidFill>
                          <a:srgbClr val="A6A6A6"/>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A6A6A6"/>
                          </a:solidFill>
                        </a:rPr>
                        <a:t>Elite people are boring snobs</a:t>
                      </a:r>
                      <a:endParaRPr lang="en-US" sz="1200" dirty="0" smtClean="0">
                        <a:solidFill>
                          <a:srgbClr val="A6A6A6"/>
                        </a:solidFill>
                      </a:endParaRPr>
                    </a:p>
                  </a:txBody>
                  <a:tcPr/>
                </a:tc>
                <a:tc>
                  <a:txBody>
                    <a:bodyPr/>
                    <a:lstStyle/>
                    <a:p>
                      <a:r>
                        <a:rPr lang="en-US" sz="1200" dirty="0" smtClean="0">
                          <a:solidFill>
                            <a:srgbClr val="A6A6A6"/>
                          </a:solidFill>
                        </a:rPr>
                        <a:t>Elite people</a:t>
                      </a:r>
                      <a:endParaRPr lang="en-US" sz="1200" dirty="0">
                        <a:solidFill>
                          <a:srgbClr val="A6A6A6"/>
                        </a:solidFill>
                      </a:endParaRPr>
                    </a:p>
                  </a:txBody>
                  <a:tcPr/>
                </a:tc>
                <a:tc>
                  <a:txBody>
                    <a:bodyPr/>
                    <a:lstStyle/>
                    <a:p>
                      <a:r>
                        <a:rPr lang="en-US" sz="1000" dirty="0" smtClean="0">
                          <a:solidFill>
                            <a:srgbClr val="A6A6A6"/>
                          </a:solidFill>
                        </a:rPr>
                        <a:t>Boring</a:t>
                      </a:r>
                      <a:r>
                        <a:rPr lang="en-US" sz="1000" baseline="0" dirty="0" smtClean="0">
                          <a:solidFill>
                            <a:srgbClr val="A6A6A6"/>
                          </a:solidFill>
                        </a:rPr>
                        <a:t> snobs</a:t>
                      </a:r>
                      <a:endParaRPr lang="en-US" sz="1000" dirty="0">
                        <a:solidFill>
                          <a:srgbClr val="A6A6A6"/>
                        </a:solidFill>
                      </a:endParaRPr>
                    </a:p>
                  </a:txBody>
                  <a:tcPr/>
                </a:tc>
              </a:tr>
              <a:tr h="804363">
                <a:tc>
                  <a:txBody>
                    <a:bodyPr/>
                    <a:lstStyle/>
                    <a:p>
                      <a:endParaRPr lang="en-US" sz="1000" dirty="0">
                        <a:solidFill>
                          <a:srgbClr val="A6A6A6"/>
                        </a:solidFill>
                      </a:endParaRPr>
                    </a:p>
                  </a:txBody>
                  <a:tcPr/>
                </a:tc>
                <a:tc>
                  <a:txBody>
                    <a:bodyPr/>
                    <a:lstStyle/>
                    <a:p>
                      <a:pPr marL="0" indent="0">
                        <a:buFontTx/>
                        <a:buNone/>
                      </a:pPr>
                      <a:r>
                        <a:rPr lang="en-US" sz="1000" b="0" dirty="0" smtClean="0">
                          <a:solidFill>
                            <a:srgbClr val="A6A6A6"/>
                          </a:solidFill>
                        </a:rPr>
                        <a:t>Why?</a:t>
                      </a:r>
                    </a:p>
                    <a:p>
                      <a:pPr marL="0" indent="0">
                        <a:buFontTx/>
                        <a:buNone/>
                      </a:pPr>
                      <a:r>
                        <a:rPr lang="en-US" sz="1000" b="0" dirty="0" smtClean="0">
                          <a:solidFill>
                            <a:srgbClr val="A6A6A6"/>
                          </a:solidFill>
                        </a:rPr>
                        <a:t>Effect/Future? </a:t>
                      </a:r>
                    </a:p>
                    <a:p>
                      <a:pPr marL="0" indent="0">
                        <a:buFontTx/>
                        <a:buNone/>
                      </a:pPr>
                      <a:r>
                        <a:rPr lang="en-US" sz="1000" b="0" dirty="0" smtClean="0">
                          <a:solidFill>
                            <a:srgbClr val="A6A6A6"/>
                          </a:solidFill>
                        </a:rPr>
                        <a:t>Cause/Past?</a:t>
                      </a:r>
                    </a:p>
                    <a:p>
                      <a:endParaRPr lang="en-US" sz="1000" dirty="0">
                        <a:solidFill>
                          <a:srgbClr val="A6A6A6"/>
                        </a:solidFill>
                      </a:endParaRPr>
                    </a:p>
                  </a:txBody>
                  <a:tcPr/>
                </a:tc>
                <a:tc>
                  <a:txBody>
                    <a:bodyPr/>
                    <a:lstStyle/>
                    <a:p>
                      <a:endParaRPr lang="en-US" sz="1000" dirty="0">
                        <a:solidFill>
                          <a:srgbClr val="A6A6A6"/>
                        </a:solidFill>
                      </a:endParaRPr>
                    </a:p>
                  </a:txBody>
                  <a:tcPr/>
                </a:tc>
                <a:tc>
                  <a:txBody>
                    <a:bodyPr/>
                    <a:lstStyle/>
                    <a:p>
                      <a:endParaRPr lang="en-US" sz="1000">
                        <a:solidFill>
                          <a:srgbClr val="A6A6A6"/>
                        </a:solidFill>
                      </a:endParaRPr>
                    </a:p>
                  </a:txBody>
                  <a:tcPr/>
                </a:tc>
                <a:tc>
                  <a:txBody>
                    <a:bodyPr/>
                    <a:lstStyle/>
                    <a:p>
                      <a:endParaRPr lang="en-US" sz="1000">
                        <a:solidFill>
                          <a:srgbClr val="A6A6A6"/>
                        </a:solidFill>
                      </a:endParaRPr>
                    </a:p>
                  </a:txBody>
                  <a:tcPr/>
                </a:tc>
                <a:tc>
                  <a:txBody>
                    <a:bodyPr/>
                    <a:lstStyle/>
                    <a:p>
                      <a:r>
                        <a:rPr lang="en-US" sz="1000" dirty="0" smtClean="0">
                          <a:solidFill>
                            <a:srgbClr val="A6A6A6"/>
                          </a:solidFill>
                        </a:rPr>
                        <a:t>Elite people are undeserving braggarts</a:t>
                      </a:r>
                      <a:endParaRPr lang="en-US" sz="1000" dirty="0">
                        <a:solidFill>
                          <a:srgbClr val="A6A6A6"/>
                        </a:solidFill>
                      </a:endParaRPr>
                    </a:p>
                  </a:txBody>
                  <a:tcPr/>
                </a:tc>
                <a:tc>
                  <a:txBody>
                    <a:bodyPr/>
                    <a:lstStyle/>
                    <a:p>
                      <a:endParaRPr lang="en-US" sz="1000" dirty="0">
                        <a:solidFill>
                          <a:srgbClr val="A6A6A6"/>
                        </a:solidFill>
                      </a:endParaRPr>
                    </a:p>
                  </a:txBody>
                  <a:tcPr/>
                </a:tc>
                <a:tc>
                  <a:txBody>
                    <a:bodyPr/>
                    <a:lstStyle/>
                    <a:p>
                      <a:endParaRPr lang="en-US" sz="1000" dirty="0">
                        <a:solidFill>
                          <a:srgbClr val="A6A6A6"/>
                        </a:solidFill>
                      </a:endParaRPr>
                    </a:p>
                  </a:txBody>
                  <a:tcPr/>
                </a:tc>
              </a:tr>
              <a:tr h="804363">
                <a:tc>
                  <a:txBody>
                    <a:bodyPr/>
                    <a:lstStyle/>
                    <a:p>
                      <a:endParaRPr lang="en-US" sz="1200" dirty="0"/>
                    </a:p>
                  </a:txBody>
                  <a:tcPr/>
                </a:tc>
                <a:tc>
                  <a:txBody>
                    <a:bodyPr/>
                    <a:lstStyle/>
                    <a:p>
                      <a:pPr marL="0" indent="0">
                        <a:buFontTx/>
                        <a:buNone/>
                      </a:pPr>
                      <a:r>
                        <a:rPr lang="en-US" sz="1200" b="0" dirty="0" smtClean="0"/>
                        <a:t>Why?</a:t>
                      </a:r>
                    </a:p>
                    <a:p>
                      <a:pPr marL="0" indent="0">
                        <a:buFontTx/>
                        <a:buNone/>
                      </a:pPr>
                      <a:r>
                        <a:rPr lang="en-US" sz="1200" b="0" dirty="0" smtClean="0"/>
                        <a:t>Effect/Future? </a:t>
                      </a:r>
                    </a:p>
                    <a:p>
                      <a:pPr marL="0" indent="0">
                        <a:buFontTx/>
                        <a:buNone/>
                      </a:pPr>
                      <a:r>
                        <a:rPr lang="en-US" sz="1200" b="0" dirty="0" smtClean="0"/>
                        <a:t>Cause/Past?</a:t>
                      </a:r>
                    </a:p>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a:p>
                  </a:txBody>
                  <a:tcPr/>
                </a:tc>
              </a:tr>
              <a:tr h="804363">
                <a:tc>
                  <a:txBody>
                    <a:bodyPr/>
                    <a:lstStyle/>
                    <a:p>
                      <a:endParaRPr lang="en-US" sz="1200" dirty="0"/>
                    </a:p>
                  </a:txBody>
                  <a:tcPr/>
                </a:tc>
                <a:tc>
                  <a:txBody>
                    <a:bodyPr/>
                    <a:lstStyle/>
                    <a:p>
                      <a:pPr marL="0" indent="0">
                        <a:buFontTx/>
                        <a:buNone/>
                      </a:pPr>
                      <a:r>
                        <a:rPr lang="en-US" sz="1200" b="0" dirty="0" smtClean="0"/>
                        <a:t>Why?</a:t>
                      </a:r>
                    </a:p>
                    <a:p>
                      <a:pPr marL="0" indent="0">
                        <a:buFontTx/>
                        <a:buNone/>
                      </a:pPr>
                      <a:r>
                        <a:rPr lang="en-US" sz="1200" b="0" dirty="0" smtClean="0"/>
                        <a:t>Effect/Future? </a:t>
                      </a:r>
                    </a:p>
                    <a:p>
                      <a:pPr marL="0" indent="0">
                        <a:buFontTx/>
                        <a:buNone/>
                      </a:pPr>
                      <a:r>
                        <a:rPr lang="en-US" sz="1200" b="0" dirty="0" smtClean="0"/>
                        <a:t>Cause/Past?</a:t>
                      </a:r>
                    </a:p>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a:p>
                  </a:txBody>
                  <a:tcPr/>
                </a:tc>
              </a:tr>
              <a:tr h="804363">
                <a:tc>
                  <a:txBody>
                    <a:bodyPr/>
                    <a:lstStyle/>
                    <a:p>
                      <a:endParaRPr lang="en-US" sz="1200" dirty="0"/>
                    </a:p>
                  </a:txBody>
                  <a:tcPr/>
                </a:tc>
                <a:tc>
                  <a:txBody>
                    <a:bodyPr/>
                    <a:lstStyle/>
                    <a:p>
                      <a:pPr marL="0" indent="0">
                        <a:buFontTx/>
                        <a:buNone/>
                      </a:pPr>
                      <a:r>
                        <a:rPr lang="en-US" sz="1200" b="0" dirty="0" smtClean="0"/>
                        <a:t>Why?</a:t>
                      </a:r>
                    </a:p>
                    <a:p>
                      <a:pPr marL="0" indent="0">
                        <a:buFontTx/>
                        <a:buNone/>
                      </a:pPr>
                      <a:r>
                        <a:rPr lang="en-US" sz="1200" b="0" dirty="0" smtClean="0"/>
                        <a:t>Effect/Future? </a:t>
                      </a:r>
                    </a:p>
                    <a:p>
                      <a:pPr marL="0" indent="0">
                        <a:buFontTx/>
                        <a:buNone/>
                      </a:pPr>
                      <a:r>
                        <a:rPr lang="en-US" sz="1200" b="0" dirty="0" smtClean="0"/>
                        <a:t>Cause/Past?</a:t>
                      </a:r>
                    </a:p>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a:p>
                  </a:txBody>
                  <a:tcPr/>
                </a:tc>
              </a:tr>
              <a:tr h="804363">
                <a:tc>
                  <a:txBody>
                    <a:bodyPr/>
                    <a:lstStyle/>
                    <a:p>
                      <a:endParaRPr lang="en-US" sz="1200" dirty="0"/>
                    </a:p>
                  </a:txBody>
                  <a:tcPr/>
                </a:tc>
                <a:tc>
                  <a:txBody>
                    <a:bodyPr/>
                    <a:lstStyle/>
                    <a:p>
                      <a:pPr marL="0" indent="0">
                        <a:buFontTx/>
                        <a:buNone/>
                      </a:pPr>
                      <a:r>
                        <a:rPr lang="en-US" sz="1200" b="0" dirty="0" smtClean="0"/>
                        <a:t>Why?</a:t>
                      </a:r>
                    </a:p>
                    <a:p>
                      <a:pPr marL="0" indent="0">
                        <a:buFontTx/>
                        <a:buNone/>
                      </a:pPr>
                      <a:r>
                        <a:rPr lang="en-US" sz="1200" b="0" dirty="0" smtClean="0"/>
                        <a:t>Effect/Future? </a:t>
                      </a:r>
                    </a:p>
                    <a:p>
                      <a:pPr marL="0" indent="0">
                        <a:buFontTx/>
                        <a:buNone/>
                      </a:pPr>
                      <a:r>
                        <a:rPr lang="en-US" sz="1200" b="0" dirty="0" smtClean="0"/>
                        <a:t>Cause/Past?</a:t>
                      </a:r>
                    </a:p>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a:p>
                  </a:txBody>
                  <a:tcPr/>
                </a:tc>
              </a:tr>
              <a:tr h="804363">
                <a:tc>
                  <a:txBody>
                    <a:bodyPr/>
                    <a:lstStyle/>
                    <a:p>
                      <a:endParaRPr lang="en-US" sz="1200" dirty="0"/>
                    </a:p>
                  </a:txBody>
                  <a:tcPr/>
                </a:tc>
                <a:tc>
                  <a:txBody>
                    <a:bodyPr/>
                    <a:lstStyle/>
                    <a:p>
                      <a:pPr marL="0" indent="0">
                        <a:buFontTx/>
                        <a:buNone/>
                      </a:pPr>
                      <a:r>
                        <a:rPr lang="en-US" sz="1200" b="0" dirty="0" smtClean="0"/>
                        <a:t>Why?</a:t>
                      </a:r>
                    </a:p>
                    <a:p>
                      <a:pPr marL="0" indent="0">
                        <a:buFontTx/>
                        <a:buNone/>
                      </a:pPr>
                      <a:r>
                        <a:rPr lang="en-US" sz="1200" b="0" dirty="0" smtClean="0"/>
                        <a:t>Effect/Future? </a:t>
                      </a:r>
                    </a:p>
                    <a:p>
                      <a:pPr marL="0" indent="0">
                        <a:buFontTx/>
                        <a:buNone/>
                      </a:pPr>
                      <a:r>
                        <a:rPr lang="en-US" sz="1200" b="0" dirty="0" smtClean="0"/>
                        <a:t>Cause/Past?</a:t>
                      </a:r>
                    </a:p>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dirty="0"/>
                    </a:p>
                  </a:txBody>
                  <a:tcPr/>
                </a:tc>
              </a:tr>
            </a:tbl>
          </a:graphicData>
        </a:graphic>
      </p:graphicFrame>
      <p:sp>
        <p:nvSpPr>
          <p:cNvPr id="3" name="Rectangle 2"/>
          <p:cNvSpPr/>
          <p:nvPr/>
        </p:nvSpPr>
        <p:spPr>
          <a:xfrm>
            <a:off x="240869" y="162626"/>
            <a:ext cx="2754818" cy="369332"/>
          </a:xfrm>
          <a:prstGeom prst="rect">
            <a:avLst/>
          </a:prstGeom>
        </p:spPr>
        <p:txBody>
          <a:bodyPr wrap="none">
            <a:spAutoFit/>
          </a:bodyPr>
          <a:lstStyle/>
          <a:p>
            <a:r>
              <a:rPr lang="en-US" dirty="0" smtClean="0"/>
              <a:t>Aspect Question </a:t>
            </a:r>
            <a:r>
              <a:rPr lang="en-US" dirty="0"/>
              <a:t>+ Criticism</a:t>
            </a:r>
            <a:endParaRPr lang="en-US" dirty="0"/>
          </a:p>
        </p:txBody>
      </p:sp>
      <p:sp>
        <p:nvSpPr>
          <p:cNvPr id="5" name="Rectangle 4"/>
          <p:cNvSpPr/>
          <p:nvPr/>
        </p:nvSpPr>
        <p:spPr>
          <a:xfrm>
            <a:off x="4307360" y="132603"/>
            <a:ext cx="4572000" cy="646331"/>
          </a:xfrm>
          <a:prstGeom prst="rect">
            <a:avLst/>
          </a:prstGeom>
        </p:spPr>
        <p:txBody>
          <a:bodyPr>
            <a:spAutoFit/>
          </a:bodyPr>
          <a:lstStyle/>
          <a:p>
            <a:r>
              <a:rPr lang="en-US" dirty="0" smtClean="0">
                <a:solidFill>
                  <a:srgbClr val="7F7F7F"/>
                </a:solidFill>
              </a:rPr>
              <a:t>“Good. Now they can brag about their trust fund, grade inflation diplomas to each other.”</a:t>
            </a:r>
            <a:endParaRPr lang="en-US" dirty="0">
              <a:solidFill>
                <a:srgbClr val="7F7F7F"/>
              </a:solidFill>
            </a:endParaRPr>
          </a:p>
        </p:txBody>
      </p:sp>
    </p:spTree>
    <p:extLst>
      <p:ext uri="{BB962C8B-B14F-4D97-AF65-F5344CB8AC3E}">
        <p14:creationId xmlns:p14="http://schemas.microsoft.com/office/powerpoint/2010/main" val="391624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312</TotalTime>
  <Words>964</Words>
  <Application>Microsoft Macintosh PowerPoint</Application>
  <PresentationFormat>On-screen Show (4:3)</PresentationFormat>
  <Paragraphs>168</Paragraphs>
  <Slides>12</Slides>
  <Notes>1</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Chilton</dc:creator>
  <cp:lastModifiedBy>Lydia Chilton</cp:lastModifiedBy>
  <cp:revision>9</cp:revision>
  <cp:lastPrinted>2015-04-02T17:53:01Z</cp:lastPrinted>
  <dcterms:created xsi:type="dcterms:W3CDTF">2015-04-02T17:26:13Z</dcterms:created>
  <dcterms:modified xsi:type="dcterms:W3CDTF">2015-04-03T20:57:48Z</dcterms:modified>
</cp:coreProperties>
</file>