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72" r:id="rId7"/>
    <p:sldId id="271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22F19-D121-0844-8B30-FD4C9920EF28}" type="datetimeFigureOut">
              <a:rPr lang="en-US" smtClean="0"/>
              <a:t>3/19/15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02232-365C-0B43-989C-1F9E1D363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4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7670-2D95-5F49-8D9C-1BC79B8F9DA8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1B18-EF10-9241-B7F9-B863ACD5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1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7670-2D95-5F49-8D9C-1BC79B8F9DA8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1B18-EF10-9241-B7F9-B863ACD5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7670-2D95-5F49-8D9C-1BC79B8F9DA8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1B18-EF10-9241-B7F9-B863ACD5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3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7670-2D95-5F49-8D9C-1BC79B8F9DA8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1B18-EF10-9241-B7F9-B863ACD5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7670-2D95-5F49-8D9C-1BC79B8F9DA8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1B18-EF10-9241-B7F9-B863ACD5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2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7670-2D95-5F49-8D9C-1BC79B8F9DA8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1B18-EF10-9241-B7F9-B863ACD5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0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7670-2D95-5F49-8D9C-1BC79B8F9DA8}" type="datetimeFigureOut">
              <a:rPr lang="en-US" smtClean="0"/>
              <a:t>3/19/15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1B18-EF10-9241-B7F9-B863ACD5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7670-2D95-5F49-8D9C-1BC79B8F9DA8}" type="datetimeFigureOut">
              <a:rPr lang="en-US" smtClean="0"/>
              <a:t>3/19/15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1B18-EF10-9241-B7F9-B863ACD5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3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7670-2D95-5F49-8D9C-1BC79B8F9DA8}" type="datetimeFigureOut">
              <a:rPr lang="en-US" smtClean="0"/>
              <a:t>3/19/15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1B18-EF10-9241-B7F9-B863ACD5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7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7670-2D95-5F49-8D9C-1BC79B8F9DA8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1B18-EF10-9241-B7F9-B863ACD5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5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7670-2D95-5F49-8D9C-1BC79B8F9DA8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1B18-EF10-9241-B7F9-B863ACD5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87670-2D95-5F49-8D9C-1BC79B8F9DA8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1B18-EF10-9241-B7F9-B863ACD5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6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Winter Progress Report:</a:t>
            </a:r>
            <a:br>
              <a:rPr lang="en-US" dirty="0" smtClean="0"/>
            </a:br>
            <a:r>
              <a:rPr lang="en-US" dirty="0" smtClean="0"/>
              <a:t>Generating Humor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Lydia Chilton</a:t>
            </a:r>
          </a:p>
          <a:p>
            <a:r>
              <a:rPr lang="en-US" dirty="0" smtClean="0"/>
              <a:t>19 March 2015</a:t>
            </a:r>
          </a:p>
          <a:p>
            <a:r>
              <a:rPr lang="en-US" dirty="0" err="1" smtClean="0"/>
              <a:t>DUBford</a:t>
            </a:r>
            <a:r>
              <a:rPr lang="en-US" dirty="0" smtClean="0"/>
              <a:t> Group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49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Iteration Node: </a:t>
            </a:r>
            <a:r>
              <a:rPr lang="en-US" b="1" dirty="0" smtClean="0"/>
              <a:t>Flare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Brainstorm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Entity: Headline</a:t>
            </a:r>
          </a:p>
          <a:p>
            <a:pPr marL="0" indent="0">
              <a:buNone/>
            </a:pPr>
            <a:r>
              <a:rPr lang="en-US" dirty="0" smtClean="0"/>
              <a:t>Valence: Good</a:t>
            </a:r>
          </a:p>
          <a:p>
            <a:pPr marL="0" indent="0">
              <a:buNone/>
            </a:pPr>
            <a:r>
              <a:rPr lang="en-US" dirty="0" smtClean="0"/>
              <a:t>Reason: </a:t>
            </a:r>
            <a:r>
              <a:rPr lang="en-US" dirty="0" err="1" smtClean="0"/>
              <a:t>Saftey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Entity: </a:t>
            </a:r>
            <a:r>
              <a:rPr lang="en-US" dirty="0" err="1" smtClean="0"/>
              <a:t>Uber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Valence: Bad</a:t>
            </a:r>
          </a:p>
          <a:p>
            <a:pPr marL="0" indent="0">
              <a:buNone/>
            </a:pPr>
            <a:r>
              <a:rPr lang="en-US" dirty="0" smtClean="0"/>
              <a:t>Association: driver misconduct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8042"/>
          <a:stretch/>
        </p:blipFill>
        <p:spPr>
          <a:xfrm>
            <a:off x="3866147" y="1600200"/>
            <a:ext cx="4281067" cy="18038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88751" y="2399152"/>
            <a:ext cx="4058633" cy="13777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Georgia"/>
                <a:cs typeface="Georgia"/>
              </a:rPr>
              <a:t>Report: </a:t>
            </a:r>
            <a:r>
              <a:rPr lang="en-US" b="1" dirty="0" err="1" smtClean="0">
                <a:solidFill>
                  <a:srgbClr val="FF0000"/>
                </a:solidFill>
                <a:latin typeface="Georgia"/>
                <a:cs typeface="Georgia"/>
              </a:rPr>
              <a:t>Uber</a:t>
            </a:r>
            <a:r>
              <a:rPr lang="en-US" b="1" dirty="0" smtClean="0">
                <a:solidFill>
                  <a:srgbClr val="FF0000"/>
                </a:solidFill>
                <a:latin typeface="Georgia"/>
                <a:cs typeface="Georgia"/>
              </a:rPr>
              <a:t> Adding ‘Panic Button’ For Chicago Passengers</a:t>
            </a:r>
            <a:endParaRPr lang="en-US" b="1" dirty="0">
              <a:solidFill>
                <a:srgbClr val="FF0000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493760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loud 38"/>
          <p:cNvSpPr/>
          <p:nvPr/>
        </p:nvSpPr>
        <p:spPr>
          <a:xfrm>
            <a:off x="4868717" y="1417638"/>
            <a:ext cx="2305740" cy="1536783"/>
          </a:xfrm>
          <a:prstGeom prst="cloud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Iteration Node: </a:t>
            </a:r>
            <a:r>
              <a:rPr lang="en-US" b="1" dirty="0" smtClean="0"/>
              <a:t>Focus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843" y="1924967"/>
            <a:ext cx="1590842" cy="78873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Headline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38190" y="1911513"/>
            <a:ext cx="1590842" cy="7887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Resonance,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Surprise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32526" y="3703053"/>
            <a:ext cx="1898316" cy="1310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590715" y="3529264"/>
            <a:ext cx="1898316" cy="1310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Focus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41557" y="5130800"/>
            <a:ext cx="1898316" cy="1310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Evaluation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6" idx="1"/>
          </p:cNvCxnSpPr>
          <p:nvPr/>
        </p:nvCxnSpPr>
        <p:spPr>
          <a:xfrm>
            <a:off x="1116264" y="2713704"/>
            <a:ext cx="1394264" cy="1181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7"/>
            <a:endCxn id="7" idx="1"/>
          </p:cNvCxnSpPr>
          <p:nvPr/>
        </p:nvCxnSpPr>
        <p:spPr>
          <a:xfrm flipV="1">
            <a:off x="3852840" y="3721124"/>
            <a:ext cx="1015877" cy="173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4"/>
            <a:endCxn id="8" idx="7"/>
          </p:cNvCxnSpPr>
          <p:nvPr/>
        </p:nvCxnSpPr>
        <p:spPr>
          <a:xfrm flipH="1">
            <a:off x="5261871" y="4839369"/>
            <a:ext cx="278002" cy="48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641557" y="5013158"/>
            <a:ext cx="246103" cy="309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539873" y="2713704"/>
            <a:ext cx="2708443" cy="3061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911685" y="1122947"/>
            <a:ext cx="2392947" cy="1002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</p:cNvCxnSpPr>
          <p:nvPr/>
        </p:nvCxnSpPr>
        <p:spPr>
          <a:xfrm>
            <a:off x="1911685" y="2319336"/>
            <a:ext cx="2392947" cy="394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911685" y="1722439"/>
            <a:ext cx="2392947" cy="506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911685" y="2098758"/>
            <a:ext cx="2417010" cy="80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911685" y="1417638"/>
            <a:ext cx="2417010" cy="8111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64085" y="2277979"/>
            <a:ext cx="2240547" cy="8368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11685" y="2179639"/>
            <a:ext cx="2392947" cy="7747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11685" y="2179638"/>
            <a:ext cx="2392947" cy="3048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261871" y="1785269"/>
            <a:ext cx="1590842" cy="78873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?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14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Constraints: </a:t>
            </a:r>
            <a:r>
              <a:rPr lang="en-US" b="1" dirty="0" smtClean="0"/>
              <a:t>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Reuse multiple entities </a:t>
            </a:r>
            <a:r>
              <a:rPr lang="en-US" dirty="0" smtClean="0"/>
              <a:t>and associated entities from the headline</a:t>
            </a:r>
          </a:p>
          <a:p>
            <a:r>
              <a:rPr lang="en-US" dirty="0" smtClean="0"/>
              <a:t>Can contain a </a:t>
            </a:r>
            <a:r>
              <a:rPr lang="en-US" b="1" dirty="0" smtClean="0"/>
              <a:t>criticism</a:t>
            </a:r>
            <a:r>
              <a:rPr lang="en-US" dirty="0" smtClean="0"/>
              <a:t> of the headline or an associated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93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Constraints: </a:t>
            </a:r>
            <a:r>
              <a:rPr lang="en-US" b="1" dirty="0" smtClean="0"/>
              <a:t>Design Patterns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8042"/>
          <a:stretch/>
        </p:blipFill>
        <p:spPr>
          <a:xfrm>
            <a:off x="579803" y="1530420"/>
            <a:ext cx="4281067" cy="1803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968" y="1275770"/>
            <a:ext cx="1992563" cy="36871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2407" y="2329372"/>
            <a:ext cx="4058633" cy="13777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Georgia"/>
                <a:cs typeface="Georgia"/>
              </a:rPr>
              <a:t>Report: </a:t>
            </a:r>
            <a:r>
              <a:rPr lang="en-US" b="1" dirty="0" err="1" smtClean="0">
                <a:solidFill>
                  <a:srgbClr val="FF0000"/>
                </a:solidFill>
                <a:latin typeface="Georgia"/>
                <a:cs typeface="Georgia"/>
              </a:rPr>
              <a:t>Uber</a:t>
            </a:r>
            <a:r>
              <a:rPr lang="en-US" b="1" dirty="0" smtClean="0">
                <a:solidFill>
                  <a:srgbClr val="FF0000"/>
                </a:solidFill>
                <a:latin typeface="Georgia"/>
                <a:cs typeface="Georgia"/>
              </a:rPr>
              <a:t> Adding ‘Panic Button’ For Chicago Passengers</a:t>
            </a:r>
            <a:endParaRPr lang="en-US" b="1" dirty="0">
              <a:solidFill>
                <a:srgbClr val="FF0000"/>
              </a:solidFill>
              <a:latin typeface="Georgia"/>
              <a:cs typeface="Georg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1459" y="4371474"/>
            <a:ext cx="5046014" cy="914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Design Pattern:  Valence Reversal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Headline: Focus on </a:t>
            </a:r>
            <a:r>
              <a:rPr lang="en-US" b="1" dirty="0" smtClean="0">
                <a:solidFill>
                  <a:schemeClr val="tx1"/>
                </a:solidFill>
              </a:rPr>
              <a:t>Positive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Joke: Present as positive, Focus on </a:t>
            </a:r>
            <a:r>
              <a:rPr lang="en-US" b="1" dirty="0" smtClean="0">
                <a:solidFill>
                  <a:schemeClr val="tx1"/>
                </a:solidFill>
              </a:rPr>
              <a:t>Negative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Listener Inference: Focus on </a:t>
            </a:r>
            <a:r>
              <a:rPr lang="en-US" b="1" dirty="0" smtClean="0">
                <a:solidFill>
                  <a:schemeClr val="tx1"/>
                </a:solidFill>
              </a:rPr>
              <a:t>Negative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82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Humor as Problem Solving: </a:t>
            </a:r>
            <a:r>
              <a:rPr lang="en-US" b="1" dirty="0" smtClean="0"/>
              <a:t>Gap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20843" y="1924967"/>
            <a:ext cx="1590842" cy="78873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Headline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38190" y="1911513"/>
            <a:ext cx="1590842" cy="7887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Resonance,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Surprise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32526" y="3703053"/>
            <a:ext cx="1898316" cy="1310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590715" y="3529264"/>
            <a:ext cx="1898316" cy="1310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Focus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41557" y="5130800"/>
            <a:ext cx="1898316" cy="1310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Evaluation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6" idx="1"/>
          </p:cNvCxnSpPr>
          <p:nvPr/>
        </p:nvCxnSpPr>
        <p:spPr>
          <a:xfrm>
            <a:off x="1116264" y="2713704"/>
            <a:ext cx="1394264" cy="1181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7"/>
            <a:endCxn id="7" idx="1"/>
          </p:cNvCxnSpPr>
          <p:nvPr/>
        </p:nvCxnSpPr>
        <p:spPr>
          <a:xfrm flipV="1">
            <a:off x="3852840" y="3721124"/>
            <a:ext cx="1015877" cy="173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4"/>
            <a:endCxn id="8" idx="7"/>
          </p:cNvCxnSpPr>
          <p:nvPr/>
        </p:nvCxnSpPr>
        <p:spPr>
          <a:xfrm flipH="1">
            <a:off x="5261871" y="4839369"/>
            <a:ext cx="278002" cy="48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641557" y="5013158"/>
            <a:ext cx="246103" cy="309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539873" y="2713704"/>
            <a:ext cx="2708443" cy="3061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911685" y="1122947"/>
            <a:ext cx="2392947" cy="1002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3"/>
          </p:cNvCxnSpPr>
          <p:nvPr/>
        </p:nvCxnSpPr>
        <p:spPr>
          <a:xfrm>
            <a:off x="1911685" y="2319336"/>
            <a:ext cx="2392947" cy="394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911685" y="1722439"/>
            <a:ext cx="2392947" cy="506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911685" y="2098758"/>
            <a:ext cx="2417010" cy="80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911685" y="1417638"/>
            <a:ext cx="2417010" cy="8111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64085" y="2277979"/>
            <a:ext cx="2240547" cy="8368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11685" y="2179639"/>
            <a:ext cx="2392947" cy="7747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11685" y="2179638"/>
            <a:ext cx="2392947" cy="3048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5" idx="1"/>
          </p:cNvCxnSpPr>
          <p:nvPr/>
        </p:nvCxnSpPr>
        <p:spPr>
          <a:xfrm>
            <a:off x="5261871" y="1417638"/>
            <a:ext cx="2176319" cy="8882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261871" y="1924968"/>
            <a:ext cx="1227160" cy="353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261871" y="2179638"/>
            <a:ext cx="1783287" cy="7312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328695" y="1122947"/>
            <a:ext cx="933176" cy="2406317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Gap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076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UI Challenge: </a:t>
            </a:r>
            <a:br>
              <a:rPr lang="en-US" dirty="0" smtClean="0"/>
            </a:br>
            <a:r>
              <a:rPr lang="en-US" dirty="0" smtClean="0"/>
              <a:t>An interface to Guide the Process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Iterative Process: teach and guide users through</a:t>
            </a:r>
          </a:p>
          <a:p>
            <a:r>
              <a:rPr lang="en-US" dirty="0" smtClean="0"/>
              <a:t>Graph structured: complex information management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3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Scientific Paper Abstracts:	</a:t>
            </a:r>
          </a:p>
          <a:p>
            <a:pPr lvl="1"/>
            <a:r>
              <a:rPr lang="en-US" dirty="0" smtClean="0"/>
              <a:t>Hard</a:t>
            </a:r>
          </a:p>
          <a:p>
            <a:pPr lvl="1"/>
            <a:r>
              <a:rPr lang="en-US" dirty="0" smtClean="0"/>
              <a:t>Important</a:t>
            </a:r>
          </a:p>
          <a:p>
            <a:pPr lvl="1"/>
            <a:r>
              <a:rPr lang="en-US" dirty="0" smtClean="0"/>
              <a:t>Impact: Surprise</a:t>
            </a:r>
          </a:p>
          <a:p>
            <a:r>
              <a:rPr lang="en-US" dirty="0" smtClean="0"/>
              <a:t>Advertisement:</a:t>
            </a:r>
          </a:p>
          <a:p>
            <a:pPr lvl="1"/>
            <a:r>
              <a:rPr lang="en-US" dirty="0" smtClean="0"/>
              <a:t>Resonate</a:t>
            </a:r>
          </a:p>
          <a:p>
            <a:pPr lvl="1"/>
            <a:r>
              <a:rPr lang="en-US" dirty="0" smtClean="0"/>
              <a:t>Motivate you to act</a:t>
            </a:r>
          </a:p>
          <a:p>
            <a:r>
              <a:rPr lang="en-US" dirty="0" smtClean="0"/>
              <a:t>Diplomacy</a:t>
            </a:r>
          </a:p>
          <a:p>
            <a:pPr lvl="1"/>
            <a:r>
              <a:rPr lang="en-US" dirty="0" smtClean="0"/>
              <a:t>Find a compromise</a:t>
            </a:r>
          </a:p>
          <a:p>
            <a:pPr lvl="1"/>
            <a:r>
              <a:rPr lang="en-US" dirty="0" smtClean="0"/>
              <a:t>Allow all sides to not appear weak for compromising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3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Jokes require </a:t>
            </a:r>
            <a:r>
              <a:rPr lang="en-US" b="1" dirty="0" smtClean="0"/>
              <a:t>intelligence and creativity</a:t>
            </a:r>
            <a:r>
              <a:rPr lang="en-US" dirty="0" smtClean="0"/>
              <a:t>. Computers can’t make them. </a:t>
            </a:r>
          </a:p>
          <a:p>
            <a:r>
              <a:rPr lang="en-US" dirty="0" smtClean="0"/>
              <a:t>If I can get non-experts to generate jokes I’ve made progress in decomposing this hard, “creative” problem into something </a:t>
            </a:r>
            <a:r>
              <a:rPr lang="en-US" b="1" dirty="0" err="1" smtClean="0"/>
              <a:t>systematizible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Humor as Problem Solving</a:t>
            </a:r>
          </a:p>
          <a:p>
            <a:pPr lvl="1"/>
            <a:r>
              <a:rPr lang="en-US" b="1" dirty="0" smtClean="0"/>
              <a:t>Input</a:t>
            </a:r>
            <a:r>
              <a:rPr lang="en-US" dirty="0" smtClean="0"/>
              <a:t>: News headline</a:t>
            </a:r>
          </a:p>
          <a:p>
            <a:pPr lvl="1"/>
            <a:r>
              <a:rPr lang="en-US" b="1" dirty="0" smtClean="0"/>
              <a:t>Output</a:t>
            </a:r>
            <a:r>
              <a:rPr lang="en-US" dirty="0" smtClean="0"/>
              <a:t>: Resonance and surprise </a:t>
            </a:r>
          </a:p>
          <a:p>
            <a:r>
              <a:rPr lang="en-US" dirty="0" smtClean="0"/>
              <a:t>Solution path is an iterative process</a:t>
            </a:r>
          </a:p>
          <a:p>
            <a:pPr lvl="1"/>
            <a:r>
              <a:rPr lang="en-US" b="1" dirty="0" smtClean="0"/>
              <a:t>Flare</a:t>
            </a:r>
            <a:r>
              <a:rPr lang="en-US" dirty="0" smtClean="0"/>
              <a:t>: Decomposition, Analysis, Expansion</a:t>
            </a:r>
          </a:p>
          <a:p>
            <a:pPr lvl="1"/>
            <a:r>
              <a:rPr lang="en-US" b="1" dirty="0" smtClean="0"/>
              <a:t>Focus</a:t>
            </a:r>
            <a:r>
              <a:rPr lang="en-US" dirty="0" smtClean="0"/>
              <a:t>: </a:t>
            </a:r>
            <a:r>
              <a:rPr lang="en-US" dirty="0" err="1" smtClean="0"/>
              <a:t>Systhesis</a:t>
            </a:r>
            <a:r>
              <a:rPr lang="en-US" dirty="0" smtClean="0"/>
              <a:t>, Composition</a:t>
            </a:r>
          </a:p>
          <a:p>
            <a:pPr lvl="1"/>
            <a:r>
              <a:rPr lang="en-US" b="1" dirty="0" smtClean="0"/>
              <a:t>Evaluation</a:t>
            </a:r>
            <a:r>
              <a:rPr lang="en-US" dirty="0" smtClean="0"/>
              <a:t>: heuristic self-</a:t>
            </a:r>
            <a:r>
              <a:rPr lang="en-US" dirty="0" err="1" smtClean="0"/>
              <a:t>eval</a:t>
            </a:r>
            <a:r>
              <a:rPr lang="en-US" dirty="0" smtClean="0"/>
              <a:t>, independent </a:t>
            </a:r>
            <a:r>
              <a:rPr lang="en-US" dirty="0" err="1" smtClean="0"/>
              <a:t>judgement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Focus using constraints</a:t>
            </a:r>
          </a:p>
          <a:p>
            <a:pPr lvl="1"/>
            <a:r>
              <a:rPr lang="en-US" b="1" dirty="0" smtClean="0"/>
              <a:t>Requirements</a:t>
            </a:r>
            <a:r>
              <a:rPr lang="en-US" dirty="0" smtClean="0"/>
              <a:t>: Reuse entities, criticism</a:t>
            </a:r>
          </a:p>
          <a:p>
            <a:pPr lvl="1"/>
            <a:r>
              <a:rPr lang="en-US" b="1" dirty="0" smtClean="0"/>
              <a:t>Design Patterns</a:t>
            </a:r>
            <a:r>
              <a:rPr lang="en-US" dirty="0" smtClean="0"/>
              <a:t>: Positive -&gt; Negative </a:t>
            </a:r>
          </a:p>
          <a:p>
            <a:r>
              <a:rPr lang="en-US" dirty="0" smtClean="0"/>
              <a:t>UI Challenge: Teach the process and follow the process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23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796641"/>
              </p:ext>
            </p:extLst>
          </p:nvPr>
        </p:nvGraphicFramePr>
        <p:xfrm>
          <a:off x="2" y="1417638"/>
          <a:ext cx="9143995" cy="350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848"/>
                <a:gridCol w="1305340"/>
                <a:gridCol w="1199503"/>
                <a:gridCol w="1076024"/>
                <a:gridCol w="1128943"/>
                <a:gridCol w="1128943"/>
                <a:gridCol w="124139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Low-Fi</a:t>
                      </a:r>
                      <a:r>
                        <a:rPr lang="en-US" baseline="0" dirty="0" smtClean="0"/>
                        <a:t> on 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Low-Fi</a:t>
                      </a:r>
                      <a:r>
                        <a:rPr lang="en-US" baseline="0" dirty="0" smtClean="0"/>
                        <a:t> on</a:t>
                      </a:r>
                    </a:p>
                    <a:p>
                      <a:r>
                        <a:rPr lang="en-US" baseline="0" dirty="0" smtClean="0"/>
                        <a:t>others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Med-Fi on 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Med-Fi on others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High-Fi on 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High-Fi</a:t>
                      </a:r>
                      <a:r>
                        <a:rPr lang="en-US" baseline="0" dirty="0" smtClean="0"/>
                        <a:t> on others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r>
                        <a:rPr lang="en-US" baseline="0" dirty="0" smtClean="0"/>
                        <a:t> Decomposition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weekend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en-US" dirty="0" smtClean="0"/>
                        <a:t>Next Week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en-US" dirty="0" smtClean="0"/>
                        <a:t>Next Weekend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en-US" dirty="0" smtClean="0"/>
                        <a:t>Final two weeks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Analysis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Expansion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Design Patterns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Today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r>
                        <a:rPr lang="en-US" baseline="0" dirty="0" smtClean="0"/>
                        <a:t> Composition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 Heuristic Evaluation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Evalution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78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Generate Humor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Popular belief:</a:t>
            </a:r>
          </a:p>
          <a:p>
            <a:pPr lvl="1"/>
            <a:r>
              <a:rPr lang="en-US" dirty="0" smtClean="0"/>
              <a:t>Creating a joke requires intelligence, inspiration, and creativity.</a:t>
            </a:r>
          </a:p>
          <a:p>
            <a:pPr lvl="1"/>
            <a:r>
              <a:rPr lang="en-US" dirty="0" smtClean="0"/>
              <a:t>Generating humor is too hard for computers</a:t>
            </a:r>
          </a:p>
          <a:p>
            <a:r>
              <a:rPr lang="en-US" dirty="0" smtClean="0"/>
              <a:t>If I can get non-experts to generate jokes I’ve made progress in decomposing this hard, “creative” problem into something </a:t>
            </a:r>
            <a:r>
              <a:rPr lang="en-US" dirty="0" err="1" smtClean="0"/>
              <a:t>systematizible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No longer needs the magic of creativity, or if it does, how can we further define the creativity it requires.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52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makes me think I can solve humor?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“Humor is problem solving.”</a:t>
            </a:r>
          </a:p>
          <a:p>
            <a:r>
              <a:rPr lang="en-US" dirty="0" smtClean="0"/>
              <a:t>Problem solving is hard, computer’s can’t do general problem solving either, it requires too much intelligence.</a:t>
            </a:r>
          </a:p>
          <a:p>
            <a:r>
              <a:rPr lang="en-US" dirty="0" smtClean="0"/>
              <a:t>I don’t know how to break down creativity, I do have hope for breaking down problem solving. </a:t>
            </a:r>
          </a:p>
          <a:p>
            <a:r>
              <a:rPr lang="en-US" dirty="0" smtClean="0"/>
              <a:t>If I can’t, then let’s find where I can’t.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0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Humor As Problem Solving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64632" y="2580105"/>
            <a:ext cx="1590842" cy="788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Input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81032" y="2566736"/>
            <a:ext cx="1590842" cy="7887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Output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 flipV="1">
            <a:off x="3355474" y="2961105"/>
            <a:ext cx="2625558" cy="133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891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58042"/>
          <a:stretch/>
        </p:blipFill>
        <p:spPr>
          <a:xfrm>
            <a:off x="457199" y="3014314"/>
            <a:ext cx="4281067" cy="18038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Humor as Problem Solving: </a:t>
            </a:r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764632" y="1630977"/>
            <a:ext cx="1590842" cy="788737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1032" y="1617608"/>
            <a:ext cx="1590842" cy="7887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Output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 flipV="1">
            <a:off x="3355474" y="2011977"/>
            <a:ext cx="2625558" cy="133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364" y="2759664"/>
            <a:ext cx="1992563" cy="368717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79803" y="3813266"/>
            <a:ext cx="4058633" cy="13777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Georgia"/>
                <a:cs typeface="Georgia"/>
              </a:rPr>
              <a:t>Report: </a:t>
            </a:r>
            <a:r>
              <a:rPr lang="en-US" b="1" dirty="0" err="1" smtClean="0">
                <a:solidFill>
                  <a:srgbClr val="FF0000"/>
                </a:solidFill>
                <a:latin typeface="Georgia"/>
                <a:cs typeface="Georgia"/>
              </a:rPr>
              <a:t>Uber</a:t>
            </a:r>
            <a:r>
              <a:rPr lang="en-US" b="1" dirty="0" smtClean="0">
                <a:solidFill>
                  <a:srgbClr val="FF0000"/>
                </a:solidFill>
                <a:latin typeface="Georgia"/>
                <a:cs typeface="Georgia"/>
              </a:rPr>
              <a:t> Adding ‘Panic Button’ For Chicago Passengers</a:t>
            </a:r>
            <a:endParaRPr lang="en-US" b="1" dirty="0">
              <a:solidFill>
                <a:srgbClr val="FF0000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71337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Humor as Problem Solving: </a:t>
            </a:r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764632" y="3315282"/>
            <a:ext cx="1590842" cy="788737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Headline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81032" y="3301913"/>
            <a:ext cx="1590842" cy="7887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Output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 flipV="1">
            <a:off x="3355474" y="3696282"/>
            <a:ext cx="2625558" cy="133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941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Humor as Problem Solving: </a:t>
            </a:r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987761" y="1460939"/>
            <a:ext cx="1590842" cy="78873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Headline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91199" y="1417638"/>
            <a:ext cx="1730724" cy="875339"/>
          </a:xfrm>
          <a:prstGeom prst="rect">
            <a:avLst/>
          </a:prstGeom>
          <a:solidFill>
            <a:srgbClr val="FFFFFF"/>
          </a:solidFill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?</a:t>
            </a:r>
            <a:endParaRPr lang="en-US" sz="48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3578603" y="1855308"/>
            <a:ext cx="211259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2708611"/>
            <a:ext cx="41644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From Philosophers:</a:t>
            </a:r>
          </a:p>
          <a:p>
            <a:r>
              <a:rPr lang="en-US" b="1" dirty="0" smtClean="0"/>
              <a:t>Plato</a:t>
            </a:r>
            <a:r>
              <a:rPr lang="en-US" dirty="0" smtClean="0"/>
              <a:t> (400BC). All humor is insults.</a:t>
            </a:r>
          </a:p>
          <a:p>
            <a:r>
              <a:rPr lang="en-US" b="1" dirty="0" smtClean="0"/>
              <a:t>Hobbes</a:t>
            </a:r>
            <a:r>
              <a:rPr lang="en-US" dirty="0" smtClean="0"/>
              <a:t> (</a:t>
            </a:r>
            <a:r>
              <a:rPr lang="en-US" dirty="0" smtClean="0"/>
              <a:t>1600</a:t>
            </a:r>
            <a:r>
              <a:rPr lang="en-US" dirty="0" smtClean="0"/>
              <a:t>): “sudden glory” from the recognition </a:t>
            </a:r>
          </a:p>
          <a:p>
            <a:r>
              <a:rPr lang="en-US" dirty="0" smtClean="0"/>
              <a:t>of superiority </a:t>
            </a:r>
          </a:p>
          <a:p>
            <a:r>
              <a:rPr lang="en-US" b="1" dirty="0" smtClean="0"/>
              <a:t>Kant</a:t>
            </a:r>
            <a:r>
              <a:rPr lang="en-US" dirty="0" smtClean="0"/>
              <a:t> (1850): Expectation Violation</a:t>
            </a:r>
          </a:p>
          <a:p>
            <a:r>
              <a:rPr lang="en-US" b="1" dirty="0" err="1" smtClean="0"/>
              <a:t>Raskin</a:t>
            </a:r>
            <a:r>
              <a:rPr lang="en-US" dirty="0" smtClean="0"/>
              <a:t> (1985): “Two script theory”</a:t>
            </a:r>
          </a:p>
          <a:p>
            <a:r>
              <a:rPr lang="en-US" b="1" dirty="0" smtClean="0"/>
              <a:t>Dennett</a:t>
            </a:r>
            <a:r>
              <a:rPr lang="en-US" dirty="0" smtClean="0"/>
              <a:t> (2013): violate a deeply held assumption that we can process with our emotions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5530713"/>
            <a:ext cx="23466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From Comedians</a:t>
            </a:r>
          </a:p>
          <a:p>
            <a:r>
              <a:rPr lang="en-US" dirty="0" smtClean="0"/>
              <a:t>Comedy is </a:t>
            </a:r>
            <a:r>
              <a:rPr lang="en-US" b="1" dirty="0" smtClean="0"/>
              <a:t>truth</a:t>
            </a:r>
          </a:p>
          <a:p>
            <a:r>
              <a:rPr lang="en-US" dirty="0" smtClean="0"/>
              <a:t>Comedy is </a:t>
            </a:r>
            <a:r>
              <a:rPr lang="en-US" b="1" dirty="0" smtClean="0"/>
              <a:t>pain</a:t>
            </a:r>
          </a:p>
          <a:p>
            <a:r>
              <a:rPr lang="en-US" dirty="0" smtClean="0"/>
              <a:t>Comedy is </a:t>
            </a:r>
            <a:r>
              <a:rPr lang="en-US" b="1" dirty="0" smtClean="0"/>
              <a:t>observation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47695" y="2945391"/>
            <a:ext cx="40632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ways of defining humor.</a:t>
            </a:r>
          </a:p>
          <a:p>
            <a:r>
              <a:rPr lang="en-US" dirty="0" smtClean="0"/>
              <a:t>All seem at least partially valid.</a:t>
            </a:r>
          </a:p>
          <a:p>
            <a:r>
              <a:rPr lang="en-US" dirty="0" smtClean="0"/>
              <a:t>We don’t need a correct definition, just a useful model.</a:t>
            </a:r>
          </a:p>
          <a:p>
            <a:r>
              <a:rPr lang="en-US" dirty="0" smtClean="0"/>
              <a:t>We derive our model from Hobbes and Dennett, and focus on the emotional impact on the listener.</a:t>
            </a:r>
          </a:p>
          <a:p>
            <a:endParaRPr lang="en-US" dirty="0"/>
          </a:p>
          <a:p>
            <a:r>
              <a:rPr lang="en-US" dirty="0" smtClean="0"/>
              <a:t>Humor requires </a:t>
            </a:r>
            <a:r>
              <a:rPr lang="en-US" b="1" dirty="0" smtClean="0"/>
              <a:t>resonance</a:t>
            </a:r>
            <a:r>
              <a:rPr lang="en-US" dirty="0" smtClean="0"/>
              <a:t> (a combination of truth and recognition)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Humor requires </a:t>
            </a:r>
            <a:r>
              <a:rPr lang="en-US" b="1" dirty="0" smtClean="0"/>
              <a:t>surprise</a:t>
            </a:r>
            <a:r>
              <a:rPr lang="en-US" dirty="0" smtClean="0"/>
              <a:t>, of which expectation violation is a common technique.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83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Humor as Problem Solving: </a:t>
            </a:r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215391" y="3298839"/>
            <a:ext cx="1590842" cy="78873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Headline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4970" y="2817869"/>
            <a:ext cx="3422315" cy="1750678"/>
          </a:xfrm>
          <a:prstGeom prst="rect">
            <a:avLst/>
          </a:prstGeom>
          <a:solidFill>
            <a:srgbClr val="FFFFFF"/>
          </a:solidFill>
          <a:ln w="762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Resonance and Surprise</a:t>
            </a:r>
            <a:endParaRPr lang="en-US" sz="48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2806233" y="3693208"/>
            <a:ext cx="205873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463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Humor as Problem Solving: </a:t>
            </a:r>
            <a:br>
              <a:rPr lang="en-US" dirty="0" smtClean="0"/>
            </a:br>
            <a:r>
              <a:rPr lang="en-US" b="1" dirty="0" smtClean="0"/>
              <a:t>Solution Path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20843" y="1924967"/>
            <a:ext cx="1590842" cy="78873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Headline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38190" y="1911513"/>
            <a:ext cx="1590842" cy="7887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Resonance,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Surprise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232526" y="3703053"/>
            <a:ext cx="1898316" cy="1310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0715" y="3529264"/>
            <a:ext cx="1898316" cy="1310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Focus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641557" y="5130800"/>
            <a:ext cx="1898316" cy="1310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Evaluation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4" idx="2"/>
            <a:endCxn id="8" idx="1"/>
          </p:cNvCxnSpPr>
          <p:nvPr/>
        </p:nvCxnSpPr>
        <p:spPr>
          <a:xfrm>
            <a:off x="1116264" y="2713704"/>
            <a:ext cx="1394264" cy="1181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7"/>
            <a:endCxn id="9" idx="1"/>
          </p:cNvCxnSpPr>
          <p:nvPr/>
        </p:nvCxnSpPr>
        <p:spPr>
          <a:xfrm flipV="1">
            <a:off x="3852840" y="3721124"/>
            <a:ext cx="1015877" cy="173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4"/>
            <a:endCxn id="10" idx="7"/>
          </p:cNvCxnSpPr>
          <p:nvPr/>
        </p:nvCxnSpPr>
        <p:spPr>
          <a:xfrm flipH="1">
            <a:off x="5261871" y="4839369"/>
            <a:ext cx="278002" cy="48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641557" y="5013158"/>
            <a:ext cx="246103" cy="309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5" idx="2"/>
          </p:cNvCxnSpPr>
          <p:nvPr/>
        </p:nvCxnSpPr>
        <p:spPr>
          <a:xfrm flipV="1">
            <a:off x="5539873" y="2700250"/>
            <a:ext cx="2693738" cy="3074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1925053" y="641684"/>
            <a:ext cx="5797397" cy="2506542"/>
          </a:xfrm>
          <a:custGeom>
            <a:avLst/>
            <a:gdLst>
              <a:gd name="connsiteX0" fmla="*/ 0 w 5797397"/>
              <a:gd name="connsiteY0" fmla="*/ 1724527 h 2506542"/>
              <a:gd name="connsiteX1" fmla="*/ 13368 w 5797397"/>
              <a:gd name="connsiteY1" fmla="*/ 1644316 h 2506542"/>
              <a:gd name="connsiteX2" fmla="*/ 53473 w 5797397"/>
              <a:gd name="connsiteY2" fmla="*/ 1604211 h 2506542"/>
              <a:gd name="connsiteX3" fmla="*/ 93579 w 5797397"/>
              <a:gd name="connsiteY3" fmla="*/ 1537369 h 2506542"/>
              <a:gd name="connsiteX4" fmla="*/ 240631 w 5797397"/>
              <a:gd name="connsiteY4" fmla="*/ 1403684 h 2506542"/>
              <a:gd name="connsiteX5" fmla="*/ 280736 w 5797397"/>
              <a:gd name="connsiteY5" fmla="*/ 1363579 h 2506542"/>
              <a:gd name="connsiteX6" fmla="*/ 360947 w 5797397"/>
              <a:gd name="connsiteY6" fmla="*/ 1323474 h 2506542"/>
              <a:gd name="connsiteX7" fmla="*/ 374315 w 5797397"/>
              <a:gd name="connsiteY7" fmla="*/ 1229895 h 2506542"/>
              <a:gd name="connsiteX8" fmla="*/ 401052 w 5797397"/>
              <a:gd name="connsiteY8" fmla="*/ 1042737 h 2506542"/>
              <a:gd name="connsiteX9" fmla="*/ 427789 w 5797397"/>
              <a:gd name="connsiteY9" fmla="*/ 989263 h 2506542"/>
              <a:gd name="connsiteX10" fmla="*/ 494631 w 5797397"/>
              <a:gd name="connsiteY10" fmla="*/ 895684 h 2506542"/>
              <a:gd name="connsiteX11" fmla="*/ 561473 w 5797397"/>
              <a:gd name="connsiteY11" fmla="*/ 909053 h 2506542"/>
              <a:gd name="connsiteX12" fmla="*/ 574842 w 5797397"/>
              <a:gd name="connsiteY12" fmla="*/ 949158 h 2506542"/>
              <a:gd name="connsiteX13" fmla="*/ 588210 w 5797397"/>
              <a:gd name="connsiteY13" fmla="*/ 1002632 h 2506542"/>
              <a:gd name="connsiteX14" fmla="*/ 628315 w 5797397"/>
              <a:gd name="connsiteY14" fmla="*/ 1109579 h 2506542"/>
              <a:gd name="connsiteX15" fmla="*/ 614947 w 5797397"/>
              <a:gd name="connsiteY15" fmla="*/ 1564105 h 2506542"/>
              <a:gd name="connsiteX16" fmla="*/ 601579 w 5797397"/>
              <a:gd name="connsiteY16" fmla="*/ 1671053 h 2506542"/>
              <a:gd name="connsiteX17" fmla="*/ 588210 w 5797397"/>
              <a:gd name="connsiteY17" fmla="*/ 1804737 h 2506542"/>
              <a:gd name="connsiteX18" fmla="*/ 521368 w 5797397"/>
              <a:gd name="connsiteY18" fmla="*/ 1951790 h 2506542"/>
              <a:gd name="connsiteX19" fmla="*/ 494631 w 5797397"/>
              <a:gd name="connsiteY19" fmla="*/ 2005263 h 2506542"/>
              <a:gd name="connsiteX20" fmla="*/ 441158 w 5797397"/>
              <a:gd name="connsiteY20" fmla="*/ 2018632 h 2506542"/>
              <a:gd name="connsiteX21" fmla="*/ 334210 w 5797397"/>
              <a:gd name="connsiteY21" fmla="*/ 2005263 h 2506542"/>
              <a:gd name="connsiteX22" fmla="*/ 280736 w 5797397"/>
              <a:gd name="connsiteY22" fmla="*/ 1844842 h 2506542"/>
              <a:gd name="connsiteX23" fmla="*/ 294105 w 5797397"/>
              <a:gd name="connsiteY23" fmla="*/ 1778000 h 2506542"/>
              <a:gd name="connsiteX24" fmla="*/ 441158 w 5797397"/>
              <a:gd name="connsiteY24" fmla="*/ 1604211 h 2506542"/>
              <a:gd name="connsiteX25" fmla="*/ 561473 w 5797397"/>
              <a:gd name="connsiteY25" fmla="*/ 1537369 h 2506542"/>
              <a:gd name="connsiteX26" fmla="*/ 601579 w 5797397"/>
              <a:gd name="connsiteY26" fmla="*/ 1510632 h 2506542"/>
              <a:gd name="connsiteX27" fmla="*/ 695158 w 5797397"/>
              <a:gd name="connsiteY27" fmla="*/ 1497263 h 2506542"/>
              <a:gd name="connsiteX28" fmla="*/ 895684 w 5797397"/>
              <a:gd name="connsiteY28" fmla="*/ 1524000 h 2506542"/>
              <a:gd name="connsiteX29" fmla="*/ 909052 w 5797397"/>
              <a:gd name="connsiteY29" fmla="*/ 1564105 h 2506542"/>
              <a:gd name="connsiteX30" fmla="*/ 935789 w 5797397"/>
              <a:gd name="connsiteY30" fmla="*/ 1724527 h 2506542"/>
              <a:gd name="connsiteX31" fmla="*/ 962526 w 5797397"/>
              <a:gd name="connsiteY31" fmla="*/ 1764632 h 2506542"/>
              <a:gd name="connsiteX32" fmla="*/ 1016000 w 5797397"/>
              <a:gd name="connsiteY32" fmla="*/ 1818105 h 2506542"/>
              <a:gd name="connsiteX33" fmla="*/ 1163052 w 5797397"/>
              <a:gd name="connsiteY33" fmla="*/ 1991895 h 2506542"/>
              <a:gd name="connsiteX34" fmla="*/ 1256631 w 5797397"/>
              <a:gd name="connsiteY34" fmla="*/ 2085474 h 2506542"/>
              <a:gd name="connsiteX35" fmla="*/ 1336842 w 5797397"/>
              <a:gd name="connsiteY35" fmla="*/ 2179053 h 2506542"/>
              <a:gd name="connsiteX36" fmla="*/ 1443789 w 5797397"/>
              <a:gd name="connsiteY36" fmla="*/ 2272632 h 2506542"/>
              <a:gd name="connsiteX37" fmla="*/ 1510631 w 5797397"/>
              <a:gd name="connsiteY37" fmla="*/ 2312737 h 2506542"/>
              <a:gd name="connsiteX38" fmla="*/ 1564105 w 5797397"/>
              <a:gd name="connsiteY38" fmla="*/ 2326105 h 2506542"/>
              <a:gd name="connsiteX39" fmla="*/ 1871579 w 5797397"/>
              <a:gd name="connsiteY39" fmla="*/ 2312737 h 2506542"/>
              <a:gd name="connsiteX40" fmla="*/ 1884947 w 5797397"/>
              <a:gd name="connsiteY40" fmla="*/ 2259263 h 2506542"/>
              <a:gd name="connsiteX41" fmla="*/ 1804736 w 5797397"/>
              <a:gd name="connsiteY41" fmla="*/ 2138948 h 2506542"/>
              <a:gd name="connsiteX42" fmla="*/ 1524000 w 5797397"/>
              <a:gd name="connsiteY42" fmla="*/ 1831474 h 2506542"/>
              <a:gd name="connsiteX43" fmla="*/ 1470526 w 5797397"/>
              <a:gd name="connsiteY43" fmla="*/ 1791369 h 2506542"/>
              <a:gd name="connsiteX44" fmla="*/ 1310105 w 5797397"/>
              <a:gd name="connsiteY44" fmla="*/ 1671053 h 2506542"/>
              <a:gd name="connsiteX45" fmla="*/ 1270000 w 5797397"/>
              <a:gd name="connsiteY45" fmla="*/ 1644316 h 2506542"/>
              <a:gd name="connsiteX46" fmla="*/ 1243263 w 5797397"/>
              <a:gd name="connsiteY46" fmla="*/ 1590842 h 2506542"/>
              <a:gd name="connsiteX47" fmla="*/ 1256631 w 5797397"/>
              <a:gd name="connsiteY47" fmla="*/ 1283369 h 2506542"/>
              <a:gd name="connsiteX48" fmla="*/ 1310105 w 5797397"/>
              <a:gd name="connsiteY48" fmla="*/ 1256632 h 2506542"/>
              <a:gd name="connsiteX49" fmla="*/ 1350210 w 5797397"/>
              <a:gd name="connsiteY49" fmla="*/ 1216527 h 2506542"/>
              <a:gd name="connsiteX50" fmla="*/ 1403684 w 5797397"/>
              <a:gd name="connsiteY50" fmla="*/ 1189790 h 2506542"/>
              <a:gd name="connsiteX51" fmla="*/ 1483894 w 5797397"/>
              <a:gd name="connsiteY51" fmla="*/ 1136316 h 2506542"/>
              <a:gd name="connsiteX52" fmla="*/ 1657684 w 5797397"/>
              <a:gd name="connsiteY52" fmla="*/ 1096211 h 2506542"/>
              <a:gd name="connsiteX53" fmla="*/ 1711158 w 5797397"/>
              <a:gd name="connsiteY53" fmla="*/ 1082842 h 2506542"/>
              <a:gd name="connsiteX54" fmla="*/ 1858210 w 5797397"/>
              <a:gd name="connsiteY54" fmla="*/ 1122948 h 2506542"/>
              <a:gd name="connsiteX55" fmla="*/ 1938421 w 5797397"/>
              <a:gd name="connsiteY55" fmla="*/ 1149684 h 2506542"/>
              <a:gd name="connsiteX56" fmla="*/ 1978526 w 5797397"/>
              <a:gd name="connsiteY56" fmla="*/ 1189790 h 2506542"/>
              <a:gd name="connsiteX57" fmla="*/ 1991894 w 5797397"/>
              <a:gd name="connsiteY57" fmla="*/ 1229895 h 2506542"/>
              <a:gd name="connsiteX58" fmla="*/ 1938421 w 5797397"/>
              <a:gd name="connsiteY58" fmla="*/ 1403684 h 2506542"/>
              <a:gd name="connsiteX59" fmla="*/ 1898315 w 5797397"/>
              <a:gd name="connsiteY59" fmla="*/ 1430421 h 2506542"/>
              <a:gd name="connsiteX60" fmla="*/ 1804736 w 5797397"/>
              <a:gd name="connsiteY60" fmla="*/ 1497263 h 2506542"/>
              <a:gd name="connsiteX61" fmla="*/ 1751263 w 5797397"/>
              <a:gd name="connsiteY61" fmla="*/ 1417053 h 2506542"/>
              <a:gd name="connsiteX62" fmla="*/ 1724526 w 5797397"/>
              <a:gd name="connsiteY62" fmla="*/ 1376948 h 2506542"/>
              <a:gd name="connsiteX63" fmla="*/ 1684421 w 5797397"/>
              <a:gd name="connsiteY63" fmla="*/ 1336842 h 2506542"/>
              <a:gd name="connsiteX64" fmla="*/ 1657684 w 5797397"/>
              <a:gd name="connsiteY64" fmla="*/ 1296737 h 2506542"/>
              <a:gd name="connsiteX65" fmla="*/ 1590842 w 5797397"/>
              <a:gd name="connsiteY65" fmla="*/ 1203158 h 2506542"/>
              <a:gd name="connsiteX66" fmla="*/ 2326105 w 5797397"/>
              <a:gd name="connsiteY66" fmla="*/ 1149684 h 2506542"/>
              <a:gd name="connsiteX67" fmla="*/ 2379579 w 5797397"/>
              <a:gd name="connsiteY67" fmla="*/ 1163053 h 2506542"/>
              <a:gd name="connsiteX68" fmla="*/ 2459789 w 5797397"/>
              <a:gd name="connsiteY68" fmla="*/ 1189790 h 2506542"/>
              <a:gd name="connsiteX69" fmla="*/ 2486526 w 5797397"/>
              <a:gd name="connsiteY69" fmla="*/ 1229895 h 2506542"/>
              <a:gd name="connsiteX70" fmla="*/ 2486526 w 5797397"/>
              <a:gd name="connsiteY70" fmla="*/ 1497263 h 2506542"/>
              <a:gd name="connsiteX71" fmla="*/ 2473158 w 5797397"/>
              <a:gd name="connsiteY71" fmla="*/ 1590842 h 2506542"/>
              <a:gd name="connsiteX72" fmla="*/ 2419684 w 5797397"/>
              <a:gd name="connsiteY72" fmla="*/ 1737895 h 2506542"/>
              <a:gd name="connsiteX73" fmla="*/ 2392947 w 5797397"/>
              <a:gd name="connsiteY73" fmla="*/ 1791369 h 2506542"/>
              <a:gd name="connsiteX74" fmla="*/ 2366210 w 5797397"/>
              <a:gd name="connsiteY74" fmla="*/ 1831474 h 2506542"/>
              <a:gd name="connsiteX75" fmla="*/ 2339473 w 5797397"/>
              <a:gd name="connsiteY75" fmla="*/ 1911684 h 2506542"/>
              <a:gd name="connsiteX76" fmla="*/ 2299368 w 5797397"/>
              <a:gd name="connsiteY76" fmla="*/ 1991895 h 2506542"/>
              <a:gd name="connsiteX77" fmla="*/ 2272631 w 5797397"/>
              <a:gd name="connsiteY77" fmla="*/ 2152316 h 2506542"/>
              <a:gd name="connsiteX78" fmla="*/ 2299368 w 5797397"/>
              <a:gd name="connsiteY78" fmla="*/ 2339474 h 2506542"/>
              <a:gd name="connsiteX79" fmla="*/ 2339473 w 5797397"/>
              <a:gd name="connsiteY79" fmla="*/ 2392948 h 2506542"/>
              <a:gd name="connsiteX80" fmla="*/ 2419684 w 5797397"/>
              <a:gd name="connsiteY80" fmla="*/ 2459790 h 2506542"/>
              <a:gd name="connsiteX81" fmla="*/ 2459789 w 5797397"/>
              <a:gd name="connsiteY81" fmla="*/ 2473158 h 2506542"/>
              <a:gd name="connsiteX82" fmla="*/ 2593473 w 5797397"/>
              <a:gd name="connsiteY82" fmla="*/ 2499895 h 2506542"/>
              <a:gd name="connsiteX83" fmla="*/ 2727158 w 5797397"/>
              <a:gd name="connsiteY83" fmla="*/ 2486527 h 2506542"/>
              <a:gd name="connsiteX84" fmla="*/ 2673684 w 5797397"/>
              <a:gd name="connsiteY84" fmla="*/ 2366211 h 2506542"/>
              <a:gd name="connsiteX85" fmla="*/ 2553368 w 5797397"/>
              <a:gd name="connsiteY85" fmla="*/ 2219158 h 2506542"/>
              <a:gd name="connsiteX86" fmla="*/ 2486526 w 5797397"/>
              <a:gd name="connsiteY86" fmla="*/ 2152316 h 2506542"/>
              <a:gd name="connsiteX87" fmla="*/ 2433052 w 5797397"/>
              <a:gd name="connsiteY87" fmla="*/ 2045369 h 2506542"/>
              <a:gd name="connsiteX88" fmla="*/ 2379579 w 5797397"/>
              <a:gd name="connsiteY88" fmla="*/ 1951790 h 2506542"/>
              <a:gd name="connsiteX89" fmla="*/ 2339473 w 5797397"/>
              <a:gd name="connsiteY89" fmla="*/ 1871579 h 2506542"/>
              <a:gd name="connsiteX90" fmla="*/ 2326105 w 5797397"/>
              <a:gd name="connsiteY90" fmla="*/ 1818105 h 2506542"/>
              <a:gd name="connsiteX91" fmla="*/ 2312736 w 5797397"/>
              <a:gd name="connsiteY91" fmla="*/ 1778000 h 2506542"/>
              <a:gd name="connsiteX92" fmla="*/ 2326105 w 5797397"/>
              <a:gd name="connsiteY92" fmla="*/ 1604211 h 2506542"/>
              <a:gd name="connsiteX93" fmla="*/ 2392947 w 5797397"/>
              <a:gd name="connsiteY93" fmla="*/ 1497263 h 2506542"/>
              <a:gd name="connsiteX94" fmla="*/ 2419684 w 5797397"/>
              <a:gd name="connsiteY94" fmla="*/ 1443790 h 2506542"/>
              <a:gd name="connsiteX95" fmla="*/ 2540000 w 5797397"/>
              <a:gd name="connsiteY95" fmla="*/ 1390316 h 2506542"/>
              <a:gd name="connsiteX96" fmla="*/ 2633579 w 5797397"/>
              <a:gd name="connsiteY96" fmla="*/ 1336842 h 2506542"/>
              <a:gd name="connsiteX97" fmla="*/ 2687052 w 5797397"/>
              <a:gd name="connsiteY97" fmla="*/ 1323474 h 2506542"/>
              <a:gd name="connsiteX98" fmla="*/ 2954421 w 5797397"/>
              <a:gd name="connsiteY98" fmla="*/ 1390316 h 2506542"/>
              <a:gd name="connsiteX99" fmla="*/ 2981158 w 5797397"/>
              <a:gd name="connsiteY99" fmla="*/ 1457158 h 2506542"/>
              <a:gd name="connsiteX100" fmla="*/ 2994526 w 5797397"/>
              <a:gd name="connsiteY100" fmla="*/ 1524000 h 2506542"/>
              <a:gd name="connsiteX101" fmla="*/ 3021263 w 5797397"/>
              <a:gd name="connsiteY101" fmla="*/ 1737895 h 2506542"/>
              <a:gd name="connsiteX102" fmla="*/ 3048000 w 5797397"/>
              <a:gd name="connsiteY102" fmla="*/ 1804737 h 2506542"/>
              <a:gd name="connsiteX103" fmla="*/ 3074736 w 5797397"/>
              <a:gd name="connsiteY103" fmla="*/ 1925053 h 2506542"/>
              <a:gd name="connsiteX104" fmla="*/ 3101473 w 5797397"/>
              <a:gd name="connsiteY104" fmla="*/ 1965158 h 2506542"/>
              <a:gd name="connsiteX105" fmla="*/ 2900947 w 5797397"/>
              <a:gd name="connsiteY105" fmla="*/ 1938421 h 2506542"/>
              <a:gd name="connsiteX106" fmla="*/ 2860842 w 5797397"/>
              <a:gd name="connsiteY106" fmla="*/ 1911684 h 2506542"/>
              <a:gd name="connsiteX107" fmla="*/ 2860842 w 5797397"/>
              <a:gd name="connsiteY107" fmla="*/ 1630948 h 2506542"/>
              <a:gd name="connsiteX108" fmla="*/ 2900947 w 5797397"/>
              <a:gd name="connsiteY108" fmla="*/ 1564105 h 2506542"/>
              <a:gd name="connsiteX109" fmla="*/ 3061368 w 5797397"/>
              <a:gd name="connsiteY109" fmla="*/ 1417053 h 2506542"/>
              <a:gd name="connsiteX110" fmla="*/ 3101473 w 5797397"/>
              <a:gd name="connsiteY110" fmla="*/ 1376948 h 2506542"/>
              <a:gd name="connsiteX111" fmla="*/ 3208421 w 5797397"/>
              <a:gd name="connsiteY111" fmla="*/ 1296737 h 2506542"/>
              <a:gd name="connsiteX112" fmla="*/ 3288631 w 5797397"/>
              <a:gd name="connsiteY112" fmla="*/ 1243263 h 2506542"/>
              <a:gd name="connsiteX113" fmla="*/ 3368842 w 5797397"/>
              <a:gd name="connsiteY113" fmla="*/ 1163053 h 2506542"/>
              <a:gd name="connsiteX114" fmla="*/ 3462421 w 5797397"/>
              <a:gd name="connsiteY114" fmla="*/ 1042737 h 2506542"/>
              <a:gd name="connsiteX115" fmla="*/ 3502526 w 5797397"/>
              <a:gd name="connsiteY115" fmla="*/ 1016000 h 2506542"/>
              <a:gd name="connsiteX116" fmla="*/ 3596105 w 5797397"/>
              <a:gd name="connsiteY116" fmla="*/ 975895 h 2506542"/>
              <a:gd name="connsiteX117" fmla="*/ 3689684 w 5797397"/>
              <a:gd name="connsiteY117" fmla="*/ 962527 h 2506542"/>
              <a:gd name="connsiteX118" fmla="*/ 3957052 w 5797397"/>
              <a:gd name="connsiteY118" fmla="*/ 949158 h 2506542"/>
              <a:gd name="connsiteX119" fmla="*/ 3983789 w 5797397"/>
              <a:gd name="connsiteY119" fmla="*/ 909053 h 2506542"/>
              <a:gd name="connsiteX120" fmla="*/ 4010526 w 5797397"/>
              <a:gd name="connsiteY120" fmla="*/ 828842 h 2506542"/>
              <a:gd name="connsiteX121" fmla="*/ 3983789 w 5797397"/>
              <a:gd name="connsiteY121" fmla="*/ 508000 h 2506542"/>
              <a:gd name="connsiteX122" fmla="*/ 3943684 w 5797397"/>
              <a:gd name="connsiteY122" fmla="*/ 401053 h 2506542"/>
              <a:gd name="connsiteX123" fmla="*/ 3916947 w 5797397"/>
              <a:gd name="connsiteY123" fmla="*/ 267369 h 2506542"/>
              <a:gd name="connsiteX124" fmla="*/ 3863473 w 5797397"/>
              <a:gd name="connsiteY124" fmla="*/ 93579 h 2506542"/>
              <a:gd name="connsiteX125" fmla="*/ 3796631 w 5797397"/>
              <a:gd name="connsiteY125" fmla="*/ 0 h 2506542"/>
              <a:gd name="connsiteX126" fmla="*/ 3542631 w 5797397"/>
              <a:gd name="connsiteY126" fmla="*/ 13369 h 2506542"/>
              <a:gd name="connsiteX127" fmla="*/ 3502526 w 5797397"/>
              <a:gd name="connsiteY127" fmla="*/ 26737 h 2506542"/>
              <a:gd name="connsiteX128" fmla="*/ 3462421 w 5797397"/>
              <a:gd name="connsiteY128" fmla="*/ 66842 h 2506542"/>
              <a:gd name="connsiteX129" fmla="*/ 3435684 w 5797397"/>
              <a:gd name="connsiteY129" fmla="*/ 106948 h 2506542"/>
              <a:gd name="connsiteX130" fmla="*/ 3408947 w 5797397"/>
              <a:gd name="connsiteY130" fmla="*/ 213895 h 2506542"/>
              <a:gd name="connsiteX131" fmla="*/ 3395579 w 5797397"/>
              <a:gd name="connsiteY131" fmla="*/ 267369 h 2506542"/>
              <a:gd name="connsiteX132" fmla="*/ 3382210 w 5797397"/>
              <a:gd name="connsiteY132" fmla="*/ 347579 h 2506542"/>
              <a:gd name="connsiteX133" fmla="*/ 3368842 w 5797397"/>
              <a:gd name="connsiteY133" fmla="*/ 414421 h 2506542"/>
              <a:gd name="connsiteX134" fmla="*/ 3342105 w 5797397"/>
              <a:gd name="connsiteY134" fmla="*/ 588211 h 2506542"/>
              <a:gd name="connsiteX135" fmla="*/ 3328736 w 5797397"/>
              <a:gd name="connsiteY135" fmla="*/ 655053 h 2506542"/>
              <a:gd name="connsiteX136" fmla="*/ 3302000 w 5797397"/>
              <a:gd name="connsiteY136" fmla="*/ 708527 h 2506542"/>
              <a:gd name="connsiteX137" fmla="*/ 3261894 w 5797397"/>
              <a:gd name="connsiteY137" fmla="*/ 842211 h 2506542"/>
              <a:gd name="connsiteX138" fmla="*/ 3221789 w 5797397"/>
              <a:gd name="connsiteY138" fmla="*/ 949158 h 2506542"/>
              <a:gd name="connsiteX139" fmla="*/ 3195052 w 5797397"/>
              <a:gd name="connsiteY139" fmla="*/ 1042737 h 2506542"/>
              <a:gd name="connsiteX140" fmla="*/ 3181684 w 5797397"/>
              <a:gd name="connsiteY140" fmla="*/ 1122948 h 2506542"/>
              <a:gd name="connsiteX141" fmla="*/ 3168315 w 5797397"/>
              <a:gd name="connsiteY141" fmla="*/ 1189790 h 2506542"/>
              <a:gd name="connsiteX142" fmla="*/ 3195052 w 5797397"/>
              <a:gd name="connsiteY142" fmla="*/ 1403684 h 2506542"/>
              <a:gd name="connsiteX143" fmla="*/ 3328736 w 5797397"/>
              <a:gd name="connsiteY143" fmla="*/ 1604211 h 2506542"/>
              <a:gd name="connsiteX144" fmla="*/ 3502526 w 5797397"/>
              <a:gd name="connsiteY144" fmla="*/ 1764632 h 2506542"/>
              <a:gd name="connsiteX145" fmla="*/ 3569368 w 5797397"/>
              <a:gd name="connsiteY145" fmla="*/ 1804737 h 2506542"/>
              <a:gd name="connsiteX146" fmla="*/ 3609473 w 5797397"/>
              <a:gd name="connsiteY146" fmla="*/ 1844842 h 2506542"/>
              <a:gd name="connsiteX147" fmla="*/ 3649579 w 5797397"/>
              <a:gd name="connsiteY147" fmla="*/ 1871579 h 2506542"/>
              <a:gd name="connsiteX148" fmla="*/ 3823368 w 5797397"/>
              <a:gd name="connsiteY148" fmla="*/ 1991895 h 2506542"/>
              <a:gd name="connsiteX149" fmla="*/ 3876842 w 5797397"/>
              <a:gd name="connsiteY149" fmla="*/ 2005263 h 2506542"/>
              <a:gd name="connsiteX150" fmla="*/ 3957052 w 5797397"/>
              <a:gd name="connsiteY150" fmla="*/ 2058737 h 2506542"/>
              <a:gd name="connsiteX151" fmla="*/ 3997158 w 5797397"/>
              <a:gd name="connsiteY151" fmla="*/ 2085474 h 2506542"/>
              <a:gd name="connsiteX152" fmla="*/ 4023894 w 5797397"/>
              <a:gd name="connsiteY152" fmla="*/ 2138948 h 2506542"/>
              <a:gd name="connsiteX153" fmla="*/ 3997158 w 5797397"/>
              <a:gd name="connsiteY153" fmla="*/ 2366211 h 2506542"/>
              <a:gd name="connsiteX154" fmla="*/ 3943684 w 5797397"/>
              <a:gd name="connsiteY154" fmla="*/ 2446421 h 2506542"/>
              <a:gd name="connsiteX155" fmla="*/ 3903579 w 5797397"/>
              <a:gd name="connsiteY155" fmla="*/ 2459790 h 2506542"/>
              <a:gd name="connsiteX156" fmla="*/ 3836736 w 5797397"/>
              <a:gd name="connsiteY156" fmla="*/ 2446421 h 2506542"/>
              <a:gd name="connsiteX157" fmla="*/ 3823368 w 5797397"/>
              <a:gd name="connsiteY157" fmla="*/ 2406316 h 2506542"/>
              <a:gd name="connsiteX158" fmla="*/ 3796631 w 5797397"/>
              <a:gd name="connsiteY158" fmla="*/ 2045369 h 2506542"/>
              <a:gd name="connsiteX159" fmla="*/ 3783263 w 5797397"/>
              <a:gd name="connsiteY159" fmla="*/ 1911684 h 2506542"/>
              <a:gd name="connsiteX160" fmla="*/ 3810000 w 5797397"/>
              <a:gd name="connsiteY160" fmla="*/ 1778000 h 2506542"/>
              <a:gd name="connsiteX161" fmla="*/ 3890210 w 5797397"/>
              <a:gd name="connsiteY161" fmla="*/ 1724527 h 2506542"/>
              <a:gd name="connsiteX162" fmla="*/ 3997158 w 5797397"/>
              <a:gd name="connsiteY162" fmla="*/ 1630948 h 2506542"/>
              <a:gd name="connsiteX163" fmla="*/ 4077368 w 5797397"/>
              <a:gd name="connsiteY163" fmla="*/ 1510632 h 2506542"/>
              <a:gd name="connsiteX164" fmla="*/ 4117473 w 5797397"/>
              <a:gd name="connsiteY164" fmla="*/ 1457158 h 2506542"/>
              <a:gd name="connsiteX165" fmla="*/ 4197684 w 5797397"/>
              <a:gd name="connsiteY165" fmla="*/ 1417053 h 2506542"/>
              <a:gd name="connsiteX166" fmla="*/ 4211052 w 5797397"/>
              <a:gd name="connsiteY166" fmla="*/ 1483895 h 2506542"/>
              <a:gd name="connsiteX167" fmla="*/ 4224421 w 5797397"/>
              <a:gd name="connsiteY167" fmla="*/ 1524000 h 2506542"/>
              <a:gd name="connsiteX168" fmla="*/ 4211052 w 5797397"/>
              <a:gd name="connsiteY168" fmla="*/ 1577474 h 2506542"/>
              <a:gd name="connsiteX169" fmla="*/ 4331368 w 5797397"/>
              <a:gd name="connsiteY169" fmla="*/ 1524000 h 2506542"/>
              <a:gd name="connsiteX170" fmla="*/ 4531894 w 5797397"/>
              <a:gd name="connsiteY170" fmla="*/ 1417053 h 2506542"/>
              <a:gd name="connsiteX171" fmla="*/ 4678947 w 5797397"/>
              <a:gd name="connsiteY171" fmla="*/ 1323474 h 2506542"/>
              <a:gd name="connsiteX172" fmla="*/ 4785894 w 5797397"/>
              <a:gd name="connsiteY172" fmla="*/ 1270000 h 2506542"/>
              <a:gd name="connsiteX173" fmla="*/ 4973052 w 5797397"/>
              <a:gd name="connsiteY173" fmla="*/ 1136316 h 2506542"/>
              <a:gd name="connsiteX174" fmla="*/ 5039894 w 5797397"/>
              <a:gd name="connsiteY174" fmla="*/ 1082842 h 2506542"/>
              <a:gd name="connsiteX175" fmla="*/ 5160210 w 5797397"/>
              <a:gd name="connsiteY175" fmla="*/ 975895 h 2506542"/>
              <a:gd name="connsiteX176" fmla="*/ 5200315 w 5797397"/>
              <a:gd name="connsiteY176" fmla="*/ 895684 h 2506542"/>
              <a:gd name="connsiteX177" fmla="*/ 5240421 w 5797397"/>
              <a:gd name="connsiteY177" fmla="*/ 868948 h 2506542"/>
              <a:gd name="connsiteX178" fmla="*/ 5293894 w 5797397"/>
              <a:gd name="connsiteY178" fmla="*/ 815474 h 2506542"/>
              <a:gd name="connsiteX179" fmla="*/ 5374105 w 5797397"/>
              <a:gd name="connsiteY179" fmla="*/ 788737 h 2506542"/>
              <a:gd name="connsiteX180" fmla="*/ 5788526 w 5797397"/>
              <a:gd name="connsiteY180" fmla="*/ 802105 h 2506542"/>
              <a:gd name="connsiteX181" fmla="*/ 5775158 w 5797397"/>
              <a:gd name="connsiteY181" fmla="*/ 868948 h 2506542"/>
              <a:gd name="connsiteX182" fmla="*/ 5694947 w 5797397"/>
              <a:gd name="connsiteY182" fmla="*/ 935790 h 2506542"/>
              <a:gd name="connsiteX183" fmla="*/ 5601368 w 5797397"/>
              <a:gd name="connsiteY183" fmla="*/ 1029369 h 2506542"/>
              <a:gd name="connsiteX184" fmla="*/ 5574631 w 5797397"/>
              <a:gd name="connsiteY184" fmla="*/ 1069474 h 2506542"/>
              <a:gd name="connsiteX185" fmla="*/ 5534526 w 5797397"/>
              <a:gd name="connsiteY185" fmla="*/ 1082842 h 2506542"/>
              <a:gd name="connsiteX186" fmla="*/ 5467684 w 5797397"/>
              <a:gd name="connsiteY186" fmla="*/ 1149684 h 2506542"/>
              <a:gd name="connsiteX187" fmla="*/ 5440947 w 5797397"/>
              <a:gd name="connsiteY187" fmla="*/ 1189790 h 2506542"/>
              <a:gd name="connsiteX188" fmla="*/ 5387473 w 5797397"/>
              <a:gd name="connsiteY188" fmla="*/ 1229895 h 2506542"/>
              <a:gd name="connsiteX189" fmla="*/ 5347368 w 5797397"/>
              <a:gd name="connsiteY189" fmla="*/ 1283369 h 2506542"/>
              <a:gd name="connsiteX190" fmla="*/ 5213684 w 5797397"/>
              <a:gd name="connsiteY190" fmla="*/ 1363579 h 2506542"/>
              <a:gd name="connsiteX191" fmla="*/ 5160210 w 5797397"/>
              <a:gd name="connsiteY191" fmla="*/ 1417053 h 2506542"/>
              <a:gd name="connsiteX192" fmla="*/ 5106736 w 5797397"/>
              <a:gd name="connsiteY192" fmla="*/ 1443790 h 2506542"/>
              <a:gd name="connsiteX193" fmla="*/ 5066631 w 5797397"/>
              <a:gd name="connsiteY193" fmla="*/ 1470527 h 2506542"/>
              <a:gd name="connsiteX194" fmla="*/ 4946315 w 5797397"/>
              <a:gd name="connsiteY194" fmla="*/ 1550737 h 2506542"/>
              <a:gd name="connsiteX195" fmla="*/ 4906210 w 5797397"/>
              <a:gd name="connsiteY195" fmla="*/ 1577474 h 2506542"/>
              <a:gd name="connsiteX196" fmla="*/ 4799263 w 5797397"/>
              <a:gd name="connsiteY196" fmla="*/ 1711158 h 2506542"/>
              <a:gd name="connsiteX197" fmla="*/ 4826000 w 5797397"/>
              <a:gd name="connsiteY197" fmla="*/ 1791369 h 2506542"/>
              <a:gd name="connsiteX198" fmla="*/ 4879473 w 5797397"/>
              <a:gd name="connsiteY198" fmla="*/ 1818105 h 2506542"/>
              <a:gd name="connsiteX199" fmla="*/ 4999789 w 5797397"/>
              <a:gd name="connsiteY199" fmla="*/ 1858211 h 2506542"/>
              <a:gd name="connsiteX200" fmla="*/ 5039894 w 5797397"/>
              <a:gd name="connsiteY200" fmla="*/ 1871579 h 2506542"/>
              <a:gd name="connsiteX201" fmla="*/ 5133473 w 5797397"/>
              <a:gd name="connsiteY201" fmla="*/ 1884948 h 2506542"/>
              <a:gd name="connsiteX202" fmla="*/ 5240421 w 5797397"/>
              <a:gd name="connsiteY202" fmla="*/ 1911684 h 2506542"/>
              <a:gd name="connsiteX203" fmla="*/ 5280526 w 5797397"/>
              <a:gd name="connsiteY203" fmla="*/ 1925053 h 2506542"/>
              <a:gd name="connsiteX204" fmla="*/ 5307263 w 5797397"/>
              <a:gd name="connsiteY204" fmla="*/ 1965158 h 2506542"/>
              <a:gd name="connsiteX205" fmla="*/ 5293894 w 5797397"/>
              <a:gd name="connsiteY205" fmla="*/ 2005263 h 2506542"/>
              <a:gd name="connsiteX206" fmla="*/ 5146842 w 5797397"/>
              <a:gd name="connsiteY206" fmla="*/ 1978527 h 2506542"/>
              <a:gd name="connsiteX207" fmla="*/ 5053263 w 5797397"/>
              <a:gd name="connsiteY207" fmla="*/ 1884948 h 2506542"/>
              <a:gd name="connsiteX208" fmla="*/ 5093368 w 5797397"/>
              <a:gd name="connsiteY208" fmla="*/ 1764632 h 2506542"/>
              <a:gd name="connsiteX209" fmla="*/ 5133473 w 5797397"/>
              <a:gd name="connsiteY209" fmla="*/ 1737895 h 2506542"/>
              <a:gd name="connsiteX210" fmla="*/ 5200315 w 5797397"/>
              <a:gd name="connsiteY210" fmla="*/ 1657684 h 2506542"/>
              <a:gd name="connsiteX211" fmla="*/ 5494421 w 5797397"/>
              <a:gd name="connsiteY211" fmla="*/ 1630948 h 2506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</a:cxnLst>
            <a:rect l="l" t="t" r="r" b="b"/>
            <a:pathLst>
              <a:path w="5797397" h="2506542">
                <a:moveTo>
                  <a:pt x="0" y="1724527"/>
                </a:moveTo>
                <a:cubicBezTo>
                  <a:pt x="4456" y="1697790"/>
                  <a:pt x="2359" y="1669086"/>
                  <a:pt x="13368" y="1644316"/>
                </a:cubicBezTo>
                <a:cubicBezTo>
                  <a:pt x="21046" y="1627040"/>
                  <a:pt x="42130" y="1619335"/>
                  <a:pt x="53473" y="1604211"/>
                </a:cubicBezTo>
                <a:cubicBezTo>
                  <a:pt x="69063" y="1583424"/>
                  <a:pt x="76795" y="1557205"/>
                  <a:pt x="93579" y="1537369"/>
                </a:cubicBezTo>
                <a:cubicBezTo>
                  <a:pt x="273300" y="1324971"/>
                  <a:pt x="139006" y="1488372"/>
                  <a:pt x="240631" y="1403684"/>
                </a:cubicBezTo>
                <a:cubicBezTo>
                  <a:pt x="255155" y="1391581"/>
                  <a:pt x="266212" y="1375682"/>
                  <a:pt x="280736" y="1363579"/>
                </a:cubicBezTo>
                <a:cubicBezTo>
                  <a:pt x="315290" y="1334784"/>
                  <a:pt x="320752" y="1336872"/>
                  <a:pt x="360947" y="1323474"/>
                </a:cubicBezTo>
                <a:cubicBezTo>
                  <a:pt x="365403" y="1292281"/>
                  <a:pt x="370407" y="1261161"/>
                  <a:pt x="374315" y="1229895"/>
                </a:cubicBezTo>
                <a:cubicBezTo>
                  <a:pt x="378249" y="1198422"/>
                  <a:pt x="386496" y="1086405"/>
                  <a:pt x="401052" y="1042737"/>
                </a:cubicBezTo>
                <a:cubicBezTo>
                  <a:pt x="407354" y="1023831"/>
                  <a:pt x="419695" y="1007474"/>
                  <a:pt x="427789" y="989263"/>
                </a:cubicBezTo>
                <a:cubicBezTo>
                  <a:pt x="465657" y="904061"/>
                  <a:pt x="431102" y="938037"/>
                  <a:pt x="494631" y="895684"/>
                </a:cubicBezTo>
                <a:cubicBezTo>
                  <a:pt x="516912" y="900140"/>
                  <a:pt x="542567" y="896449"/>
                  <a:pt x="561473" y="909053"/>
                </a:cubicBezTo>
                <a:cubicBezTo>
                  <a:pt x="573198" y="916870"/>
                  <a:pt x="570971" y="935609"/>
                  <a:pt x="574842" y="949158"/>
                </a:cubicBezTo>
                <a:cubicBezTo>
                  <a:pt x="579890" y="966824"/>
                  <a:pt x="583162" y="984966"/>
                  <a:pt x="588210" y="1002632"/>
                </a:cubicBezTo>
                <a:cubicBezTo>
                  <a:pt x="598685" y="1039295"/>
                  <a:pt x="614197" y="1074283"/>
                  <a:pt x="628315" y="1109579"/>
                </a:cubicBezTo>
                <a:cubicBezTo>
                  <a:pt x="623859" y="1261088"/>
                  <a:pt x="622156" y="1412702"/>
                  <a:pt x="614947" y="1564105"/>
                </a:cubicBezTo>
                <a:cubicBezTo>
                  <a:pt x="613238" y="1599991"/>
                  <a:pt x="605546" y="1635346"/>
                  <a:pt x="601579" y="1671053"/>
                </a:cubicBezTo>
                <a:cubicBezTo>
                  <a:pt x="596633" y="1715563"/>
                  <a:pt x="595020" y="1760474"/>
                  <a:pt x="588210" y="1804737"/>
                </a:cubicBezTo>
                <a:cubicBezTo>
                  <a:pt x="582438" y="1842255"/>
                  <a:pt x="524010" y="1946507"/>
                  <a:pt x="521368" y="1951790"/>
                </a:cubicBezTo>
                <a:cubicBezTo>
                  <a:pt x="512456" y="1969614"/>
                  <a:pt x="513964" y="2000429"/>
                  <a:pt x="494631" y="2005263"/>
                </a:cubicBezTo>
                <a:lnTo>
                  <a:pt x="441158" y="2018632"/>
                </a:lnTo>
                <a:cubicBezTo>
                  <a:pt x="405509" y="2014176"/>
                  <a:pt x="365750" y="2022467"/>
                  <a:pt x="334210" y="2005263"/>
                </a:cubicBezTo>
                <a:cubicBezTo>
                  <a:pt x="287677" y="1979881"/>
                  <a:pt x="285916" y="1881099"/>
                  <a:pt x="280736" y="1844842"/>
                </a:cubicBezTo>
                <a:cubicBezTo>
                  <a:pt x="285192" y="1822561"/>
                  <a:pt x="283333" y="1798006"/>
                  <a:pt x="294105" y="1778000"/>
                </a:cubicBezTo>
                <a:cubicBezTo>
                  <a:pt x="317798" y="1734000"/>
                  <a:pt x="396138" y="1640227"/>
                  <a:pt x="441158" y="1604211"/>
                </a:cubicBezTo>
                <a:cubicBezTo>
                  <a:pt x="482913" y="1570807"/>
                  <a:pt x="517105" y="1562722"/>
                  <a:pt x="561473" y="1537369"/>
                </a:cubicBezTo>
                <a:cubicBezTo>
                  <a:pt x="575423" y="1529398"/>
                  <a:pt x="586190" y="1515249"/>
                  <a:pt x="601579" y="1510632"/>
                </a:cubicBezTo>
                <a:cubicBezTo>
                  <a:pt x="631760" y="1501578"/>
                  <a:pt x="663965" y="1501719"/>
                  <a:pt x="695158" y="1497263"/>
                </a:cubicBezTo>
                <a:cubicBezTo>
                  <a:pt x="762000" y="1506175"/>
                  <a:pt x="831320" y="1503886"/>
                  <a:pt x="895684" y="1524000"/>
                </a:cubicBezTo>
                <a:cubicBezTo>
                  <a:pt x="909134" y="1528203"/>
                  <a:pt x="906531" y="1550241"/>
                  <a:pt x="909052" y="1564105"/>
                </a:cubicBezTo>
                <a:cubicBezTo>
                  <a:pt x="914325" y="1593109"/>
                  <a:pt x="919013" y="1685384"/>
                  <a:pt x="935789" y="1724527"/>
                </a:cubicBezTo>
                <a:cubicBezTo>
                  <a:pt x="942118" y="1739295"/>
                  <a:pt x="952070" y="1752433"/>
                  <a:pt x="962526" y="1764632"/>
                </a:cubicBezTo>
                <a:cubicBezTo>
                  <a:pt x="978931" y="1783771"/>
                  <a:pt x="999322" y="1799203"/>
                  <a:pt x="1016000" y="1818105"/>
                </a:cubicBezTo>
                <a:cubicBezTo>
                  <a:pt x="1066207" y="1875007"/>
                  <a:pt x="1109393" y="1938236"/>
                  <a:pt x="1163052" y="1991895"/>
                </a:cubicBezTo>
                <a:cubicBezTo>
                  <a:pt x="1194245" y="2023088"/>
                  <a:pt x="1226614" y="2053148"/>
                  <a:pt x="1256631" y="2085474"/>
                </a:cubicBezTo>
                <a:cubicBezTo>
                  <a:pt x="1284586" y="2115580"/>
                  <a:pt x="1309206" y="2148653"/>
                  <a:pt x="1336842" y="2179053"/>
                </a:cubicBezTo>
                <a:cubicBezTo>
                  <a:pt x="1374076" y="2220010"/>
                  <a:pt x="1398428" y="2242391"/>
                  <a:pt x="1443789" y="2272632"/>
                </a:cubicBezTo>
                <a:cubicBezTo>
                  <a:pt x="1465409" y="2287045"/>
                  <a:pt x="1486887" y="2302184"/>
                  <a:pt x="1510631" y="2312737"/>
                </a:cubicBezTo>
                <a:cubicBezTo>
                  <a:pt x="1527421" y="2320199"/>
                  <a:pt x="1546280" y="2321649"/>
                  <a:pt x="1564105" y="2326105"/>
                </a:cubicBezTo>
                <a:lnTo>
                  <a:pt x="1871579" y="2312737"/>
                </a:lnTo>
                <a:cubicBezTo>
                  <a:pt x="1889566" y="2308990"/>
                  <a:pt x="1891543" y="2276412"/>
                  <a:pt x="1884947" y="2259263"/>
                </a:cubicBezTo>
                <a:cubicBezTo>
                  <a:pt x="1867644" y="2214275"/>
                  <a:pt x="1832532" y="2178326"/>
                  <a:pt x="1804736" y="2138948"/>
                </a:cubicBezTo>
                <a:cubicBezTo>
                  <a:pt x="1725941" y="2027322"/>
                  <a:pt x="1632720" y="1913013"/>
                  <a:pt x="1524000" y="1831474"/>
                </a:cubicBezTo>
                <a:cubicBezTo>
                  <a:pt x="1506175" y="1818106"/>
                  <a:pt x="1487924" y="1805288"/>
                  <a:pt x="1470526" y="1791369"/>
                </a:cubicBezTo>
                <a:cubicBezTo>
                  <a:pt x="1339401" y="1686470"/>
                  <a:pt x="1443489" y="1759977"/>
                  <a:pt x="1310105" y="1671053"/>
                </a:cubicBezTo>
                <a:lnTo>
                  <a:pt x="1270000" y="1644316"/>
                </a:lnTo>
                <a:cubicBezTo>
                  <a:pt x="1261088" y="1626491"/>
                  <a:pt x="1244001" y="1610757"/>
                  <a:pt x="1243263" y="1590842"/>
                </a:cubicBezTo>
                <a:cubicBezTo>
                  <a:pt x="1239466" y="1488324"/>
                  <a:pt x="1236512" y="1383965"/>
                  <a:pt x="1256631" y="1283369"/>
                </a:cubicBezTo>
                <a:cubicBezTo>
                  <a:pt x="1260539" y="1263827"/>
                  <a:pt x="1293888" y="1268215"/>
                  <a:pt x="1310105" y="1256632"/>
                </a:cubicBezTo>
                <a:cubicBezTo>
                  <a:pt x="1325489" y="1245643"/>
                  <a:pt x="1334826" y="1227516"/>
                  <a:pt x="1350210" y="1216527"/>
                </a:cubicBezTo>
                <a:cubicBezTo>
                  <a:pt x="1366427" y="1204944"/>
                  <a:pt x="1386595" y="1200043"/>
                  <a:pt x="1403684" y="1189790"/>
                </a:cubicBezTo>
                <a:cubicBezTo>
                  <a:pt x="1431238" y="1173257"/>
                  <a:pt x="1455153" y="1150687"/>
                  <a:pt x="1483894" y="1136316"/>
                </a:cubicBezTo>
                <a:cubicBezTo>
                  <a:pt x="1549630" y="1103448"/>
                  <a:pt x="1585809" y="1109279"/>
                  <a:pt x="1657684" y="1096211"/>
                </a:cubicBezTo>
                <a:cubicBezTo>
                  <a:pt x="1675761" y="1092924"/>
                  <a:pt x="1693333" y="1087298"/>
                  <a:pt x="1711158" y="1082842"/>
                </a:cubicBezTo>
                <a:cubicBezTo>
                  <a:pt x="1874680" y="1106204"/>
                  <a:pt x="1744793" y="1077582"/>
                  <a:pt x="1858210" y="1122948"/>
                </a:cubicBezTo>
                <a:cubicBezTo>
                  <a:pt x="1884377" y="1133415"/>
                  <a:pt x="1938421" y="1149684"/>
                  <a:pt x="1938421" y="1149684"/>
                </a:cubicBezTo>
                <a:cubicBezTo>
                  <a:pt x="1951789" y="1163053"/>
                  <a:pt x="1968039" y="1174059"/>
                  <a:pt x="1978526" y="1189790"/>
                </a:cubicBezTo>
                <a:cubicBezTo>
                  <a:pt x="1986342" y="1201515"/>
                  <a:pt x="1991894" y="1215804"/>
                  <a:pt x="1991894" y="1229895"/>
                </a:cubicBezTo>
                <a:cubicBezTo>
                  <a:pt x="1991894" y="1302763"/>
                  <a:pt x="1985011" y="1349330"/>
                  <a:pt x="1938421" y="1403684"/>
                </a:cubicBezTo>
                <a:cubicBezTo>
                  <a:pt x="1927965" y="1415883"/>
                  <a:pt x="1910514" y="1419965"/>
                  <a:pt x="1898315" y="1430421"/>
                </a:cubicBezTo>
                <a:cubicBezTo>
                  <a:pt x="1817576" y="1499627"/>
                  <a:pt x="1878429" y="1472700"/>
                  <a:pt x="1804736" y="1497263"/>
                </a:cubicBezTo>
                <a:lnTo>
                  <a:pt x="1751263" y="1417053"/>
                </a:lnTo>
                <a:cubicBezTo>
                  <a:pt x="1742351" y="1403685"/>
                  <a:pt x="1735887" y="1388309"/>
                  <a:pt x="1724526" y="1376948"/>
                </a:cubicBezTo>
                <a:cubicBezTo>
                  <a:pt x="1711158" y="1363579"/>
                  <a:pt x="1696524" y="1351366"/>
                  <a:pt x="1684421" y="1336842"/>
                </a:cubicBezTo>
                <a:cubicBezTo>
                  <a:pt x="1674135" y="1324499"/>
                  <a:pt x="1667023" y="1309811"/>
                  <a:pt x="1657684" y="1296737"/>
                </a:cubicBezTo>
                <a:cubicBezTo>
                  <a:pt x="1574775" y="1180665"/>
                  <a:pt x="1653853" y="1297673"/>
                  <a:pt x="1590842" y="1203158"/>
                </a:cubicBezTo>
                <a:cubicBezTo>
                  <a:pt x="1651186" y="901431"/>
                  <a:pt x="1583853" y="1124089"/>
                  <a:pt x="2326105" y="1149684"/>
                </a:cubicBezTo>
                <a:cubicBezTo>
                  <a:pt x="2344467" y="1150317"/>
                  <a:pt x="2361981" y="1157773"/>
                  <a:pt x="2379579" y="1163053"/>
                </a:cubicBezTo>
                <a:cubicBezTo>
                  <a:pt x="2406573" y="1171151"/>
                  <a:pt x="2459789" y="1189790"/>
                  <a:pt x="2459789" y="1189790"/>
                </a:cubicBezTo>
                <a:cubicBezTo>
                  <a:pt x="2468701" y="1203158"/>
                  <a:pt x="2481445" y="1214653"/>
                  <a:pt x="2486526" y="1229895"/>
                </a:cubicBezTo>
                <a:cubicBezTo>
                  <a:pt x="2513713" y="1311455"/>
                  <a:pt x="2493664" y="1422309"/>
                  <a:pt x="2486526" y="1497263"/>
                </a:cubicBezTo>
                <a:cubicBezTo>
                  <a:pt x="2483539" y="1528631"/>
                  <a:pt x="2480243" y="1560139"/>
                  <a:pt x="2473158" y="1590842"/>
                </a:cubicBezTo>
                <a:cubicBezTo>
                  <a:pt x="2466044" y="1621670"/>
                  <a:pt x="2433718" y="1706318"/>
                  <a:pt x="2419684" y="1737895"/>
                </a:cubicBezTo>
                <a:cubicBezTo>
                  <a:pt x="2411590" y="1756106"/>
                  <a:pt x="2402834" y="1774066"/>
                  <a:pt x="2392947" y="1791369"/>
                </a:cubicBezTo>
                <a:cubicBezTo>
                  <a:pt x="2384976" y="1805319"/>
                  <a:pt x="2372735" y="1816792"/>
                  <a:pt x="2366210" y="1831474"/>
                </a:cubicBezTo>
                <a:cubicBezTo>
                  <a:pt x="2354764" y="1857228"/>
                  <a:pt x="2350313" y="1885669"/>
                  <a:pt x="2339473" y="1911684"/>
                </a:cubicBezTo>
                <a:cubicBezTo>
                  <a:pt x="2327976" y="1939277"/>
                  <a:pt x="2312736" y="1965158"/>
                  <a:pt x="2299368" y="1991895"/>
                </a:cubicBezTo>
                <a:cubicBezTo>
                  <a:pt x="2290456" y="2045369"/>
                  <a:pt x="2272631" y="2098105"/>
                  <a:pt x="2272631" y="2152316"/>
                </a:cubicBezTo>
                <a:cubicBezTo>
                  <a:pt x="2272631" y="2215335"/>
                  <a:pt x="2282501" y="2278754"/>
                  <a:pt x="2299368" y="2339474"/>
                </a:cubicBezTo>
                <a:cubicBezTo>
                  <a:pt x="2305331" y="2360942"/>
                  <a:pt x="2324973" y="2376031"/>
                  <a:pt x="2339473" y="2392948"/>
                </a:cubicBezTo>
                <a:cubicBezTo>
                  <a:pt x="2361645" y="2418815"/>
                  <a:pt x="2388744" y="2444320"/>
                  <a:pt x="2419684" y="2459790"/>
                </a:cubicBezTo>
                <a:cubicBezTo>
                  <a:pt x="2432288" y="2466092"/>
                  <a:pt x="2446240" y="2469287"/>
                  <a:pt x="2459789" y="2473158"/>
                </a:cubicBezTo>
                <a:cubicBezTo>
                  <a:pt x="2515634" y="2489114"/>
                  <a:pt x="2530435" y="2489389"/>
                  <a:pt x="2593473" y="2499895"/>
                </a:cubicBezTo>
                <a:cubicBezTo>
                  <a:pt x="2638035" y="2495439"/>
                  <a:pt x="2704117" y="2524929"/>
                  <a:pt x="2727158" y="2486527"/>
                </a:cubicBezTo>
                <a:cubicBezTo>
                  <a:pt x="2749738" y="2448893"/>
                  <a:pt x="2697602" y="2403009"/>
                  <a:pt x="2673684" y="2366211"/>
                </a:cubicBezTo>
                <a:cubicBezTo>
                  <a:pt x="2639168" y="2313109"/>
                  <a:pt x="2598152" y="2263942"/>
                  <a:pt x="2553368" y="2219158"/>
                </a:cubicBezTo>
                <a:cubicBezTo>
                  <a:pt x="2531087" y="2196877"/>
                  <a:pt x="2504462" y="2178223"/>
                  <a:pt x="2486526" y="2152316"/>
                </a:cubicBezTo>
                <a:cubicBezTo>
                  <a:pt x="2463839" y="2119546"/>
                  <a:pt x="2451808" y="2080537"/>
                  <a:pt x="2433052" y="2045369"/>
                </a:cubicBezTo>
                <a:cubicBezTo>
                  <a:pt x="2416145" y="2013669"/>
                  <a:pt x="2395646" y="1983924"/>
                  <a:pt x="2379579" y="1951790"/>
                </a:cubicBezTo>
                <a:cubicBezTo>
                  <a:pt x="2324235" y="1841101"/>
                  <a:pt x="2416091" y="1986505"/>
                  <a:pt x="2339473" y="1871579"/>
                </a:cubicBezTo>
                <a:cubicBezTo>
                  <a:pt x="2335017" y="1853754"/>
                  <a:pt x="2331153" y="1835771"/>
                  <a:pt x="2326105" y="1818105"/>
                </a:cubicBezTo>
                <a:cubicBezTo>
                  <a:pt x="2322234" y="1804556"/>
                  <a:pt x="2312736" y="1792092"/>
                  <a:pt x="2312736" y="1778000"/>
                </a:cubicBezTo>
                <a:cubicBezTo>
                  <a:pt x="2312736" y="1719899"/>
                  <a:pt x="2317043" y="1661601"/>
                  <a:pt x="2326105" y="1604211"/>
                </a:cubicBezTo>
                <a:cubicBezTo>
                  <a:pt x="2339207" y="1521235"/>
                  <a:pt x="2340062" y="1532520"/>
                  <a:pt x="2392947" y="1497263"/>
                </a:cubicBezTo>
                <a:cubicBezTo>
                  <a:pt x="2401859" y="1479439"/>
                  <a:pt x="2405592" y="1457881"/>
                  <a:pt x="2419684" y="1443790"/>
                </a:cubicBezTo>
                <a:cubicBezTo>
                  <a:pt x="2433859" y="1429615"/>
                  <a:pt x="2527822" y="1396405"/>
                  <a:pt x="2540000" y="1390316"/>
                </a:cubicBezTo>
                <a:cubicBezTo>
                  <a:pt x="2617571" y="1351530"/>
                  <a:pt x="2539830" y="1371998"/>
                  <a:pt x="2633579" y="1336842"/>
                </a:cubicBezTo>
                <a:cubicBezTo>
                  <a:pt x="2650782" y="1330391"/>
                  <a:pt x="2669228" y="1327930"/>
                  <a:pt x="2687052" y="1323474"/>
                </a:cubicBezTo>
                <a:cubicBezTo>
                  <a:pt x="2986737" y="1355020"/>
                  <a:pt x="2908887" y="1268894"/>
                  <a:pt x="2954421" y="1390316"/>
                </a:cubicBezTo>
                <a:cubicBezTo>
                  <a:pt x="2962847" y="1412785"/>
                  <a:pt x="2972246" y="1434877"/>
                  <a:pt x="2981158" y="1457158"/>
                </a:cubicBezTo>
                <a:cubicBezTo>
                  <a:pt x="2985614" y="1479439"/>
                  <a:pt x="2991708" y="1501454"/>
                  <a:pt x="2994526" y="1524000"/>
                </a:cubicBezTo>
                <a:cubicBezTo>
                  <a:pt x="3002059" y="1584266"/>
                  <a:pt x="3001884" y="1673300"/>
                  <a:pt x="3021263" y="1737895"/>
                </a:cubicBezTo>
                <a:cubicBezTo>
                  <a:pt x="3028159" y="1760880"/>
                  <a:pt x="3039088" y="1782456"/>
                  <a:pt x="3048000" y="1804737"/>
                </a:cubicBezTo>
                <a:cubicBezTo>
                  <a:pt x="3050379" y="1816632"/>
                  <a:pt x="3067657" y="1908535"/>
                  <a:pt x="3074736" y="1925053"/>
                </a:cubicBezTo>
                <a:cubicBezTo>
                  <a:pt x="3081065" y="1939821"/>
                  <a:pt x="3117492" y="1963926"/>
                  <a:pt x="3101473" y="1965158"/>
                </a:cubicBezTo>
                <a:cubicBezTo>
                  <a:pt x="3034238" y="1970330"/>
                  <a:pt x="2967789" y="1947333"/>
                  <a:pt x="2900947" y="1938421"/>
                </a:cubicBezTo>
                <a:cubicBezTo>
                  <a:pt x="2887579" y="1929509"/>
                  <a:pt x="2873185" y="1921970"/>
                  <a:pt x="2860842" y="1911684"/>
                </a:cubicBezTo>
                <a:cubicBezTo>
                  <a:pt x="2764415" y="1831328"/>
                  <a:pt x="2812557" y="1816040"/>
                  <a:pt x="2860842" y="1630948"/>
                </a:cubicBezTo>
                <a:cubicBezTo>
                  <a:pt x="2867401" y="1605806"/>
                  <a:pt x="2884037" y="1583833"/>
                  <a:pt x="2900947" y="1564105"/>
                </a:cubicBezTo>
                <a:cubicBezTo>
                  <a:pt x="3120861" y="1307538"/>
                  <a:pt x="2949076" y="1510630"/>
                  <a:pt x="3061368" y="1417053"/>
                </a:cubicBezTo>
                <a:cubicBezTo>
                  <a:pt x="3075892" y="1404950"/>
                  <a:pt x="3086841" y="1388920"/>
                  <a:pt x="3101473" y="1376948"/>
                </a:cubicBezTo>
                <a:cubicBezTo>
                  <a:pt x="3135962" y="1348730"/>
                  <a:pt x="3183702" y="1333814"/>
                  <a:pt x="3208421" y="1296737"/>
                </a:cubicBezTo>
                <a:cubicBezTo>
                  <a:pt x="3245350" y="1241345"/>
                  <a:pt x="3219571" y="1260529"/>
                  <a:pt x="3288631" y="1243263"/>
                </a:cubicBezTo>
                <a:cubicBezTo>
                  <a:pt x="3315368" y="1216526"/>
                  <a:pt x="3347868" y="1194514"/>
                  <a:pt x="3368842" y="1163053"/>
                </a:cubicBezTo>
                <a:cubicBezTo>
                  <a:pt x="3400642" y="1115354"/>
                  <a:pt x="3416146" y="1089012"/>
                  <a:pt x="3462421" y="1042737"/>
                </a:cubicBezTo>
                <a:cubicBezTo>
                  <a:pt x="3473782" y="1031376"/>
                  <a:pt x="3488576" y="1023971"/>
                  <a:pt x="3502526" y="1016000"/>
                </a:cubicBezTo>
                <a:cubicBezTo>
                  <a:pt x="3525939" y="1002621"/>
                  <a:pt x="3567262" y="981663"/>
                  <a:pt x="3596105" y="975895"/>
                </a:cubicBezTo>
                <a:cubicBezTo>
                  <a:pt x="3627003" y="969716"/>
                  <a:pt x="3658260" y="964855"/>
                  <a:pt x="3689684" y="962527"/>
                </a:cubicBezTo>
                <a:cubicBezTo>
                  <a:pt x="3778674" y="955935"/>
                  <a:pt x="3867929" y="953614"/>
                  <a:pt x="3957052" y="949158"/>
                </a:cubicBezTo>
                <a:cubicBezTo>
                  <a:pt x="3965964" y="935790"/>
                  <a:pt x="3977264" y="923735"/>
                  <a:pt x="3983789" y="909053"/>
                </a:cubicBezTo>
                <a:cubicBezTo>
                  <a:pt x="3995235" y="883299"/>
                  <a:pt x="4010526" y="828842"/>
                  <a:pt x="4010526" y="828842"/>
                </a:cubicBezTo>
                <a:cubicBezTo>
                  <a:pt x="4001614" y="721895"/>
                  <a:pt x="4000356" y="614032"/>
                  <a:pt x="3983789" y="508000"/>
                </a:cubicBezTo>
                <a:cubicBezTo>
                  <a:pt x="3977911" y="470383"/>
                  <a:pt x="3953874" y="437737"/>
                  <a:pt x="3943684" y="401053"/>
                </a:cubicBezTo>
                <a:cubicBezTo>
                  <a:pt x="3931521" y="357267"/>
                  <a:pt x="3927355" y="311605"/>
                  <a:pt x="3916947" y="267369"/>
                </a:cubicBezTo>
                <a:cubicBezTo>
                  <a:pt x="3911367" y="243654"/>
                  <a:pt x="3875362" y="120330"/>
                  <a:pt x="3863473" y="93579"/>
                </a:cubicBezTo>
                <a:cubicBezTo>
                  <a:pt x="3856366" y="77588"/>
                  <a:pt x="3802015" y="7179"/>
                  <a:pt x="3796631" y="0"/>
                </a:cubicBezTo>
                <a:cubicBezTo>
                  <a:pt x="3711964" y="4456"/>
                  <a:pt x="3627067" y="5693"/>
                  <a:pt x="3542631" y="13369"/>
                </a:cubicBezTo>
                <a:cubicBezTo>
                  <a:pt x="3528597" y="14645"/>
                  <a:pt x="3514251" y="18921"/>
                  <a:pt x="3502526" y="26737"/>
                </a:cubicBezTo>
                <a:cubicBezTo>
                  <a:pt x="3486795" y="37224"/>
                  <a:pt x="3474524" y="52318"/>
                  <a:pt x="3462421" y="66842"/>
                </a:cubicBezTo>
                <a:cubicBezTo>
                  <a:pt x="3452135" y="79185"/>
                  <a:pt x="3444596" y="93579"/>
                  <a:pt x="3435684" y="106948"/>
                </a:cubicBezTo>
                <a:lnTo>
                  <a:pt x="3408947" y="213895"/>
                </a:lnTo>
                <a:cubicBezTo>
                  <a:pt x="3404491" y="231720"/>
                  <a:pt x="3398600" y="249246"/>
                  <a:pt x="3395579" y="267369"/>
                </a:cubicBezTo>
                <a:cubicBezTo>
                  <a:pt x="3391123" y="294106"/>
                  <a:pt x="3387059" y="320911"/>
                  <a:pt x="3382210" y="347579"/>
                </a:cubicBezTo>
                <a:cubicBezTo>
                  <a:pt x="3378145" y="369934"/>
                  <a:pt x="3372577" y="392008"/>
                  <a:pt x="3368842" y="414421"/>
                </a:cubicBezTo>
                <a:cubicBezTo>
                  <a:pt x="3359206" y="472235"/>
                  <a:pt x="3351741" y="530397"/>
                  <a:pt x="3342105" y="588211"/>
                </a:cubicBezTo>
                <a:cubicBezTo>
                  <a:pt x="3338369" y="610624"/>
                  <a:pt x="3335921" y="633497"/>
                  <a:pt x="3328736" y="655053"/>
                </a:cubicBezTo>
                <a:cubicBezTo>
                  <a:pt x="3322434" y="673959"/>
                  <a:pt x="3308703" y="689760"/>
                  <a:pt x="3302000" y="708527"/>
                </a:cubicBezTo>
                <a:cubicBezTo>
                  <a:pt x="3286352" y="752340"/>
                  <a:pt x="3276606" y="798075"/>
                  <a:pt x="3261894" y="842211"/>
                </a:cubicBezTo>
                <a:cubicBezTo>
                  <a:pt x="3249854" y="878330"/>
                  <a:pt x="3233829" y="913039"/>
                  <a:pt x="3221789" y="949158"/>
                </a:cubicBezTo>
                <a:cubicBezTo>
                  <a:pt x="3211530" y="979934"/>
                  <a:pt x="3202347" y="1011127"/>
                  <a:pt x="3195052" y="1042737"/>
                </a:cubicBezTo>
                <a:cubicBezTo>
                  <a:pt x="3188957" y="1069149"/>
                  <a:pt x="3186533" y="1096279"/>
                  <a:pt x="3181684" y="1122948"/>
                </a:cubicBezTo>
                <a:cubicBezTo>
                  <a:pt x="3177619" y="1145303"/>
                  <a:pt x="3172771" y="1167509"/>
                  <a:pt x="3168315" y="1189790"/>
                </a:cubicBezTo>
                <a:cubicBezTo>
                  <a:pt x="3177227" y="1261088"/>
                  <a:pt x="3174933" y="1334705"/>
                  <a:pt x="3195052" y="1403684"/>
                </a:cubicBezTo>
                <a:cubicBezTo>
                  <a:pt x="3201424" y="1425530"/>
                  <a:pt x="3311124" y="1583663"/>
                  <a:pt x="3328736" y="1604211"/>
                </a:cubicBezTo>
                <a:cubicBezTo>
                  <a:pt x="3367187" y="1649071"/>
                  <a:pt x="3451335" y="1727403"/>
                  <a:pt x="3502526" y="1764632"/>
                </a:cubicBezTo>
                <a:cubicBezTo>
                  <a:pt x="3523540" y="1779915"/>
                  <a:pt x="3548581" y="1789147"/>
                  <a:pt x="3569368" y="1804737"/>
                </a:cubicBezTo>
                <a:cubicBezTo>
                  <a:pt x="3584493" y="1816080"/>
                  <a:pt x="3594949" y="1832739"/>
                  <a:pt x="3609473" y="1844842"/>
                </a:cubicBezTo>
                <a:cubicBezTo>
                  <a:pt x="3621816" y="1855128"/>
                  <a:pt x="3636725" y="1861939"/>
                  <a:pt x="3649579" y="1871579"/>
                </a:cubicBezTo>
                <a:cubicBezTo>
                  <a:pt x="3711639" y="1918124"/>
                  <a:pt x="3753470" y="1965684"/>
                  <a:pt x="3823368" y="1991895"/>
                </a:cubicBezTo>
                <a:cubicBezTo>
                  <a:pt x="3840571" y="1998346"/>
                  <a:pt x="3859017" y="2000807"/>
                  <a:pt x="3876842" y="2005263"/>
                </a:cubicBezTo>
                <a:lnTo>
                  <a:pt x="3957052" y="2058737"/>
                </a:lnTo>
                <a:lnTo>
                  <a:pt x="3997158" y="2085474"/>
                </a:lnTo>
                <a:cubicBezTo>
                  <a:pt x="4006070" y="2103299"/>
                  <a:pt x="4023894" y="2119020"/>
                  <a:pt x="4023894" y="2138948"/>
                </a:cubicBezTo>
                <a:cubicBezTo>
                  <a:pt x="4023894" y="2215225"/>
                  <a:pt x="4016412" y="2292404"/>
                  <a:pt x="3997158" y="2366211"/>
                </a:cubicBezTo>
                <a:cubicBezTo>
                  <a:pt x="3989047" y="2397304"/>
                  <a:pt x="3974168" y="2436259"/>
                  <a:pt x="3943684" y="2446421"/>
                </a:cubicBezTo>
                <a:lnTo>
                  <a:pt x="3903579" y="2459790"/>
                </a:lnTo>
                <a:cubicBezTo>
                  <a:pt x="3881298" y="2455334"/>
                  <a:pt x="3855642" y="2459025"/>
                  <a:pt x="3836736" y="2446421"/>
                </a:cubicBezTo>
                <a:cubicBezTo>
                  <a:pt x="3825011" y="2438604"/>
                  <a:pt x="3824770" y="2420337"/>
                  <a:pt x="3823368" y="2406316"/>
                </a:cubicBezTo>
                <a:cubicBezTo>
                  <a:pt x="3811363" y="2286269"/>
                  <a:pt x="3806381" y="2165620"/>
                  <a:pt x="3796631" y="2045369"/>
                </a:cubicBezTo>
                <a:cubicBezTo>
                  <a:pt x="3793012" y="2000732"/>
                  <a:pt x="3787719" y="1956246"/>
                  <a:pt x="3783263" y="1911684"/>
                </a:cubicBezTo>
                <a:cubicBezTo>
                  <a:pt x="3792175" y="1867123"/>
                  <a:pt x="3787454" y="1817456"/>
                  <a:pt x="3810000" y="1778000"/>
                </a:cubicBezTo>
                <a:cubicBezTo>
                  <a:pt x="3825943" y="1750100"/>
                  <a:pt x="3867488" y="1747249"/>
                  <a:pt x="3890210" y="1724527"/>
                </a:cubicBezTo>
                <a:cubicBezTo>
                  <a:pt x="3968413" y="1646323"/>
                  <a:pt x="3930834" y="1675162"/>
                  <a:pt x="3997158" y="1630948"/>
                </a:cubicBezTo>
                <a:cubicBezTo>
                  <a:pt x="4023895" y="1590843"/>
                  <a:pt x="4048448" y="1549193"/>
                  <a:pt x="4077368" y="1510632"/>
                </a:cubicBezTo>
                <a:cubicBezTo>
                  <a:pt x="4090736" y="1492807"/>
                  <a:pt x="4101718" y="1472913"/>
                  <a:pt x="4117473" y="1457158"/>
                </a:cubicBezTo>
                <a:cubicBezTo>
                  <a:pt x="4143388" y="1431243"/>
                  <a:pt x="4165065" y="1427926"/>
                  <a:pt x="4197684" y="1417053"/>
                </a:cubicBezTo>
                <a:cubicBezTo>
                  <a:pt x="4202140" y="1439334"/>
                  <a:pt x="4205541" y="1461852"/>
                  <a:pt x="4211052" y="1483895"/>
                </a:cubicBezTo>
                <a:cubicBezTo>
                  <a:pt x="4214470" y="1497566"/>
                  <a:pt x="4224421" y="1509908"/>
                  <a:pt x="4224421" y="1524000"/>
                </a:cubicBezTo>
                <a:cubicBezTo>
                  <a:pt x="4224421" y="1542373"/>
                  <a:pt x="4192679" y="1577474"/>
                  <a:pt x="4211052" y="1577474"/>
                </a:cubicBezTo>
                <a:cubicBezTo>
                  <a:pt x="4254940" y="1577474"/>
                  <a:pt x="4292113" y="1543627"/>
                  <a:pt x="4331368" y="1524000"/>
                </a:cubicBezTo>
                <a:cubicBezTo>
                  <a:pt x="4399125" y="1490122"/>
                  <a:pt x="4467983" y="1457724"/>
                  <a:pt x="4531894" y="1417053"/>
                </a:cubicBezTo>
                <a:cubicBezTo>
                  <a:pt x="4580912" y="1385860"/>
                  <a:pt x="4628665" y="1352585"/>
                  <a:pt x="4678947" y="1323474"/>
                </a:cubicBezTo>
                <a:cubicBezTo>
                  <a:pt x="4713440" y="1303504"/>
                  <a:pt x="4752268" y="1291398"/>
                  <a:pt x="4785894" y="1270000"/>
                </a:cubicBezTo>
                <a:cubicBezTo>
                  <a:pt x="4850574" y="1228840"/>
                  <a:pt x="4913186" y="1184209"/>
                  <a:pt x="4973052" y="1136316"/>
                </a:cubicBezTo>
                <a:cubicBezTo>
                  <a:pt x="4995333" y="1118491"/>
                  <a:pt x="5018781" y="1102036"/>
                  <a:pt x="5039894" y="1082842"/>
                </a:cubicBezTo>
                <a:cubicBezTo>
                  <a:pt x="5165804" y="968379"/>
                  <a:pt x="5074053" y="1033334"/>
                  <a:pt x="5160210" y="975895"/>
                </a:cubicBezTo>
                <a:cubicBezTo>
                  <a:pt x="5171082" y="943280"/>
                  <a:pt x="5174403" y="921596"/>
                  <a:pt x="5200315" y="895684"/>
                </a:cubicBezTo>
                <a:cubicBezTo>
                  <a:pt x="5211676" y="884323"/>
                  <a:pt x="5228222" y="879404"/>
                  <a:pt x="5240421" y="868948"/>
                </a:cubicBezTo>
                <a:cubicBezTo>
                  <a:pt x="5259560" y="852543"/>
                  <a:pt x="5272279" y="828443"/>
                  <a:pt x="5293894" y="815474"/>
                </a:cubicBezTo>
                <a:cubicBezTo>
                  <a:pt x="5318061" y="800974"/>
                  <a:pt x="5347368" y="797649"/>
                  <a:pt x="5374105" y="788737"/>
                </a:cubicBezTo>
                <a:cubicBezTo>
                  <a:pt x="5512245" y="793193"/>
                  <a:pt x="5652998" y="774999"/>
                  <a:pt x="5788526" y="802105"/>
                </a:cubicBezTo>
                <a:cubicBezTo>
                  <a:pt x="5810807" y="806561"/>
                  <a:pt x="5785320" y="848625"/>
                  <a:pt x="5775158" y="868948"/>
                </a:cubicBezTo>
                <a:cubicBezTo>
                  <a:pt x="5756544" y="906176"/>
                  <a:pt x="5722863" y="910665"/>
                  <a:pt x="5694947" y="935790"/>
                </a:cubicBezTo>
                <a:cubicBezTo>
                  <a:pt x="5662158" y="965300"/>
                  <a:pt x="5625838" y="992664"/>
                  <a:pt x="5601368" y="1029369"/>
                </a:cubicBezTo>
                <a:cubicBezTo>
                  <a:pt x="5592456" y="1042737"/>
                  <a:pt x="5587177" y="1059437"/>
                  <a:pt x="5574631" y="1069474"/>
                </a:cubicBezTo>
                <a:cubicBezTo>
                  <a:pt x="5563627" y="1078277"/>
                  <a:pt x="5547894" y="1078386"/>
                  <a:pt x="5534526" y="1082842"/>
                </a:cubicBezTo>
                <a:cubicBezTo>
                  <a:pt x="5463226" y="1189793"/>
                  <a:pt x="5556807" y="1060561"/>
                  <a:pt x="5467684" y="1149684"/>
                </a:cubicBezTo>
                <a:cubicBezTo>
                  <a:pt x="5456323" y="1161045"/>
                  <a:pt x="5452308" y="1178429"/>
                  <a:pt x="5440947" y="1189790"/>
                </a:cubicBezTo>
                <a:cubicBezTo>
                  <a:pt x="5425192" y="1205545"/>
                  <a:pt x="5403228" y="1214140"/>
                  <a:pt x="5387473" y="1229895"/>
                </a:cubicBezTo>
                <a:cubicBezTo>
                  <a:pt x="5371718" y="1245650"/>
                  <a:pt x="5363123" y="1267614"/>
                  <a:pt x="5347368" y="1283369"/>
                </a:cubicBezTo>
                <a:cubicBezTo>
                  <a:pt x="5284712" y="1346025"/>
                  <a:pt x="5294057" y="1307318"/>
                  <a:pt x="5213684" y="1363579"/>
                </a:cubicBezTo>
                <a:cubicBezTo>
                  <a:pt x="5193033" y="1378035"/>
                  <a:pt x="5180376" y="1401928"/>
                  <a:pt x="5160210" y="1417053"/>
                </a:cubicBezTo>
                <a:cubicBezTo>
                  <a:pt x="5144267" y="1429010"/>
                  <a:pt x="5124039" y="1433903"/>
                  <a:pt x="5106736" y="1443790"/>
                </a:cubicBezTo>
                <a:cubicBezTo>
                  <a:pt x="5092786" y="1451761"/>
                  <a:pt x="5080256" y="1462012"/>
                  <a:pt x="5066631" y="1470527"/>
                </a:cubicBezTo>
                <a:cubicBezTo>
                  <a:pt x="4921979" y="1560935"/>
                  <a:pt x="5070915" y="1461737"/>
                  <a:pt x="4946315" y="1550737"/>
                </a:cubicBezTo>
                <a:cubicBezTo>
                  <a:pt x="4933241" y="1560076"/>
                  <a:pt x="4918553" y="1567188"/>
                  <a:pt x="4906210" y="1577474"/>
                </a:cubicBezTo>
                <a:cubicBezTo>
                  <a:pt x="4861788" y="1614493"/>
                  <a:pt x="4830939" y="1663645"/>
                  <a:pt x="4799263" y="1711158"/>
                </a:cubicBezTo>
                <a:cubicBezTo>
                  <a:pt x="4808175" y="1737895"/>
                  <a:pt x="4809090" y="1768822"/>
                  <a:pt x="4826000" y="1791369"/>
                </a:cubicBezTo>
                <a:cubicBezTo>
                  <a:pt x="4837957" y="1807312"/>
                  <a:pt x="4860873" y="1810951"/>
                  <a:pt x="4879473" y="1818105"/>
                </a:cubicBezTo>
                <a:cubicBezTo>
                  <a:pt x="4918930" y="1833281"/>
                  <a:pt x="4959684" y="1844842"/>
                  <a:pt x="4999789" y="1858211"/>
                </a:cubicBezTo>
                <a:cubicBezTo>
                  <a:pt x="5013157" y="1862667"/>
                  <a:pt x="5025944" y="1869586"/>
                  <a:pt x="5039894" y="1871579"/>
                </a:cubicBezTo>
                <a:lnTo>
                  <a:pt x="5133473" y="1884948"/>
                </a:lnTo>
                <a:cubicBezTo>
                  <a:pt x="5225161" y="1915509"/>
                  <a:pt x="5111346" y="1879415"/>
                  <a:pt x="5240421" y="1911684"/>
                </a:cubicBezTo>
                <a:cubicBezTo>
                  <a:pt x="5254092" y="1915102"/>
                  <a:pt x="5267158" y="1920597"/>
                  <a:pt x="5280526" y="1925053"/>
                </a:cubicBezTo>
                <a:cubicBezTo>
                  <a:pt x="5289438" y="1938421"/>
                  <a:pt x="5304622" y="1949310"/>
                  <a:pt x="5307263" y="1965158"/>
                </a:cubicBezTo>
                <a:cubicBezTo>
                  <a:pt x="5309580" y="1979058"/>
                  <a:pt x="5307565" y="2001845"/>
                  <a:pt x="5293894" y="2005263"/>
                </a:cubicBezTo>
                <a:cubicBezTo>
                  <a:pt x="5269944" y="2011251"/>
                  <a:pt x="5179679" y="1986736"/>
                  <a:pt x="5146842" y="1978527"/>
                </a:cubicBezTo>
                <a:cubicBezTo>
                  <a:pt x="5054906" y="1917236"/>
                  <a:pt x="5076792" y="1955538"/>
                  <a:pt x="5053263" y="1884948"/>
                </a:cubicBezTo>
                <a:cubicBezTo>
                  <a:pt x="5061683" y="1842848"/>
                  <a:pt x="5064237" y="1799590"/>
                  <a:pt x="5093368" y="1764632"/>
                </a:cubicBezTo>
                <a:cubicBezTo>
                  <a:pt x="5103654" y="1752289"/>
                  <a:pt x="5120105" y="1746807"/>
                  <a:pt x="5133473" y="1737895"/>
                </a:cubicBezTo>
                <a:cubicBezTo>
                  <a:pt x="5150113" y="1712935"/>
                  <a:pt x="5173070" y="1672820"/>
                  <a:pt x="5200315" y="1657684"/>
                </a:cubicBezTo>
                <a:cubicBezTo>
                  <a:pt x="5289022" y="1608402"/>
                  <a:pt x="5401965" y="1630948"/>
                  <a:pt x="5494421" y="163094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1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687</Words>
  <Application>Microsoft Macintosh PowerPoint</Application>
  <PresentationFormat>On-screen Show (4:3)</PresentationFormat>
  <Paragraphs>159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Winter Progress Report: Generating Humor</vt:lpstr>
      <vt:lpstr>Goal: Generate Humor</vt:lpstr>
      <vt:lpstr>What makes me think I can solve humor?</vt:lpstr>
      <vt:lpstr>Humor As Problem Solving</vt:lpstr>
      <vt:lpstr>Humor as Problem Solving: Input</vt:lpstr>
      <vt:lpstr>Humor as Problem Solving: Input</vt:lpstr>
      <vt:lpstr>Humor as Problem Solving: Output</vt:lpstr>
      <vt:lpstr>Humor as Problem Solving: Output</vt:lpstr>
      <vt:lpstr>Humor as Problem Solving:  Solution Path</vt:lpstr>
      <vt:lpstr>Solution Iteration Node: Flare</vt:lpstr>
      <vt:lpstr>Solution Iteration Node: Focus</vt:lpstr>
      <vt:lpstr>Focus Constraints: Requirements</vt:lpstr>
      <vt:lpstr>Focus Constraints: Design Patterns</vt:lpstr>
      <vt:lpstr>Humor as Problem Solving: Gap</vt:lpstr>
      <vt:lpstr>UI Challenge:  An interface to Guide the Process</vt:lpstr>
      <vt:lpstr>Generalization</vt:lpstr>
      <vt:lpstr>Summary</vt:lpstr>
      <vt:lpstr>Progress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Progress Report: Generating Humor</dc:title>
  <dc:creator>Lydia Chilton</dc:creator>
  <cp:lastModifiedBy>Lydia Chilton</cp:lastModifiedBy>
  <cp:revision>16</cp:revision>
  <cp:lastPrinted>2015-03-19T19:48:36Z</cp:lastPrinted>
  <dcterms:created xsi:type="dcterms:W3CDTF">2015-03-19T16:59:37Z</dcterms:created>
  <dcterms:modified xsi:type="dcterms:W3CDTF">2015-03-20T04:10:25Z</dcterms:modified>
</cp:coreProperties>
</file>