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tiff" ContentType="image/tiff"/>
  <Default Extension="tif" ContentType="image/tiff"/>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3.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3" r:id="rId1"/>
    <p:sldMasterId id="2147483862" r:id="rId2"/>
    <p:sldMasterId id="2147483864" r:id="rId3"/>
    <p:sldMasterId id="2147483867" r:id="rId4"/>
  </p:sldMasterIdLst>
  <p:notesMasterIdLst>
    <p:notesMasterId r:id="rId57"/>
  </p:notesMasterIdLst>
  <p:sldIdLst>
    <p:sldId id="256" r:id="rId5"/>
    <p:sldId id="289" r:id="rId6"/>
    <p:sldId id="465" r:id="rId7"/>
    <p:sldId id="466" r:id="rId8"/>
    <p:sldId id="468" r:id="rId9"/>
    <p:sldId id="467" r:id="rId10"/>
    <p:sldId id="469" r:id="rId11"/>
    <p:sldId id="470" r:id="rId12"/>
    <p:sldId id="471" r:id="rId13"/>
    <p:sldId id="472" r:id="rId14"/>
    <p:sldId id="473" r:id="rId15"/>
    <p:sldId id="474" r:id="rId16"/>
    <p:sldId id="475" r:id="rId17"/>
    <p:sldId id="476" r:id="rId18"/>
    <p:sldId id="477" r:id="rId19"/>
    <p:sldId id="478" r:id="rId20"/>
    <p:sldId id="479" r:id="rId21"/>
    <p:sldId id="480" r:id="rId22"/>
    <p:sldId id="481" r:id="rId23"/>
    <p:sldId id="482" r:id="rId24"/>
    <p:sldId id="483" r:id="rId25"/>
    <p:sldId id="484" r:id="rId26"/>
    <p:sldId id="485" r:id="rId27"/>
    <p:sldId id="487" r:id="rId28"/>
    <p:sldId id="488" r:id="rId29"/>
    <p:sldId id="489" r:id="rId30"/>
    <p:sldId id="486" r:id="rId31"/>
    <p:sldId id="490" r:id="rId32"/>
    <p:sldId id="459" r:id="rId33"/>
    <p:sldId id="431" r:id="rId34"/>
    <p:sldId id="460" r:id="rId35"/>
    <p:sldId id="464" r:id="rId36"/>
    <p:sldId id="498" r:id="rId37"/>
    <p:sldId id="499" r:id="rId38"/>
    <p:sldId id="500" r:id="rId39"/>
    <p:sldId id="501" r:id="rId40"/>
    <p:sldId id="502" r:id="rId41"/>
    <p:sldId id="503" r:id="rId42"/>
    <p:sldId id="504" r:id="rId43"/>
    <p:sldId id="506" r:id="rId44"/>
    <p:sldId id="507" r:id="rId45"/>
    <p:sldId id="508" r:id="rId46"/>
    <p:sldId id="509" r:id="rId47"/>
    <p:sldId id="510" r:id="rId48"/>
    <p:sldId id="511" r:id="rId49"/>
    <p:sldId id="512" r:id="rId50"/>
    <p:sldId id="513" r:id="rId51"/>
    <p:sldId id="514" r:id="rId52"/>
    <p:sldId id="515" r:id="rId53"/>
    <p:sldId id="516" r:id="rId54"/>
    <p:sldId id="517" r:id="rId55"/>
    <p:sldId id="391"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FF"/>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07" autoAdjust="0"/>
    <p:restoredTop sz="95411" autoAdjust="0"/>
  </p:normalViewPr>
  <p:slideViewPr>
    <p:cSldViewPr snapToGrid="0">
      <p:cViewPr varScale="1">
        <p:scale>
          <a:sx n="114" d="100"/>
          <a:sy n="114" d="100"/>
        </p:scale>
        <p:origin x="1512" y="108"/>
      </p:cViewPr>
      <p:guideLst/>
    </p:cSldViewPr>
  </p:slideViewPr>
  <p:notesTextViewPr>
    <p:cViewPr>
      <p:scale>
        <a:sx n="3" d="2"/>
        <a:sy n="3" d="2"/>
      </p:scale>
      <p:origin x="0" y="0"/>
    </p:cViewPr>
  </p:notesTextViewPr>
  <p:sorterViewPr>
    <p:cViewPr>
      <p:scale>
        <a:sx n="100" d="100"/>
        <a:sy n="100" d="100"/>
      </p:scale>
      <p:origin x="0" y="-3749"/>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slide" Target="slides/slide50.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notesMaster" Target="notesMasters/notesMaster1.xml"/><Relationship Id="rId61"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5CFC9B-C159-45A3-82CE-9883786141FD}" type="datetimeFigureOut">
              <a:rPr lang="en-US" smtClean="0"/>
              <a:t>5/12/2016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A12793-ACAD-47FA-80A5-6852D2A1F526}" type="slidenum">
              <a:rPr lang="en-US" smtClean="0"/>
              <a:t>‹#›</a:t>
            </a:fld>
            <a:endParaRPr lang="en-US"/>
          </a:p>
        </p:txBody>
      </p:sp>
    </p:spTree>
    <p:extLst>
      <p:ext uri="{BB962C8B-B14F-4D97-AF65-F5344CB8AC3E}">
        <p14:creationId xmlns:p14="http://schemas.microsoft.com/office/powerpoint/2010/main" val="1756074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LIMMA: Linear Models for Microarray Data</a:t>
            </a:r>
          </a:p>
          <a:p>
            <a:r>
              <a:rPr lang="it-IT" sz="1200" b="0" i="0" kern="1200" dirty="0">
                <a:solidFill>
                  <a:schemeClr val="tx1"/>
                </a:solidFill>
                <a:effectLst/>
                <a:latin typeface="+mn-lt"/>
                <a:ea typeface="+mn-ea"/>
                <a:cs typeface="+mn-cs"/>
              </a:rPr>
              <a:t>RPKM:</a:t>
            </a:r>
            <a:r>
              <a:rPr lang="it-IT" sz="1200" b="0" i="0" kern="1200" baseline="0" dirty="0">
                <a:solidFill>
                  <a:schemeClr val="tx1"/>
                </a:solidFill>
                <a:effectLst/>
                <a:latin typeface="+mn-lt"/>
                <a:ea typeface="+mn-ea"/>
                <a:cs typeface="+mn-cs"/>
              </a:rPr>
              <a:t> </a:t>
            </a:r>
            <a:r>
              <a:rPr lang="it-IT" sz="1200" b="0" i="0" kern="1200" dirty="0">
                <a:solidFill>
                  <a:schemeClr val="tx1"/>
                </a:solidFill>
                <a:effectLst/>
                <a:latin typeface="+mn-lt"/>
                <a:ea typeface="+mn-ea"/>
                <a:cs typeface="+mn-cs"/>
              </a:rPr>
              <a:t>Reads per kilo base per million</a:t>
            </a:r>
          </a:p>
          <a:p>
            <a:r>
              <a:rPr lang="en-US" sz="1200" b="0" i="0" kern="1200" dirty="0">
                <a:solidFill>
                  <a:schemeClr val="tx1"/>
                </a:solidFill>
                <a:effectLst/>
                <a:latin typeface="+mn-lt"/>
                <a:ea typeface="+mn-ea"/>
                <a:cs typeface="+mn-cs"/>
              </a:rPr>
              <a:t>RPK= Number</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of Mapped reads/ length of transcript in kb (transcript length/1000)</a:t>
            </a:r>
          </a:p>
          <a:p>
            <a:r>
              <a:rPr lang="en-US" sz="1200" b="0" i="0" kern="1200" dirty="0">
                <a:solidFill>
                  <a:schemeClr val="tx1"/>
                </a:solidFill>
                <a:effectLst/>
                <a:latin typeface="+mn-lt"/>
                <a:ea typeface="+mn-ea"/>
                <a:cs typeface="+mn-cs"/>
              </a:rPr>
              <a:t>RPKM = RPK/total number</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of reads in million (total no of reads/ 1,000,000)</a:t>
            </a:r>
          </a:p>
          <a:p>
            <a:r>
              <a:rPr lang="en-US" sz="1200" b="0" i="0" kern="1200" dirty="0">
                <a:solidFill>
                  <a:schemeClr val="tx1"/>
                </a:solidFill>
                <a:effectLst/>
                <a:latin typeface="+mn-lt"/>
                <a:ea typeface="+mn-ea"/>
                <a:cs typeface="+mn-cs"/>
              </a:rPr>
              <a:t>Example:</a:t>
            </a:r>
          </a:p>
          <a:p>
            <a:r>
              <a:rPr lang="en-US" sz="1200" b="0" i="0" kern="1200" dirty="0">
                <a:solidFill>
                  <a:schemeClr val="tx1"/>
                </a:solidFill>
                <a:effectLst/>
                <a:latin typeface="+mn-lt"/>
                <a:ea typeface="+mn-ea"/>
                <a:cs typeface="+mn-cs"/>
              </a:rPr>
              <a:t>Number</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of mapped reads =3</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length of transcript=300 </a:t>
            </a:r>
            <a:r>
              <a:rPr lang="en-US" sz="1200" b="0" i="0" kern="1200" dirty="0" err="1">
                <a:solidFill>
                  <a:schemeClr val="tx1"/>
                </a:solidFill>
                <a:effectLst/>
                <a:latin typeface="+mn-lt"/>
                <a:ea typeface="+mn-ea"/>
                <a:cs typeface="+mn-cs"/>
              </a:rPr>
              <a:t>bp</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Total number of reads =10,000</a:t>
            </a:r>
          </a:p>
          <a:p>
            <a:r>
              <a:rPr lang="en-US" sz="1200" b="0" i="0" kern="1200" dirty="0">
                <a:solidFill>
                  <a:schemeClr val="tx1"/>
                </a:solidFill>
                <a:effectLst/>
                <a:latin typeface="+mn-lt"/>
                <a:ea typeface="+mn-ea"/>
                <a:cs typeface="+mn-cs"/>
              </a:rPr>
              <a:t>RPK = 3/(300/1000) = 3/0.3 = 10</a:t>
            </a:r>
          </a:p>
          <a:p>
            <a:r>
              <a:rPr lang="en-US" sz="1200" b="0" i="0" kern="1200" dirty="0">
                <a:solidFill>
                  <a:schemeClr val="tx1"/>
                </a:solidFill>
                <a:effectLst/>
                <a:latin typeface="+mn-lt"/>
                <a:ea typeface="+mn-ea"/>
                <a:cs typeface="+mn-cs"/>
              </a:rPr>
              <a:t>RPKM = 10 / (10,000/1,000,000) = 10/ 0.01 = 1000</a:t>
            </a:r>
          </a:p>
          <a:p>
            <a:r>
              <a:rPr lang="en-US" sz="1200" b="0" i="0" kern="1200" dirty="0">
                <a:solidFill>
                  <a:schemeClr val="tx1"/>
                </a:solidFill>
                <a:effectLst/>
                <a:latin typeface="+mn-lt"/>
                <a:ea typeface="+mn-ea"/>
                <a:cs typeface="+mn-cs"/>
              </a:rPr>
              <a:t>RPKM =1000</a:t>
            </a:r>
          </a:p>
          <a:p>
            <a:endParaRPr lang="en-US" dirty="0"/>
          </a:p>
        </p:txBody>
      </p:sp>
      <p:sp>
        <p:nvSpPr>
          <p:cNvPr id="4" name="Slide Number Placeholder 3"/>
          <p:cNvSpPr>
            <a:spLocks noGrp="1"/>
          </p:cNvSpPr>
          <p:nvPr>
            <p:ph type="sldNum" sz="quarter" idx="10"/>
          </p:nvPr>
        </p:nvSpPr>
        <p:spPr/>
        <p:txBody>
          <a:bodyPr/>
          <a:lstStyle/>
          <a:p>
            <a:fld id="{59A12793-ACAD-47FA-80A5-6852D2A1F526}" type="slidenum">
              <a:rPr lang="en-US" smtClean="0"/>
              <a:t>2</a:t>
            </a:fld>
            <a:endParaRPr lang="en-US"/>
          </a:p>
        </p:txBody>
      </p:sp>
    </p:spTree>
    <p:extLst>
      <p:ext uri="{BB962C8B-B14F-4D97-AF65-F5344CB8AC3E}">
        <p14:creationId xmlns:p14="http://schemas.microsoft.com/office/powerpoint/2010/main" val="30611899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58838" y="742950"/>
            <a:ext cx="4949825" cy="37131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82D9B58-856E-4633-9822-9FC8B14E923D}" type="slidenum">
              <a:rPr lang="zh-CN" altLang="en-US" smtClean="0">
                <a:solidFill>
                  <a:prstClr val="black"/>
                </a:solidFill>
              </a:rPr>
              <a:pPr>
                <a:defRPr/>
              </a:pPr>
              <a:t>18</a:t>
            </a:fld>
            <a:endParaRPr lang="zh-CN" altLang="en-US">
              <a:solidFill>
                <a:prstClr val="black"/>
              </a:solidFill>
            </a:endParaRPr>
          </a:p>
        </p:txBody>
      </p:sp>
    </p:spTree>
    <p:extLst>
      <p:ext uri="{BB962C8B-B14F-4D97-AF65-F5344CB8AC3E}">
        <p14:creationId xmlns:p14="http://schemas.microsoft.com/office/powerpoint/2010/main" val="30160694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6FB0C864-45A8-4E2E-B1C6-6B37639F21C4}" type="slidenum">
              <a:rPr lang="en-US" smtClean="0">
                <a:solidFill>
                  <a:prstClr val="black"/>
                </a:solidFill>
                <a:latin typeface="Arial" pitchFamily="34" charset="0"/>
                <a:cs typeface="Arial" pitchFamily="34" charset="0"/>
              </a:rPr>
              <a:pPr/>
              <a:t>22</a:t>
            </a:fld>
            <a:endParaRPr lang="en-US">
              <a:solidFill>
                <a:prstClr val="black"/>
              </a:solidFill>
              <a:latin typeface="Arial" pitchFamily="34" charset="0"/>
              <a:cs typeface="Arial" pitchFamily="34" charset="0"/>
            </a:endParaRPr>
          </a:p>
        </p:txBody>
      </p:sp>
      <p:sp>
        <p:nvSpPr>
          <p:cNvPr id="114691" name="Rectangle 2"/>
          <p:cNvSpPr>
            <a:spLocks noGrp="1" noRot="1" noChangeAspect="1" noChangeArrowheads="1" noTextEdit="1"/>
          </p:cNvSpPr>
          <p:nvPr>
            <p:ph type="sldImg"/>
          </p:nvPr>
        </p:nvSpPr>
        <p:spPr>
          <a:xfrm>
            <a:off x="1143000" y="684213"/>
            <a:ext cx="4573588" cy="3430587"/>
          </a:xfrm>
          <a:ln/>
        </p:spPr>
      </p:sp>
      <p:sp>
        <p:nvSpPr>
          <p:cNvPr id="114692" name="Rectangle 3"/>
          <p:cNvSpPr>
            <a:spLocks noGrp="1" noChangeArrowheads="1"/>
          </p:cNvSpPr>
          <p:nvPr>
            <p:ph type="body" idx="1"/>
          </p:nvPr>
        </p:nvSpPr>
        <p:spPr>
          <a:xfrm>
            <a:off x="915988" y="4344988"/>
            <a:ext cx="5026025" cy="4114800"/>
          </a:xfrm>
          <a:noFill/>
          <a:ln/>
        </p:spPr>
        <p:txBody>
          <a:bodyPr/>
          <a:lstStyle/>
          <a:p>
            <a:pPr eaLnBrk="1" hangingPunct="1"/>
            <a:endParaRPr lang="en-US">
              <a:latin typeface="Arial" pitchFamily="34" charset="0"/>
              <a:cs typeface="Arial" pitchFamily="34" charset="0"/>
            </a:endParaRPr>
          </a:p>
        </p:txBody>
      </p:sp>
    </p:spTree>
    <p:extLst>
      <p:ext uri="{BB962C8B-B14F-4D97-AF65-F5344CB8AC3E}">
        <p14:creationId xmlns:p14="http://schemas.microsoft.com/office/powerpoint/2010/main" val="35434827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LIMMA: Linear Models for Microarray Data</a:t>
            </a:r>
          </a:p>
          <a:p>
            <a:r>
              <a:rPr lang="it-IT" sz="1200" b="0" i="0" kern="1200" dirty="0">
                <a:solidFill>
                  <a:schemeClr val="tx1"/>
                </a:solidFill>
                <a:effectLst/>
                <a:latin typeface="+mn-lt"/>
                <a:ea typeface="+mn-ea"/>
                <a:cs typeface="+mn-cs"/>
              </a:rPr>
              <a:t>RPKM:</a:t>
            </a:r>
            <a:r>
              <a:rPr lang="it-IT" sz="1200" b="0" i="0" kern="1200" baseline="0" dirty="0">
                <a:solidFill>
                  <a:schemeClr val="tx1"/>
                </a:solidFill>
                <a:effectLst/>
                <a:latin typeface="+mn-lt"/>
                <a:ea typeface="+mn-ea"/>
                <a:cs typeface="+mn-cs"/>
              </a:rPr>
              <a:t> </a:t>
            </a:r>
            <a:r>
              <a:rPr lang="it-IT" sz="1200" b="0" i="0" kern="1200" dirty="0">
                <a:solidFill>
                  <a:schemeClr val="tx1"/>
                </a:solidFill>
                <a:effectLst/>
                <a:latin typeface="+mn-lt"/>
                <a:ea typeface="+mn-ea"/>
                <a:cs typeface="+mn-cs"/>
              </a:rPr>
              <a:t>Reads per kilo base per million</a:t>
            </a:r>
          </a:p>
          <a:p>
            <a:r>
              <a:rPr lang="en-US" sz="1200" b="0" i="0" kern="1200" dirty="0">
                <a:solidFill>
                  <a:schemeClr val="tx1"/>
                </a:solidFill>
                <a:effectLst/>
                <a:latin typeface="+mn-lt"/>
                <a:ea typeface="+mn-ea"/>
                <a:cs typeface="+mn-cs"/>
              </a:rPr>
              <a:t>RPK= Number</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of Mapped reads/ length of transcript in kb (transcript length/1000)</a:t>
            </a:r>
          </a:p>
          <a:p>
            <a:r>
              <a:rPr lang="en-US" sz="1200" b="0" i="0" kern="1200" dirty="0">
                <a:solidFill>
                  <a:schemeClr val="tx1"/>
                </a:solidFill>
                <a:effectLst/>
                <a:latin typeface="+mn-lt"/>
                <a:ea typeface="+mn-ea"/>
                <a:cs typeface="+mn-cs"/>
              </a:rPr>
              <a:t>RPKM = RPK/total number</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of reads in million (total no of reads/ 1,000,000)</a:t>
            </a:r>
          </a:p>
          <a:p>
            <a:r>
              <a:rPr lang="en-US" sz="1200" b="0" i="0" kern="1200" dirty="0">
                <a:solidFill>
                  <a:schemeClr val="tx1"/>
                </a:solidFill>
                <a:effectLst/>
                <a:latin typeface="+mn-lt"/>
                <a:ea typeface="+mn-ea"/>
                <a:cs typeface="+mn-cs"/>
              </a:rPr>
              <a:t>Example:</a:t>
            </a:r>
          </a:p>
          <a:p>
            <a:r>
              <a:rPr lang="en-US" sz="1200" b="0" i="0" kern="1200" dirty="0">
                <a:solidFill>
                  <a:schemeClr val="tx1"/>
                </a:solidFill>
                <a:effectLst/>
                <a:latin typeface="+mn-lt"/>
                <a:ea typeface="+mn-ea"/>
                <a:cs typeface="+mn-cs"/>
              </a:rPr>
              <a:t>Number</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of mapped reads =3</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length of transcript=300 </a:t>
            </a:r>
            <a:r>
              <a:rPr lang="en-US" sz="1200" b="0" i="0" kern="1200" dirty="0" err="1">
                <a:solidFill>
                  <a:schemeClr val="tx1"/>
                </a:solidFill>
                <a:effectLst/>
                <a:latin typeface="+mn-lt"/>
                <a:ea typeface="+mn-ea"/>
                <a:cs typeface="+mn-cs"/>
              </a:rPr>
              <a:t>bp</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Total number of reads =10,000</a:t>
            </a:r>
          </a:p>
          <a:p>
            <a:r>
              <a:rPr lang="en-US" sz="1200" b="0" i="0" kern="1200" dirty="0">
                <a:solidFill>
                  <a:schemeClr val="tx1"/>
                </a:solidFill>
                <a:effectLst/>
                <a:latin typeface="+mn-lt"/>
                <a:ea typeface="+mn-ea"/>
                <a:cs typeface="+mn-cs"/>
              </a:rPr>
              <a:t>RPK = 3/(300/1000) = 3/0.3 = 10</a:t>
            </a:r>
          </a:p>
          <a:p>
            <a:r>
              <a:rPr lang="en-US" sz="1200" b="0" i="0" kern="1200" dirty="0">
                <a:solidFill>
                  <a:schemeClr val="tx1"/>
                </a:solidFill>
                <a:effectLst/>
                <a:latin typeface="+mn-lt"/>
                <a:ea typeface="+mn-ea"/>
                <a:cs typeface="+mn-cs"/>
              </a:rPr>
              <a:t>RPKM = 10 / (10,000/1,000,000) = 10/ 0.01 = 1000</a:t>
            </a:r>
          </a:p>
          <a:p>
            <a:r>
              <a:rPr lang="en-US" sz="1200" b="0" i="0" kern="1200" dirty="0">
                <a:solidFill>
                  <a:schemeClr val="tx1"/>
                </a:solidFill>
                <a:effectLst/>
                <a:latin typeface="+mn-lt"/>
                <a:ea typeface="+mn-ea"/>
                <a:cs typeface="+mn-cs"/>
              </a:rPr>
              <a:t>RPKM =1000</a:t>
            </a:r>
          </a:p>
          <a:p>
            <a:endParaRPr lang="en-US" dirty="0"/>
          </a:p>
          <a:p>
            <a:r>
              <a:rPr lang="en-US" dirty="0"/>
              <a:t>It is clear from Figure S2 that different methods for determining DE can result in significantly different trends of proportion DE vs. gene length.  Most strikingly, using a fold change cutoff to determine DE, results in a decreasing, rather than increasing, trend as gene length increases.  This is because chance variation is relatively large for genes with fewer reads, so large fold changes are more likely by chance, especially when the transcript has zero or very few counts in one of the conditions. </a:t>
            </a:r>
          </a:p>
          <a:p>
            <a:endParaRPr lang="en-US" dirty="0"/>
          </a:p>
          <a:p>
            <a:r>
              <a:rPr lang="en-US" dirty="0"/>
              <a:t>More generally, the exact shape of the PWF cannot be predicted in advance.  This underscores the necessity for estimating the PWF from the whole genome.  It is essential that the PWF reflect the technical trend present in the actual biological data under consideration and the DE methodology being used.</a:t>
            </a:r>
          </a:p>
          <a:p>
            <a:endParaRPr lang="en-US" dirty="0"/>
          </a:p>
          <a:p>
            <a:pPr algn="l"/>
            <a:r>
              <a:rPr lang="en-US" b="0" i="0" dirty="0">
                <a:solidFill>
                  <a:srgbClr val="252525"/>
                </a:solidFill>
                <a:effectLst/>
                <a:latin typeface="Arial" panose="020B0604020202020204" pitchFamily="34" charset="0"/>
              </a:rPr>
              <a:t>The following is a simple optimization problem</a:t>
            </a:r>
          </a:p>
          <a:p>
            <a:pPr algn="l"/>
            <a:endParaRPr lang="en-US" b="0" i="0" dirty="0">
              <a:solidFill>
                <a:srgbClr val="252525"/>
              </a:solidFill>
              <a:effectLst/>
              <a:latin typeface="Arial" panose="020B0604020202020204" pitchFamily="34" charset="0"/>
            </a:endParaRPr>
          </a:p>
          <a:p>
            <a:pPr algn="l"/>
            <a:r>
              <a:rPr lang="en-US" b="0" i="0" dirty="0">
                <a:solidFill>
                  <a:srgbClr val="252525"/>
                </a:solidFill>
                <a:effectLst/>
                <a:latin typeface="Arial" panose="020B0604020202020204" pitchFamily="34" charset="0"/>
              </a:rPr>
              <a:t>min </a:t>
            </a:r>
            <a:r>
              <a:rPr lang="en-US" b="0" i="1" dirty="0">
                <a:solidFill>
                  <a:srgbClr val="252525"/>
                </a:solidFill>
                <a:effectLst/>
                <a:latin typeface="Arial" panose="020B0604020202020204" pitchFamily="34" charset="0"/>
              </a:rPr>
              <a:t>f </a:t>
            </a:r>
            <a:r>
              <a:rPr lang="en-US" b="0" i="0" dirty="0">
                <a:solidFill>
                  <a:srgbClr val="252525"/>
                </a:solidFill>
                <a:effectLst/>
                <a:latin typeface="Arial" panose="020B0604020202020204" pitchFamily="34" charset="0"/>
              </a:rPr>
              <a:t>(x) x</a:t>
            </a:r>
            <a:r>
              <a:rPr lang="en-US" b="0" i="0" baseline="-25000" dirty="0">
                <a:solidFill>
                  <a:srgbClr val="252525"/>
                </a:solidFill>
                <a:effectLst/>
                <a:latin typeface="Arial" panose="020B0604020202020204" pitchFamily="34" charset="0"/>
              </a:rPr>
              <a:t>1</a:t>
            </a:r>
            <a:r>
              <a:rPr lang="en-US" b="0" i="0" baseline="30000" dirty="0">
                <a:solidFill>
                  <a:srgbClr val="252525"/>
                </a:solidFill>
                <a:effectLst/>
                <a:latin typeface="Arial" panose="020B0604020202020204" pitchFamily="34" charset="0"/>
              </a:rPr>
              <a:t>2</a:t>
            </a:r>
            <a:r>
              <a:rPr lang="en-US" b="0" i="0" dirty="0">
                <a:solidFill>
                  <a:srgbClr val="252525"/>
                </a:solidFill>
                <a:effectLst/>
                <a:latin typeface="Arial" panose="020B0604020202020204" pitchFamily="34" charset="0"/>
              </a:rPr>
              <a:t> = x</a:t>
            </a:r>
            <a:r>
              <a:rPr lang="en-US" b="0" i="0" baseline="-25000" dirty="0">
                <a:solidFill>
                  <a:srgbClr val="252525"/>
                </a:solidFill>
                <a:effectLst/>
                <a:latin typeface="Arial" panose="020B0604020202020204" pitchFamily="34" charset="0"/>
              </a:rPr>
              <a:t>2</a:t>
            </a:r>
            <a:r>
              <a:rPr lang="en-US" b="0" i="0" baseline="30000" dirty="0">
                <a:solidFill>
                  <a:srgbClr val="252525"/>
                </a:solidFill>
                <a:effectLst/>
                <a:latin typeface="Arial" panose="020B0604020202020204" pitchFamily="34" charset="0"/>
              </a:rPr>
              <a:t>4</a:t>
            </a:r>
            <a:r>
              <a:rPr lang="en-US" b="0" i="0" dirty="0">
                <a:solidFill>
                  <a:srgbClr val="252525"/>
                </a:solidFill>
                <a:effectLst/>
                <a:latin typeface="Arial" panose="020B0604020202020204" pitchFamily="34" charset="0"/>
              </a:rPr>
              <a:t> subject to: x</a:t>
            </a:r>
            <a:r>
              <a:rPr lang="en-US" b="0" i="0" baseline="-25000" dirty="0">
                <a:solidFill>
                  <a:srgbClr val="252525"/>
                </a:solidFill>
                <a:effectLst/>
                <a:latin typeface="Arial" panose="020B0604020202020204" pitchFamily="34" charset="0"/>
              </a:rPr>
              <a:t>1</a:t>
            </a:r>
            <a:r>
              <a:rPr lang="en-US" b="0" i="0" dirty="0">
                <a:solidFill>
                  <a:srgbClr val="252525"/>
                </a:solidFill>
                <a:effectLst/>
                <a:latin typeface="Arial" panose="020B0604020202020204" pitchFamily="34" charset="0"/>
              </a:rPr>
              <a:t> &gt;=</a:t>
            </a:r>
            <a:r>
              <a:rPr lang="en-US" b="0" i="0" baseline="0" dirty="0">
                <a:solidFill>
                  <a:srgbClr val="252525"/>
                </a:solidFill>
                <a:effectLst/>
                <a:latin typeface="Arial" panose="020B0604020202020204" pitchFamily="34" charset="0"/>
              </a:rPr>
              <a:t> and x</a:t>
            </a:r>
            <a:r>
              <a:rPr lang="en-US" b="0" i="0" baseline="-25000" dirty="0">
                <a:solidFill>
                  <a:srgbClr val="252525"/>
                </a:solidFill>
                <a:effectLst/>
                <a:latin typeface="Arial" panose="020B0604020202020204" pitchFamily="34" charset="0"/>
              </a:rPr>
              <a:t>2</a:t>
            </a:r>
            <a:r>
              <a:rPr lang="en-US" b="0" i="0" baseline="0" dirty="0">
                <a:solidFill>
                  <a:srgbClr val="252525"/>
                </a:solidFill>
                <a:effectLst/>
                <a:latin typeface="Arial" panose="020B0604020202020204" pitchFamily="34" charset="0"/>
              </a:rPr>
              <a:t> =1</a:t>
            </a:r>
            <a:endParaRPr lang="en-US" b="0" i="1" dirty="0">
              <a:solidFill>
                <a:srgbClr val="252525"/>
              </a:solidFill>
              <a:effectLst/>
              <a:latin typeface="Arial" panose="020B0604020202020204" pitchFamily="34" charset="0"/>
            </a:endParaRPr>
          </a:p>
          <a:p>
            <a:pPr algn="l"/>
            <a:endParaRPr lang="en-US" b="0" i="0" dirty="0">
              <a:solidFill>
                <a:srgbClr val="252525"/>
              </a:solidFill>
              <a:effectLst/>
              <a:latin typeface="Arial" panose="020B0604020202020204" pitchFamily="34" charset="0"/>
            </a:endParaRPr>
          </a:p>
          <a:p>
            <a:pPr algn="l"/>
            <a:endParaRPr lang="en-US" b="0" i="0" dirty="0">
              <a:solidFill>
                <a:srgbClr val="252525"/>
              </a:solidFill>
              <a:effectLst/>
              <a:latin typeface="Arial" panose="020B0604020202020204" pitchFamily="34" charset="0"/>
            </a:endParaRPr>
          </a:p>
          <a:p>
            <a:pPr algn="l"/>
            <a:r>
              <a:rPr lang="en-US" b="0" i="0" dirty="0">
                <a:solidFill>
                  <a:srgbClr val="252525"/>
                </a:solidFill>
                <a:effectLst/>
                <a:latin typeface="Arial" panose="020B0604020202020204" pitchFamily="34" charset="0"/>
              </a:rPr>
              <a:t>where  denotes the vector (x</a:t>
            </a:r>
            <a:r>
              <a:rPr lang="en-US" b="0" i="0" baseline="-25000" dirty="0">
                <a:solidFill>
                  <a:srgbClr val="252525"/>
                </a:solidFill>
                <a:effectLst/>
                <a:latin typeface="Arial" panose="020B0604020202020204" pitchFamily="34" charset="0"/>
              </a:rPr>
              <a:t>1</a:t>
            </a:r>
            <a:r>
              <a:rPr lang="en-US" b="0" i="0" dirty="0">
                <a:solidFill>
                  <a:srgbClr val="252525"/>
                </a:solidFill>
                <a:effectLst/>
                <a:latin typeface="Arial" panose="020B0604020202020204" pitchFamily="34" charset="0"/>
              </a:rPr>
              <a:t>, x</a:t>
            </a:r>
            <a:r>
              <a:rPr lang="en-US" b="0" i="0" baseline="-25000" dirty="0">
                <a:solidFill>
                  <a:srgbClr val="252525"/>
                </a:solidFill>
                <a:effectLst/>
                <a:latin typeface="Arial" panose="020B0604020202020204" pitchFamily="34" charset="0"/>
              </a:rPr>
              <a:t>2</a:t>
            </a:r>
            <a:r>
              <a:rPr lang="en-US" b="0" i="0" dirty="0">
                <a:solidFill>
                  <a:srgbClr val="252525"/>
                </a:solidFill>
                <a:effectLst/>
                <a:latin typeface="Arial" panose="020B0604020202020204" pitchFamily="34" charset="0"/>
              </a:rPr>
              <a:t>).</a:t>
            </a:r>
          </a:p>
          <a:p>
            <a:pPr algn="l"/>
            <a:r>
              <a:rPr lang="en-US" b="0" i="0" dirty="0">
                <a:solidFill>
                  <a:srgbClr val="252525"/>
                </a:solidFill>
                <a:effectLst/>
                <a:latin typeface="Arial" panose="020B0604020202020204" pitchFamily="34" charset="0"/>
              </a:rPr>
              <a:t>In this example, the first line defines the function to be minimized (called the objective function, loss function, or cost function). The second and third lines define two constraints, the first of which is an inequality constraint and the second of which is an equality constraint. These two constraints are hard constraints, meaning that it is required that they be satisfied; they define the feasible set of candidate solutions.</a:t>
            </a:r>
          </a:p>
          <a:p>
            <a:pPr algn="l"/>
            <a:r>
              <a:rPr lang="en-US" b="0" i="0" dirty="0">
                <a:solidFill>
                  <a:srgbClr val="252525"/>
                </a:solidFill>
                <a:effectLst/>
                <a:latin typeface="Arial" panose="020B0604020202020204" pitchFamily="34" charset="0"/>
              </a:rPr>
              <a:t>Without the constraints, the solution would be (0,0), where  </a:t>
            </a:r>
            <a:r>
              <a:rPr lang="en-US" b="0" i="1" dirty="0">
                <a:solidFill>
                  <a:srgbClr val="252525"/>
                </a:solidFill>
                <a:effectLst/>
                <a:latin typeface="Arial" panose="020B0604020202020204" pitchFamily="34" charset="0"/>
              </a:rPr>
              <a:t>f</a:t>
            </a:r>
            <a:r>
              <a:rPr lang="en-US" b="0" i="0" dirty="0">
                <a:solidFill>
                  <a:srgbClr val="252525"/>
                </a:solidFill>
                <a:effectLst/>
                <a:latin typeface="Arial" panose="020B0604020202020204" pitchFamily="34" charset="0"/>
              </a:rPr>
              <a:t>(x)</a:t>
            </a:r>
            <a:r>
              <a:rPr lang="en-US" b="0" i="0" baseline="0" dirty="0">
                <a:solidFill>
                  <a:srgbClr val="252525"/>
                </a:solidFill>
                <a:effectLst/>
                <a:latin typeface="Arial" panose="020B0604020202020204" pitchFamily="34" charset="0"/>
              </a:rPr>
              <a:t> </a:t>
            </a:r>
            <a:r>
              <a:rPr lang="en-US" b="0" i="0" dirty="0">
                <a:solidFill>
                  <a:srgbClr val="252525"/>
                </a:solidFill>
                <a:effectLst/>
                <a:latin typeface="Arial" panose="020B0604020202020204" pitchFamily="34" charset="0"/>
              </a:rPr>
              <a:t>has the lowest value. But this solution does not satisfy the constraints. The solution of the constrained optimization problem stated above is x=(1,1) , which is the point with the smallest value of </a:t>
            </a:r>
            <a:r>
              <a:rPr kumimoji="0" lang="en-US" sz="1200" b="0" i="1" u="none" strike="noStrike" kern="1200" cap="none" spc="0" normalizeH="0" baseline="0" noProof="0" dirty="0">
                <a:ln>
                  <a:noFill/>
                </a:ln>
                <a:solidFill>
                  <a:srgbClr val="252525"/>
                </a:solidFill>
                <a:effectLst/>
                <a:uLnTx/>
                <a:uFillTx/>
                <a:latin typeface="Arial" panose="020B0604020202020204" pitchFamily="34" charset="0"/>
                <a:ea typeface="+mn-ea"/>
                <a:cs typeface="+mn-cs"/>
              </a:rPr>
              <a:t>f</a:t>
            </a:r>
            <a:r>
              <a:rPr kumimoji="0" lang="en-US" sz="1200" b="0" i="0" u="none" strike="noStrike" kern="1200" cap="none" spc="0" normalizeH="0" baseline="0" noProof="0" dirty="0">
                <a:ln>
                  <a:noFill/>
                </a:ln>
                <a:solidFill>
                  <a:srgbClr val="252525"/>
                </a:solidFill>
                <a:effectLst/>
                <a:uLnTx/>
                <a:uFillTx/>
                <a:latin typeface="Arial" panose="020B0604020202020204" pitchFamily="34" charset="0"/>
                <a:ea typeface="+mn-ea"/>
                <a:cs typeface="+mn-cs"/>
              </a:rPr>
              <a:t>(x)</a:t>
            </a:r>
            <a:r>
              <a:rPr lang="en-US" b="0" i="0" dirty="0">
                <a:solidFill>
                  <a:srgbClr val="252525"/>
                </a:solidFill>
                <a:effectLst/>
                <a:latin typeface="Arial" panose="020B0604020202020204" pitchFamily="34" charset="0"/>
              </a:rPr>
              <a:t> that satisfies the two constraints.</a:t>
            </a:r>
          </a:p>
          <a:p>
            <a:endParaRPr lang="en-US" dirty="0"/>
          </a:p>
          <a:p>
            <a:endParaRPr lang="en-US" dirty="0"/>
          </a:p>
        </p:txBody>
      </p:sp>
      <p:sp>
        <p:nvSpPr>
          <p:cNvPr id="4" name="Slide Number Placeholder 3"/>
          <p:cNvSpPr>
            <a:spLocks noGrp="1"/>
          </p:cNvSpPr>
          <p:nvPr>
            <p:ph type="sldNum" sz="quarter" idx="10"/>
          </p:nvPr>
        </p:nvSpPr>
        <p:spPr/>
        <p:txBody>
          <a:bodyPr/>
          <a:lstStyle/>
          <a:p>
            <a:fld id="{59A12793-ACAD-47FA-80A5-6852D2A1F526}" type="slidenum">
              <a:rPr lang="en-US" smtClean="0">
                <a:solidFill>
                  <a:prstClr val="black"/>
                </a:solidFill>
              </a:rPr>
              <a:pPr/>
              <a:t>23</a:t>
            </a:fld>
            <a:endParaRPr lang="en-US">
              <a:solidFill>
                <a:prstClr val="black"/>
              </a:solidFill>
            </a:endParaRPr>
          </a:p>
        </p:txBody>
      </p:sp>
    </p:spTree>
    <p:extLst>
      <p:ext uri="{BB962C8B-B14F-4D97-AF65-F5344CB8AC3E}">
        <p14:creationId xmlns:p14="http://schemas.microsoft.com/office/powerpoint/2010/main" val="36762098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LIMMA: Linear Models for Microarray Data</a:t>
            </a:r>
          </a:p>
          <a:p>
            <a:r>
              <a:rPr lang="it-IT" sz="1200" b="0" i="0" kern="1200" dirty="0">
                <a:solidFill>
                  <a:schemeClr val="tx1"/>
                </a:solidFill>
                <a:effectLst/>
                <a:latin typeface="+mn-lt"/>
                <a:ea typeface="+mn-ea"/>
                <a:cs typeface="+mn-cs"/>
              </a:rPr>
              <a:t>RPKM:</a:t>
            </a:r>
            <a:r>
              <a:rPr lang="it-IT" sz="1200" b="0" i="0" kern="1200" baseline="0" dirty="0">
                <a:solidFill>
                  <a:schemeClr val="tx1"/>
                </a:solidFill>
                <a:effectLst/>
                <a:latin typeface="+mn-lt"/>
                <a:ea typeface="+mn-ea"/>
                <a:cs typeface="+mn-cs"/>
              </a:rPr>
              <a:t> </a:t>
            </a:r>
            <a:r>
              <a:rPr lang="it-IT" sz="1200" b="0" i="0" kern="1200" dirty="0">
                <a:solidFill>
                  <a:schemeClr val="tx1"/>
                </a:solidFill>
                <a:effectLst/>
                <a:latin typeface="+mn-lt"/>
                <a:ea typeface="+mn-ea"/>
                <a:cs typeface="+mn-cs"/>
              </a:rPr>
              <a:t>Reads per kilo base per million</a:t>
            </a:r>
          </a:p>
          <a:p>
            <a:r>
              <a:rPr lang="en-US" sz="1200" b="0" i="0" kern="1200" dirty="0">
                <a:solidFill>
                  <a:schemeClr val="tx1"/>
                </a:solidFill>
                <a:effectLst/>
                <a:latin typeface="+mn-lt"/>
                <a:ea typeface="+mn-ea"/>
                <a:cs typeface="+mn-cs"/>
              </a:rPr>
              <a:t>RPK= Number</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of Mapped reads/ length of transcript in kb (transcript length/1000)</a:t>
            </a:r>
          </a:p>
          <a:p>
            <a:r>
              <a:rPr lang="en-US" sz="1200" b="0" i="0" kern="1200" dirty="0">
                <a:solidFill>
                  <a:schemeClr val="tx1"/>
                </a:solidFill>
                <a:effectLst/>
                <a:latin typeface="+mn-lt"/>
                <a:ea typeface="+mn-ea"/>
                <a:cs typeface="+mn-cs"/>
              </a:rPr>
              <a:t>RPKM = RPK/total number</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of reads in million (total no of reads/ 1,000,000)</a:t>
            </a:r>
          </a:p>
          <a:p>
            <a:r>
              <a:rPr lang="en-US" sz="1200" b="0" i="0" kern="1200" dirty="0">
                <a:solidFill>
                  <a:schemeClr val="tx1"/>
                </a:solidFill>
                <a:effectLst/>
                <a:latin typeface="+mn-lt"/>
                <a:ea typeface="+mn-ea"/>
                <a:cs typeface="+mn-cs"/>
              </a:rPr>
              <a:t>Example:</a:t>
            </a:r>
          </a:p>
          <a:p>
            <a:r>
              <a:rPr lang="en-US" sz="1200" b="0" i="0" kern="1200" dirty="0">
                <a:solidFill>
                  <a:schemeClr val="tx1"/>
                </a:solidFill>
                <a:effectLst/>
                <a:latin typeface="+mn-lt"/>
                <a:ea typeface="+mn-ea"/>
                <a:cs typeface="+mn-cs"/>
              </a:rPr>
              <a:t>Number</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of mapped reads =3</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length of transcript=300 </a:t>
            </a:r>
            <a:r>
              <a:rPr lang="en-US" sz="1200" b="0" i="0" kern="1200" dirty="0" err="1">
                <a:solidFill>
                  <a:schemeClr val="tx1"/>
                </a:solidFill>
                <a:effectLst/>
                <a:latin typeface="+mn-lt"/>
                <a:ea typeface="+mn-ea"/>
                <a:cs typeface="+mn-cs"/>
              </a:rPr>
              <a:t>bp</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Total number of reads =10,000</a:t>
            </a:r>
          </a:p>
          <a:p>
            <a:r>
              <a:rPr lang="en-US" sz="1200" b="0" i="0" kern="1200" dirty="0">
                <a:solidFill>
                  <a:schemeClr val="tx1"/>
                </a:solidFill>
                <a:effectLst/>
                <a:latin typeface="+mn-lt"/>
                <a:ea typeface="+mn-ea"/>
                <a:cs typeface="+mn-cs"/>
              </a:rPr>
              <a:t>RPK = 3/(300/1000) = 3/0.3 = 10</a:t>
            </a:r>
          </a:p>
          <a:p>
            <a:r>
              <a:rPr lang="en-US" sz="1200" b="0" i="0" kern="1200" dirty="0">
                <a:solidFill>
                  <a:schemeClr val="tx1"/>
                </a:solidFill>
                <a:effectLst/>
                <a:latin typeface="+mn-lt"/>
                <a:ea typeface="+mn-ea"/>
                <a:cs typeface="+mn-cs"/>
              </a:rPr>
              <a:t>RPKM = 10 / (10,000/1,000,000) = 10/ 0.01 = 1000</a:t>
            </a:r>
          </a:p>
          <a:p>
            <a:r>
              <a:rPr lang="en-US" sz="1200" b="0" i="0" kern="1200" dirty="0">
                <a:solidFill>
                  <a:schemeClr val="tx1"/>
                </a:solidFill>
                <a:effectLst/>
                <a:latin typeface="+mn-lt"/>
                <a:ea typeface="+mn-ea"/>
                <a:cs typeface="+mn-cs"/>
              </a:rPr>
              <a:t>RPKM =1000</a:t>
            </a:r>
          </a:p>
          <a:p>
            <a:endParaRPr lang="en-US" dirty="0"/>
          </a:p>
        </p:txBody>
      </p:sp>
      <p:sp>
        <p:nvSpPr>
          <p:cNvPr id="4" name="Slide Number Placeholder 3"/>
          <p:cNvSpPr>
            <a:spLocks noGrp="1"/>
          </p:cNvSpPr>
          <p:nvPr>
            <p:ph type="sldNum" sz="quarter" idx="10"/>
          </p:nvPr>
        </p:nvSpPr>
        <p:spPr/>
        <p:txBody>
          <a:bodyPr/>
          <a:lstStyle/>
          <a:p>
            <a:fld id="{59A12793-ACAD-47FA-80A5-6852D2A1F526}" type="slidenum">
              <a:rPr lang="en-US" smtClean="0">
                <a:solidFill>
                  <a:prstClr val="black"/>
                </a:solidFill>
              </a:rPr>
              <a:pPr/>
              <a:t>24</a:t>
            </a:fld>
            <a:endParaRPr lang="en-US">
              <a:solidFill>
                <a:prstClr val="black"/>
              </a:solidFill>
            </a:endParaRPr>
          </a:p>
        </p:txBody>
      </p:sp>
    </p:spTree>
    <p:extLst>
      <p:ext uri="{BB962C8B-B14F-4D97-AF65-F5344CB8AC3E}">
        <p14:creationId xmlns:p14="http://schemas.microsoft.com/office/powerpoint/2010/main" val="42080116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LIMMA: Linear Models for Microarray Data</a:t>
            </a:r>
          </a:p>
          <a:p>
            <a:r>
              <a:rPr lang="it-IT" sz="1200" b="0" i="0" kern="1200" dirty="0">
                <a:solidFill>
                  <a:schemeClr val="tx1"/>
                </a:solidFill>
                <a:effectLst/>
                <a:latin typeface="+mn-lt"/>
                <a:ea typeface="+mn-ea"/>
                <a:cs typeface="+mn-cs"/>
              </a:rPr>
              <a:t>RPKM:</a:t>
            </a:r>
            <a:r>
              <a:rPr lang="it-IT" sz="1200" b="0" i="0" kern="1200" baseline="0" dirty="0">
                <a:solidFill>
                  <a:schemeClr val="tx1"/>
                </a:solidFill>
                <a:effectLst/>
                <a:latin typeface="+mn-lt"/>
                <a:ea typeface="+mn-ea"/>
                <a:cs typeface="+mn-cs"/>
              </a:rPr>
              <a:t> </a:t>
            </a:r>
            <a:r>
              <a:rPr lang="it-IT" sz="1200" b="0" i="0" kern="1200" dirty="0">
                <a:solidFill>
                  <a:schemeClr val="tx1"/>
                </a:solidFill>
                <a:effectLst/>
                <a:latin typeface="+mn-lt"/>
                <a:ea typeface="+mn-ea"/>
                <a:cs typeface="+mn-cs"/>
              </a:rPr>
              <a:t>Reads per kilo base per million</a:t>
            </a:r>
          </a:p>
          <a:p>
            <a:r>
              <a:rPr lang="en-US" sz="1200" b="0" i="0" kern="1200" dirty="0">
                <a:solidFill>
                  <a:schemeClr val="tx1"/>
                </a:solidFill>
                <a:effectLst/>
                <a:latin typeface="+mn-lt"/>
                <a:ea typeface="+mn-ea"/>
                <a:cs typeface="+mn-cs"/>
              </a:rPr>
              <a:t>RPK= Number</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of Mapped reads/ length of transcript in kb (transcript length/1000)</a:t>
            </a:r>
          </a:p>
          <a:p>
            <a:r>
              <a:rPr lang="en-US" sz="1200" b="0" i="0" kern="1200" dirty="0">
                <a:solidFill>
                  <a:schemeClr val="tx1"/>
                </a:solidFill>
                <a:effectLst/>
                <a:latin typeface="+mn-lt"/>
                <a:ea typeface="+mn-ea"/>
                <a:cs typeface="+mn-cs"/>
              </a:rPr>
              <a:t>RPKM = RPK/total number</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of reads in million (total no of reads/ 1,000,000)</a:t>
            </a:r>
          </a:p>
          <a:p>
            <a:r>
              <a:rPr lang="en-US" sz="1200" b="0" i="0" kern="1200" dirty="0">
                <a:solidFill>
                  <a:schemeClr val="tx1"/>
                </a:solidFill>
                <a:effectLst/>
                <a:latin typeface="+mn-lt"/>
                <a:ea typeface="+mn-ea"/>
                <a:cs typeface="+mn-cs"/>
              </a:rPr>
              <a:t>Example:</a:t>
            </a:r>
          </a:p>
          <a:p>
            <a:r>
              <a:rPr lang="en-US" sz="1200" b="0" i="0" kern="1200" dirty="0">
                <a:solidFill>
                  <a:schemeClr val="tx1"/>
                </a:solidFill>
                <a:effectLst/>
                <a:latin typeface="+mn-lt"/>
                <a:ea typeface="+mn-ea"/>
                <a:cs typeface="+mn-cs"/>
              </a:rPr>
              <a:t>Number</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of mapped reads =3</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length of transcript=300 </a:t>
            </a:r>
            <a:r>
              <a:rPr lang="en-US" sz="1200" b="0" i="0" kern="1200" dirty="0" err="1">
                <a:solidFill>
                  <a:schemeClr val="tx1"/>
                </a:solidFill>
                <a:effectLst/>
                <a:latin typeface="+mn-lt"/>
                <a:ea typeface="+mn-ea"/>
                <a:cs typeface="+mn-cs"/>
              </a:rPr>
              <a:t>bp</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Total number of reads =10,000</a:t>
            </a:r>
          </a:p>
          <a:p>
            <a:r>
              <a:rPr lang="en-US" sz="1200" b="0" i="0" kern="1200" dirty="0">
                <a:solidFill>
                  <a:schemeClr val="tx1"/>
                </a:solidFill>
                <a:effectLst/>
                <a:latin typeface="+mn-lt"/>
                <a:ea typeface="+mn-ea"/>
                <a:cs typeface="+mn-cs"/>
              </a:rPr>
              <a:t>RPK = 3/(300/1000) = 3/0.3 = 10</a:t>
            </a:r>
          </a:p>
          <a:p>
            <a:r>
              <a:rPr lang="en-US" sz="1200" b="0" i="0" kern="1200" dirty="0">
                <a:solidFill>
                  <a:schemeClr val="tx1"/>
                </a:solidFill>
                <a:effectLst/>
                <a:latin typeface="+mn-lt"/>
                <a:ea typeface="+mn-ea"/>
                <a:cs typeface="+mn-cs"/>
              </a:rPr>
              <a:t>RPKM = 10 / (10,000/1,000,000) = 10/ 0.01 = 1000</a:t>
            </a:r>
          </a:p>
          <a:p>
            <a:r>
              <a:rPr lang="en-US" sz="1200" b="0" i="0" kern="1200" dirty="0">
                <a:solidFill>
                  <a:schemeClr val="tx1"/>
                </a:solidFill>
                <a:effectLst/>
                <a:latin typeface="+mn-lt"/>
                <a:ea typeface="+mn-ea"/>
                <a:cs typeface="+mn-cs"/>
              </a:rPr>
              <a:t>RPKM =1000</a:t>
            </a:r>
          </a:p>
          <a:p>
            <a:endParaRPr lang="en-US" dirty="0"/>
          </a:p>
        </p:txBody>
      </p:sp>
      <p:sp>
        <p:nvSpPr>
          <p:cNvPr id="4" name="Slide Number Placeholder 3"/>
          <p:cNvSpPr>
            <a:spLocks noGrp="1"/>
          </p:cNvSpPr>
          <p:nvPr>
            <p:ph type="sldNum" sz="quarter" idx="10"/>
          </p:nvPr>
        </p:nvSpPr>
        <p:spPr/>
        <p:txBody>
          <a:bodyPr/>
          <a:lstStyle/>
          <a:p>
            <a:fld id="{59A12793-ACAD-47FA-80A5-6852D2A1F526}" type="slidenum">
              <a:rPr lang="en-US" smtClean="0">
                <a:solidFill>
                  <a:prstClr val="black"/>
                </a:solidFill>
              </a:rPr>
              <a:pPr/>
              <a:t>25</a:t>
            </a:fld>
            <a:endParaRPr lang="en-US">
              <a:solidFill>
                <a:prstClr val="black"/>
              </a:solidFill>
            </a:endParaRPr>
          </a:p>
        </p:txBody>
      </p:sp>
    </p:spTree>
    <p:extLst>
      <p:ext uri="{BB962C8B-B14F-4D97-AF65-F5344CB8AC3E}">
        <p14:creationId xmlns:p14="http://schemas.microsoft.com/office/powerpoint/2010/main" val="8823891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LIMMA: Linear Models for Microarray Data</a:t>
            </a:r>
          </a:p>
          <a:p>
            <a:r>
              <a:rPr lang="it-IT" sz="1200" b="0" i="0" kern="1200" dirty="0">
                <a:solidFill>
                  <a:schemeClr val="tx1"/>
                </a:solidFill>
                <a:effectLst/>
                <a:latin typeface="+mn-lt"/>
                <a:ea typeface="+mn-ea"/>
                <a:cs typeface="+mn-cs"/>
              </a:rPr>
              <a:t>RPKM:</a:t>
            </a:r>
            <a:r>
              <a:rPr lang="it-IT" sz="1200" b="0" i="0" kern="1200" baseline="0" dirty="0">
                <a:solidFill>
                  <a:schemeClr val="tx1"/>
                </a:solidFill>
                <a:effectLst/>
                <a:latin typeface="+mn-lt"/>
                <a:ea typeface="+mn-ea"/>
                <a:cs typeface="+mn-cs"/>
              </a:rPr>
              <a:t> </a:t>
            </a:r>
            <a:r>
              <a:rPr lang="it-IT" sz="1200" b="0" i="0" kern="1200" dirty="0">
                <a:solidFill>
                  <a:schemeClr val="tx1"/>
                </a:solidFill>
                <a:effectLst/>
                <a:latin typeface="+mn-lt"/>
                <a:ea typeface="+mn-ea"/>
                <a:cs typeface="+mn-cs"/>
              </a:rPr>
              <a:t>Reads per kilo base per million</a:t>
            </a:r>
          </a:p>
          <a:p>
            <a:r>
              <a:rPr lang="en-US" sz="1200" b="0" i="0" kern="1200" dirty="0">
                <a:solidFill>
                  <a:schemeClr val="tx1"/>
                </a:solidFill>
                <a:effectLst/>
                <a:latin typeface="+mn-lt"/>
                <a:ea typeface="+mn-ea"/>
                <a:cs typeface="+mn-cs"/>
              </a:rPr>
              <a:t>RPK= Number</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of Mapped reads/ length of transcript in kb (transcript length/1000)</a:t>
            </a:r>
          </a:p>
          <a:p>
            <a:r>
              <a:rPr lang="en-US" sz="1200" b="0" i="0" kern="1200" dirty="0">
                <a:solidFill>
                  <a:schemeClr val="tx1"/>
                </a:solidFill>
                <a:effectLst/>
                <a:latin typeface="+mn-lt"/>
                <a:ea typeface="+mn-ea"/>
                <a:cs typeface="+mn-cs"/>
              </a:rPr>
              <a:t>RPKM = RPK/total number</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of reads in million (total no of reads/ 1,000,000)</a:t>
            </a:r>
          </a:p>
          <a:p>
            <a:r>
              <a:rPr lang="en-US" sz="1200" b="0" i="0" kern="1200" dirty="0">
                <a:solidFill>
                  <a:schemeClr val="tx1"/>
                </a:solidFill>
                <a:effectLst/>
                <a:latin typeface="+mn-lt"/>
                <a:ea typeface="+mn-ea"/>
                <a:cs typeface="+mn-cs"/>
              </a:rPr>
              <a:t>Example:</a:t>
            </a:r>
          </a:p>
          <a:p>
            <a:r>
              <a:rPr lang="en-US" sz="1200" b="0" i="0" kern="1200" dirty="0">
                <a:solidFill>
                  <a:schemeClr val="tx1"/>
                </a:solidFill>
                <a:effectLst/>
                <a:latin typeface="+mn-lt"/>
                <a:ea typeface="+mn-ea"/>
                <a:cs typeface="+mn-cs"/>
              </a:rPr>
              <a:t>Number</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of mapped reads =3</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length of transcript=300 </a:t>
            </a:r>
            <a:r>
              <a:rPr lang="en-US" sz="1200" b="0" i="0" kern="1200" dirty="0" err="1">
                <a:solidFill>
                  <a:schemeClr val="tx1"/>
                </a:solidFill>
                <a:effectLst/>
                <a:latin typeface="+mn-lt"/>
                <a:ea typeface="+mn-ea"/>
                <a:cs typeface="+mn-cs"/>
              </a:rPr>
              <a:t>bp</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Total number of reads =10,000</a:t>
            </a:r>
          </a:p>
          <a:p>
            <a:r>
              <a:rPr lang="en-US" sz="1200" b="0" i="0" kern="1200" dirty="0">
                <a:solidFill>
                  <a:schemeClr val="tx1"/>
                </a:solidFill>
                <a:effectLst/>
                <a:latin typeface="+mn-lt"/>
                <a:ea typeface="+mn-ea"/>
                <a:cs typeface="+mn-cs"/>
              </a:rPr>
              <a:t>RPK = 3/(300/1000) = 3/0.3 = 10</a:t>
            </a:r>
          </a:p>
          <a:p>
            <a:r>
              <a:rPr lang="en-US" sz="1200" b="0" i="0" kern="1200" dirty="0">
                <a:solidFill>
                  <a:schemeClr val="tx1"/>
                </a:solidFill>
                <a:effectLst/>
                <a:latin typeface="+mn-lt"/>
                <a:ea typeface="+mn-ea"/>
                <a:cs typeface="+mn-cs"/>
              </a:rPr>
              <a:t>RPKM = 10 / (10,000/1,000,000) = 10/ 0.01 = 1000</a:t>
            </a:r>
          </a:p>
          <a:p>
            <a:r>
              <a:rPr lang="en-US" sz="1200" b="0" i="0" kern="1200" dirty="0">
                <a:solidFill>
                  <a:schemeClr val="tx1"/>
                </a:solidFill>
                <a:effectLst/>
                <a:latin typeface="+mn-lt"/>
                <a:ea typeface="+mn-ea"/>
                <a:cs typeface="+mn-cs"/>
              </a:rPr>
              <a:t>RPKM =1000</a:t>
            </a:r>
          </a:p>
          <a:p>
            <a:endParaRPr lang="en-US" dirty="0"/>
          </a:p>
        </p:txBody>
      </p:sp>
      <p:sp>
        <p:nvSpPr>
          <p:cNvPr id="4" name="Slide Number Placeholder 3"/>
          <p:cNvSpPr>
            <a:spLocks noGrp="1"/>
          </p:cNvSpPr>
          <p:nvPr>
            <p:ph type="sldNum" sz="quarter" idx="10"/>
          </p:nvPr>
        </p:nvSpPr>
        <p:spPr/>
        <p:txBody>
          <a:bodyPr/>
          <a:lstStyle/>
          <a:p>
            <a:fld id="{59A12793-ACAD-47FA-80A5-6852D2A1F526}" type="slidenum">
              <a:rPr lang="en-US" smtClean="0">
                <a:solidFill>
                  <a:prstClr val="black"/>
                </a:solidFill>
              </a:rPr>
              <a:pPr/>
              <a:t>26</a:t>
            </a:fld>
            <a:endParaRPr lang="en-US">
              <a:solidFill>
                <a:prstClr val="black"/>
              </a:solidFill>
            </a:endParaRPr>
          </a:p>
        </p:txBody>
      </p:sp>
    </p:spTree>
    <p:extLst>
      <p:ext uri="{BB962C8B-B14F-4D97-AF65-F5344CB8AC3E}">
        <p14:creationId xmlns:p14="http://schemas.microsoft.com/office/powerpoint/2010/main" val="27144793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6FB0C864-45A8-4E2E-B1C6-6B37639F21C4}" type="slidenum">
              <a:rPr lang="en-US" smtClean="0">
                <a:solidFill>
                  <a:prstClr val="black"/>
                </a:solidFill>
                <a:latin typeface="Arial" pitchFamily="34" charset="0"/>
                <a:cs typeface="Arial" pitchFamily="34" charset="0"/>
              </a:rPr>
              <a:pPr/>
              <a:t>27</a:t>
            </a:fld>
            <a:endParaRPr lang="en-US">
              <a:solidFill>
                <a:prstClr val="black"/>
              </a:solidFill>
              <a:latin typeface="Arial" pitchFamily="34" charset="0"/>
              <a:cs typeface="Arial" pitchFamily="34" charset="0"/>
            </a:endParaRPr>
          </a:p>
        </p:txBody>
      </p:sp>
      <p:sp>
        <p:nvSpPr>
          <p:cNvPr id="114691" name="Rectangle 2"/>
          <p:cNvSpPr>
            <a:spLocks noGrp="1" noRot="1" noChangeAspect="1" noChangeArrowheads="1" noTextEdit="1"/>
          </p:cNvSpPr>
          <p:nvPr>
            <p:ph type="sldImg"/>
          </p:nvPr>
        </p:nvSpPr>
        <p:spPr>
          <a:xfrm>
            <a:off x="1143000" y="684213"/>
            <a:ext cx="4573588" cy="3430587"/>
          </a:xfrm>
          <a:ln/>
        </p:spPr>
      </p:sp>
      <p:sp>
        <p:nvSpPr>
          <p:cNvPr id="114692" name="Rectangle 3"/>
          <p:cNvSpPr>
            <a:spLocks noGrp="1" noChangeArrowheads="1"/>
          </p:cNvSpPr>
          <p:nvPr>
            <p:ph type="body" idx="1"/>
          </p:nvPr>
        </p:nvSpPr>
        <p:spPr>
          <a:xfrm>
            <a:off x="915988" y="4344988"/>
            <a:ext cx="5026025" cy="4114800"/>
          </a:xfrm>
          <a:noFill/>
          <a:ln/>
        </p:spPr>
        <p:txBody>
          <a:bodyPr/>
          <a:lstStyle/>
          <a:p>
            <a:pPr eaLnBrk="1" hangingPunct="1"/>
            <a:endParaRPr lang="en-US">
              <a:latin typeface="Arial" pitchFamily="34" charset="0"/>
              <a:cs typeface="Arial" pitchFamily="34" charset="0"/>
            </a:endParaRPr>
          </a:p>
        </p:txBody>
      </p:sp>
    </p:spTree>
    <p:extLst>
      <p:ext uri="{BB962C8B-B14F-4D97-AF65-F5344CB8AC3E}">
        <p14:creationId xmlns:p14="http://schemas.microsoft.com/office/powerpoint/2010/main" val="41679967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82D9B58-856E-4633-9822-9FC8B14E923D}" type="slidenum">
              <a:rPr lang="zh-CN" altLang="en-US" smtClean="0">
                <a:solidFill>
                  <a:prstClr val="black"/>
                </a:solidFill>
              </a:rPr>
              <a:pPr>
                <a:defRPr/>
              </a:pPr>
              <a:t>28</a:t>
            </a:fld>
            <a:endParaRPr lang="zh-CN" altLang="en-US">
              <a:solidFill>
                <a:prstClr val="black"/>
              </a:solidFill>
            </a:endParaRPr>
          </a:p>
        </p:txBody>
      </p:sp>
    </p:spTree>
    <p:extLst>
      <p:ext uri="{BB962C8B-B14F-4D97-AF65-F5344CB8AC3E}">
        <p14:creationId xmlns:p14="http://schemas.microsoft.com/office/powerpoint/2010/main" val="910769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LIMMA: Linear Models for Microarray Data</a:t>
            </a:r>
          </a:p>
          <a:p>
            <a:r>
              <a:rPr lang="it-IT" sz="1200" b="0" i="0" kern="1200" dirty="0">
                <a:solidFill>
                  <a:schemeClr val="tx1"/>
                </a:solidFill>
                <a:effectLst/>
                <a:latin typeface="+mn-lt"/>
                <a:ea typeface="+mn-ea"/>
                <a:cs typeface="+mn-cs"/>
              </a:rPr>
              <a:t>RPKM:</a:t>
            </a:r>
            <a:r>
              <a:rPr lang="it-IT" sz="1200" b="0" i="0" kern="1200" baseline="0" dirty="0">
                <a:solidFill>
                  <a:schemeClr val="tx1"/>
                </a:solidFill>
                <a:effectLst/>
                <a:latin typeface="+mn-lt"/>
                <a:ea typeface="+mn-ea"/>
                <a:cs typeface="+mn-cs"/>
              </a:rPr>
              <a:t> </a:t>
            </a:r>
            <a:r>
              <a:rPr lang="it-IT" sz="1200" b="0" i="0" kern="1200" dirty="0">
                <a:solidFill>
                  <a:schemeClr val="tx1"/>
                </a:solidFill>
                <a:effectLst/>
                <a:latin typeface="+mn-lt"/>
                <a:ea typeface="+mn-ea"/>
                <a:cs typeface="+mn-cs"/>
              </a:rPr>
              <a:t>Reads per kilo base per million</a:t>
            </a:r>
          </a:p>
          <a:p>
            <a:r>
              <a:rPr lang="en-US" sz="1200" b="0" i="0" kern="1200" dirty="0">
                <a:solidFill>
                  <a:schemeClr val="tx1"/>
                </a:solidFill>
                <a:effectLst/>
                <a:latin typeface="+mn-lt"/>
                <a:ea typeface="+mn-ea"/>
                <a:cs typeface="+mn-cs"/>
              </a:rPr>
              <a:t>RPK= Number</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of Mapped reads/ length of transcript in kb (transcript length/1000)</a:t>
            </a:r>
          </a:p>
          <a:p>
            <a:r>
              <a:rPr lang="en-US" sz="1200" b="0" i="0" kern="1200" dirty="0">
                <a:solidFill>
                  <a:schemeClr val="tx1"/>
                </a:solidFill>
                <a:effectLst/>
                <a:latin typeface="+mn-lt"/>
                <a:ea typeface="+mn-ea"/>
                <a:cs typeface="+mn-cs"/>
              </a:rPr>
              <a:t>RPKM = RPK/total number</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of reads in million (total no of reads/ 1,000,000)</a:t>
            </a:r>
          </a:p>
          <a:p>
            <a:r>
              <a:rPr lang="en-US" sz="1200" b="0" i="0" kern="1200" dirty="0">
                <a:solidFill>
                  <a:schemeClr val="tx1"/>
                </a:solidFill>
                <a:effectLst/>
                <a:latin typeface="+mn-lt"/>
                <a:ea typeface="+mn-ea"/>
                <a:cs typeface="+mn-cs"/>
              </a:rPr>
              <a:t>Example:</a:t>
            </a:r>
          </a:p>
          <a:p>
            <a:r>
              <a:rPr lang="en-US" sz="1200" b="0" i="0" kern="1200" dirty="0">
                <a:solidFill>
                  <a:schemeClr val="tx1"/>
                </a:solidFill>
                <a:effectLst/>
                <a:latin typeface="+mn-lt"/>
                <a:ea typeface="+mn-ea"/>
                <a:cs typeface="+mn-cs"/>
              </a:rPr>
              <a:t>Number</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of mapped reads =3</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length of transcript=300 </a:t>
            </a:r>
            <a:r>
              <a:rPr lang="en-US" sz="1200" b="0" i="0" kern="1200" dirty="0" err="1">
                <a:solidFill>
                  <a:schemeClr val="tx1"/>
                </a:solidFill>
                <a:effectLst/>
                <a:latin typeface="+mn-lt"/>
                <a:ea typeface="+mn-ea"/>
                <a:cs typeface="+mn-cs"/>
              </a:rPr>
              <a:t>bp</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Total number of reads =10,000</a:t>
            </a:r>
          </a:p>
          <a:p>
            <a:r>
              <a:rPr lang="en-US" sz="1200" b="0" i="0" kern="1200" dirty="0">
                <a:solidFill>
                  <a:schemeClr val="tx1"/>
                </a:solidFill>
                <a:effectLst/>
                <a:latin typeface="+mn-lt"/>
                <a:ea typeface="+mn-ea"/>
                <a:cs typeface="+mn-cs"/>
              </a:rPr>
              <a:t>RPK = 3/(300/1000) = 3/0.3 = 10</a:t>
            </a:r>
          </a:p>
          <a:p>
            <a:r>
              <a:rPr lang="en-US" sz="1200" b="0" i="0" kern="1200" dirty="0">
                <a:solidFill>
                  <a:schemeClr val="tx1"/>
                </a:solidFill>
                <a:effectLst/>
                <a:latin typeface="+mn-lt"/>
                <a:ea typeface="+mn-ea"/>
                <a:cs typeface="+mn-cs"/>
              </a:rPr>
              <a:t>RPKM = 10 / (10,000/1,000,000) = 10/ 0.01 = 1000</a:t>
            </a:r>
          </a:p>
          <a:p>
            <a:r>
              <a:rPr lang="en-US" sz="1200" b="0" i="0" kern="1200" dirty="0">
                <a:solidFill>
                  <a:schemeClr val="tx1"/>
                </a:solidFill>
                <a:effectLst/>
                <a:latin typeface="+mn-lt"/>
                <a:ea typeface="+mn-ea"/>
                <a:cs typeface="+mn-cs"/>
              </a:rPr>
              <a:t>RPKM =1000</a:t>
            </a:r>
          </a:p>
          <a:p>
            <a:endParaRPr lang="en-US" dirty="0"/>
          </a:p>
        </p:txBody>
      </p:sp>
      <p:sp>
        <p:nvSpPr>
          <p:cNvPr id="4" name="Slide Number Placeholder 3"/>
          <p:cNvSpPr>
            <a:spLocks noGrp="1"/>
          </p:cNvSpPr>
          <p:nvPr>
            <p:ph type="sldNum" sz="quarter" idx="10"/>
          </p:nvPr>
        </p:nvSpPr>
        <p:spPr/>
        <p:txBody>
          <a:bodyPr/>
          <a:lstStyle/>
          <a:p>
            <a:fld id="{59A12793-ACAD-47FA-80A5-6852D2A1F526}" type="slidenum">
              <a:rPr lang="en-US" smtClean="0">
                <a:solidFill>
                  <a:prstClr val="black"/>
                </a:solidFill>
              </a:rPr>
              <a:pPr/>
              <a:t>29</a:t>
            </a:fld>
            <a:endParaRPr lang="en-US">
              <a:solidFill>
                <a:prstClr val="black"/>
              </a:solidFill>
            </a:endParaRPr>
          </a:p>
        </p:txBody>
      </p:sp>
    </p:spTree>
    <p:extLst>
      <p:ext uri="{BB962C8B-B14F-4D97-AF65-F5344CB8AC3E}">
        <p14:creationId xmlns:p14="http://schemas.microsoft.com/office/powerpoint/2010/main" val="10432310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06613C42-BF9C-4F93-80C9-6EF7E12EB3C2}" type="slidenum">
              <a:rPr lang="en-US" smtClean="0">
                <a:solidFill>
                  <a:prstClr val="black"/>
                </a:solidFill>
                <a:latin typeface="Arial" pitchFamily="34" charset="0"/>
                <a:cs typeface="Arial" pitchFamily="34" charset="0"/>
              </a:rPr>
              <a:pPr/>
              <a:t>33</a:t>
            </a:fld>
            <a:endParaRPr lang="en-US">
              <a:solidFill>
                <a:prstClr val="black"/>
              </a:solidFill>
              <a:latin typeface="Arial" pitchFamily="34" charset="0"/>
              <a:cs typeface="Arial" pitchFamily="34" charset="0"/>
            </a:endParaRPr>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pPr eaLnBrk="1" hangingPunct="1"/>
            <a:r>
              <a:rPr lang="en-US" dirty="0">
                <a:latin typeface="Arial" pitchFamily="34" charset="0"/>
                <a:cs typeface="Arial" pitchFamily="34" charset="0"/>
              </a:rPr>
              <a:t>Church/Bar</a:t>
            </a:r>
            <a:r>
              <a:rPr lang="en-US" baseline="0" dirty="0">
                <a:latin typeface="Arial" pitchFamily="34" charset="0"/>
                <a:cs typeface="Arial" pitchFamily="34" charset="0"/>
              </a:rPr>
              <a:t> Analogy</a:t>
            </a:r>
            <a:endParaRPr lang="en-US" dirty="0">
              <a:latin typeface="Arial" pitchFamily="34" charset="0"/>
              <a:cs typeface="Arial" pitchFamily="34" charset="0"/>
            </a:endParaRPr>
          </a:p>
          <a:p>
            <a:pPr eaLnBrk="1" hangingPunct="1"/>
            <a:endParaRPr lang="en-US" dirty="0">
              <a:latin typeface="Arial" pitchFamily="34" charset="0"/>
              <a:cs typeface="Arial" pitchFamily="34" charset="0"/>
            </a:endParaRPr>
          </a:p>
          <a:p>
            <a:pPr eaLnBrk="1" hangingPunct="1"/>
            <a:r>
              <a:rPr lang="en-US" dirty="0">
                <a:latin typeface="Arial" pitchFamily="34" charset="0"/>
                <a:cs typeface="Arial" pitchFamily="34" charset="0"/>
              </a:rPr>
              <a:t>8</a:t>
            </a:r>
            <a:r>
              <a:rPr lang="en-US" baseline="30000" dirty="0">
                <a:latin typeface="Arial" pitchFamily="34" charset="0"/>
                <a:cs typeface="Arial" pitchFamily="34" charset="0"/>
              </a:rPr>
              <a:t>th</a:t>
            </a:r>
            <a:r>
              <a:rPr lang="en-US" dirty="0">
                <a:latin typeface="Arial" pitchFamily="34" charset="0"/>
                <a:cs typeface="Arial" pitchFamily="34" charset="0"/>
              </a:rPr>
              <a:t> of the genes = 82/682</a:t>
            </a:r>
          </a:p>
          <a:p>
            <a:pPr eaLnBrk="1" hangingPunct="1"/>
            <a:endParaRPr lang="en-US" dirty="0">
              <a:latin typeface="Arial" pitchFamily="34" charset="0"/>
              <a:cs typeface="Arial" pitchFamily="34" charset="0"/>
            </a:endParaRPr>
          </a:p>
          <a:p>
            <a:r>
              <a:rPr lang="en-US" dirty="0"/>
              <a:t>In our analysis, we identified 68 upper-level enriched EASE GO terms, corresponding to 46 biological process terms, 16 cellular component terms, and six molecular function terms.  According to the GO resource[5], there are currently 35,786 GO term annotations: 21,976 biological process terms, 2,960 cellular component terms, 9,237 molecular function terms, and 1,613 obsolete terms. (http://www.geneontology.org/GO.contents.ont-cont.shtml).  Therefore, sub-classification of the 68 upper-level enriched EASE GO terms with nEASE analysis involved 1,113,678 individual Fisher’s Exact Tests.  Because of the inheritance issue associated with the GO DAG[13, 15, 16], multiple testing correction is essential for existing SEA and MEA methods.   However, to maintain a familywise error rate of 5% in the example highlighted above, Bonferroni correction would adjust the alpha level for nEASE GO term enrichment to  p ≤ 4.49 x10</a:t>
            </a:r>
            <a:r>
              <a:rPr lang="en-US" baseline="30000" dirty="0"/>
              <a:t>-8</a:t>
            </a:r>
            <a:r>
              <a:rPr lang="en-US" dirty="0"/>
              <a:t>. </a:t>
            </a:r>
            <a:endParaRPr lang="en-US" dirty="0">
              <a:latin typeface="Arial" pitchFamily="34" charset="0"/>
              <a:cs typeface="Arial" pitchFamily="34" charset="0"/>
            </a:endParaRPr>
          </a:p>
        </p:txBody>
      </p:sp>
    </p:spTree>
    <p:extLst>
      <p:ext uri="{BB962C8B-B14F-4D97-AF65-F5344CB8AC3E}">
        <p14:creationId xmlns:p14="http://schemas.microsoft.com/office/powerpoint/2010/main" val="15742084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LIMMA: Linear Models for Microarray Data</a:t>
            </a:r>
          </a:p>
          <a:p>
            <a:r>
              <a:rPr lang="it-IT" sz="1200" b="0" i="0" kern="1200" dirty="0">
                <a:solidFill>
                  <a:schemeClr val="tx1"/>
                </a:solidFill>
                <a:effectLst/>
                <a:latin typeface="+mn-lt"/>
                <a:ea typeface="+mn-ea"/>
                <a:cs typeface="+mn-cs"/>
              </a:rPr>
              <a:t>RPKM:</a:t>
            </a:r>
            <a:r>
              <a:rPr lang="it-IT" sz="1200" b="0" i="0" kern="1200" baseline="0" dirty="0">
                <a:solidFill>
                  <a:schemeClr val="tx1"/>
                </a:solidFill>
                <a:effectLst/>
                <a:latin typeface="+mn-lt"/>
                <a:ea typeface="+mn-ea"/>
                <a:cs typeface="+mn-cs"/>
              </a:rPr>
              <a:t> </a:t>
            </a:r>
            <a:r>
              <a:rPr lang="it-IT" sz="1200" b="0" i="0" kern="1200" dirty="0">
                <a:solidFill>
                  <a:schemeClr val="tx1"/>
                </a:solidFill>
                <a:effectLst/>
                <a:latin typeface="+mn-lt"/>
                <a:ea typeface="+mn-ea"/>
                <a:cs typeface="+mn-cs"/>
              </a:rPr>
              <a:t>Reads per kilo base per million</a:t>
            </a:r>
          </a:p>
          <a:p>
            <a:r>
              <a:rPr lang="en-US" sz="1200" b="0" i="0" kern="1200" dirty="0">
                <a:solidFill>
                  <a:schemeClr val="tx1"/>
                </a:solidFill>
                <a:effectLst/>
                <a:latin typeface="+mn-lt"/>
                <a:ea typeface="+mn-ea"/>
                <a:cs typeface="+mn-cs"/>
              </a:rPr>
              <a:t>RPK= Number</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of Mapped reads/ length of transcript in kb (transcript length/1000)</a:t>
            </a:r>
          </a:p>
          <a:p>
            <a:r>
              <a:rPr lang="en-US" sz="1200" b="0" i="0" kern="1200" dirty="0">
                <a:solidFill>
                  <a:schemeClr val="tx1"/>
                </a:solidFill>
                <a:effectLst/>
                <a:latin typeface="+mn-lt"/>
                <a:ea typeface="+mn-ea"/>
                <a:cs typeface="+mn-cs"/>
              </a:rPr>
              <a:t>RPKM = RPK/total number</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of reads in million (total no of reads/ 1,000,000)</a:t>
            </a:r>
          </a:p>
          <a:p>
            <a:r>
              <a:rPr lang="en-US" sz="1200" b="0" i="0" kern="1200" dirty="0">
                <a:solidFill>
                  <a:schemeClr val="tx1"/>
                </a:solidFill>
                <a:effectLst/>
                <a:latin typeface="+mn-lt"/>
                <a:ea typeface="+mn-ea"/>
                <a:cs typeface="+mn-cs"/>
              </a:rPr>
              <a:t>Example:</a:t>
            </a:r>
          </a:p>
          <a:p>
            <a:r>
              <a:rPr lang="en-US" sz="1200" b="0" i="0" kern="1200" dirty="0">
                <a:solidFill>
                  <a:schemeClr val="tx1"/>
                </a:solidFill>
                <a:effectLst/>
                <a:latin typeface="+mn-lt"/>
                <a:ea typeface="+mn-ea"/>
                <a:cs typeface="+mn-cs"/>
              </a:rPr>
              <a:t>Number</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of mapped reads =3</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length of transcript=300 </a:t>
            </a:r>
            <a:r>
              <a:rPr lang="en-US" sz="1200" b="0" i="0" kern="1200" dirty="0" err="1">
                <a:solidFill>
                  <a:schemeClr val="tx1"/>
                </a:solidFill>
                <a:effectLst/>
                <a:latin typeface="+mn-lt"/>
                <a:ea typeface="+mn-ea"/>
                <a:cs typeface="+mn-cs"/>
              </a:rPr>
              <a:t>bp</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Total number of reads =10,000</a:t>
            </a:r>
          </a:p>
          <a:p>
            <a:r>
              <a:rPr lang="en-US" sz="1200" b="0" i="0" kern="1200" dirty="0">
                <a:solidFill>
                  <a:schemeClr val="tx1"/>
                </a:solidFill>
                <a:effectLst/>
                <a:latin typeface="+mn-lt"/>
                <a:ea typeface="+mn-ea"/>
                <a:cs typeface="+mn-cs"/>
              </a:rPr>
              <a:t>RPK = 3/(300/1000) = 3/0.3 = 10</a:t>
            </a:r>
          </a:p>
          <a:p>
            <a:r>
              <a:rPr lang="en-US" sz="1200" b="0" i="0" kern="1200" dirty="0">
                <a:solidFill>
                  <a:schemeClr val="tx1"/>
                </a:solidFill>
                <a:effectLst/>
                <a:latin typeface="+mn-lt"/>
                <a:ea typeface="+mn-ea"/>
                <a:cs typeface="+mn-cs"/>
              </a:rPr>
              <a:t>RPKM = 10 / (10,000/1,000,000) = 10/ 0.01 = 1000</a:t>
            </a:r>
          </a:p>
          <a:p>
            <a:r>
              <a:rPr lang="en-US" sz="1200" b="0" i="0" kern="1200" dirty="0">
                <a:solidFill>
                  <a:schemeClr val="tx1"/>
                </a:solidFill>
                <a:effectLst/>
                <a:latin typeface="+mn-lt"/>
                <a:ea typeface="+mn-ea"/>
                <a:cs typeface="+mn-cs"/>
              </a:rPr>
              <a:t>RPKM =1000</a:t>
            </a:r>
          </a:p>
          <a:p>
            <a:endParaRPr lang="en-US" dirty="0"/>
          </a:p>
        </p:txBody>
      </p:sp>
      <p:sp>
        <p:nvSpPr>
          <p:cNvPr id="4" name="Slide Number Placeholder 3"/>
          <p:cNvSpPr>
            <a:spLocks noGrp="1"/>
          </p:cNvSpPr>
          <p:nvPr>
            <p:ph type="sldNum" sz="quarter" idx="10"/>
          </p:nvPr>
        </p:nvSpPr>
        <p:spPr/>
        <p:txBody>
          <a:bodyPr/>
          <a:lstStyle/>
          <a:p>
            <a:fld id="{59A12793-ACAD-47FA-80A5-6852D2A1F526}" type="slidenum">
              <a:rPr lang="en-US" smtClean="0">
                <a:solidFill>
                  <a:prstClr val="black"/>
                </a:solidFill>
              </a:rPr>
              <a:pPr/>
              <a:t>3</a:t>
            </a:fld>
            <a:endParaRPr lang="en-US">
              <a:solidFill>
                <a:prstClr val="black"/>
              </a:solidFill>
            </a:endParaRPr>
          </a:p>
        </p:txBody>
      </p:sp>
    </p:spTree>
    <p:extLst>
      <p:ext uri="{BB962C8B-B14F-4D97-AF65-F5344CB8AC3E}">
        <p14:creationId xmlns:p14="http://schemas.microsoft.com/office/powerpoint/2010/main" val="12465139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2688" y="698500"/>
            <a:ext cx="4645025" cy="34845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182D9B58-856E-4633-9822-9FC8B14E923D}" type="slidenum">
              <a:rPr kumimoji="0" lang="zh-CN" alt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36</a:t>
            </a:fld>
            <a:endParaRPr kumimoji="0" lang="zh-CN" alt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5364850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2688" y="698500"/>
            <a:ext cx="4645025" cy="34845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182D9B58-856E-4633-9822-9FC8B14E923D}" type="slidenum">
              <a:rPr kumimoji="0" lang="zh-CN" alt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37</a:t>
            </a:fld>
            <a:endParaRPr kumimoji="0" lang="zh-CN" alt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22231174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2688" y="698500"/>
            <a:ext cx="4645025" cy="348456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182D9B58-856E-4633-9822-9FC8B14E923D}" type="slidenum">
              <a:rPr kumimoji="0" lang="zh-CN" altLang="en-US" sz="1800" b="0" i="0" u="none" strike="noStrike" kern="0" cap="none" spc="0" normalizeH="0" baseline="0" noProof="0" smtClean="0">
                <a:ln>
                  <a:noFill/>
                </a:ln>
                <a:solidFill>
                  <a:prstClr val="black"/>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38</a:t>
            </a:fld>
            <a:endParaRPr kumimoji="0" lang="zh-CN" altLang="en-US"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22503332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Combined Annotation–Dependent Depletion (CADD), a method for objectively integrating many diverse annotations into a single measure (C score) for each variant. We implement CADD as a support vector machine trained to differentiate 14.7 million high-frequency human-derived alleles from 14.7 million simulated variants. We precompute C scores for all 8.6 billion possible human single-nucleotide variants and enable scoring of short insertions-deletions.</a:t>
            </a:r>
          </a:p>
          <a:p>
            <a:endParaRPr lang="en-US" dirty="0"/>
          </a:p>
          <a:p>
            <a:r>
              <a:rPr lang="en-US" dirty="0"/>
              <a:t>Missense </a:t>
            </a:r>
            <a:r>
              <a:rPr lang="en-US"/>
              <a:t>variant</a:t>
            </a:r>
            <a:r>
              <a:rPr lang="en-US" baseline="0"/>
              <a:t> classification = 0.90 AUC</a:t>
            </a:r>
            <a:r>
              <a:rPr lang="en-US"/>
              <a:t> </a:t>
            </a:r>
            <a:endParaRPr lang="en-US" dirty="0"/>
          </a:p>
          <a:p>
            <a:endParaRPr lang="en-US" dirty="0"/>
          </a:p>
          <a:p>
            <a:r>
              <a:rPr lang="en-US" dirty="0"/>
              <a:t>Nature Genetics 46, 310–315 (2014) </a:t>
            </a:r>
          </a:p>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182D9B58-856E-4633-9822-9FC8B14E923D}" type="slidenum">
              <a:rPr kumimoji="0" lang="zh-CN" altLang="en-US" sz="180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43</a:t>
            </a:fld>
            <a:endParaRPr kumimoji="0" lang="zh-CN" altLang="en-US" sz="18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15058033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Poisson distribution assumes that the mean and variance are the same. Sometimes, your data show extra variation that is greater than the mean. This situation is called </a:t>
            </a:r>
            <a:r>
              <a:rPr lang="en-US" dirty="0" err="1"/>
              <a:t>overdispersion</a:t>
            </a:r>
            <a:r>
              <a:rPr lang="en-US" dirty="0"/>
              <a:t> and negative binomial regression is more flexible in that regard than Poisson regression (you could still use Poisson regression in that case but the standard errors could be biased). The negative binomial distribution has one parameter more than the Poisson regression that adjusts the variance independently from the mean. In fact, the Poisson distribution is a special case of the negative binomial distribution.</a:t>
            </a:r>
          </a:p>
          <a:p>
            <a:endParaRPr lang="en-US" dirty="0"/>
          </a:p>
        </p:txBody>
      </p:sp>
      <p:sp>
        <p:nvSpPr>
          <p:cNvPr id="4" name="Slide Number Placeholder 3"/>
          <p:cNvSpPr>
            <a:spLocks noGrp="1"/>
          </p:cNvSpPr>
          <p:nvPr>
            <p:ph type="sldNum" sz="quarter" idx="10"/>
          </p:nvPr>
        </p:nvSpPr>
        <p:spPr/>
        <p:txBody>
          <a:bodyPr/>
          <a:lstStyle/>
          <a:p>
            <a:fld id="{59A12793-ACAD-47FA-80A5-6852D2A1F526}" type="slidenum">
              <a:rPr lang="en-US" smtClean="0">
                <a:solidFill>
                  <a:prstClr val="black"/>
                </a:solidFill>
              </a:rPr>
              <a:pPr/>
              <a:t>4</a:t>
            </a:fld>
            <a:endParaRPr lang="en-US">
              <a:solidFill>
                <a:prstClr val="black"/>
              </a:solidFill>
            </a:endParaRPr>
          </a:p>
        </p:txBody>
      </p:sp>
    </p:spTree>
    <p:extLst>
      <p:ext uri="{BB962C8B-B14F-4D97-AF65-F5344CB8AC3E}">
        <p14:creationId xmlns:p14="http://schemas.microsoft.com/office/powerpoint/2010/main" val="1550377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Poisson distribution assumes that the mean and variance are the same. Sometimes, your data show extra variation that is greater than the mean. This situation is called </a:t>
            </a:r>
            <a:r>
              <a:rPr lang="en-US" dirty="0" err="1"/>
              <a:t>overdispersion</a:t>
            </a:r>
            <a:r>
              <a:rPr lang="en-US" dirty="0"/>
              <a:t> and negative binomial regression is more flexible in that regard than Poisson regression (you could still use Poisson regression in that case but the standard errors could be biased). The negative binomial distribution has one parameter more than the Poisson regression that adjusts the variance independently from the mean. In fact, the Poisson distribution is a special case of the negative binomial distribution.</a:t>
            </a:r>
          </a:p>
          <a:p>
            <a:endParaRPr lang="en-US" dirty="0"/>
          </a:p>
          <a:p>
            <a:r>
              <a:rPr lang="en-US" dirty="0"/>
              <a:t>√</a:t>
            </a:r>
            <a:r>
              <a:rPr lang="en-US" dirty="0" err="1"/>
              <a:t>Φg</a:t>
            </a:r>
            <a:r>
              <a:rPr lang="en-US" dirty="0"/>
              <a:t> = Biological Coefficient of Variation between samples. Coefficient of variation (CV) (standard deviation divided by mean).</a:t>
            </a:r>
          </a:p>
          <a:p>
            <a:endParaRPr lang="en-US" dirty="0"/>
          </a:p>
          <a:p>
            <a:r>
              <a:rPr lang="en-US" dirty="0"/>
              <a:t>In some DGE applications, technical variation can be treated as Poisson.</a:t>
            </a:r>
          </a:p>
        </p:txBody>
      </p:sp>
      <p:sp>
        <p:nvSpPr>
          <p:cNvPr id="4" name="Slide Number Placeholder 3"/>
          <p:cNvSpPr>
            <a:spLocks noGrp="1"/>
          </p:cNvSpPr>
          <p:nvPr>
            <p:ph type="sldNum" sz="quarter" idx="10"/>
          </p:nvPr>
        </p:nvSpPr>
        <p:spPr/>
        <p:txBody>
          <a:bodyPr/>
          <a:lstStyle/>
          <a:p>
            <a:fld id="{59A12793-ACAD-47FA-80A5-6852D2A1F526}" type="slidenum">
              <a:rPr lang="en-US" smtClean="0">
                <a:solidFill>
                  <a:prstClr val="black"/>
                </a:solidFill>
              </a:rPr>
              <a:pPr/>
              <a:t>5</a:t>
            </a:fld>
            <a:endParaRPr lang="en-US">
              <a:solidFill>
                <a:prstClr val="black"/>
              </a:solidFill>
            </a:endParaRPr>
          </a:p>
        </p:txBody>
      </p:sp>
    </p:spTree>
    <p:extLst>
      <p:ext uri="{BB962C8B-B14F-4D97-AF65-F5344CB8AC3E}">
        <p14:creationId xmlns:p14="http://schemas.microsoft.com/office/powerpoint/2010/main" val="32897891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Poisson distribution assumes that the mean and variance are the same. Sometimes, your data show extra variation that is greater than the mean. This situation is called </a:t>
            </a:r>
            <a:r>
              <a:rPr lang="en-US" dirty="0" err="1"/>
              <a:t>overdispersion</a:t>
            </a:r>
            <a:r>
              <a:rPr lang="en-US" dirty="0"/>
              <a:t> and negative binomial regression is more flexible in that regard than Poisson regression (you could still use Poisson regression in that case but the standard errors could be biased). The negative binomial distribution has one parameter more than the Poisson regression that adjusts the variance independently from the mean. In fact, the Poisson distribution is a special case of the negative binomial distribution.</a:t>
            </a:r>
          </a:p>
          <a:p>
            <a:endParaRPr lang="en-US" dirty="0"/>
          </a:p>
        </p:txBody>
      </p:sp>
      <p:sp>
        <p:nvSpPr>
          <p:cNvPr id="4" name="Slide Number Placeholder 3"/>
          <p:cNvSpPr>
            <a:spLocks noGrp="1"/>
          </p:cNvSpPr>
          <p:nvPr>
            <p:ph type="sldNum" sz="quarter" idx="10"/>
          </p:nvPr>
        </p:nvSpPr>
        <p:spPr/>
        <p:txBody>
          <a:bodyPr/>
          <a:lstStyle/>
          <a:p>
            <a:fld id="{59A12793-ACAD-47FA-80A5-6852D2A1F526}" type="slidenum">
              <a:rPr lang="en-US" smtClean="0">
                <a:solidFill>
                  <a:prstClr val="black"/>
                </a:solidFill>
              </a:rPr>
              <a:pPr/>
              <a:t>6</a:t>
            </a:fld>
            <a:endParaRPr lang="en-US">
              <a:solidFill>
                <a:prstClr val="black"/>
              </a:solidFill>
            </a:endParaRPr>
          </a:p>
        </p:txBody>
      </p:sp>
    </p:spTree>
    <p:extLst>
      <p:ext uri="{BB962C8B-B14F-4D97-AF65-F5344CB8AC3E}">
        <p14:creationId xmlns:p14="http://schemas.microsoft.com/office/powerpoint/2010/main" val="39272472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leading log-fold-change is the average (root-mean-square) of the largest absolute log-fold-</a:t>
            </a:r>
          </a:p>
          <a:p>
            <a:r>
              <a:rPr lang="en-US" dirty="0"/>
              <a:t>changes between each pair of samples.</a:t>
            </a:r>
          </a:p>
        </p:txBody>
      </p:sp>
      <p:sp>
        <p:nvSpPr>
          <p:cNvPr id="4" name="Slide Number Placeholder 3"/>
          <p:cNvSpPr>
            <a:spLocks noGrp="1"/>
          </p:cNvSpPr>
          <p:nvPr>
            <p:ph type="sldNum" sz="quarter" idx="10"/>
          </p:nvPr>
        </p:nvSpPr>
        <p:spPr/>
        <p:txBody>
          <a:bodyPr/>
          <a:lstStyle/>
          <a:p>
            <a:fld id="{59A12793-ACAD-47FA-80A5-6852D2A1F526}"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42738161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A12793-ACAD-47FA-80A5-6852D2A1F526}" type="slidenum">
              <a:rPr lang="en-US" smtClean="0">
                <a:solidFill>
                  <a:prstClr val="black"/>
                </a:solidFill>
              </a:rPr>
              <a:pPr/>
              <a:t>14</a:t>
            </a:fld>
            <a:endParaRPr lang="en-US">
              <a:solidFill>
                <a:prstClr val="black"/>
              </a:solidFill>
            </a:endParaRPr>
          </a:p>
        </p:txBody>
      </p:sp>
    </p:spTree>
    <p:extLst>
      <p:ext uri="{BB962C8B-B14F-4D97-AF65-F5344CB8AC3E}">
        <p14:creationId xmlns:p14="http://schemas.microsoft.com/office/powerpoint/2010/main" val="6720142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LIMMA: Linear Models for Microarray Data</a:t>
            </a:r>
          </a:p>
          <a:p>
            <a:r>
              <a:rPr lang="it-IT" sz="1200" b="0" i="0" kern="1200" dirty="0">
                <a:solidFill>
                  <a:schemeClr val="tx1"/>
                </a:solidFill>
                <a:effectLst/>
                <a:latin typeface="+mn-lt"/>
                <a:ea typeface="+mn-ea"/>
                <a:cs typeface="+mn-cs"/>
              </a:rPr>
              <a:t>RPKM:</a:t>
            </a:r>
            <a:r>
              <a:rPr lang="it-IT" sz="1200" b="0" i="0" kern="1200" baseline="0" dirty="0">
                <a:solidFill>
                  <a:schemeClr val="tx1"/>
                </a:solidFill>
                <a:effectLst/>
                <a:latin typeface="+mn-lt"/>
                <a:ea typeface="+mn-ea"/>
                <a:cs typeface="+mn-cs"/>
              </a:rPr>
              <a:t> </a:t>
            </a:r>
            <a:r>
              <a:rPr lang="it-IT" sz="1200" b="0" i="0" kern="1200" dirty="0">
                <a:solidFill>
                  <a:schemeClr val="tx1"/>
                </a:solidFill>
                <a:effectLst/>
                <a:latin typeface="+mn-lt"/>
                <a:ea typeface="+mn-ea"/>
                <a:cs typeface="+mn-cs"/>
              </a:rPr>
              <a:t>Reads per kilo base per million</a:t>
            </a:r>
          </a:p>
          <a:p>
            <a:r>
              <a:rPr lang="en-US" sz="1200" b="0" i="0" kern="1200" dirty="0">
                <a:solidFill>
                  <a:schemeClr val="tx1"/>
                </a:solidFill>
                <a:effectLst/>
                <a:latin typeface="+mn-lt"/>
                <a:ea typeface="+mn-ea"/>
                <a:cs typeface="+mn-cs"/>
              </a:rPr>
              <a:t>RPK= Number</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of Mapped reads/ length of transcript in kb (transcript length/1000)</a:t>
            </a:r>
          </a:p>
          <a:p>
            <a:r>
              <a:rPr lang="en-US" sz="1200" b="0" i="0" kern="1200" dirty="0">
                <a:solidFill>
                  <a:schemeClr val="tx1"/>
                </a:solidFill>
                <a:effectLst/>
                <a:latin typeface="+mn-lt"/>
                <a:ea typeface="+mn-ea"/>
                <a:cs typeface="+mn-cs"/>
              </a:rPr>
              <a:t>RPKM = RPK/total number</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of reads in million (total no of reads/ 1,000,000)</a:t>
            </a:r>
          </a:p>
          <a:p>
            <a:r>
              <a:rPr lang="en-US" sz="1200" b="0" i="0" kern="1200" dirty="0">
                <a:solidFill>
                  <a:schemeClr val="tx1"/>
                </a:solidFill>
                <a:effectLst/>
                <a:latin typeface="+mn-lt"/>
                <a:ea typeface="+mn-ea"/>
                <a:cs typeface="+mn-cs"/>
              </a:rPr>
              <a:t>Example:</a:t>
            </a:r>
          </a:p>
          <a:p>
            <a:r>
              <a:rPr lang="en-US" sz="1200" b="0" i="0" kern="1200" dirty="0">
                <a:solidFill>
                  <a:schemeClr val="tx1"/>
                </a:solidFill>
                <a:effectLst/>
                <a:latin typeface="+mn-lt"/>
                <a:ea typeface="+mn-ea"/>
                <a:cs typeface="+mn-cs"/>
              </a:rPr>
              <a:t>Number</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of mapped reads =3</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length of transcript=300 </a:t>
            </a:r>
            <a:r>
              <a:rPr lang="en-US" sz="1200" b="0" i="0" kern="1200" dirty="0" err="1">
                <a:solidFill>
                  <a:schemeClr val="tx1"/>
                </a:solidFill>
                <a:effectLst/>
                <a:latin typeface="+mn-lt"/>
                <a:ea typeface="+mn-ea"/>
                <a:cs typeface="+mn-cs"/>
              </a:rPr>
              <a:t>bp</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Total number of reads =10,000</a:t>
            </a:r>
          </a:p>
          <a:p>
            <a:r>
              <a:rPr lang="en-US" sz="1200" b="0" i="0" kern="1200" dirty="0">
                <a:solidFill>
                  <a:schemeClr val="tx1"/>
                </a:solidFill>
                <a:effectLst/>
                <a:latin typeface="+mn-lt"/>
                <a:ea typeface="+mn-ea"/>
                <a:cs typeface="+mn-cs"/>
              </a:rPr>
              <a:t>RPK = 3/(300/1000) = 3/0.3 = 10</a:t>
            </a:r>
          </a:p>
          <a:p>
            <a:r>
              <a:rPr lang="en-US" sz="1200" b="0" i="0" kern="1200" dirty="0">
                <a:solidFill>
                  <a:schemeClr val="tx1"/>
                </a:solidFill>
                <a:effectLst/>
                <a:latin typeface="+mn-lt"/>
                <a:ea typeface="+mn-ea"/>
                <a:cs typeface="+mn-cs"/>
              </a:rPr>
              <a:t>RPKM = 10 / (10,000/1,000,000) = 10/ 0.01 = 1000</a:t>
            </a:r>
          </a:p>
          <a:p>
            <a:r>
              <a:rPr lang="en-US" sz="1200" b="0" i="0" kern="1200" dirty="0">
                <a:solidFill>
                  <a:schemeClr val="tx1"/>
                </a:solidFill>
                <a:effectLst/>
                <a:latin typeface="+mn-lt"/>
                <a:ea typeface="+mn-ea"/>
                <a:cs typeface="+mn-cs"/>
              </a:rPr>
              <a:t>RPKM =1000</a:t>
            </a:r>
          </a:p>
          <a:p>
            <a:endParaRPr lang="en-US" dirty="0"/>
          </a:p>
        </p:txBody>
      </p:sp>
      <p:sp>
        <p:nvSpPr>
          <p:cNvPr id="4" name="Slide Number Placeholder 3"/>
          <p:cNvSpPr>
            <a:spLocks noGrp="1"/>
          </p:cNvSpPr>
          <p:nvPr>
            <p:ph type="sldNum" sz="quarter" idx="10"/>
          </p:nvPr>
        </p:nvSpPr>
        <p:spPr/>
        <p:txBody>
          <a:bodyPr/>
          <a:lstStyle/>
          <a:p>
            <a:fld id="{59A12793-ACAD-47FA-80A5-6852D2A1F526}" type="slidenum">
              <a:rPr lang="en-US" smtClean="0">
                <a:solidFill>
                  <a:prstClr val="black"/>
                </a:solidFill>
              </a:rPr>
              <a:pPr/>
              <a:t>16</a:t>
            </a:fld>
            <a:endParaRPr lang="en-US">
              <a:solidFill>
                <a:prstClr val="black"/>
              </a:solidFill>
            </a:endParaRPr>
          </a:p>
        </p:txBody>
      </p:sp>
    </p:spTree>
    <p:extLst>
      <p:ext uri="{BB962C8B-B14F-4D97-AF65-F5344CB8AC3E}">
        <p14:creationId xmlns:p14="http://schemas.microsoft.com/office/powerpoint/2010/main" val="14204354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LIMMA: Linear Models for Microarray Data</a:t>
            </a:r>
          </a:p>
          <a:p>
            <a:r>
              <a:rPr lang="it-IT" sz="1200" b="0" i="0" kern="1200" dirty="0">
                <a:solidFill>
                  <a:schemeClr val="tx1"/>
                </a:solidFill>
                <a:effectLst/>
                <a:latin typeface="+mn-lt"/>
                <a:ea typeface="+mn-ea"/>
                <a:cs typeface="+mn-cs"/>
              </a:rPr>
              <a:t>RPKM:</a:t>
            </a:r>
            <a:r>
              <a:rPr lang="it-IT" sz="1200" b="0" i="0" kern="1200" baseline="0" dirty="0">
                <a:solidFill>
                  <a:schemeClr val="tx1"/>
                </a:solidFill>
                <a:effectLst/>
                <a:latin typeface="+mn-lt"/>
                <a:ea typeface="+mn-ea"/>
                <a:cs typeface="+mn-cs"/>
              </a:rPr>
              <a:t> </a:t>
            </a:r>
            <a:r>
              <a:rPr lang="it-IT" sz="1200" b="0" i="0" kern="1200" dirty="0">
                <a:solidFill>
                  <a:schemeClr val="tx1"/>
                </a:solidFill>
                <a:effectLst/>
                <a:latin typeface="+mn-lt"/>
                <a:ea typeface="+mn-ea"/>
                <a:cs typeface="+mn-cs"/>
              </a:rPr>
              <a:t>Reads per kilo base per million</a:t>
            </a:r>
          </a:p>
          <a:p>
            <a:r>
              <a:rPr lang="en-US" sz="1200" b="0" i="0" kern="1200" dirty="0">
                <a:solidFill>
                  <a:schemeClr val="tx1"/>
                </a:solidFill>
                <a:effectLst/>
                <a:latin typeface="+mn-lt"/>
                <a:ea typeface="+mn-ea"/>
                <a:cs typeface="+mn-cs"/>
              </a:rPr>
              <a:t>RPK= Number</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of Mapped reads/ length of transcript in kb (transcript length/1000)</a:t>
            </a:r>
          </a:p>
          <a:p>
            <a:r>
              <a:rPr lang="en-US" sz="1200" b="0" i="0" kern="1200" dirty="0">
                <a:solidFill>
                  <a:schemeClr val="tx1"/>
                </a:solidFill>
                <a:effectLst/>
                <a:latin typeface="+mn-lt"/>
                <a:ea typeface="+mn-ea"/>
                <a:cs typeface="+mn-cs"/>
              </a:rPr>
              <a:t>RPKM = RPK/total number</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of reads in million (total no of reads/ 1,000,000)</a:t>
            </a:r>
          </a:p>
          <a:p>
            <a:r>
              <a:rPr lang="en-US" sz="1200" b="0" i="0" kern="1200" dirty="0">
                <a:solidFill>
                  <a:schemeClr val="tx1"/>
                </a:solidFill>
                <a:effectLst/>
                <a:latin typeface="+mn-lt"/>
                <a:ea typeface="+mn-ea"/>
                <a:cs typeface="+mn-cs"/>
              </a:rPr>
              <a:t>Example:</a:t>
            </a:r>
          </a:p>
          <a:p>
            <a:r>
              <a:rPr lang="en-US" sz="1200" b="0" i="0" kern="1200" dirty="0">
                <a:solidFill>
                  <a:schemeClr val="tx1"/>
                </a:solidFill>
                <a:effectLst/>
                <a:latin typeface="+mn-lt"/>
                <a:ea typeface="+mn-ea"/>
                <a:cs typeface="+mn-cs"/>
              </a:rPr>
              <a:t>Number</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of mapped reads =3</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length of transcript=300 </a:t>
            </a:r>
            <a:r>
              <a:rPr lang="en-US" sz="1200" b="0" i="0" kern="1200" dirty="0" err="1">
                <a:solidFill>
                  <a:schemeClr val="tx1"/>
                </a:solidFill>
                <a:effectLst/>
                <a:latin typeface="+mn-lt"/>
                <a:ea typeface="+mn-ea"/>
                <a:cs typeface="+mn-cs"/>
              </a:rPr>
              <a:t>bp</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Total number of reads =10,000</a:t>
            </a:r>
          </a:p>
          <a:p>
            <a:r>
              <a:rPr lang="en-US" sz="1200" b="0" i="0" kern="1200" dirty="0">
                <a:solidFill>
                  <a:schemeClr val="tx1"/>
                </a:solidFill>
                <a:effectLst/>
                <a:latin typeface="+mn-lt"/>
                <a:ea typeface="+mn-ea"/>
                <a:cs typeface="+mn-cs"/>
              </a:rPr>
              <a:t>RPK = 3/(300/1000) = 3/0.3 = 10</a:t>
            </a:r>
          </a:p>
          <a:p>
            <a:r>
              <a:rPr lang="en-US" sz="1200" b="0" i="0" kern="1200" dirty="0">
                <a:solidFill>
                  <a:schemeClr val="tx1"/>
                </a:solidFill>
                <a:effectLst/>
                <a:latin typeface="+mn-lt"/>
                <a:ea typeface="+mn-ea"/>
                <a:cs typeface="+mn-cs"/>
              </a:rPr>
              <a:t>RPKM = 10 / (10,000/1,000,000) = 10/ 0.01 = 1000</a:t>
            </a:r>
          </a:p>
          <a:p>
            <a:r>
              <a:rPr lang="en-US" sz="1200" b="0" i="0" kern="1200" dirty="0">
                <a:solidFill>
                  <a:schemeClr val="tx1"/>
                </a:solidFill>
                <a:effectLst/>
                <a:latin typeface="+mn-lt"/>
                <a:ea typeface="+mn-ea"/>
                <a:cs typeface="+mn-cs"/>
              </a:rPr>
              <a:t>RPKM =1000</a:t>
            </a:r>
          </a:p>
          <a:p>
            <a:endParaRPr lang="en-US" dirty="0"/>
          </a:p>
        </p:txBody>
      </p:sp>
      <p:sp>
        <p:nvSpPr>
          <p:cNvPr id="4" name="Slide Number Placeholder 3"/>
          <p:cNvSpPr>
            <a:spLocks noGrp="1"/>
          </p:cNvSpPr>
          <p:nvPr>
            <p:ph type="sldNum" sz="quarter" idx="10"/>
          </p:nvPr>
        </p:nvSpPr>
        <p:spPr/>
        <p:txBody>
          <a:bodyPr/>
          <a:lstStyle/>
          <a:p>
            <a:fld id="{59A12793-ACAD-47FA-80A5-6852D2A1F526}" type="slidenum">
              <a:rPr lang="en-US" smtClean="0">
                <a:solidFill>
                  <a:prstClr val="black"/>
                </a:solidFill>
              </a:rPr>
              <a:pPr/>
              <a:t>17</a:t>
            </a:fld>
            <a:endParaRPr lang="en-US">
              <a:solidFill>
                <a:prstClr val="black"/>
              </a:solidFill>
            </a:endParaRPr>
          </a:p>
        </p:txBody>
      </p:sp>
    </p:spTree>
    <p:extLst>
      <p:ext uri="{BB962C8B-B14F-4D97-AF65-F5344CB8AC3E}">
        <p14:creationId xmlns:p14="http://schemas.microsoft.com/office/powerpoint/2010/main" val="166506582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4.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asic + Classic Swoop, Left">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1" y="5394694"/>
            <a:ext cx="2590254" cy="1463307"/>
          </a:xfrm>
          <a:prstGeom prst="rect">
            <a:avLst/>
          </a:prstGeom>
        </p:spPr>
      </p:pic>
      <p:pic>
        <p:nvPicPr>
          <p:cNvPr id="3" name="Picture 2"/>
          <p:cNvPicPr>
            <a:picLocks noChangeAspect="1"/>
          </p:cNvPicPr>
          <p:nvPr userDrawn="1"/>
        </p:nvPicPr>
        <p:blipFill>
          <a:blip r:embed="rId2"/>
          <a:stretch>
            <a:fillRect/>
          </a:stretch>
        </p:blipFill>
        <p:spPr>
          <a:xfrm>
            <a:off x="1" y="5394694"/>
            <a:ext cx="3642934" cy="1463307"/>
          </a:xfrm>
          <a:prstGeom prst="rect">
            <a:avLst/>
          </a:prstGeom>
        </p:spPr>
      </p:pic>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36274" y="417955"/>
            <a:ext cx="521988" cy="620007"/>
          </a:xfrm>
          <a:prstGeom prst="rect">
            <a:avLst/>
          </a:prstGeom>
        </p:spPr>
      </p:pic>
      <p:pic>
        <p:nvPicPr>
          <p:cNvPr id="14" name="Picture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20466" y="460292"/>
            <a:ext cx="1266063" cy="519118"/>
          </a:xfrm>
          <a:prstGeom prst="rect">
            <a:avLst/>
          </a:prstGeom>
        </p:spPr>
      </p:pic>
    </p:spTree>
    <p:extLst>
      <p:ext uri="{BB962C8B-B14F-4D97-AF65-F5344CB8AC3E}">
        <p14:creationId xmlns:p14="http://schemas.microsoft.com/office/powerpoint/2010/main" val="404419398"/>
      </p:ext>
    </p:extLst>
  </p:cSld>
  <p:clrMapOvr>
    <a:masterClrMapping/>
  </p:clrMapOvr>
  <p:extLst mod="1">
    <p:ext uri="{DCECCB84-F9BA-43D5-87BE-67443E8EF086}">
      <p15:sldGuideLst xmlns:p15="http://schemas.microsoft.com/office/powerpoint/2012/main">
        <p15:guide id="1" pos="272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Footer Only">
    <p:spTree>
      <p:nvGrpSpPr>
        <p:cNvPr id="1" name=""/>
        <p:cNvGrpSpPr/>
        <p:nvPr/>
      </p:nvGrpSpPr>
      <p:grpSpPr>
        <a:xfrm>
          <a:off x="0" y="0"/>
          <a:ext cx="0" cy="0"/>
          <a:chOff x="0" y="0"/>
          <a:chExt cx="0" cy="0"/>
        </a:xfrm>
      </p:grpSpPr>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36274" y="417955"/>
            <a:ext cx="521988" cy="620007"/>
          </a:xfrm>
          <a:prstGeom prst="rect">
            <a:avLst/>
          </a:prstGeom>
        </p:spPr>
      </p:pic>
      <p:pic>
        <p:nvPicPr>
          <p:cNvPr id="17" name="Picture 1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20466" y="460292"/>
            <a:ext cx="1266063" cy="519118"/>
          </a:xfrm>
          <a:prstGeom prst="rect">
            <a:avLst/>
          </a:prstGeom>
        </p:spPr>
      </p:pic>
    </p:spTree>
    <p:extLst>
      <p:ext uri="{BB962C8B-B14F-4D97-AF65-F5344CB8AC3E}">
        <p14:creationId xmlns:p14="http://schemas.microsoft.com/office/powerpoint/2010/main" val="542187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99179F-D0AC-4799-94A9-6BF18E0D85F0}" type="datetimeFigureOut">
              <a:rPr lang="en-US" smtClean="0">
                <a:solidFill>
                  <a:prstClr val="black">
                    <a:tint val="75000"/>
                  </a:prstClr>
                </a:solidFill>
              </a:rPr>
              <a:pPr/>
              <a:t>5/12/2016</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EDE29951-7870-4755-8B96-3C4E96FBBFE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091466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 Classic Swoop, Left">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1" y="5394695"/>
            <a:ext cx="2590254" cy="1463307"/>
          </a:xfrm>
          <a:prstGeom prst="rect">
            <a:avLst/>
          </a:prstGeom>
        </p:spPr>
      </p:pic>
      <p:pic>
        <p:nvPicPr>
          <p:cNvPr id="3" name="Picture 2"/>
          <p:cNvPicPr>
            <a:picLocks noChangeAspect="1"/>
          </p:cNvPicPr>
          <p:nvPr userDrawn="1"/>
        </p:nvPicPr>
        <p:blipFill>
          <a:blip r:embed="rId2"/>
          <a:stretch>
            <a:fillRect/>
          </a:stretch>
        </p:blipFill>
        <p:spPr>
          <a:xfrm>
            <a:off x="1" y="5394695"/>
            <a:ext cx="3642934" cy="1463307"/>
          </a:xfrm>
          <a:prstGeom prst="rect">
            <a:avLst/>
          </a:prstGeom>
        </p:spPr>
      </p:pic>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36275" y="417956"/>
            <a:ext cx="521988" cy="620007"/>
          </a:xfrm>
          <a:prstGeom prst="rect">
            <a:avLst/>
          </a:prstGeom>
        </p:spPr>
      </p:pic>
      <p:pic>
        <p:nvPicPr>
          <p:cNvPr id="14" name="Picture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20467" y="460292"/>
            <a:ext cx="1266063" cy="519118"/>
          </a:xfrm>
          <a:prstGeom prst="rect">
            <a:avLst/>
          </a:prstGeom>
        </p:spPr>
      </p:pic>
    </p:spTree>
    <p:extLst>
      <p:ext uri="{BB962C8B-B14F-4D97-AF65-F5344CB8AC3E}">
        <p14:creationId xmlns:p14="http://schemas.microsoft.com/office/powerpoint/2010/main" val="1647998764"/>
      </p:ext>
    </p:extLst>
  </p:cSld>
  <p:clrMapOvr>
    <a:masterClrMapping/>
  </p:clrMapOvr>
  <p:extLst mod="1">
    <p:ext uri="{DCECCB84-F9BA-43D5-87BE-67443E8EF086}">
      <p15:sldGuideLst xmlns:p15="http://schemas.microsoft.com/office/powerpoint/2012/main">
        <p15:guide id="1" pos="272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Footer Only">
    <p:spTree>
      <p:nvGrpSpPr>
        <p:cNvPr id="1" name=""/>
        <p:cNvGrpSpPr/>
        <p:nvPr/>
      </p:nvGrpSpPr>
      <p:grpSpPr>
        <a:xfrm>
          <a:off x="0" y="0"/>
          <a:ext cx="0" cy="0"/>
          <a:chOff x="0" y="0"/>
          <a:chExt cx="0" cy="0"/>
        </a:xfrm>
      </p:grpSpPr>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36275" y="417956"/>
            <a:ext cx="521988" cy="620007"/>
          </a:xfrm>
          <a:prstGeom prst="rect">
            <a:avLst/>
          </a:prstGeom>
        </p:spPr>
      </p:pic>
      <p:pic>
        <p:nvPicPr>
          <p:cNvPr id="17" name="Picture 1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20467" y="460292"/>
            <a:ext cx="1266063" cy="519118"/>
          </a:xfrm>
          <a:prstGeom prst="rect">
            <a:avLst/>
          </a:prstGeom>
        </p:spPr>
      </p:pic>
    </p:spTree>
    <p:extLst>
      <p:ext uri="{BB962C8B-B14F-4D97-AF65-F5344CB8AC3E}">
        <p14:creationId xmlns:p14="http://schemas.microsoft.com/office/powerpoint/2010/main" val="886856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asic + Classic Swoop, Left">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1" y="5394694"/>
            <a:ext cx="2590254" cy="1463307"/>
          </a:xfrm>
          <a:prstGeom prst="rect">
            <a:avLst/>
          </a:prstGeom>
        </p:spPr>
      </p:pic>
      <p:pic>
        <p:nvPicPr>
          <p:cNvPr id="3" name="Picture 2"/>
          <p:cNvPicPr>
            <a:picLocks noChangeAspect="1"/>
          </p:cNvPicPr>
          <p:nvPr userDrawn="1"/>
        </p:nvPicPr>
        <p:blipFill>
          <a:blip r:embed="rId2"/>
          <a:stretch>
            <a:fillRect/>
          </a:stretch>
        </p:blipFill>
        <p:spPr>
          <a:xfrm>
            <a:off x="1" y="5394694"/>
            <a:ext cx="3642934" cy="1463307"/>
          </a:xfrm>
          <a:prstGeom prst="rect">
            <a:avLst/>
          </a:prstGeom>
        </p:spPr>
      </p:pic>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36274" y="417955"/>
            <a:ext cx="521988" cy="620007"/>
          </a:xfrm>
          <a:prstGeom prst="rect">
            <a:avLst/>
          </a:prstGeom>
        </p:spPr>
      </p:pic>
      <p:pic>
        <p:nvPicPr>
          <p:cNvPr id="14" name="Picture 13"/>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20466" y="460292"/>
            <a:ext cx="1266063" cy="519118"/>
          </a:xfrm>
          <a:prstGeom prst="rect">
            <a:avLst/>
          </a:prstGeom>
        </p:spPr>
      </p:pic>
    </p:spTree>
    <p:extLst>
      <p:ext uri="{BB962C8B-B14F-4D97-AF65-F5344CB8AC3E}">
        <p14:creationId xmlns:p14="http://schemas.microsoft.com/office/powerpoint/2010/main" val="405163520"/>
      </p:ext>
    </p:extLst>
  </p:cSld>
  <p:clrMapOvr>
    <a:masterClrMapping/>
  </p:clrMapOvr>
  <p:extLst mod="1">
    <p:ext uri="{DCECCB84-F9BA-43D5-87BE-67443E8EF086}">
      <p15:sldGuideLst xmlns:p15="http://schemas.microsoft.com/office/powerpoint/2012/main">
        <p15:guide id="1" pos="272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Footer Only">
    <p:spTree>
      <p:nvGrpSpPr>
        <p:cNvPr id="1" name=""/>
        <p:cNvGrpSpPr/>
        <p:nvPr/>
      </p:nvGrpSpPr>
      <p:grpSpPr>
        <a:xfrm>
          <a:off x="0" y="0"/>
          <a:ext cx="0" cy="0"/>
          <a:chOff x="0" y="0"/>
          <a:chExt cx="0" cy="0"/>
        </a:xfrm>
      </p:grpSpPr>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36274" y="417955"/>
            <a:ext cx="521988" cy="620007"/>
          </a:xfrm>
          <a:prstGeom prst="rect">
            <a:avLst/>
          </a:prstGeom>
        </p:spPr>
      </p:pic>
      <p:pic>
        <p:nvPicPr>
          <p:cNvPr id="17" name="Picture 1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20466" y="460292"/>
            <a:ext cx="1266063" cy="519118"/>
          </a:xfrm>
          <a:prstGeom prst="rect">
            <a:avLst/>
          </a:prstGeom>
        </p:spPr>
      </p:pic>
    </p:spTree>
    <p:extLst>
      <p:ext uri="{BB962C8B-B14F-4D97-AF65-F5344CB8AC3E}">
        <p14:creationId xmlns:p14="http://schemas.microsoft.com/office/powerpoint/2010/main" val="388945929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7"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7" Type="http://schemas.openxmlformats.org/officeDocument/2006/relationships/image" Target="../media/image4.png"/><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7" Type="http://schemas.openxmlformats.org/officeDocument/2006/relationships/image" Target="../media/image4.png"/><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491217" y="599510"/>
            <a:ext cx="1501211" cy="217517"/>
          </a:xfrm>
          <a:prstGeom prst="rect">
            <a:avLst/>
          </a:prstGeom>
        </p:spPr>
      </p:pic>
      <p:sp>
        <p:nvSpPr>
          <p:cNvPr id="9" name="Rectangle 2"/>
          <p:cNvSpPr>
            <a:spLocks noChangeArrowheads="1"/>
          </p:cNvSpPr>
          <p:nvPr userDrawn="1"/>
        </p:nvSpPr>
        <p:spPr bwMode="auto">
          <a:xfrm>
            <a:off x="5826331" y="374561"/>
            <a:ext cx="2309941" cy="604849"/>
          </a:xfrm>
          <a:prstGeom prst="rect">
            <a:avLst/>
          </a:prstGeom>
          <a:noFill/>
          <a:ln w="9525">
            <a:noFill/>
            <a:miter lim="800000"/>
            <a:headEnd/>
            <a:tailEnd/>
          </a:ln>
          <a:effectLst/>
        </p:spPr>
        <p:txBody>
          <a:bodyPr lIns="73081" tIns="36541" rIns="73081" bIns="36541" anchor="ctr"/>
          <a:lstStyle/>
          <a:p>
            <a:pPr algn="r"/>
            <a:r>
              <a:rPr lang="en-US" sz="952" dirty="0">
                <a:solidFill>
                  <a:prstClr val="black"/>
                </a:solidFill>
                <a:latin typeface="Copperplate Gothic Bold" pitchFamily="34" charset="0"/>
                <a:ea typeface="宋体" pitchFamily="2" charset="-122"/>
              </a:rPr>
              <a:t>Research Computing</a:t>
            </a:r>
          </a:p>
          <a:p>
            <a:pPr algn="r"/>
            <a:r>
              <a:rPr lang="en-US" sz="873" i="1" dirty="0">
                <a:solidFill>
                  <a:prstClr val="black"/>
                </a:solidFill>
                <a:latin typeface="Palatino Linotype" pitchFamily="18" charset="0"/>
                <a:ea typeface="宋体" pitchFamily="2" charset="-122"/>
              </a:rPr>
              <a:t>Harvard Medical School</a:t>
            </a:r>
            <a:endParaRPr lang="en-US" sz="873" b="1" dirty="0">
              <a:solidFill>
                <a:prstClr val="black"/>
              </a:solidFill>
              <a:latin typeface="Tahoma" charset="0"/>
              <a:ea typeface="宋体" pitchFamily="2" charset="-122"/>
            </a:endParaRPr>
          </a:p>
        </p:txBody>
      </p:sp>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136273" y="460293"/>
            <a:ext cx="472541" cy="561274"/>
          </a:xfrm>
          <a:prstGeom prst="rect">
            <a:avLst/>
          </a:prstGeom>
        </p:spPr>
      </p:pic>
      <p:pic>
        <p:nvPicPr>
          <p:cNvPr id="11" name="Picture 10"/>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520466" y="460292"/>
            <a:ext cx="1266063" cy="519118"/>
          </a:xfrm>
          <a:prstGeom prst="rect">
            <a:avLst/>
          </a:prstGeom>
        </p:spPr>
      </p:pic>
      <p:pic>
        <p:nvPicPr>
          <p:cNvPr id="16" name="Picture 15"/>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2250754" y="472001"/>
            <a:ext cx="1741778" cy="472532"/>
          </a:xfrm>
          <a:prstGeom prst="rect">
            <a:avLst/>
          </a:prstGeom>
        </p:spPr>
      </p:pic>
    </p:spTree>
    <p:extLst>
      <p:ext uri="{BB962C8B-B14F-4D97-AF65-F5344CB8AC3E}">
        <p14:creationId xmlns:p14="http://schemas.microsoft.com/office/powerpoint/2010/main" val="4048724970"/>
      </p:ext>
    </p:extLst>
  </p:cSld>
  <p:clrMap bg1="lt1" tx1="dk1" bg2="lt2" tx2="dk2" accent1="accent1" accent2="accent2" accent3="accent3" accent4="accent4" accent5="accent5" accent6="accent6" hlink="hlink" folHlink="folHlink"/>
  <p:sldLayoutIdLst>
    <p:sldLayoutId id="2147483854" r:id="rId1"/>
    <p:sldLayoutId id="2147483855" r:id="rId2"/>
  </p:sldLayoutIdLst>
  <p:hf hdr="0" ftr="0" dt="0"/>
  <p:txStyles>
    <p:titleStyle>
      <a:lvl1pPr algn="ctr" rtl="0" eaLnBrk="0" fontAlgn="base" hangingPunct="0">
        <a:spcBef>
          <a:spcPct val="0"/>
        </a:spcBef>
        <a:spcAft>
          <a:spcPct val="0"/>
        </a:spcAft>
        <a:defRPr sz="3492" kern="1200">
          <a:solidFill>
            <a:schemeClr val="tx1"/>
          </a:solidFill>
          <a:latin typeface="+mj-lt"/>
          <a:ea typeface="+mj-ea"/>
          <a:cs typeface="+mj-cs"/>
        </a:defRPr>
      </a:lvl1pPr>
      <a:lvl2pPr algn="ctr" rtl="0" eaLnBrk="0" fontAlgn="base" hangingPunct="0">
        <a:spcBef>
          <a:spcPct val="0"/>
        </a:spcBef>
        <a:spcAft>
          <a:spcPct val="0"/>
        </a:spcAft>
        <a:defRPr sz="3492">
          <a:solidFill>
            <a:schemeClr val="tx1"/>
          </a:solidFill>
          <a:latin typeface="Calibri" pitchFamily="34" charset="0"/>
          <a:ea typeface="宋体" pitchFamily="2" charset="-122"/>
        </a:defRPr>
      </a:lvl2pPr>
      <a:lvl3pPr algn="ctr" rtl="0" eaLnBrk="0" fontAlgn="base" hangingPunct="0">
        <a:spcBef>
          <a:spcPct val="0"/>
        </a:spcBef>
        <a:spcAft>
          <a:spcPct val="0"/>
        </a:spcAft>
        <a:defRPr sz="3492">
          <a:solidFill>
            <a:schemeClr val="tx1"/>
          </a:solidFill>
          <a:latin typeface="Calibri" pitchFamily="34" charset="0"/>
          <a:ea typeface="宋体" pitchFamily="2" charset="-122"/>
        </a:defRPr>
      </a:lvl3pPr>
      <a:lvl4pPr algn="ctr" rtl="0" eaLnBrk="0" fontAlgn="base" hangingPunct="0">
        <a:spcBef>
          <a:spcPct val="0"/>
        </a:spcBef>
        <a:spcAft>
          <a:spcPct val="0"/>
        </a:spcAft>
        <a:defRPr sz="3492">
          <a:solidFill>
            <a:schemeClr val="tx1"/>
          </a:solidFill>
          <a:latin typeface="Calibri" pitchFamily="34" charset="0"/>
          <a:ea typeface="宋体" pitchFamily="2" charset="-122"/>
        </a:defRPr>
      </a:lvl4pPr>
      <a:lvl5pPr algn="ctr" rtl="0" eaLnBrk="0" fontAlgn="base" hangingPunct="0">
        <a:spcBef>
          <a:spcPct val="0"/>
        </a:spcBef>
        <a:spcAft>
          <a:spcPct val="0"/>
        </a:spcAft>
        <a:defRPr sz="3492">
          <a:solidFill>
            <a:schemeClr val="tx1"/>
          </a:solidFill>
          <a:latin typeface="Calibri" pitchFamily="34" charset="0"/>
          <a:ea typeface="宋体" pitchFamily="2" charset="-122"/>
        </a:defRPr>
      </a:lvl5pPr>
      <a:lvl6pPr marL="362862" algn="ctr" rtl="0" fontAlgn="base">
        <a:spcBef>
          <a:spcPct val="0"/>
        </a:spcBef>
        <a:spcAft>
          <a:spcPct val="0"/>
        </a:spcAft>
        <a:defRPr sz="3492">
          <a:solidFill>
            <a:schemeClr val="tx1"/>
          </a:solidFill>
          <a:latin typeface="Calibri" pitchFamily="34" charset="0"/>
          <a:ea typeface="宋体" pitchFamily="2" charset="-122"/>
        </a:defRPr>
      </a:lvl6pPr>
      <a:lvl7pPr marL="725725" algn="ctr" rtl="0" fontAlgn="base">
        <a:spcBef>
          <a:spcPct val="0"/>
        </a:spcBef>
        <a:spcAft>
          <a:spcPct val="0"/>
        </a:spcAft>
        <a:defRPr sz="3492">
          <a:solidFill>
            <a:schemeClr val="tx1"/>
          </a:solidFill>
          <a:latin typeface="Calibri" pitchFamily="34" charset="0"/>
          <a:ea typeface="宋体" pitchFamily="2" charset="-122"/>
        </a:defRPr>
      </a:lvl7pPr>
      <a:lvl8pPr marL="1088587" algn="ctr" rtl="0" fontAlgn="base">
        <a:spcBef>
          <a:spcPct val="0"/>
        </a:spcBef>
        <a:spcAft>
          <a:spcPct val="0"/>
        </a:spcAft>
        <a:defRPr sz="3492">
          <a:solidFill>
            <a:schemeClr val="tx1"/>
          </a:solidFill>
          <a:latin typeface="Calibri" pitchFamily="34" charset="0"/>
          <a:ea typeface="宋体" pitchFamily="2" charset="-122"/>
        </a:defRPr>
      </a:lvl8pPr>
      <a:lvl9pPr marL="1451449" algn="ctr" rtl="0" fontAlgn="base">
        <a:spcBef>
          <a:spcPct val="0"/>
        </a:spcBef>
        <a:spcAft>
          <a:spcPct val="0"/>
        </a:spcAft>
        <a:defRPr sz="3492">
          <a:solidFill>
            <a:schemeClr val="tx1"/>
          </a:solidFill>
          <a:latin typeface="Calibri" pitchFamily="34" charset="0"/>
          <a:ea typeface="宋体" pitchFamily="2" charset="-122"/>
        </a:defRPr>
      </a:lvl9pPr>
    </p:titleStyle>
    <p:bodyStyle>
      <a:lvl1pPr marL="272147" indent="-272147" algn="l" rtl="0" eaLnBrk="0" fontAlgn="base" hangingPunct="0">
        <a:spcBef>
          <a:spcPct val="20000"/>
        </a:spcBef>
        <a:spcAft>
          <a:spcPct val="0"/>
        </a:spcAft>
        <a:buFont typeface="Arial" pitchFamily="34" charset="0"/>
        <a:buChar char="•"/>
        <a:defRPr sz="2541" kern="1200">
          <a:solidFill>
            <a:schemeClr val="tx1"/>
          </a:solidFill>
          <a:latin typeface="+mn-lt"/>
          <a:ea typeface="+mn-ea"/>
          <a:cs typeface="+mn-cs"/>
        </a:defRPr>
      </a:lvl1pPr>
      <a:lvl2pPr marL="589651" indent="-226789" algn="l" rtl="0" eaLnBrk="0" fontAlgn="base" hangingPunct="0">
        <a:spcBef>
          <a:spcPct val="20000"/>
        </a:spcBef>
        <a:spcAft>
          <a:spcPct val="0"/>
        </a:spcAft>
        <a:buFont typeface="Arial" pitchFamily="34" charset="0"/>
        <a:buChar char="–"/>
        <a:defRPr sz="2222" kern="1200">
          <a:solidFill>
            <a:schemeClr val="tx1"/>
          </a:solidFill>
          <a:latin typeface="+mn-lt"/>
          <a:ea typeface="+mn-ea"/>
          <a:cs typeface="+mn-cs"/>
        </a:defRPr>
      </a:lvl2pPr>
      <a:lvl3pPr marL="907157" indent="-181432" algn="l" rtl="0" eaLnBrk="0" fontAlgn="base" hangingPunct="0">
        <a:spcBef>
          <a:spcPct val="20000"/>
        </a:spcBef>
        <a:spcAft>
          <a:spcPct val="0"/>
        </a:spcAft>
        <a:buFont typeface="Arial" pitchFamily="34" charset="0"/>
        <a:buChar char="•"/>
        <a:defRPr sz="1905" kern="1200">
          <a:solidFill>
            <a:schemeClr val="tx1"/>
          </a:solidFill>
          <a:latin typeface="+mn-lt"/>
          <a:ea typeface="+mn-ea"/>
          <a:cs typeface="+mn-cs"/>
        </a:defRPr>
      </a:lvl3pPr>
      <a:lvl4pPr marL="1270019" indent="-181432" algn="l" rtl="0" eaLnBrk="0" fontAlgn="base" hangingPunct="0">
        <a:spcBef>
          <a:spcPct val="20000"/>
        </a:spcBef>
        <a:spcAft>
          <a:spcPct val="0"/>
        </a:spcAft>
        <a:buFont typeface="Arial" pitchFamily="34" charset="0"/>
        <a:buChar char="–"/>
        <a:defRPr sz="1587" kern="1200">
          <a:solidFill>
            <a:schemeClr val="tx1"/>
          </a:solidFill>
          <a:latin typeface="+mn-lt"/>
          <a:ea typeface="+mn-ea"/>
          <a:cs typeface="+mn-cs"/>
        </a:defRPr>
      </a:lvl4pPr>
      <a:lvl5pPr marL="1632881" indent="-181432" algn="l" rtl="0" eaLnBrk="0" fontAlgn="base" hangingPunct="0">
        <a:spcBef>
          <a:spcPct val="20000"/>
        </a:spcBef>
        <a:spcAft>
          <a:spcPct val="0"/>
        </a:spcAft>
        <a:buFont typeface="Arial" pitchFamily="34" charset="0"/>
        <a:buChar char="»"/>
        <a:defRPr sz="1587" kern="1200">
          <a:solidFill>
            <a:schemeClr val="tx1"/>
          </a:solidFill>
          <a:latin typeface="+mn-lt"/>
          <a:ea typeface="+mn-ea"/>
          <a:cs typeface="+mn-cs"/>
        </a:defRPr>
      </a:lvl5pPr>
      <a:lvl6pPr marL="1995743" indent="-181432" algn="l" defTabSz="725725" rtl="0" eaLnBrk="1" latinLnBrk="0" hangingPunct="1">
        <a:spcBef>
          <a:spcPct val="20000"/>
        </a:spcBef>
        <a:buFont typeface="Arial" pitchFamily="34" charset="0"/>
        <a:buChar char="•"/>
        <a:defRPr sz="1587" kern="1200">
          <a:solidFill>
            <a:schemeClr val="tx1"/>
          </a:solidFill>
          <a:latin typeface="+mn-lt"/>
          <a:ea typeface="+mn-ea"/>
          <a:cs typeface="+mn-cs"/>
        </a:defRPr>
      </a:lvl6pPr>
      <a:lvl7pPr marL="2358605" indent="-181432" algn="l" defTabSz="725725" rtl="0" eaLnBrk="1" latinLnBrk="0" hangingPunct="1">
        <a:spcBef>
          <a:spcPct val="20000"/>
        </a:spcBef>
        <a:buFont typeface="Arial" pitchFamily="34" charset="0"/>
        <a:buChar char="•"/>
        <a:defRPr sz="1587" kern="1200">
          <a:solidFill>
            <a:schemeClr val="tx1"/>
          </a:solidFill>
          <a:latin typeface="+mn-lt"/>
          <a:ea typeface="+mn-ea"/>
          <a:cs typeface="+mn-cs"/>
        </a:defRPr>
      </a:lvl7pPr>
      <a:lvl8pPr marL="2721467" indent="-181432" algn="l" defTabSz="725725" rtl="0" eaLnBrk="1" latinLnBrk="0" hangingPunct="1">
        <a:spcBef>
          <a:spcPct val="20000"/>
        </a:spcBef>
        <a:buFont typeface="Arial" pitchFamily="34" charset="0"/>
        <a:buChar char="•"/>
        <a:defRPr sz="1587" kern="1200">
          <a:solidFill>
            <a:schemeClr val="tx1"/>
          </a:solidFill>
          <a:latin typeface="+mn-lt"/>
          <a:ea typeface="+mn-ea"/>
          <a:cs typeface="+mn-cs"/>
        </a:defRPr>
      </a:lvl8pPr>
      <a:lvl9pPr marL="3084329" indent="-181432" algn="l" defTabSz="725725" rtl="0" eaLnBrk="1" latinLnBrk="0" hangingPunct="1">
        <a:spcBef>
          <a:spcPct val="20000"/>
        </a:spcBef>
        <a:buFont typeface="Arial" pitchFamily="34" charset="0"/>
        <a:buChar char="•"/>
        <a:defRPr sz="1587" kern="1200">
          <a:solidFill>
            <a:schemeClr val="tx1"/>
          </a:solidFill>
          <a:latin typeface="+mn-lt"/>
          <a:ea typeface="+mn-ea"/>
          <a:cs typeface="+mn-cs"/>
        </a:defRPr>
      </a:lvl9pPr>
    </p:bodyStyle>
    <p:otherStyle>
      <a:defPPr>
        <a:defRPr lang="zh-CN"/>
      </a:defPPr>
      <a:lvl1pPr marL="0" algn="l" defTabSz="725725" rtl="0" eaLnBrk="1" latinLnBrk="0" hangingPunct="1">
        <a:defRPr sz="1428" kern="1200">
          <a:solidFill>
            <a:schemeClr val="tx1"/>
          </a:solidFill>
          <a:latin typeface="+mn-lt"/>
          <a:ea typeface="+mn-ea"/>
          <a:cs typeface="+mn-cs"/>
        </a:defRPr>
      </a:lvl1pPr>
      <a:lvl2pPr marL="362862" algn="l" defTabSz="725725" rtl="0" eaLnBrk="1" latinLnBrk="0" hangingPunct="1">
        <a:defRPr sz="1428" kern="1200">
          <a:solidFill>
            <a:schemeClr val="tx1"/>
          </a:solidFill>
          <a:latin typeface="+mn-lt"/>
          <a:ea typeface="+mn-ea"/>
          <a:cs typeface="+mn-cs"/>
        </a:defRPr>
      </a:lvl2pPr>
      <a:lvl3pPr marL="725725" algn="l" defTabSz="725725" rtl="0" eaLnBrk="1" latinLnBrk="0" hangingPunct="1">
        <a:defRPr sz="1428" kern="1200">
          <a:solidFill>
            <a:schemeClr val="tx1"/>
          </a:solidFill>
          <a:latin typeface="+mn-lt"/>
          <a:ea typeface="+mn-ea"/>
          <a:cs typeface="+mn-cs"/>
        </a:defRPr>
      </a:lvl3pPr>
      <a:lvl4pPr marL="1088587" algn="l" defTabSz="725725" rtl="0" eaLnBrk="1" latinLnBrk="0" hangingPunct="1">
        <a:defRPr sz="1428" kern="1200">
          <a:solidFill>
            <a:schemeClr val="tx1"/>
          </a:solidFill>
          <a:latin typeface="+mn-lt"/>
          <a:ea typeface="+mn-ea"/>
          <a:cs typeface="+mn-cs"/>
        </a:defRPr>
      </a:lvl4pPr>
      <a:lvl5pPr marL="1451449" algn="l" defTabSz="725725" rtl="0" eaLnBrk="1" latinLnBrk="0" hangingPunct="1">
        <a:defRPr sz="1428" kern="1200">
          <a:solidFill>
            <a:schemeClr val="tx1"/>
          </a:solidFill>
          <a:latin typeface="+mn-lt"/>
          <a:ea typeface="+mn-ea"/>
          <a:cs typeface="+mn-cs"/>
        </a:defRPr>
      </a:lvl5pPr>
      <a:lvl6pPr marL="1814312" algn="l" defTabSz="725725" rtl="0" eaLnBrk="1" latinLnBrk="0" hangingPunct="1">
        <a:defRPr sz="1428" kern="1200">
          <a:solidFill>
            <a:schemeClr val="tx1"/>
          </a:solidFill>
          <a:latin typeface="+mn-lt"/>
          <a:ea typeface="+mn-ea"/>
          <a:cs typeface="+mn-cs"/>
        </a:defRPr>
      </a:lvl6pPr>
      <a:lvl7pPr marL="2177175" algn="l" defTabSz="725725" rtl="0" eaLnBrk="1" latinLnBrk="0" hangingPunct="1">
        <a:defRPr sz="1428" kern="1200">
          <a:solidFill>
            <a:schemeClr val="tx1"/>
          </a:solidFill>
          <a:latin typeface="+mn-lt"/>
          <a:ea typeface="+mn-ea"/>
          <a:cs typeface="+mn-cs"/>
        </a:defRPr>
      </a:lvl7pPr>
      <a:lvl8pPr marL="2540037" algn="l" defTabSz="725725" rtl="0" eaLnBrk="1" latinLnBrk="0" hangingPunct="1">
        <a:defRPr sz="1428" kern="1200">
          <a:solidFill>
            <a:schemeClr val="tx1"/>
          </a:solidFill>
          <a:latin typeface="+mn-lt"/>
          <a:ea typeface="+mn-ea"/>
          <a:cs typeface="+mn-cs"/>
        </a:defRPr>
      </a:lvl8pPr>
      <a:lvl9pPr marL="2902899" algn="l" defTabSz="725725" rtl="0" eaLnBrk="1" latinLnBrk="0" hangingPunct="1">
        <a:defRPr sz="1428"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99179F-D0AC-4799-94A9-6BF18E0D85F0}" type="datetimeFigureOut">
              <a:rPr lang="en-US" smtClean="0">
                <a:solidFill>
                  <a:prstClr val="black">
                    <a:tint val="75000"/>
                  </a:prstClr>
                </a:solidFill>
              </a:rPr>
              <a:pPr/>
              <a:t>5/12/2016</a:t>
            </a:fld>
            <a:endParaRPr lang="en-US">
              <a:solidFill>
                <a:prstClr val="black">
                  <a:tint val="75000"/>
                </a:prstClr>
              </a:solidFill>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E29951-7870-4755-8B96-3C4E96FBBFE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8062468"/>
      </p:ext>
    </p:extLst>
  </p:cSld>
  <p:clrMap bg1="lt1" tx1="dk1" bg2="lt2" tx2="dk2" accent1="accent1" accent2="accent2" accent3="accent3" accent4="accent4" accent5="accent5" accent6="accent6" hlink="hlink" folHlink="folHlink"/>
  <p:sldLayoutIdLst>
    <p:sldLayoutId id="21474838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491217" y="599511"/>
            <a:ext cx="1501211" cy="217517"/>
          </a:xfrm>
          <a:prstGeom prst="rect">
            <a:avLst/>
          </a:prstGeom>
        </p:spPr>
      </p:pic>
      <p:sp>
        <p:nvSpPr>
          <p:cNvPr id="9" name="Rectangle 2"/>
          <p:cNvSpPr>
            <a:spLocks noChangeArrowheads="1"/>
          </p:cNvSpPr>
          <p:nvPr userDrawn="1"/>
        </p:nvSpPr>
        <p:spPr bwMode="auto">
          <a:xfrm>
            <a:off x="5826331" y="374561"/>
            <a:ext cx="2309941" cy="604849"/>
          </a:xfrm>
          <a:prstGeom prst="rect">
            <a:avLst/>
          </a:prstGeom>
          <a:noFill/>
          <a:ln w="9525">
            <a:noFill/>
            <a:miter lim="800000"/>
            <a:headEnd/>
            <a:tailEnd/>
          </a:ln>
          <a:effectLst/>
        </p:spPr>
        <p:txBody>
          <a:bodyPr lIns="73077" tIns="36539" rIns="73077" bIns="36539" anchor="ctr"/>
          <a:lstStyle/>
          <a:p>
            <a:pPr algn="r"/>
            <a:r>
              <a:rPr lang="en-US" sz="952" dirty="0">
                <a:solidFill>
                  <a:prstClr val="black"/>
                </a:solidFill>
                <a:latin typeface="Copperplate Gothic Bold" pitchFamily="34" charset="0"/>
                <a:ea typeface="宋体" pitchFamily="2" charset="-122"/>
              </a:rPr>
              <a:t>Research Computing</a:t>
            </a:r>
          </a:p>
          <a:p>
            <a:pPr algn="r"/>
            <a:r>
              <a:rPr lang="en-US" sz="873" i="1" dirty="0">
                <a:solidFill>
                  <a:prstClr val="black"/>
                </a:solidFill>
                <a:latin typeface="Palatino Linotype" pitchFamily="18" charset="0"/>
                <a:ea typeface="宋体" pitchFamily="2" charset="-122"/>
              </a:rPr>
              <a:t>Harvard Medical School</a:t>
            </a:r>
            <a:endParaRPr lang="en-US" sz="873" b="1" dirty="0">
              <a:solidFill>
                <a:prstClr val="black"/>
              </a:solidFill>
              <a:latin typeface="Tahoma" charset="0"/>
              <a:ea typeface="宋体" pitchFamily="2" charset="-122"/>
            </a:endParaRPr>
          </a:p>
        </p:txBody>
      </p:sp>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136274" y="460293"/>
            <a:ext cx="472541" cy="561274"/>
          </a:xfrm>
          <a:prstGeom prst="rect">
            <a:avLst/>
          </a:prstGeom>
        </p:spPr>
      </p:pic>
      <p:pic>
        <p:nvPicPr>
          <p:cNvPr id="11" name="Picture 10"/>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520467" y="460292"/>
            <a:ext cx="1266063" cy="519118"/>
          </a:xfrm>
          <a:prstGeom prst="rect">
            <a:avLst/>
          </a:prstGeom>
        </p:spPr>
      </p:pic>
      <p:pic>
        <p:nvPicPr>
          <p:cNvPr id="16" name="Picture 15"/>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2250754" y="472001"/>
            <a:ext cx="1741778" cy="472532"/>
          </a:xfrm>
          <a:prstGeom prst="rect">
            <a:avLst/>
          </a:prstGeom>
        </p:spPr>
      </p:pic>
    </p:spTree>
    <p:extLst>
      <p:ext uri="{BB962C8B-B14F-4D97-AF65-F5344CB8AC3E}">
        <p14:creationId xmlns:p14="http://schemas.microsoft.com/office/powerpoint/2010/main" val="1476213431"/>
      </p:ext>
    </p:extLst>
  </p:cSld>
  <p:clrMap bg1="lt1" tx1="dk1" bg2="lt2" tx2="dk2" accent1="accent1" accent2="accent2" accent3="accent3" accent4="accent4" accent5="accent5" accent6="accent6" hlink="hlink" folHlink="folHlink"/>
  <p:sldLayoutIdLst>
    <p:sldLayoutId id="2147483865" r:id="rId1"/>
    <p:sldLayoutId id="2147483866" r:id="rId2"/>
  </p:sldLayoutIdLst>
  <p:hf hdr="0" ftr="0" dt="0"/>
  <p:txStyles>
    <p:titleStyle>
      <a:lvl1pPr algn="ctr" rtl="0" eaLnBrk="0" fontAlgn="base" hangingPunct="0">
        <a:spcBef>
          <a:spcPct val="0"/>
        </a:spcBef>
        <a:spcAft>
          <a:spcPct val="0"/>
        </a:spcAft>
        <a:defRPr sz="3492" kern="1200">
          <a:solidFill>
            <a:schemeClr val="tx1"/>
          </a:solidFill>
          <a:latin typeface="+mj-lt"/>
          <a:ea typeface="+mj-ea"/>
          <a:cs typeface="+mj-cs"/>
        </a:defRPr>
      </a:lvl1pPr>
      <a:lvl2pPr algn="ctr" rtl="0" eaLnBrk="0" fontAlgn="base" hangingPunct="0">
        <a:spcBef>
          <a:spcPct val="0"/>
        </a:spcBef>
        <a:spcAft>
          <a:spcPct val="0"/>
        </a:spcAft>
        <a:defRPr sz="3492">
          <a:solidFill>
            <a:schemeClr val="tx1"/>
          </a:solidFill>
          <a:latin typeface="Calibri" pitchFamily="34" charset="0"/>
          <a:ea typeface="宋体" pitchFamily="2" charset="-122"/>
        </a:defRPr>
      </a:lvl2pPr>
      <a:lvl3pPr algn="ctr" rtl="0" eaLnBrk="0" fontAlgn="base" hangingPunct="0">
        <a:spcBef>
          <a:spcPct val="0"/>
        </a:spcBef>
        <a:spcAft>
          <a:spcPct val="0"/>
        </a:spcAft>
        <a:defRPr sz="3492">
          <a:solidFill>
            <a:schemeClr val="tx1"/>
          </a:solidFill>
          <a:latin typeface="Calibri" pitchFamily="34" charset="0"/>
          <a:ea typeface="宋体" pitchFamily="2" charset="-122"/>
        </a:defRPr>
      </a:lvl3pPr>
      <a:lvl4pPr algn="ctr" rtl="0" eaLnBrk="0" fontAlgn="base" hangingPunct="0">
        <a:spcBef>
          <a:spcPct val="0"/>
        </a:spcBef>
        <a:spcAft>
          <a:spcPct val="0"/>
        </a:spcAft>
        <a:defRPr sz="3492">
          <a:solidFill>
            <a:schemeClr val="tx1"/>
          </a:solidFill>
          <a:latin typeface="Calibri" pitchFamily="34" charset="0"/>
          <a:ea typeface="宋体" pitchFamily="2" charset="-122"/>
        </a:defRPr>
      </a:lvl4pPr>
      <a:lvl5pPr algn="ctr" rtl="0" eaLnBrk="0" fontAlgn="base" hangingPunct="0">
        <a:spcBef>
          <a:spcPct val="0"/>
        </a:spcBef>
        <a:spcAft>
          <a:spcPct val="0"/>
        </a:spcAft>
        <a:defRPr sz="3492">
          <a:solidFill>
            <a:schemeClr val="tx1"/>
          </a:solidFill>
          <a:latin typeface="Calibri" pitchFamily="34" charset="0"/>
          <a:ea typeface="宋体" pitchFamily="2" charset="-122"/>
        </a:defRPr>
      </a:lvl5pPr>
      <a:lvl6pPr marL="362823" algn="ctr" rtl="0" fontAlgn="base">
        <a:spcBef>
          <a:spcPct val="0"/>
        </a:spcBef>
        <a:spcAft>
          <a:spcPct val="0"/>
        </a:spcAft>
        <a:defRPr sz="3492">
          <a:solidFill>
            <a:schemeClr val="tx1"/>
          </a:solidFill>
          <a:latin typeface="Calibri" pitchFamily="34" charset="0"/>
          <a:ea typeface="宋体" pitchFamily="2" charset="-122"/>
        </a:defRPr>
      </a:lvl6pPr>
      <a:lvl7pPr marL="725648" algn="ctr" rtl="0" fontAlgn="base">
        <a:spcBef>
          <a:spcPct val="0"/>
        </a:spcBef>
        <a:spcAft>
          <a:spcPct val="0"/>
        </a:spcAft>
        <a:defRPr sz="3492">
          <a:solidFill>
            <a:schemeClr val="tx1"/>
          </a:solidFill>
          <a:latin typeface="Calibri" pitchFamily="34" charset="0"/>
          <a:ea typeface="宋体" pitchFamily="2" charset="-122"/>
        </a:defRPr>
      </a:lvl7pPr>
      <a:lvl8pPr marL="1088471" algn="ctr" rtl="0" fontAlgn="base">
        <a:spcBef>
          <a:spcPct val="0"/>
        </a:spcBef>
        <a:spcAft>
          <a:spcPct val="0"/>
        </a:spcAft>
        <a:defRPr sz="3492">
          <a:solidFill>
            <a:schemeClr val="tx1"/>
          </a:solidFill>
          <a:latin typeface="Calibri" pitchFamily="34" charset="0"/>
          <a:ea typeface="宋体" pitchFamily="2" charset="-122"/>
        </a:defRPr>
      </a:lvl8pPr>
      <a:lvl9pPr marL="1451294" algn="ctr" rtl="0" fontAlgn="base">
        <a:spcBef>
          <a:spcPct val="0"/>
        </a:spcBef>
        <a:spcAft>
          <a:spcPct val="0"/>
        </a:spcAft>
        <a:defRPr sz="3492">
          <a:solidFill>
            <a:schemeClr val="tx1"/>
          </a:solidFill>
          <a:latin typeface="Calibri" pitchFamily="34" charset="0"/>
          <a:ea typeface="宋体" pitchFamily="2" charset="-122"/>
        </a:defRPr>
      </a:lvl9pPr>
    </p:titleStyle>
    <p:bodyStyle>
      <a:lvl1pPr marL="272118" indent="-272118" algn="l" rtl="0" eaLnBrk="0" fontAlgn="base" hangingPunct="0">
        <a:spcBef>
          <a:spcPct val="20000"/>
        </a:spcBef>
        <a:spcAft>
          <a:spcPct val="0"/>
        </a:spcAft>
        <a:buFont typeface="Arial" pitchFamily="34" charset="0"/>
        <a:buChar char="•"/>
        <a:defRPr sz="2541" kern="1200">
          <a:solidFill>
            <a:schemeClr val="tx1"/>
          </a:solidFill>
          <a:latin typeface="+mn-lt"/>
          <a:ea typeface="+mn-ea"/>
          <a:cs typeface="+mn-cs"/>
        </a:defRPr>
      </a:lvl1pPr>
      <a:lvl2pPr marL="589588" indent="-226765" algn="l" rtl="0" eaLnBrk="0" fontAlgn="base" hangingPunct="0">
        <a:spcBef>
          <a:spcPct val="20000"/>
        </a:spcBef>
        <a:spcAft>
          <a:spcPct val="0"/>
        </a:spcAft>
        <a:buFont typeface="Arial" pitchFamily="34" charset="0"/>
        <a:buChar char="–"/>
        <a:defRPr sz="2222" kern="1200">
          <a:solidFill>
            <a:schemeClr val="tx1"/>
          </a:solidFill>
          <a:latin typeface="+mn-lt"/>
          <a:ea typeface="+mn-ea"/>
          <a:cs typeface="+mn-cs"/>
        </a:defRPr>
      </a:lvl2pPr>
      <a:lvl3pPr marL="907060" indent="-181413" algn="l" rtl="0" eaLnBrk="0" fontAlgn="base" hangingPunct="0">
        <a:spcBef>
          <a:spcPct val="20000"/>
        </a:spcBef>
        <a:spcAft>
          <a:spcPct val="0"/>
        </a:spcAft>
        <a:buFont typeface="Arial" pitchFamily="34" charset="0"/>
        <a:buChar char="•"/>
        <a:defRPr sz="1905" kern="1200">
          <a:solidFill>
            <a:schemeClr val="tx1"/>
          </a:solidFill>
          <a:latin typeface="+mn-lt"/>
          <a:ea typeface="+mn-ea"/>
          <a:cs typeface="+mn-cs"/>
        </a:defRPr>
      </a:lvl3pPr>
      <a:lvl4pPr marL="1269883" indent="-181413" algn="l" rtl="0" eaLnBrk="0" fontAlgn="base" hangingPunct="0">
        <a:spcBef>
          <a:spcPct val="20000"/>
        </a:spcBef>
        <a:spcAft>
          <a:spcPct val="0"/>
        </a:spcAft>
        <a:buFont typeface="Arial" pitchFamily="34" charset="0"/>
        <a:buChar char="–"/>
        <a:defRPr sz="1587" kern="1200">
          <a:solidFill>
            <a:schemeClr val="tx1"/>
          </a:solidFill>
          <a:latin typeface="+mn-lt"/>
          <a:ea typeface="+mn-ea"/>
          <a:cs typeface="+mn-cs"/>
        </a:defRPr>
      </a:lvl4pPr>
      <a:lvl5pPr marL="1632706" indent="-181413" algn="l" rtl="0" eaLnBrk="0" fontAlgn="base" hangingPunct="0">
        <a:spcBef>
          <a:spcPct val="20000"/>
        </a:spcBef>
        <a:spcAft>
          <a:spcPct val="0"/>
        </a:spcAft>
        <a:buFont typeface="Arial" pitchFamily="34" charset="0"/>
        <a:buChar char="»"/>
        <a:defRPr sz="1587" kern="1200">
          <a:solidFill>
            <a:schemeClr val="tx1"/>
          </a:solidFill>
          <a:latin typeface="+mn-lt"/>
          <a:ea typeface="+mn-ea"/>
          <a:cs typeface="+mn-cs"/>
        </a:defRPr>
      </a:lvl5pPr>
      <a:lvl6pPr marL="1995530" indent="-181413" algn="l" defTabSz="725648" rtl="0" eaLnBrk="1" latinLnBrk="0" hangingPunct="1">
        <a:spcBef>
          <a:spcPct val="20000"/>
        </a:spcBef>
        <a:buFont typeface="Arial" pitchFamily="34" charset="0"/>
        <a:buChar char="•"/>
        <a:defRPr sz="1587" kern="1200">
          <a:solidFill>
            <a:schemeClr val="tx1"/>
          </a:solidFill>
          <a:latin typeface="+mn-lt"/>
          <a:ea typeface="+mn-ea"/>
          <a:cs typeface="+mn-cs"/>
        </a:defRPr>
      </a:lvl6pPr>
      <a:lvl7pPr marL="2358353" indent="-181413" algn="l" defTabSz="725648" rtl="0" eaLnBrk="1" latinLnBrk="0" hangingPunct="1">
        <a:spcBef>
          <a:spcPct val="20000"/>
        </a:spcBef>
        <a:buFont typeface="Arial" pitchFamily="34" charset="0"/>
        <a:buChar char="•"/>
        <a:defRPr sz="1587" kern="1200">
          <a:solidFill>
            <a:schemeClr val="tx1"/>
          </a:solidFill>
          <a:latin typeface="+mn-lt"/>
          <a:ea typeface="+mn-ea"/>
          <a:cs typeface="+mn-cs"/>
        </a:defRPr>
      </a:lvl7pPr>
      <a:lvl8pPr marL="2721176" indent="-181413" algn="l" defTabSz="725648" rtl="0" eaLnBrk="1" latinLnBrk="0" hangingPunct="1">
        <a:spcBef>
          <a:spcPct val="20000"/>
        </a:spcBef>
        <a:buFont typeface="Arial" pitchFamily="34" charset="0"/>
        <a:buChar char="•"/>
        <a:defRPr sz="1587" kern="1200">
          <a:solidFill>
            <a:schemeClr val="tx1"/>
          </a:solidFill>
          <a:latin typeface="+mn-lt"/>
          <a:ea typeface="+mn-ea"/>
          <a:cs typeface="+mn-cs"/>
        </a:defRPr>
      </a:lvl8pPr>
      <a:lvl9pPr marL="3083999" indent="-181413" algn="l" defTabSz="725648" rtl="0" eaLnBrk="1" latinLnBrk="0" hangingPunct="1">
        <a:spcBef>
          <a:spcPct val="20000"/>
        </a:spcBef>
        <a:buFont typeface="Arial" pitchFamily="34" charset="0"/>
        <a:buChar char="•"/>
        <a:defRPr sz="1587" kern="1200">
          <a:solidFill>
            <a:schemeClr val="tx1"/>
          </a:solidFill>
          <a:latin typeface="+mn-lt"/>
          <a:ea typeface="+mn-ea"/>
          <a:cs typeface="+mn-cs"/>
        </a:defRPr>
      </a:lvl9pPr>
    </p:bodyStyle>
    <p:otherStyle>
      <a:defPPr>
        <a:defRPr lang="zh-CN"/>
      </a:defPPr>
      <a:lvl1pPr marL="0" algn="l" defTabSz="725648" rtl="0" eaLnBrk="1" latinLnBrk="0" hangingPunct="1">
        <a:defRPr sz="1428" kern="1200">
          <a:solidFill>
            <a:schemeClr val="tx1"/>
          </a:solidFill>
          <a:latin typeface="+mn-lt"/>
          <a:ea typeface="+mn-ea"/>
          <a:cs typeface="+mn-cs"/>
        </a:defRPr>
      </a:lvl1pPr>
      <a:lvl2pPr marL="362823" algn="l" defTabSz="725648" rtl="0" eaLnBrk="1" latinLnBrk="0" hangingPunct="1">
        <a:defRPr sz="1428" kern="1200">
          <a:solidFill>
            <a:schemeClr val="tx1"/>
          </a:solidFill>
          <a:latin typeface="+mn-lt"/>
          <a:ea typeface="+mn-ea"/>
          <a:cs typeface="+mn-cs"/>
        </a:defRPr>
      </a:lvl2pPr>
      <a:lvl3pPr marL="725648" algn="l" defTabSz="725648" rtl="0" eaLnBrk="1" latinLnBrk="0" hangingPunct="1">
        <a:defRPr sz="1428" kern="1200">
          <a:solidFill>
            <a:schemeClr val="tx1"/>
          </a:solidFill>
          <a:latin typeface="+mn-lt"/>
          <a:ea typeface="+mn-ea"/>
          <a:cs typeface="+mn-cs"/>
        </a:defRPr>
      </a:lvl3pPr>
      <a:lvl4pPr marL="1088471" algn="l" defTabSz="725648" rtl="0" eaLnBrk="1" latinLnBrk="0" hangingPunct="1">
        <a:defRPr sz="1428" kern="1200">
          <a:solidFill>
            <a:schemeClr val="tx1"/>
          </a:solidFill>
          <a:latin typeface="+mn-lt"/>
          <a:ea typeface="+mn-ea"/>
          <a:cs typeface="+mn-cs"/>
        </a:defRPr>
      </a:lvl4pPr>
      <a:lvl5pPr marL="1451294" algn="l" defTabSz="725648" rtl="0" eaLnBrk="1" latinLnBrk="0" hangingPunct="1">
        <a:defRPr sz="1428" kern="1200">
          <a:solidFill>
            <a:schemeClr val="tx1"/>
          </a:solidFill>
          <a:latin typeface="+mn-lt"/>
          <a:ea typeface="+mn-ea"/>
          <a:cs typeface="+mn-cs"/>
        </a:defRPr>
      </a:lvl5pPr>
      <a:lvl6pPr marL="1814118" algn="l" defTabSz="725648" rtl="0" eaLnBrk="1" latinLnBrk="0" hangingPunct="1">
        <a:defRPr sz="1428" kern="1200">
          <a:solidFill>
            <a:schemeClr val="tx1"/>
          </a:solidFill>
          <a:latin typeface="+mn-lt"/>
          <a:ea typeface="+mn-ea"/>
          <a:cs typeface="+mn-cs"/>
        </a:defRPr>
      </a:lvl6pPr>
      <a:lvl7pPr marL="2176943" algn="l" defTabSz="725648" rtl="0" eaLnBrk="1" latinLnBrk="0" hangingPunct="1">
        <a:defRPr sz="1428" kern="1200">
          <a:solidFill>
            <a:schemeClr val="tx1"/>
          </a:solidFill>
          <a:latin typeface="+mn-lt"/>
          <a:ea typeface="+mn-ea"/>
          <a:cs typeface="+mn-cs"/>
        </a:defRPr>
      </a:lvl7pPr>
      <a:lvl8pPr marL="2539766" algn="l" defTabSz="725648" rtl="0" eaLnBrk="1" latinLnBrk="0" hangingPunct="1">
        <a:defRPr sz="1428" kern="1200">
          <a:solidFill>
            <a:schemeClr val="tx1"/>
          </a:solidFill>
          <a:latin typeface="+mn-lt"/>
          <a:ea typeface="+mn-ea"/>
          <a:cs typeface="+mn-cs"/>
        </a:defRPr>
      </a:lvl8pPr>
      <a:lvl9pPr marL="2902589" algn="l" defTabSz="725648" rtl="0" eaLnBrk="1" latinLnBrk="0" hangingPunct="1">
        <a:defRPr sz="1428"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491217" y="599510"/>
            <a:ext cx="1501211" cy="217517"/>
          </a:xfrm>
          <a:prstGeom prst="rect">
            <a:avLst/>
          </a:prstGeom>
        </p:spPr>
      </p:pic>
      <p:sp>
        <p:nvSpPr>
          <p:cNvPr id="9" name="Rectangle 2"/>
          <p:cNvSpPr>
            <a:spLocks noChangeArrowheads="1"/>
          </p:cNvSpPr>
          <p:nvPr userDrawn="1"/>
        </p:nvSpPr>
        <p:spPr bwMode="auto">
          <a:xfrm>
            <a:off x="5826331" y="374561"/>
            <a:ext cx="2309941" cy="604849"/>
          </a:xfrm>
          <a:prstGeom prst="rect">
            <a:avLst/>
          </a:prstGeom>
          <a:noFill/>
          <a:ln w="9525">
            <a:noFill/>
            <a:miter lim="800000"/>
            <a:headEnd/>
            <a:tailEnd/>
          </a:ln>
          <a:effectLst/>
        </p:spPr>
        <p:txBody>
          <a:bodyPr lIns="73081" tIns="36541" rIns="73081" bIns="36541" anchor="ctr"/>
          <a:lstStyle/>
          <a:p>
            <a:pPr algn="r" fontAlgn="auto">
              <a:spcBef>
                <a:spcPts val="0"/>
              </a:spcBef>
              <a:spcAft>
                <a:spcPts val="0"/>
              </a:spcAft>
            </a:pPr>
            <a:r>
              <a:rPr lang="en-US" sz="952" dirty="0">
                <a:solidFill>
                  <a:prstClr val="black"/>
                </a:solidFill>
                <a:latin typeface="Copperplate Gothic Bold" pitchFamily="34" charset="0"/>
              </a:rPr>
              <a:t>Research Computing</a:t>
            </a:r>
          </a:p>
          <a:p>
            <a:pPr algn="r" fontAlgn="auto">
              <a:spcBef>
                <a:spcPts val="0"/>
              </a:spcBef>
              <a:spcAft>
                <a:spcPts val="0"/>
              </a:spcAft>
            </a:pPr>
            <a:r>
              <a:rPr lang="en-US" sz="873" i="1" dirty="0">
                <a:solidFill>
                  <a:prstClr val="black"/>
                </a:solidFill>
                <a:latin typeface="Palatino Linotype" pitchFamily="18" charset="0"/>
              </a:rPr>
              <a:t>Harvard Medical School</a:t>
            </a:r>
            <a:endParaRPr lang="en-US" sz="873" b="1" dirty="0">
              <a:solidFill>
                <a:prstClr val="black"/>
              </a:solidFill>
              <a:latin typeface="Tahoma" charset="0"/>
            </a:endParaRPr>
          </a:p>
        </p:txBody>
      </p:sp>
      <p:pic>
        <p:nvPicPr>
          <p:cNvPr id="10" name="Picture 9"/>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136273" y="460293"/>
            <a:ext cx="472541" cy="561274"/>
          </a:xfrm>
          <a:prstGeom prst="rect">
            <a:avLst/>
          </a:prstGeom>
        </p:spPr>
      </p:pic>
      <p:pic>
        <p:nvPicPr>
          <p:cNvPr id="11" name="Picture 10"/>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520466" y="460292"/>
            <a:ext cx="1266063" cy="519118"/>
          </a:xfrm>
          <a:prstGeom prst="rect">
            <a:avLst/>
          </a:prstGeom>
        </p:spPr>
      </p:pic>
      <p:pic>
        <p:nvPicPr>
          <p:cNvPr id="16" name="Picture 15"/>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2250754" y="472001"/>
            <a:ext cx="1741778" cy="472532"/>
          </a:xfrm>
          <a:prstGeom prst="rect">
            <a:avLst/>
          </a:prstGeom>
        </p:spPr>
      </p:pic>
    </p:spTree>
    <p:extLst>
      <p:ext uri="{BB962C8B-B14F-4D97-AF65-F5344CB8AC3E}">
        <p14:creationId xmlns:p14="http://schemas.microsoft.com/office/powerpoint/2010/main" val="2268928050"/>
      </p:ext>
    </p:extLst>
  </p:cSld>
  <p:clrMap bg1="lt1" tx1="dk1" bg2="lt2" tx2="dk2" accent1="accent1" accent2="accent2" accent3="accent3" accent4="accent4" accent5="accent5" accent6="accent6" hlink="hlink" folHlink="folHlink"/>
  <p:sldLayoutIdLst>
    <p:sldLayoutId id="2147483868" r:id="rId1"/>
    <p:sldLayoutId id="2147483869" r:id="rId2"/>
  </p:sldLayoutIdLst>
  <p:hf hdr="0" ftr="0" dt="0"/>
  <p:txStyles>
    <p:titleStyle>
      <a:lvl1pPr algn="ctr" rtl="0" eaLnBrk="0" fontAlgn="base" hangingPunct="0">
        <a:spcBef>
          <a:spcPct val="0"/>
        </a:spcBef>
        <a:spcAft>
          <a:spcPct val="0"/>
        </a:spcAft>
        <a:defRPr sz="3492" kern="1200">
          <a:solidFill>
            <a:schemeClr val="tx1"/>
          </a:solidFill>
          <a:latin typeface="+mj-lt"/>
          <a:ea typeface="+mj-ea"/>
          <a:cs typeface="+mj-cs"/>
        </a:defRPr>
      </a:lvl1pPr>
      <a:lvl2pPr algn="ctr" rtl="0" eaLnBrk="0" fontAlgn="base" hangingPunct="0">
        <a:spcBef>
          <a:spcPct val="0"/>
        </a:spcBef>
        <a:spcAft>
          <a:spcPct val="0"/>
        </a:spcAft>
        <a:defRPr sz="3492">
          <a:solidFill>
            <a:schemeClr val="tx1"/>
          </a:solidFill>
          <a:latin typeface="Calibri" pitchFamily="34" charset="0"/>
          <a:ea typeface="宋体" pitchFamily="2" charset="-122"/>
        </a:defRPr>
      </a:lvl2pPr>
      <a:lvl3pPr algn="ctr" rtl="0" eaLnBrk="0" fontAlgn="base" hangingPunct="0">
        <a:spcBef>
          <a:spcPct val="0"/>
        </a:spcBef>
        <a:spcAft>
          <a:spcPct val="0"/>
        </a:spcAft>
        <a:defRPr sz="3492">
          <a:solidFill>
            <a:schemeClr val="tx1"/>
          </a:solidFill>
          <a:latin typeface="Calibri" pitchFamily="34" charset="0"/>
          <a:ea typeface="宋体" pitchFamily="2" charset="-122"/>
        </a:defRPr>
      </a:lvl3pPr>
      <a:lvl4pPr algn="ctr" rtl="0" eaLnBrk="0" fontAlgn="base" hangingPunct="0">
        <a:spcBef>
          <a:spcPct val="0"/>
        </a:spcBef>
        <a:spcAft>
          <a:spcPct val="0"/>
        </a:spcAft>
        <a:defRPr sz="3492">
          <a:solidFill>
            <a:schemeClr val="tx1"/>
          </a:solidFill>
          <a:latin typeface="Calibri" pitchFamily="34" charset="0"/>
          <a:ea typeface="宋体" pitchFamily="2" charset="-122"/>
        </a:defRPr>
      </a:lvl4pPr>
      <a:lvl5pPr algn="ctr" rtl="0" eaLnBrk="0" fontAlgn="base" hangingPunct="0">
        <a:spcBef>
          <a:spcPct val="0"/>
        </a:spcBef>
        <a:spcAft>
          <a:spcPct val="0"/>
        </a:spcAft>
        <a:defRPr sz="3492">
          <a:solidFill>
            <a:schemeClr val="tx1"/>
          </a:solidFill>
          <a:latin typeface="Calibri" pitchFamily="34" charset="0"/>
          <a:ea typeface="宋体" pitchFamily="2" charset="-122"/>
        </a:defRPr>
      </a:lvl5pPr>
      <a:lvl6pPr marL="362862" algn="ctr" rtl="0" fontAlgn="base">
        <a:spcBef>
          <a:spcPct val="0"/>
        </a:spcBef>
        <a:spcAft>
          <a:spcPct val="0"/>
        </a:spcAft>
        <a:defRPr sz="3492">
          <a:solidFill>
            <a:schemeClr val="tx1"/>
          </a:solidFill>
          <a:latin typeface="Calibri" pitchFamily="34" charset="0"/>
          <a:ea typeface="宋体" pitchFamily="2" charset="-122"/>
        </a:defRPr>
      </a:lvl6pPr>
      <a:lvl7pPr marL="725725" algn="ctr" rtl="0" fontAlgn="base">
        <a:spcBef>
          <a:spcPct val="0"/>
        </a:spcBef>
        <a:spcAft>
          <a:spcPct val="0"/>
        </a:spcAft>
        <a:defRPr sz="3492">
          <a:solidFill>
            <a:schemeClr val="tx1"/>
          </a:solidFill>
          <a:latin typeface="Calibri" pitchFamily="34" charset="0"/>
          <a:ea typeface="宋体" pitchFamily="2" charset="-122"/>
        </a:defRPr>
      </a:lvl7pPr>
      <a:lvl8pPr marL="1088587" algn="ctr" rtl="0" fontAlgn="base">
        <a:spcBef>
          <a:spcPct val="0"/>
        </a:spcBef>
        <a:spcAft>
          <a:spcPct val="0"/>
        </a:spcAft>
        <a:defRPr sz="3492">
          <a:solidFill>
            <a:schemeClr val="tx1"/>
          </a:solidFill>
          <a:latin typeface="Calibri" pitchFamily="34" charset="0"/>
          <a:ea typeface="宋体" pitchFamily="2" charset="-122"/>
        </a:defRPr>
      </a:lvl8pPr>
      <a:lvl9pPr marL="1451449" algn="ctr" rtl="0" fontAlgn="base">
        <a:spcBef>
          <a:spcPct val="0"/>
        </a:spcBef>
        <a:spcAft>
          <a:spcPct val="0"/>
        </a:spcAft>
        <a:defRPr sz="3492">
          <a:solidFill>
            <a:schemeClr val="tx1"/>
          </a:solidFill>
          <a:latin typeface="Calibri" pitchFamily="34" charset="0"/>
          <a:ea typeface="宋体" pitchFamily="2" charset="-122"/>
        </a:defRPr>
      </a:lvl9pPr>
    </p:titleStyle>
    <p:bodyStyle>
      <a:lvl1pPr marL="272147" indent="-272147" algn="l" rtl="0" eaLnBrk="0" fontAlgn="base" hangingPunct="0">
        <a:spcBef>
          <a:spcPct val="20000"/>
        </a:spcBef>
        <a:spcAft>
          <a:spcPct val="0"/>
        </a:spcAft>
        <a:buFont typeface="Arial" pitchFamily="34" charset="0"/>
        <a:buChar char="•"/>
        <a:defRPr sz="2541" kern="1200">
          <a:solidFill>
            <a:schemeClr val="tx1"/>
          </a:solidFill>
          <a:latin typeface="+mn-lt"/>
          <a:ea typeface="+mn-ea"/>
          <a:cs typeface="+mn-cs"/>
        </a:defRPr>
      </a:lvl1pPr>
      <a:lvl2pPr marL="589651" indent="-226789" algn="l" rtl="0" eaLnBrk="0" fontAlgn="base" hangingPunct="0">
        <a:spcBef>
          <a:spcPct val="20000"/>
        </a:spcBef>
        <a:spcAft>
          <a:spcPct val="0"/>
        </a:spcAft>
        <a:buFont typeface="Arial" pitchFamily="34" charset="0"/>
        <a:buChar char="–"/>
        <a:defRPr sz="2222" kern="1200">
          <a:solidFill>
            <a:schemeClr val="tx1"/>
          </a:solidFill>
          <a:latin typeface="+mn-lt"/>
          <a:ea typeface="+mn-ea"/>
          <a:cs typeface="+mn-cs"/>
        </a:defRPr>
      </a:lvl2pPr>
      <a:lvl3pPr marL="907157" indent="-181432" algn="l" rtl="0" eaLnBrk="0" fontAlgn="base" hangingPunct="0">
        <a:spcBef>
          <a:spcPct val="20000"/>
        </a:spcBef>
        <a:spcAft>
          <a:spcPct val="0"/>
        </a:spcAft>
        <a:buFont typeface="Arial" pitchFamily="34" charset="0"/>
        <a:buChar char="•"/>
        <a:defRPr sz="1905" kern="1200">
          <a:solidFill>
            <a:schemeClr val="tx1"/>
          </a:solidFill>
          <a:latin typeface="+mn-lt"/>
          <a:ea typeface="+mn-ea"/>
          <a:cs typeface="+mn-cs"/>
        </a:defRPr>
      </a:lvl3pPr>
      <a:lvl4pPr marL="1270019" indent="-181432" algn="l" rtl="0" eaLnBrk="0" fontAlgn="base" hangingPunct="0">
        <a:spcBef>
          <a:spcPct val="20000"/>
        </a:spcBef>
        <a:spcAft>
          <a:spcPct val="0"/>
        </a:spcAft>
        <a:buFont typeface="Arial" pitchFamily="34" charset="0"/>
        <a:buChar char="–"/>
        <a:defRPr sz="1587" kern="1200">
          <a:solidFill>
            <a:schemeClr val="tx1"/>
          </a:solidFill>
          <a:latin typeface="+mn-lt"/>
          <a:ea typeface="+mn-ea"/>
          <a:cs typeface="+mn-cs"/>
        </a:defRPr>
      </a:lvl4pPr>
      <a:lvl5pPr marL="1632881" indent="-181432" algn="l" rtl="0" eaLnBrk="0" fontAlgn="base" hangingPunct="0">
        <a:spcBef>
          <a:spcPct val="20000"/>
        </a:spcBef>
        <a:spcAft>
          <a:spcPct val="0"/>
        </a:spcAft>
        <a:buFont typeface="Arial" pitchFamily="34" charset="0"/>
        <a:buChar char="»"/>
        <a:defRPr sz="1587" kern="1200">
          <a:solidFill>
            <a:schemeClr val="tx1"/>
          </a:solidFill>
          <a:latin typeface="+mn-lt"/>
          <a:ea typeface="+mn-ea"/>
          <a:cs typeface="+mn-cs"/>
        </a:defRPr>
      </a:lvl5pPr>
      <a:lvl6pPr marL="1995743" indent="-181432" algn="l" defTabSz="725725" rtl="0" eaLnBrk="1" latinLnBrk="0" hangingPunct="1">
        <a:spcBef>
          <a:spcPct val="20000"/>
        </a:spcBef>
        <a:buFont typeface="Arial" pitchFamily="34" charset="0"/>
        <a:buChar char="•"/>
        <a:defRPr sz="1587" kern="1200">
          <a:solidFill>
            <a:schemeClr val="tx1"/>
          </a:solidFill>
          <a:latin typeface="+mn-lt"/>
          <a:ea typeface="+mn-ea"/>
          <a:cs typeface="+mn-cs"/>
        </a:defRPr>
      </a:lvl6pPr>
      <a:lvl7pPr marL="2358605" indent="-181432" algn="l" defTabSz="725725" rtl="0" eaLnBrk="1" latinLnBrk="0" hangingPunct="1">
        <a:spcBef>
          <a:spcPct val="20000"/>
        </a:spcBef>
        <a:buFont typeface="Arial" pitchFamily="34" charset="0"/>
        <a:buChar char="•"/>
        <a:defRPr sz="1587" kern="1200">
          <a:solidFill>
            <a:schemeClr val="tx1"/>
          </a:solidFill>
          <a:latin typeface="+mn-lt"/>
          <a:ea typeface="+mn-ea"/>
          <a:cs typeface="+mn-cs"/>
        </a:defRPr>
      </a:lvl7pPr>
      <a:lvl8pPr marL="2721467" indent="-181432" algn="l" defTabSz="725725" rtl="0" eaLnBrk="1" latinLnBrk="0" hangingPunct="1">
        <a:spcBef>
          <a:spcPct val="20000"/>
        </a:spcBef>
        <a:buFont typeface="Arial" pitchFamily="34" charset="0"/>
        <a:buChar char="•"/>
        <a:defRPr sz="1587" kern="1200">
          <a:solidFill>
            <a:schemeClr val="tx1"/>
          </a:solidFill>
          <a:latin typeface="+mn-lt"/>
          <a:ea typeface="+mn-ea"/>
          <a:cs typeface="+mn-cs"/>
        </a:defRPr>
      </a:lvl8pPr>
      <a:lvl9pPr marL="3084329" indent="-181432" algn="l" defTabSz="725725" rtl="0" eaLnBrk="1" latinLnBrk="0" hangingPunct="1">
        <a:spcBef>
          <a:spcPct val="20000"/>
        </a:spcBef>
        <a:buFont typeface="Arial" pitchFamily="34" charset="0"/>
        <a:buChar char="•"/>
        <a:defRPr sz="1587" kern="1200">
          <a:solidFill>
            <a:schemeClr val="tx1"/>
          </a:solidFill>
          <a:latin typeface="+mn-lt"/>
          <a:ea typeface="+mn-ea"/>
          <a:cs typeface="+mn-cs"/>
        </a:defRPr>
      </a:lvl9pPr>
    </p:bodyStyle>
    <p:otherStyle>
      <a:defPPr>
        <a:defRPr lang="zh-CN"/>
      </a:defPPr>
      <a:lvl1pPr marL="0" algn="l" defTabSz="725725" rtl="0" eaLnBrk="1" latinLnBrk="0" hangingPunct="1">
        <a:defRPr sz="1428" kern="1200">
          <a:solidFill>
            <a:schemeClr val="tx1"/>
          </a:solidFill>
          <a:latin typeface="+mn-lt"/>
          <a:ea typeface="+mn-ea"/>
          <a:cs typeface="+mn-cs"/>
        </a:defRPr>
      </a:lvl1pPr>
      <a:lvl2pPr marL="362862" algn="l" defTabSz="725725" rtl="0" eaLnBrk="1" latinLnBrk="0" hangingPunct="1">
        <a:defRPr sz="1428" kern="1200">
          <a:solidFill>
            <a:schemeClr val="tx1"/>
          </a:solidFill>
          <a:latin typeface="+mn-lt"/>
          <a:ea typeface="+mn-ea"/>
          <a:cs typeface="+mn-cs"/>
        </a:defRPr>
      </a:lvl2pPr>
      <a:lvl3pPr marL="725725" algn="l" defTabSz="725725" rtl="0" eaLnBrk="1" latinLnBrk="0" hangingPunct="1">
        <a:defRPr sz="1428" kern="1200">
          <a:solidFill>
            <a:schemeClr val="tx1"/>
          </a:solidFill>
          <a:latin typeface="+mn-lt"/>
          <a:ea typeface="+mn-ea"/>
          <a:cs typeface="+mn-cs"/>
        </a:defRPr>
      </a:lvl3pPr>
      <a:lvl4pPr marL="1088587" algn="l" defTabSz="725725" rtl="0" eaLnBrk="1" latinLnBrk="0" hangingPunct="1">
        <a:defRPr sz="1428" kern="1200">
          <a:solidFill>
            <a:schemeClr val="tx1"/>
          </a:solidFill>
          <a:latin typeface="+mn-lt"/>
          <a:ea typeface="+mn-ea"/>
          <a:cs typeface="+mn-cs"/>
        </a:defRPr>
      </a:lvl4pPr>
      <a:lvl5pPr marL="1451449" algn="l" defTabSz="725725" rtl="0" eaLnBrk="1" latinLnBrk="0" hangingPunct="1">
        <a:defRPr sz="1428" kern="1200">
          <a:solidFill>
            <a:schemeClr val="tx1"/>
          </a:solidFill>
          <a:latin typeface="+mn-lt"/>
          <a:ea typeface="+mn-ea"/>
          <a:cs typeface="+mn-cs"/>
        </a:defRPr>
      </a:lvl5pPr>
      <a:lvl6pPr marL="1814312" algn="l" defTabSz="725725" rtl="0" eaLnBrk="1" latinLnBrk="0" hangingPunct="1">
        <a:defRPr sz="1428" kern="1200">
          <a:solidFill>
            <a:schemeClr val="tx1"/>
          </a:solidFill>
          <a:latin typeface="+mn-lt"/>
          <a:ea typeface="+mn-ea"/>
          <a:cs typeface="+mn-cs"/>
        </a:defRPr>
      </a:lvl6pPr>
      <a:lvl7pPr marL="2177175" algn="l" defTabSz="725725" rtl="0" eaLnBrk="1" latinLnBrk="0" hangingPunct="1">
        <a:defRPr sz="1428" kern="1200">
          <a:solidFill>
            <a:schemeClr val="tx1"/>
          </a:solidFill>
          <a:latin typeface="+mn-lt"/>
          <a:ea typeface="+mn-ea"/>
          <a:cs typeface="+mn-cs"/>
        </a:defRPr>
      </a:lvl7pPr>
      <a:lvl8pPr marL="2540037" algn="l" defTabSz="725725" rtl="0" eaLnBrk="1" latinLnBrk="0" hangingPunct="1">
        <a:defRPr sz="1428" kern="1200">
          <a:solidFill>
            <a:schemeClr val="tx1"/>
          </a:solidFill>
          <a:latin typeface="+mn-lt"/>
          <a:ea typeface="+mn-ea"/>
          <a:cs typeface="+mn-cs"/>
        </a:defRPr>
      </a:lvl8pPr>
      <a:lvl9pPr marL="2902899" algn="l" defTabSz="725725" rtl="0" eaLnBrk="1" latinLnBrk="0" hangingPunct="1">
        <a:defRPr sz="142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8.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9.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0.emf"/><Relationship Id="rId4" Type="http://schemas.openxmlformats.org/officeDocument/2006/relationships/oleObject" Target="../embeddings/oleObject4.bin"/></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tiff"/><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3.tif"/><Relationship Id="rId4" Type="http://schemas.openxmlformats.org/officeDocument/2006/relationships/image" Target="../media/image12.tif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30.png"/></Relationships>
</file>

<file path=ppt/slides/_rels/slide28.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17.gi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21.tiff"/></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3.tiff"/><Relationship Id="rId2" Type="http://schemas.openxmlformats.org/officeDocument/2006/relationships/image" Target="../media/image22.tiff"/><Relationship Id="rId1" Type="http://schemas.openxmlformats.org/officeDocument/2006/relationships/slideLayout" Target="../slideLayouts/slideLayout7.xml"/><Relationship Id="rId5" Type="http://schemas.openxmlformats.org/officeDocument/2006/relationships/image" Target="../media/image25.tiff"/><Relationship Id="rId4" Type="http://schemas.openxmlformats.org/officeDocument/2006/relationships/image" Target="../media/image24.tif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jpeg"/><Relationship Id="rId1" Type="http://schemas.openxmlformats.org/officeDocument/2006/relationships/slideLayout" Target="../slideLayouts/slideLayout6.xml"/><Relationship Id="rId5" Type="http://schemas.openxmlformats.org/officeDocument/2006/relationships/image" Target="../media/image29.jpeg"/><Relationship Id="rId4" Type="http://schemas.openxmlformats.org/officeDocument/2006/relationships/image" Target="../media/image28.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5.xml"/><Relationship Id="rId6" Type="http://schemas.openxmlformats.org/officeDocument/2006/relationships/image" Target="../media/image34.png"/><Relationship Id="rId5" Type="http://schemas.openxmlformats.org/officeDocument/2006/relationships/image" Target="../media/image33.tiff"/><Relationship Id="rId4" Type="http://schemas.openxmlformats.org/officeDocument/2006/relationships/image" Target="../media/image3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image" Target="../media/image43.gif"/><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7.emf"/><Relationship Id="rId4"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1119274"/>
            <a:ext cx="9144000" cy="4678204"/>
          </a:xfrm>
          <a:prstGeom prst="rect">
            <a:avLst/>
          </a:prstGeom>
          <a:noFill/>
        </p:spPr>
        <p:txBody>
          <a:bodyPr wrap="square" rtlCol="0">
            <a:spAutoFit/>
          </a:bodyPr>
          <a:lstStyle/>
          <a:p>
            <a:pPr algn="ctr"/>
            <a:endParaRPr lang="en-US" sz="4000" i="1" dirty="0">
              <a:latin typeface="Constantia" panose="02030602050306030303" pitchFamily="18" charset="0"/>
            </a:endParaRPr>
          </a:p>
          <a:p>
            <a:pPr algn="ctr"/>
            <a:r>
              <a:rPr lang="en-US" sz="2800" b="1" i="1" dirty="0">
                <a:latin typeface="Frutiger LT Pro 55 Roman" panose="020B0602020204020204"/>
              </a:rPr>
              <a:t>Functional Enrichment and Visualization of Kyoto Encyclopedia of Genes and Genomes (KEGG) Pathways </a:t>
            </a:r>
          </a:p>
          <a:p>
            <a:pPr algn="ctr"/>
            <a:endParaRPr lang="en-US" sz="4000" b="1" i="1" dirty="0">
              <a:latin typeface="Frutiger LT Pro 55 Roman" panose="020B0602020204020204"/>
            </a:endParaRPr>
          </a:p>
          <a:p>
            <a:pPr algn="ctr"/>
            <a:r>
              <a:rPr lang="en-US" sz="3200" b="1" i="1" dirty="0" err="1">
                <a:latin typeface="Frutiger LT Pro 55 Roman" panose="020B0602020204020204"/>
              </a:rPr>
              <a:t>GOseq</a:t>
            </a:r>
            <a:r>
              <a:rPr lang="en-US" sz="3200" b="1" i="1" dirty="0">
                <a:latin typeface="Frutiger LT Pro 55 Roman" panose="020B0602020204020204"/>
              </a:rPr>
              <a:t> - Part II</a:t>
            </a:r>
            <a:endParaRPr lang="en-US" sz="3200" i="1" dirty="0">
              <a:latin typeface="Frutiger LT Pro 55 Roman" panose="020B0602020204020204"/>
            </a:endParaRPr>
          </a:p>
          <a:p>
            <a:pPr algn="ctr"/>
            <a:endParaRPr lang="en-US" sz="2400" i="1" dirty="0">
              <a:latin typeface="Constantia" panose="02030602050306030303" pitchFamily="18" charset="0"/>
            </a:endParaRPr>
          </a:p>
          <a:p>
            <a:pPr lvl="0" algn="ctr"/>
            <a:r>
              <a:rPr lang="en-US" i="1" dirty="0">
                <a:solidFill>
                  <a:prstClr val="black"/>
                </a:solidFill>
                <a:latin typeface="Frutiger LT Pro 55 Roman" panose="020B0602020204020204" pitchFamily="34" charset="0"/>
              </a:rPr>
              <a:t>Tom Chittenden, PhD, DPhil</a:t>
            </a:r>
          </a:p>
          <a:p>
            <a:pPr lvl="0" algn="ctr"/>
            <a:r>
              <a:rPr lang="en-US" i="1" dirty="0">
                <a:solidFill>
                  <a:srgbClr val="221E1F"/>
                </a:solidFill>
                <a:latin typeface="Frutiger LT Pro 55 Roman" panose="020B0602020204020204" pitchFamily="34" charset="0"/>
              </a:rPr>
              <a:t>Vice President of Statistical Sciences</a:t>
            </a:r>
          </a:p>
          <a:p>
            <a:pPr lvl="0" algn="ctr"/>
            <a:r>
              <a:rPr lang="en-US" i="1" dirty="0">
                <a:solidFill>
                  <a:prstClr val="black"/>
                </a:solidFill>
                <a:latin typeface="Frutiger LT Pro 55 Roman" panose="020B0602020204020204" pitchFamily="34" charset="0"/>
              </a:rPr>
              <a:t>Lecturer on Pediatrics </a:t>
            </a:r>
            <a:r>
              <a:rPr lang="en-US" i="1" dirty="0">
                <a:solidFill>
                  <a:srgbClr val="221E1F"/>
                </a:solidFill>
                <a:latin typeface="Frutiger LT Pro 55 Roman" panose="020B0602020204020204" pitchFamily="34" charset="0"/>
              </a:rPr>
              <a:t>and Biological Engineering </a:t>
            </a:r>
            <a:endParaRPr lang="en-US" dirty="0">
              <a:solidFill>
                <a:prstClr val="black"/>
              </a:solidFill>
              <a:latin typeface="Frutiger LT Pro 55 Roman" panose="020B0602020204020204" pitchFamily="34" charset="0"/>
            </a:endParaRPr>
          </a:p>
          <a:p>
            <a:endParaRPr lang="en-US" sz="2400" dirty="0"/>
          </a:p>
        </p:txBody>
      </p:sp>
    </p:spTree>
    <p:extLst>
      <p:ext uri="{BB962C8B-B14F-4D97-AF65-F5344CB8AC3E}">
        <p14:creationId xmlns:p14="http://schemas.microsoft.com/office/powerpoint/2010/main" val="1551036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0" y="6391735"/>
            <a:ext cx="9144000" cy="276999"/>
          </a:xfrm>
          <a:prstGeom prst="rect">
            <a:avLst/>
          </a:prstGeom>
          <a:noFill/>
        </p:spPr>
        <p:txBody>
          <a:bodyPr wrap="square" rtlCol="0">
            <a:spAutoFit/>
          </a:bodyPr>
          <a:lstStyle/>
          <a:p>
            <a:pPr algn="ctr"/>
            <a:r>
              <a:rPr lang="en-US" sz="1200" i="1" dirty="0" err="1">
                <a:solidFill>
                  <a:prstClr val="black"/>
                </a:solidFill>
                <a:latin typeface="Frutiger LT Pro 55 Roman" panose="020B0602020204020204" pitchFamily="34" charset="0"/>
              </a:rPr>
              <a:t>Yunshun</a:t>
            </a:r>
            <a:r>
              <a:rPr lang="en-US" sz="1200" i="1" dirty="0">
                <a:solidFill>
                  <a:prstClr val="black"/>
                </a:solidFill>
                <a:latin typeface="Frutiger LT Pro 55 Roman" panose="020B0602020204020204" pitchFamily="34" charset="0"/>
              </a:rPr>
              <a:t> Chen, Davis McCarthy, Mark Robinson, Gordon K. Smyth, edgeR User’s Guide, 2014</a:t>
            </a:r>
          </a:p>
        </p:txBody>
      </p:sp>
      <p:graphicFrame>
        <p:nvGraphicFramePr>
          <p:cNvPr id="3" name="Object 2"/>
          <p:cNvGraphicFramePr>
            <a:graphicFrameLocks noChangeAspect="1"/>
          </p:cNvGraphicFramePr>
          <p:nvPr>
            <p:extLst/>
          </p:nvPr>
        </p:nvGraphicFramePr>
        <p:xfrm>
          <a:off x="1243748" y="1986441"/>
          <a:ext cx="6819439" cy="4339742"/>
        </p:xfrm>
        <a:graphic>
          <a:graphicData uri="http://schemas.openxmlformats.org/presentationml/2006/ole">
            <mc:AlternateContent xmlns:mc="http://schemas.openxmlformats.org/markup-compatibility/2006">
              <mc:Choice xmlns:v="urn:schemas-microsoft-com:vml" Requires="v">
                <p:oleObj spid="_x0000_s1030" name="Acrobat Document" r:id="rId3" imgW="6034902" imgH="3840480" progId="AcroExch.Document.11">
                  <p:embed/>
                </p:oleObj>
              </mc:Choice>
              <mc:Fallback>
                <p:oleObj name="Acrobat Document" r:id="rId3" imgW="6034902" imgH="3840480" progId="AcroExch.Document.11">
                  <p:embed/>
                  <p:pic>
                    <p:nvPicPr>
                      <p:cNvPr id="0" name=""/>
                      <p:cNvPicPr/>
                      <p:nvPr/>
                    </p:nvPicPr>
                    <p:blipFill>
                      <a:blip r:embed="rId4"/>
                      <a:stretch>
                        <a:fillRect/>
                      </a:stretch>
                    </p:blipFill>
                    <p:spPr>
                      <a:xfrm>
                        <a:off x="1243748" y="1986441"/>
                        <a:ext cx="6819439" cy="4339742"/>
                      </a:xfrm>
                      <a:prstGeom prst="rect">
                        <a:avLst/>
                      </a:prstGeom>
                    </p:spPr>
                  </p:pic>
                </p:oleObj>
              </mc:Fallback>
            </mc:AlternateContent>
          </a:graphicData>
        </a:graphic>
      </p:graphicFrame>
      <p:sp>
        <p:nvSpPr>
          <p:cNvPr id="8" name="TextBox 7"/>
          <p:cNvSpPr txBox="1"/>
          <p:nvPr/>
        </p:nvSpPr>
        <p:spPr>
          <a:xfrm>
            <a:off x="852982" y="1216887"/>
            <a:ext cx="7722607" cy="861774"/>
          </a:xfrm>
          <a:prstGeom prst="rect">
            <a:avLst/>
          </a:prstGeom>
          <a:noFill/>
        </p:spPr>
        <p:txBody>
          <a:bodyPr wrap="square" rtlCol="0">
            <a:spAutoFit/>
          </a:bodyPr>
          <a:lstStyle/>
          <a:p>
            <a:r>
              <a:rPr lang="en-US" sz="2000" b="1" i="1" dirty="0">
                <a:solidFill>
                  <a:prstClr val="black"/>
                </a:solidFill>
                <a:latin typeface="Frutiger LT Pro 55 Roman" panose="020B0602020204020204" pitchFamily="34" charset="0"/>
              </a:rPr>
              <a:t>Data exploration -  Multi-dimensional Scaling (MDS) plot </a:t>
            </a:r>
          </a:p>
          <a:p>
            <a:pPr>
              <a:lnSpc>
                <a:spcPct val="50000"/>
              </a:lnSpc>
            </a:pPr>
            <a:endParaRPr lang="en-US" sz="2000" b="1" i="1" dirty="0">
              <a:solidFill>
                <a:prstClr val="black"/>
              </a:solidFill>
              <a:latin typeface="Frutiger LT Pro 55 Roman" panose="020B0602020204020204" pitchFamily="34" charset="0"/>
            </a:endParaRPr>
          </a:p>
          <a:p>
            <a:r>
              <a:rPr lang="en-US" sz="2000" i="1" dirty="0">
                <a:solidFill>
                  <a:prstClr val="black"/>
                </a:solidFill>
                <a:latin typeface="Frutiger LT Pro 55 Roman" panose="020B0602020204020204" pitchFamily="34" charset="0"/>
              </a:rPr>
              <a:t>	&gt;</a:t>
            </a:r>
            <a:r>
              <a:rPr lang="en-US" sz="2000" i="1" dirty="0" err="1">
                <a:solidFill>
                  <a:prstClr val="black"/>
                </a:solidFill>
                <a:latin typeface="Frutiger LT Pro 55 Roman" panose="020B0602020204020204" pitchFamily="34" charset="0"/>
              </a:rPr>
              <a:t>plotMDS</a:t>
            </a:r>
            <a:r>
              <a:rPr lang="en-US" sz="2000" i="1" dirty="0">
                <a:solidFill>
                  <a:prstClr val="black"/>
                </a:solidFill>
                <a:latin typeface="Frutiger LT Pro 55 Roman" panose="020B0602020204020204" pitchFamily="34" charset="0"/>
              </a:rPr>
              <a:t>(y) </a:t>
            </a:r>
          </a:p>
        </p:txBody>
      </p:sp>
    </p:spTree>
    <p:extLst>
      <p:ext uri="{BB962C8B-B14F-4D97-AF65-F5344CB8AC3E}">
        <p14:creationId xmlns:p14="http://schemas.microsoft.com/office/powerpoint/2010/main" val="269008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0" y="5955130"/>
            <a:ext cx="9144000" cy="276999"/>
          </a:xfrm>
          <a:prstGeom prst="rect">
            <a:avLst/>
          </a:prstGeom>
          <a:noFill/>
        </p:spPr>
        <p:txBody>
          <a:bodyPr wrap="square" rtlCol="0">
            <a:spAutoFit/>
          </a:bodyPr>
          <a:lstStyle/>
          <a:p>
            <a:pPr algn="ctr"/>
            <a:r>
              <a:rPr lang="en-US" sz="1200" i="1" dirty="0" err="1">
                <a:solidFill>
                  <a:prstClr val="black"/>
                </a:solidFill>
                <a:latin typeface="Frutiger LT Pro 55 Roman" panose="020B0602020204020204" pitchFamily="34" charset="0"/>
              </a:rPr>
              <a:t>Yunshun</a:t>
            </a:r>
            <a:r>
              <a:rPr lang="en-US" sz="1200" i="1" dirty="0">
                <a:solidFill>
                  <a:prstClr val="black"/>
                </a:solidFill>
                <a:latin typeface="Frutiger LT Pro 55 Roman" panose="020B0602020204020204" pitchFamily="34" charset="0"/>
              </a:rPr>
              <a:t> Chen, Davis McCarthy, Mark Robinson, Gordon K. Smyth, edgeR User’s Guide, 2014</a:t>
            </a:r>
          </a:p>
        </p:txBody>
      </p:sp>
      <p:sp>
        <p:nvSpPr>
          <p:cNvPr id="20" name="Content Placeholder 14"/>
          <p:cNvSpPr txBox="1">
            <a:spLocks/>
          </p:cNvSpPr>
          <p:nvPr/>
        </p:nvSpPr>
        <p:spPr>
          <a:xfrm>
            <a:off x="956525" y="1490577"/>
            <a:ext cx="8187475"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i="1" dirty="0">
                <a:solidFill>
                  <a:prstClr val="black"/>
                </a:solidFill>
                <a:latin typeface="Frutiger LT Pro 55 Roman" panose="020B0602020204020204" pitchFamily="34" charset="0"/>
              </a:rPr>
              <a:t>Estimating Dispersions</a:t>
            </a:r>
          </a:p>
          <a:p>
            <a:pPr marL="0" indent="0">
              <a:lnSpc>
                <a:spcPct val="25000"/>
              </a:lnSpc>
              <a:buFont typeface="Arial" panose="020B0604020202020204" pitchFamily="34" charset="0"/>
              <a:buNone/>
            </a:pPr>
            <a:r>
              <a:rPr lang="en-US" b="1" i="1" dirty="0">
                <a:solidFill>
                  <a:prstClr val="black"/>
                </a:solidFill>
                <a:latin typeface="Frutiger LT Pro 55 Roman" panose="020B0602020204020204" pitchFamily="34" charset="0"/>
              </a:rPr>
              <a:t> </a:t>
            </a:r>
          </a:p>
          <a:p>
            <a:pPr>
              <a:buFont typeface="Wingdings" panose="05000000000000000000" pitchFamily="2" charset="2"/>
              <a:buChar char="Ø"/>
            </a:pPr>
            <a:r>
              <a:rPr lang="en-US" sz="2400" i="1" dirty="0">
                <a:solidFill>
                  <a:prstClr val="black"/>
                </a:solidFill>
                <a:latin typeface="Frutiger LT Pro 55 Roman" panose="020B0602020204020204" pitchFamily="34" charset="0"/>
              </a:rPr>
              <a:t>qCML common dispersion is calculated using the ‘</a:t>
            </a:r>
            <a:r>
              <a:rPr lang="en-US" sz="2400" i="1" dirty="0" err="1">
                <a:solidFill>
                  <a:prstClr val="black"/>
                </a:solidFill>
                <a:latin typeface="Frutiger LT Pro 55 Roman" panose="020B0602020204020204" pitchFamily="34" charset="0"/>
              </a:rPr>
              <a:t>estimateCommonDisp</a:t>
            </a:r>
            <a:r>
              <a:rPr lang="en-US" sz="2400" i="1" dirty="0">
                <a:solidFill>
                  <a:prstClr val="black"/>
                </a:solidFill>
                <a:latin typeface="Frutiger LT Pro 55 Roman" panose="020B0602020204020204" pitchFamily="34" charset="0"/>
              </a:rPr>
              <a:t>’ function</a:t>
            </a:r>
          </a:p>
          <a:p>
            <a:pPr marL="0" indent="0">
              <a:buFont typeface="Arial" panose="020B0604020202020204" pitchFamily="34" charset="0"/>
              <a:buNone/>
            </a:pPr>
            <a:r>
              <a:rPr lang="en-US" sz="2400" i="1" dirty="0">
                <a:solidFill>
                  <a:prstClr val="black"/>
                </a:solidFill>
                <a:latin typeface="Frutiger LT Pro 55 Roman" panose="020B0602020204020204" pitchFamily="34" charset="0"/>
              </a:rPr>
              <a:t>           </a:t>
            </a:r>
            <a:r>
              <a:rPr lang="en-US" sz="2000" i="1" dirty="0">
                <a:solidFill>
                  <a:prstClr val="black"/>
                </a:solidFill>
                <a:latin typeface="Frutiger LT Pro 55 Roman" panose="020B0602020204020204" pitchFamily="34" charset="0"/>
              </a:rPr>
              <a:t>&gt;y &lt;- </a:t>
            </a:r>
            <a:r>
              <a:rPr lang="en-US" sz="2000" i="1" dirty="0" err="1">
                <a:solidFill>
                  <a:prstClr val="black"/>
                </a:solidFill>
                <a:latin typeface="Frutiger LT Pro 55 Roman" panose="020B0602020204020204" pitchFamily="34" charset="0"/>
              </a:rPr>
              <a:t>estimateCommonDisp</a:t>
            </a:r>
            <a:r>
              <a:rPr lang="en-US" sz="2000" i="1" dirty="0">
                <a:solidFill>
                  <a:prstClr val="black"/>
                </a:solidFill>
                <a:latin typeface="Frutiger LT Pro 55 Roman" panose="020B0602020204020204" pitchFamily="34" charset="0"/>
              </a:rPr>
              <a:t>(y, verbose=TRUE)</a:t>
            </a:r>
          </a:p>
          <a:p>
            <a:pPr marL="0" indent="0">
              <a:buFont typeface="Arial" panose="020B0604020202020204" pitchFamily="34" charset="0"/>
              <a:buNone/>
            </a:pPr>
            <a:endParaRPr lang="en-US" sz="2000" i="1" dirty="0">
              <a:solidFill>
                <a:prstClr val="black"/>
              </a:solidFill>
              <a:latin typeface="Frutiger LT Pro 55 Roman" panose="020B0602020204020204" pitchFamily="34" charset="0"/>
            </a:endParaRPr>
          </a:p>
          <a:p>
            <a:pPr>
              <a:buFont typeface="Wingdings" panose="05000000000000000000" pitchFamily="2" charset="2"/>
              <a:buChar char="Ø"/>
            </a:pPr>
            <a:r>
              <a:rPr lang="en-US" sz="2400" i="1" dirty="0">
                <a:solidFill>
                  <a:prstClr val="black"/>
                </a:solidFill>
                <a:latin typeface="Frutiger LT Pro 55 Roman" panose="020B0602020204020204" pitchFamily="34" charset="0"/>
              </a:rPr>
              <a:t>qCML </a:t>
            </a:r>
            <a:r>
              <a:rPr lang="en-US" sz="2400" i="1" dirty="0" err="1">
                <a:solidFill>
                  <a:prstClr val="black"/>
                </a:solidFill>
                <a:latin typeface="Frutiger LT Pro 55 Roman" panose="020B0602020204020204" pitchFamily="34" charset="0"/>
              </a:rPr>
              <a:t>tagwise</a:t>
            </a:r>
            <a:r>
              <a:rPr lang="en-US" sz="2400" i="1" dirty="0">
                <a:solidFill>
                  <a:prstClr val="black"/>
                </a:solidFill>
                <a:latin typeface="Frutiger LT Pro 55 Roman" panose="020B0602020204020204" pitchFamily="34" charset="0"/>
              </a:rPr>
              <a:t> dispersions are calculated using the ‘</a:t>
            </a:r>
            <a:r>
              <a:rPr lang="en-US" sz="2400" i="1" dirty="0" err="1">
                <a:solidFill>
                  <a:prstClr val="black"/>
                </a:solidFill>
                <a:latin typeface="Frutiger LT Pro 55 Roman" panose="020B0602020204020204" pitchFamily="34" charset="0"/>
              </a:rPr>
              <a:t>estimateTagwiseDisp</a:t>
            </a:r>
            <a:r>
              <a:rPr lang="en-US" sz="2400" i="1" dirty="0">
                <a:solidFill>
                  <a:prstClr val="black"/>
                </a:solidFill>
                <a:latin typeface="Frutiger LT Pro 55 Roman" panose="020B0602020204020204" pitchFamily="34" charset="0"/>
              </a:rPr>
              <a:t>’ function</a:t>
            </a:r>
          </a:p>
          <a:p>
            <a:pPr marL="0" indent="0">
              <a:spcBef>
                <a:spcPts val="0"/>
              </a:spcBef>
              <a:buFont typeface="Arial" panose="020B0604020202020204" pitchFamily="34" charset="0"/>
              <a:buNone/>
            </a:pPr>
            <a:r>
              <a:rPr lang="en-US" sz="2000" i="1" dirty="0">
                <a:solidFill>
                  <a:prstClr val="black"/>
                </a:solidFill>
                <a:latin typeface="Frutiger LT Pro 55 Roman" panose="020B0602020204020204" pitchFamily="34" charset="0"/>
              </a:rPr>
              <a:t>             </a:t>
            </a:r>
          </a:p>
          <a:p>
            <a:pPr marL="0" indent="0">
              <a:spcBef>
                <a:spcPts val="0"/>
              </a:spcBef>
              <a:buFont typeface="Arial" panose="020B0604020202020204" pitchFamily="34" charset="0"/>
              <a:buNone/>
            </a:pPr>
            <a:r>
              <a:rPr lang="en-US" sz="2000" i="1" dirty="0">
                <a:solidFill>
                  <a:prstClr val="black"/>
                </a:solidFill>
                <a:latin typeface="Frutiger LT Pro 55 Roman" panose="020B0602020204020204" pitchFamily="34" charset="0"/>
              </a:rPr>
              <a:t>             &gt;y &lt;- </a:t>
            </a:r>
            <a:r>
              <a:rPr lang="en-US" sz="2000" i="1" dirty="0" err="1">
                <a:solidFill>
                  <a:prstClr val="black"/>
                </a:solidFill>
                <a:latin typeface="Frutiger LT Pro 55 Roman" panose="020B0602020204020204" pitchFamily="34" charset="0"/>
              </a:rPr>
              <a:t>estimateTagwiseDisp</a:t>
            </a:r>
            <a:r>
              <a:rPr lang="en-US" sz="2000" i="1" dirty="0">
                <a:solidFill>
                  <a:prstClr val="black"/>
                </a:solidFill>
                <a:latin typeface="Frutiger LT Pro 55 Roman" panose="020B0602020204020204" pitchFamily="34" charset="0"/>
              </a:rPr>
              <a:t>(y)</a:t>
            </a:r>
            <a:endParaRPr lang="en-US" sz="2400" i="1" dirty="0">
              <a:solidFill>
                <a:prstClr val="black"/>
              </a:solidFill>
              <a:latin typeface="Frutiger LT Pro 55 Roman" panose="020B0602020204020204" pitchFamily="34" charset="0"/>
            </a:endParaRPr>
          </a:p>
        </p:txBody>
      </p:sp>
    </p:spTree>
    <p:extLst>
      <p:ext uri="{BB962C8B-B14F-4D97-AF65-F5344CB8AC3E}">
        <p14:creationId xmlns:p14="http://schemas.microsoft.com/office/powerpoint/2010/main" val="1402437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0" y="6391735"/>
            <a:ext cx="9144000" cy="276999"/>
          </a:xfrm>
          <a:prstGeom prst="rect">
            <a:avLst/>
          </a:prstGeom>
          <a:noFill/>
        </p:spPr>
        <p:txBody>
          <a:bodyPr wrap="square" rtlCol="0">
            <a:spAutoFit/>
          </a:bodyPr>
          <a:lstStyle/>
          <a:p>
            <a:pPr algn="ctr"/>
            <a:r>
              <a:rPr lang="en-US" sz="1200" i="1" dirty="0" err="1">
                <a:solidFill>
                  <a:prstClr val="black"/>
                </a:solidFill>
                <a:latin typeface="Frutiger LT Pro 55 Roman" panose="020B0602020204020204" pitchFamily="34" charset="0"/>
              </a:rPr>
              <a:t>Yunshun</a:t>
            </a:r>
            <a:r>
              <a:rPr lang="en-US" sz="1200" i="1" dirty="0">
                <a:solidFill>
                  <a:prstClr val="black"/>
                </a:solidFill>
                <a:latin typeface="Frutiger LT Pro 55 Roman" panose="020B0602020204020204" pitchFamily="34" charset="0"/>
              </a:rPr>
              <a:t> Chen, Davis McCarthy, Mark Robinson, Gordon K. Smyth, edgeR User’s Guide, 2014</a:t>
            </a:r>
          </a:p>
        </p:txBody>
      </p:sp>
      <p:sp>
        <p:nvSpPr>
          <p:cNvPr id="17" name="Content Placeholder 14"/>
          <p:cNvSpPr txBox="1">
            <a:spLocks/>
          </p:cNvSpPr>
          <p:nvPr/>
        </p:nvSpPr>
        <p:spPr>
          <a:xfrm>
            <a:off x="863729" y="1286887"/>
            <a:ext cx="8280271" cy="106602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i="1" dirty="0">
                <a:solidFill>
                  <a:prstClr val="black"/>
                </a:solidFill>
                <a:latin typeface="Frutiger LT Pro 55 Roman" panose="020B0602020204020204" pitchFamily="34" charset="0"/>
              </a:rPr>
              <a:t>Plotting Estimated Dispersions</a:t>
            </a:r>
          </a:p>
          <a:p>
            <a:pPr marL="0" indent="0">
              <a:lnSpc>
                <a:spcPct val="25000"/>
              </a:lnSpc>
              <a:buFont typeface="Arial" panose="020B0604020202020204" pitchFamily="34" charset="0"/>
              <a:buNone/>
            </a:pPr>
            <a:r>
              <a:rPr lang="en-US" b="1" i="1" dirty="0">
                <a:solidFill>
                  <a:prstClr val="black"/>
                </a:solidFill>
                <a:latin typeface="Frutiger LT Pro 55 Roman" panose="020B0602020204020204" pitchFamily="34" charset="0"/>
              </a:rPr>
              <a:t>             </a:t>
            </a:r>
          </a:p>
          <a:p>
            <a:pPr marL="0" indent="0">
              <a:lnSpc>
                <a:spcPct val="25000"/>
              </a:lnSpc>
              <a:buFont typeface="Arial" panose="020B0604020202020204" pitchFamily="34" charset="0"/>
              <a:buNone/>
            </a:pPr>
            <a:r>
              <a:rPr lang="en-US" sz="2000" b="1" i="1" dirty="0">
                <a:solidFill>
                  <a:prstClr val="black"/>
                </a:solidFill>
                <a:latin typeface="Frutiger LT Pro 55 Roman" panose="020B0602020204020204" pitchFamily="34" charset="0"/>
              </a:rPr>
              <a:t>             </a:t>
            </a:r>
            <a:r>
              <a:rPr lang="en-US" sz="2000" i="1" dirty="0">
                <a:solidFill>
                  <a:prstClr val="black"/>
                </a:solidFill>
                <a:latin typeface="Frutiger LT Pro 55 Roman" panose="020B0602020204020204" pitchFamily="34" charset="0"/>
              </a:rPr>
              <a:t>&gt;</a:t>
            </a:r>
            <a:r>
              <a:rPr lang="en-US" sz="2000" i="1" dirty="0" err="1">
                <a:solidFill>
                  <a:prstClr val="black"/>
                </a:solidFill>
                <a:latin typeface="Frutiger LT Pro 55 Roman" panose="020B0602020204020204" pitchFamily="34" charset="0"/>
              </a:rPr>
              <a:t>plotBCV</a:t>
            </a:r>
            <a:r>
              <a:rPr lang="en-US" sz="2000" i="1" dirty="0">
                <a:solidFill>
                  <a:prstClr val="black"/>
                </a:solidFill>
                <a:latin typeface="Frutiger LT Pro 55 Roman" panose="020B0602020204020204" pitchFamily="34" charset="0"/>
              </a:rPr>
              <a:t>(y, main = "Plot of Estimated Dispersions")</a:t>
            </a:r>
          </a:p>
          <a:p>
            <a:pPr marL="0" indent="0">
              <a:lnSpc>
                <a:spcPct val="25000"/>
              </a:lnSpc>
              <a:buFont typeface="Arial" panose="020B0604020202020204" pitchFamily="34" charset="0"/>
              <a:buNone/>
            </a:pPr>
            <a:endParaRPr lang="en-US" sz="2000" b="1" i="1" dirty="0">
              <a:solidFill>
                <a:prstClr val="black"/>
              </a:solidFill>
              <a:latin typeface="Constantia" panose="02030602050306030303" pitchFamily="18" charset="0"/>
            </a:endParaRPr>
          </a:p>
        </p:txBody>
      </p:sp>
      <p:graphicFrame>
        <p:nvGraphicFramePr>
          <p:cNvPr id="12" name="Object 11"/>
          <p:cNvGraphicFramePr>
            <a:graphicFrameLocks noChangeAspect="1"/>
          </p:cNvGraphicFramePr>
          <p:nvPr>
            <p:extLst/>
          </p:nvPr>
        </p:nvGraphicFramePr>
        <p:xfrm>
          <a:off x="1437695" y="2267665"/>
          <a:ext cx="6276298" cy="3994099"/>
        </p:xfrm>
        <a:graphic>
          <a:graphicData uri="http://schemas.openxmlformats.org/presentationml/2006/ole">
            <mc:AlternateContent xmlns:mc="http://schemas.openxmlformats.org/markup-compatibility/2006">
              <mc:Choice xmlns:v="urn:schemas-microsoft-com:vml" Requires="v">
                <p:oleObj spid="_x0000_s4102" name="Acrobat Document" r:id="rId3" imgW="6034902" imgH="3840480" progId="AcroExch.Document.11">
                  <p:embed/>
                </p:oleObj>
              </mc:Choice>
              <mc:Fallback>
                <p:oleObj name="Acrobat Document" r:id="rId3" imgW="6034902" imgH="3840480" progId="AcroExch.Document.11">
                  <p:embed/>
                  <p:pic>
                    <p:nvPicPr>
                      <p:cNvPr id="0" name=""/>
                      <p:cNvPicPr/>
                      <p:nvPr/>
                    </p:nvPicPr>
                    <p:blipFill>
                      <a:blip r:embed="rId4"/>
                      <a:stretch>
                        <a:fillRect/>
                      </a:stretch>
                    </p:blipFill>
                    <p:spPr>
                      <a:xfrm>
                        <a:off x="1437695" y="2267665"/>
                        <a:ext cx="6276298" cy="3994099"/>
                      </a:xfrm>
                      <a:prstGeom prst="rect">
                        <a:avLst/>
                      </a:prstGeom>
                    </p:spPr>
                  </p:pic>
                </p:oleObj>
              </mc:Fallback>
            </mc:AlternateContent>
          </a:graphicData>
        </a:graphic>
      </p:graphicFrame>
    </p:spTree>
    <p:extLst>
      <p:ext uri="{BB962C8B-B14F-4D97-AF65-F5344CB8AC3E}">
        <p14:creationId xmlns:p14="http://schemas.microsoft.com/office/powerpoint/2010/main" val="3925182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0" y="6095173"/>
            <a:ext cx="9144000" cy="276999"/>
          </a:xfrm>
          <a:prstGeom prst="rect">
            <a:avLst/>
          </a:prstGeom>
          <a:noFill/>
        </p:spPr>
        <p:txBody>
          <a:bodyPr wrap="square" rtlCol="0">
            <a:spAutoFit/>
          </a:bodyPr>
          <a:lstStyle/>
          <a:p>
            <a:pPr algn="ctr"/>
            <a:r>
              <a:rPr lang="en-US" sz="1200" b="1" i="1" dirty="0" err="1">
                <a:solidFill>
                  <a:prstClr val="black"/>
                </a:solidFill>
                <a:latin typeface="Palatino Linotype" panose="02040502050505030304" pitchFamily="18" charset="0"/>
              </a:rPr>
              <a:t>Yunshun</a:t>
            </a:r>
            <a:r>
              <a:rPr lang="en-US" sz="1200" b="1" i="1" dirty="0">
                <a:solidFill>
                  <a:prstClr val="black"/>
                </a:solidFill>
                <a:latin typeface="Palatino Linotype" panose="02040502050505030304" pitchFamily="18" charset="0"/>
              </a:rPr>
              <a:t> Chen, Davis McCarthy, Mark Robinson, Gordon K. Smyth, edgeR User’s Guide, 2014</a:t>
            </a:r>
          </a:p>
        </p:txBody>
      </p:sp>
      <p:sp>
        <p:nvSpPr>
          <p:cNvPr id="17" name="Content Placeholder 14"/>
          <p:cNvSpPr txBox="1">
            <a:spLocks/>
          </p:cNvSpPr>
          <p:nvPr/>
        </p:nvSpPr>
        <p:spPr>
          <a:xfrm>
            <a:off x="364829" y="1705718"/>
            <a:ext cx="8859185" cy="3817385"/>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i="1" dirty="0">
                <a:solidFill>
                  <a:prstClr val="black"/>
                </a:solidFill>
                <a:latin typeface="Frutiger LT Pro 55 Roman" panose="020B0602020204020204" pitchFamily="34" charset="0"/>
              </a:rPr>
              <a:t>Testing for DE Genes </a:t>
            </a:r>
          </a:p>
          <a:p>
            <a:pPr marL="0" indent="0">
              <a:lnSpc>
                <a:spcPct val="25000"/>
              </a:lnSpc>
              <a:buFont typeface="Arial" panose="020B0604020202020204" pitchFamily="34" charset="0"/>
              <a:buNone/>
            </a:pPr>
            <a:r>
              <a:rPr lang="en-US" b="1" i="1" dirty="0">
                <a:solidFill>
                  <a:prstClr val="black"/>
                </a:solidFill>
                <a:latin typeface="Frutiger LT Pro 55 Roman" panose="020B0602020204020204" pitchFamily="34" charset="0"/>
              </a:rPr>
              <a:t> </a:t>
            </a:r>
          </a:p>
          <a:p>
            <a:pPr>
              <a:buFont typeface="Wingdings" panose="05000000000000000000" pitchFamily="2" charset="2"/>
              <a:buChar char="Ø"/>
            </a:pPr>
            <a:r>
              <a:rPr lang="en-US" sz="2400" i="1" dirty="0">
                <a:solidFill>
                  <a:prstClr val="black"/>
                </a:solidFill>
                <a:latin typeface="Frutiger LT Pro 55 Roman" panose="020B0602020204020204" pitchFamily="34" charset="0"/>
              </a:rPr>
              <a:t>The exact test for the negative binomial distribution has strong parallels with Fisher's exact test for the hypergeometric distribution </a:t>
            </a:r>
          </a:p>
          <a:p>
            <a:pPr marL="0" indent="0">
              <a:lnSpc>
                <a:spcPct val="25000"/>
              </a:lnSpc>
              <a:buFont typeface="Arial" panose="020B0604020202020204" pitchFamily="34" charset="0"/>
              <a:buNone/>
            </a:pPr>
            <a:endParaRPr lang="en-US" sz="2400" i="1" dirty="0">
              <a:solidFill>
                <a:prstClr val="black"/>
              </a:solidFill>
              <a:latin typeface="Frutiger LT Pro 55 Roman" panose="020B0602020204020204" pitchFamily="34" charset="0"/>
            </a:endParaRPr>
          </a:p>
          <a:p>
            <a:pPr>
              <a:buFont typeface="Wingdings" panose="05000000000000000000" pitchFamily="2" charset="2"/>
              <a:buChar char="Ø"/>
            </a:pPr>
            <a:r>
              <a:rPr lang="en-US" sz="2400" i="1" dirty="0">
                <a:solidFill>
                  <a:prstClr val="black"/>
                </a:solidFill>
                <a:latin typeface="Frutiger LT Pro 55 Roman" panose="020B0602020204020204" pitchFamily="34" charset="0"/>
              </a:rPr>
              <a:t>Hypothesis testing is performed with the ‘</a:t>
            </a:r>
            <a:r>
              <a:rPr lang="en-US" sz="2400" i="1" dirty="0" err="1">
                <a:solidFill>
                  <a:prstClr val="black"/>
                </a:solidFill>
                <a:latin typeface="Frutiger LT Pro 55 Roman" panose="020B0602020204020204" pitchFamily="34" charset="0"/>
              </a:rPr>
              <a:t>exactTest</a:t>
            </a:r>
            <a:r>
              <a:rPr lang="en-US" sz="2400" i="1" dirty="0">
                <a:solidFill>
                  <a:prstClr val="black"/>
                </a:solidFill>
                <a:latin typeface="Frutiger LT Pro 55 Roman" panose="020B0602020204020204" pitchFamily="34" charset="0"/>
              </a:rPr>
              <a:t>’ function, and it allows for both common dispersion and </a:t>
            </a:r>
            <a:r>
              <a:rPr lang="en-US" sz="2400" i="1" dirty="0" err="1">
                <a:solidFill>
                  <a:prstClr val="black"/>
                </a:solidFill>
                <a:latin typeface="Frutiger LT Pro 55 Roman" panose="020B0602020204020204" pitchFamily="34" charset="0"/>
              </a:rPr>
              <a:t>tagwise</a:t>
            </a:r>
            <a:r>
              <a:rPr lang="en-US" sz="2400" i="1" dirty="0">
                <a:solidFill>
                  <a:prstClr val="black"/>
                </a:solidFill>
                <a:latin typeface="Frutiger LT Pro 55 Roman" panose="020B0602020204020204" pitchFamily="34" charset="0"/>
              </a:rPr>
              <a:t> dispersion approaches</a:t>
            </a:r>
          </a:p>
          <a:p>
            <a:pPr marL="0" indent="0">
              <a:lnSpc>
                <a:spcPct val="35000"/>
              </a:lnSpc>
              <a:buFont typeface="Arial" panose="020B0604020202020204" pitchFamily="34" charset="0"/>
              <a:buNone/>
            </a:pPr>
            <a:r>
              <a:rPr lang="en-US" sz="2400" i="1" dirty="0">
                <a:solidFill>
                  <a:prstClr val="black"/>
                </a:solidFill>
                <a:latin typeface="Frutiger LT Pro 55 Roman" panose="020B0602020204020204" pitchFamily="34" charset="0"/>
              </a:rPr>
              <a:t>                       </a:t>
            </a:r>
          </a:p>
          <a:p>
            <a:pPr marL="0" indent="0">
              <a:buFont typeface="Arial" panose="020B0604020202020204" pitchFamily="34" charset="0"/>
              <a:buNone/>
            </a:pPr>
            <a:r>
              <a:rPr lang="en-US" sz="2400" i="1" dirty="0">
                <a:solidFill>
                  <a:prstClr val="black"/>
                </a:solidFill>
                <a:latin typeface="Frutiger LT Pro 55 Roman" panose="020B0602020204020204" pitchFamily="34" charset="0"/>
              </a:rPr>
              <a:t>                                      &gt;et &lt;- </a:t>
            </a:r>
            <a:r>
              <a:rPr lang="en-US" sz="2400" i="1" dirty="0" err="1">
                <a:solidFill>
                  <a:prstClr val="black"/>
                </a:solidFill>
                <a:latin typeface="Frutiger LT Pro 55 Roman" panose="020B0602020204020204" pitchFamily="34" charset="0"/>
              </a:rPr>
              <a:t>exactTest</a:t>
            </a:r>
            <a:r>
              <a:rPr lang="en-US" sz="2400" i="1" dirty="0">
                <a:solidFill>
                  <a:prstClr val="black"/>
                </a:solidFill>
                <a:latin typeface="Frutiger LT Pro 55 Roman" panose="020B0602020204020204" pitchFamily="34" charset="0"/>
              </a:rPr>
              <a:t>(y)</a:t>
            </a:r>
          </a:p>
        </p:txBody>
      </p:sp>
    </p:spTree>
    <p:extLst>
      <p:ext uri="{BB962C8B-B14F-4D97-AF65-F5344CB8AC3E}">
        <p14:creationId xmlns:p14="http://schemas.microsoft.com/office/powerpoint/2010/main" val="1790789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4"/>
          <p:cNvSpPr txBox="1">
            <a:spLocks/>
          </p:cNvSpPr>
          <p:nvPr/>
        </p:nvSpPr>
        <p:spPr>
          <a:xfrm>
            <a:off x="600118" y="1198408"/>
            <a:ext cx="7967233" cy="142525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b="1" i="1" dirty="0">
                <a:solidFill>
                  <a:prstClr val="black"/>
                </a:solidFill>
                <a:latin typeface="Frutiger LT Pro 55 Roman" panose="020B0602020204020204" pitchFamily="34" charset="0"/>
              </a:rPr>
              <a:t>Plot the log-fold-changes with a smear plot, highlighting the DE genes </a:t>
            </a:r>
          </a:p>
          <a:p>
            <a:pPr marL="0" indent="0">
              <a:buFont typeface="Arial" panose="020B0604020202020204" pitchFamily="34" charset="0"/>
              <a:buNone/>
            </a:pPr>
            <a:r>
              <a:rPr lang="en-US" sz="2400" b="1" i="1" dirty="0">
                <a:solidFill>
                  <a:prstClr val="black"/>
                </a:solidFill>
                <a:latin typeface="Frutiger LT Pro 55 Roman" panose="020B0602020204020204" pitchFamily="34" charset="0"/>
              </a:rPr>
              <a:t>              </a:t>
            </a:r>
            <a:r>
              <a:rPr lang="en-US" sz="1800" i="1" dirty="0">
                <a:solidFill>
                  <a:prstClr val="black"/>
                </a:solidFill>
                <a:latin typeface="Frutiger LT Pro 55 Roman" panose="020B0602020204020204" pitchFamily="34" charset="0"/>
              </a:rPr>
              <a:t>&gt;</a:t>
            </a:r>
            <a:r>
              <a:rPr lang="en-US" sz="1800" i="1" dirty="0" err="1">
                <a:solidFill>
                  <a:prstClr val="black"/>
                </a:solidFill>
                <a:latin typeface="Frutiger LT Pro 55 Roman" panose="020B0602020204020204" pitchFamily="34" charset="0"/>
              </a:rPr>
              <a:t>plotSmear</a:t>
            </a:r>
            <a:r>
              <a:rPr lang="en-US" sz="1800" i="1" dirty="0">
                <a:solidFill>
                  <a:prstClr val="black"/>
                </a:solidFill>
                <a:latin typeface="Frutiger LT Pro 55 Roman" panose="020B0602020204020204" pitchFamily="34" charset="0"/>
              </a:rPr>
              <a:t>(et, </a:t>
            </a:r>
            <a:r>
              <a:rPr lang="en-US" sz="1800" i="1" dirty="0" err="1">
                <a:solidFill>
                  <a:prstClr val="black"/>
                </a:solidFill>
                <a:latin typeface="Frutiger LT Pro 55 Roman" panose="020B0602020204020204" pitchFamily="34" charset="0"/>
              </a:rPr>
              <a:t>de.tags</a:t>
            </a:r>
            <a:r>
              <a:rPr lang="en-US" sz="1800" i="1" dirty="0">
                <a:solidFill>
                  <a:prstClr val="black"/>
                </a:solidFill>
                <a:latin typeface="Frutiger LT Pro 55 Roman" panose="020B0602020204020204" pitchFamily="34" charset="0"/>
              </a:rPr>
              <a:t>=</a:t>
            </a:r>
            <a:r>
              <a:rPr lang="en-US" sz="1800" i="1" dirty="0" err="1">
                <a:solidFill>
                  <a:prstClr val="black"/>
                </a:solidFill>
                <a:latin typeface="Frutiger LT Pro 55 Roman" panose="020B0602020204020204" pitchFamily="34" charset="0"/>
              </a:rPr>
              <a:t>detags</a:t>
            </a:r>
            <a:r>
              <a:rPr lang="en-US" sz="1800" i="1" dirty="0">
                <a:solidFill>
                  <a:prstClr val="black"/>
                </a:solidFill>
                <a:latin typeface="Frutiger LT Pro 55 Roman" panose="020B0602020204020204" pitchFamily="34" charset="0"/>
              </a:rPr>
              <a:t>, main = "Smear Plot")</a:t>
            </a:r>
          </a:p>
        </p:txBody>
      </p:sp>
      <p:graphicFrame>
        <p:nvGraphicFramePr>
          <p:cNvPr id="17" name="Object 16"/>
          <p:cNvGraphicFramePr>
            <a:graphicFrameLocks noChangeAspect="1"/>
          </p:cNvGraphicFramePr>
          <p:nvPr>
            <p:extLst/>
          </p:nvPr>
        </p:nvGraphicFramePr>
        <p:xfrm>
          <a:off x="2494360" y="2418043"/>
          <a:ext cx="3840163" cy="3840163"/>
        </p:xfrm>
        <a:graphic>
          <a:graphicData uri="http://schemas.openxmlformats.org/presentationml/2006/ole">
            <mc:AlternateContent xmlns:mc="http://schemas.openxmlformats.org/markup-compatibility/2006">
              <mc:Choice xmlns:v="urn:schemas-microsoft-com:vml" Requires="v">
                <p:oleObj spid="_x0000_s3078" name="Acrobat Document" r:id="rId4" imgW="3840342" imgH="3840480" progId="AcroExch.Document.11">
                  <p:embed/>
                </p:oleObj>
              </mc:Choice>
              <mc:Fallback>
                <p:oleObj name="Acrobat Document" r:id="rId4" imgW="3840342" imgH="3840480" progId="AcroExch.Document.11">
                  <p:embed/>
                  <p:pic>
                    <p:nvPicPr>
                      <p:cNvPr id="0" name=""/>
                      <p:cNvPicPr/>
                      <p:nvPr/>
                    </p:nvPicPr>
                    <p:blipFill>
                      <a:blip r:embed="rId5"/>
                      <a:stretch>
                        <a:fillRect/>
                      </a:stretch>
                    </p:blipFill>
                    <p:spPr>
                      <a:xfrm>
                        <a:off x="2494360" y="2418043"/>
                        <a:ext cx="3840163" cy="3840163"/>
                      </a:xfrm>
                      <a:prstGeom prst="rect">
                        <a:avLst/>
                      </a:prstGeom>
                    </p:spPr>
                  </p:pic>
                </p:oleObj>
              </mc:Fallback>
            </mc:AlternateContent>
          </a:graphicData>
        </a:graphic>
      </p:graphicFrame>
      <p:sp>
        <p:nvSpPr>
          <p:cNvPr id="18" name="TextBox 17"/>
          <p:cNvSpPr txBox="1"/>
          <p:nvPr/>
        </p:nvSpPr>
        <p:spPr>
          <a:xfrm rot="16200000">
            <a:off x="2184561" y="4059244"/>
            <a:ext cx="302018" cy="369332"/>
          </a:xfrm>
          <a:prstGeom prst="rect">
            <a:avLst/>
          </a:prstGeom>
          <a:noFill/>
        </p:spPr>
        <p:txBody>
          <a:bodyPr wrap="square" rtlCol="0">
            <a:spAutoFit/>
          </a:bodyPr>
          <a:lstStyle/>
          <a:p>
            <a:pPr algn="ctr"/>
            <a:r>
              <a:rPr lang="en-US" b="1" i="1" dirty="0">
                <a:solidFill>
                  <a:prstClr val="black"/>
                </a:solidFill>
                <a:latin typeface="Constantia" panose="02030602050306030303" pitchFamily="18" charset="0"/>
              </a:rPr>
              <a:t>M</a:t>
            </a:r>
          </a:p>
        </p:txBody>
      </p:sp>
      <p:sp>
        <p:nvSpPr>
          <p:cNvPr id="19" name="TextBox 18"/>
          <p:cNvSpPr txBox="1"/>
          <p:nvPr/>
        </p:nvSpPr>
        <p:spPr>
          <a:xfrm>
            <a:off x="4345074" y="6073540"/>
            <a:ext cx="302018" cy="369332"/>
          </a:xfrm>
          <a:prstGeom prst="rect">
            <a:avLst/>
          </a:prstGeom>
          <a:noFill/>
        </p:spPr>
        <p:txBody>
          <a:bodyPr wrap="square" rtlCol="0">
            <a:spAutoFit/>
          </a:bodyPr>
          <a:lstStyle/>
          <a:p>
            <a:pPr algn="ctr"/>
            <a:r>
              <a:rPr lang="en-US" b="1" i="1" dirty="0">
                <a:solidFill>
                  <a:prstClr val="black"/>
                </a:solidFill>
                <a:latin typeface="Constantia" panose="02030602050306030303" pitchFamily="18" charset="0"/>
              </a:rPr>
              <a:t>A</a:t>
            </a:r>
          </a:p>
        </p:txBody>
      </p:sp>
      <p:sp>
        <p:nvSpPr>
          <p:cNvPr id="20" name="TextBox 19"/>
          <p:cNvSpPr txBox="1"/>
          <p:nvPr/>
        </p:nvSpPr>
        <p:spPr>
          <a:xfrm>
            <a:off x="0" y="6442872"/>
            <a:ext cx="9144000" cy="276999"/>
          </a:xfrm>
          <a:prstGeom prst="rect">
            <a:avLst/>
          </a:prstGeom>
          <a:noFill/>
        </p:spPr>
        <p:txBody>
          <a:bodyPr wrap="square" rtlCol="0">
            <a:spAutoFit/>
          </a:bodyPr>
          <a:lstStyle/>
          <a:p>
            <a:pPr algn="ctr"/>
            <a:r>
              <a:rPr lang="en-US" sz="1200" i="1" dirty="0" err="1">
                <a:solidFill>
                  <a:prstClr val="black"/>
                </a:solidFill>
                <a:latin typeface="Frutiger LT Pro 55 Roman" panose="020B0602020204020204" pitchFamily="34" charset="0"/>
              </a:rPr>
              <a:t>Yunshun</a:t>
            </a:r>
            <a:r>
              <a:rPr lang="en-US" sz="1200" i="1" dirty="0">
                <a:solidFill>
                  <a:prstClr val="black"/>
                </a:solidFill>
                <a:latin typeface="Frutiger LT Pro 55 Roman" panose="020B0602020204020204" pitchFamily="34" charset="0"/>
              </a:rPr>
              <a:t> Chen, Davis McCarthy, Mark Robinson, Gordon K. Smyth, edgeR User’s Guide, 2014</a:t>
            </a:r>
          </a:p>
        </p:txBody>
      </p:sp>
    </p:spTree>
    <p:extLst>
      <p:ext uri="{BB962C8B-B14F-4D97-AF65-F5344CB8AC3E}">
        <p14:creationId xmlns:p14="http://schemas.microsoft.com/office/powerpoint/2010/main" val="5379553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0" y="1799763"/>
            <a:ext cx="9142572" cy="523220"/>
          </a:xfrm>
          <a:prstGeom prst="rect">
            <a:avLst/>
          </a:prstGeom>
          <a:noFill/>
        </p:spPr>
        <p:txBody>
          <a:bodyPr wrap="square" rtlCol="0">
            <a:spAutoFit/>
          </a:bodyPr>
          <a:lstStyle/>
          <a:p>
            <a:pPr algn="ctr"/>
            <a:r>
              <a:rPr lang="en-US" sz="2800" b="1" i="1" dirty="0">
                <a:solidFill>
                  <a:prstClr val="black"/>
                </a:solidFill>
                <a:latin typeface="Frutiger LT Pro 55 Roman" panose="020B0602020204020204" pitchFamily="34" charset="0"/>
              </a:rPr>
              <a:t>Multiple Testing Correction</a:t>
            </a:r>
          </a:p>
        </p:txBody>
      </p:sp>
      <p:graphicFrame>
        <p:nvGraphicFramePr>
          <p:cNvPr id="18" name="Table 17"/>
          <p:cNvGraphicFramePr>
            <a:graphicFrameLocks noGrp="1"/>
          </p:cNvGraphicFramePr>
          <p:nvPr>
            <p:extLst/>
          </p:nvPr>
        </p:nvGraphicFramePr>
        <p:xfrm>
          <a:off x="768911" y="2626462"/>
          <a:ext cx="7463994" cy="2397760"/>
        </p:xfrm>
        <a:graphic>
          <a:graphicData uri="http://schemas.openxmlformats.org/drawingml/2006/table">
            <a:tbl>
              <a:tblPr firstRow="1" bandRow="1">
                <a:tableStyleId>{5C22544A-7EE6-4342-B048-85BDC9FD1C3A}</a:tableStyleId>
              </a:tblPr>
              <a:tblGrid>
                <a:gridCol w="1839378">
                  <a:extLst>
                    <a:ext uri="{9D8B030D-6E8A-4147-A177-3AD203B41FA5}">
                      <a16:colId xmlns:a16="http://schemas.microsoft.com/office/drawing/2014/main" val="20000"/>
                    </a:ext>
                  </a:extLst>
                </a:gridCol>
                <a:gridCol w="1566472">
                  <a:extLst>
                    <a:ext uri="{9D8B030D-6E8A-4147-A177-3AD203B41FA5}">
                      <a16:colId xmlns:a16="http://schemas.microsoft.com/office/drawing/2014/main" val="20001"/>
                    </a:ext>
                  </a:extLst>
                </a:gridCol>
                <a:gridCol w="4058144">
                  <a:extLst>
                    <a:ext uri="{9D8B030D-6E8A-4147-A177-3AD203B41FA5}">
                      <a16:colId xmlns:a16="http://schemas.microsoft.com/office/drawing/2014/main" val="20002"/>
                    </a:ext>
                  </a:extLst>
                </a:gridCol>
              </a:tblGrid>
              <a:tr h="370840">
                <a:tc>
                  <a:txBody>
                    <a:bodyPr/>
                    <a:lstStyle/>
                    <a:p>
                      <a:r>
                        <a:rPr lang="en-US" sz="1800" b="0" i="0" u="none" strike="noStrike" kern="1200" baseline="0" dirty="0">
                          <a:solidFill>
                            <a:schemeClr val="lt1"/>
                          </a:solidFill>
                          <a:latin typeface="+mn-lt"/>
                          <a:ea typeface="+mn-ea"/>
                          <a:cs typeface="+mn-cs"/>
                        </a:rPr>
                        <a:t>Number of genes</a:t>
                      </a:r>
                    </a:p>
                    <a:p>
                      <a:r>
                        <a:rPr lang="en-US" sz="1800" b="0" i="0" u="none" strike="noStrike" kern="1200" baseline="0" dirty="0">
                          <a:solidFill>
                            <a:schemeClr val="lt1"/>
                          </a:solidFill>
                          <a:latin typeface="+mn-lt"/>
                          <a:ea typeface="+mn-ea"/>
                          <a:cs typeface="+mn-cs"/>
                        </a:rPr>
                        <a:t>tested (N)</a:t>
                      </a:r>
                      <a:endParaRPr lang="en-US" dirty="0"/>
                    </a:p>
                  </a:txBody>
                  <a:tcPr/>
                </a:tc>
                <a:tc>
                  <a:txBody>
                    <a:bodyPr/>
                    <a:lstStyle/>
                    <a:p>
                      <a:r>
                        <a:rPr lang="en-US" sz="1800" b="0" i="0" u="none" strike="noStrike" kern="1200" baseline="0" dirty="0">
                          <a:solidFill>
                            <a:schemeClr val="lt1"/>
                          </a:solidFill>
                          <a:latin typeface="+mn-lt"/>
                          <a:ea typeface="+mn-ea"/>
                          <a:cs typeface="+mn-cs"/>
                        </a:rPr>
                        <a:t>False positives</a:t>
                      </a:r>
                    </a:p>
                    <a:p>
                      <a:r>
                        <a:rPr lang="en-US" sz="1800" b="0" i="0" u="none" strike="noStrike" kern="1200" baseline="0" dirty="0">
                          <a:solidFill>
                            <a:schemeClr val="lt1"/>
                          </a:solidFill>
                          <a:latin typeface="+mn-lt"/>
                          <a:ea typeface="+mn-ea"/>
                          <a:cs typeface="+mn-cs"/>
                        </a:rPr>
                        <a:t>incidence</a:t>
                      </a:r>
                      <a:endParaRPr lang="en-US" dirty="0"/>
                    </a:p>
                  </a:txBody>
                  <a:tcPr/>
                </a:tc>
                <a:tc>
                  <a:txBody>
                    <a:bodyPr/>
                    <a:lstStyle/>
                    <a:p>
                      <a:r>
                        <a:rPr lang="en-US" sz="1800" b="0" i="0" u="none" strike="noStrike" kern="1200" baseline="0" dirty="0">
                          <a:solidFill>
                            <a:schemeClr val="lt1"/>
                          </a:solidFill>
                          <a:latin typeface="+mn-lt"/>
                          <a:ea typeface="+mn-ea"/>
                          <a:cs typeface="+mn-cs"/>
                        </a:rPr>
                        <a:t>Probability of calling 1 or more false positives by chance (100(1-0.95</a:t>
                      </a:r>
                      <a:r>
                        <a:rPr lang="en-US" sz="1800" b="0" i="0" u="none" strike="noStrike" kern="1200" baseline="30000" dirty="0">
                          <a:solidFill>
                            <a:schemeClr val="lt1"/>
                          </a:solidFill>
                          <a:latin typeface="+mn-lt"/>
                          <a:ea typeface="+mn-ea"/>
                          <a:cs typeface="+mn-cs"/>
                        </a:rPr>
                        <a:t>N</a:t>
                      </a:r>
                      <a:r>
                        <a:rPr lang="en-US" sz="1800" b="0" i="0" u="none" strike="noStrike" kern="1200" baseline="0" dirty="0">
                          <a:solidFill>
                            <a:schemeClr val="lt1"/>
                          </a:solidFill>
                          <a:latin typeface="+mn-lt"/>
                          <a:ea typeface="+mn-ea"/>
                          <a:cs typeface="+mn-cs"/>
                        </a:rPr>
                        <a:t>))</a:t>
                      </a:r>
                      <a:endParaRPr lang="en-US" dirty="0"/>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dirty="0"/>
                        <a:t>1/20</a:t>
                      </a:r>
                    </a:p>
                  </a:txBody>
                  <a:tcPr/>
                </a:tc>
                <a:tc>
                  <a:txBody>
                    <a:bodyPr/>
                    <a:lstStyle/>
                    <a:p>
                      <a:r>
                        <a:rPr lang="en-US" dirty="0"/>
                        <a:t>5%</a:t>
                      </a:r>
                    </a:p>
                  </a:txBody>
                  <a:tcPr/>
                </a:tc>
                <a:extLst>
                  <a:ext uri="{0D108BD9-81ED-4DB2-BD59-A6C34878D82A}">
                    <a16:rowId xmlns:a16="http://schemas.microsoft.com/office/drawing/2014/main" val="10001"/>
                  </a:ext>
                </a:extLst>
              </a:tr>
              <a:tr h="370840">
                <a:tc>
                  <a:txBody>
                    <a:bodyPr/>
                    <a:lstStyle/>
                    <a:p>
                      <a:r>
                        <a:rPr lang="en-US" dirty="0"/>
                        <a:t>2</a:t>
                      </a:r>
                    </a:p>
                  </a:txBody>
                  <a:tcPr/>
                </a:tc>
                <a:tc>
                  <a:txBody>
                    <a:bodyPr/>
                    <a:lstStyle/>
                    <a:p>
                      <a:r>
                        <a:rPr lang="en-US" dirty="0"/>
                        <a:t>1/10</a:t>
                      </a:r>
                    </a:p>
                  </a:txBody>
                  <a:tcPr/>
                </a:tc>
                <a:tc>
                  <a:txBody>
                    <a:bodyPr/>
                    <a:lstStyle/>
                    <a:p>
                      <a:r>
                        <a:rPr lang="en-US" dirty="0"/>
                        <a:t>10%</a:t>
                      </a:r>
                    </a:p>
                  </a:txBody>
                  <a:tcPr/>
                </a:tc>
                <a:extLst>
                  <a:ext uri="{0D108BD9-81ED-4DB2-BD59-A6C34878D82A}">
                    <a16:rowId xmlns:a16="http://schemas.microsoft.com/office/drawing/2014/main" val="10002"/>
                  </a:ext>
                </a:extLst>
              </a:tr>
              <a:tr h="370840">
                <a:tc>
                  <a:txBody>
                    <a:bodyPr/>
                    <a:lstStyle/>
                    <a:p>
                      <a:r>
                        <a:rPr lang="en-US" dirty="0"/>
                        <a:t>20</a:t>
                      </a:r>
                    </a:p>
                  </a:txBody>
                  <a:tcPr/>
                </a:tc>
                <a:tc>
                  <a:txBody>
                    <a:bodyPr/>
                    <a:lstStyle/>
                    <a:p>
                      <a:r>
                        <a:rPr lang="en-US" dirty="0"/>
                        <a:t>1</a:t>
                      </a:r>
                    </a:p>
                  </a:txBody>
                  <a:tcPr/>
                </a:tc>
                <a:tc>
                  <a:txBody>
                    <a:bodyPr/>
                    <a:lstStyle/>
                    <a:p>
                      <a:r>
                        <a:rPr lang="en-US" dirty="0"/>
                        <a:t>64%</a:t>
                      </a:r>
                    </a:p>
                  </a:txBody>
                  <a:tcPr/>
                </a:tc>
                <a:extLst>
                  <a:ext uri="{0D108BD9-81ED-4DB2-BD59-A6C34878D82A}">
                    <a16:rowId xmlns:a16="http://schemas.microsoft.com/office/drawing/2014/main" val="10003"/>
                  </a:ext>
                </a:extLst>
              </a:tr>
              <a:tr h="370840">
                <a:tc>
                  <a:txBody>
                    <a:bodyPr/>
                    <a:lstStyle/>
                    <a:p>
                      <a:r>
                        <a:rPr lang="en-US" dirty="0"/>
                        <a:t>100</a:t>
                      </a:r>
                    </a:p>
                  </a:txBody>
                  <a:tcPr/>
                </a:tc>
                <a:tc>
                  <a:txBody>
                    <a:bodyPr/>
                    <a:lstStyle/>
                    <a:p>
                      <a:r>
                        <a:rPr lang="en-US" dirty="0"/>
                        <a:t>5</a:t>
                      </a:r>
                    </a:p>
                  </a:txBody>
                  <a:tcPr/>
                </a:tc>
                <a:tc>
                  <a:txBody>
                    <a:bodyPr/>
                    <a:lstStyle/>
                    <a:p>
                      <a:r>
                        <a:rPr lang="en-US" dirty="0"/>
                        <a:t>99.4%</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836054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able 14"/>
          <p:cNvGraphicFramePr>
            <a:graphicFrameLocks noGrp="1"/>
          </p:cNvGraphicFramePr>
          <p:nvPr>
            <p:extLst>
              <p:ext uri="{D42A27DB-BD31-4B8C-83A1-F6EECF244321}">
                <p14:modId xmlns:p14="http://schemas.microsoft.com/office/powerpoint/2010/main" val="725234944"/>
              </p:ext>
            </p:extLst>
          </p:nvPr>
        </p:nvGraphicFramePr>
        <p:xfrm>
          <a:off x="448575" y="2122866"/>
          <a:ext cx="8324346" cy="3139440"/>
        </p:xfrm>
        <a:graphic>
          <a:graphicData uri="http://schemas.openxmlformats.org/drawingml/2006/table">
            <a:tbl>
              <a:tblPr firstRow="1" bandRow="1">
                <a:tableStyleId>{5C22544A-7EE6-4342-B048-85BDC9FD1C3A}</a:tableStyleId>
              </a:tblPr>
              <a:tblGrid>
                <a:gridCol w="2774782">
                  <a:extLst>
                    <a:ext uri="{9D8B030D-6E8A-4147-A177-3AD203B41FA5}">
                      <a16:colId xmlns:a16="http://schemas.microsoft.com/office/drawing/2014/main" val="20000"/>
                    </a:ext>
                  </a:extLst>
                </a:gridCol>
                <a:gridCol w="2314802">
                  <a:extLst>
                    <a:ext uri="{9D8B030D-6E8A-4147-A177-3AD203B41FA5}">
                      <a16:colId xmlns:a16="http://schemas.microsoft.com/office/drawing/2014/main" val="20001"/>
                    </a:ext>
                  </a:extLst>
                </a:gridCol>
                <a:gridCol w="3234762">
                  <a:extLst>
                    <a:ext uri="{9D8B030D-6E8A-4147-A177-3AD203B41FA5}">
                      <a16:colId xmlns:a16="http://schemas.microsoft.com/office/drawing/2014/main" val="20002"/>
                    </a:ext>
                  </a:extLst>
                </a:gridCol>
              </a:tblGrid>
              <a:tr h="370840">
                <a:tc>
                  <a:txBody>
                    <a:bodyPr/>
                    <a:lstStyle/>
                    <a:p>
                      <a:r>
                        <a:rPr lang="en-US" dirty="0"/>
                        <a:t>Correction Method</a:t>
                      </a:r>
                    </a:p>
                  </a:txBody>
                  <a:tcPr/>
                </a:tc>
                <a:tc>
                  <a:txBody>
                    <a:bodyPr/>
                    <a:lstStyle/>
                    <a:p>
                      <a:r>
                        <a:rPr lang="en-US" sz="1800" b="1" i="0" u="none" strike="noStrike" kern="1200" baseline="0" dirty="0">
                          <a:solidFill>
                            <a:schemeClr val="lt1"/>
                          </a:solidFill>
                          <a:latin typeface="+mn-lt"/>
                          <a:ea typeface="+mn-ea"/>
                          <a:cs typeface="+mn-cs"/>
                        </a:rPr>
                        <a:t>Type of Error control</a:t>
                      </a:r>
                      <a:endParaRPr lang="en-US" dirty="0"/>
                    </a:p>
                  </a:txBody>
                  <a:tcPr/>
                </a:tc>
                <a:tc>
                  <a:txBody>
                    <a:bodyPr/>
                    <a:lstStyle/>
                    <a:p>
                      <a:r>
                        <a:rPr lang="en-US" sz="1800" b="1" i="0" u="none" strike="noStrike" kern="1200" baseline="0" dirty="0">
                          <a:solidFill>
                            <a:schemeClr val="lt1"/>
                          </a:solidFill>
                          <a:latin typeface="+mn-lt"/>
                          <a:ea typeface="+mn-ea"/>
                          <a:cs typeface="+mn-cs"/>
                        </a:rPr>
                        <a:t>Genes identified by chance after correction</a:t>
                      </a:r>
                      <a:endParaRPr lang="en-US" dirty="0"/>
                    </a:p>
                  </a:txBody>
                  <a:tcPr/>
                </a:tc>
                <a:extLst>
                  <a:ext uri="{0D108BD9-81ED-4DB2-BD59-A6C34878D82A}">
                    <a16:rowId xmlns:a16="http://schemas.microsoft.com/office/drawing/2014/main" val="10000"/>
                  </a:ext>
                </a:extLst>
              </a:tr>
              <a:tr h="123613">
                <a:tc>
                  <a:txBody>
                    <a:bodyPr/>
                    <a:lstStyle/>
                    <a:p>
                      <a:r>
                        <a:rPr lang="en-US" sz="1400" b="0" i="0" u="none" strike="noStrike" kern="1200" baseline="0" dirty="0">
                          <a:solidFill>
                            <a:schemeClr val="dk1"/>
                          </a:solidFill>
                          <a:latin typeface="+mn-lt"/>
                          <a:ea typeface="+mn-ea"/>
                          <a:cs typeface="+mn-cs"/>
                        </a:rPr>
                        <a:t>Bonferroni</a:t>
                      </a:r>
                      <a:endParaRPr lang="en-US" sz="1400" dirty="0"/>
                    </a:p>
                  </a:txBody>
                  <a:tcPr/>
                </a:tc>
                <a:tc rowSpan="3">
                  <a:txBody>
                    <a:bodyPr/>
                    <a:lstStyle/>
                    <a:p>
                      <a:r>
                        <a:rPr lang="en-US" sz="1400" b="0" i="0" u="none" strike="noStrike" kern="1200" baseline="0" dirty="0">
                          <a:solidFill>
                            <a:schemeClr val="dk1"/>
                          </a:solidFill>
                          <a:latin typeface="+mn-lt"/>
                          <a:ea typeface="+mn-ea"/>
                          <a:cs typeface="+mn-cs"/>
                        </a:rPr>
                        <a:t>Family-wise error rate</a:t>
                      </a:r>
                      <a:endParaRPr lang="en-US" sz="1400" dirty="0"/>
                    </a:p>
                  </a:txBody>
                  <a:tcPr/>
                </a:tc>
                <a:tc rowSpan="3">
                  <a:txBody>
                    <a:bodyPr/>
                    <a:lstStyle/>
                    <a:p>
                      <a:r>
                        <a:rPr lang="en-US" sz="1400" b="0" i="0" u="none" strike="noStrike" kern="1200" baseline="0" dirty="0">
                          <a:solidFill>
                            <a:schemeClr val="dk1"/>
                          </a:solidFill>
                          <a:latin typeface="+mn-lt"/>
                          <a:ea typeface="+mn-ea"/>
                          <a:cs typeface="+mn-cs"/>
                        </a:rPr>
                        <a:t>If error rate equals 0.05, expects</a:t>
                      </a:r>
                    </a:p>
                    <a:p>
                      <a:r>
                        <a:rPr lang="en-US" sz="1400" b="1" i="0" u="none" strike="noStrike" kern="1200" baseline="0" dirty="0">
                          <a:solidFill>
                            <a:schemeClr val="dk1"/>
                          </a:solidFill>
                          <a:latin typeface="+mn-lt"/>
                          <a:ea typeface="+mn-ea"/>
                          <a:cs typeface="+mn-cs"/>
                        </a:rPr>
                        <a:t>0.05 </a:t>
                      </a:r>
                      <a:r>
                        <a:rPr lang="en-US" sz="1400" b="0" i="0" u="none" strike="noStrike" kern="1200" baseline="0" dirty="0">
                          <a:solidFill>
                            <a:schemeClr val="dk1"/>
                          </a:solidFill>
                          <a:latin typeface="+mn-lt"/>
                          <a:ea typeface="+mn-ea"/>
                          <a:cs typeface="+mn-cs"/>
                        </a:rPr>
                        <a:t>genes to be significant by</a:t>
                      </a:r>
                    </a:p>
                    <a:p>
                      <a:r>
                        <a:rPr lang="en-US" sz="1400" b="0" i="0" u="none" strike="noStrike" kern="1200" baseline="0" dirty="0">
                          <a:solidFill>
                            <a:schemeClr val="dk1"/>
                          </a:solidFill>
                          <a:latin typeface="+mn-lt"/>
                          <a:ea typeface="+mn-ea"/>
                          <a:cs typeface="+mn-cs"/>
                        </a:rPr>
                        <a:t>Chance.</a:t>
                      </a:r>
                      <a:endParaRPr lang="en-US" sz="1400" dirty="0"/>
                    </a:p>
                  </a:txBody>
                  <a:tcPr/>
                </a:tc>
                <a:extLst>
                  <a:ext uri="{0D108BD9-81ED-4DB2-BD59-A6C34878D82A}">
                    <a16:rowId xmlns:a16="http://schemas.microsoft.com/office/drawing/2014/main" val="10001"/>
                  </a:ext>
                </a:extLst>
              </a:tr>
              <a:tr h="242147">
                <a:tc>
                  <a:txBody>
                    <a:bodyPr/>
                    <a:lstStyle/>
                    <a:p>
                      <a:r>
                        <a:rPr lang="en-US" sz="1400" b="0" i="0" u="none" strike="noStrike" kern="1200" baseline="0" dirty="0">
                          <a:solidFill>
                            <a:schemeClr val="dk1"/>
                          </a:solidFill>
                          <a:latin typeface="+mn-lt"/>
                          <a:ea typeface="+mn-ea"/>
                          <a:cs typeface="+mn-cs"/>
                        </a:rPr>
                        <a:t>Bonferroni Step Down</a:t>
                      </a:r>
                      <a:endParaRPr lang="en-US" sz="1400" dirty="0"/>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2"/>
                  </a:ext>
                </a:extLst>
              </a:tr>
              <a:tr h="123613">
                <a:tc>
                  <a:txBody>
                    <a:bodyPr/>
                    <a:lstStyle/>
                    <a:p>
                      <a:r>
                        <a:rPr lang="en-US" sz="1400" b="0" i="0" u="none" strike="noStrike" kern="1200" baseline="0" dirty="0">
                          <a:solidFill>
                            <a:schemeClr val="dk1"/>
                          </a:solidFill>
                          <a:latin typeface="+mn-lt"/>
                          <a:ea typeface="+mn-ea"/>
                          <a:cs typeface="+mn-cs"/>
                        </a:rPr>
                        <a:t>Westfall and Young</a:t>
                      </a:r>
                    </a:p>
                    <a:p>
                      <a:r>
                        <a:rPr lang="en-US" sz="1400" b="0" i="0" u="none" strike="noStrike" kern="1200" baseline="0" dirty="0">
                          <a:solidFill>
                            <a:schemeClr val="dk1"/>
                          </a:solidFill>
                          <a:latin typeface="+mn-lt"/>
                          <a:ea typeface="+mn-ea"/>
                          <a:cs typeface="+mn-cs"/>
                        </a:rPr>
                        <a:t>Permutation</a:t>
                      </a:r>
                      <a:endParaRPr lang="en-US" sz="1400" dirty="0"/>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3"/>
                  </a:ext>
                </a:extLst>
              </a:tr>
              <a:tr h="370840">
                <a:tc>
                  <a:txBody>
                    <a:bodyPr/>
                    <a:lstStyle/>
                    <a:p>
                      <a:r>
                        <a:rPr lang="en-US" sz="1400" b="0" i="0" u="none" strike="noStrike" kern="1200" baseline="0" dirty="0">
                          <a:solidFill>
                            <a:schemeClr val="dk1"/>
                          </a:solidFill>
                          <a:latin typeface="+mn-lt"/>
                          <a:ea typeface="+mn-ea"/>
                          <a:cs typeface="+mn-cs"/>
                        </a:rPr>
                        <a:t>Benjamini and Hochberg</a:t>
                      </a:r>
                      <a:endParaRPr lang="en-US" sz="1400" dirty="0"/>
                    </a:p>
                  </a:txBody>
                  <a:tcPr/>
                </a:tc>
                <a:tc>
                  <a:txBody>
                    <a:bodyPr/>
                    <a:lstStyle/>
                    <a:p>
                      <a:r>
                        <a:rPr lang="en-US" sz="1400" b="0" i="0" u="none" strike="noStrike" kern="1200" baseline="0" dirty="0">
                          <a:solidFill>
                            <a:schemeClr val="dk1"/>
                          </a:solidFill>
                          <a:latin typeface="+mn-lt"/>
                          <a:ea typeface="+mn-ea"/>
                          <a:cs typeface="+mn-cs"/>
                        </a:rPr>
                        <a:t>False Discovery Rate</a:t>
                      </a:r>
                      <a:endParaRPr lang="en-US" sz="1400" dirty="0"/>
                    </a:p>
                  </a:txBody>
                  <a:tcPr/>
                </a:tc>
                <a:tc>
                  <a:txBody>
                    <a:bodyPr/>
                    <a:lstStyle/>
                    <a:p>
                      <a:r>
                        <a:rPr lang="en-US" sz="1400" b="0" i="0" u="none" strike="noStrike" kern="1200" baseline="0" dirty="0">
                          <a:solidFill>
                            <a:schemeClr val="dk1"/>
                          </a:solidFill>
                          <a:latin typeface="+mn-lt"/>
                          <a:ea typeface="+mn-ea"/>
                          <a:cs typeface="+mn-cs"/>
                        </a:rPr>
                        <a:t>If error rate equals 0.05, </a:t>
                      </a:r>
                      <a:r>
                        <a:rPr lang="en-US" sz="1400" b="1" i="0" u="none" strike="noStrike" kern="1200" baseline="0" dirty="0">
                          <a:solidFill>
                            <a:schemeClr val="dk1"/>
                          </a:solidFill>
                          <a:latin typeface="+mn-lt"/>
                          <a:ea typeface="+mn-ea"/>
                          <a:cs typeface="+mn-cs"/>
                        </a:rPr>
                        <a:t>5% </a:t>
                      </a:r>
                      <a:r>
                        <a:rPr lang="en-US" sz="1400" b="0" i="0" u="none" strike="noStrike" kern="1200" baseline="0" dirty="0">
                          <a:solidFill>
                            <a:schemeClr val="dk1"/>
                          </a:solidFill>
                          <a:latin typeface="+mn-lt"/>
                          <a:ea typeface="+mn-ea"/>
                          <a:cs typeface="+mn-cs"/>
                        </a:rPr>
                        <a:t>of</a:t>
                      </a:r>
                    </a:p>
                    <a:p>
                      <a:r>
                        <a:rPr lang="en-US" sz="1400" b="0" i="0" u="none" strike="noStrike" kern="1200" baseline="0" dirty="0">
                          <a:solidFill>
                            <a:schemeClr val="dk1"/>
                          </a:solidFill>
                          <a:latin typeface="+mn-lt"/>
                          <a:ea typeface="+mn-ea"/>
                          <a:cs typeface="+mn-cs"/>
                        </a:rPr>
                        <a:t>genes considered statistically</a:t>
                      </a:r>
                    </a:p>
                    <a:p>
                      <a:r>
                        <a:rPr lang="en-US" sz="1400" b="0" i="0" u="none" strike="noStrike" kern="1200" baseline="0" dirty="0">
                          <a:solidFill>
                            <a:schemeClr val="dk1"/>
                          </a:solidFill>
                          <a:latin typeface="+mn-lt"/>
                          <a:ea typeface="+mn-ea"/>
                          <a:cs typeface="+mn-cs"/>
                        </a:rPr>
                        <a:t>significant (that pass the</a:t>
                      </a:r>
                    </a:p>
                    <a:p>
                      <a:r>
                        <a:rPr lang="en-US" sz="1400" b="0" i="0" u="none" strike="noStrike" kern="1200" baseline="0" dirty="0">
                          <a:solidFill>
                            <a:schemeClr val="dk1"/>
                          </a:solidFill>
                          <a:latin typeface="+mn-lt"/>
                          <a:ea typeface="+mn-ea"/>
                          <a:cs typeface="+mn-cs"/>
                        </a:rPr>
                        <a:t>restriction after correction) will be identified by chance (false</a:t>
                      </a:r>
                    </a:p>
                    <a:p>
                      <a:r>
                        <a:rPr lang="en-US" sz="1400" b="0" i="0" u="none" strike="noStrike" kern="1200" baseline="0" dirty="0">
                          <a:solidFill>
                            <a:schemeClr val="dk1"/>
                          </a:solidFill>
                          <a:latin typeface="+mn-lt"/>
                          <a:ea typeface="+mn-ea"/>
                          <a:cs typeface="+mn-cs"/>
                        </a:rPr>
                        <a:t>positives).</a:t>
                      </a:r>
                      <a:endParaRPr lang="en-US" sz="1400" dirty="0"/>
                    </a:p>
                  </a:txBody>
                  <a:tcPr/>
                </a:tc>
                <a:extLst>
                  <a:ext uri="{0D108BD9-81ED-4DB2-BD59-A6C34878D82A}">
                    <a16:rowId xmlns:a16="http://schemas.microsoft.com/office/drawing/2014/main" val="10004"/>
                  </a:ext>
                </a:extLst>
              </a:tr>
            </a:tbl>
          </a:graphicData>
        </a:graphic>
      </p:graphicFrame>
      <p:sp>
        <p:nvSpPr>
          <p:cNvPr id="16" name="TextBox 15"/>
          <p:cNvSpPr txBox="1"/>
          <p:nvPr/>
        </p:nvSpPr>
        <p:spPr>
          <a:xfrm>
            <a:off x="405441" y="1398725"/>
            <a:ext cx="6737230" cy="523220"/>
          </a:xfrm>
          <a:prstGeom prst="rect">
            <a:avLst/>
          </a:prstGeom>
          <a:noFill/>
        </p:spPr>
        <p:txBody>
          <a:bodyPr wrap="square" rtlCol="0">
            <a:spAutoFit/>
          </a:bodyPr>
          <a:lstStyle/>
          <a:p>
            <a:r>
              <a:rPr lang="en-US" sz="2800" b="1" i="1" dirty="0">
                <a:solidFill>
                  <a:prstClr val="black"/>
                </a:solidFill>
                <a:latin typeface="Frutiger LT Pro 55 Roman" panose="020B0602020204020204" pitchFamily="34" charset="0"/>
              </a:rPr>
              <a:t>Summary Table</a:t>
            </a:r>
          </a:p>
        </p:txBody>
      </p:sp>
    </p:spTree>
    <p:extLst>
      <p:ext uri="{BB962C8B-B14F-4D97-AF65-F5344CB8AC3E}">
        <p14:creationId xmlns:p14="http://schemas.microsoft.com/office/powerpoint/2010/main" val="29116363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505488" y="1483665"/>
            <a:ext cx="8389937" cy="4905375"/>
          </a:xfrm>
          <a:prstGeom prst="rect">
            <a:avLst/>
          </a:prstGeom>
        </p:spPr>
        <p:txBody>
          <a:bodyPr>
            <a:normAutofit/>
          </a:bodyPr>
          <a:lstStyle/>
          <a:p>
            <a:pPr marL="0" indent="0">
              <a:lnSpc>
                <a:spcPct val="100000"/>
              </a:lnSpc>
              <a:buNone/>
            </a:pPr>
            <a:r>
              <a:rPr lang="en-US" sz="2800" b="1" i="1" dirty="0">
                <a:latin typeface="Frutiger LT Pro 55 Roman" panose="020B0602020204020204" pitchFamily="34" charset="0"/>
              </a:rPr>
              <a:t>Part II - Supervised Differential Gene Expression and Functional Enrichment Analyses</a:t>
            </a:r>
          </a:p>
          <a:p>
            <a:pPr lvl="1">
              <a:lnSpc>
                <a:spcPct val="120000"/>
              </a:lnSpc>
              <a:spcBef>
                <a:spcPts val="1200"/>
              </a:spcBef>
              <a:buFont typeface="Wingdings" panose="05000000000000000000" pitchFamily="2" charset="2"/>
              <a:buChar char="Ø"/>
            </a:pPr>
            <a:r>
              <a:rPr lang="en-US" sz="2200" b="1" i="1" dirty="0">
                <a:solidFill>
                  <a:schemeClr val="bg1">
                    <a:lumMod val="75000"/>
                  </a:schemeClr>
                </a:solidFill>
                <a:latin typeface="Frutiger LT Pro 55 Roman" panose="020B0602020204020204" pitchFamily="34" charset="0"/>
              </a:rPr>
              <a:t>Differential Gene Expression Analysis with edgeR</a:t>
            </a:r>
          </a:p>
          <a:p>
            <a:pPr lvl="1">
              <a:lnSpc>
                <a:spcPct val="120000"/>
              </a:lnSpc>
              <a:spcBef>
                <a:spcPts val="1200"/>
              </a:spcBef>
              <a:buFont typeface="Wingdings" panose="05000000000000000000" pitchFamily="2" charset="2"/>
              <a:buChar char="Ø"/>
            </a:pPr>
            <a:r>
              <a:rPr lang="en-US" sz="2200" b="1" i="1" dirty="0">
                <a:latin typeface="Frutiger LT Pro 55 Roman" panose="020B0602020204020204" pitchFamily="34" charset="0"/>
              </a:rPr>
              <a:t>Functional Enrichment of Gene Ontology Terms with </a:t>
            </a:r>
            <a:r>
              <a:rPr lang="en-US" sz="2200" b="1" i="1" dirty="0" err="1">
                <a:latin typeface="Frutiger LT Pro 55 Roman" panose="020B0602020204020204" pitchFamily="34" charset="0"/>
              </a:rPr>
              <a:t>GOSeq</a:t>
            </a:r>
            <a:r>
              <a:rPr lang="en-US" sz="2200" b="1" i="1" dirty="0">
                <a:latin typeface="Frutiger LT Pro 55 Roman" panose="020B0602020204020204" pitchFamily="34" charset="0"/>
              </a:rPr>
              <a:t> Analysis</a:t>
            </a:r>
          </a:p>
          <a:p>
            <a:pPr lvl="1">
              <a:lnSpc>
                <a:spcPct val="120000"/>
              </a:lnSpc>
              <a:spcBef>
                <a:spcPts val="1200"/>
              </a:spcBef>
              <a:buFont typeface="Wingdings" panose="05000000000000000000" pitchFamily="2" charset="2"/>
              <a:buChar char="Ø"/>
            </a:pPr>
            <a:r>
              <a:rPr lang="en-US" sz="2200" b="1" i="1" dirty="0">
                <a:solidFill>
                  <a:schemeClr val="bg1">
                    <a:lumMod val="75000"/>
                  </a:schemeClr>
                </a:solidFill>
                <a:latin typeface="Frutiger LT Pro 55 Roman" panose="020B0602020204020204" pitchFamily="34" charset="0"/>
              </a:rPr>
              <a:t>Functional Enrichment and Visualization of Kyoto Encyclopedia of Genes and Genomes (KEGG) Pathways with </a:t>
            </a:r>
            <a:r>
              <a:rPr lang="en-US" sz="2200" b="1" i="1" dirty="0" err="1">
                <a:solidFill>
                  <a:schemeClr val="bg1">
                    <a:lumMod val="75000"/>
                  </a:schemeClr>
                </a:solidFill>
                <a:latin typeface="Frutiger LT Pro 55 Roman" panose="020B0602020204020204" pitchFamily="34" charset="0"/>
              </a:rPr>
              <a:t>GOSeq</a:t>
            </a:r>
            <a:r>
              <a:rPr lang="en-US" sz="2200" b="1" i="1" dirty="0">
                <a:solidFill>
                  <a:schemeClr val="bg1">
                    <a:lumMod val="75000"/>
                  </a:schemeClr>
                </a:solidFill>
                <a:latin typeface="Frutiger LT Pro 55 Roman" panose="020B0602020204020204" pitchFamily="34" charset="0"/>
              </a:rPr>
              <a:t> Analysis and </a:t>
            </a:r>
            <a:r>
              <a:rPr lang="en-US" sz="2200" b="1" i="1" dirty="0" err="1">
                <a:solidFill>
                  <a:schemeClr val="bg1">
                    <a:lumMod val="75000"/>
                  </a:schemeClr>
                </a:solidFill>
                <a:latin typeface="Frutiger LT Pro 55 Roman" panose="020B0602020204020204" pitchFamily="34" charset="0"/>
              </a:rPr>
              <a:t>Pathview</a:t>
            </a:r>
            <a:r>
              <a:rPr lang="en-US" sz="2200" b="1" i="1" dirty="0">
                <a:solidFill>
                  <a:schemeClr val="bg1">
                    <a:lumMod val="75000"/>
                  </a:schemeClr>
                </a:solidFill>
                <a:latin typeface="Frutiger LT Pro 55 Roman" panose="020B0602020204020204" pitchFamily="34" charset="0"/>
              </a:rPr>
              <a:t> </a:t>
            </a:r>
            <a:endParaRPr lang="en-US" sz="2200" dirty="0">
              <a:solidFill>
                <a:schemeClr val="bg1">
                  <a:lumMod val="75000"/>
                </a:schemeClr>
              </a:solidFill>
              <a:latin typeface="Frutiger LT Pro 55 Roman" panose="020B0602020204020204" pitchFamily="34" charset="0"/>
            </a:endParaRPr>
          </a:p>
        </p:txBody>
      </p:sp>
      <p:sp>
        <p:nvSpPr>
          <p:cNvPr id="17" name="Rectangle 16"/>
          <p:cNvSpPr/>
          <p:nvPr/>
        </p:nvSpPr>
        <p:spPr>
          <a:xfrm>
            <a:off x="0" y="6452076"/>
            <a:ext cx="9143999" cy="276999"/>
          </a:xfrm>
          <a:prstGeom prst="rect">
            <a:avLst/>
          </a:prstGeom>
        </p:spPr>
        <p:txBody>
          <a:bodyPr wrap="square">
            <a:spAutoFit/>
          </a:bodyPr>
          <a:lstStyle/>
          <a:p>
            <a:pPr algn="ctr"/>
            <a:r>
              <a:rPr lang="en-US" sz="1200" dirty="0">
                <a:solidFill>
                  <a:prstClr val="black"/>
                </a:solidFill>
                <a:latin typeface="Frutiger LT Pro 55 Roman" panose="020B0602020204020204" pitchFamily="34" charset="0"/>
              </a:rPr>
              <a:t>Young </a:t>
            </a:r>
            <a:r>
              <a:rPr lang="en-US" sz="1200" i="1" dirty="0">
                <a:solidFill>
                  <a:prstClr val="black"/>
                </a:solidFill>
                <a:latin typeface="Frutiger LT Pro 55 Roman" panose="020B0602020204020204" pitchFamily="34" charset="0"/>
              </a:rPr>
              <a:t>et al., Genome Biology </a:t>
            </a:r>
            <a:r>
              <a:rPr lang="en-US" sz="1200" dirty="0">
                <a:solidFill>
                  <a:prstClr val="black"/>
                </a:solidFill>
                <a:latin typeface="Frutiger LT Pro 55 Roman" panose="020B0602020204020204" pitchFamily="34" charset="0"/>
              </a:rPr>
              <a:t>2010</a:t>
            </a:r>
          </a:p>
        </p:txBody>
      </p:sp>
    </p:spTree>
    <p:extLst>
      <p:ext uri="{BB962C8B-B14F-4D97-AF65-F5344CB8AC3E}">
        <p14:creationId xmlns:p14="http://schemas.microsoft.com/office/powerpoint/2010/main" val="31692141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p:cNvGrpSpPr>
            <a:grpSpLocks noChangeAspect="1"/>
          </p:cNvGrpSpPr>
          <p:nvPr/>
        </p:nvGrpSpPr>
        <p:grpSpPr>
          <a:xfrm>
            <a:off x="252633" y="1523891"/>
            <a:ext cx="8817845" cy="4172329"/>
            <a:chOff x="304135" y="1158363"/>
            <a:chExt cx="11221783" cy="5309798"/>
          </a:xfrm>
        </p:grpSpPr>
        <p:pic>
          <p:nvPicPr>
            <p:cNvPr id="9" name="Picture 8" descr="GODAG4.boldtext.color.tif"/>
            <p:cNvPicPr>
              <a:picLocks noChangeAspect="1"/>
            </p:cNvPicPr>
            <p:nvPr/>
          </p:nvPicPr>
          <p:blipFill>
            <a:blip r:embed="rId3" cstate="print"/>
            <a:stretch>
              <a:fillRect/>
            </a:stretch>
          </p:blipFill>
          <p:spPr>
            <a:xfrm>
              <a:off x="7822598" y="1530401"/>
              <a:ext cx="3703320" cy="4937760"/>
            </a:xfrm>
            <a:prstGeom prst="rect">
              <a:avLst/>
            </a:prstGeom>
          </p:spPr>
        </p:pic>
        <p:pic>
          <p:nvPicPr>
            <p:cNvPr id="10" name="Picture 9" descr="SNOMEDDAG.boldtext.tif"/>
            <p:cNvPicPr>
              <a:picLocks noChangeAspect="1"/>
            </p:cNvPicPr>
            <p:nvPr/>
          </p:nvPicPr>
          <p:blipFill>
            <a:blip r:embed="rId4" cstate="print"/>
            <a:stretch>
              <a:fillRect/>
            </a:stretch>
          </p:blipFill>
          <p:spPr>
            <a:xfrm>
              <a:off x="304135" y="1530401"/>
              <a:ext cx="3703320" cy="4937760"/>
            </a:xfrm>
            <a:prstGeom prst="rect">
              <a:avLst/>
            </a:prstGeom>
          </p:spPr>
        </p:pic>
        <p:sp>
          <p:nvSpPr>
            <p:cNvPr id="11" name="TextBox 10"/>
            <p:cNvSpPr txBox="1"/>
            <p:nvPr/>
          </p:nvSpPr>
          <p:spPr>
            <a:xfrm>
              <a:off x="304135" y="1165767"/>
              <a:ext cx="2286001" cy="335052"/>
            </a:xfrm>
            <a:prstGeom prst="rect">
              <a:avLst/>
            </a:prstGeom>
            <a:noFill/>
          </p:spPr>
          <p:txBody>
            <a:bodyPr wrap="square" rtlCol="0">
              <a:spAutoFit/>
            </a:bodyPr>
            <a:lstStyle/>
            <a:p>
              <a:r>
                <a:rPr lang="en-US" sz="1111" b="1" dirty="0">
                  <a:solidFill>
                    <a:prstClr val="black"/>
                  </a:solidFill>
                  <a:latin typeface="Frutiger LT Pro 55 Roman" panose="020B0602020204020204" pitchFamily="34" charset="0"/>
                  <a:ea typeface="宋体" pitchFamily="2" charset="-122"/>
                </a:rPr>
                <a:t>A. Clinical Ontology</a:t>
              </a:r>
            </a:p>
          </p:txBody>
        </p:sp>
        <p:sp>
          <p:nvSpPr>
            <p:cNvPr id="12" name="TextBox 11"/>
            <p:cNvSpPr txBox="1"/>
            <p:nvPr/>
          </p:nvSpPr>
          <p:spPr>
            <a:xfrm>
              <a:off x="7907886" y="1165767"/>
              <a:ext cx="2286001" cy="335052"/>
            </a:xfrm>
            <a:prstGeom prst="rect">
              <a:avLst/>
            </a:prstGeom>
            <a:noFill/>
          </p:spPr>
          <p:txBody>
            <a:bodyPr wrap="square" rtlCol="0">
              <a:spAutoFit/>
            </a:bodyPr>
            <a:lstStyle/>
            <a:p>
              <a:r>
                <a:rPr lang="en-US" sz="1111" b="1" dirty="0">
                  <a:solidFill>
                    <a:prstClr val="black"/>
                  </a:solidFill>
                  <a:latin typeface="Frutiger LT Pro 55 Roman" panose="020B0602020204020204" pitchFamily="34" charset="0"/>
                  <a:ea typeface="宋体" pitchFamily="2" charset="-122"/>
                </a:rPr>
                <a:t>C. Genomic Ontology</a:t>
              </a:r>
            </a:p>
          </p:txBody>
        </p:sp>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81279" y="1530401"/>
              <a:ext cx="3703320" cy="4937760"/>
            </a:xfrm>
            <a:prstGeom prst="rect">
              <a:avLst/>
            </a:prstGeom>
          </p:spPr>
        </p:pic>
        <p:sp>
          <p:nvSpPr>
            <p:cNvPr id="14" name="TextBox 13"/>
            <p:cNvSpPr txBox="1"/>
            <p:nvPr/>
          </p:nvSpPr>
          <p:spPr>
            <a:xfrm>
              <a:off x="4216237" y="1158363"/>
              <a:ext cx="2521945" cy="335052"/>
            </a:xfrm>
            <a:prstGeom prst="rect">
              <a:avLst/>
            </a:prstGeom>
            <a:noFill/>
          </p:spPr>
          <p:txBody>
            <a:bodyPr wrap="square" rtlCol="0">
              <a:spAutoFit/>
            </a:bodyPr>
            <a:lstStyle/>
            <a:p>
              <a:r>
                <a:rPr lang="en-US" sz="1111" b="1" dirty="0">
                  <a:solidFill>
                    <a:prstClr val="black"/>
                  </a:solidFill>
                  <a:latin typeface="Frutiger LT Pro 55 Roman" panose="020B0602020204020204" pitchFamily="34" charset="0"/>
                  <a:ea typeface="宋体" pitchFamily="2" charset="-122"/>
                </a:rPr>
                <a:t>B. Phenotype Ontology</a:t>
              </a:r>
            </a:p>
          </p:txBody>
        </p:sp>
      </p:grpSp>
    </p:spTree>
    <p:extLst>
      <p:ext uri="{BB962C8B-B14F-4D97-AF65-F5344CB8AC3E}">
        <p14:creationId xmlns:p14="http://schemas.microsoft.com/office/powerpoint/2010/main" val="32277303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3"/>
          <p:cNvSpPr>
            <a:spLocks noGrp="1" noChangeArrowheads="1"/>
          </p:cNvSpPr>
          <p:nvPr>
            <p:ph idx="4294967295"/>
          </p:nvPr>
        </p:nvSpPr>
        <p:spPr bwMode="auto">
          <a:xfrm>
            <a:off x="313215" y="1189686"/>
            <a:ext cx="8715375" cy="5016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buFont typeface="Wingdings" panose="05000000000000000000" pitchFamily="2" charset="2"/>
              <a:buChar char="Ø"/>
            </a:pPr>
            <a:r>
              <a:rPr kumimoji="0" lang="en-US" sz="2000" b="0" i="0" u="none" strike="noStrike" cap="none" normalizeH="0" baseline="0" dirty="0">
                <a:ln>
                  <a:noFill/>
                </a:ln>
                <a:solidFill>
                  <a:schemeClr val="tx1"/>
                </a:solidFill>
                <a:effectLst/>
                <a:latin typeface="Frutiger LT Pro 55 Roman" panose="020B0602020204020204" pitchFamily="34" charset="0"/>
                <a:ea typeface="Times New Roman" panose="02020603050405020304" pitchFamily="18" charset="0"/>
                <a:cs typeface="Times New Roman" panose="02020603050405020304" pitchFamily="18" charset="0"/>
              </a:rPr>
              <a:t>The major current issues associated with </a:t>
            </a:r>
            <a:r>
              <a:rPr kumimoji="0" lang="en-US" sz="2000" b="0" i="0" u="none" strike="noStrike" cap="none" normalizeH="0" baseline="0" dirty="0">
                <a:ln>
                  <a:noFill/>
                </a:ln>
                <a:solidFill>
                  <a:schemeClr val="tx1"/>
                </a:solidFill>
                <a:effectLst/>
                <a:latin typeface="Frutiger LT Pro 55 Roman" panose="020B0602020204020204" pitchFamily="34" charset="0"/>
                <a:ea typeface="Calibri" panose="020F0502020204030204" pitchFamily="34" charset="0"/>
                <a:cs typeface="Times New Roman" panose="02020603050405020304" pitchFamily="18" charset="0"/>
              </a:rPr>
              <a:t>functional data-mining of high-throughput genomic data include variations in the </a:t>
            </a:r>
            <a:r>
              <a:rPr kumimoji="0" lang="en-US" sz="2000" b="0" i="1" u="none" strike="noStrike" cap="none" normalizeH="0" baseline="0" dirty="0">
                <a:ln>
                  <a:noFill/>
                </a:ln>
                <a:solidFill>
                  <a:schemeClr val="tx1"/>
                </a:solidFill>
                <a:effectLst/>
                <a:latin typeface="Frutiger LT Pro 55 Roman" panose="020B0602020204020204" pitchFamily="34" charset="0"/>
                <a:ea typeface="Calibri" panose="020F0502020204030204" pitchFamily="34" charset="0"/>
                <a:cs typeface="Times New Roman" panose="02020603050405020304" pitchFamily="18" charset="0"/>
              </a:rPr>
              <a:t>quality</a:t>
            </a:r>
            <a:r>
              <a:rPr kumimoji="0" lang="en-US" sz="2000" b="0" i="0" u="none" strike="noStrike" cap="none" normalizeH="0" baseline="0" dirty="0">
                <a:ln>
                  <a:noFill/>
                </a:ln>
                <a:solidFill>
                  <a:schemeClr val="tx1"/>
                </a:solidFill>
                <a:effectLst/>
                <a:latin typeface="Frutiger LT Pro 55 Roman" panose="020B0602020204020204" pitchFamily="34" charset="0"/>
                <a:ea typeface="Calibri" panose="020F0502020204030204" pitchFamily="34" charset="0"/>
                <a:cs typeface="Times New Roman" panose="02020603050405020304" pitchFamily="18" charset="0"/>
              </a:rPr>
              <a:t> and </a:t>
            </a:r>
            <a:r>
              <a:rPr kumimoji="0" lang="en-US" sz="2000" b="0" i="1" u="none" strike="noStrike" cap="none" normalizeH="0" baseline="0" dirty="0">
                <a:ln>
                  <a:noFill/>
                </a:ln>
                <a:solidFill>
                  <a:schemeClr val="tx1"/>
                </a:solidFill>
                <a:effectLst/>
                <a:latin typeface="Frutiger LT Pro 55 Roman" panose="020B0602020204020204" pitchFamily="34" charset="0"/>
                <a:ea typeface="Calibri" panose="020F0502020204030204" pitchFamily="34" charset="0"/>
                <a:cs typeface="Times New Roman" panose="02020603050405020304" pitchFamily="18" charset="0"/>
              </a:rPr>
              <a:t>coverage</a:t>
            </a:r>
            <a:r>
              <a:rPr kumimoji="0" lang="en-US" sz="2000" b="0" i="0" u="none" strike="noStrike" cap="none" normalizeH="0" baseline="0" dirty="0">
                <a:ln>
                  <a:noFill/>
                </a:ln>
                <a:solidFill>
                  <a:schemeClr val="tx1"/>
                </a:solidFill>
                <a:effectLst/>
                <a:latin typeface="Frutiger LT Pro 55 Roman" panose="020B0602020204020204" pitchFamily="34" charset="0"/>
                <a:ea typeface="Calibri" panose="020F0502020204030204" pitchFamily="34" charset="0"/>
                <a:cs typeface="Times New Roman" panose="02020603050405020304" pitchFamily="18" charset="0"/>
              </a:rPr>
              <a:t> of gene annotation databases, the </a:t>
            </a:r>
            <a:r>
              <a:rPr kumimoji="0" lang="en-US" sz="2000" b="1" i="1" u="none" strike="noStrike" cap="none" normalizeH="0" baseline="0" dirty="0">
                <a:ln>
                  <a:noFill/>
                </a:ln>
                <a:solidFill>
                  <a:schemeClr val="tx1"/>
                </a:solidFill>
                <a:effectLst/>
                <a:latin typeface="Frutiger LT Pro 55 Roman" panose="020B0602020204020204" pitchFamily="34" charset="0"/>
                <a:ea typeface="Calibri" panose="020F0502020204030204" pitchFamily="34" charset="0"/>
                <a:cs typeface="Times New Roman" panose="02020603050405020304" pitchFamily="18" charset="0"/>
              </a:rPr>
              <a:t>number</a:t>
            </a:r>
            <a:r>
              <a:rPr kumimoji="0" lang="en-US" sz="2000" b="0" i="1" u="none" strike="noStrike" cap="none" normalizeH="0" baseline="0" dirty="0">
                <a:ln>
                  <a:noFill/>
                </a:ln>
                <a:solidFill>
                  <a:schemeClr val="tx1"/>
                </a:solidFill>
                <a:effectLst/>
                <a:latin typeface="Frutiger LT Pro 55 Roman" panose="020B0602020204020204" pitchFamily="34" charset="0"/>
                <a:ea typeface="Calibri" panose="020F0502020204030204" pitchFamily="34" charset="0"/>
                <a:cs typeface="Times New Roman" panose="02020603050405020304" pitchFamily="18" charset="0"/>
              </a:rPr>
              <a:t> of genes </a:t>
            </a:r>
            <a:r>
              <a:rPr kumimoji="0" lang="en-US" sz="2000" b="0" i="0" u="none" strike="noStrike" cap="none" normalizeH="0" baseline="0" dirty="0">
                <a:ln>
                  <a:noFill/>
                </a:ln>
                <a:solidFill>
                  <a:schemeClr val="tx1"/>
                </a:solidFill>
                <a:effectLst/>
                <a:latin typeface="Frutiger LT Pro 55 Roman" panose="020B0602020204020204" pitchFamily="34" charset="0"/>
                <a:ea typeface="Calibri" panose="020F0502020204030204" pitchFamily="34" charset="0"/>
                <a:cs typeface="Times New Roman" panose="02020603050405020304" pitchFamily="18" charset="0"/>
              </a:rPr>
              <a:t>related to each annotation, </a:t>
            </a:r>
            <a:r>
              <a:rPr kumimoji="0" lang="en-US" sz="2000" b="1" i="1" u="none" strike="noStrike" cap="none" normalizeH="0" baseline="0" dirty="0">
                <a:ln>
                  <a:noFill/>
                </a:ln>
                <a:solidFill>
                  <a:schemeClr val="tx1"/>
                </a:solidFill>
                <a:effectLst/>
                <a:latin typeface="Frutiger LT Pro 55 Roman" panose="020B0602020204020204" pitchFamily="34" charset="0"/>
                <a:ea typeface="Calibri" panose="020F0502020204030204" pitchFamily="34" charset="0"/>
                <a:cs typeface="Times New Roman" panose="02020603050405020304" pitchFamily="18" charset="0"/>
              </a:rPr>
              <a:t>gene redundancy </a:t>
            </a:r>
            <a:r>
              <a:rPr kumimoji="0" lang="en-US" sz="2000" b="0" i="0" u="none" strike="noStrike" cap="none" normalizeH="0" baseline="0" dirty="0">
                <a:ln>
                  <a:noFill/>
                </a:ln>
                <a:solidFill>
                  <a:schemeClr val="tx1"/>
                </a:solidFill>
                <a:effectLst/>
                <a:latin typeface="Frutiger LT Pro 55 Roman" panose="020B0602020204020204" pitchFamily="34" charset="0"/>
                <a:ea typeface="Calibri" panose="020F0502020204030204" pitchFamily="34" charset="0"/>
                <a:cs typeface="Times New Roman" panose="02020603050405020304" pitchFamily="18" charset="0"/>
              </a:rPr>
              <a:t>among annotations, </a:t>
            </a:r>
            <a:r>
              <a:rPr kumimoji="0" lang="en-US" sz="2000" b="1" i="1" u="none" strike="noStrike" cap="none" normalizeH="0" baseline="0" dirty="0">
                <a:ln>
                  <a:noFill/>
                </a:ln>
                <a:solidFill>
                  <a:schemeClr val="tx1"/>
                </a:solidFill>
                <a:effectLst/>
                <a:latin typeface="Frutiger LT Pro 55 Roman" panose="020B0602020204020204" pitchFamily="34" charset="0"/>
                <a:ea typeface="Calibri" panose="020F0502020204030204" pitchFamily="34" charset="0"/>
                <a:cs typeface="Times New Roman" panose="02020603050405020304" pitchFamily="18" charset="0"/>
              </a:rPr>
              <a:t>dependencies</a:t>
            </a:r>
            <a:r>
              <a:rPr kumimoji="0" lang="en-US" sz="2000" b="0" i="0" u="none" strike="noStrike" cap="none" normalizeH="0" baseline="0" dirty="0">
                <a:ln>
                  <a:noFill/>
                </a:ln>
                <a:solidFill>
                  <a:schemeClr val="tx1"/>
                </a:solidFill>
                <a:effectLst/>
                <a:latin typeface="Frutiger LT Pro 55 Roman" panose="020B0602020204020204" pitchFamily="34" charset="0"/>
                <a:ea typeface="Calibri" panose="020F0502020204030204" pitchFamily="34" charset="0"/>
                <a:cs typeface="Times New Roman" panose="02020603050405020304" pitchFamily="18" charset="0"/>
              </a:rPr>
              <a:t> between genes, and </a:t>
            </a:r>
            <a:r>
              <a:rPr kumimoji="0" lang="en-US" sz="2000" b="1" i="1" u="none" strike="noStrike" cap="none" normalizeH="0" baseline="0" dirty="0">
                <a:ln>
                  <a:noFill/>
                </a:ln>
                <a:solidFill>
                  <a:schemeClr val="tx1"/>
                </a:solidFill>
                <a:effectLst/>
                <a:latin typeface="Frutiger LT Pro 55 Roman" panose="020B0602020204020204" pitchFamily="34" charset="0"/>
                <a:ea typeface="Calibri" panose="020F0502020204030204" pitchFamily="34" charset="0"/>
                <a:cs typeface="Times New Roman" panose="02020603050405020304" pitchFamily="18" charset="0"/>
              </a:rPr>
              <a:t>multiple testing correction</a:t>
            </a:r>
            <a:r>
              <a:rPr kumimoji="0" lang="en-US" sz="2000" b="0" i="0" u="none" strike="noStrike" cap="none" normalizeH="0" baseline="0" dirty="0">
                <a:ln>
                  <a:noFill/>
                </a:ln>
                <a:solidFill>
                  <a:schemeClr val="tx1"/>
                </a:solidFill>
                <a:effectLst/>
                <a:latin typeface="Frutiger LT Pro 55 Roman" panose="020B0602020204020204" pitchFamily="34" charset="0"/>
                <a:ea typeface="Calibri" panose="020F0502020204030204" pitchFamily="34" charset="0"/>
                <a:cs typeface="Times New Roman" panose="02020603050405020304" pitchFamily="18" charset="0"/>
              </a:rPr>
              <a:t>. </a:t>
            </a:r>
          </a:p>
          <a:p>
            <a:pPr eaLnBrk="0" fontAlgn="base" hangingPunct="0">
              <a:lnSpc>
                <a:spcPct val="100000"/>
              </a:lnSpc>
              <a:spcBef>
                <a:spcPct val="0"/>
              </a:spcBef>
              <a:spcAft>
                <a:spcPct val="0"/>
              </a:spcAft>
              <a:buFont typeface="Wingdings" panose="05000000000000000000" pitchFamily="2" charset="2"/>
              <a:buChar char="Ø"/>
            </a:pPr>
            <a:endParaRPr lang="en-US" sz="2000" dirty="0">
              <a:latin typeface="Frutiger LT Pro 55 Roman" panose="020B0602020204020204" pitchFamily="34" charset="0"/>
              <a:cs typeface="Times New Roman" panose="02020603050405020304" pitchFamily="18" charset="0"/>
            </a:endParaRPr>
          </a:p>
          <a:p>
            <a:pPr eaLnBrk="0" fontAlgn="base" hangingPunct="0">
              <a:lnSpc>
                <a:spcPct val="100000"/>
              </a:lnSpc>
              <a:spcBef>
                <a:spcPct val="0"/>
              </a:spcBef>
              <a:spcAft>
                <a:spcPct val="0"/>
              </a:spcAft>
              <a:buFont typeface="Wingdings" panose="05000000000000000000" pitchFamily="2" charset="2"/>
              <a:buChar char="Ø"/>
            </a:pPr>
            <a:r>
              <a:rPr lang="en-US" sz="2000" dirty="0">
                <a:latin typeface="Frutiger LT Pro 55 Roman" panose="020B0602020204020204" pitchFamily="34" charset="0"/>
                <a:cs typeface="Times New Roman" panose="02020603050405020304" pitchFamily="18" charset="0"/>
              </a:rPr>
              <a:t>According to Huang </a:t>
            </a:r>
            <a:r>
              <a:rPr lang="en-US" sz="2000" i="1" dirty="0">
                <a:latin typeface="Frutiger LT Pro 55 Roman" panose="020B0602020204020204" pitchFamily="34" charset="0"/>
                <a:cs typeface="Times New Roman" panose="02020603050405020304" pitchFamily="18" charset="0"/>
              </a:rPr>
              <a:t>et al</a:t>
            </a:r>
            <a:r>
              <a:rPr lang="en-US" sz="2000" dirty="0">
                <a:latin typeface="Frutiger LT Pro 55 Roman" panose="020B0602020204020204" pitchFamily="34" charset="0"/>
                <a:cs typeface="Times New Roman" panose="02020603050405020304" pitchFamily="18" charset="0"/>
              </a:rPr>
              <a:t>. (2009), no current statistical methods are able to fully address the complexities of high-throughput biological data-mining. </a:t>
            </a:r>
          </a:p>
          <a:p>
            <a:pPr marL="0" indent="0" eaLnBrk="0" fontAlgn="base" hangingPunct="0">
              <a:lnSpc>
                <a:spcPct val="100000"/>
              </a:lnSpc>
              <a:spcBef>
                <a:spcPct val="0"/>
              </a:spcBef>
              <a:spcAft>
                <a:spcPct val="0"/>
              </a:spcAft>
              <a:buNone/>
            </a:pPr>
            <a:endParaRPr lang="en-US" sz="2000" dirty="0">
              <a:latin typeface="Frutiger LT Pro 55 Roman" panose="020B0602020204020204" pitchFamily="34" charset="0"/>
              <a:cs typeface="Times New Roman" panose="02020603050405020304" pitchFamily="18" charset="0"/>
            </a:endParaRPr>
          </a:p>
          <a:p>
            <a:pPr eaLnBrk="0" fontAlgn="base" hangingPunct="0">
              <a:lnSpc>
                <a:spcPct val="100000"/>
              </a:lnSpc>
              <a:spcBef>
                <a:spcPct val="0"/>
              </a:spcBef>
              <a:spcAft>
                <a:spcPct val="0"/>
              </a:spcAft>
              <a:buFont typeface="Wingdings" panose="05000000000000000000" pitchFamily="2" charset="2"/>
              <a:buChar char="Ø"/>
            </a:pPr>
            <a:r>
              <a:rPr lang="en-US" sz="2000" dirty="0">
                <a:latin typeface="Frutiger LT Pro 55 Roman" panose="020B0602020204020204" pitchFamily="34" charset="0"/>
                <a:cs typeface="Times New Roman" panose="02020603050405020304" pitchFamily="18" charset="0"/>
              </a:rPr>
              <a:t>In 2005, 11,434 of the 19,490 total biological process annotations available for </a:t>
            </a:r>
            <a:r>
              <a:rPr lang="en-US" sz="2000" i="1" dirty="0">
                <a:latin typeface="Frutiger LT Pro 55 Roman" panose="020B0602020204020204" pitchFamily="34" charset="0"/>
                <a:cs typeface="Times New Roman" panose="02020603050405020304" pitchFamily="18" charset="0"/>
              </a:rPr>
              <a:t>Homo sapiens </a:t>
            </a:r>
            <a:r>
              <a:rPr lang="en-US" sz="2000" dirty="0">
                <a:latin typeface="Frutiger LT Pro 55 Roman" panose="020B0602020204020204" pitchFamily="34" charset="0"/>
                <a:cs typeface="Times New Roman" panose="02020603050405020304" pitchFamily="18" charset="0"/>
              </a:rPr>
              <a:t>in the GO database were exclusively inferred from electronic annotations (IEA). </a:t>
            </a:r>
          </a:p>
          <a:p>
            <a:pPr eaLnBrk="0" fontAlgn="base" hangingPunct="0">
              <a:lnSpc>
                <a:spcPct val="100000"/>
              </a:lnSpc>
              <a:spcBef>
                <a:spcPct val="0"/>
              </a:spcBef>
              <a:spcAft>
                <a:spcPct val="0"/>
              </a:spcAft>
              <a:buFont typeface="Wingdings" panose="05000000000000000000" pitchFamily="2" charset="2"/>
              <a:buChar char="Ø"/>
            </a:pPr>
            <a:endParaRPr lang="en-US" sz="2000" dirty="0">
              <a:latin typeface="Frutiger LT Pro 55 Roman" panose="020B0602020204020204" pitchFamily="34" charset="0"/>
              <a:cs typeface="Times New Roman" panose="02020603050405020304" pitchFamily="18" charset="0"/>
            </a:endParaRPr>
          </a:p>
          <a:p>
            <a:pPr eaLnBrk="0" fontAlgn="base" hangingPunct="0">
              <a:lnSpc>
                <a:spcPct val="100000"/>
              </a:lnSpc>
              <a:spcBef>
                <a:spcPct val="0"/>
              </a:spcBef>
              <a:spcAft>
                <a:spcPct val="0"/>
              </a:spcAft>
              <a:buFont typeface="Wingdings" panose="05000000000000000000" pitchFamily="2" charset="2"/>
              <a:buChar char="Ø"/>
            </a:pPr>
            <a:r>
              <a:rPr lang="en-US" sz="2000" dirty="0">
                <a:latin typeface="Frutiger LT Pro 55 Roman" panose="020B0602020204020204" pitchFamily="34" charset="0"/>
                <a:cs typeface="Times New Roman" panose="02020603050405020304" pitchFamily="18" charset="0"/>
              </a:rPr>
              <a:t>Of the 18,310 GO gene annotations that were available for </a:t>
            </a:r>
            <a:r>
              <a:rPr lang="en-US" sz="2000" i="1" dirty="0">
                <a:latin typeface="Frutiger LT Pro 55 Roman" panose="020B0602020204020204" pitchFamily="34" charset="0"/>
                <a:cs typeface="Times New Roman" panose="02020603050405020304" pitchFamily="18" charset="0"/>
              </a:rPr>
              <a:t>Homo sapiens </a:t>
            </a:r>
            <a:r>
              <a:rPr lang="en-US" sz="2000" dirty="0">
                <a:latin typeface="Frutiger LT Pro 55 Roman" panose="020B0602020204020204" pitchFamily="34" charset="0"/>
                <a:cs typeface="Times New Roman" panose="02020603050405020304" pitchFamily="18" charset="0"/>
              </a:rPr>
              <a:t>in 2012, only 5,326 are exclusively IEA in nature.  </a:t>
            </a:r>
            <a:endParaRPr kumimoji="0" 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6" name="TextBox 25"/>
          <p:cNvSpPr txBox="1"/>
          <p:nvPr/>
        </p:nvSpPr>
        <p:spPr>
          <a:xfrm>
            <a:off x="0" y="6359742"/>
            <a:ext cx="9143999" cy="461665"/>
          </a:xfrm>
          <a:prstGeom prst="rect">
            <a:avLst/>
          </a:prstGeom>
          <a:noFill/>
        </p:spPr>
        <p:txBody>
          <a:bodyPr wrap="square" rtlCol="0">
            <a:spAutoFit/>
          </a:bodyPr>
          <a:lstStyle/>
          <a:p>
            <a:pPr algn="ctr"/>
            <a:r>
              <a:rPr lang="en-US" sz="1200" dirty="0">
                <a:solidFill>
                  <a:prstClr val="black"/>
                </a:solidFill>
                <a:latin typeface="Frutiger LT Pro 55 Roman" panose="020B0602020204020204" pitchFamily="34" charset="0"/>
              </a:rPr>
              <a:t>Chittenden (2012). </a:t>
            </a:r>
            <a:r>
              <a:rPr lang="en-US" sz="1200" i="1" dirty="0">
                <a:solidFill>
                  <a:prstClr val="black"/>
                </a:solidFill>
                <a:latin typeface="Frutiger LT Pro 55 Roman" panose="020B0602020204020204" pitchFamily="34" charset="0"/>
                <a:ea typeface="Times New Roman" panose="02020603050405020304" pitchFamily="18" charset="0"/>
                <a:cs typeface="Times New Roman" panose="02020603050405020304" pitchFamily="18" charset="0"/>
              </a:rPr>
              <a:t>Quantitative Integration of Biological Knowledge for Mathematical </a:t>
            </a:r>
          </a:p>
          <a:p>
            <a:pPr algn="ctr"/>
            <a:r>
              <a:rPr lang="en-US" sz="1200" i="1" dirty="0">
                <a:solidFill>
                  <a:prstClr val="black"/>
                </a:solidFill>
                <a:latin typeface="Frutiger LT Pro 55 Roman" panose="020B0602020204020204" pitchFamily="34" charset="0"/>
                <a:ea typeface="Times New Roman" panose="02020603050405020304" pitchFamily="18" charset="0"/>
                <a:cs typeface="Times New Roman" panose="02020603050405020304" pitchFamily="18" charset="0"/>
              </a:rPr>
              <a:t>and Statistical Modeling of High-Throughput Genomic Data</a:t>
            </a:r>
            <a:r>
              <a:rPr lang="en-US" sz="1200" dirty="0">
                <a:solidFill>
                  <a:prstClr val="black"/>
                </a:solidFill>
                <a:latin typeface="Frutiger LT Pro 55 Roman" panose="020B0602020204020204" pitchFamily="34" charset="0"/>
                <a:ea typeface="Times New Roman" panose="02020603050405020304" pitchFamily="18" charset="0"/>
                <a:cs typeface="Times New Roman" panose="02020603050405020304" pitchFamily="18" charset="0"/>
              </a:rPr>
              <a:t>. </a:t>
            </a:r>
            <a:r>
              <a:rPr lang="en-US" sz="1200" dirty="0">
                <a:solidFill>
                  <a:srgbClr val="000000"/>
                </a:solidFill>
                <a:latin typeface="Frutiger LT Pro 55 Roman" panose="020B0602020204020204" pitchFamily="34" charset="0"/>
              </a:rPr>
              <a:t>(Doctoral dissertation).</a:t>
            </a:r>
            <a:endParaRPr lang="en-US" sz="1200" dirty="0">
              <a:solidFill>
                <a:prstClr val="black"/>
              </a:solidFill>
              <a:latin typeface="Frutiger LT Pro 55 Roman" panose="020B0602020204020204" pitchFamily="34" charset="0"/>
            </a:endParaRPr>
          </a:p>
        </p:txBody>
      </p:sp>
    </p:spTree>
    <p:extLst>
      <p:ext uri="{BB962C8B-B14F-4D97-AF65-F5344CB8AC3E}">
        <p14:creationId xmlns:p14="http://schemas.microsoft.com/office/powerpoint/2010/main" val="1070061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 name="Group 49"/>
          <p:cNvGrpSpPr/>
          <p:nvPr/>
        </p:nvGrpSpPr>
        <p:grpSpPr>
          <a:xfrm>
            <a:off x="180704" y="4861030"/>
            <a:ext cx="8778414" cy="467316"/>
            <a:chOff x="112143" y="1457954"/>
            <a:chExt cx="8778414" cy="467316"/>
          </a:xfrm>
        </p:grpSpPr>
        <p:sp>
          <p:nvSpPr>
            <p:cNvPr id="58" name="TextBox 57"/>
            <p:cNvSpPr txBox="1"/>
            <p:nvPr/>
          </p:nvSpPr>
          <p:spPr>
            <a:xfrm>
              <a:off x="5500492" y="1457954"/>
              <a:ext cx="852858" cy="46166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txBody>
            <a:bodyPr wrap="square" rtlCol="0" anchor="ctr" anchorCtr="0">
              <a:spAutoFit/>
            </a:bodyPr>
            <a:lstStyle/>
            <a:p>
              <a:pPr algn="ctr"/>
              <a:r>
                <a:rPr lang="en-US" sz="1200" dirty="0"/>
                <a:t>Gene Set </a:t>
              </a:r>
            </a:p>
            <a:p>
              <a:pPr algn="ctr"/>
              <a:r>
                <a:rPr lang="en-US" sz="1200" dirty="0"/>
                <a:t>Analysis</a:t>
              </a:r>
            </a:p>
          </p:txBody>
        </p:sp>
        <p:sp>
          <p:nvSpPr>
            <p:cNvPr id="59" name="TextBox 58"/>
            <p:cNvSpPr txBox="1"/>
            <p:nvPr/>
          </p:nvSpPr>
          <p:spPr>
            <a:xfrm>
              <a:off x="2160498" y="1463605"/>
              <a:ext cx="1238310" cy="46166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txBody>
            <a:bodyPr wrap="square" rtlCol="0">
              <a:spAutoFit/>
            </a:bodyPr>
            <a:lstStyle/>
            <a:p>
              <a:pPr algn="ctr"/>
              <a:r>
                <a:rPr lang="en-US" sz="1200" dirty="0"/>
                <a:t>Data</a:t>
              </a:r>
            </a:p>
            <a:p>
              <a:pPr algn="ctr"/>
              <a:r>
                <a:rPr lang="en-US" sz="1200" dirty="0"/>
                <a:t>Normalization</a:t>
              </a:r>
            </a:p>
          </p:txBody>
        </p:sp>
        <p:sp>
          <p:nvSpPr>
            <p:cNvPr id="61" name="TextBox 60"/>
            <p:cNvSpPr txBox="1"/>
            <p:nvPr/>
          </p:nvSpPr>
          <p:spPr>
            <a:xfrm>
              <a:off x="3897544" y="1462689"/>
              <a:ext cx="1062657" cy="46166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txBody>
            <a:bodyPr wrap="square" rtlCol="0">
              <a:spAutoFit/>
            </a:bodyPr>
            <a:lstStyle/>
            <a:p>
              <a:pPr algn="ctr"/>
              <a:r>
                <a:rPr lang="en-US" sz="1200" dirty="0"/>
                <a:t>Differential Analysis</a:t>
              </a:r>
            </a:p>
          </p:txBody>
        </p:sp>
        <p:cxnSp>
          <p:nvCxnSpPr>
            <p:cNvPr id="67" name="Straight Arrow Connector 66"/>
            <p:cNvCxnSpPr>
              <a:stCxn id="59" idx="3"/>
              <a:endCxn id="61" idx="1"/>
            </p:cNvCxnSpPr>
            <p:nvPr/>
          </p:nvCxnSpPr>
          <p:spPr>
            <a:xfrm flipV="1">
              <a:off x="3398808" y="1693522"/>
              <a:ext cx="498736" cy="916"/>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a:stCxn id="61" idx="3"/>
              <a:endCxn id="58" idx="1"/>
            </p:cNvCxnSpPr>
            <p:nvPr/>
          </p:nvCxnSpPr>
          <p:spPr>
            <a:xfrm flipV="1">
              <a:off x="4960201" y="1688787"/>
              <a:ext cx="540291" cy="4735"/>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6910764" y="1552752"/>
              <a:ext cx="1979793" cy="276999"/>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txBody>
            <a:bodyPr wrap="square" rtlCol="0" anchor="ctr" anchorCtr="0">
              <a:spAutoFit/>
            </a:bodyPr>
            <a:lstStyle/>
            <a:p>
              <a:pPr algn="ctr"/>
              <a:r>
                <a:rPr lang="en-US" sz="1200" dirty="0"/>
                <a:t>Hypothesis Generation</a:t>
              </a:r>
            </a:p>
          </p:txBody>
        </p:sp>
        <p:cxnSp>
          <p:nvCxnSpPr>
            <p:cNvPr id="74" name="Straight Arrow Connector 73"/>
            <p:cNvCxnSpPr>
              <a:stCxn id="58" idx="3"/>
              <a:endCxn id="71" idx="1"/>
            </p:cNvCxnSpPr>
            <p:nvPr/>
          </p:nvCxnSpPr>
          <p:spPr>
            <a:xfrm>
              <a:off x="6353350" y="1688787"/>
              <a:ext cx="557414" cy="2465"/>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6" name="TextBox 75"/>
            <p:cNvSpPr txBox="1"/>
            <p:nvPr/>
          </p:nvSpPr>
          <p:spPr>
            <a:xfrm>
              <a:off x="112143" y="1555119"/>
              <a:ext cx="1699403" cy="276999"/>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txBody>
            <a:bodyPr wrap="square" rtlCol="0">
              <a:spAutoFit/>
            </a:bodyPr>
            <a:lstStyle/>
            <a:p>
              <a:pPr algn="ctr"/>
              <a:r>
                <a:rPr lang="en-US" sz="1200" dirty="0"/>
                <a:t>Data Platform</a:t>
              </a:r>
            </a:p>
          </p:txBody>
        </p:sp>
        <p:cxnSp>
          <p:nvCxnSpPr>
            <p:cNvPr id="77" name="Straight Arrow Connector 76"/>
            <p:cNvCxnSpPr>
              <a:stCxn id="76" idx="3"/>
              <a:endCxn id="59" idx="1"/>
            </p:cNvCxnSpPr>
            <p:nvPr/>
          </p:nvCxnSpPr>
          <p:spPr>
            <a:xfrm>
              <a:off x="1811546" y="1693619"/>
              <a:ext cx="348952" cy="819"/>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8" name="Group 77"/>
          <p:cNvGrpSpPr/>
          <p:nvPr/>
        </p:nvGrpSpPr>
        <p:grpSpPr>
          <a:xfrm>
            <a:off x="152019" y="2660055"/>
            <a:ext cx="8778414" cy="830997"/>
            <a:chOff x="112143" y="4284056"/>
            <a:chExt cx="8778414" cy="830997"/>
          </a:xfrm>
        </p:grpSpPr>
        <p:sp>
          <p:nvSpPr>
            <p:cNvPr id="79" name="TextBox 78"/>
            <p:cNvSpPr txBox="1"/>
            <p:nvPr/>
          </p:nvSpPr>
          <p:spPr>
            <a:xfrm>
              <a:off x="112143" y="4557511"/>
              <a:ext cx="1699404" cy="276999"/>
            </a:xfrm>
            <a:prstGeom prst="rect">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ln>
              <a:noFill/>
            </a:ln>
          </p:spPr>
          <p:txBody>
            <a:bodyPr wrap="square" rtlCol="0" anchor="ctr" anchorCtr="0">
              <a:spAutoFit/>
            </a:bodyPr>
            <a:lstStyle/>
            <a:p>
              <a:pPr algn="ctr"/>
              <a:r>
                <a:rPr lang="en-US" sz="1200" dirty="0"/>
                <a:t>RNA-</a:t>
              </a:r>
              <a:r>
                <a:rPr lang="en-US" sz="1200" dirty="0" err="1"/>
                <a:t>Seq</a:t>
              </a:r>
              <a:r>
                <a:rPr lang="en-US" sz="1200" dirty="0"/>
                <a:t> Data</a:t>
              </a:r>
            </a:p>
          </p:txBody>
        </p:sp>
        <p:sp>
          <p:nvSpPr>
            <p:cNvPr id="80" name="TextBox 79"/>
            <p:cNvSpPr txBox="1"/>
            <p:nvPr/>
          </p:nvSpPr>
          <p:spPr>
            <a:xfrm>
              <a:off x="3890528" y="4432190"/>
              <a:ext cx="2462822" cy="461665"/>
            </a:xfrm>
            <a:prstGeom prst="rect">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ln>
              <a:noFill/>
            </a:ln>
          </p:spPr>
          <p:txBody>
            <a:bodyPr wrap="square" rtlCol="0">
              <a:spAutoFit/>
            </a:bodyPr>
            <a:lstStyle/>
            <a:p>
              <a:pPr algn="ctr"/>
              <a:r>
                <a:rPr lang="en-US" sz="1200" dirty="0"/>
                <a:t>Weighted Correlation Network Analysis (WGCNA)</a:t>
              </a:r>
            </a:p>
          </p:txBody>
        </p:sp>
        <p:sp>
          <p:nvSpPr>
            <p:cNvPr id="105" name="TextBox 104"/>
            <p:cNvSpPr txBox="1"/>
            <p:nvPr/>
          </p:nvSpPr>
          <p:spPr>
            <a:xfrm>
              <a:off x="2136856" y="4284056"/>
              <a:ext cx="1238310" cy="830997"/>
            </a:xfrm>
            <a:prstGeom prst="rect">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ln>
              <a:noFill/>
            </a:ln>
          </p:spPr>
          <p:txBody>
            <a:bodyPr wrap="square" rtlCol="0" anchor="ctr" anchorCtr="0">
              <a:spAutoFit/>
            </a:bodyPr>
            <a:lstStyle/>
            <a:p>
              <a:pPr algn="ctr"/>
              <a:r>
                <a:rPr lang="en-US" sz="1200" dirty="0"/>
                <a:t>RPKM</a:t>
              </a:r>
            </a:p>
            <a:p>
              <a:pPr algn="ctr"/>
              <a:r>
                <a:rPr lang="en-US" sz="1200" dirty="0"/>
                <a:t>FPKM</a:t>
              </a:r>
            </a:p>
            <a:p>
              <a:pPr algn="ctr"/>
              <a:r>
                <a:rPr lang="en-US" sz="1200" dirty="0"/>
                <a:t>VST</a:t>
              </a:r>
            </a:p>
            <a:p>
              <a:pPr algn="ctr"/>
              <a:r>
                <a:rPr lang="en-US" sz="1200" dirty="0"/>
                <a:t>TMM</a:t>
              </a:r>
            </a:p>
          </p:txBody>
        </p:sp>
        <p:cxnSp>
          <p:nvCxnSpPr>
            <p:cNvPr id="106" name="Straight Arrow Connector 105"/>
            <p:cNvCxnSpPr/>
            <p:nvPr/>
          </p:nvCxnSpPr>
          <p:spPr>
            <a:xfrm flipV="1">
              <a:off x="3366798" y="4685303"/>
              <a:ext cx="518362" cy="916"/>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7" name="TextBox 106"/>
            <p:cNvSpPr txBox="1"/>
            <p:nvPr/>
          </p:nvSpPr>
          <p:spPr>
            <a:xfrm>
              <a:off x="6910764" y="4551663"/>
              <a:ext cx="1979793" cy="276999"/>
            </a:xfrm>
            <a:prstGeom prst="rect">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p:spPr>
          <p:txBody>
            <a:bodyPr wrap="square" rtlCol="0" anchor="ctr" anchorCtr="1">
              <a:spAutoFit/>
            </a:bodyPr>
            <a:lstStyle/>
            <a:p>
              <a:r>
                <a:rPr lang="en-US" sz="1200" dirty="0"/>
                <a:t>Unbiased Data Analysis </a:t>
              </a:r>
            </a:p>
          </p:txBody>
        </p:sp>
        <p:cxnSp>
          <p:nvCxnSpPr>
            <p:cNvPr id="108" name="Straight Arrow Connector 107"/>
            <p:cNvCxnSpPr>
              <a:stCxn id="79" idx="3"/>
              <a:endCxn id="105" idx="1"/>
            </p:cNvCxnSpPr>
            <p:nvPr/>
          </p:nvCxnSpPr>
          <p:spPr>
            <a:xfrm>
              <a:off x="1811547" y="4696011"/>
              <a:ext cx="325309" cy="3544"/>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a:endCxn id="107" idx="1"/>
            </p:cNvCxnSpPr>
            <p:nvPr/>
          </p:nvCxnSpPr>
          <p:spPr>
            <a:xfrm flipV="1">
              <a:off x="6345530" y="4690163"/>
              <a:ext cx="565234" cy="764"/>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0" name="Group 109"/>
          <p:cNvGrpSpPr/>
          <p:nvPr/>
        </p:nvGrpSpPr>
        <p:grpSpPr>
          <a:xfrm>
            <a:off x="190899" y="5688163"/>
            <a:ext cx="8778414" cy="646331"/>
            <a:chOff x="112143" y="4366997"/>
            <a:chExt cx="8778414" cy="646331"/>
          </a:xfrm>
        </p:grpSpPr>
        <p:sp>
          <p:nvSpPr>
            <p:cNvPr id="111" name="TextBox 110"/>
            <p:cNvSpPr txBox="1"/>
            <p:nvPr/>
          </p:nvSpPr>
          <p:spPr>
            <a:xfrm>
              <a:off x="112143" y="4557511"/>
              <a:ext cx="1699404" cy="276999"/>
            </a:xfrm>
            <a:prstGeom prst="rect">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ln>
              <a:noFill/>
            </a:ln>
          </p:spPr>
          <p:txBody>
            <a:bodyPr wrap="square" rtlCol="0" anchor="ctr" anchorCtr="0">
              <a:spAutoFit/>
            </a:bodyPr>
            <a:lstStyle/>
            <a:p>
              <a:pPr algn="ctr"/>
              <a:r>
                <a:rPr lang="en-US" sz="1200" dirty="0"/>
                <a:t>RNA-</a:t>
              </a:r>
              <a:r>
                <a:rPr lang="en-US" sz="1200" dirty="0" err="1"/>
                <a:t>Seq</a:t>
              </a:r>
              <a:r>
                <a:rPr lang="en-US" sz="1200" dirty="0"/>
                <a:t> Data</a:t>
              </a:r>
            </a:p>
          </p:txBody>
        </p:sp>
        <p:sp>
          <p:nvSpPr>
            <p:cNvPr id="112" name="TextBox 111"/>
            <p:cNvSpPr txBox="1"/>
            <p:nvPr/>
          </p:nvSpPr>
          <p:spPr>
            <a:xfrm>
              <a:off x="3890528" y="4527076"/>
              <a:ext cx="1074054" cy="276999"/>
            </a:xfrm>
            <a:prstGeom prst="rect">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ln>
              <a:noFill/>
            </a:ln>
          </p:spPr>
          <p:txBody>
            <a:bodyPr wrap="square" rtlCol="0">
              <a:spAutoFit/>
            </a:bodyPr>
            <a:lstStyle/>
            <a:p>
              <a:pPr algn="ctr"/>
              <a:r>
                <a:rPr lang="en-US" sz="1200" dirty="0"/>
                <a:t>edgeR</a:t>
              </a:r>
            </a:p>
          </p:txBody>
        </p:sp>
        <p:sp>
          <p:nvSpPr>
            <p:cNvPr id="113" name="TextBox 112"/>
            <p:cNvSpPr txBox="1"/>
            <p:nvPr/>
          </p:nvSpPr>
          <p:spPr>
            <a:xfrm>
              <a:off x="2136856" y="4561054"/>
              <a:ext cx="1238310" cy="276999"/>
            </a:xfrm>
            <a:prstGeom prst="rect">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ln>
              <a:noFill/>
            </a:ln>
          </p:spPr>
          <p:txBody>
            <a:bodyPr wrap="square" rtlCol="0" anchor="ctr" anchorCtr="0">
              <a:spAutoFit/>
            </a:bodyPr>
            <a:lstStyle/>
            <a:p>
              <a:pPr algn="ctr"/>
              <a:r>
                <a:rPr lang="en-US" sz="1200" dirty="0"/>
                <a:t>TMM</a:t>
              </a:r>
            </a:p>
          </p:txBody>
        </p:sp>
        <p:cxnSp>
          <p:nvCxnSpPr>
            <p:cNvPr id="114" name="Straight Arrow Connector 113"/>
            <p:cNvCxnSpPr/>
            <p:nvPr/>
          </p:nvCxnSpPr>
          <p:spPr>
            <a:xfrm flipV="1">
              <a:off x="3366798" y="4685303"/>
              <a:ext cx="518362" cy="916"/>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p:nvPr/>
          </p:nvCxnSpPr>
          <p:spPr>
            <a:xfrm flipV="1">
              <a:off x="4963839" y="4681378"/>
              <a:ext cx="518362" cy="916"/>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6" name="TextBox 115"/>
            <p:cNvSpPr txBox="1"/>
            <p:nvPr/>
          </p:nvSpPr>
          <p:spPr>
            <a:xfrm>
              <a:off x="5483525" y="4552427"/>
              <a:ext cx="862005" cy="276999"/>
            </a:xfrm>
            <a:prstGeom prst="rect">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ln>
              <a:noFill/>
            </a:ln>
          </p:spPr>
          <p:txBody>
            <a:bodyPr wrap="square" rtlCol="0" anchor="ctr" anchorCtr="1">
              <a:spAutoFit/>
            </a:bodyPr>
            <a:lstStyle/>
            <a:p>
              <a:pPr algn="ctr"/>
              <a:r>
                <a:rPr lang="en-US" sz="1200" dirty="0" err="1"/>
                <a:t>GOSeq</a:t>
              </a:r>
              <a:endParaRPr lang="en-US" sz="1200" dirty="0"/>
            </a:p>
          </p:txBody>
        </p:sp>
        <p:sp>
          <p:nvSpPr>
            <p:cNvPr id="117" name="TextBox 116"/>
            <p:cNvSpPr txBox="1"/>
            <p:nvPr/>
          </p:nvSpPr>
          <p:spPr>
            <a:xfrm>
              <a:off x="6910764" y="4366997"/>
              <a:ext cx="1979793" cy="646331"/>
            </a:xfrm>
            <a:prstGeom prst="rect">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p:spPr>
          <p:txBody>
            <a:bodyPr wrap="square" rtlCol="0" anchor="ctr" anchorCtr="1">
              <a:spAutoFit/>
            </a:bodyPr>
            <a:lstStyle/>
            <a:p>
              <a:r>
                <a:rPr lang="en-US" sz="1200" dirty="0"/>
                <a:t>Controls for Biases in Background Distribution &amp; Transcript Length </a:t>
              </a:r>
            </a:p>
          </p:txBody>
        </p:sp>
        <p:cxnSp>
          <p:nvCxnSpPr>
            <p:cNvPr id="118" name="Straight Arrow Connector 117"/>
            <p:cNvCxnSpPr>
              <a:stCxn id="111" idx="3"/>
              <a:endCxn id="113" idx="1"/>
            </p:cNvCxnSpPr>
            <p:nvPr/>
          </p:nvCxnSpPr>
          <p:spPr>
            <a:xfrm>
              <a:off x="1811547" y="4696011"/>
              <a:ext cx="325309" cy="3543"/>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a:stCxn id="116" idx="3"/>
              <a:endCxn id="117" idx="1"/>
            </p:cNvCxnSpPr>
            <p:nvPr/>
          </p:nvCxnSpPr>
          <p:spPr>
            <a:xfrm flipV="1">
              <a:off x="6345530" y="4690163"/>
              <a:ext cx="565234" cy="764"/>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120" name="TextBox 119"/>
          <p:cNvSpPr txBox="1"/>
          <p:nvPr/>
        </p:nvSpPr>
        <p:spPr>
          <a:xfrm>
            <a:off x="183653" y="1345347"/>
            <a:ext cx="3378831" cy="276999"/>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txBody>
          <a:bodyPr wrap="square" rtlCol="0">
            <a:spAutoFit/>
          </a:bodyPr>
          <a:lstStyle/>
          <a:p>
            <a:pPr algn="ctr"/>
            <a:r>
              <a:rPr lang="en-US" sz="1200" dirty="0"/>
              <a:t>Part I - Unsupervised Biostatistical Analysis </a:t>
            </a:r>
          </a:p>
        </p:txBody>
      </p:sp>
      <p:sp>
        <p:nvSpPr>
          <p:cNvPr id="121" name="TextBox 120"/>
          <p:cNvSpPr txBox="1"/>
          <p:nvPr/>
        </p:nvSpPr>
        <p:spPr>
          <a:xfrm>
            <a:off x="183654" y="4262991"/>
            <a:ext cx="3342996" cy="307777"/>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txBody>
          <a:bodyPr wrap="square" rtlCol="0">
            <a:spAutoFit/>
          </a:bodyPr>
          <a:lstStyle/>
          <a:p>
            <a:pPr algn="ctr"/>
            <a:r>
              <a:rPr lang="en-US" sz="1200" dirty="0"/>
              <a:t>Part II - Supervised Biostatistical Analysis</a:t>
            </a:r>
            <a:r>
              <a:rPr lang="en-US" sz="1400" dirty="0"/>
              <a:t> </a:t>
            </a:r>
          </a:p>
        </p:txBody>
      </p:sp>
      <p:cxnSp>
        <p:nvCxnSpPr>
          <p:cNvPr id="122" name="Straight Connector 121"/>
          <p:cNvCxnSpPr/>
          <p:nvPr/>
        </p:nvCxnSpPr>
        <p:spPr>
          <a:xfrm>
            <a:off x="3665855" y="1859937"/>
            <a:ext cx="0" cy="4572000"/>
          </a:xfrm>
          <a:prstGeom prst="line">
            <a:avLst/>
          </a:prstGeom>
          <a:ln w="22225">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a:off x="6669951" y="1857357"/>
            <a:ext cx="0" cy="4572000"/>
          </a:xfrm>
          <a:prstGeom prst="line">
            <a:avLst/>
          </a:prstGeom>
          <a:ln w="22225">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nvGrpSpPr>
          <p:cNvPr id="124" name="Group 123"/>
          <p:cNvGrpSpPr/>
          <p:nvPr/>
        </p:nvGrpSpPr>
        <p:grpSpPr>
          <a:xfrm>
            <a:off x="3789283" y="3667966"/>
            <a:ext cx="2759818" cy="307777"/>
            <a:chOff x="3733084" y="3429064"/>
            <a:chExt cx="2759818" cy="307777"/>
          </a:xfrm>
        </p:grpSpPr>
        <p:sp>
          <p:nvSpPr>
            <p:cNvPr id="125" name="TextBox 124"/>
            <p:cNvSpPr txBox="1"/>
            <p:nvPr/>
          </p:nvSpPr>
          <p:spPr>
            <a:xfrm>
              <a:off x="3771829" y="3429064"/>
              <a:ext cx="2588374" cy="307777"/>
            </a:xfrm>
            <a:prstGeom prst="rect">
              <a:avLst/>
            </a:prstGeom>
            <a:noFill/>
          </p:spPr>
          <p:txBody>
            <a:bodyPr wrap="square" rtlCol="0">
              <a:spAutoFit/>
            </a:bodyPr>
            <a:lstStyle/>
            <a:p>
              <a:pPr algn="ctr"/>
              <a:r>
                <a:rPr lang="en-US" sz="1400" b="1" i="1" dirty="0">
                  <a:latin typeface="Constantia" panose="02030602050306030303" pitchFamily="18" charset="0"/>
                </a:rPr>
                <a:t>  R Biostatistics Course</a:t>
              </a:r>
            </a:p>
          </p:txBody>
        </p:sp>
        <p:cxnSp>
          <p:nvCxnSpPr>
            <p:cNvPr id="126" name="Straight Arrow Connector 125"/>
            <p:cNvCxnSpPr/>
            <p:nvPr/>
          </p:nvCxnSpPr>
          <p:spPr>
            <a:xfrm flipV="1">
              <a:off x="3733084" y="3579146"/>
              <a:ext cx="422158" cy="3807"/>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p:nvPr/>
          </p:nvCxnSpPr>
          <p:spPr>
            <a:xfrm flipV="1">
              <a:off x="6070744" y="3582841"/>
              <a:ext cx="422158" cy="674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128" name="Group 127"/>
          <p:cNvGrpSpPr/>
          <p:nvPr/>
        </p:nvGrpSpPr>
        <p:grpSpPr>
          <a:xfrm>
            <a:off x="532049" y="3673135"/>
            <a:ext cx="3030435" cy="307777"/>
            <a:chOff x="3771829" y="3429064"/>
            <a:chExt cx="3030435" cy="307777"/>
          </a:xfrm>
        </p:grpSpPr>
        <p:sp>
          <p:nvSpPr>
            <p:cNvPr id="129" name="TextBox 128"/>
            <p:cNvSpPr txBox="1"/>
            <p:nvPr/>
          </p:nvSpPr>
          <p:spPr>
            <a:xfrm>
              <a:off x="3771829" y="3429064"/>
              <a:ext cx="2588374" cy="307777"/>
            </a:xfrm>
            <a:prstGeom prst="rect">
              <a:avLst/>
            </a:prstGeom>
            <a:noFill/>
          </p:spPr>
          <p:txBody>
            <a:bodyPr wrap="square" rtlCol="0">
              <a:spAutoFit/>
            </a:bodyPr>
            <a:lstStyle/>
            <a:p>
              <a:pPr algn="ctr"/>
              <a:r>
                <a:rPr lang="en-US" sz="1400" b="1" i="1" dirty="0">
                  <a:latin typeface="Constantia" panose="02030602050306030303" pitchFamily="18" charset="0"/>
                </a:rPr>
                <a:t>  HMS RC NGS Course</a:t>
              </a:r>
            </a:p>
          </p:txBody>
        </p:sp>
        <p:cxnSp>
          <p:nvCxnSpPr>
            <p:cNvPr id="130" name="Straight Arrow Connector 129"/>
            <p:cNvCxnSpPr/>
            <p:nvPr/>
          </p:nvCxnSpPr>
          <p:spPr>
            <a:xfrm flipV="1">
              <a:off x="6070744" y="3582841"/>
              <a:ext cx="731520" cy="674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grpSp>
        <p:nvGrpSpPr>
          <p:cNvPr id="131" name="Group 130"/>
          <p:cNvGrpSpPr/>
          <p:nvPr/>
        </p:nvGrpSpPr>
        <p:grpSpPr>
          <a:xfrm>
            <a:off x="120038" y="1919521"/>
            <a:ext cx="8810395" cy="466870"/>
            <a:chOff x="120038" y="1919521"/>
            <a:chExt cx="8810395" cy="466870"/>
          </a:xfrm>
        </p:grpSpPr>
        <p:grpSp>
          <p:nvGrpSpPr>
            <p:cNvPr id="132" name="Group 131"/>
            <p:cNvGrpSpPr/>
            <p:nvPr/>
          </p:nvGrpSpPr>
          <p:grpSpPr>
            <a:xfrm>
              <a:off x="2176732" y="1919521"/>
              <a:ext cx="6753701" cy="466870"/>
              <a:chOff x="2160498" y="1463605"/>
              <a:chExt cx="6730059" cy="466870"/>
            </a:xfrm>
          </p:grpSpPr>
          <p:sp>
            <p:nvSpPr>
              <p:cNvPr id="135" name="TextBox 134"/>
              <p:cNvSpPr txBox="1"/>
              <p:nvPr/>
            </p:nvSpPr>
            <p:spPr>
              <a:xfrm>
                <a:off x="2160498" y="1463605"/>
                <a:ext cx="1238310" cy="46166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txBody>
              <a:bodyPr wrap="square" rtlCol="0">
                <a:spAutoFit/>
              </a:bodyPr>
              <a:lstStyle/>
              <a:p>
                <a:pPr algn="ctr"/>
                <a:r>
                  <a:rPr lang="en-US" sz="1200" dirty="0"/>
                  <a:t>Data</a:t>
                </a:r>
              </a:p>
              <a:p>
                <a:pPr algn="ctr"/>
                <a:r>
                  <a:rPr lang="en-US" sz="1200" dirty="0"/>
                  <a:t>Normalization</a:t>
                </a:r>
              </a:p>
            </p:txBody>
          </p:sp>
          <p:sp>
            <p:nvSpPr>
              <p:cNvPr id="136" name="TextBox 135"/>
              <p:cNvSpPr txBox="1"/>
              <p:nvPr/>
            </p:nvSpPr>
            <p:spPr>
              <a:xfrm>
                <a:off x="3897544" y="1468810"/>
                <a:ext cx="2455806" cy="46166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txBody>
              <a:bodyPr wrap="square" rtlCol="0">
                <a:spAutoFit/>
              </a:bodyPr>
              <a:lstStyle/>
              <a:p>
                <a:pPr algn="ctr"/>
                <a:r>
                  <a:rPr lang="en-US" sz="1200" dirty="0"/>
                  <a:t>Unsupervised Cluster &amp; Network Analysis </a:t>
                </a:r>
              </a:p>
            </p:txBody>
          </p:sp>
          <p:cxnSp>
            <p:nvCxnSpPr>
              <p:cNvPr id="137" name="Straight Arrow Connector 136"/>
              <p:cNvCxnSpPr>
                <a:stCxn id="135" idx="3"/>
                <a:endCxn id="136" idx="1"/>
              </p:cNvCxnSpPr>
              <p:nvPr/>
            </p:nvCxnSpPr>
            <p:spPr>
              <a:xfrm>
                <a:off x="3398808" y="1694438"/>
                <a:ext cx="498736" cy="5205"/>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8" name="TextBox 137"/>
              <p:cNvSpPr txBox="1"/>
              <p:nvPr/>
            </p:nvSpPr>
            <p:spPr>
              <a:xfrm>
                <a:off x="6910764" y="1588264"/>
                <a:ext cx="1979793" cy="276999"/>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txBody>
              <a:bodyPr wrap="square" rtlCol="0" anchor="ctr" anchorCtr="0">
                <a:spAutoFit/>
              </a:bodyPr>
              <a:lstStyle/>
              <a:p>
                <a:pPr algn="ctr"/>
                <a:r>
                  <a:rPr lang="en-US" sz="1200" dirty="0"/>
                  <a:t>Hypothesis Generation</a:t>
                </a:r>
              </a:p>
            </p:txBody>
          </p:sp>
          <p:cxnSp>
            <p:nvCxnSpPr>
              <p:cNvPr id="139" name="Straight Arrow Connector 138"/>
              <p:cNvCxnSpPr>
                <a:endCxn id="138" idx="1"/>
              </p:cNvCxnSpPr>
              <p:nvPr/>
            </p:nvCxnSpPr>
            <p:spPr>
              <a:xfrm>
                <a:off x="6353350" y="1724299"/>
                <a:ext cx="557414" cy="2465"/>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133" name="TextBox 132"/>
            <p:cNvSpPr txBox="1"/>
            <p:nvPr/>
          </p:nvSpPr>
          <p:spPr>
            <a:xfrm>
              <a:off x="120038" y="2003396"/>
              <a:ext cx="1699403" cy="276999"/>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txBody>
            <a:bodyPr wrap="square" rtlCol="0">
              <a:spAutoFit/>
            </a:bodyPr>
            <a:lstStyle/>
            <a:p>
              <a:pPr algn="ctr"/>
              <a:r>
                <a:rPr lang="en-US" sz="1200" dirty="0"/>
                <a:t>Data Platform</a:t>
              </a:r>
            </a:p>
          </p:txBody>
        </p:sp>
        <p:cxnSp>
          <p:nvCxnSpPr>
            <p:cNvPr id="134" name="Straight Arrow Connector 133"/>
            <p:cNvCxnSpPr>
              <a:stCxn id="133" idx="3"/>
            </p:cNvCxnSpPr>
            <p:nvPr/>
          </p:nvCxnSpPr>
          <p:spPr>
            <a:xfrm>
              <a:off x="1819441" y="2141896"/>
              <a:ext cx="348952" cy="819"/>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000524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360864" y="1556365"/>
            <a:ext cx="8783135" cy="4308872"/>
          </a:xfrm>
          <a:prstGeom prst="rect">
            <a:avLst/>
          </a:prstGeom>
          <a:noFill/>
        </p:spPr>
        <p:txBody>
          <a:bodyPr wrap="square" rtlCol="0">
            <a:spAutoFit/>
          </a:bodyPr>
          <a:lstStyle/>
          <a:p>
            <a:pPr marL="342900" indent="-342900">
              <a:buFont typeface="Wingdings" panose="05000000000000000000" pitchFamily="2" charset="2"/>
              <a:buChar char="Ø"/>
            </a:pPr>
            <a:r>
              <a:rPr lang="en-US" sz="1600" dirty="0">
                <a:solidFill>
                  <a:prstClr val="black"/>
                </a:solidFill>
                <a:latin typeface="Frutiger LT Pro 55 Roman" panose="020B0602020204020204" pitchFamily="34" charset="0"/>
                <a:cs typeface="Times New Roman" panose="02020603050405020304" pitchFamily="18" charset="0"/>
              </a:rPr>
              <a:t>The assumption is that gene expression observations are </a:t>
            </a:r>
            <a:r>
              <a:rPr lang="en-US" sz="1600" b="1" i="1" dirty="0">
                <a:solidFill>
                  <a:prstClr val="black"/>
                </a:solidFill>
                <a:latin typeface="Frutiger LT Pro 55 Roman" panose="020B0602020204020204" pitchFamily="34" charset="0"/>
                <a:cs typeface="Times New Roman" panose="02020603050405020304" pitchFamily="18" charset="0"/>
              </a:rPr>
              <a:t>independent</a:t>
            </a:r>
            <a:r>
              <a:rPr lang="en-US" sz="1600" i="1" dirty="0">
                <a:solidFill>
                  <a:prstClr val="black"/>
                </a:solidFill>
                <a:latin typeface="Frutiger LT Pro 55 Roman" panose="020B0602020204020204" pitchFamily="34" charset="0"/>
                <a:cs typeface="Times New Roman" panose="02020603050405020304" pitchFamily="18" charset="0"/>
              </a:rPr>
              <a:t> </a:t>
            </a:r>
            <a:r>
              <a:rPr lang="en-US" sz="1600" dirty="0">
                <a:solidFill>
                  <a:prstClr val="black"/>
                </a:solidFill>
                <a:latin typeface="Frutiger LT Pro 55 Roman" panose="020B0602020204020204" pitchFamily="34" charset="0"/>
                <a:cs typeface="Times New Roman" panose="02020603050405020304" pitchFamily="18" charset="0"/>
              </a:rPr>
              <a:t>and</a:t>
            </a:r>
            <a:r>
              <a:rPr lang="en-US" sz="1600" i="1" dirty="0">
                <a:solidFill>
                  <a:prstClr val="black"/>
                </a:solidFill>
                <a:latin typeface="Frutiger LT Pro 55 Roman" panose="020B0602020204020204" pitchFamily="34" charset="0"/>
                <a:cs typeface="Times New Roman" panose="02020603050405020304" pitchFamily="18" charset="0"/>
              </a:rPr>
              <a:t> </a:t>
            </a:r>
            <a:r>
              <a:rPr lang="en-US" sz="1600" b="1" i="1" dirty="0">
                <a:solidFill>
                  <a:prstClr val="black"/>
                </a:solidFill>
                <a:latin typeface="Frutiger LT Pro 55 Roman" panose="020B0602020204020204" pitchFamily="34" charset="0"/>
                <a:cs typeface="Times New Roman" panose="02020603050405020304" pitchFamily="18" charset="0"/>
              </a:rPr>
              <a:t>identically distributed</a:t>
            </a:r>
            <a:r>
              <a:rPr lang="en-US" sz="1600" dirty="0">
                <a:solidFill>
                  <a:prstClr val="black"/>
                </a:solidFill>
                <a:latin typeface="Frutiger LT Pro 55 Roman" panose="020B0602020204020204" pitchFamily="34" charset="0"/>
                <a:cs typeface="Times New Roman" panose="02020603050405020304" pitchFamily="18" charset="0"/>
              </a:rPr>
              <a:t>. Because expression measurements among functionally related genes are strongly correlated, this assumption is highly </a:t>
            </a:r>
            <a:r>
              <a:rPr lang="en-US" sz="1600" b="1" i="1" dirty="0">
                <a:solidFill>
                  <a:prstClr val="black"/>
                </a:solidFill>
                <a:latin typeface="Frutiger LT Pro 55 Roman" panose="020B0602020204020204" pitchFamily="34" charset="0"/>
                <a:cs typeface="Times New Roman" panose="02020603050405020304" pitchFamily="18" charset="0"/>
              </a:rPr>
              <a:t>unlikely</a:t>
            </a:r>
            <a:r>
              <a:rPr lang="en-US" sz="1600" dirty="0">
                <a:solidFill>
                  <a:prstClr val="black"/>
                </a:solidFill>
                <a:latin typeface="Frutiger LT Pro 55 Roman" panose="020B0602020204020204" pitchFamily="34" charset="0"/>
                <a:cs typeface="Times New Roman" panose="02020603050405020304" pitchFamily="18" charset="0"/>
              </a:rPr>
              <a:t>. </a:t>
            </a:r>
          </a:p>
          <a:p>
            <a:pPr marL="342900" indent="-342900">
              <a:buFont typeface="Wingdings" panose="05000000000000000000" pitchFamily="2" charset="2"/>
              <a:buChar char="Ø"/>
            </a:pPr>
            <a:endParaRPr lang="en-US" sz="1600" dirty="0">
              <a:solidFill>
                <a:prstClr val="black"/>
              </a:solidFill>
              <a:latin typeface="Frutiger LT Pro 55 Roman" panose="020B0602020204020204" pitchFamily="34" charset="0"/>
              <a:cs typeface="Times New Roman" panose="02020603050405020304" pitchFamily="18" charset="0"/>
            </a:endParaRPr>
          </a:p>
          <a:p>
            <a:pPr marL="342900" indent="-342900">
              <a:buFont typeface="Wingdings" panose="05000000000000000000" pitchFamily="2" charset="2"/>
              <a:buChar char="Ø"/>
            </a:pPr>
            <a:r>
              <a:rPr lang="en-US" sz="1600" dirty="0">
                <a:solidFill>
                  <a:prstClr val="black"/>
                </a:solidFill>
                <a:latin typeface="Frutiger LT Pro 55 Roman" panose="020B0602020204020204" pitchFamily="34" charset="0"/>
                <a:cs typeface="Times New Roman" panose="02020603050405020304" pitchFamily="18" charset="0"/>
              </a:rPr>
              <a:t>Moreover, propagation of genes across multiple GO terms (</a:t>
            </a:r>
            <a:r>
              <a:rPr lang="en-US" sz="1600" b="1" i="1" dirty="0">
                <a:solidFill>
                  <a:prstClr val="black"/>
                </a:solidFill>
                <a:latin typeface="Frutiger LT Pro 55 Roman" panose="020B0602020204020204" pitchFamily="34" charset="0"/>
                <a:cs typeface="Times New Roman" panose="02020603050405020304" pitchFamily="18" charset="0"/>
              </a:rPr>
              <a:t>gene redundancy</a:t>
            </a:r>
            <a:r>
              <a:rPr lang="en-US" sz="1600" dirty="0">
                <a:solidFill>
                  <a:prstClr val="black"/>
                </a:solidFill>
                <a:latin typeface="Frutiger LT Pro 55 Roman" panose="020B0602020204020204" pitchFamily="34" charset="0"/>
                <a:cs typeface="Times New Roman" panose="02020603050405020304" pitchFamily="18" charset="0"/>
              </a:rPr>
              <a:t>) cause nodes within a given path to be highly correlated. As a consequence, the enrichment statistics of current SEA and MEA methods tend to be </a:t>
            </a:r>
            <a:r>
              <a:rPr lang="en-US" sz="1600" b="1" i="1" dirty="0">
                <a:solidFill>
                  <a:prstClr val="black"/>
                </a:solidFill>
                <a:latin typeface="Frutiger LT Pro 55 Roman" panose="020B0602020204020204" pitchFamily="34" charset="0"/>
                <a:cs typeface="Times New Roman" panose="02020603050405020304" pitchFamily="18" charset="0"/>
              </a:rPr>
              <a:t>anti-conservative</a:t>
            </a:r>
            <a:r>
              <a:rPr lang="en-US" sz="1600" dirty="0">
                <a:solidFill>
                  <a:prstClr val="black"/>
                </a:solidFill>
                <a:latin typeface="Frutiger LT Pro 55 Roman" panose="020B0602020204020204" pitchFamily="34" charset="0"/>
                <a:cs typeface="Times New Roman" panose="02020603050405020304" pitchFamily="18" charset="0"/>
              </a:rPr>
              <a:t>. </a:t>
            </a:r>
          </a:p>
          <a:p>
            <a:pPr marL="342900" indent="-342900">
              <a:buFont typeface="Wingdings" panose="05000000000000000000" pitchFamily="2" charset="2"/>
              <a:buChar char="Ø"/>
            </a:pPr>
            <a:endParaRPr lang="en-US" sz="1600" dirty="0">
              <a:solidFill>
                <a:prstClr val="black"/>
              </a:solidFill>
              <a:latin typeface="Frutiger LT Pro 55 Roman" panose="020B0602020204020204" pitchFamily="34" charset="0"/>
              <a:cs typeface="Times New Roman" panose="02020603050405020304" pitchFamily="18" charset="0"/>
            </a:endParaRPr>
          </a:p>
          <a:p>
            <a:pPr marL="342900" indent="-342900">
              <a:buFont typeface="Wingdings" panose="05000000000000000000" pitchFamily="2" charset="2"/>
              <a:buChar char="Ø"/>
            </a:pPr>
            <a:r>
              <a:rPr lang="en-US" sz="1600" dirty="0">
                <a:solidFill>
                  <a:prstClr val="black"/>
                </a:solidFill>
                <a:latin typeface="Frutiger LT Pro 55 Roman" panose="020B0602020204020204" pitchFamily="34" charset="0"/>
                <a:cs typeface="Times New Roman" panose="02020603050405020304" pitchFamily="18" charset="0"/>
              </a:rPr>
              <a:t>A number of </a:t>
            </a:r>
            <a:r>
              <a:rPr lang="en-US" sz="1600" b="1" i="1" dirty="0">
                <a:solidFill>
                  <a:prstClr val="black"/>
                </a:solidFill>
                <a:latin typeface="Frutiger LT Pro 55 Roman" panose="020B0602020204020204" pitchFamily="34" charset="0"/>
                <a:cs typeface="Times New Roman" panose="02020603050405020304" pitchFamily="18" charset="0"/>
              </a:rPr>
              <a:t>multiple testing correction </a:t>
            </a:r>
            <a:r>
              <a:rPr lang="en-US" sz="1600" dirty="0">
                <a:solidFill>
                  <a:prstClr val="black"/>
                </a:solidFill>
                <a:latin typeface="Frutiger LT Pro 55 Roman" panose="020B0602020204020204" pitchFamily="34" charset="0"/>
                <a:cs typeface="Times New Roman" panose="02020603050405020304" pitchFamily="18" charset="0"/>
              </a:rPr>
              <a:t>methods have, therefore, been proposed for the functional analysis of high-throughput genomic data. Standard techniques such as </a:t>
            </a:r>
            <a:r>
              <a:rPr lang="en-US" sz="1600" b="1" i="1" dirty="0">
                <a:solidFill>
                  <a:prstClr val="black"/>
                </a:solidFill>
                <a:latin typeface="Frutiger LT Pro 55 Roman" panose="020B0602020204020204" pitchFamily="34" charset="0"/>
                <a:cs typeface="Times New Roman" panose="02020603050405020304" pitchFamily="18" charset="0"/>
              </a:rPr>
              <a:t>Bonferroni</a:t>
            </a:r>
            <a:r>
              <a:rPr lang="en-US" sz="1600" i="1" dirty="0">
                <a:solidFill>
                  <a:prstClr val="black"/>
                </a:solidFill>
                <a:latin typeface="Frutiger LT Pro 55 Roman" panose="020B0602020204020204" pitchFamily="34" charset="0"/>
                <a:cs typeface="Times New Roman" panose="02020603050405020304" pitchFamily="18" charset="0"/>
              </a:rPr>
              <a:t> </a:t>
            </a:r>
            <a:r>
              <a:rPr lang="en-US" sz="1600" dirty="0">
                <a:solidFill>
                  <a:prstClr val="black"/>
                </a:solidFill>
                <a:latin typeface="Frutiger LT Pro 55 Roman" panose="020B0602020204020204" pitchFamily="34" charset="0"/>
                <a:cs typeface="Times New Roman" panose="02020603050405020304" pitchFamily="18" charset="0"/>
              </a:rPr>
              <a:t>and </a:t>
            </a:r>
            <a:r>
              <a:rPr lang="en-US" sz="1600" b="1" i="1" dirty="0" err="1">
                <a:solidFill>
                  <a:prstClr val="black"/>
                </a:solidFill>
                <a:latin typeface="Frutiger LT Pro 55 Roman" panose="020B0602020204020204" pitchFamily="34" charset="0"/>
                <a:cs typeface="Times New Roman" panose="02020603050405020304" pitchFamily="18" charset="0"/>
              </a:rPr>
              <a:t>Sidack</a:t>
            </a:r>
            <a:r>
              <a:rPr lang="en-US" sz="1600" i="1" dirty="0">
                <a:solidFill>
                  <a:prstClr val="black"/>
                </a:solidFill>
                <a:latin typeface="Frutiger LT Pro 55 Roman" panose="020B0602020204020204" pitchFamily="34" charset="0"/>
                <a:cs typeface="Times New Roman" panose="02020603050405020304" pitchFamily="18" charset="0"/>
              </a:rPr>
              <a:t> </a:t>
            </a:r>
            <a:r>
              <a:rPr lang="en-US" sz="1600" dirty="0">
                <a:solidFill>
                  <a:prstClr val="black"/>
                </a:solidFill>
                <a:latin typeface="Frutiger LT Pro 55 Roman" panose="020B0602020204020204" pitchFamily="34" charset="0"/>
                <a:cs typeface="Times New Roman" panose="02020603050405020304" pitchFamily="18" charset="0"/>
              </a:rPr>
              <a:t>adjustments have been applied in situations when fewer than 50 functional categories are evaluated. </a:t>
            </a:r>
          </a:p>
          <a:p>
            <a:pPr marL="342900" indent="-342900">
              <a:buFont typeface="Wingdings" panose="05000000000000000000" pitchFamily="2" charset="2"/>
              <a:buChar char="Ø"/>
            </a:pPr>
            <a:endParaRPr lang="en-US" sz="1600" dirty="0">
              <a:solidFill>
                <a:prstClr val="black"/>
              </a:solidFill>
              <a:latin typeface="Frutiger LT Pro 55 Roman" panose="020B0602020204020204" pitchFamily="34" charset="0"/>
              <a:cs typeface="Times New Roman" panose="02020603050405020304" pitchFamily="18" charset="0"/>
            </a:endParaRPr>
          </a:p>
          <a:p>
            <a:pPr marL="342900" indent="-342900">
              <a:buFont typeface="Wingdings" panose="05000000000000000000" pitchFamily="2" charset="2"/>
              <a:buChar char="Ø"/>
            </a:pPr>
            <a:r>
              <a:rPr lang="en-US" sz="1600" dirty="0">
                <a:solidFill>
                  <a:prstClr val="black"/>
                </a:solidFill>
                <a:latin typeface="Frutiger LT Pro 55 Roman" panose="020B0602020204020204" pitchFamily="34" charset="0"/>
                <a:cs typeface="Times New Roman" panose="02020603050405020304" pitchFamily="18" charset="0"/>
              </a:rPr>
              <a:t>However, these techniques assume that variables are </a:t>
            </a:r>
            <a:r>
              <a:rPr lang="en-US" sz="1600" b="1" i="1" dirty="0">
                <a:solidFill>
                  <a:prstClr val="black"/>
                </a:solidFill>
                <a:latin typeface="Frutiger LT Pro 55 Roman" panose="020B0602020204020204" pitchFamily="34" charset="0"/>
                <a:cs typeface="Times New Roman" panose="02020603050405020304" pitchFamily="18" charset="0"/>
              </a:rPr>
              <a:t>independent</a:t>
            </a:r>
            <a:r>
              <a:rPr lang="en-US" sz="1600" dirty="0">
                <a:solidFill>
                  <a:prstClr val="black"/>
                </a:solidFill>
                <a:latin typeface="Frutiger LT Pro 55 Roman" panose="020B0602020204020204" pitchFamily="34" charset="0"/>
                <a:cs typeface="Times New Roman" panose="02020603050405020304" pitchFamily="18" charset="0"/>
              </a:rPr>
              <a:t> and have been shown to be </a:t>
            </a:r>
            <a:r>
              <a:rPr lang="en-US" sz="1600" b="1" i="1" dirty="0">
                <a:solidFill>
                  <a:prstClr val="black"/>
                </a:solidFill>
                <a:latin typeface="Frutiger LT Pro 55 Roman" panose="020B0602020204020204" pitchFamily="34" charset="0"/>
                <a:cs typeface="Times New Roman" panose="02020603050405020304" pitchFamily="18" charset="0"/>
              </a:rPr>
              <a:t>overly conservative</a:t>
            </a:r>
            <a:r>
              <a:rPr lang="en-US" sz="1600" dirty="0">
                <a:solidFill>
                  <a:prstClr val="black"/>
                </a:solidFill>
                <a:latin typeface="Frutiger LT Pro 55 Roman" panose="020B0602020204020204" pitchFamily="34" charset="0"/>
                <a:cs typeface="Times New Roman" panose="02020603050405020304" pitchFamily="18" charset="0"/>
              </a:rPr>
              <a:t>. In instances where dependencies exist, various </a:t>
            </a:r>
            <a:r>
              <a:rPr lang="en-US" sz="1600" b="1" i="1" dirty="0">
                <a:solidFill>
                  <a:prstClr val="black"/>
                </a:solidFill>
                <a:latin typeface="Frutiger LT Pro 55 Roman" panose="020B0602020204020204" pitchFamily="34" charset="0"/>
                <a:cs typeface="Times New Roman" panose="02020603050405020304" pitchFamily="18" charset="0"/>
              </a:rPr>
              <a:t>false discovery methods </a:t>
            </a:r>
            <a:r>
              <a:rPr lang="en-US" sz="1600" dirty="0">
                <a:solidFill>
                  <a:prstClr val="black"/>
                </a:solidFill>
                <a:latin typeface="Frutiger LT Pro 55 Roman" panose="020B0602020204020204" pitchFamily="34" charset="0"/>
                <a:cs typeface="Times New Roman" panose="02020603050405020304" pitchFamily="18" charset="0"/>
              </a:rPr>
              <a:t>and </a:t>
            </a:r>
            <a:r>
              <a:rPr lang="en-US" sz="1600" b="1" i="1" dirty="0">
                <a:solidFill>
                  <a:prstClr val="black"/>
                </a:solidFill>
                <a:latin typeface="Frutiger LT Pro 55 Roman" panose="020B0602020204020204" pitchFamily="34" charset="0"/>
                <a:cs typeface="Times New Roman" panose="02020603050405020304" pitchFamily="18" charset="0"/>
              </a:rPr>
              <a:t>bootstrapping</a:t>
            </a:r>
            <a:r>
              <a:rPr lang="en-US" sz="1600" dirty="0">
                <a:solidFill>
                  <a:prstClr val="black"/>
                </a:solidFill>
                <a:latin typeface="Frutiger LT Pro 55 Roman" panose="020B0602020204020204" pitchFamily="34" charset="0"/>
                <a:cs typeface="Times New Roman" panose="02020603050405020304" pitchFamily="18" charset="0"/>
              </a:rPr>
              <a:t> are highly effective. </a:t>
            </a:r>
          </a:p>
          <a:p>
            <a:r>
              <a:rPr lang="en-US" dirty="0">
                <a:solidFill>
                  <a:prstClr val="black"/>
                </a:solidFill>
              </a:rPr>
              <a:t> </a:t>
            </a:r>
          </a:p>
        </p:txBody>
      </p:sp>
      <p:sp>
        <p:nvSpPr>
          <p:cNvPr id="21" name="TextBox 20"/>
          <p:cNvSpPr txBox="1"/>
          <p:nvPr/>
        </p:nvSpPr>
        <p:spPr>
          <a:xfrm>
            <a:off x="0" y="6079656"/>
            <a:ext cx="9143999" cy="461665"/>
          </a:xfrm>
          <a:prstGeom prst="rect">
            <a:avLst/>
          </a:prstGeom>
          <a:noFill/>
        </p:spPr>
        <p:txBody>
          <a:bodyPr wrap="square" rtlCol="0">
            <a:spAutoFit/>
          </a:bodyPr>
          <a:lstStyle/>
          <a:p>
            <a:pPr algn="ctr"/>
            <a:r>
              <a:rPr lang="en-US" sz="1200" dirty="0">
                <a:solidFill>
                  <a:prstClr val="black"/>
                </a:solidFill>
                <a:latin typeface="Frutiger LT Pro 55 Roman" panose="020B0602020204020204" pitchFamily="34" charset="0"/>
              </a:rPr>
              <a:t>Chittenden (2012). </a:t>
            </a:r>
            <a:r>
              <a:rPr lang="en-US" sz="1200" i="1" dirty="0">
                <a:solidFill>
                  <a:prstClr val="black"/>
                </a:solidFill>
                <a:latin typeface="Frutiger LT Pro 55 Roman" panose="020B0602020204020204" pitchFamily="34" charset="0"/>
                <a:ea typeface="Times New Roman" panose="02020603050405020304" pitchFamily="18" charset="0"/>
                <a:cs typeface="Times New Roman" panose="02020603050405020304" pitchFamily="18" charset="0"/>
              </a:rPr>
              <a:t>Quantitative Integration of Biological Knowledge for Mathematical </a:t>
            </a:r>
          </a:p>
          <a:p>
            <a:pPr algn="ctr"/>
            <a:r>
              <a:rPr lang="en-US" sz="1200" i="1" dirty="0">
                <a:solidFill>
                  <a:prstClr val="black"/>
                </a:solidFill>
                <a:latin typeface="Frutiger LT Pro 55 Roman" panose="020B0602020204020204" pitchFamily="34" charset="0"/>
                <a:ea typeface="Times New Roman" panose="02020603050405020304" pitchFamily="18" charset="0"/>
                <a:cs typeface="Times New Roman" panose="02020603050405020304" pitchFamily="18" charset="0"/>
              </a:rPr>
              <a:t>and Statistical Modeling of High-Throughput Genomic Data</a:t>
            </a:r>
            <a:r>
              <a:rPr lang="en-US" sz="1200" dirty="0">
                <a:solidFill>
                  <a:prstClr val="black"/>
                </a:solidFill>
                <a:latin typeface="Frutiger LT Pro 55 Roman" panose="020B0602020204020204" pitchFamily="34" charset="0"/>
                <a:ea typeface="Times New Roman" panose="02020603050405020304" pitchFamily="18" charset="0"/>
                <a:cs typeface="Times New Roman" panose="02020603050405020304" pitchFamily="18" charset="0"/>
              </a:rPr>
              <a:t>. </a:t>
            </a:r>
            <a:r>
              <a:rPr lang="en-US" sz="1200" dirty="0">
                <a:solidFill>
                  <a:srgbClr val="000000"/>
                </a:solidFill>
                <a:latin typeface="Frutiger LT Pro 55 Roman" panose="020B0602020204020204" pitchFamily="34" charset="0"/>
              </a:rPr>
              <a:t>(Doctoral dissertation).</a:t>
            </a:r>
            <a:endParaRPr lang="en-US" sz="1200" dirty="0">
              <a:solidFill>
                <a:prstClr val="black"/>
              </a:solidFill>
              <a:latin typeface="Frutiger LT Pro 55 Roman" panose="020B0602020204020204" pitchFamily="34" charset="0"/>
            </a:endParaRPr>
          </a:p>
        </p:txBody>
      </p:sp>
    </p:spTree>
    <p:extLst>
      <p:ext uri="{BB962C8B-B14F-4D97-AF65-F5344CB8AC3E}">
        <p14:creationId xmlns:p14="http://schemas.microsoft.com/office/powerpoint/2010/main" val="34814949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548632" y="1376209"/>
            <a:ext cx="5790453" cy="338554"/>
          </a:xfrm>
          <a:prstGeom prst="rect">
            <a:avLst/>
          </a:prstGeom>
          <a:noFill/>
        </p:spPr>
        <p:txBody>
          <a:bodyPr wrap="square" rtlCol="0">
            <a:spAutoFit/>
          </a:bodyPr>
          <a:lstStyle/>
          <a:p>
            <a:r>
              <a:rPr lang="en-US" sz="1600" i="1" dirty="0">
                <a:solidFill>
                  <a:prstClr val="black"/>
                </a:solidFill>
                <a:latin typeface="Frutiger LT Pro 55 Roman" panose="020B0602020204020204" pitchFamily="34" charset="0"/>
              </a:rPr>
              <a:t>A. EASE results - cell proliferation  pvalue  = 4.57E-11</a:t>
            </a:r>
          </a:p>
        </p:txBody>
      </p:sp>
      <p:graphicFrame>
        <p:nvGraphicFramePr>
          <p:cNvPr id="18" name="Table 17"/>
          <p:cNvGraphicFramePr>
            <a:graphicFrameLocks noGrp="1"/>
          </p:cNvGraphicFramePr>
          <p:nvPr>
            <p:extLst/>
          </p:nvPr>
        </p:nvGraphicFramePr>
        <p:xfrm>
          <a:off x="3770024" y="3318537"/>
          <a:ext cx="4955244" cy="1577404"/>
        </p:xfrm>
        <a:graphic>
          <a:graphicData uri="http://schemas.openxmlformats.org/drawingml/2006/table">
            <a:tbl>
              <a:tblPr firstRow="1" bandRow="1">
                <a:tableStyleId>{5C22544A-7EE6-4342-B048-85BDC9FD1C3A}</a:tableStyleId>
              </a:tblPr>
              <a:tblGrid>
                <a:gridCol w="1238811">
                  <a:extLst>
                    <a:ext uri="{9D8B030D-6E8A-4147-A177-3AD203B41FA5}">
                      <a16:colId xmlns:a16="http://schemas.microsoft.com/office/drawing/2014/main" val="20000"/>
                    </a:ext>
                  </a:extLst>
                </a:gridCol>
                <a:gridCol w="1238811">
                  <a:extLst>
                    <a:ext uri="{9D8B030D-6E8A-4147-A177-3AD203B41FA5}">
                      <a16:colId xmlns:a16="http://schemas.microsoft.com/office/drawing/2014/main" val="20001"/>
                    </a:ext>
                  </a:extLst>
                </a:gridCol>
                <a:gridCol w="1238811">
                  <a:extLst>
                    <a:ext uri="{9D8B030D-6E8A-4147-A177-3AD203B41FA5}">
                      <a16:colId xmlns:a16="http://schemas.microsoft.com/office/drawing/2014/main" val="20002"/>
                    </a:ext>
                  </a:extLst>
                </a:gridCol>
                <a:gridCol w="1238811">
                  <a:extLst>
                    <a:ext uri="{9D8B030D-6E8A-4147-A177-3AD203B41FA5}">
                      <a16:colId xmlns:a16="http://schemas.microsoft.com/office/drawing/2014/main" val="20003"/>
                    </a:ext>
                  </a:extLst>
                </a:gridCol>
              </a:tblGrid>
              <a:tr h="0">
                <a:tc>
                  <a:txBody>
                    <a:bodyPr/>
                    <a:lstStyle/>
                    <a:p>
                      <a:endParaRPr lang="en-US" dirty="0"/>
                    </a:p>
                  </a:txBody>
                  <a:tcPr/>
                </a:tc>
                <a:tc>
                  <a:txBody>
                    <a:bodyPr/>
                    <a:lstStyle/>
                    <a:p>
                      <a:pPr algn="ctr"/>
                      <a:r>
                        <a:rPr lang="en-US" dirty="0"/>
                        <a:t>Yes</a:t>
                      </a:r>
                    </a:p>
                  </a:txBody>
                  <a:tcPr/>
                </a:tc>
                <a:tc>
                  <a:txBody>
                    <a:bodyPr/>
                    <a:lstStyle/>
                    <a:p>
                      <a:pPr algn="ctr"/>
                      <a:r>
                        <a:rPr lang="en-US" dirty="0"/>
                        <a:t>No</a:t>
                      </a:r>
                    </a:p>
                  </a:txBody>
                  <a:tcPr/>
                </a:tc>
                <a:tc>
                  <a:txBody>
                    <a:bodyPr/>
                    <a:lstStyle/>
                    <a:p>
                      <a:pPr algn="ctr"/>
                      <a:r>
                        <a:rPr lang="en-US" dirty="0"/>
                        <a:t>Total</a:t>
                      </a:r>
                    </a:p>
                  </a:txBody>
                  <a:tcPr/>
                </a:tc>
                <a:extLst>
                  <a:ext uri="{0D108BD9-81ED-4DB2-BD59-A6C34878D82A}">
                    <a16:rowId xmlns:a16="http://schemas.microsoft.com/office/drawing/2014/main" val="10000"/>
                  </a:ext>
                </a:extLst>
              </a:tr>
              <a:tr h="370840">
                <a:tc>
                  <a:txBody>
                    <a:bodyPr/>
                    <a:lstStyle/>
                    <a:p>
                      <a:r>
                        <a:rPr lang="en-US" dirty="0"/>
                        <a:t>Differential</a:t>
                      </a:r>
                      <a:r>
                        <a:rPr lang="en-US" baseline="0" dirty="0"/>
                        <a:t> </a:t>
                      </a:r>
                      <a:endParaRPr lang="en-US" dirty="0"/>
                    </a:p>
                  </a:txBody>
                  <a:tcPr/>
                </a:tc>
                <a:tc>
                  <a:txBody>
                    <a:bodyPr/>
                    <a:lstStyle/>
                    <a:p>
                      <a:pPr algn="ctr"/>
                      <a:r>
                        <a:rPr lang="en-US" dirty="0"/>
                        <a:t>277</a:t>
                      </a:r>
                    </a:p>
                  </a:txBody>
                  <a:tcPr/>
                </a:tc>
                <a:tc>
                  <a:txBody>
                    <a:bodyPr/>
                    <a:lstStyle/>
                    <a:p>
                      <a:pPr algn="ctr"/>
                      <a:r>
                        <a:rPr lang="en-US" dirty="0"/>
                        <a:t>1296</a:t>
                      </a:r>
                    </a:p>
                  </a:txBody>
                  <a:tcPr/>
                </a:tc>
                <a:tc>
                  <a:txBody>
                    <a:bodyPr/>
                    <a:lstStyle/>
                    <a:p>
                      <a:pPr algn="ctr"/>
                      <a:r>
                        <a:rPr lang="en-US" dirty="0"/>
                        <a:t>1573</a:t>
                      </a:r>
                    </a:p>
                  </a:txBody>
                  <a:tcPr/>
                </a:tc>
                <a:extLst>
                  <a:ext uri="{0D108BD9-81ED-4DB2-BD59-A6C34878D82A}">
                    <a16:rowId xmlns:a16="http://schemas.microsoft.com/office/drawing/2014/main" val="10001"/>
                  </a:ext>
                </a:extLst>
              </a:tr>
              <a:tr h="370840">
                <a:tc>
                  <a:txBody>
                    <a:bodyPr/>
                    <a:lstStyle/>
                    <a:p>
                      <a:r>
                        <a:rPr lang="en-US" dirty="0"/>
                        <a:t>Non-differential</a:t>
                      </a:r>
                    </a:p>
                  </a:txBody>
                  <a:tcPr/>
                </a:tc>
                <a:tc>
                  <a:txBody>
                    <a:bodyPr/>
                    <a:lstStyle/>
                    <a:p>
                      <a:pPr algn="ctr"/>
                      <a:r>
                        <a:rPr lang="en-US" dirty="0"/>
                        <a:t>1257</a:t>
                      </a:r>
                    </a:p>
                  </a:txBody>
                  <a:tcPr anchor="ctr"/>
                </a:tc>
                <a:tc>
                  <a:txBody>
                    <a:bodyPr/>
                    <a:lstStyle/>
                    <a:p>
                      <a:pPr algn="ctr"/>
                      <a:r>
                        <a:rPr lang="en-US" dirty="0"/>
                        <a:t>9609</a:t>
                      </a:r>
                    </a:p>
                  </a:txBody>
                  <a:tcPr anchor="ctr"/>
                </a:tc>
                <a:tc>
                  <a:txBody>
                    <a:bodyPr/>
                    <a:lstStyle/>
                    <a:p>
                      <a:pPr algn="ctr"/>
                      <a:r>
                        <a:rPr lang="en-US" dirty="0"/>
                        <a:t>10866</a:t>
                      </a:r>
                    </a:p>
                  </a:txBody>
                  <a:tcPr anchor="ctr"/>
                </a:tc>
                <a:extLst>
                  <a:ext uri="{0D108BD9-81ED-4DB2-BD59-A6C34878D82A}">
                    <a16:rowId xmlns:a16="http://schemas.microsoft.com/office/drawing/2014/main" val="10002"/>
                  </a:ext>
                </a:extLst>
              </a:tr>
              <a:tr h="370840">
                <a:tc>
                  <a:txBody>
                    <a:bodyPr/>
                    <a:lstStyle/>
                    <a:p>
                      <a:r>
                        <a:rPr lang="en-US" dirty="0"/>
                        <a:t>Total</a:t>
                      </a:r>
                    </a:p>
                  </a:txBody>
                  <a:tcPr/>
                </a:tc>
                <a:tc>
                  <a:txBody>
                    <a:bodyPr/>
                    <a:lstStyle/>
                    <a:p>
                      <a:pPr algn="ctr"/>
                      <a:r>
                        <a:rPr lang="en-US" dirty="0"/>
                        <a:t>1534</a:t>
                      </a:r>
                    </a:p>
                  </a:txBody>
                  <a:tcPr/>
                </a:tc>
                <a:tc>
                  <a:txBody>
                    <a:bodyPr/>
                    <a:lstStyle/>
                    <a:p>
                      <a:pPr algn="ctr"/>
                      <a:r>
                        <a:rPr lang="en-US" dirty="0"/>
                        <a:t>10905</a:t>
                      </a:r>
                    </a:p>
                  </a:txBody>
                  <a:tcPr/>
                </a:tc>
                <a:tc>
                  <a:txBody>
                    <a:bodyPr/>
                    <a:lstStyle/>
                    <a:p>
                      <a:pPr algn="ctr"/>
                      <a:r>
                        <a:rPr lang="en-US" dirty="0"/>
                        <a:t>12439</a:t>
                      </a:r>
                    </a:p>
                  </a:txBody>
                  <a:tcPr/>
                </a:tc>
                <a:extLst>
                  <a:ext uri="{0D108BD9-81ED-4DB2-BD59-A6C34878D82A}">
                    <a16:rowId xmlns:a16="http://schemas.microsoft.com/office/drawing/2014/main" val="10003"/>
                  </a:ext>
                </a:extLst>
              </a:tr>
            </a:tbl>
          </a:graphicData>
        </a:graphic>
      </p:graphicFrame>
      <p:sp>
        <p:nvSpPr>
          <p:cNvPr id="19" name="TextBox 18"/>
          <p:cNvSpPr txBox="1"/>
          <p:nvPr/>
        </p:nvSpPr>
        <p:spPr>
          <a:xfrm>
            <a:off x="4999220" y="2906788"/>
            <a:ext cx="2488367" cy="369332"/>
          </a:xfrm>
          <a:prstGeom prst="rect">
            <a:avLst/>
          </a:prstGeom>
          <a:noFill/>
        </p:spPr>
        <p:txBody>
          <a:bodyPr wrap="square" rtlCol="0">
            <a:spAutoFit/>
          </a:bodyPr>
          <a:lstStyle/>
          <a:p>
            <a:pPr algn="ctr"/>
            <a:r>
              <a:rPr lang="en-US" dirty="0">
                <a:solidFill>
                  <a:prstClr val="black"/>
                </a:solidFill>
                <a:latin typeface="Constantia" panose="02030602050306030303" pitchFamily="18" charset="0"/>
              </a:rPr>
              <a:t>Cell Proliferation</a:t>
            </a:r>
          </a:p>
        </p:txBody>
      </p:sp>
      <p:sp>
        <p:nvSpPr>
          <p:cNvPr id="20" name="TextBox 19"/>
          <p:cNvSpPr txBox="1"/>
          <p:nvPr/>
        </p:nvSpPr>
        <p:spPr>
          <a:xfrm>
            <a:off x="3703563" y="2516248"/>
            <a:ext cx="5021705" cy="369332"/>
          </a:xfrm>
          <a:prstGeom prst="rect">
            <a:avLst/>
          </a:prstGeom>
          <a:noFill/>
        </p:spPr>
        <p:txBody>
          <a:bodyPr wrap="square" rtlCol="0">
            <a:spAutoFit/>
          </a:bodyPr>
          <a:lstStyle/>
          <a:p>
            <a:pPr algn="ctr"/>
            <a:r>
              <a:rPr lang="en-US" dirty="0">
                <a:solidFill>
                  <a:prstClr val="black"/>
                </a:solidFill>
                <a:latin typeface="Frutiger LT Pro 55 Roman" panose="020B0602020204020204" pitchFamily="34" charset="0"/>
              </a:rPr>
              <a:t>2x2 Contingency Table</a:t>
            </a:r>
          </a:p>
        </p:txBody>
      </p:sp>
      <p:sp>
        <p:nvSpPr>
          <p:cNvPr id="24" name="TextBox 23"/>
          <p:cNvSpPr txBox="1"/>
          <p:nvPr/>
        </p:nvSpPr>
        <p:spPr>
          <a:xfrm>
            <a:off x="3286896" y="6081063"/>
            <a:ext cx="5857103" cy="276999"/>
          </a:xfrm>
          <a:prstGeom prst="rect">
            <a:avLst/>
          </a:prstGeom>
          <a:noFill/>
        </p:spPr>
        <p:txBody>
          <a:bodyPr wrap="square" rtlCol="0">
            <a:spAutoFit/>
          </a:bodyPr>
          <a:lstStyle/>
          <a:p>
            <a:pPr algn="ctr"/>
            <a:r>
              <a:rPr lang="en-US" sz="1200" dirty="0">
                <a:solidFill>
                  <a:prstClr val="black"/>
                </a:solidFill>
                <a:latin typeface="Frutiger LT Pro 55 Roman" panose="020B0602020204020204" pitchFamily="34" charset="0"/>
              </a:rPr>
              <a:t>Chittenden </a:t>
            </a:r>
            <a:r>
              <a:rPr lang="en-US" sz="1200" i="1" dirty="0">
                <a:solidFill>
                  <a:prstClr val="black"/>
                </a:solidFill>
                <a:latin typeface="Frutiger LT Pro 55 Roman" panose="020B0602020204020204" pitchFamily="34" charset="0"/>
              </a:rPr>
              <a:t>et al</a:t>
            </a:r>
            <a:r>
              <a:rPr lang="en-US" sz="1200" dirty="0">
                <a:solidFill>
                  <a:prstClr val="black"/>
                </a:solidFill>
                <a:latin typeface="Frutiger LT Pro 55 Roman" panose="020B0602020204020204" pitchFamily="34" charset="0"/>
              </a:rPr>
              <a:t>., </a:t>
            </a:r>
            <a:r>
              <a:rPr lang="en-US" sz="1200" i="1" dirty="0">
                <a:solidFill>
                  <a:prstClr val="black"/>
                </a:solidFill>
                <a:latin typeface="Frutiger LT Pro 55 Roman" panose="020B0602020204020204" pitchFamily="34" charset="0"/>
              </a:rPr>
              <a:t>Bioinformatics</a:t>
            </a:r>
            <a:r>
              <a:rPr lang="en-US" sz="1200" dirty="0">
                <a:solidFill>
                  <a:prstClr val="black"/>
                </a:solidFill>
                <a:latin typeface="Frutiger LT Pro 55 Roman" panose="020B0602020204020204" pitchFamily="34" charset="0"/>
              </a:rPr>
              <a:t> 2012</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876" y="1811475"/>
            <a:ext cx="2841905" cy="2483809"/>
          </a:xfrm>
          <a:prstGeom prst="rect">
            <a:avLst/>
          </a:prstGeom>
        </p:spPr>
      </p:pic>
      <p:sp>
        <p:nvSpPr>
          <p:cNvPr id="3" name="TextBox 2"/>
          <p:cNvSpPr txBox="1"/>
          <p:nvPr/>
        </p:nvSpPr>
        <p:spPr>
          <a:xfrm>
            <a:off x="5921366" y="4677331"/>
            <a:ext cx="322037" cy="215444"/>
          </a:xfrm>
          <a:prstGeom prst="rect">
            <a:avLst/>
          </a:prstGeom>
          <a:noFill/>
        </p:spPr>
        <p:txBody>
          <a:bodyPr wrap="square" rtlCol="0">
            <a:spAutoFit/>
          </a:bodyPr>
          <a:lstStyle/>
          <a:p>
            <a:r>
              <a:rPr lang="en-US" sz="800" b="1" dirty="0">
                <a:solidFill>
                  <a:prstClr val="black"/>
                </a:solidFill>
              </a:rPr>
              <a:t>(n)</a:t>
            </a:r>
          </a:p>
        </p:txBody>
      </p:sp>
      <p:sp>
        <p:nvSpPr>
          <p:cNvPr id="23" name="TextBox 22"/>
          <p:cNvSpPr txBox="1"/>
          <p:nvPr/>
        </p:nvSpPr>
        <p:spPr>
          <a:xfrm>
            <a:off x="5921366" y="3668358"/>
            <a:ext cx="322037" cy="215444"/>
          </a:xfrm>
          <a:prstGeom prst="rect">
            <a:avLst/>
          </a:prstGeom>
          <a:noFill/>
        </p:spPr>
        <p:txBody>
          <a:bodyPr wrap="square" rtlCol="0">
            <a:spAutoFit/>
          </a:bodyPr>
          <a:lstStyle/>
          <a:p>
            <a:r>
              <a:rPr lang="en-US" sz="800" b="1" dirty="0">
                <a:solidFill>
                  <a:prstClr val="black"/>
                </a:solidFill>
              </a:rPr>
              <a:t>(k)</a:t>
            </a:r>
          </a:p>
        </p:txBody>
      </p:sp>
      <p:sp>
        <p:nvSpPr>
          <p:cNvPr id="25" name="TextBox 24"/>
          <p:cNvSpPr txBox="1"/>
          <p:nvPr/>
        </p:nvSpPr>
        <p:spPr>
          <a:xfrm>
            <a:off x="8351519" y="4677331"/>
            <a:ext cx="352269" cy="215444"/>
          </a:xfrm>
          <a:prstGeom prst="rect">
            <a:avLst/>
          </a:prstGeom>
          <a:noFill/>
        </p:spPr>
        <p:txBody>
          <a:bodyPr wrap="square" rtlCol="0">
            <a:spAutoFit/>
          </a:bodyPr>
          <a:lstStyle/>
          <a:p>
            <a:r>
              <a:rPr lang="en-US" sz="800" b="1" dirty="0">
                <a:solidFill>
                  <a:prstClr val="black"/>
                </a:solidFill>
              </a:rPr>
              <a:t>(N)</a:t>
            </a:r>
          </a:p>
        </p:txBody>
      </p:sp>
      <p:sp>
        <p:nvSpPr>
          <p:cNvPr id="26" name="TextBox 25"/>
          <p:cNvSpPr txBox="1"/>
          <p:nvPr/>
        </p:nvSpPr>
        <p:spPr>
          <a:xfrm>
            <a:off x="8351519" y="3680600"/>
            <a:ext cx="352269" cy="215444"/>
          </a:xfrm>
          <a:prstGeom prst="rect">
            <a:avLst/>
          </a:prstGeom>
          <a:noFill/>
        </p:spPr>
        <p:txBody>
          <a:bodyPr wrap="square" rtlCol="0">
            <a:spAutoFit/>
          </a:bodyPr>
          <a:lstStyle/>
          <a:p>
            <a:r>
              <a:rPr lang="en-US" sz="800" b="1" dirty="0">
                <a:solidFill>
                  <a:prstClr val="black"/>
                </a:solidFill>
              </a:rPr>
              <a:t>(</a:t>
            </a:r>
            <a:r>
              <a:rPr lang="en-US" sz="800" dirty="0">
                <a:solidFill>
                  <a:prstClr val="black"/>
                </a:solidFill>
              </a:rPr>
              <a:t>M)</a:t>
            </a:r>
          </a:p>
        </p:txBody>
      </p:sp>
    </p:spTree>
    <p:extLst>
      <p:ext uri="{BB962C8B-B14F-4D97-AF65-F5344CB8AC3E}">
        <p14:creationId xmlns:p14="http://schemas.microsoft.com/office/powerpoint/2010/main" val="25688934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555" name="Group 2"/>
          <p:cNvGrpSpPr>
            <a:grpSpLocks/>
          </p:cNvGrpSpPr>
          <p:nvPr/>
        </p:nvGrpSpPr>
        <p:grpSpPr bwMode="auto">
          <a:xfrm>
            <a:off x="2391666" y="1648665"/>
            <a:ext cx="4572000" cy="1676400"/>
            <a:chOff x="1440" y="864"/>
            <a:chExt cx="2880" cy="1056"/>
          </a:xfrm>
        </p:grpSpPr>
        <p:sp>
          <p:nvSpPr>
            <p:cNvPr id="23566" name="Text Box 3"/>
            <p:cNvSpPr txBox="1">
              <a:spLocks noChangeArrowheads="1"/>
            </p:cNvSpPr>
            <p:nvPr/>
          </p:nvSpPr>
          <p:spPr bwMode="auto">
            <a:xfrm>
              <a:off x="1440" y="1152"/>
              <a:ext cx="2880" cy="576"/>
            </a:xfrm>
            <a:prstGeom prst="rect">
              <a:avLst/>
            </a:prstGeom>
            <a:noFill/>
            <a:ln w="9525">
              <a:noFill/>
              <a:miter lim="800000"/>
              <a:headEnd/>
              <a:tailEnd/>
            </a:ln>
          </p:spPr>
          <p:txBody>
            <a:bodyPr>
              <a:spAutoFit/>
            </a:bodyPr>
            <a:lstStyle/>
            <a:p>
              <a:pPr>
                <a:spcBef>
                  <a:spcPct val="50000"/>
                </a:spcBef>
              </a:pPr>
              <a:r>
                <a:rPr lang="en-US" sz="3600" i="1" dirty="0">
                  <a:solidFill>
                    <a:prstClr val="black"/>
                  </a:solidFill>
                  <a:latin typeface="Times New Roman" pitchFamily="18" charset="0"/>
                </a:rPr>
                <a:t>P</a:t>
              </a:r>
              <a:r>
                <a:rPr lang="en-US" sz="3600" dirty="0">
                  <a:solidFill>
                    <a:prstClr val="black"/>
                  </a:solidFill>
                  <a:latin typeface="Times New Roman" pitchFamily="18" charset="0"/>
                </a:rPr>
                <a:t> = 1 - </a:t>
              </a:r>
              <a:r>
                <a:rPr lang="el-GR" sz="5400" dirty="0">
                  <a:solidFill>
                    <a:prstClr val="black"/>
                  </a:solidFill>
                  <a:latin typeface="Times New Roman" pitchFamily="18" charset="0"/>
                </a:rPr>
                <a:t>Σ</a:t>
              </a:r>
            </a:p>
          </p:txBody>
        </p:sp>
        <p:sp>
          <p:nvSpPr>
            <p:cNvPr id="23567" name="Line 4"/>
            <p:cNvSpPr>
              <a:spLocks noChangeShapeType="1"/>
            </p:cNvSpPr>
            <p:nvPr/>
          </p:nvSpPr>
          <p:spPr bwMode="auto">
            <a:xfrm>
              <a:off x="2640" y="1440"/>
              <a:ext cx="1632" cy="0"/>
            </a:xfrm>
            <a:prstGeom prst="line">
              <a:avLst/>
            </a:prstGeom>
            <a:noFill/>
            <a:ln w="19050">
              <a:solidFill>
                <a:schemeClr val="tx1"/>
              </a:solidFill>
              <a:round/>
              <a:headEnd/>
              <a:tailEnd/>
            </a:ln>
          </p:spPr>
          <p:txBody>
            <a:bodyPr/>
            <a:lstStyle/>
            <a:p>
              <a:endParaRPr lang="en-US">
                <a:solidFill>
                  <a:prstClr val="black"/>
                </a:solidFill>
              </a:endParaRPr>
            </a:p>
          </p:txBody>
        </p:sp>
        <p:sp>
          <p:nvSpPr>
            <p:cNvPr id="23568" name="Text Box 5"/>
            <p:cNvSpPr txBox="1">
              <a:spLocks noChangeArrowheads="1"/>
            </p:cNvSpPr>
            <p:nvPr/>
          </p:nvSpPr>
          <p:spPr bwMode="auto">
            <a:xfrm>
              <a:off x="2304" y="1056"/>
              <a:ext cx="528" cy="231"/>
            </a:xfrm>
            <a:prstGeom prst="rect">
              <a:avLst/>
            </a:prstGeom>
            <a:noFill/>
            <a:ln w="9525">
              <a:noFill/>
              <a:miter lim="800000"/>
              <a:headEnd/>
              <a:tailEnd/>
            </a:ln>
          </p:spPr>
          <p:txBody>
            <a:bodyPr>
              <a:spAutoFit/>
            </a:bodyPr>
            <a:lstStyle/>
            <a:p>
              <a:pPr>
                <a:spcBef>
                  <a:spcPct val="50000"/>
                </a:spcBef>
              </a:pPr>
              <a:r>
                <a:rPr lang="en-US" i="1">
                  <a:solidFill>
                    <a:prstClr val="black"/>
                  </a:solidFill>
                </a:rPr>
                <a:t>k</a:t>
              </a:r>
              <a:r>
                <a:rPr lang="en-US">
                  <a:solidFill>
                    <a:prstClr val="black"/>
                  </a:solidFill>
                </a:rPr>
                <a:t> - 1</a:t>
              </a:r>
            </a:p>
          </p:txBody>
        </p:sp>
        <p:sp>
          <p:nvSpPr>
            <p:cNvPr id="23569" name="Text Box 6"/>
            <p:cNvSpPr txBox="1">
              <a:spLocks noChangeArrowheads="1"/>
            </p:cNvSpPr>
            <p:nvPr/>
          </p:nvSpPr>
          <p:spPr bwMode="auto">
            <a:xfrm>
              <a:off x="2304" y="1632"/>
              <a:ext cx="528" cy="231"/>
            </a:xfrm>
            <a:prstGeom prst="rect">
              <a:avLst/>
            </a:prstGeom>
            <a:noFill/>
            <a:ln w="9525">
              <a:noFill/>
              <a:miter lim="800000"/>
              <a:headEnd/>
              <a:tailEnd/>
            </a:ln>
          </p:spPr>
          <p:txBody>
            <a:bodyPr>
              <a:spAutoFit/>
            </a:bodyPr>
            <a:lstStyle/>
            <a:p>
              <a:pPr>
                <a:spcBef>
                  <a:spcPct val="50000"/>
                </a:spcBef>
              </a:pPr>
              <a:r>
                <a:rPr lang="en-US" i="1">
                  <a:solidFill>
                    <a:prstClr val="black"/>
                  </a:solidFill>
                </a:rPr>
                <a:t>i</a:t>
              </a:r>
              <a:r>
                <a:rPr lang="en-US">
                  <a:solidFill>
                    <a:prstClr val="black"/>
                  </a:solidFill>
                </a:rPr>
                <a:t> = 0</a:t>
              </a:r>
            </a:p>
          </p:txBody>
        </p:sp>
        <p:sp>
          <p:nvSpPr>
            <p:cNvPr id="23570" name="Text Box 7"/>
            <p:cNvSpPr txBox="1">
              <a:spLocks noChangeArrowheads="1"/>
            </p:cNvSpPr>
            <p:nvPr/>
          </p:nvSpPr>
          <p:spPr bwMode="auto">
            <a:xfrm>
              <a:off x="3024" y="864"/>
              <a:ext cx="240" cy="493"/>
            </a:xfrm>
            <a:prstGeom prst="rect">
              <a:avLst/>
            </a:prstGeom>
            <a:noFill/>
            <a:ln w="9525">
              <a:noFill/>
              <a:miter lim="800000"/>
              <a:headEnd/>
              <a:tailEnd/>
            </a:ln>
          </p:spPr>
          <p:txBody>
            <a:bodyPr>
              <a:spAutoFit/>
            </a:bodyPr>
            <a:lstStyle/>
            <a:p>
              <a:pPr>
                <a:lnSpc>
                  <a:spcPct val="50000"/>
                </a:lnSpc>
                <a:spcBef>
                  <a:spcPct val="50000"/>
                </a:spcBef>
              </a:pPr>
              <a:endParaRPr lang="en-US" i="1">
                <a:solidFill>
                  <a:prstClr val="black"/>
                </a:solidFill>
              </a:endParaRPr>
            </a:p>
            <a:p>
              <a:pPr>
                <a:lnSpc>
                  <a:spcPct val="50000"/>
                </a:lnSpc>
                <a:spcBef>
                  <a:spcPct val="50000"/>
                </a:spcBef>
              </a:pPr>
              <a:r>
                <a:rPr lang="en-US" i="1">
                  <a:solidFill>
                    <a:prstClr val="black"/>
                  </a:solidFill>
                </a:rPr>
                <a:t>M</a:t>
              </a:r>
            </a:p>
            <a:p>
              <a:pPr>
                <a:lnSpc>
                  <a:spcPct val="50000"/>
                </a:lnSpc>
                <a:spcBef>
                  <a:spcPct val="50000"/>
                </a:spcBef>
              </a:pPr>
              <a:r>
                <a:rPr lang="en-US" i="1">
                  <a:solidFill>
                    <a:prstClr val="black"/>
                  </a:solidFill>
                </a:rPr>
                <a:t> i</a:t>
              </a:r>
            </a:p>
          </p:txBody>
        </p:sp>
        <p:sp>
          <p:nvSpPr>
            <p:cNvPr id="23571" name="Text Box 8"/>
            <p:cNvSpPr txBox="1">
              <a:spLocks noChangeArrowheads="1"/>
            </p:cNvSpPr>
            <p:nvPr/>
          </p:nvSpPr>
          <p:spPr bwMode="auto">
            <a:xfrm>
              <a:off x="3264" y="1392"/>
              <a:ext cx="240" cy="506"/>
            </a:xfrm>
            <a:prstGeom prst="rect">
              <a:avLst/>
            </a:prstGeom>
            <a:noFill/>
            <a:ln w="9525">
              <a:noFill/>
              <a:miter lim="800000"/>
              <a:headEnd/>
              <a:tailEnd/>
            </a:ln>
          </p:spPr>
          <p:txBody>
            <a:bodyPr>
              <a:spAutoFit/>
            </a:bodyPr>
            <a:lstStyle/>
            <a:p>
              <a:pPr>
                <a:lnSpc>
                  <a:spcPct val="50000"/>
                </a:lnSpc>
                <a:spcBef>
                  <a:spcPct val="50000"/>
                </a:spcBef>
              </a:pPr>
              <a:endParaRPr lang="en-US" i="1">
                <a:solidFill>
                  <a:prstClr val="black"/>
                </a:solidFill>
              </a:endParaRPr>
            </a:p>
            <a:p>
              <a:pPr>
                <a:lnSpc>
                  <a:spcPct val="50000"/>
                </a:lnSpc>
                <a:spcBef>
                  <a:spcPct val="50000"/>
                </a:spcBef>
              </a:pPr>
              <a:r>
                <a:rPr lang="en-US" i="1">
                  <a:solidFill>
                    <a:prstClr val="black"/>
                  </a:solidFill>
                </a:rPr>
                <a:t>N</a:t>
              </a:r>
            </a:p>
            <a:p>
              <a:pPr>
                <a:lnSpc>
                  <a:spcPct val="50000"/>
                </a:lnSpc>
                <a:spcBef>
                  <a:spcPct val="50000"/>
                </a:spcBef>
              </a:pPr>
              <a:r>
                <a:rPr lang="en-US" i="1">
                  <a:solidFill>
                    <a:prstClr val="black"/>
                  </a:solidFill>
                </a:rPr>
                <a:t> n</a:t>
              </a:r>
            </a:p>
          </p:txBody>
        </p:sp>
        <p:sp>
          <p:nvSpPr>
            <p:cNvPr id="23572" name="Text Box 9"/>
            <p:cNvSpPr txBox="1">
              <a:spLocks noChangeArrowheads="1"/>
            </p:cNvSpPr>
            <p:nvPr/>
          </p:nvSpPr>
          <p:spPr bwMode="auto">
            <a:xfrm>
              <a:off x="3552" y="864"/>
              <a:ext cx="480" cy="493"/>
            </a:xfrm>
            <a:prstGeom prst="rect">
              <a:avLst/>
            </a:prstGeom>
            <a:noFill/>
            <a:ln w="9525">
              <a:noFill/>
              <a:miter lim="800000"/>
              <a:headEnd/>
              <a:tailEnd/>
            </a:ln>
          </p:spPr>
          <p:txBody>
            <a:bodyPr>
              <a:spAutoFit/>
            </a:bodyPr>
            <a:lstStyle/>
            <a:p>
              <a:pPr>
                <a:lnSpc>
                  <a:spcPct val="50000"/>
                </a:lnSpc>
                <a:spcBef>
                  <a:spcPct val="50000"/>
                </a:spcBef>
              </a:pPr>
              <a:endParaRPr lang="en-US" i="1">
                <a:solidFill>
                  <a:prstClr val="black"/>
                </a:solidFill>
              </a:endParaRPr>
            </a:p>
            <a:p>
              <a:pPr>
                <a:lnSpc>
                  <a:spcPct val="50000"/>
                </a:lnSpc>
                <a:spcBef>
                  <a:spcPct val="50000"/>
                </a:spcBef>
              </a:pPr>
              <a:r>
                <a:rPr lang="en-US" i="1">
                  <a:solidFill>
                    <a:prstClr val="black"/>
                  </a:solidFill>
                </a:rPr>
                <a:t>N –M</a:t>
              </a:r>
            </a:p>
            <a:p>
              <a:pPr>
                <a:lnSpc>
                  <a:spcPct val="50000"/>
                </a:lnSpc>
                <a:spcBef>
                  <a:spcPct val="50000"/>
                </a:spcBef>
              </a:pPr>
              <a:r>
                <a:rPr lang="en-US" i="1">
                  <a:solidFill>
                    <a:prstClr val="black"/>
                  </a:solidFill>
                </a:rPr>
                <a:t>n - i</a:t>
              </a:r>
            </a:p>
          </p:txBody>
        </p:sp>
        <p:sp>
          <p:nvSpPr>
            <p:cNvPr id="23573" name="Text Box 10"/>
            <p:cNvSpPr txBox="1">
              <a:spLocks noChangeArrowheads="1"/>
            </p:cNvSpPr>
            <p:nvPr/>
          </p:nvSpPr>
          <p:spPr bwMode="auto">
            <a:xfrm>
              <a:off x="2880" y="912"/>
              <a:ext cx="384" cy="480"/>
            </a:xfrm>
            <a:prstGeom prst="rect">
              <a:avLst/>
            </a:prstGeom>
            <a:noFill/>
            <a:ln w="9525">
              <a:noFill/>
              <a:miter lim="800000"/>
              <a:headEnd/>
              <a:tailEnd/>
            </a:ln>
          </p:spPr>
          <p:txBody>
            <a:bodyPr>
              <a:spAutoFit/>
            </a:bodyPr>
            <a:lstStyle/>
            <a:p>
              <a:pPr>
                <a:spcBef>
                  <a:spcPct val="50000"/>
                </a:spcBef>
              </a:pPr>
              <a:r>
                <a:rPr lang="en-US" sz="4400">
                  <a:solidFill>
                    <a:prstClr val="black"/>
                  </a:solidFill>
                </a:rPr>
                <a:t>(</a:t>
              </a:r>
            </a:p>
          </p:txBody>
        </p:sp>
        <p:sp>
          <p:nvSpPr>
            <p:cNvPr id="23574" name="Text Box 11"/>
            <p:cNvSpPr txBox="1">
              <a:spLocks noChangeArrowheads="1"/>
            </p:cNvSpPr>
            <p:nvPr/>
          </p:nvSpPr>
          <p:spPr bwMode="auto">
            <a:xfrm>
              <a:off x="3408" y="912"/>
              <a:ext cx="384" cy="480"/>
            </a:xfrm>
            <a:prstGeom prst="rect">
              <a:avLst/>
            </a:prstGeom>
            <a:noFill/>
            <a:ln w="9525">
              <a:noFill/>
              <a:miter lim="800000"/>
              <a:headEnd/>
              <a:tailEnd/>
            </a:ln>
          </p:spPr>
          <p:txBody>
            <a:bodyPr>
              <a:spAutoFit/>
            </a:bodyPr>
            <a:lstStyle/>
            <a:p>
              <a:pPr>
                <a:spcBef>
                  <a:spcPct val="50000"/>
                </a:spcBef>
              </a:pPr>
              <a:r>
                <a:rPr lang="en-US" sz="4400">
                  <a:solidFill>
                    <a:prstClr val="black"/>
                  </a:solidFill>
                </a:rPr>
                <a:t>(</a:t>
              </a:r>
            </a:p>
          </p:txBody>
        </p:sp>
        <p:sp>
          <p:nvSpPr>
            <p:cNvPr id="23575" name="Text Box 12"/>
            <p:cNvSpPr txBox="1">
              <a:spLocks noChangeArrowheads="1"/>
            </p:cNvSpPr>
            <p:nvPr/>
          </p:nvSpPr>
          <p:spPr bwMode="auto">
            <a:xfrm>
              <a:off x="3120" y="1440"/>
              <a:ext cx="384" cy="480"/>
            </a:xfrm>
            <a:prstGeom prst="rect">
              <a:avLst/>
            </a:prstGeom>
            <a:noFill/>
            <a:ln w="9525">
              <a:noFill/>
              <a:miter lim="800000"/>
              <a:headEnd/>
              <a:tailEnd/>
            </a:ln>
          </p:spPr>
          <p:txBody>
            <a:bodyPr>
              <a:spAutoFit/>
            </a:bodyPr>
            <a:lstStyle/>
            <a:p>
              <a:pPr>
                <a:spcBef>
                  <a:spcPct val="50000"/>
                </a:spcBef>
              </a:pPr>
              <a:r>
                <a:rPr lang="en-US" sz="4400">
                  <a:solidFill>
                    <a:prstClr val="black"/>
                  </a:solidFill>
                </a:rPr>
                <a:t>(</a:t>
              </a:r>
            </a:p>
          </p:txBody>
        </p:sp>
        <p:sp>
          <p:nvSpPr>
            <p:cNvPr id="23576" name="Text Box 13"/>
            <p:cNvSpPr txBox="1">
              <a:spLocks noChangeArrowheads="1"/>
            </p:cNvSpPr>
            <p:nvPr/>
          </p:nvSpPr>
          <p:spPr bwMode="auto">
            <a:xfrm>
              <a:off x="3936" y="912"/>
              <a:ext cx="384" cy="480"/>
            </a:xfrm>
            <a:prstGeom prst="rect">
              <a:avLst/>
            </a:prstGeom>
            <a:noFill/>
            <a:ln w="9525">
              <a:noFill/>
              <a:miter lim="800000"/>
              <a:headEnd/>
              <a:tailEnd/>
            </a:ln>
          </p:spPr>
          <p:txBody>
            <a:bodyPr>
              <a:spAutoFit/>
            </a:bodyPr>
            <a:lstStyle/>
            <a:p>
              <a:pPr>
                <a:spcBef>
                  <a:spcPct val="50000"/>
                </a:spcBef>
              </a:pPr>
              <a:r>
                <a:rPr lang="en-US" sz="4400">
                  <a:solidFill>
                    <a:prstClr val="black"/>
                  </a:solidFill>
                </a:rPr>
                <a:t>)</a:t>
              </a:r>
            </a:p>
          </p:txBody>
        </p:sp>
        <p:sp>
          <p:nvSpPr>
            <p:cNvPr id="23577" name="Text Box 14"/>
            <p:cNvSpPr txBox="1">
              <a:spLocks noChangeArrowheads="1"/>
            </p:cNvSpPr>
            <p:nvPr/>
          </p:nvSpPr>
          <p:spPr bwMode="auto">
            <a:xfrm>
              <a:off x="3168" y="912"/>
              <a:ext cx="384" cy="480"/>
            </a:xfrm>
            <a:prstGeom prst="rect">
              <a:avLst/>
            </a:prstGeom>
            <a:noFill/>
            <a:ln w="9525">
              <a:noFill/>
              <a:miter lim="800000"/>
              <a:headEnd/>
              <a:tailEnd/>
            </a:ln>
          </p:spPr>
          <p:txBody>
            <a:bodyPr>
              <a:spAutoFit/>
            </a:bodyPr>
            <a:lstStyle/>
            <a:p>
              <a:pPr>
                <a:spcBef>
                  <a:spcPct val="50000"/>
                </a:spcBef>
              </a:pPr>
              <a:r>
                <a:rPr lang="en-US" sz="4400">
                  <a:solidFill>
                    <a:prstClr val="black"/>
                  </a:solidFill>
                </a:rPr>
                <a:t>)</a:t>
              </a:r>
            </a:p>
          </p:txBody>
        </p:sp>
        <p:sp>
          <p:nvSpPr>
            <p:cNvPr id="23578" name="Text Box 15"/>
            <p:cNvSpPr txBox="1">
              <a:spLocks noChangeArrowheads="1"/>
            </p:cNvSpPr>
            <p:nvPr/>
          </p:nvSpPr>
          <p:spPr bwMode="auto">
            <a:xfrm>
              <a:off x="3408" y="1440"/>
              <a:ext cx="384" cy="480"/>
            </a:xfrm>
            <a:prstGeom prst="rect">
              <a:avLst/>
            </a:prstGeom>
            <a:noFill/>
            <a:ln w="9525">
              <a:noFill/>
              <a:miter lim="800000"/>
              <a:headEnd/>
              <a:tailEnd/>
            </a:ln>
          </p:spPr>
          <p:txBody>
            <a:bodyPr>
              <a:spAutoFit/>
            </a:bodyPr>
            <a:lstStyle/>
            <a:p>
              <a:pPr>
                <a:spcBef>
                  <a:spcPct val="50000"/>
                </a:spcBef>
              </a:pPr>
              <a:r>
                <a:rPr lang="en-US" sz="4400">
                  <a:solidFill>
                    <a:prstClr val="black"/>
                  </a:solidFill>
                </a:rPr>
                <a:t>)</a:t>
              </a:r>
            </a:p>
          </p:txBody>
        </p:sp>
      </p:grpSp>
      <p:sp>
        <p:nvSpPr>
          <p:cNvPr id="23556" name="Text Box 16"/>
          <p:cNvSpPr txBox="1">
            <a:spLocks noChangeArrowheads="1"/>
          </p:cNvSpPr>
          <p:nvPr/>
        </p:nvSpPr>
        <p:spPr bwMode="auto">
          <a:xfrm>
            <a:off x="564294" y="1206580"/>
            <a:ext cx="7461120" cy="461665"/>
          </a:xfrm>
          <a:prstGeom prst="rect">
            <a:avLst/>
          </a:prstGeom>
          <a:noFill/>
          <a:ln w="9525">
            <a:noFill/>
            <a:miter lim="800000"/>
            <a:headEnd/>
            <a:tailEnd/>
          </a:ln>
        </p:spPr>
        <p:txBody>
          <a:bodyPr wrap="square">
            <a:spAutoFit/>
          </a:bodyPr>
          <a:lstStyle/>
          <a:p>
            <a:pPr>
              <a:spcBef>
                <a:spcPct val="50000"/>
              </a:spcBef>
            </a:pPr>
            <a:r>
              <a:rPr lang="en-US" sz="2400" dirty="0">
                <a:solidFill>
                  <a:prstClr val="black"/>
                </a:solidFill>
                <a:latin typeface="Frutiger LT Pro 55 Roman" panose="020B0602020204020204" pitchFamily="34" charset="0"/>
              </a:rPr>
              <a:t>Hypergeometric Distribution: Fisher’s Exact Test</a:t>
            </a:r>
          </a:p>
        </p:txBody>
      </p:sp>
      <p:sp>
        <p:nvSpPr>
          <p:cNvPr id="23557" name="Text Box 17"/>
          <p:cNvSpPr txBox="1">
            <a:spLocks noChangeArrowheads="1"/>
          </p:cNvSpPr>
          <p:nvPr/>
        </p:nvSpPr>
        <p:spPr bwMode="auto">
          <a:xfrm>
            <a:off x="561948" y="3508525"/>
            <a:ext cx="8534400" cy="2062103"/>
          </a:xfrm>
          <a:prstGeom prst="rect">
            <a:avLst/>
          </a:prstGeom>
          <a:noFill/>
          <a:ln w="9525">
            <a:noFill/>
            <a:miter lim="800000"/>
            <a:headEnd/>
            <a:tailEnd/>
          </a:ln>
        </p:spPr>
        <p:txBody>
          <a:bodyPr>
            <a:spAutoFit/>
          </a:bodyPr>
          <a:lstStyle/>
          <a:p>
            <a:pPr>
              <a:buFont typeface="Arial" pitchFamily="34" charset="0"/>
              <a:buNone/>
            </a:pPr>
            <a:r>
              <a:rPr lang="en-US" sz="1600" b="1" i="1" u="sng" dirty="0">
                <a:solidFill>
                  <a:prstClr val="black"/>
                </a:solidFill>
                <a:latin typeface="Frutiger LT Pro 55 Roman" panose="020B0602020204020204" pitchFamily="34" charset="0"/>
              </a:rPr>
              <a:t>N</a:t>
            </a:r>
            <a:r>
              <a:rPr lang="en-US" sz="1600" i="1" dirty="0">
                <a:solidFill>
                  <a:prstClr val="black"/>
                </a:solidFill>
                <a:latin typeface="Frutiger LT Pro 55 Roman" panose="020B0602020204020204" pitchFamily="34" charset="0"/>
              </a:rPr>
              <a:t> </a:t>
            </a:r>
            <a:r>
              <a:rPr lang="en-US" sz="1600" dirty="0">
                <a:solidFill>
                  <a:prstClr val="black"/>
                </a:solidFill>
                <a:latin typeface="Frutiger LT Pro 55 Roman" panose="020B0602020204020204" pitchFamily="34" charset="0"/>
              </a:rPr>
              <a:t>is the total number of genes in the background distribution </a:t>
            </a:r>
          </a:p>
          <a:p>
            <a:pPr>
              <a:buFont typeface="Arial" pitchFamily="34" charset="0"/>
              <a:buNone/>
            </a:pPr>
            <a:r>
              <a:rPr lang="en-US" sz="1600" b="1" dirty="0">
                <a:solidFill>
                  <a:prstClr val="black"/>
                </a:solidFill>
                <a:latin typeface="Frutiger LT Pro 55 Roman" panose="020B0602020204020204" pitchFamily="34" charset="0"/>
              </a:rPr>
              <a:t>(Annotated genes BP, MF, or CC)</a:t>
            </a:r>
          </a:p>
          <a:p>
            <a:pPr>
              <a:buFont typeface="Arial" pitchFamily="34" charset="0"/>
              <a:buNone/>
            </a:pPr>
            <a:r>
              <a:rPr lang="en-US" sz="1600" b="1" i="1" u="sng" dirty="0">
                <a:solidFill>
                  <a:prstClr val="black"/>
                </a:solidFill>
                <a:latin typeface="Frutiger LT Pro 55 Roman" panose="020B0602020204020204" pitchFamily="34" charset="0"/>
              </a:rPr>
              <a:t>M</a:t>
            </a:r>
            <a:r>
              <a:rPr lang="en-US" sz="1600" i="1" dirty="0">
                <a:solidFill>
                  <a:prstClr val="black"/>
                </a:solidFill>
                <a:latin typeface="Frutiger LT Pro 55 Roman" panose="020B0602020204020204" pitchFamily="34" charset="0"/>
              </a:rPr>
              <a:t> </a:t>
            </a:r>
            <a:r>
              <a:rPr lang="en-US" sz="1600" dirty="0">
                <a:solidFill>
                  <a:prstClr val="black"/>
                </a:solidFill>
                <a:latin typeface="Frutiger LT Pro 55 Roman" panose="020B0602020204020204" pitchFamily="34" charset="0"/>
              </a:rPr>
              <a:t>is the number of genes within that distribution that are annotated to the node of interest </a:t>
            </a:r>
            <a:r>
              <a:rPr lang="en-US" sz="1600" b="1" dirty="0">
                <a:solidFill>
                  <a:prstClr val="black"/>
                </a:solidFill>
                <a:latin typeface="Frutiger LT Pro 55 Roman" panose="020B0602020204020204" pitchFamily="34" charset="0"/>
              </a:rPr>
              <a:t>(differentially expressed genes within N: BP, MF, or CC)</a:t>
            </a:r>
          </a:p>
          <a:p>
            <a:pPr>
              <a:buFont typeface="Arial" pitchFamily="34" charset="0"/>
              <a:buNone/>
            </a:pPr>
            <a:r>
              <a:rPr lang="en-US" sz="1600" b="1" i="1" u="sng" dirty="0">
                <a:solidFill>
                  <a:prstClr val="black"/>
                </a:solidFill>
                <a:latin typeface="Frutiger LT Pro 55 Roman" panose="020B0602020204020204" pitchFamily="34" charset="0"/>
              </a:rPr>
              <a:t>n</a:t>
            </a:r>
            <a:r>
              <a:rPr lang="en-US" sz="1600" i="1" dirty="0">
                <a:solidFill>
                  <a:prstClr val="black"/>
                </a:solidFill>
                <a:latin typeface="Frutiger LT Pro 55 Roman" panose="020B0602020204020204" pitchFamily="34" charset="0"/>
              </a:rPr>
              <a:t> </a:t>
            </a:r>
            <a:r>
              <a:rPr lang="en-US" sz="1600" dirty="0">
                <a:solidFill>
                  <a:prstClr val="black"/>
                </a:solidFill>
                <a:latin typeface="Frutiger LT Pro 55 Roman" panose="020B0602020204020204" pitchFamily="34" charset="0"/>
              </a:rPr>
              <a:t>is the size of the list of genes of interest </a:t>
            </a:r>
          </a:p>
          <a:p>
            <a:pPr>
              <a:buFont typeface="Arial" pitchFamily="34" charset="0"/>
              <a:buNone/>
            </a:pPr>
            <a:r>
              <a:rPr lang="en-US" sz="1600" b="1" dirty="0">
                <a:solidFill>
                  <a:prstClr val="black"/>
                </a:solidFill>
                <a:latin typeface="Frutiger LT Pro 55 Roman" panose="020B0602020204020204" pitchFamily="34" charset="0"/>
              </a:rPr>
              <a:t>(specific node/term of interest)</a:t>
            </a:r>
          </a:p>
          <a:p>
            <a:pPr>
              <a:buFont typeface="Arial" pitchFamily="34" charset="0"/>
              <a:buNone/>
            </a:pPr>
            <a:r>
              <a:rPr lang="en-US" sz="1600" b="1" i="1" u="sng" dirty="0">
                <a:solidFill>
                  <a:prstClr val="black"/>
                </a:solidFill>
                <a:latin typeface="Frutiger LT Pro 55 Roman" panose="020B0602020204020204" pitchFamily="34" charset="0"/>
              </a:rPr>
              <a:t>k</a:t>
            </a:r>
            <a:r>
              <a:rPr lang="en-US" sz="1600" i="1" dirty="0">
                <a:solidFill>
                  <a:prstClr val="black"/>
                </a:solidFill>
                <a:latin typeface="Frutiger LT Pro 55 Roman" panose="020B0602020204020204" pitchFamily="34" charset="0"/>
              </a:rPr>
              <a:t> </a:t>
            </a:r>
            <a:r>
              <a:rPr lang="en-US" sz="1600" dirty="0">
                <a:solidFill>
                  <a:prstClr val="black"/>
                </a:solidFill>
                <a:latin typeface="Frutiger LT Pro 55 Roman" panose="020B0602020204020204" pitchFamily="34" charset="0"/>
              </a:rPr>
              <a:t>is the number of genes within that list which are annotated to the node </a:t>
            </a:r>
          </a:p>
          <a:p>
            <a:pPr>
              <a:buFont typeface="Arial" pitchFamily="34" charset="0"/>
              <a:buNone/>
            </a:pPr>
            <a:r>
              <a:rPr lang="en-US" sz="1600" b="1" dirty="0">
                <a:solidFill>
                  <a:prstClr val="black"/>
                </a:solidFill>
                <a:latin typeface="Frutiger LT Pro 55 Roman" panose="020B0602020204020204" pitchFamily="34" charset="0"/>
              </a:rPr>
              <a:t>(differentially expressed within n: specific node/term of interest )</a:t>
            </a:r>
          </a:p>
        </p:txBody>
      </p:sp>
      <p:sp>
        <p:nvSpPr>
          <p:cNvPr id="32" name="TextBox 31"/>
          <p:cNvSpPr txBox="1"/>
          <p:nvPr/>
        </p:nvSpPr>
        <p:spPr>
          <a:xfrm>
            <a:off x="3096641" y="6150566"/>
            <a:ext cx="3162049" cy="276999"/>
          </a:xfrm>
          <a:prstGeom prst="rect">
            <a:avLst/>
          </a:prstGeom>
          <a:noFill/>
        </p:spPr>
        <p:txBody>
          <a:bodyPr wrap="square" rtlCol="0">
            <a:spAutoFit/>
          </a:bodyPr>
          <a:lstStyle/>
          <a:p>
            <a:r>
              <a:rPr lang="en-US" sz="1200" dirty="0">
                <a:solidFill>
                  <a:prstClr val="black"/>
                </a:solidFill>
                <a:latin typeface="Frutiger LT Pro 55 Roman" panose="020B0602020204020204" pitchFamily="34" charset="0"/>
              </a:rPr>
              <a:t>Chittenden </a:t>
            </a:r>
            <a:r>
              <a:rPr lang="en-US" sz="1200" i="1" dirty="0">
                <a:solidFill>
                  <a:prstClr val="black"/>
                </a:solidFill>
                <a:latin typeface="Frutiger LT Pro 55 Roman" panose="020B0602020204020204" pitchFamily="34" charset="0"/>
              </a:rPr>
              <a:t>et al</a:t>
            </a:r>
            <a:r>
              <a:rPr lang="en-US" sz="1200" dirty="0">
                <a:solidFill>
                  <a:prstClr val="black"/>
                </a:solidFill>
                <a:latin typeface="Frutiger LT Pro 55 Roman" panose="020B0602020204020204" pitchFamily="34" charset="0"/>
              </a:rPr>
              <a:t>., </a:t>
            </a:r>
            <a:r>
              <a:rPr lang="en-US" sz="1200" i="1" dirty="0">
                <a:solidFill>
                  <a:prstClr val="black"/>
                </a:solidFill>
                <a:latin typeface="Frutiger LT Pro 55 Roman" panose="020B0602020204020204" pitchFamily="34" charset="0"/>
              </a:rPr>
              <a:t>Bioinformatics</a:t>
            </a:r>
            <a:r>
              <a:rPr lang="en-US" sz="1200" dirty="0">
                <a:solidFill>
                  <a:prstClr val="black"/>
                </a:solidFill>
                <a:latin typeface="Frutiger LT Pro 55 Roman" panose="020B0602020204020204" pitchFamily="34" charset="0"/>
              </a:rPr>
              <a:t> 2012</a:t>
            </a:r>
          </a:p>
        </p:txBody>
      </p:sp>
    </p:spTree>
    <p:extLst>
      <p:ext uri="{BB962C8B-B14F-4D97-AF65-F5344CB8AC3E}">
        <p14:creationId xmlns:p14="http://schemas.microsoft.com/office/powerpoint/2010/main" val="11129281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p:cNvSpPr/>
          <p:nvPr/>
        </p:nvSpPr>
        <p:spPr>
          <a:xfrm>
            <a:off x="-15511" y="6303795"/>
            <a:ext cx="9143999" cy="276999"/>
          </a:xfrm>
          <a:prstGeom prst="rect">
            <a:avLst/>
          </a:prstGeom>
        </p:spPr>
        <p:txBody>
          <a:bodyPr wrap="square">
            <a:spAutoFit/>
          </a:bodyPr>
          <a:lstStyle/>
          <a:p>
            <a:pPr algn="ctr"/>
            <a:r>
              <a:rPr lang="en-US" sz="1200" dirty="0">
                <a:solidFill>
                  <a:prstClr val="black"/>
                </a:solidFill>
                <a:latin typeface="Frutiger LT Pro 55 Roman" panose="020B0602020204020204" pitchFamily="34" charset="0"/>
              </a:rPr>
              <a:t>Young </a:t>
            </a:r>
            <a:r>
              <a:rPr lang="en-US" sz="1200" i="1" dirty="0">
                <a:solidFill>
                  <a:prstClr val="black"/>
                </a:solidFill>
                <a:latin typeface="Frutiger LT Pro 55 Roman" panose="020B0602020204020204" pitchFamily="34" charset="0"/>
              </a:rPr>
              <a:t>et al., Genome Biology </a:t>
            </a:r>
            <a:r>
              <a:rPr lang="en-US" sz="1200" dirty="0">
                <a:solidFill>
                  <a:prstClr val="black"/>
                </a:solidFill>
                <a:latin typeface="Frutiger LT Pro 55 Roman" panose="020B0602020204020204" pitchFamily="34" charset="0"/>
              </a:rPr>
              <a:t>2010</a:t>
            </a:r>
          </a:p>
        </p:txBody>
      </p:sp>
      <p:grpSp>
        <p:nvGrpSpPr>
          <p:cNvPr id="19" name="Group 18"/>
          <p:cNvGrpSpPr/>
          <p:nvPr/>
        </p:nvGrpSpPr>
        <p:grpSpPr>
          <a:xfrm>
            <a:off x="69013" y="1250307"/>
            <a:ext cx="8974952" cy="4556028"/>
            <a:chOff x="112143" y="1026031"/>
            <a:chExt cx="8974952" cy="4556028"/>
          </a:xfrm>
        </p:grpSpPr>
        <p:pic>
          <p:nvPicPr>
            <p:cNvPr id="5" name="Picture 4"/>
            <p:cNvPicPr>
              <a:picLocks noChangeAspect="1"/>
            </p:cNvPicPr>
            <p:nvPr/>
          </p:nvPicPr>
          <p:blipFill>
            <a:blip r:embed="rId3"/>
            <a:stretch>
              <a:fillRect/>
            </a:stretch>
          </p:blipFill>
          <p:spPr>
            <a:xfrm>
              <a:off x="112143" y="1026031"/>
              <a:ext cx="8974952" cy="4208286"/>
            </a:xfrm>
            <a:prstGeom prst="rect">
              <a:avLst/>
            </a:prstGeom>
          </p:spPr>
        </p:pic>
        <p:sp>
          <p:nvSpPr>
            <p:cNvPr id="8" name="Rectangle 7"/>
            <p:cNvSpPr/>
            <p:nvPr/>
          </p:nvSpPr>
          <p:spPr>
            <a:xfrm>
              <a:off x="297682" y="5335838"/>
              <a:ext cx="2701381" cy="246221"/>
            </a:xfrm>
            <a:prstGeom prst="rect">
              <a:avLst/>
            </a:prstGeom>
          </p:spPr>
          <p:txBody>
            <a:bodyPr wrap="none">
              <a:spAutoFit/>
            </a:bodyPr>
            <a:lstStyle/>
            <a:p>
              <a:r>
                <a:rPr lang="en-US" sz="1000" dirty="0">
                  <a:solidFill>
                    <a:prstClr val="black"/>
                  </a:solidFill>
                  <a:latin typeface="Frutiger LT Pro 55 Roman" panose="020B0602020204020204" pitchFamily="34" charset="0"/>
                  <a:ea typeface="Times New Roman" panose="02020603050405020304" pitchFamily="18" charset="0"/>
                </a:rPr>
                <a:t>(A) log2 fold change cutoff greater than 3</a:t>
              </a:r>
              <a:endParaRPr lang="en-US" sz="1000" dirty="0">
                <a:solidFill>
                  <a:prstClr val="black"/>
                </a:solidFill>
                <a:latin typeface="Frutiger LT Pro 55 Roman" panose="020B0602020204020204" pitchFamily="34" charset="0"/>
              </a:endParaRPr>
            </a:p>
          </p:txBody>
        </p:sp>
        <p:sp>
          <p:nvSpPr>
            <p:cNvPr id="9" name="Rectangle 8"/>
            <p:cNvSpPr/>
            <p:nvPr/>
          </p:nvSpPr>
          <p:spPr>
            <a:xfrm>
              <a:off x="3314638" y="5335837"/>
              <a:ext cx="2606804" cy="246221"/>
            </a:xfrm>
            <a:prstGeom prst="rect">
              <a:avLst/>
            </a:prstGeom>
          </p:spPr>
          <p:txBody>
            <a:bodyPr wrap="none">
              <a:spAutoFit/>
            </a:bodyPr>
            <a:lstStyle/>
            <a:p>
              <a:r>
                <a:rPr lang="en-US" sz="1000" dirty="0">
                  <a:solidFill>
                    <a:prstClr val="black"/>
                  </a:solidFill>
                  <a:latin typeface="Frutiger LT Pro 55 Roman" panose="020B0602020204020204" pitchFamily="34" charset="0"/>
                  <a:ea typeface="Times New Roman" panose="02020603050405020304" pitchFamily="18" charset="0"/>
                </a:rPr>
                <a:t>(B) </a:t>
              </a:r>
              <a:r>
                <a:rPr lang="en-US" sz="1000" dirty="0" err="1">
                  <a:solidFill>
                    <a:prstClr val="black"/>
                  </a:solidFill>
                  <a:latin typeface="Frutiger LT Pro 55 Roman" panose="020B0602020204020204" pitchFamily="34" charset="0"/>
                  <a:ea typeface="Times New Roman" panose="02020603050405020304" pitchFamily="18" charset="0"/>
                </a:rPr>
                <a:t>limma</a:t>
              </a:r>
              <a:r>
                <a:rPr lang="en-US" sz="1000" dirty="0">
                  <a:solidFill>
                    <a:prstClr val="black"/>
                  </a:solidFill>
                  <a:latin typeface="Frutiger LT Pro 55 Roman" panose="020B0602020204020204" pitchFamily="34" charset="0"/>
                  <a:ea typeface="Times New Roman" panose="02020603050405020304" pitchFamily="18" charset="0"/>
                </a:rPr>
                <a:t> test on RPKM normalized data</a:t>
              </a:r>
              <a:endParaRPr lang="en-US" sz="1000" dirty="0">
                <a:solidFill>
                  <a:prstClr val="black"/>
                </a:solidFill>
                <a:latin typeface="Frutiger LT Pro 55 Roman" panose="020B0602020204020204" pitchFamily="34" charset="0"/>
              </a:endParaRPr>
            </a:p>
          </p:txBody>
        </p:sp>
        <p:sp>
          <p:nvSpPr>
            <p:cNvPr id="10" name="Rectangle 9"/>
            <p:cNvSpPr/>
            <p:nvPr/>
          </p:nvSpPr>
          <p:spPr>
            <a:xfrm>
              <a:off x="6339160" y="5312477"/>
              <a:ext cx="2066591" cy="246221"/>
            </a:xfrm>
            <a:prstGeom prst="rect">
              <a:avLst/>
            </a:prstGeom>
          </p:spPr>
          <p:txBody>
            <a:bodyPr wrap="none">
              <a:spAutoFit/>
            </a:bodyPr>
            <a:lstStyle/>
            <a:p>
              <a:r>
                <a:rPr lang="en-US" sz="1000" dirty="0">
                  <a:solidFill>
                    <a:prstClr val="black"/>
                  </a:solidFill>
                  <a:latin typeface="Frutiger LT Pro 55 Roman" panose="020B0602020204020204" pitchFamily="34" charset="0"/>
                  <a:ea typeface="Times New Roman" panose="02020603050405020304" pitchFamily="18" charset="0"/>
                </a:rPr>
                <a:t>(C) negative binomial exact test</a:t>
              </a:r>
              <a:endParaRPr lang="en-US" sz="1000" dirty="0">
                <a:solidFill>
                  <a:prstClr val="black"/>
                </a:solidFill>
                <a:latin typeface="Frutiger LT Pro 55 Roman" panose="020B0602020204020204" pitchFamily="34" charset="0"/>
              </a:endParaRPr>
            </a:p>
          </p:txBody>
        </p:sp>
      </p:grpSp>
    </p:spTree>
    <p:extLst>
      <p:ext uri="{BB962C8B-B14F-4D97-AF65-F5344CB8AC3E}">
        <p14:creationId xmlns:p14="http://schemas.microsoft.com/office/powerpoint/2010/main" val="26441945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583337" y="1812617"/>
            <a:ext cx="8267700" cy="3508375"/>
          </a:xfrm>
          <a:prstGeom prst="rect">
            <a:avLst/>
          </a:prstGeom>
        </p:spPr>
        <p:txBody>
          <a:bodyPr>
            <a:normAutofit/>
          </a:bodyPr>
          <a:lstStyle/>
          <a:p>
            <a:pPr marL="0" indent="0">
              <a:lnSpc>
                <a:spcPct val="100000"/>
              </a:lnSpc>
              <a:buNone/>
            </a:pPr>
            <a:r>
              <a:rPr lang="en-US" sz="2400" b="1" i="1" dirty="0" err="1">
                <a:latin typeface="Frutiger LT Pro 55 Roman" panose="020B0602020204020204" pitchFamily="34" charset="0"/>
              </a:rPr>
              <a:t>Goseq</a:t>
            </a:r>
            <a:r>
              <a:rPr lang="en-US" sz="2400" b="1" i="1" dirty="0">
                <a:latin typeface="Frutiger LT Pro 55 Roman" panose="020B0602020204020204" pitchFamily="34" charset="0"/>
              </a:rPr>
              <a:t> – Three Steps</a:t>
            </a:r>
          </a:p>
          <a:p>
            <a:pPr lvl="1">
              <a:lnSpc>
                <a:spcPct val="120000"/>
              </a:lnSpc>
              <a:spcBef>
                <a:spcPts val="1200"/>
              </a:spcBef>
              <a:buFont typeface="Wingdings" panose="05000000000000000000" pitchFamily="2" charset="2"/>
              <a:buChar char="Ø"/>
            </a:pPr>
            <a:r>
              <a:rPr lang="en-US" b="1" i="1" dirty="0">
                <a:latin typeface="Frutiger LT Pro 55 Roman" panose="020B0602020204020204" pitchFamily="34" charset="0"/>
              </a:rPr>
              <a:t>Determine differential expression – edgeR</a:t>
            </a:r>
          </a:p>
          <a:p>
            <a:pPr marL="457200" lvl="1" indent="0">
              <a:spcBef>
                <a:spcPts val="0"/>
              </a:spcBef>
              <a:buNone/>
            </a:pPr>
            <a:endParaRPr lang="en-US" b="1" i="1" dirty="0">
              <a:latin typeface="Frutiger LT Pro 55 Roman" panose="020B0602020204020204" pitchFamily="34" charset="0"/>
            </a:endParaRPr>
          </a:p>
          <a:p>
            <a:pPr lvl="1">
              <a:lnSpc>
                <a:spcPct val="120000"/>
              </a:lnSpc>
              <a:spcBef>
                <a:spcPts val="1200"/>
              </a:spcBef>
              <a:buFont typeface="Wingdings" panose="05000000000000000000" pitchFamily="2" charset="2"/>
              <a:buChar char="Ø"/>
            </a:pPr>
            <a:r>
              <a:rPr lang="en-US" b="1" i="1" dirty="0">
                <a:latin typeface="Frutiger LT Pro 55 Roman" panose="020B0602020204020204" pitchFamily="34" charset="0"/>
              </a:rPr>
              <a:t>A probability weighting function (PWF) is estimated from the data, which quantifies how the probability of a gene selected as DE changes as a function of its transcript length.</a:t>
            </a:r>
          </a:p>
          <a:p>
            <a:pPr marL="457200" lvl="1" indent="0">
              <a:lnSpc>
                <a:spcPct val="120000"/>
              </a:lnSpc>
              <a:spcBef>
                <a:spcPts val="1200"/>
              </a:spcBef>
              <a:buNone/>
            </a:pPr>
            <a:endParaRPr lang="en-US" sz="2900" b="1" i="1" dirty="0">
              <a:latin typeface="Constantia" panose="02030602050306030303" pitchFamily="18" charset="0"/>
            </a:endParaRPr>
          </a:p>
          <a:p>
            <a:pPr lvl="1">
              <a:lnSpc>
                <a:spcPct val="120000"/>
              </a:lnSpc>
              <a:spcBef>
                <a:spcPts val="1200"/>
              </a:spcBef>
              <a:buFont typeface="Wingdings" panose="05000000000000000000" pitchFamily="2" charset="2"/>
              <a:buChar char="Ø"/>
            </a:pPr>
            <a:endParaRPr lang="en-US" dirty="0">
              <a:solidFill>
                <a:schemeClr val="bg1">
                  <a:lumMod val="75000"/>
                </a:schemeClr>
              </a:solidFill>
            </a:endParaRPr>
          </a:p>
        </p:txBody>
      </p:sp>
      <p:sp>
        <p:nvSpPr>
          <p:cNvPr id="17" name="Rectangle 16"/>
          <p:cNvSpPr/>
          <p:nvPr/>
        </p:nvSpPr>
        <p:spPr>
          <a:xfrm>
            <a:off x="4631952" y="5941330"/>
            <a:ext cx="2713563" cy="276999"/>
          </a:xfrm>
          <a:prstGeom prst="rect">
            <a:avLst/>
          </a:prstGeom>
        </p:spPr>
        <p:txBody>
          <a:bodyPr wrap="none">
            <a:spAutoFit/>
          </a:bodyPr>
          <a:lstStyle/>
          <a:p>
            <a:r>
              <a:rPr lang="en-US" sz="1200" dirty="0">
                <a:solidFill>
                  <a:prstClr val="black"/>
                </a:solidFill>
                <a:latin typeface="Frutiger LT Pro 55 Roman" panose="020B0602020204020204" pitchFamily="34" charset="0"/>
              </a:rPr>
              <a:t>Young </a:t>
            </a:r>
            <a:r>
              <a:rPr lang="en-US" sz="1200" i="1" dirty="0">
                <a:solidFill>
                  <a:prstClr val="black"/>
                </a:solidFill>
                <a:latin typeface="Frutiger LT Pro 55 Roman" panose="020B0602020204020204" pitchFamily="34" charset="0"/>
              </a:rPr>
              <a:t>et al., Genome Biology </a:t>
            </a:r>
            <a:r>
              <a:rPr lang="en-US" sz="1200" dirty="0">
                <a:solidFill>
                  <a:prstClr val="black"/>
                </a:solidFill>
                <a:latin typeface="Frutiger LT Pro 55 Roman" panose="020B0602020204020204" pitchFamily="34" charset="0"/>
              </a:rPr>
              <a:t>2010</a:t>
            </a:r>
          </a:p>
        </p:txBody>
      </p:sp>
    </p:spTree>
    <p:extLst>
      <p:ext uri="{BB962C8B-B14F-4D97-AF65-F5344CB8AC3E}">
        <p14:creationId xmlns:p14="http://schemas.microsoft.com/office/powerpoint/2010/main" val="23091717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78562" y="1382005"/>
            <a:ext cx="8372475" cy="4903787"/>
          </a:xfrm>
          <a:prstGeom prst="rect">
            <a:avLst/>
          </a:prstGeom>
        </p:spPr>
        <p:txBody>
          <a:bodyPr>
            <a:normAutofit fontScale="92500" lnSpcReduction="10000"/>
          </a:bodyPr>
          <a:lstStyle/>
          <a:p>
            <a:pPr marL="0" indent="0">
              <a:lnSpc>
                <a:spcPct val="100000"/>
              </a:lnSpc>
              <a:buNone/>
            </a:pPr>
            <a:r>
              <a:rPr lang="en-US" sz="2600" b="1" i="1" dirty="0" err="1">
                <a:latin typeface="Frutiger LT Pro 55 Roman" panose="020B0602020204020204" pitchFamily="34" charset="0"/>
              </a:rPr>
              <a:t>Goseq</a:t>
            </a:r>
            <a:r>
              <a:rPr lang="en-US" sz="2600" b="1" i="1" dirty="0">
                <a:latin typeface="Frutiger LT Pro 55 Roman" panose="020B0602020204020204" pitchFamily="34" charset="0"/>
              </a:rPr>
              <a:t> – Three Steps</a:t>
            </a:r>
          </a:p>
          <a:p>
            <a:pPr lvl="1">
              <a:lnSpc>
                <a:spcPct val="120000"/>
              </a:lnSpc>
              <a:spcBef>
                <a:spcPts val="1200"/>
              </a:spcBef>
              <a:buFont typeface="Wingdings" panose="05000000000000000000" pitchFamily="2" charset="2"/>
              <a:buChar char="Ø"/>
            </a:pPr>
            <a:r>
              <a:rPr lang="en-US" sz="2600" b="1" i="1" dirty="0">
                <a:latin typeface="Frutiger LT Pro 55 Roman" panose="020B0602020204020204" pitchFamily="34" charset="0"/>
              </a:rPr>
              <a:t>Resampling is then performed by randomly selecting a set of genes, the same size as the set of DE genes, and counting the number of genes associated with the GO category of interest</a:t>
            </a:r>
          </a:p>
          <a:p>
            <a:pPr marL="457200" lvl="1" indent="0">
              <a:lnSpc>
                <a:spcPct val="120000"/>
              </a:lnSpc>
              <a:spcBef>
                <a:spcPts val="1200"/>
              </a:spcBef>
              <a:buNone/>
            </a:pPr>
            <a:endParaRPr lang="en-US" sz="2600" b="1" i="1" dirty="0">
              <a:latin typeface="Frutiger LT Pro 55 Roman" panose="020B0602020204020204" pitchFamily="34" charset="0"/>
            </a:endParaRPr>
          </a:p>
          <a:p>
            <a:pPr lvl="1">
              <a:lnSpc>
                <a:spcPct val="120000"/>
              </a:lnSpc>
              <a:spcBef>
                <a:spcPts val="1200"/>
              </a:spcBef>
              <a:buFont typeface="Wingdings" panose="05000000000000000000" pitchFamily="2" charset="2"/>
              <a:buChar char="Ø"/>
            </a:pPr>
            <a:r>
              <a:rPr lang="en-US" sz="2600" b="1" i="1" dirty="0">
                <a:latin typeface="Frutiger LT Pro 55 Roman" panose="020B0602020204020204" pitchFamily="34" charset="0"/>
              </a:rPr>
              <a:t>This random selection weights the chance of choosing a gene by its length or read count, from the previously fitted probability weighting function</a:t>
            </a:r>
          </a:p>
          <a:p>
            <a:pPr marL="457200" lvl="1" indent="0">
              <a:lnSpc>
                <a:spcPct val="120000"/>
              </a:lnSpc>
              <a:spcBef>
                <a:spcPts val="1200"/>
              </a:spcBef>
              <a:buNone/>
            </a:pPr>
            <a:endParaRPr lang="en-US" sz="2900" b="1" i="1" dirty="0">
              <a:latin typeface="Constantia" panose="02030602050306030303" pitchFamily="18" charset="0"/>
            </a:endParaRPr>
          </a:p>
          <a:p>
            <a:pPr lvl="1">
              <a:lnSpc>
                <a:spcPct val="120000"/>
              </a:lnSpc>
              <a:spcBef>
                <a:spcPts val="1200"/>
              </a:spcBef>
              <a:buFont typeface="Wingdings" panose="05000000000000000000" pitchFamily="2" charset="2"/>
              <a:buChar char="Ø"/>
            </a:pPr>
            <a:endParaRPr lang="en-US" dirty="0">
              <a:solidFill>
                <a:schemeClr val="bg1">
                  <a:lumMod val="75000"/>
                </a:schemeClr>
              </a:solidFill>
            </a:endParaRPr>
          </a:p>
        </p:txBody>
      </p:sp>
      <p:sp>
        <p:nvSpPr>
          <p:cNvPr id="17" name="Rectangle 16"/>
          <p:cNvSpPr/>
          <p:nvPr/>
        </p:nvSpPr>
        <p:spPr>
          <a:xfrm>
            <a:off x="0" y="6443838"/>
            <a:ext cx="9143999" cy="276999"/>
          </a:xfrm>
          <a:prstGeom prst="rect">
            <a:avLst/>
          </a:prstGeom>
        </p:spPr>
        <p:txBody>
          <a:bodyPr wrap="square">
            <a:spAutoFit/>
          </a:bodyPr>
          <a:lstStyle/>
          <a:p>
            <a:pPr algn="ctr"/>
            <a:r>
              <a:rPr lang="en-US" sz="1200" dirty="0">
                <a:solidFill>
                  <a:prstClr val="black"/>
                </a:solidFill>
                <a:latin typeface="Frutiger LT Pro 55 Roman" panose="020B0602020204020204" pitchFamily="34" charset="0"/>
              </a:rPr>
              <a:t>Young </a:t>
            </a:r>
            <a:r>
              <a:rPr lang="en-US" sz="1200" i="1" dirty="0">
                <a:solidFill>
                  <a:prstClr val="black"/>
                </a:solidFill>
                <a:latin typeface="Frutiger LT Pro 55 Roman" panose="020B0602020204020204" pitchFamily="34" charset="0"/>
              </a:rPr>
              <a:t>et al., Genome Biology </a:t>
            </a:r>
            <a:r>
              <a:rPr lang="en-US" sz="1200" dirty="0">
                <a:solidFill>
                  <a:prstClr val="black"/>
                </a:solidFill>
                <a:latin typeface="Frutiger LT Pro 55 Roman" panose="020B0602020204020204" pitchFamily="34" charset="0"/>
              </a:rPr>
              <a:t>2010</a:t>
            </a:r>
          </a:p>
        </p:txBody>
      </p:sp>
    </p:spTree>
    <p:extLst>
      <p:ext uri="{BB962C8B-B14F-4D97-AF65-F5344CB8AC3E}">
        <p14:creationId xmlns:p14="http://schemas.microsoft.com/office/powerpoint/2010/main" val="42719242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17883" y="1427626"/>
            <a:ext cx="8459787" cy="4903787"/>
          </a:xfrm>
          <a:prstGeom prst="rect">
            <a:avLst/>
          </a:prstGeom>
        </p:spPr>
        <p:txBody>
          <a:bodyPr>
            <a:normAutofit/>
          </a:bodyPr>
          <a:lstStyle/>
          <a:p>
            <a:pPr marL="0" indent="0">
              <a:lnSpc>
                <a:spcPct val="100000"/>
              </a:lnSpc>
              <a:buNone/>
            </a:pPr>
            <a:r>
              <a:rPr lang="en-US" sz="2400" b="1" i="1" dirty="0" err="1">
                <a:latin typeface="Frutiger LT Pro 55 Roman" panose="020B0602020204020204" pitchFamily="34" charset="0"/>
              </a:rPr>
              <a:t>Goseq</a:t>
            </a:r>
            <a:r>
              <a:rPr lang="en-US" sz="2400" b="1" i="1" dirty="0">
                <a:latin typeface="Frutiger LT Pro 55 Roman" panose="020B0602020204020204" pitchFamily="34" charset="0"/>
              </a:rPr>
              <a:t> – Three Steps</a:t>
            </a:r>
          </a:p>
          <a:p>
            <a:pPr lvl="1">
              <a:lnSpc>
                <a:spcPct val="120000"/>
              </a:lnSpc>
              <a:spcBef>
                <a:spcPts val="1200"/>
              </a:spcBef>
              <a:buFont typeface="Wingdings" panose="05000000000000000000" pitchFamily="2" charset="2"/>
              <a:buChar char="Ø"/>
            </a:pPr>
            <a:r>
              <a:rPr lang="en-US" b="1" i="1" dirty="0">
                <a:latin typeface="Frutiger LT Pro 55 Roman" panose="020B0602020204020204" pitchFamily="34" charset="0"/>
              </a:rPr>
              <a:t>The resampling is repeated many times and the resulting distribution of GO category membership is taken to approximate the shape of the true probability distribution</a:t>
            </a:r>
          </a:p>
          <a:p>
            <a:pPr marL="457200" lvl="1" indent="0">
              <a:lnSpc>
                <a:spcPct val="120000"/>
              </a:lnSpc>
              <a:spcBef>
                <a:spcPts val="1200"/>
              </a:spcBef>
              <a:buNone/>
            </a:pPr>
            <a:endParaRPr lang="en-US" b="1" i="1" dirty="0">
              <a:latin typeface="Frutiger LT Pro 55 Roman" panose="020B0602020204020204" pitchFamily="34" charset="0"/>
            </a:endParaRPr>
          </a:p>
          <a:p>
            <a:pPr lvl="1">
              <a:lnSpc>
                <a:spcPct val="120000"/>
              </a:lnSpc>
              <a:spcBef>
                <a:spcPts val="1200"/>
              </a:spcBef>
              <a:buFont typeface="Wingdings" panose="05000000000000000000" pitchFamily="2" charset="2"/>
              <a:buChar char="Ø"/>
            </a:pPr>
            <a:r>
              <a:rPr lang="en-US" b="1" i="1" dirty="0">
                <a:latin typeface="Frutiger LT Pro 55 Roman" panose="020B0602020204020204" pitchFamily="34" charset="0"/>
              </a:rPr>
              <a:t>The sampling distribution allows calculation of a p-value for each GO category being over-represented in the set of DE genes while taking selection bias into account</a:t>
            </a:r>
          </a:p>
          <a:p>
            <a:pPr lvl="1">
              <a:lnSpc>
                <a:spcPct val="120000"/>
              </a:lnSpc>
              <a:spcBef>
                <a:spcPts val="1200"/>
              </a:spcBef>
              <a:buFont typeface="Wingdings" panose="05000000000000000000" pitchFamily="2" charset="2"/>
              <a:buChar char="Ø"/>
            </a:pPr>
            <a:endParaRPr lang="en-US" dirty="0">
              <a:solidFill>
                <a:schemeClr val="bg1">
                  <a:lumMod val="75000"/>
                </a:schemeClr>
              </a:solidFill>
            </a:endParaRPr>
          </a:p>
        </p:txBody>
      </p:sp>
      <p:sp>
        <p:nvSpPr>
          <p:cNvPr id="17" name="Rectangle 16"/>
          <p:cNvSpPr/>
          <p:nvPr/>
        </p:nvSpPr>
        <p:spPr>
          <a:xfrm>
            <a:off x="0" y="6331413"/>
            <a:ext cx="9143999" cy="276999"/>
          </a:xfrm>
          <a:prstGeom prst="rect">
            <a:avLst/>
          </a:prstGeom>
        </p:spPr>
        <p:txBody>
          <a:bodyPr wrap="square">
            <a:spAutoFit/>
          </a:bodyPr>
          <a:lstStyle/>
          <a:p>
            <a:pPr algn="ctr"/>
            <a:r>
              <a:rPr lang="en-US" sz="1200" dirty="0">
                <a:solidFill>
                  <a:prstClr val="black"/>
                </a:solidFill>
                <a:latin typeface="Frutiger LT Pro 55 Roman" panose="020B0602020204020204" pitchFamily="34" charset="0"/>
              </a:rPr>
              <a:t>Young </a:t>
            </a:r>
            <a:r>
              <a:rPr lang="en-US" sz="1200" i="1" dirty="0">
                <a:solidFill>
                  <a:prstClr val="black"/>
                </a:solidFill>
                <a:latin typeface="Frutiger LT Pro 55 Roman" panose="020B0602020204020204" pitchFamily="34" charset="0"/>
              </a:rPr>
              <a:t>et al., Genome Biology </a:t>
            </a:r>
            <a:r>
              <a:rPr lang="en-US" sz="1200" dirty="0">
                <a:solidFill>
                  <a:prstClr val="black"/>
                </a:solidFill>
                <a:latin typeface="Frutiger LT Pro 55 Roman" panose="020B0602020204020204" pitchFamily="34" charset="0"/>
              </a:rPr>
              <a:t>2010</a:t>
            </a:r>
          </a:p>
        </p:txBody>
      </p:sp>
    </p:spTree>
    <p:extLst>
      <p:ext uri="{BB962C8B-B14F-4D97-AF65-F5344CB8AC3E}">
        <p14:creationId xmlns:p14="http://schemas.microsoft.com/office/powerpoint/2010/main" val="11658975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Text Box 16"/>
          <p:cNvSpPr txBox="1">
            <a:spLocks noChangeArrowheads="1"/>
          </p:cNvSpPr>
          <p:nvPr/>
        </p:nvSpPr>
        <p:spPr bwMode="auto">
          <a:xfrm>
            <a:off x="409151" y="1366139"/>
            <a:ext cx="8582450" cy="400110"/>
          </a:xfrm>
          <a:prstGeom prst="rect">
            <a:avLst/>
          </a:prstGeom>
          <a:noFill/>
          <a:ln w="9525">
            <a:noFill/>
            <a:miter lim="800000"/>
            <a:headEnd/>
            <a:tailEnd/>
          </a:ln>
        </p:spPr>
        <p:txBody>
          <a:bodyPr wrap="square">
            <a:spAutoFit/>
          </a:bodyPr>
          <a:lstStyle/>
          <a:p>
            <a:pPr>
              <a:spcBef>
                <a:spcPct val="50000"/>
              </a:spcBef>
            </a:pPr>
            <a:r>
              <a:rPr lang="en-US" sz="2000" dirty="0">
                <a:solidFill>
                  <a:prstClr val="black"/>
                </a:solidFill>
                <a:latin typeface="Frutiger LT Pro 55 Roman" panose="020B0602020204020204" pitchFamily="34" charset="0"/>
              </a:rPr>
              <a:t>Wallenius Non-central Hypergeometric Distribution: Fisher’s Exact Test</a:t>
            </a:r>
          </a:p>
        </p:txBody>
      </p:sp>
      <mc:AlternateContent xmlns:mc="http://schemas.openxmlformats.org/markup-compatibility/2006" xmlns:a14="http://schemas.microsoft.com/office/drawing/2010/main">
        <mc:Choice Requires="a14">
          <p:sp>
            <p:nvSpPr>
              <p:cNvPr id="23557" name="Text Box 17"/>
              <p:cNvSpPr txBox="1">
                <a:spLocks noChangeArrowheads="1"/>
              </p:cNvSpPr>
              <p:nvPr/>
            </p:nvSpPr>
            <p:spPr bwMode="auto">
              <a:xfrm>
                <a:off x="457200" y="2905974"/>
                <a:ext cx="8534400" cy="2333972"/>
              </a:xfrm>
              <a:prstGeom prst="rect">
                <a:avLst/>
              </a:prstGeom>
              <a:noFill/>
              <a:ln w="9525">
                <a:noFill/>
                <a:miter lim="800000"/>
                <a:headEnd/>
                <a:tailEnd/>
              </a:ln>
            </p:spPr>
            <p:txBody>
              <a:bodyPr>
                <a:spAutoFit/>
              </a:bodyPr>
              <a:lstStyle/>
              <a:p>
                <a:pPr>
                  <a:buFont typeface="Arial" pitchFamily="34" charset="0"/>
                  <a:buNone/>
                </a:pPr>
                <a:r>
                  <a:rPr lang="en-US" sz="1600" b="1" i="1" u="sng" dirty="0">
                    <a:solidFill>
                      <a:prstClr val="black"/>
                    </a:solidFill>
                    <a:latin typeface="Frutiger LT Pro 55 Roman" panose="020B0602020204020204" pitchFamily="34" charset="0"/>
                  </a:rPr>
                  <a:t>N</a:t>
                </a:r>
                <a:r>
                  <a:rPr lang="en-US" sz="1600" i="1" dirty="0">
                    <a:solidFill>
                      <a:prstClr val="black"/>
                    </a:solidFill>
                    <a:latin typeface="Frutiger LT Pro 55 Roman" panose="020B0602020204020204" pitchFamily="34" charset="0"/>
                  </a:rPr>
                  <a:t> </a:t>
                </a:r>
                <a:r>
                  <a:rPr lang="en-US" sz="1600" dirty="0">
                    <a:solidFill>
                      <a:prstClr val="black"/>
                    </a:solidFill>
                    <a:latin typeface="Frutiger LT Pro 55 Roman" panose="020B0602020204020204" pitchFamily="34" charset="0"/>
                  </a:rPr>
                  <a:t>is the total number of genes in the background distribution </a:t>
                </a:r>
              </a:p>
              <a:p>
                <a:pPr>
                  <a:buFont typeface="Arial" pitchFamily="34" charset="0"/>
                  <a:buNone/>
                </a:pPr>
                <a:r>
                  <a:rPr lang="en-US" sz="1600" b="1" dirty="0">
                    <a:solidFill>
                      <a:prstClr val="black"/>
                    </a:solidFill>
                    <a:latin typeface="Frutiger LT Pro 55 Roman" panose="020B0602020204020204" pitchFamily="34" charset="0"/>
                  </a:rPr>
                  <a:t>(Annotated genes BP, MF, or CC)</a:t>
                </a:r>
              </a:p>
              <a:p>
                <a:pPr>
                  <a:buFont typeface="Arial" pitchFamily="34" charset="0"/>
                  <a:buNone/>
                </a:pPr>
                <a:r>
                  <a:rPr lang="en-US" sz="1600" b="1" i="1" u="sng" dirty="0">
                    <a:solidFill>
                      <a:prstClr val="black"/>
                    </a:solidFill>
                    <a:latin typeface="Frutiger LT Pro 55 Roman" panose="020B0602020204020204" pitchFamily="34" charset="0"/>
                  </a:rPr>
                  <a:t>K</a:t>
                </a:r>
                <a:r>
                  <a:rPr lang="en-US" sz="1600" i="1" dirty="0">
                    <a:solidFill>
                      <a:prstClr val="black"/>
                    </a:solidFill>
                    <a:latin typeface="Frutiger LT Pro 55 Roman" panose="020B0602020204020204" pitchFamily="34" charset="0"/>
                  </a:rPr>
                  <a:t> </a:t>
                </a:r>
                <a:r>
                  <a:rPr lang="en-US" sz="1600" dirty="0">
                    <a:solidFill>
                      <a:prstClr val="black"/>
                    </a:solidFill>
                    <a:latin typeface="Frutiger LT Pro 55 Roman" panose="020B0602020204020204" pitchFamily="34" charset="0"/>
                  </a:rPr>
                  <a:t>is the number of genes within that distribution that are annotated to the node of interest </a:t>
                </a:r>
                <a:r>
                  <a:rPr lang="en-US" sz="1600" b="1" dirty="0">
                    <a:solidFill>
                      <a:prstClr val="black"/>
                    </a:solidFill>
                    <a:latin typeface="Frutiger LT Pro 55 Roman" panose="020B0602020204020204" pitchFamily="34" charset="0"/>
                  </a:rPr>
                  <a:t>(differentially expressed genes within N: BP, MF, or CC)</a:t>
                </a:r>
              </a:p>
              <a:p>
                <a:pPr>
                  <a:buFont typeface="Arial" pitchFamily="34" charset="0"/>
                  <a:buNone/>
                </a:pPr>
                <a:r>
                  <a:rPr lang="en-US" sz="1600" b="1" i="1" u="sng" dirty="0">
                    <a:solidFill>
                      <a:prstClr val="black"/>
                    </a:solidFill>
                    <a:latin typeface="Frutiger LT Pro 55 Roman" panose="020B0602020204020204" pitchFamily="34" charset="0"/>
                  </a:rPr>
                  <a:t>M</a:t>
                </a:r>
                <a:r>
                  <a:rPr lang="en-US" sz="1600" i="1" dirty="0">
                    <a:solidFill>
                      <a:prstClr val="black"/>
                    </a:solidFill>
                    <a:latin typeface="Frutiger LT Pro 55 Roman" panose="020B0602020204020204" pitchFamily="34" charset="0"/>
                  </a:rPr>
                  <a:t> </a:t>
                </a:r>
                <a:r>
                  <a:rPr lang="en-US" sz="1600" dirty="0">
                    <a:solidFill>
                      <a:prstClr val="black"/>
                    </a:solidFill>
                    <a:latin typeface="Frutiger LT Pro 55 Roman" panose="020B0602020204020204" pitchFamily="34" charset="0"/>
                  </a:rPr>
                  <a:t>is the size of the list of genes of interest </a:t>
                </a:r>
              </a:p>
              <a:p>
                <a:pPr>
                  <a:buFont typeface="Arial" pitchFamily="34" charset="0"/>
                  <a:buNone/>
                </a:pPr>
                <a:r>
                  <a:rPr lang="en-US" sz="1600" b="1" dirty="0">
                    <a:solidFill>
                      <a:prstClr val="black"/>
                    </a:solidFill>
                    <a:latin typeface="Frutiger LT Pro 55 Roman" panose="020B0602020204020204" pitchFamily="34" charset="0"/>
                  </a:rPr>
                  <a:t>(specific node/term of interest)</a:t>
                </a:r>
              </a:p>
              <a:p>
                <a:pPr>
                  <a:buFont typeface="Arial" pitchFamily="34" charset="0"/>
                  <a:buNone/>
                </a:pPr>
                <a:r>
                  <a:rPr lang="en-US" sz="1600" b="1" i="1" u="sng" dirty="0">
                    <a:solidFill>
                      <a:prstClr val="black"/>
                    </a:solidFill>
                    <a:latin typeface="Frutiger LT Pro 55 Roman" panose="020B0602020204020204" pitchFamily="34" charset="0"/>
                  </a:rPr>
                  <a:t>t</a:t>
                </a:r>
                <a:r>
                  <a:rPr lang="en-US" sz="1600" i="1" dirty="0">
                    <a:solidFill>
                      <a:prstClr val="black"/>
                    </a:solidFill>
                    <a:latin typeface="Frutiger LT Pro 55 Roman" panose="020B0602020204020204" pitchFamily="34" charset="0"/>
                  </a:rPr>
                  <a:t> </a:t>
                </a:r>
                <a:r>
                  <a:rPr lang="en-US" sz="1600" dirty="0">
                    <a:solidFill>
                      <a:prstClr val="black"/>
                    </a:solidFill>
                    <a:latin typeface="Frutiger LT Pro 55 Roman" panose="020B0602020204020204" pitchFamily="34" charset="0"/>
                  </a:rPr>
                  <a:t>is the number of genes within that list which are annotated to the node </a:t>
                </a:r>
              </a:p>
              <a:p>
                <a:pPr>
                  <a:buFont typeface="Arial" pitchFamily="34" charset="0"/>
                  <a:buNone/>
                </a:pPr>
                <a:r>
                  <a:rPr lang="en-US" sz="1600" b="1" dirty="0">
                    <a:solidFill>
                      <a:prstClr val="black"/>
                    </a:solidFill>
                    <a:latin typeface="Frutiger LT Pro 55 Roman" panose="020B0602020204020204" pitchFamily="34" charset="0"/>
                  </a:rPr>
                  <a:t>(differentially expressed within M: specific node/term of interest )</a:t>
                </a:r>
              </a:p>
              <a:p>
                <a:pPr>
                  <a:buFont typeface="Arial" pitchFamily="34" charset="0"/>
                  <a:buNone/>
                </a:pPr>
                <a:r>
                  <a:rPr lang="en-US" sz="1600" b="1" i="1" u="sng" dirty="0">
                    <a:solidFill>
                      <a:prstClr val="black"/>
                    </a:solidFill>
                    <a:latin typeface="Frutiger LT Pro 55 Roman" panose="020B0602020204020204" pitchFamily="34" charset="0"/>
                  </a:rPr>
                  <a:t>w</a:t>
                </a:r>
                <a:r>
                  <a:rPr lang="en-US" sz="1600" b="1" i="1" dirty="0">
                    <a:solidFill>
                      <a:prstClr val="black"/>
                    </a:solidFill>
                    <a:latin typeface="Frutiger LT Pro 55 Roman" panose="020B0602020204020204" pitchFamily="34" charset="0"/>
                  </a:rPr>
                  <a:t> </a:t>
                </a:r>
                <a:r>
                  <a:rPr lang="en-US" sz="1600" dirty="0">
                    <a:solidFill>
                      <a:prstClr val="black"/>
                    </a:solidFill>
                    <a:latin typeface="Frutiger LT Pro 55 Roman" panose="020B0602020204020204" pitchFamily="34" charset="0"/>
                  </a:rPr>
                  <a:t>is an </a:t>
                </a:r>
                <a:r>
                  <a:rPr lang="en-US" sz="1600" i="1" dirty="0">
                    <a:solidFill>
                      <a:prstClr val="black"/>
                    </a:solidFill>
                    <a:latin typeface="Frutiger LT Pro 55 Roman" panose="020B0602020204020204" pitchFamily="34" charset="0"/>
                  </a:rPr>
                  <a:t>estimate</a:t>
                </a:r>
                <a:r>
                  <a:rPr lang="en-US" sz="1600" dirty="0">
                    <a:solidFill>
                      <a:prstClr val="black"/>
                    </a:solidFill>
                    <a:latin typeface="Frutiger LT Pro 55 Roman" panose="020B0602020204020204" pitchFamily="34" charset="0"/>
                  </a:rPr>
                  <a:t> of the *</a:t>
                </a:r>
                <a:r>
                  <a:rPr lang="en-US" sz="1600" dirty="0" err="1">
                    <a:solidFill>
                      <a:prstClr val="black"/>
                    </a:solidFill>
                    <a:latin typeface="Frutiger LT Pro 55 Roman" panose="020B0602020204020204" pitchFamily="34" charset="0"/>
                  </a:rPr>
                  <a:t>noncentral</a:t>
                </a:r>
                <a:r>
                  <a:rPr lang="en-US" sz="1600" dirty="0">
                    <a:solidFill>
                      <a:prstClr val="black"/>
                    </a:solidFill>
                    <a:latin typeface="Frutiger LT Pro 55 Roman" panose="020B0602020204020204" pitchFamily="34" charset="0"/>
                  </a:rPr>
                  <a:t> parameter: median(</a:t>
                </a:r>
                <a14:m>
                  <m:oMath xmlns:m="http://schemas.openxmlformats.org/officeDocument/2006/math">
                    <m:rad>
                      <m:radPr>
                        <m:degHide m:val="on"/>
                        <m:ctrlPr>
                          <a:rPr lang="en-US" sz="1600" i="1" smtClean="0">
                            <a:solidFill>
                              <a:prstClr val="black"/>
                            </a:solidFill>
                            <a:latin typeface="Cambria Math" panose="02040503050406030204" pitchFamily="18" charset="0"/>
                          </a:rPr>
                        </m:ctrlPr>
                      </m:radPr>
                      <m:deg/>
                      <m:e>
                        <m:r>
                          <a:rPr lang="en-US" sz="1600" i="1" smtClean="0">
                            <a:solidFill>
                              <a:prstClr val="black"/>
                            </a:solidFill>
                            <a:latin typeface="Cambria Math" panose="02040503050406030204" pitchFamily="18" charset="0"/>
                          </a:rPr>
                          <m:t>𝐿</m:t>
                        </m:r>
                        <m:r>
                          <a:rPr lang="en-US" sz="1600" i="1" baseline="-25000" smtClean="0">
                            <a:solidFill>
                              <a:prstClr val="black"/>
                            </a:solidFill>
                            <a:latin typeface="Cambria Math" panose="02040503050406030204" pitchFamily="18" charset="0"/>
                          </a:rPr>
                          <m:t>𝑖</m:t>
                        </m:r>
                        <m:r>
                          <a:rPr lang="en-US" sz="1600" i="1" smtClean="0">
                            <a:solidFill>
                              <a:prstClr val="black"/>
                            </a:solidFill>
                            <a:latin typeface="Cambria Math" panose="02040503050406030204" pitchFamily="18" charset="0"/>
                          </a:rPr>
                          <m:t>−</m:t>
                        </m:r>
                        <m:r>
                          <a:rPr lang="en-US" sz="1600" i="1" smtClean="0">
                            <a:solidFill>
                              <a:prstClr val="black"/>
                            </a:solidFill>
                            <a:latin typeface="Cambria Math" panose="02040503050406030204" pitchFamily="18" charset="0"/>
                          </a:rPr>
                          <m:t>𝑑</m:t>
                        </m:r>
                      </m:e>
                    </m:rad>
                  </m:oMath>
                </a14:m>
                <a:r>
                  <a:rPr lang="en-US" sz="1600" dirty="0">
                    <a:solidFill>
                      <a:prstClr val="black"/>
                    </a:solidFill>
                    <a:latin typeface="Frutiger LT Pro 55 Roman" panose="020B0602020204020204" pitchFamily="34" charset="0"/>
                  </a:rPr>
                  <a:t> )/median(</a:t>
                </a:r>
                <a14:m>
                  <m:oMath xmlns:m="http://schemas.openxmlformats.org/officeDocument/2006/math">
                    <m:rad>
                      <m:radPr>
                        <m:degHide m:val="on"/>
                        <m:ctrlPr>
                          <a:rPr lang="en-US" sz="1600" i="1" smtClean="0">
                            <a:solidFill>
                              <a:prstClr val="black"/>
                            </a:solidFill>
                            <a:latin typeface="Cambria Math" panose="02040503050406030204" pitchFamily="18" charset="0"/>
                          </a:rPr>
                        </m:ctrlPr>
                      </m:radPr>
                      <m:deg/>
                      <m:e>
                        <m:r>
                          <a:rPr lang="en-US" sz="1600" i="1" smtClean="0">
                            <a:solidFill>
                              <a:prstClr val="black"/>
                            </a:solidFill>
                            <a:latin typeface="Cambria Math" panose="02040503050406030204" pitchFamily="18" charset="0"/>
                          </a:rPr>
                          <m:t>𝐿</m:t>
                        </m:r>
                        <m:r>
                          <a:rPr lang="en-US" sz="1600" i="1" baseline="-25000" smtClean="0">
                            <a:solidFill>
                              <a:prstClr val="black"/>
                            </a:solidFill>
                            <a:latin typeface="Cambria Math" panose="02040503050406030204" pitchFamily="18" charset="0"/>
                          </a:rPr>
                          <m:t>𝑖</m:t>
                        </m:r>
                        <m:r>
                          <a:rPr lang="en-US" sz="1600" i="1" smtClean="0">
                            <a:solidFill>
                              <a:prstClr val="black"/>
                            </a:solidFill>
                            <a:latin typeface="Cambria Math" panose="02040503050406030204" pitchFamily="18" charset="0"/>
                          </a:rPr>
                          <m:t> −</m:t>
                        </m:r>
                        <m:r>
                          <a:rPr lang="en-US" sz="1600" i="1" smtClean="0">
                            <a:solidFill>
                              <a:prstClr val="black"/>
                            </a:solidFill>
                            <a:latin typeface="Cambria Math" panose="02040503050406030204" pitchFamily="18" charset="0"/>
                          </a:rPr>
                          <m:t>𝑑</m:t>
                        </m:r>
                      </m:e>
                    </m:rad>
                    <m:r>
                      <a:rPr lang="en-US" sz="1600" smtClean="0">
                        <a:solidFill>
                          <a:prstClr val="black"/>
                        </a:solidFill>
                        <a:latin typeface="Cambria Math" panose="02040503050406030204" pitchFamily="18" charset="0"/>
                      </a:rPr>
                      <m:t> )</m:t>
                    </m:r>
                  </m:oMath>
                </a14:m>
                <a:endParaRPr lang="en-US" sz="1600" dirty="0">
                  <a:solidFill>
                    <a:prstClr val="black"/>
                  </a:solidFill>
                  <a:latin typeface="Frutiger LT Pro 55 Roman" panose="020B0602020204020204" pitchFamily="34" charset="0"/>
                </a:endParaRPr>
              </a:p>
            </p:txBody>
          </p:sp>
        </mc:Choice>
        <mc:Fallback xmlns="">
          <p:sp>
            <p:nvSpPr>
              <p:cNvPr id="23557" name="Text Box 17"/>
              <p:cNvSpPr txBox="1">
                <a:spLocks noRot="1" noChangeAspect="1" noMove="1" noResize="1" noEditPoints="1" noAdjustHandles="1" noChangeArrowheads="1" noChangeShapeType="1" noTextEdit="1"/>
              </p:cNvSpPr>
              <p:nvPr/>
            </p:nvSpPr>
            <p:spPr bwMode="auto">
              <a:xfrm>
                <a:off x="457200" y="2905974"/>
                <a:ext cx="8534400" cy="2333972"/>
              </a:xfrm>
              <a:prstGeom prst="rect">
                <a:avLst/>
              </a:prstGeom>
              <a:blipFill rotWithShape="0">
                <a:blip r:embed="rId3"/>
                <a:stretch>
                  <a:fillRect l="-357" t="-783" b="-2350"/>
                </a:stretch>
              </a:blipFill>
              <a:ln w="9525">
                <a:noFill/>
                <a:miter lim="800000"/>
                <a:headEnd/>
                <a:tailEnd/>
              </a:ln>
            </p:spPr>
            <p:txBody>
              <a:bodyPr/>
              <a:lstStyle/>
              <a:p>
                <a:r>
                  <a:rPr lang="en-US">
                    <a:noFill/>
                  </a:rPr>
                  <a:t> </a:t>
                </a:r>
              </a:p>
            </p:txBody>
          </p:sp>
        </mc:Fallback>
      </mc:AlternateContent>
      <p:grpSp>
        <p:nvGrpSpPr>
          <p:cNvPr id="5" name="Group 4"/>
          <p:cNvGrpSpPr/>
          <p:nvPr/>
        </p:nvGrpSpPr>
        <p:grpSpPr>
          <a:xfrm>
            <a:off x="2409016" y="1631211"/>
            <a:ext cx="3916627" cy="1274763"/>
            <a:chOff x="1059305" y="1665448"/>
            <a:chExt cx="3916627" cy="1274763"/>
          </a:xfrm>
        </p:grpSpPr>
        <p:grpSp>
          <p:nvGrpSpPr>
            <p:cNvPr id="23555" name="Group 2"/>
            <p:cNvGrpSpPr>
              <a:grpSpLocks/>
            </p:cNvGrpSpPr>
            <p:nvPr/>
          </p:nvGrpSpPr>
          <p:grpSpPr bwMode="auto">
            <a:xfrm>
              <a:off x="1059305" y="1665448"/>
              <a:ext cx="2583346" cy="1274763"/>
              <a:chOff x="1440" y="887"/>
              <a:chExt cx="1733" cy="803"/>
            </a:xfrm>
          </p:grpSpPr>
          <p:sp>
            <p:nvSpPr>
              <p:cNvPr id="23566" name="Text Box 3"/>
              <p:cNvSpPr txBox="1">
                <a:spLocks noChangeArrowheads="1"/>
              </p:cNvSpPr>
              <p:nvPr/>
            </p:nvSpPr>
            <p:spPr bwMode="auto">
              <a:xfrm>
                <a:off x="1440" y="1152"/>
                <a:ext cx="1523" cy="368"/>
              </a:xfrm>
              <a:prstGeom prst="rect">
                <a:avLst/>
              </a:prstGeom>
              <a:noFill/>
              <a:ln w="9525">
                <a:noFill/>
                <a:miter lim="800000"/>
                <a:headEnd/>
                <a:tailEnd/>
              </a:ln>
            </p:spPr>
            <p:txBody>
              <a:bodyPr wrap="square">
                <a:spAutoFit/>
              </a:bodyPr>
              <a:lstStyle/>
              <a:p>
                <a:pPr>
                  <a:spcBef>
                    <a:spcPct val="50000"/>
                  </a:spcBef>
                </a:pPr>
                <a:r>
                  <a:rPr lang="en-US" sz="3200" i="1" dirty="0">
                    <a:solidFill>
                      <a:prstClr val="black"/>
                    </a:solidFill>
                    <a:latin typeface="Times New Roman" pitchFamily="18" charset="0"/>
                  </a:rPr>
                  <a:t>P</a:t>
                </a:r>
                <a:r>
                  <a:rPr lang="en-US" sz="3200" dirty="0">
                    <a:solidFill>
                      <a:prstClr val="black"/>
                    </a:solidFill>
                    <a:latin typeface="Times New Roman" pitchFamily="18" charset="0"/>
                  </a:rPr>
                  <a:t> = </a:t>
                </a:r>
                <a:r>
                  <a:rPr lang="el-GR" sz="3200" dirty="0">
                    <a:solidFill>
                      <a:prstClr val="black"/>
                    </a:solidFill>
                    <a:latin typeface="Times New Roman" pitchFamily="18" charset="0"/>
                  </a:rPr>
                  <a:t>Σ</a:t>
                </a:r>
              </a:p>
            </p:txBody>
          </p:sp>
          <p:sp>
            <p:nvSpPr>
              <p:cNvPr id="23567" name="Line 4"/>
              <p:cNvSpPr>
                <a:spLocks noChangeShapeType="1"/>
              </p:cNvSpPr>
              <p:nvPr/>
            </p:nvSpPr>
            <p:spPr bwMode="auto">
              <a:xfrm>
                <a:off x="2315" y="1340"/>
                <a:ext cx="576" cy="0"/>
              </a:xfrm>
              <a:prstGeom prst="line">
                <a:avLst/>
              </a:prstGeom>
              <a:noFill/>
              <a:ln w="19050">
                <a:solidFill>
                  <a:schemeClr val="tx1"/>
                </a:solidFill>
                <a:round/>
                <a:headEnd/>
                <a:tailEnd/>
              </a:ln>
            </p:spPr>
            <p:txBody>
              <a:bodyPr/>
              <a:lstStyle/>
              <a:p>
                <a:endParaRPr lang="en-US">
                  <a:solidFill>
                    <a:prstClr val="black"/>
                  </a:solidFill>
                </a:endParaRPr>
              </a:p>
            </p:txBody>
          </p:sp>
          <p:sp>
            <p:nvSpPr>
              <p:cNvPr id="23568" name="Text Box 5"/>
              <p:cNvSpPr txBox="1">
                <a:spLocks noChangeArrowheads="1"/>
              </p:cNvSpPr>
              <p:nvPr/>
            </p:nvSpPr>
            <p:spPr bwMode="auto">
              <a:xfrm>
                <a:off x="1870" y="1091"/>
                <a:ext cx="614" cy="174"/>
              </a:xfrm>
              <a:prstGeom prst="rect">
                <a:avLst/>
              </a:prstGeom>
              <a:noFill/>
              <a:ln w="9525">
                <a:noFill/>
                <a:miter lim="800000"/>
                <a:headEnd/>
                <a:tailEnd/>
              </a:ln>
            </p:spPr>
            <p:txBody>
              <a:bodyPr wrap="square">
                <a:spAutoFit/>
              </a:bodyPr>
              <a:lstStyle/>
              <a:p>
                <a:pPr>
                  <a:spcBef>
                    <a:spcPct val="50000"/>
                  </a:spcBef>
                </a:pPr>
                <a:r>
                  <a:rPr lang="en-US" sz="1200" i="1" dirty="0">
                    <a:solidFill>
                      <a:prstClr val="black"/>
                    </a:solidFill>
                  </a:rPr>
                  <a:t>min(M,K)</a:t>
                </a:r>
                <a:endParaRPr lang="en-US" sz="1200" dirty="0">
                  <a:solidFill>
                    <a:prstClr val="black"/>
                  </a:solidFill>
                </a:endParaRPr>
              </a:p>
            </p:txBody>
          </p:sp>
          <p:sp>
            <p:nvSpPr>
              <p:cNvPr id="23569" name="Text Box 6"/>
              <p:cNvSpPr txBox="1">
                <a:spLocks noChangeArrowheads="1"/>
              </p:cNvSpPr>
              <p:nvPr/>
            </p:nvSpPr>
            <p:spPr bwMode="auto">
              <a:xfrm>
                <a:off x="1860" y="1412"/>
                <a:ext cx="528" cy="194"/>
              </a:xfrm>
              <a:prstGeom prst="rect">
                <a:avLst/>
              </a:prstGeom>
              <a:noFill/>
              <a:ln w="9525">
                <a:noFill/>
                <a:miter lim="800000"/>
                <a:headEnd/>
                <a:tailEnd/>
              </a:ln>
            </p:spPr>
            <p:txBody>
              <a:bodyPr>
                <a:spAutoFit/>
              </a:bodyPr>
              <a:lstStyle/>
              <a:p>
                <a:pPr>
                  <a:spcBef>
                    <a:spcPct val="50000"/>
                  </a:spcBef>
                </a:pPr>
                <a:r>
                  <a:rPr lang="en-US" sz="1400" i="1" dirty="0">
                    <a:solidFill>
                      <a:prstClr val="black"/>
                    </a:solidFill>
                  </a:rPr>
                  <a:t>t</a:t>
                </a:r>
                <a:r>
                  <a:rPr lang="en-US" sz="1400" dirty="0">
                    <a:solidFill>
                      <a:prstClr val="black"/>
                    </a:solidFill>
                  </a:rPr>
                  <a:t>=T</a:t>
                </a:r>
              </a:p>
            </p:txBody>
          </p:sp>
          <p:sp>
            <p:nvSpPr>
              <p:cNvPr id="23570" name="Text Box 7"/>
              <p:cNvSpPr txBox="1">
                <a:spLocks noChangeArrowheads="1"/>
              </p:cNvSpPr>
              <p:nvPr/>
            </p:nvSpPr>
            <p:spPr bwMode="auto">
              <a:xfrm>
                <a:off x="2362" y="900"/>
                <a:ext cx="240" cy="456"/>
              </a:xfrm>
              <a:prstGeom prst="rect">
                <a:avLst/>
              </a:prstGeom>
              <a:noFill/>
              <a:ln w="9525">
                <a:noFill/>
                <a:miter lim="800000"/>
                <a:headEnd/>
                <a:tailEnd/>
              </a:ln>
            </p:spPr>
            <p:txBody>
              <a:bodyPr>
                <a:spAutoFit/>
              </a:bodyPr>
              <a:lstStyle/>
              <a:p>
                <a:pPr>
                  <a:lnSpc>
                    <a:spcPct val="50000"/>
                  </a:lnSpc>
                  <a:spcBef>
                    <a:spcPct val="50000"/>
                  </a:spcBef>
                </a:pPr>
                <a:endParaRPr lang="en-US" i="1" dirty="0">
                  <a:solidFill>
                    <a:prstClr val="black"/>
                  </a:solidFill>
                </a:endParaRPr>
              </a:p>
              <a:p>
                <a:pPr>
                  <a:lnSpc>
                    <a:spcPct val="50000"/>
                  </a:lnSpc>
                  <a:spcBef>
                    <a:spcPct val="50000"/>
                  </a:spcBef>
                </a:pPr>
                <a:r>
                  <a:rPr lang="en-US" sz="1600" i="1" dirty="0">
                    <a:solidFill>
                      <a:prstClr val="black"/>
                    </a:solidFill>
                  </a:rPr>
                  <a:t>M</a:t>
                </a:r>
              </a:p>
              <a:p>
                <a:pPr>
                  <a:lnSpc>
                    <a:spcPct val="50000"/>
                  </a:lnSpc>
                  <a:spcBef>
                    <a:spcPct val="50000"/>
                  </a:spcBef>
                </a:pPr>
                <a:r>
                  <a:rPr lang="en-US" sz="1600" i="1" dirty="0">
                    <a:solidFill>
                      <a:prstClr val="black"/>
                    </a:solidFill>
                  </a:rPr>
                  <a:t>t</a:t>
                </a:r>
              </a:p>
            </p:txBody>
          </p:sp>
          <p:sp>
            <p:nvSpPr>
              <p:cNvPr id="23571" name="Text Box 8"/>
              <p:cNvSpPr txBox="1">
                <a:spLocks noChangeArrowheads="1"/>
              </p:cNvSpPr>
              <p:nvPr/>
            </p:nvSpPr>
            <p:spPr bwMode="auto">
              <a:xfrm>
                <a:off x="2493" y="1297"/>
                <a:ext cx="240" cy="393"/>
              </a:xfrm>
              <a:prstGeom prst="rect">
                <a:avLst/>
              </a:prstGeom>
              <a:noFill/>
              <a:ln w="9525">
                <a:noFill/>
                <a:miter lim="800000"/>
                <a:headEnd/>
                <a:tailEnd/>
              </a:ln>
            </p:spPr>
            <p:txBody>
              <a:bodyPr>
                <a:spAutoFit/>
              </a:bodyPr>
              <a:lstStyle/>
              <a:p>
                <a:pPr>
                  <a:lnSpc>
                    <a:spcPct val="50000"/>
                  </a:lnSpc>
                  <a:spcBef>
                    <a:spcPct val="50000"/>
                  </a:spcBef>
                </a:pPr>
                <a:endParaRPr lang="en-US" i="1" dirty="0">
                  <a:solidFill>
                    <a:prstClr val="black"/>
                  </a:solidFill>
                </a:endParaRPr>
              </a:p>
              <a:p>
                <a:pPr>
                  <a:lnSpc>
                    <a:spcPct val="50000"/>
                  </a:lnSpc>
                </a:pPr>
                <a:r>
                  <a:rPr lang="en-US" sz="1600" i="1" dirty="0">
                    <a:solidFill>
                      <a:prstClr val="black"/>
                    </a:solidFill>
                  </a:rPr>
                  <a:t>N</a:t>
                </a:r>
              </a:p>
              <a:p>
                <a:pPr>
                  <a:lnSpc>
                    <a:spcPct val="50000"/>
                  </a:lnSpc>
                </a:pPr>
                <a:r>
                  <a:rPr lang="en-US" sz="1600" i="1" dirty="0">
                    <a:solidFill>
                      <a:prstClr val="black"/>
                    </a:solidFill>
                  </a:rPr>
                  <a:t> M</a:t>
                </a:r>
              </a:p>
            </p:txBody>
          </p:sp>
          <p:sp>
            <p:nvSpPr>
              <p:cNvPr id="23572" name="Text Box 9"/>
              <p:cNvSpPr txBox="1">
                <a:spLocks noChangeArrowheads="1"/>
              </p:cNvSpPr>
              <p:nvPr/>
            </p:nvSpPr>
            <p:spPr bwMode="auto">
              <a:xfrm>
                <a:off x="2646" y="887"/>
                <a:ext cx="480" cy="456"/>
              </a:xfrm>
              <a:prstGeom prst="rect">
                <a:avLst/>
              </a:prstGeom>
              <a:noFill/>
              <a:ln w="9525">
                <a:noFill/>
                <a:miter lim="800000"/>
                <a:headEnd/>
                <a:tailEnd/>
              </a:ln>
            </p:spPr>
            <p:txBody>
              <a:bodyPr>
                <a:spAutoFit/>
              </a:bodyPr>
              <a:lstStyle/>
              <a:p>
                <a:pPr>
                  <a:lnSpc>
                    <a:spcPct val="50000"/>
                  </a:lnSpc>
                  <a:spcBef>
                    <a:spcPct val="50000"/>
                  </a:spcBef>
                </a:pPr>
                <a:endParaRPr lang="en-US" i="1" dirty="0">
                  <a:solidFill>
                    <a:prstClr val="black"/>
                  </a:solidFill>
                </a:endParaRPr>
              </a:p>
              <a:p>
                <a:pPr>
                  <a:lnSpc>
                    <a:spcPct val="50000"/>
                  </a:lnSpc>
                  <a:spcBef>
                    <a:spcPct val="50000"/>
                  </a:spcBef>
                </a:pPr>
                <a:r>
                  <a:rPr lang="en-US" sz="1600" i="1" dirty="0">
                    <a:solidFill>
                      <a:prstClr val="black"/>
                    </a:solidFill>
                  </a:rPr>
                  <a:t>K</a:t>
                </a:r>
              </a:p>
              <a:p>
                <a:pPr>
                  <a:lnSpc>
                    <a:spcPct val="50000"/>
                  </a:lnSpc>
                  <a:spcBef>
                    <a:spcPct val="50000"/>
                  </a:spcBef>
                </a:pPr>
                <a:r>
                  <a:rPr lang="en-US" sz="1600" i="1" dirty="0">
                    <a:solidFill>
                      <a:prstClr val="black"/>
                    </a:solidFill>
                  </a:rPr>
                  <a:t>K-t</a:t>
                </a:r>
              </a:p>
            </p:txBody>
          </p:sp>
          <p:sp>
            <p:nvSpPr>
              <p:cNvPr id="23573" name="Text Box 10"/>
              <p:cNvSpPr txBox="1">
                <a:spLocks noChangeArrowheads="1"/>
              </p:cNvSpPr>
              <p:nvPr/>
            </p:nvSpPr>
            <p:spPr bwMode="auto">
              <a:xfrm>
                <a:off x="2270" y="962"/>
                <a:ext cx="384" cy="407"/>
              </a:xfrm>
              <a:prstGeom prst="rect">
                <a:avLst/>
              </a:prstGeom>
              <a:noFill/>
              <a:ln w="9525">
                <a:noFill/>
                <a:miter lim="800000"/>
                <a:headEnd/>
                <a:tailEnd/>
              </a:ln>
            </p:spPr>
            <p:txBody>
              <a:bodyPr>
                <a:spAutoFit/>
              </a:bodyPr>
              <a:lstStyle/>
              <a:p>
                <a:pPr>
                  <a:spcBef>
                    <a:spcPct val="50000"/>
                  </a:spcBef>
                </a:pPr>
                <a:r>
                  <a:rPr lang="en-US" sz="3600" dirty="0">
                    <a:solidFill>
                      <a:prstClr val="black"/>
                    </a:solidFill>
                  </a:rPr>
                  <a:t>(</a:t>
                </a:r>
              </a:p>
            </p:txBody>
          </p:sp>
          <p:sp>
            <p:nvSpPr>
              <p:cNvPr id="23574" name="Text Box 11"/>
              <p:cNvSpPr txBox="1">
                <a:spLocks noChangeArrowheads="1"/>
              </p:cNvSpPr>
              <p:nvPr/>
            </p:nvSpPr>
            <p:spPr bwMode="auto">
              <a:xfrm>
                <a:off x="2554" y="962"/>
                <a:ext cx="384" cy="407"/>
              </a:xfrm>
              <a:prstGeom prst="rect">
                <a:avLst/>
              </a:prstGeom>
              <a:noFill/>
              <a:ln w="9525">
                <a:noFill/>
                <a:miter lim="800000"/>
                <a:headEnd/>
                <a:tailEnd/>
              </a:ln>
            </p:spPr>
            <p:txBody>
              <a:bodyPr>
                <a:spAutoFit/>
              </a:bodyPr>
              <a:lstStyle/>
              <a:p>
                <a:pPr>
                  <a:spcBef>
                    <a:spcPct val="50000"/>
                  </a:spcBef>
                </a:pPr>
                <a:r>
                  <a:rPr lang="en-US" sz="3600" dirty="0">
                    <a:solidFill>
                      <a:prstClr val="black"/>
                    </a:solidFill>
                  </a:rPr>
                  <a:t>(</a:t>
                </a:r>
              </a:p>
            </p:txBody>
          </p:sp>
          <p:sp>
            <p:nvSpPr>
              <p:cNvPr id="23575" name="Text Box 12"/>
              <p:cNvSpPr txBox="1">
                <a:spLocks noChangeArrowheads="1"/>
              </p:cNvSpPr>
              <p:nvPr/>
            </p:nvSpPr>
            <p:spPr bwMode="auto">
              <a:xfrm>
                <a:off x="2388" y="1280"/>
                <a:ext cx="384" cy="407"/>
              </a:xfrm>
              <a:prstGeom prst="rect">
                <a:avLst/>
              </a:prstGeom>
              <a:noFill/>
              <a:ln w="9525">
                <a:noFill/>
                <a:miter lim="800000"/>
                <a:headEnd/>
                <a:tailEnd/>
              </a:ln>
            </p:spPr>
            <p:txBody>
              <a:bodyPr>
                <a:spAutoFit/>
              </a:bodyPr>
              <a:lstStyle/>
              <a:p>
                <a:pPr>
                  <a:spcBef>
                    <a:spcPct val="50000"/>
                  </a:spcBef>
                </a:pPr>
                <a:r>
                  <a:rPr lang="en-US" sz="3600" dirty="0">
                    <a:solidFill>
                      <a:prstClr val="black"/>
                    </a:solidFill>
                  </a:rPr>
                  <a:t>(</a:t>
                </a:r>
              </a:p>
            </p:txBody>
          </p:sp>
          <p:sp>
            <p:nvSpPr>
              <p:cNvPr id="23576" name="Text Box 13"/>
              <p:cNvSpPr txBox="1">
                <a:spLocks noChangeArrowheads="1"/>
              </p:cNvSpPr>
              <p:nvPr/>
            </p:nvSpPr>
            <p:spPr bwMode="auto">
              <a:xfrm>
                <a:off x="2789" y="956"/>
                <a:ext cx="384" cy="407"/>
              </a:xfrm>
              <a:prstGeom prst="rect">
                <a:avLst/>
              </a:prstGeom>
              <a:noFill/>
              <a:ln w="9525">
                <a:noFill/>
                <a:miter lim="800000"/>
                <a:headEnd/>
                <a:tailEnd/>
              </a:ln>
            </p:spPr>
            <p:txBody>
              <a:bodyPr>
                <a:spAutoFit/>
              </a:bodyPr>
              <a:lstStyle/>
              <a:p>
                <a:pPr>
                  <a:spcBef>
                    <a:spcPct val="50000"/>
                  </a:spcBef>
                </a:pPr>
                <a:r>
                  <a:rPr lang="en-US" sz="3600" dirty="0">
                    <a:solidFill>
                      <a:prstClr val="black"/>
                    </a:solidFill>
                  </a:rPr>
                  <a:t>)</a:t>
                </a:r>
              </a:p>
            </p:txBody>
          </p:sp>
          <p:sp>
            <p:nvSpPr>
              <p:cNvPr id="23577" name="Text Box 14"/>
              <p:cNvSpPr txBox="1">
                <a:spLocks noChangeArrowheads="1"/>
              </p:cNvSpPr>
              <p:nvPr/>
            </p:nvSpPr>
            <p:spPr bwMode="auto">
              <a:xfrm>
                <a:off x="2473" y="962"/>
                <a:ext cx="384" cy="407"/>
              </a:xfrm>
              <a:prstGeom prst="rect">
                <a:avLst/>
              </a:prstGeom>
              <a:noFill/>
              <a:ln w="9525">
                <a:noFill/>
                <a:miter lim="800000"/>
                <a:headEnd/>
                <a:tailEnd/>
              </a:ln>
            </p:spPr>
            <p:txBody>
              <a:bodyPr>
                <a:spAutoFit/>
              </a:bodyPr>
              <a:lstStyle/>
              <a:p>
                <a:pPr>
                  <a:spcBef>
                    <a:spcPct val="50000"/>
                  </a:spcBef>
                </a:pPr>
                <a:r>
                  <a:rPr lang="en-US" sz="3600" dirty="0">
                    <a:solidFill>
                      <a:prstClr val="black"/>
                    </a:solidFill>
                  </a:rPr>
                  <a:t>)</a:t>
                </a:r>
              </a:p>
            </p:txBody>
          </p:sp>
          <p:sp>
            <p:nvSpPr>
              <p:cNvPr id="23578" name="Text Box 15"/>
              <p:cNvSpPr txBox="1">
                <a:spLocks noChangeArrowheads="1"/>
              </p:cNvSpPr>
              <p:nvPr/>
            </p:nvSpPr>
            <p:spPr bwMode="auto">
              <a:xfrm>
                <a:off x="2615" y="1280"/>
                <a:ext cx="384" cy="407"/>
              </a:xfrm>
              <a:prstGeom prst="rect">
                <a:avLst/>
              </a:prstGeom>
              <a:noFill/>
              <a:ln w="9525">
                <a:noFill/>
                <a:miter lim="800000"/>
                <a:headEnd/>
                <a:tailEnd/>
              </a:ln>
            </p:spPr>
            <p:txBody>
              <a:bodyPr>
                <a:spAutoFit/>
              </a:bodyPr>
              <a:lstStyle/>
              <a:p>
                <a:pPr>
                  <a:spcBef>
                    <a:spcPct val="50000"/>
                  </a:spcBef>
                </a:pPr>
                <a:r>
                  <a:rPr lang="en-US" sz="3600" dirty="0">
                    <a:solidFill>
                      <a:prstClr val="black"/>
                    </a:solidFill>
                  </a:rPr>
                  <a:t>)</a:t>
                </a:r>
              </a:p>
            </p:txBody>
          </p:sp>
        </p:grpSp>
        <p:grpSp>
          <p:nvGrpSpPr>
            <p:cNvPr id="4" name="Group 3"/>
            <p:cNvGrpSpPr/>
            <p:nvPr/>
          </p:nvGrpSpPr>
          <p:grpSpPr>
            <a:xfrm>
              <a:off x="3331098" y="1989299"/>
              <a:ext cx="1644834" cy="821032"/>
              <a:chOff x="3331098" y="1989299"/>
              <a:chExt cx="1644834" cy="821032"/>
            </a:xfrm>
          </p:grpSpPr>
          <p:sp>
            <p:nvSpPr>
              <p:cNvPr id="30" name="Text Box 3"/>
              <p:cNvSpPr txBox="1">
                <a:spLocks noChangeArrowheads="1"/>
              </p:cNvSpPr>
              <p:nvPr/>
            </p:nvSpPr>
            <p:spPr bwMode="auto">
              <a:xfrm>
                <a:off x="3331098" y="2075137"/>
                <a:ext cx="1071221" cy="584775"/>
              </a:xfrm>
              <a:prstGeom prst="rect">
                <a:avLst/>
              </a:prstGeom>
              <a:noFill/>
              <a:ln w="9525">
                <a:noFill/>
                <a:miter lim="800000"/>
                <a:headEnd/>
                <a:tailEnd/>
              </a:ln>
            </p:spPr>
            <p:txBody>
              <a:bodyPr wrap="square">
                <a:spAutoFit/>
              </a:bodyPr>
              <a:lstStyle/>
              <a:p>
                <a:pPr>
                  <a:spcBef>
                    <a:spcPct val="50000"/>
                  </a:spcBef>
                </a:pPr>
                <a:r>
                  <a:rPr lang="en-US" sz="3200" dirty="0">
                    <a:solidFill>
                      <a:prstClr val="black"/>
                    </a:solidFill>
                    <a:latin typeface="Times New Roman" pitchFamily="18" charset="0"/>
                  </a:rPr>
                  <a:t>= </a:t>
                </a:r>
                <a:r>
                  <a:rPr lang="el-GR" sz="3200" dirty="0">
                    <a:solidFill>
                      <a:prstClr val="black"/>
                    </a:solidFill>
                    <a:latin typeface="Times New Roman" pitchFamily="18" charset="0"/>
                  </a:rPr>
                  <a:t>Σ</a:t>
                </a:r>
                <a:endParaRPr lang="el-GR" sz="1600" dirty="0">
                  <a:solidFill>
                    <a:prstClr val="black"/>
                  </a:solidFill>
                  <a:latin typeface="Times New Roman" pitchFamily="18" charset="0"/>
                </a:endParaRPr>
              </a:p>
            </p:txBody>
          </p:sp>
          <p:sp>
            <p:nvSpPr>
              <p:cNvPr id="31" name="Text Box 5"/>
              <p:cNvSpPr txBox="1">
                <a:spLocks noChangeArrowheads="1"/>
              </p:cNvSpPr>
              <p:nvPr/>
            </p:nvSpPr>
            <p:spPr bwMode="auto">
              <a:xfrm>
                <a:off x="3637420" y="1989299"/>
                <a:ext cx="915277" cy="276225"/>
              </a:xfrm>
              <a:prstGeom prst="rect">
                <a:avLst/>
              </a:prstGeom>
              <a:noFill/>
              <a:ln w="9525">
                <a:noFill/>
                <a:miter lim="800000"/>
                <a:headEnd/>
                <a:tailEnd/>
              </a:ln>
            </p:spPr>
            <p:txBody>
              <a:bodyPr wrap="square">
                <a:spAutoFit/>
              </a:bodyPr>
              <a:lstStyle/>
              <a:p>
                <a:pPr>
                  <a:spcBef>
                    <a:spcPct val="50000"/>
                  </a:spcBef>
                </a:pPr>
                <a:r>
                  <a:rPr lang="en-US" sz="1200" i="1" dirty="0">
                    <a:solidFill>
                      <a:prstClr val="black"/>
                    </a:solidFill>
                  </a:rPr>
                  <a:t>min(M,K)</a:t>
                </a:r>
                <a:endParaRPr lang="en-US" sz="1200" dirty="0">
                  <a:solidFill>
                    <a:prstClr val="black"/>
                  </a:solidFill>
                </a:endParaRPr>
              </a:p>
            </p:txBody>
          </p:sp>
          <p:sp>
            <p:nvSpPr>
              <p:cNvPr id="32" name="Text Box 6"/>
              <p:cNvSpPr txBox="1">
                <a:spLocks noChangeArrowheads="1"/>
              </p:cNvSpPr>
              <p:nvPr/>
            </p:nvSpPr>
            <p:spPr bwMode="auto">
              <a:xfrm>
                <a:off x="3694066" y="2502356"/>
                <a:ext cx="787078" cy="307975"/>
              </a:xfrm>
              <a:prstGeom prst="rect">
                <a:avLst/>
              </a:prstGeom>
              <a:noFill/>
              <a:ln w="9525">
                <a:noFill/>
                <a:miter lim="800000"/>
                <a:headEnd/>
                <a:tailEnd/>
              </a:ln>
            </p:spPr>
            <p:txBody>
              <a:bodyPr>
                <a:spAutoFit/>
              </a:bodyPr>
              <a:lstStyle/>
              <a:p>
                <a:pPr>
                  <a:spcBef>
                    <a:spcPct val="50000"/>
                  </a:spcBef>
                </a:pPr>
                <a:r>
                  <a:rPr lang="en-US" sz="1400" i="1" dirty="0">
                    <a:solidFill>
                      <a:prstClr val="black"/>
                    </a:solidFill>
                  </a:rPr>
                  <a:t>t</a:t>
                </a:r>
                <a:r>
                  <a:rPr lang="en-US" sz="1400" dirty="0">
                    <a:solidFill>
                      <a:prstClr val="black"/>
                    </a:solidFill>
                  </a:rPr>
                  <a:t>=T</a:t>
                </a:r>
              </a:p>
            </p:txBody>
          </p:sp>
          <mc:AlternateContent xmlns:mc="http://schemas.openxmlformats.org/markup-compatibility/2006" xmlns:a14="http://schemas.microsoft.com/office/drawing/2010/main">
            <mc:Choice Requires="a14">
              <p:sp>
                <p:nvSpPr>
                  <p:cNvPr id="3" name="TextBox 2"/>
                  <p:cNvSpPr txBox="1"/>
                  <p:nvPr/>
                </p:nvSpPr>
                <p:spPr>
                  <a:xfrm>
                    <a:off x="3979085" y="2155630"/>
                    <a:ext cx="996847"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i="1" smtClean="0">
                              <a:solidFill>
                                <a:prstClr val="black"/>
                              </a:solidFill>
                              <a:latin typeface="Cambria Math" panose="02040503050406030204" pitchFamily="18" charset="0"/>
                            </a:rPr>
                            <m:t>𝑓</m:t>
                          </m:r>
                          <m:d>
                            <m:dPr>
                              <m:ctrlPr>
                                <a:rPr lang="pt-BR" i="1" smtClean="0">
                                  <a:solidFill>
                                    <a:prstClr val="black"/>
                                  </a:solidFill>
                                  <a:latin typeface="Cambria Math" panose="02040503050406030204" pitchFamily="18" charset="0"/>
                                </a:rPr>
                              </m:ctrlPr>
                            </m:dPr>
                            <m:e>
                              <m:r>
                                <a:rPr lang="en-US" i="1" smtClean="0">
                                  <a:solidFill>
                                    <a:prstClr val="black"/>
                                  </a:solidFill>
                                  <a:latin typeface="Cambria Math" panose="02040503050406030204" pitchFamily="18" charset="0"/>
                                </a:rPr>
                                <m:t>𝑡</m:t>
                              </m:r>
                              <m:r>
                                <a:rPr lang="en-US" i="1" smtClean="0">
                                  <a:solidFill>
                                    <a:prstClr val="black"/>
                                  </a:solidFill>
                                  <a:latin typeface="Cambria Math" panose="02040503050406030204" pitchFamily="18" charset="0"/>
                                </a:rPr>
                                <m:t>| </m:t>
                              </m:r>
                              <m:r>
                                <a:rPr lang="en-US" i="1" smtClean="0">
                                  <a:solidFill>
                                    <a:prstClr val="black"/>
                                  </a:solidFill>
                                  <a:latin typeface="Cambria Math" panose="02040503050406030204" pitchFamily="18" charset="0"/>
                                </a:rPr>
                                <m:t>𝑁</m:t>
                              </m:r>
                              <m:r>
                                <a:rPr lang="en-US" i="1" smtClean="0">
                                  <a:solidFill>
                                    <a:prstClr val="black"/>
                                  </a:solidFill>
                                  <a:latin typeface="Cambria Math" panose="02040503050406030204" pitchFamily="18" charset="0"/>
                                </a:rPr>
                                <m:t>,</m:t>
                              </m:r>
                              <m:r>
                                <a:rPr lang="en-US" i="1" smtClean="0">
                                  <a:solidFill>
                                    <a:prstClr val="black"/>
                                  </a:solidFill>
                                  <a:latin typeface="Cambria Math" panose="02040503050406030204" pitchFamily="18" charset="0"/>
                                </a:rPr>
                                <m:t>𝑀</m:t>
                              </m:r>
                              <m:r>
                                <a:rPr lang="en-US" i="1" smtClean="0">
                                  <a:solidFill>
                                    <a:prstClr val="black"/>
                                  </a:solidFill>
                                  <a:latin typeface="Cambria Math" panose="02040503050406030204" pitchFamily="18" charset="0"/>
                                </a:rPr>
                                <m:t>, </m:t>
                              </m:r>
                              <m:r>
                                <a:rPr lang="en-US" i="1" smtClean="0">
                                  <a:solidFill>
                                    <a:prstClr val="black"/>
                                  </a:solidFill>
                                  <a:latin typeface="Cambria Math" panose="02040503050406030204" pitchFamily="18" charset="0"/>
                                </a:rPr>
                                <m:t>𝐾</m:t>
                              </m:r>
                              <m:r>
                                <a:rPr lang="en-US" i="1" smtClean="0">
                                  <a:solidFill>
                                    <a:prstClr val="black"/>
                                  </a:solidFill>
                                  <a:latin typeface="Cambria Math" panose="02040503050406030204" pitchFamily="18" charset="0"/>
                                </a:rPr>
                                <m:t>,</m:t>
                              </m:r>
                              <m:r>
                                <a:rPr lang="en-US" i="1" smtClean="0">
                                  <a:solidFill>
                                    <a:prstClr val="black"/>
                                  </a:solidFill>
                                  <a:latin typeface="Cambria Math" panose="02040503050406030204" pitchFamily="18" charset="0"/>
                                </a:rPr>
                                <m:t>𝑤</m:t>
                              </m:r>
                            </m:e>
                          </m:d>
                        </m:oMath>
                      </m:oMathPara>
                    </a14:m>
                    <a:endParaRPr lang="en-US" dirty="0">
                      <a:solidFill>
                        <a:prstClr val="black"/>
                      </a:solidFill>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3979085" y="2155630"/>
                    <a:ext cx="996847" cy="369332"/>
                  </a:xfrm>
                  <a:prstGeom prst="rect">
                    <a:avLst/>
                  </a:prstGeom>
                  <a:blipFill rotWithShape="0">
                    <a:blip r:embed="rId6"/>
                    <a:stretch>
                      <a:fillRect l="-1840" r="-60123" b="-13115"/>
                    </a:stretch>
                  </a:blipFill>
                </p:spPr>
                <p:txBody>
                  <a:bodyPr/>
                  <a:lstStyle/>
                  <a:p>
                    <a:r>
                      <a:rPr lang="en-US">
                        <a:noFill/>
                      </a:rPr>
                      <a:t> </a:t>
                    </a:r>
                  </a:p>
                </p:txBody>
              </p:sp>
            </mc:Fallback>
          </mc:AlternateContent>
        </p:grpSp>
      </p:grpSp>
      <p:sp>
        <p:nvSpPr>
          <p:cNvPr id="7" name="TextBox 6"/>
          <p:cNvSpPr txBox="1"/>
          <p:nvPr/>
        </p:nvSpPr>
        <p:spPr>
          <a:xfrm>
            <a:off x="5870725" y="5134534"/>
            <a:ext cx="2708767" cy="276999"/>
          </a:xfrm>
          <a:prstGeom prst="rect">
            <a:avLst/>
          </a:prstGeom>
          <a:noFill/>
        </p:spPr>
        <p:txBody>
          <a:bodyPr wrap="square" rtlCol="0">
            <a:spAutoFit/>
          </a:bodyPr>
          <a:lstStyle/>
          <a:p>
            <a:r>
              <a:rPr lang="en-US" sz="1200" dirty="0">
                <a:solidFill>
                  <a:prstClr val="black"/>
                </a:solidFill>
                <a:latin typeface="Frutiger LT Pro 55 Roman" panose="020B0602020204020204" pitchFamily="34" charset="0"/>
              </a:rPr>
              <a:t>1 ≤ </a:t>
            </a:r>
            <a:r>
              <a:rPr lang="en-US" sz="1200" i="1" dirty="0" err="1">
                <a:solidFill>
                  <a:prstClr val="black"/>
                </a:solidFill>
                <a:latin typeface="Frutiger LT Pro 55 Roman" panose="020B0602020204020204" pitchFamily="34" charset="0"/>
              </a:rPr>
              <a:t>i</a:t>
            </a:r>
            <a:r>
              <a:rPr lang="en-US" sz="1200" i="1" dirty="0">
                <a:solidFill>
                  <a:prstClr val="black"/>
                </a:solidFill>
                <a:latin typeface="Frutiger LT Pro 55 Roman" panose="020B0602020204020204" pitchFamily="34" charset="0"/>
              </a:rPr>
              <a:t> ≤ M                      </a:t>
            </a:r>
            <a:r>
              <a:rPr lang="en-US" sz="1200" dirty="0" err="1">
                <a:solidFill>
                  <a:prstClr val="black"/>
                </a:solidFill>
                <a:latin typeface="Frutiger LT Pro 55 Roman" panose="020B0602020204020204" pitchFamily="34" charset="0"/>
              </a:rPr>
              <a:t>M</a:t>
            </a:r>
            <a:r>
              <a:rPr lang="en-US" sz="1200" dirty="0">
                <a:solidFill>
                  <a:prstClr val="black"/>
                </a:solidFill>
                <a:latin typeface="Frutiger LT Pro 55 Roman" panose="020B0602020204020204" pitchFamily="34" charset="0"/>
              </a:rPr>
              <a:t> &lt; </a:t>
            </a:r>
            <a:r>
              <a:rPr lang="en-US" sz="1200" i="1" dirty="0" err="1">
                <a:solidFill>
                  <a:prstClr val="black"/>
                </a:solidFill>
                <a:latin typeface="Frutiger LT Pro 55 Roman" panose="020B0602020204020204" pitchFamily="34" charset="0"/>
              </a:rPr>
              <a:t>i</a:t>
            </a:r>
            <a:r>
              <a:rPr lang="en-US" sz="1200" i="1" dirty="0">
                <a:solidFill>
                  <a:prstClr val="black"/>
                </a:solidFill>
                <a:latin typeface="Frutiger LT Pro 55 Roman" panose="020B0602020204020204" pitchFamily="34" charset="0"/>
              </a:rPr>
              <a:t> ≤ N</a:t>
            </a:r>
          </a:p>
        </p:txBody>
      </p:sp>
      <p:sp>
        <p:nvSpPr>
          <p:cNvPr id="8" name="TextBox 7"/>
          <p:cNvSpPr txBox="1"/>
          <p:nvPr/>
        </p:nvSpPr>
        <p:spPr>
          <a:xfrm>
            <a:off x="5902408" y="5500851"/>
            <a:ext cx="2795663" cy="830997"/>
          </a:xfrm>
          <a:prstGeom prst="rect">
            <a:avLst/>
          </a:prstGeom>
          <a:noFill/>
        </p:spPr>
        <p:txBody>
          <a:bodyPr wrap="square" rtlCol="0">
            <a:spAutoFit/>
          </a:bodyPr>
          <a:lstStyle/>
          <a:p>
            <a:r>
              <a:rPr lang="en-US" sz="1200" i="1" u="sng" dirty="0">
                <a:solidFill>
                  <a:prstClr val="black"/>
                </a:solidFill>
                <a:latin typeface="Frutiger LT Pro 55 Roman" panose="020B0602020204020204" pitchFamily="34" charset="0"/>
              </a:rPr>
              <a:t>M</a:t>
            </a:r>
            <a:r>
              <a:rPr lang="en-US" sz="1200" dirty="0">
                <a:solidFill>
                  <a:prstClr val="black"/>
                </a:solidFill>
                <a:latin typeface="Frutiger LT Pro 55 Roman" panose="020B0602020204020204" pitchFamily="34" charset="0"/>
              </a:rPr>
              <a:t> = number of genes in GO term</a:t>
            </a:r>
          </a:p>
          <a:p>
            <a:r>
              <a:rPr lang="en-US" sz="1200" i="1" u="sng" dirty="0">
                <a:solidFill>
                  <a:prstClr val="black"/>
                </a:solidFill>
                <a:latin typeface="Frutiger LT Pro 55 Roman" panose="020B0602020204020204" pitchFamily="34" charset="0"/>
              </a:rPr>
              <a:t>N</a:t>
            </a:r>
            <a:r>
              <a:rPr lang="en-US" sz="1200" dirty="0">
                <a:solidFill>
                  <a:prstClr val="black"/>
                </a:solidFill>
                <a:latin typeface="Frutiger LT Pro 55 Roman" panose="020B0602020204020204" pitchFamily="34" charset="0"/>
              </a:rPr>
              <a:t> = total number of genes tested </a:t>
            </a:r>
          </a:p>
          <a:p>
            <a:r>
              <a:rPr lang="en-US" sz="1200" i="1" u="sng" dirty="0">
                <a:solidFill>
                  <a:prstClr val="black"/>
                </a:solidFill>
                <a:latin typeface="Frutiger LT Pro 55 Roman" panose="020B0602020204020204" pitchFamily="34" charset="0"/>
              </a:rPr>
              <a:t>L</a:t>
            </a:r>
            <a:r>
              <a:rPr lang="en-US" sz="1200" i="1" u="sng" baseline="-25000" dirty="0">
                <a:solidFill>
                  <a:prstClr val="black"/>
                </a:solidFill>
                <a:latin typeface="Frutiger LT Pro 55 Roman" panose="020B0602020204020204" pitchFamily="34" charset="0"/>
              </a:rPr>
              <a:t>i</a:t>
            </a:r>
            <a:r>
              <a:rPr lang="en-US" sz="1200" dirty="0">
                <a:solidFill>
                  <a:prstClr val="black"/>
                </a:solidFill>
                <a:latin typeface="Frutiger LT Pro 55 Roman" panose="020B0602020204020204" pitchFamily="34" charset="0"/>
              </a:rPr>
              <a:t> = transcript length of each gene</a:t>
            </a:r>
          </a:p>
          <a:p>
            <a:r>
              <a:rPr lang="en-US" sz="1200" i="1" u="sng" dirty="0">
                <a:solidFill>
                  <a:prstClr val="black"/>
                </a:solidFill>
                <a:latin typeface="Frutiger LT Pro 55 Roman" panose="020B0602020204020204" pitchFamily="34" charset="0"/>
              </a:rPr>
              <a:t>d</a:t>
            </a:r>
            <a:r>
              <a:rPr lang="en-US" sz="1200" dirty="0">
                <a:solidFill>
                  <a:prstClr val="black"/>
                </a:solidFill>
                <a:latin typeface="Frutiger LT Pro 55 Roman" panose="020B0602020204020204" pitchFamily="34" charset="0"/>
              </a:rPr>
              <a:t> = sequencing read length</a:t>
            </a:r>
          </a:p>
        </p:txBody>
      </p:sp>
      <p:sp>
        <p:nvSpPr>
          <p:cNvPr id="2" name="TextBox 1"/>
          <p:cNvSpPr txBox="1"/>
          <p:nvPr/>
        </p:nvSpPr>
        <p:spPr>
          <a:xfrm>
            <a:off x="517159" y="5615847"/>
            <a:ext cx="4995929" cy="307777"/>
          </a:xfrm>
          <a:prstGeom prst="rect">
            <a:avLst/>
          </a:prstGeom>
          <a:noFill/>
        </p:spPr>
        <p:txBody>
          <a:bodyPr wrap="square" rtlCol="0">
            <a:spAutoFit/>
          </a:bodyPr>
          <a:lstStyle/>
          <a:p>
            <a:r>
              <a:rPr lang="en-US" sz="1400" b="1" i="1" dirty="0">
                <a:solidFill>
                  <a:prstClr val="black"/>
                </a:solidFill>
                <a:latin typeface="Frutiger LT Pro 55 Roman" panose="020B0602020204020204" pitchFamily="34" charset="0"/>
                <a:cs typeface="Times New Roman" panose="02020603050405020304" pitchFamily="18" charset="0"/>
              </a:rPr>
              <a:t>*Noncentral parameter</a:t>
            </a:r>
            <a:r>
              <a:rPr lang="en-US" sz="1400" dirty="0">
                <a:solidFill>
                  <a:prstClr val="black"/>
                </a:solidFill>
                <a:latin typeface="Frutiger LT Pro 55 Roman" panose="020B0602020204020204" pitchFamily="34" charset="0"/>
                <a:cs typeface="Times New Roman" panose="02020603050405020304" pitchFamily="18" charset="0"/>
              </a:rPr>
              <a:t>: six-knot monotonic spline</a:t>
            </a:r>
          </a:p>
        </p:txBody>
      </p:sp>
      <p:sp>
        <p:nvSpPr>
          <p:cNvPr id="6" name="Rectangle 5"/>
          <p:cNvSpPr/>
          <p:nvPr/>
        </p:nvSpPr>
        <p:spPr>
          <a:xfrm>
            <a:off x="0" y="6377938"/>
            <a:ext cx="9144000" cy="276999"/>
          </a:xfrm>
          <a:prstGeom prst="rect">
            <a:avLst/>
          </a:prstGeom>
        </p:spPr>
        <p:txBody>
          <a:bodyPr wrap="square">
            <a:spAutoFit/>
          </a:bodyPr>
          <a:lstStyle/>
          <a:p>
            <a:pPr algn="ctr"/>
            <a:r>
              <a:rPr lang="en-US" sz="1200" dirty="0">
                <a:solidFill>
                  <a:prstClr val="black"/>
                </a:solidFill>
                <a:latin typeface="Frutiger LT Pro 55 Roman" panose="020B0602020204020204" pitchFamily="34" charset="0"/>
              </a:rPr>
              <a:t>Young </a:t>
            </a:r>
            <a:r>
              <a:rPr lang="en-US" sz="1200" i="1" dirty="0">
                <a:solidFill>
                  <a:prstClr val="black"/>
                </a:solidFill>
                <a:latin typeface="Frutiger LT Pro 55 Roman" panose="020B0602020204020204" pitchFamily="34" charset="0"/>
              </a:rPr>
              <a:t>et al., Genome Biology </a:t>
            </a:r>
            <a:r>
              <a:rPr lang="en-US" sz="1200" dirty="0">
                <a:solidFill>
                  <a:prstClr val="black"/>
                </a:solidFill>
                <a:latin typeface="Frutiger LT Pro 55 Roman" panose="020B0602020204020204" pitchFamily="34" charset="0"/>
              </a:rPr>
              <a:t>2010</a:t>
            </a:r>
          </a:p>
        </p:txBody>
      </p:sp>
    </p:spTree>
    <p:extLst>
      <p:ext uri="{BB962C8B-B14F-4D97-AF65-F5344CB8AC3E}">
        <p14:creationId xmlns:p14="http://schemas.microsoft.com/office/powerpoint/2010/main" val="1596666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2060746" y="5038145"/>
            <a:ext cx="1321718" cy="238848"/>
          </a:xfrm>
          <a:prstGeom prst="rect">
            <a:avLst/>
          </a:prstGeom>
          <a:noFill/>
        </p:spPr>
        <p:txBody>
          <a:bodyPr wrap="square" rtlCol="0">
            <a:spAutoFit/>
          </a:bodyPr>
          <a:lstStyle/>
          <a:p>
            <a:pPr fontAlgn="base">
              <a:spcBef>
                <a:spcPct val="0"/>
              </a:spcBef>
              <a:spcAft>
                <a:spcPct val="0"/>
              </a:spcAft>
            </a:pPr>
            <a:r>
              <a:rPr lang="en-US" sz="952" dirty="0" err="1">
                <a:solidFill>
                  <a:srgbClr val="221E1F"/>
                </a:solidFill>
                <a:latin typeface="Frutiger LT Pro 55 Roman" panose="020B0602020204020204" pitchFamily="34" charset="0"/>
                <a:ea typeface="宋体" pitchFamily="2" charset="-122"/>
              </a:rPr>
              <a:t>Lodato</a:t>
            </a:r>
            <a:r>
              <a:rPr lang="en-US" sz="952" dirty="0">
                <a:solidFill>
                  <a:srgbClr val="221E1F"/>
                </a:solidFill>
                <a:latin typeface="Frutiger LT Pro 55 Roman" panose="020B0602020204020204" pitchFamily="34" charset="0"/>
                <a:ea typeface="宋体" pitchFamily="2" charset="-122"/>
              </a:rPr>
              <a:t> </a:t>
            </a:r>
            <a:r>
              <a:rPr lang="en-US" sz="952" i="1" dirty="0">
                <a:solidFill>
                  <a:srgbClr val="221E1F"/>
                </a:solidFill>
                <a:latin typeface="Frutiger LT Pro 55 Roman" panose="020B0602020204020204" pitchFamily="34" charset="0"/>
                <a:ea typeface="宋体" pitchFamily="2" charset="-122"/>
              </a:rPr>
              <a:t>et al</a:t>
            </a:r>
            <a:r>
              <a:rPr lang="en-US" sz="952" dirty="0">
                <a:solidFill>
                  <a:srgbClr val="221E1F"/>
                </a:solidFill>
                <a:latin typeface="Frutiger LT Pro 55 Roman" panose="020B0602020204020204" pitchFamily="34" charset="0"/>
                <a:ea typeface="宋体" pitchFamily="2" charset="-122"/>
              </a:rPr>
              <a:t>., 2015</a:t>
            </a:r>
          </a:p>
        </p:txBody>
      </p:sp>
      <p:grpSp>
        <p:nvGrpSpPr>
          <p:cNvPr id="6" name="Group 5"/>
          <p:cNvGrpSpPr/>
          <p:nvPr/>
        </p:nvGrpSpPr>
        <p:grpSpPr>
          <a:xfrm>
            <a:off x="3463639" y="1538475"/>
            <a:ext cx="5129269" cy="3412824"/>
            <a:chOff x="3635482" y="1751154"/>
            <a:chExt cx="4846981" cy="3225000"/>
          </a:xfrm>
        </p:grpSpPr>
        <p:pic>
          <p:nvPicPr>
            <p:cNvPr id="3" name="Picture 2"/>
            <p:cNvPicPr>
              <a:picLocks noChangeAspect="1"/>
            </p:cNvPicPr>
            <p:nvPr/>
          </p:nvPicPr>
          <p:blipFill>
            <a:blip r:embed="rId3"/>
            <a:stretch>
              <a:fillRect/>
            </a:stretch>
          </p:blipFill>
          <p:spPr>
            <a:xfrm>
              <a:off x="3640613" y="1751154"/>
              <a:ext cx="4841850" cy="3225000"/>
            </a:xfrm>
            <a:prstGeom prst="rect">
              <a:avLst/>
            </a:prstGeom>
          </p:spPr>
        </p:pic>
        <p:sp>
          <p:nvSpPr>
            <p:cNvPr id="5" name="Rectangle 4"/>
            <p:cNvSpPr/>
            <p:nvPr/>
          </p:nvSpPr>
          <p:spPr>
            <a:xfrm>
              <a:off x="3635482" y="1751154"/>
              <a:ext cx="211588" cy="2671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sz="1905">
                <a:solidFill>
                  <a:srgbClr val="FFFFFF"/>
                </a:solidFill>
              </a:endParaRPr>
            </a:p>
          </p:txBody>
        </p:sp>
      </p:gr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7021" y="1536285"/>
            <a:ext cx="2685444" cy="3415014"/>
          </a:xfrm>
          <a:prstGeom prst="rect">
            <a:avLst/>
          </a:prstGeom>
        </p:spPr>
      </p:pic>
    </p:spTree>
    <p:extLst>
      <p:ext uri="{BB962C8B-B14F-4D97-AF65-F5344CB8AC3E}">
        <p14:creationId xmlns:p14="http://schemas.microsoft.com/office/powerpoint/2010/main" val="6578949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241300" y="1387475"/>
            <a:ext cx="8902700" cy="4903788"/>
          </a:xfrm>
          <a:prstGeom prst="rect">
            <a:avLst/>
          </a:prstGeom>
        </p:spPr>
        <p:txBody>
          <a:bodyPr>
            <a:normAutofit/>
          </a:bodyPr>
          <a:lstStyle/>
          <a:p>
            <a:pPr marL="0" indent="0">
              <a:lnSpc>
                <a:spcPct val="100000"/>
              </a:lnSpc>
              <a:buNone/>
            </a:pPr>
            <a:r>
              <a:rPr lang="en-US" sz="3000" b="1" i="1" dirty="0">
                <a:latin typeface="Frutiger LT Pro 55 Roman"/>
              </a:rPr>
              <a:t>Part II - Supervised Differential Gene Expression and Functional Enrichment Analyses</a:t>
            </a:r>
          </a:p>
          <a:p>
            <a:pPr lvl="1">
              <a:lnSpc>
                <a:spcPct val="120000"/>
              </a:lnSpc>
              <a:spcBef>
                <a:spcPts val="1200"/>
              </a:spcBef>
              <a:buFont typeface="Wingdings" panose="05000000000000000000" pitchFamily="2" charset="2"/>
              <a:buChar char="Ø"/>
            </a:pPr>
            <a:r>
              <a:rPr lang="en-US" sz="2400" i="1" dirty="0">
                <a:solidFill>
                  <a:schemeClr val="bg1">
                    <a:lumMod val="75000"/>
                  </a:schemeClr>
                </a:solidFill>
                <a:latin typeface="Frutiger LT Pro 55 Roman"/>
              </a:rPr>
              <a:t>Differential Gene Expression Analysis with edgeR</a:t>
            </a:r>
          </a:p>
          <a:p>
            <a:pPr lvl="1">
              <a:lnSpc>
                <a:spcPct val="120000"/>
              </a:lnSpc>
              <a:spcBef>
                <a:spcPts val="1200"/>
              </a:spcBef>
              <a:buFont typeface="Wingdings" panose="05000000000000000000" pitchFamily="2" charset="2"/>
              <a:buChar char="Ø"/>
            </a:pPr>
            <a:r>
              <a:rPr lang="en-US" sz="2400" i="1" dirty="0">
                <a:solidFill>
                  <a:schemeClr val="bg1">
                    <a:lumMod val="75000"/>
                  </a:schemeClr>
                </a:solidFill>
                <a:latin typeface="Frutiger LT Pro 55 Roman"/>
              </a:rPr>
              <a:t>Functional Enrichment of Gene Ontology Terms with </a:t>
            </a:r>
            <a:r>
              <a:rPr lang="en-US" sz="2400" i="1" dirty="0" err="1">
                <a:solidFill>
                  <a:schemeClr val="bg1">
                    <a:lumMod val="75000"/>
                  </a:schemeClr>
                </a:solidFill>
                <a:latin typeface="Frutiger LT Pro 55 Roman"/>
              </a:rPr>
              <a:t>GOSeq</a:t>
            </a:r>
            <a:r>
              <a:rPr lang="en-US" sz="2400" i="1" dirty="0">
                <a:solidFill>
                  <a:schemeClr val="bg1">
                    <a:lumMod val="75000"/>
                  </a:schemeClr>
                </a:solidFill>
                <a:latin typeface="Frutiger LT Pro 55 Roman"/>
              </a:rPr>
              <a:t> Analysis</a:t>
            </a:r>
          </a:p>
          <a:p>
            <a:pPr lvl="1">
              <a:lnSpc>
                <a:spcPct val="120000"/>
              </a:lnSpc>
              <a:spcBef>
                <a:spcPts val="1200"/>
              </a:spcBef>
              <a:buFont typeface="Wingdings" panose="05000000000000000000" pitchFamily="2" charset="2"/>
              <a:buChar char="Ø"/>
            </a:pPr>
            <a:r>
              <a:rPr lang="en-US" sz="2400" i="1" dirty="0">
                <a:latin typeface="Frutiger LT Pro 55 Roman"/>
              </a:rPr>
              <a:t>Functional Enrichment and Visualization of Kyoto Encyclopedia of Genes and Genomes (KEGG) Pathways with </a:t>
            </a:r>
            <a:r>
              <a:rPr lang="en-US" sz="2400" i="1" dirty="0" err="1">
                <a:latin typeface="Frutiger LT Pro 55 Roman"/>
              </a:rPr>
              <a:t>GOSeq</a:t>
            </a:r>
            <a:r>
              <a:rPr lang="en-US" sz="2400" i="1" dirty="0">
                <a:latin typeface="Frutiger LT Pro 55 Roman"/>
              </a:rPr>
              <a:t> Analysis and </a:t>
            </a:r>
            <a:r>
              <a:rPr lang="en-US" sz="2400" i="1" dirty="0" err="1">
                <a:latin typeface="Frutiger LT Pro 55 Roman"/>
              </a:rPr>
              <a:t>Pathview</a:t>
            </a:r>
            <a:r>
              <a:rPr lang="en-US" sz="2400" i="1" dirty="0">
                <a:latin typeface="Frutiger LT Pro 55 Roman"/>
              </a:rPr>
              <a:t> </a:t>
            </a:r>
            <a:endParaRPr lang="en-US" sz="2400" dirty="0">
              <a:latin typeface="Frutiger LT Pro 55 Roman"/>
            </a:endParaRPr>
          </a:p>
        </p:txBody>
      </p:sp>
    </p:spTree>
    <p:extLst>
      <p:ext uri="{BB962C8B-B14F-4D97-AF65-F5344CB8AC3E}">
        <p14:creationId xmlns:p14="http://schemas.microsoft.com/office/powerpoint/2010/main" val="1069191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20650" y="1547690"/>
            <a:ext cx="8902700" cy="4903787"/>
          </a:xfrm>
          <a:prstGeom prst="rect">
            <a:avLst/>
          </a:prstGeom>
        </p:spPr>
        <p:txBody>
          <a:bodyPr>
            <a:normAutofit/>
          </a:bodyPr>
          <a:lstStyle/>
          <a:p>
            <a:pPr marL="0" indent="0">
              <a:lnSpc>
                <a:spcPct val="100000"/>
              </a:lnSpc>
              <a:buNone/>
            </a:pPr>
            <a:r>
              <a:rPr lang="en-US" sz="2600" b="1" i="1" dirty="0">
                <a:latin typeface="Frutiger LT Pro 55 Roman" panose="020B0602020204020204" pitchFamily="34" charset="0"/>
              </a:rPr>
              <a:t>Part II - Supervised Differential Gene Expression and Functional Enrichment Analyses</a:t>
            </a:r>
          </a:p>
          <a:p>
            <a:pPr lvl="1">
              <a:lnSpc>
                <a:spcPct val="120000"/>
              </a:lnSpc>
              <a:spcBef>
                <a:spcPts val="1200"/>
              </a:spcBef>
              <a:buFont typeface="Wingdings" panose="05000000000000000000" pitchFamily="2" charset="2"/>
              <a:buChar char="Ø"/>
            </a:pPr>
            <a:r>
              <a:rPr lang="en-US" i="1" dirty="0">
                <a:latin typeface="Frutiger LT Pro 55 Roman" panose="020B0602020204020204" pitchFamily="34" charset="0"/>
              </a:rPr>
              <a:t>Differential Gene Expression Analysis with edgeR</a:t>
            </a:r>
          </a:p>
          <a:p>
            <a:pPr lvl="1">
              <a:lnSpc>
                <a:spcPct val="120000"/>
              </a:lnSpc>
              <a:spcBef>
                <a:spcPts val="1200"/>
              </a:spcBef>
              <a:buFont typeface="Wingdings" panose="05000000000000000000" pitchFamily="2" charset="2"/>
              <a:buChar char="Ø"/>
            </a:pPr>
            <a:r>
              <a:rPr lang="en-US" i="1" dirty="0">
                <a:solidFill>
                  <a:schemeClr val="bg1">
                    <a:lumMod val="75000"/>
                  </a:schemeClr>
                </a:solidFill>
                <a:latin typeface="Frutiger LT Pro 55 Roman" panose="020B0602020204020204" pitchFamily="34" charset="0"/>
              </a:rPr>
              <a:t>Functional Enrichment of Gene Ontology Terms with </a:t>
            </a:r>
            <a:r>
              <a:rPr lang="en-US" i="1" dirty="0" err="1">
                <a:solidFill>
                  <a:schemeClr val="bg1">
                    <a:lumMod val="75000"/>
                  </a:schemeClr>
                </a:solidFill>
                <a:latin typeface="Frutiger LT Pro 55 Roman" panose="020B0602020204020204" pitchFamily="34" charset="0"/>
              </a:rPr>
              <a:t>GOSeq</a:t>
            </a:r>
            <a:r>
              <a:rPr lang="en-US" i="1" dirty="0">
                <a:solidFill>
                  <a:schemeClr val="bg1">
                    <a:lumMod val="75000"/>
                  </a:schemeClr>
                </a:solidFill>
                <a:latin typeface="Frutiger LT Pro 55 Roman" panose="020B0602020204020204" pitchFamily="34" charset="0"/>
              </a:rPr>
              <a:t> Analysis</a:t>
            </a:r>
          </a:p>
          <a:p>
            <a:pPr lvl="1">
              <a:lnSpc>
                <a:spcPct val="120000"/>
              </a:lnSpc>
              <a:spcBef>
                <a:spcPts val="1200"/>
              </a:spcBef>
              <a:buFont typeface="Wingdings" panose="05000000000000000000" pitchFamily="2" charset="2"/>
              <a:buChar char="Ø"/>
            </a:pPr>
            <a:r>
              <a:rPr lang="en-US" i="1" dirty="0">
                <a:solidFill>
                  <a:schemeClr val="bg1">
                    <a:lumMod val="75000"/>
                  </a:schemeClr>
                </a:solidFill>
                <a:latin typeface="Frutiger LT Pro 55 Roman" panose="020B0602020204020204" pitchFamily="34" charset="0"/>
              </a:rPr>
              <a:t>Functional Enrichment and Visualization of Kyoto Encyclopedia of Genes and Genomes (KEGG) Pathways with </a:t>
            </a:r>
            <a:r>
              <a:rPr lang="en-US" i="1" dirty="0" err="1">
                <a:solidFill>
                  <a:schemeClr val="bg1">
                    <a:lumMod val="75000"/>
                  </a:schemeClr>
                </a:solidFill>
                <a:latin typeface="Frutiger LT Pro 55 Roman" panose="020B0602020204020204" pitchFamily="34" charset="0"/>
              </a:rPr>
              <a:t>GOSeq</a:t>
            </a:r>
            <a:r>
              <a:rPr lang="en-US" i="1" dirty="0">
                <a:solidFill>
                  <a:schemeClr val="bg1">
                    <a:lumMod val="75000"/>
                  </a:schemeClr>
                </a:solidFill>
                <a:latin typeface="Frutiger LT Pro 55 Roman" panose="020B0602020204020204" pitchFamily="34" charset="0"/>
              </a:rPr>
              <a:t> Analysis and </a:t>
            </a:r>
            <a:r>
              <a:rPr lang="en-US" i="1" dirty="0" err="1">
                <a:solidFill>
                  <a:schemeClr val="bg1">
                    <a:lumMod val="75000"/>
                  </a:schemeClr>
                </a:solidFill>
                <a:latin typeface="Frutiger LT Pro 55 Roman" panose="020B0602020204020204" pitchFamily="34" charset="0"/>
              </a:rPr>
              <a:t>Pathview</a:t>
            </a:r>
            <a:r>
              <a:rPr lang="en-US" i="1" dirty="0">
                <a:solidFill>
                  <a:schemeClr val="bg1">
                    <a:lumMod val="75000"/>
                  </a:schemeClr>
                </a:solidFill>
                <a:latin typeface="Frutiger LT Pro 55 Roman" panose="020B0602020204020204" pitchFamily="34" charset="0"/>
              </a:rPr>
              <a:t> </a:t>
            </a:r>
            <a:endParaRPr lang="en-US" dirty="0">
              <a:solidFill>
                <a:schemeClr val="bg1">
                  <a:lumMod val="75000"/>
                </a:schemeClr>
              </a:solidFill>
              <a:latin typeface="Frutiger LT Pro 55 Roman" panose="020B0602020204020204" pitchFamily="34" charset="0"/>
            </a:endParaRPr>
          </a:p>
        </p:txBody>
      </p:sp>
      <p:sp>
        <p:nvSpPr>
          <p:cNvPr id="23" name="TextBox 22"/>
          <p:cNvSpPr txBox="1"/>
          <p:nvPr/>
        </p:nvSpPr>
        <p:spPr>
          <a:xfrm>
            <a:off x="0" y="6101691"/>
            <a:ext cx="9144000" cy="261610"/>
          </a:xfrm>
          <a:prstGeom prst="rect">
            <a:avLst/>
          </a:prstGeom>
          <a:noFill/>
        </p:spPr>
        <p:txBody>
          <a:bodyPr wrap="square" rtlCol="0">
            <a:spAutoFit/>
          </a:bodyPr>
          <a:lstStyle/>
          <a:p>
            <a:pPr algn="ctr"/>
            <a:r>
              <a:rPr lang="en-US" sz="1100" i="1" dirty="0">
                <a:solidFill>
                  <a:prstClr val="black"/>
                </a:solidFill>
                <a:latin typeface="Frutiger LT Pro 55 Roman" panose="020B0602020204020204" pitchFamily="34" charset="0"/>
              </a:rPr>
              <a:t>Robinson MD, McCarthy DJ and Smyth GK, Bioinformatics 2010</a:t>
            </a:r>
          </a:p>
        </p:txBody>
      </p:sp>
    </p:spTree>
    <p:extLst>
      <p:ext uri="{BB962C8B-B14F-4D97-AF65-F5344CB8AC3E}">
        <p14:creationId xmlns:p14="http://schemas.microsoft.com/office/powerpoint/2010/main" val="6457608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4294967295"/>
          </p:nvPr>
        </p:nvSpPr>
        <p:spPr>
          <a:xfrm>
            <a:off x="257175" y="1335088"/>
            <a:ext cx="8886825" cy="4978400"/>
          </a:xfrm>
          <a:prstGeom prst="rect">
            <a:avLst/>
          </a:prstGeom>
        </p:spPr>
        <p:txBody>
          <a:bodyPr>
            <a:normAutofit fontScale="85000" lnSpcReduction="10000"/>
          </a:bodyPr>
          <a:lstStyle/>
          <a:p>
            <a:pPr marL="0" indent="0">
              <a:buNone/>
            </a:pPr>
            <a:r>
              <a:rPr lang="en-US" b="1" i="1" dirty="0">
                <a:solidFill>
                  <a:prstClr val="black"/>
                </a:solidFill>
                <a:latin typeface="Frutiger LT Pro 55 Roman"/>
              </a:rPr>
              <a:t>Kyoto Encyclopedia of Genes and Genomes (KEGG) Pathways</a:t>
            </a:r>
          </a:p>
          <a:p>
            <a:pPr>
              <a:buFont typeface="Wingdings" panose="05000000000000000000" pitchFamily="2" charset="2"/>
              <a:buChar char="Ø"/>
            </a:pPr>
            <a:r>
              <a:rPr lang="en-US" sz="2400" b="1" i="1" dirty="0">
                <a:solidFill>
                  <a:prstClr val="black"/>
                </a:solidFill>
                <a:latin typeface="Frutiger LT Pro 55 Roman"/>
              </a:rPr>
              <a:t>In 1995, the </a:t>
            </a:r>
            <a:r>
              <a:rPr lang="en-US" sz="2400" b="1" i="1" dirty="0" err="1">
                <a:solidFill>
                  <a:prstClr val="black"/>
                </a:solidFill>
                <a:latin typeface="Frutiger LT Pro 55 Roman"/>
              </a:rPr>
              <a:t>Kanehisa</a:t>
            </a:r>
            <a:r>
              <a:rPr lang="en-US" sz="2400" b="1" i="1" dirty="0">
                <a:solidFill>
                  <a:prstClr val="black"/>
                </a:solidFill>
                <a:latin typeface="Frutiger LT Pro 55 Roman"/>
              </a:rPr>
              <a:t> Lab started the KEGG database project as a resource for biological interpretation of genome sequence data</a:t>
            </a:r>
          </a:p>
          <a:p>
            <a:pPr>
              <a:buFont typeface="Wingdings" panose="05000000000000000000" pitchFamily="2" charset="2"/>
              <a:buChar char="Ø"/>
            </a:pPr>
            <a:endParaRPr lang="en-US" sz="2400" b="1" i="1" dirty="0">
              <a:solidFill>
                <a:prstClr val="black"/>
              </a:solidFill>
              <a:latin typeface="Frutiger LT Pro 55 Roman"/>
            </a:endParaRPr>
          </a:p>
          <a:p>
            <a:pPr>
              <a:buFont typeface="Wingdings" panose="05000000000000000000" pitchFamily="2" charset="2"/>
              <a:buChar char="Ø"/>
            </a:pPr>
            <a:r>
              <a:rPr lang="en-US" sz="2400" b="1" i="1" dirty="0">
                <a:solidFill>
                  <a:prstClr val="black"/>
                </a:solidFill>
                <a:latin typeface="Frutiger LT Pro 55 Roman"/>
              </a:rPr>
              <a:t>KEGG is an integrated database resource consisting of 15 main databases maintained in an internal Oracle database</a:t>
            </a:r>
          </a:p>
          <a:p>
            <a:pPr>
              <a:buFont typeface="Wingdings" panose="05000000000000000000" pitchFamily="2" charset="2"/>
              <a:buChar char="Ø"/>
            </a:pPr>
            <a:endParaRPr lang="en-US" sz="2400" b="1" i="1" dirty="0">
              <a:solidFill>
                <a:prstClr val="black"/>
              </a:solidFill>
              <a:latin typeface="Frutiger LT Pro 55 Roman"/>
            </a:endParaRPr>
          </a:p>
          <a:p>
            <a:pPr>
              <a:buFont typeface="Wingdings" panose="05000000000000000000" pitchFamily="2" charset="2"/>
              <a:buChar char="Ø"/>
            </a:pPr>
            <a:r>
              <a:rPr lang="en-US" sz="2400" b="1" i="1" dirty="0">
                <a:solidFill>
                  <a:prstClr val="black"/>
                </a:solidFill>
                <a:latin typeface="Frutiger LT Pro 55 Roman"/>
              </a:rPr>
              <a:t>These databases are characterized  by four data information classifications: systems information, genomic information, chemical information, and health information.</a:t>
            </a:r>
          </a:p>
          <a:p>
            <a:pPr>
              <a:buFont typeface="Wingdings" panose="05000000000000000000" pitchFamily="2" charset="2"/>
              <a:buChar char="Ø"/>
            </a:pPr>
            <a:endParaRPr lang="en-US" sz="2400" b="1" i="1" dirty="0">
              <a:solidFill>
                <a:prstClr val="black"/>
              </a:solidFill>
              <a:latin typeface="Frutiger LT Pro 55 Roman"/>
            </a:endParaRPr>
          </a:p>
          <a:p>
            <a:pPr>
              <a:buFont typeface="Wingdings" panose="05000000000000000000" pitchFamily="2" charset="2"/>
              <a:buChar char="Ø"/>
            </a:pPr>
            <a:r>
              <a:rPr lang="en-US" sz="2400" b="1" i="1" dirty="0">
                <a:solidFill>
                  <a:prstClr val="black"/>
                </a:solidFill>
                <a:latin typeface="Frutiger LT Pro 55 Roman"/>
              </a:rPr>
              <a:t>The number of KEGG organisms (complete genomes) is ~ 3000</a:t>
            </a:r>
          </a:p>
          <a:p>
            <a:endParaRPr lang="en-US" sz="2400" dirty="0"/>
          </a:p>
        </p:txBody>
      </p:sp>
      <p:sp>
        <p:nvSpPr>
          <p:cNvPr id="16" name="Rectangle 15"/>
          <p:cNvSpPr/>
          <p:nvPr/>
        </p:nvSpPr>
        <p:spPr>
          <a:xfrm>
            <a:off x="2795282" y="6313576"/>
            <a:ext cx="3325654" cy="276999"/>
          </a:xfrm>
          <a:prstGeom prst="rect">
            <a:avLst/>
          </a:prstGeom>
        </p:spPr>
        <p:txBody>
          <a:bodyPr wrap="none">
            <a:spAutoFit/>
          </a:bodyPr>
          <a:lstStyle/>
          <a:p>
            <a:r>
              <a:rPr lang="en-US" sz="1200" dirty="0" err="1">
                <a:solidFill>
                  <a:prstClr val="black"/>
                </a:solidFill>
                <a:latin typeface="Frutiger LT Pro 55 Roman"/>
              </a:rPr>
              <a:t>Kanehisa</a:t>
            </a:r>
            <a:r>
              <a:rPr lang="en-US" sz="1200" dirty="0">
                <a:solidFill>
                  <a:prstClr val="black"/>
                </a:solidFill>
                <a:latin typeface="Frutiger LT Pro 55 Roman"/>
              </a:rPr>
              <a:t> </a:t>
            </a:r>
            <a:r>
              <a:rPr lang="en-US" sz="1200" i="1" dirty="0">
                <a:solidFill>
                  <a:prstClr val="black"/>
                </a:solidFill>
                <a:latin typeface="Frutiger LT Pro 55 Roman"/>
              </a:rPr>
              <a:t>et al., Nucleic Acids Research, </a:t>
            </a:r>
            <a:r>
              <a:rPr lang="en-US" sz="1200" dirty="0">
                <a:solidFill>
                  <a:prstClr val="black"/>
                </a:solidFill>
                <a:latin typeface="Frutiger LT Pro 55 Roman"/>
              </a:rPr>
              <a:t>2014</a:t>
            </a:r>
          </a:p>
        </p:txBody>
      </p:sp>
    </p:spTree>
    <p:extLst>
      <p:ext uri="{BB962C8B-B14F-4D97-AF65-F5344CB8AC3E}">
        <p14:creationId xmlns:p14="http://schemas.microsoft.com/office/powerpoint/2010/main" val="19173887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p:cNvSpPr>
            <a:spLocks noGrp="1"/>
          </p:cNvSpPr>
          <p:nvPr>
            <p:ph idx="4294967295"/>
          </p:nvPr>
        </p:nvSpPr>
        <p:spPr>
          <a:xfrm>
            <a:off x="838200" y="1660525"/>
            <a:ext cx="8305800" cy="4351338"/>
          </a:xfrm>
          <a:prstGeom prst="rect">
            <a:avLst/>
          </a:prstGeom>
        </p:spPr>
        <p:txBody>
          <a:bodyPr/>
          <a:lstStyle/>
          <a:p>
            <a:pPr marL="0" indent="0">
              <a:buNone/>
            </a:pPr>
            <a:r>
              <a:rPr lang="en-US" b="1" i="1" dirty="0">
                <a:latin typeface="Frutiger LT Pro 55 Roman"/>
              </a:rPr>
              <a:t>GOseq Algorithm</a:t>
            </a:r>
          </a:p>
          <a:p>
            <a:pPr marL="0" indent="0">
              <a:buNone/>
            </a:pPr>
            <a:endParaRPr lang="en-US" b="1" i="1" dirty="0">
              <a:latin typeface="Frutiger LT Pro 55 Roman"/>
            </a:endParaRPr>
          </a:p>
          <a:p>
            <a:pPr marL="0" indent="0">
              <a:buNone/>
            </a:pPr>
            <a:r>
              <a:rPr lang="en-US" sz="2400" b="1" i="1" dirty="0">
                <a:latin typeface="Frutiger LT Pro 55 Roman"/>
              </a:rPr>
              <a:t>Gene Ontology</a:t>
            </a:r>
          </a:p>
          <a:p>
            <a:pPr marL="0" indent="0">
              <a:buNone/>
            </a:pPr>
            <a:r>
              <a:rPr lang="en-US" sz="1200" dirty="0">
                <a:latin typeface="Frutiger LT Pro 55 Roman"/>
              </a:rPr>
              <a:t>&gt;MDA2.GO.wall=</a:t>
            </a:r>
            <a:r>
              <a:rPr lang="en-US" sz="1200" dirty="0" err="1">
                <a:latin typeface="Frutiger LT Pro 55 Roman"/>
              </a:rPr>
              <a:t>goseq</a:t>
            </a:r>
            <a:r>
              <a:rPr lang="en-US" sz="1200" dirty="0">
                <a:latin typeface="Frutiger LT Pro 55 Roman"/>
              </a:rPr>
              <a:t>(MDA2.pwf,"hg19","geneSymbol", </a:t>
            </a:r>
            <a:r>
              <a:rPr lang="en-US" sz="1200" dirty="0" err="1">
                <a:latin typeface="Frutiger LT Pro 55 Roman"/>
              </a:rPr>
              <a:t>use_genes_without_cat</a:t>
            </a:r>
            <a:r>
              <a:rPr lang="en-US" sz="1200" dirty="0">
                <a:latin typeface="Frutiger LT Pro 55 Roman"/>
              </a:rPr>
              <a:t>=FALSE)</a:t>
            </a:r>
          </a:p>
          <a:p>
            <a:pPr marL="0" indent="0">
              <a:buNone/>
            </a:pPr>
            <a:endParaRPr lang="en-US" sz="1600" dirty="0">
              <a:latin typeface="Frutiger LT Pro 55 Roman"/>
            </a:endParaRPr>
          </a:p>
          <a:p>
            <a:pPr marL="0" indent="0">
              <a:buNone/>
            </a:pPr>
            <a:r>
              <a:rPr lang="en-US" sz="2400" b="1" i="1" dirty="0">
                <a:latin typeface="Frutiger LT Pro 55 Roman"/>
              </a:rPr>
              <a:t>KEGG</a:t>
            </a:r>
          </a:p>
          <a:p>
            <a:pPr marL="0" indent="0">
              <a:buNone/>
            </a:pPr>
            <a:r>
              <a:rPr lang="en-US" sz="1200" dirty="0">
                <a:latin typeface="Frutiger LT Pro 55 Roman"/>
              </a:rPr>
              <a:t>&gt;MDA2.KEGG.wall=</a:t>
            </a:r>
            <a:r>
              <a:rPr lang="en-US" sz="1200" dirty="0" err="1">
                <a:latin typeface="Frutiger LT Pro 55 Roman"/>
              </a:rPr>
              <a:t>goseq</a:t>
            </a:r>
            <a:r>
              <a:rPr lang="en-US" sz="1200" dirty="0">
                <a:latin typeface="Frutiger LT Pro 55 Roman"/>
              </a:rPr>
              <a:t>(MDA2.pwf,"hg19","geneSymbol", </a:t>
            </a:r>
            <a:r>
              <a:rPr lang="en-US" sz="1200" b="1" i="1" dirty="0" err="1">
                <a:latin typeface="Frutiger LT Pro 55 Roman"/>
              </a:rPr>
              <a:t>test.cats</a:t>
            </a:r>
            <a:r>
              <a:rPr lang="en-US" sz="1200" b="1" i="1" dirty="0">
                <a:latin typeface="Frutiger LT Pro 55 Roman"/>
              </a:rPr>
              <a:t>="KEGG”</a:t>
            </a:r>
            <a:r>
              <a:rPr lang="en-US" sz="1200" dirty="0">
                <a:latin typeface="Frutiger LT Pro 55 Roman"/>
              </a:rPr>
              <a:t>, </a:t>
            </a:r>
            <a:r>
              <a:rPr lang="en-US" sz="1200" dirty="0" err="1">
                <a:latin typeface="Frutiger LT Pro 55 Roman"/>
              </a:rPr>
              <a:t>use_genes_without_cat</a:t>
            </a:r>
            <a:r>
              <a:rPr lang="en-US" sz="1200" dirty="0">
                <a:latin typeface="Frutiger LT Pro 55 Roman"/>
              </a:rPr>
              <a:t>=FALSE) </a:t>
            </a:r>
          </a:p>
        </p:txBody>
      </p:sp>
    </p:spTree>
    <p:extLst>
      <p:ext uri="{BB962C8B-B14F-4D97-AF65-F5344CB8AC3E}">
        <p14:creationId xmlns:p14="http://schemas.microsoft.com/office/powerpoint/2010/main" val="40424376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84561" y="1677317"/>
            <a:ext cx="4446859" cy="4631842"/>
          </a:xfrm>
          <a:prstGeom prst="rect">
            <a:avLst/>
          </a:prstGeom>
        </p:spPr>
      </p:pic>
      <p:sp>
        <p:nvSpPr>
          <p:cNvPr id="13" name="TextBox 12"/>
          <p:cNvSpPr txBox="1"/>
          <p:nvPr/>
        </p:nvSpPr>
        <p:spPr>
          <a:xfrm>
            <a:off x="95644" y="1260037"/>
            <a:ext cx="8945449" cy="292388"/>
          </a:xfrm>
          <a:prstGeom prst="rect">
            <a:avLst/>
          </a:prstGeom>
          <a:noFill/>
        </p:spPr>
        <p:txBody>
          <a:bodyPr wrap="square" rtlCol="0">
            <a:spAutoFit/>
          </a:bodyPr>
          <a:lstStyle/>
          <a:p>
            <a:pPr algn="ctr"/>
            <a:r>
              <a:rPr lang="en-US" sz="1300" b="1" dirty="0">
                <a:latin typeface="Frutiger LT Pro 55 Roman"/>
              </a:rPr>
              <a:t>&gt;</a:t>
            </a:r>
            <a:r>
              <a:rPr lang="en-US" sz="1200" b="1" dirty="0" err="1">
                <a:latin typeface="Frutiger LT Pro 55 Roman"/>
              </a:rPr>
              <a:t>pv.out.list</a:t>
            </a:r>
            <a:r>
              <a:rPr lang="en-US" sz="1200" b="1" dirty="0">
                <a:latin typeface="Frutiger LT Pro 55 Roman"/>
              </a:rPr>
              <a:t>&lt;-</a:t>
            </a:r>
            <a:r>
              <a:rPr lang="en-US" sz="1200" b="1" dirty="0" err="1">
                <a:latin typeface="Frutiger LT Pro 55 Roman"/>
              </a:rPr>
              <a:t>sapply</a:t>
            </a:r>
            <a:r>
              <a:rPr lang="en-US" sz="1200" b="1" dirty="0">
                <a:latin typeface="Frutiger LT Pro 55 Roman"/>
              </a:rPr>
              <a:t>(table[,1], function(</a:t>
            </a:r>
            <a:r>
              <a:rPr lang="en-US" sz="1200" b="1" dirty="0" err="1">
                <a:latin typeface="Frutiger LT Pro 55 Roman"/>
              </a:rPr>
              <a:t>pid</a:t>
            </a:r>
            <a:r>
              <a:rPr lang="en-US" sz="1200" b="1" dirty="0">
                <a:latin typeface="Frutiger LT Pro 55 Roman"/>
              </a:rPr>
              <a:t>) </a:t>
            </a:r>
            <a:r>
              <a:rPr lang="en-US" sz="1200" b="1" dirty="0" err="1">
                <a:latin typeface="Frutiger LT Pro 55 Roman"/>
              </a:rPr>
              <a:t>pathview</a:t>
            </a:r>
            <a:r>
              <a:rPr lang="en-US" sz="1200" b="1" dirty="0">
                <a:latin typeface="Frutiger LT Pro 55 Roman"/>
              </a:rPr>
              <a:t>(</a:t>
            </a:r>
            <a:r>
              <a:rPr lang="en-US" sz="1200" b="1" dirty="0" err="1">
                <a:latin typeface="Frutiger LT Pro 55 Roman"/>
              </a:rPr>
              <a:t>gene.data</a:t>
            </a:r>
            <a:r>
              <a:rPr lang="en-US" sz="1200" b="1" dirty="0">
                <a:latin typeface="Frutiger LT Pro 55 Roman"/>
              </a:rPr>
              <a:t>=</a:t>
            </a:r>
            <a:r>
              <a:rPr lang="en-US" sz="1200" b="1" dirty="0" err="1">
                <a:latin typeface="Frutiger LT Pro 55 Roman"/>
              </a:rPr>
              <a:t>entrezids</a:t>
            </a:r>
            <a:r>
              <a:rPr lang="en-US" sz="1200" b="1" dirty="0">
                <a:latin typeface="Frutiger LT Pro 55 Roman"/>
              </a:rPr>
              <a:t>, pathway.id= </a:t>
            </a:r>
            <a:r>
              <a:rPr lang="en-US" sz="1200" b="1" dirty="0" err="1">
                <a:latin typeface="Frutiger LT Pro 55 Roman"/>
              </a:rPr>
              <a:t>pid</a:t>
            </a:r>
            <a:r>
              <a:rPr lang="en-US" sz="1200" b="1" dirty="0">
                <a:latin typeface="Frutiger LT Pro 55 Roman"/>
              </a:rPr>
              <a:t>, species = "</a:t>
            </a:r>
            <a:r>
              <a:rPr lang="en-US" sz="1200" b="1" dirty="0" err="1">
                <a:latin typeface="Frutiger LT Pro 55 Roman"/>
              </a:rPr>
              <a:t>hsa</a:t>
            </a:r>
            <a:r>
              <a:rPr lang="en-US" sz="1200" b="1" dirty="0">
                <a:latin typeface="Frutiger LT Pro 55 Roman"/>
              </a:rPr>
              <a:t>"))</a:t>
            </a:r>
          </a:p>
        </p:txBody>
      </p:sp>
      <p:sp>
        <p:nvSpPr>
          <p:cNvPr id="15" name="TextBox 14"/>
          <p:cNvSpPr txBox="1"/>
          <p:nvPr/>
        </p:nvSpPr>
        <p:spPr>
          <a:xfrm>
            <a:off x="2266039" y="6434051"/>
            <a:ext cx="4604657" cy="276999"/>
          </a:xfrm>
          <a:prstGeom prst="rect">
            <a:avLst/>
          </a:prstGeom>
          <a:noFill/>
        </p:spPr>
        <p:txBody>
          <a:bodyPr wrap="square" rtlCol="0">
            <a:spAutoFit/>
          </a:bodyPr>
          <a:lstStyle/>
          <a:p>
            <a:pPr algn="ctr"/>
            <a:r>
              <a:rPr lang="en-US" sz="1200" dirty="0" err="1">
                <a:latin typeface="Frutiger LT Pro 55 Roman"/>
              </a:rPr>
              <a:t>Weijun</a:t>
            </a:r>
            <a:r>
              <a:rPr lang="en-US" sz="1200" dirty="0">
                <a:latin typeface="Frutiger LT Pro 55 Roman"/>
              </a:rPr>
              <a:t> Luo and Cory </a:t>
            </a:r>
            <a:r>
              <a:rPr lang="en-US" sz="1200" dirty="0" err="1">
                <a:latin typeface="Frutiger LT Pro 55 Roman"/>
              </a:rPr>
              <a:t>Brouwer</a:t>
            </a:r>
            <a:r>
              <a:rPr lang="en-US" sz="1200" dirty="0">
                <a:latin typeface="Frutiger LT Pro 55 Roman"/>
              </a:rPr>
              <a:t>, </a:t>
            </a:r>
            <a:r>
              <a:rPr lang="en-US" sz="1200" i="1" dirty="0">
                <a:latin typeface="Frutiger LT Pro 55 Roman"/>
              </a:rPr>
              <a:t>Bioinformatics</a:t>
            </a:r>
            <a:r>
              <a:rPr lang="en-US" sz="1200" dirty="0">
                <a:latin typeface="Frutiger LT Pro 55 Roman"/>
              </a:rPr>
              <a:t>, 2013</a:t>
            </a:r>
          </a:p>
        </p:txBody>
      </p:sp>
    </p:spTree>
    <p:extLst>
      <p:ext uri="{BB962C8B-B14F-4D97-AF65-F5344CB8AC3E}">
        <p14:creationId xmlns:p14="http://schemas.microsoft.com/office/powerpoint/2010/main" val="26371809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nEASEDiagram.gif"/>
          <p:cNvPicPr>
            <a:picLocks noChangeAspect="1"/>
          </p:cNvPicPr>
          <p:nvPr/>
        </p:nvPicPr>
        <p:blipFill>
          <a:blip r:embed="rId3" cstate="print"/>
          <a:stretch>
            <a:fillRect/>
          </a:stretch>
        </p:blipFill>
        <p:spPr>
          <a:xfrm>
            <a:off x="1052512" y="66675"/>
            <a:ext cx="7038975" cy="6724650"/>
          </a:xfrm>
          <a:prstGeom prst="rect">
            <a:avLst/>
          </a:prstGeom>
        </p:spPr>
      </p:pic>
      <p:sp>
        <p:nvSpPr>
          <p:cNvPr id="3" name="TextBox 2"/>
          <p:cNvSpPr txBox="1"/>
          <p:nvPr/>
        </p:nvSpPr>
        <p:spPr>
          <a:xfrm>
            <a:off x="5854823" y="1109127"/>
            <a:ext cx="3200400" cy="646331"/>
          </a:xfrm>
          <a:prstGeom prst="rect">
            <a:avLst/>
          </a:prstGeom>
          <a:noFill/>
        </p:spPr>
        <p:txBody>
          <a:bodyPr wrap="square" rtlCol="0">
            <a:spAutoFit/>
          </a:bodyPr>
          <a:lstStyle/>
          <a:p>
            <a:pPr algn="ctr"/>
            <a:r>
              <a:rPr lang="en-US" i="1" dirty="0">
                <a:solidFill>
                  <a:prstClr val="black"/>
                </a:solidFill>
                <a:latin typeface="Frutiger LT Pro 55 Roman" panose="020B0602020204020204" pitchFamily="34" charset="0"/>
              </a:rPr>
              <a:t>Bioinformatics</a:t>
            </a:r>
            <a:r>
              <a:rPr lang="en-US" dirty="0">
                <a:solidFill>
                  <a:prstClr val="black"/>
                </a:solidFill>
                <a:latin typeface="Frutiger LT Pro 55 Roman" panose="020B0602020204020204" pitchFamily="34" charset="0"/>
              </a:rPr>
              <a:t>, 2012 </a:t>
            </a:r>
          </a:p>
          <a:p>
            <a:pPr algn="ctr"/>
            <a:r>
              <a:rPr lang="en-US" dirty="0">
                <a:solidFill>
                  <a:prstClr val="black"/>
                </a:solidFill>
                <a:latin typeface="Frutiger LT Pro 55 Roman" panose="020B0602020204020204" pitchFamily="34" charset="0"/>
              </a:rPr>
              <a:t>Implemented in MeV 4.5</a:t>
            </a:r>
          </a:p>
        </p:txBody>
      </p:sp>
      <p:sp>
        <p:nvSpPr>
          <p:cNvPr id="7" name="TextBox 6"/>
          <p:cNvSpPr txBox="1"/>
          <p:nvPr/>
        </p:nvSpPr>
        <p:spPr>
          <a:xfrm>
            <a:off x="2590805" y="71735"/>
            <a:ext cx="2895600" cy="461665"/>
          </a:xfrm>
          <a:prstGeom prst="rect">
            <a:avLst/>
          </a:prstGeom>
          <a:noFill/>
        </p:spPr>
        <p:txBody>
          <a:bodyPr wrap="square" rtlCol="0">
            <a:spAutoFit/>
          </a:bodyPr>
          <a:lstStyle/>
          <a:p>
            <a:pPr marL="342900" indent="-342900"/>
            <a:r>
              <a:rPr lang="en-US" sz="1200" dirty="0">
                <a:solidFill>
                  <a:prstClr val="black"/>
                </a:solidFill>
                <a:latin typeface="Frutiger LT Pro 55 Roman" panose="020B0602020204020204" pitchFamily="34" charset="0"/>
              </a:rPr>
              <a:t>A. EASE results - cell proliferation </a:t>
            </a:r>
          </a:p>
          <a:p>
            <a:pPr marL="342900" indent="-342900"/>
            <a:r>
              <a:rPr lang="en-US" sz="1200" i="1" dirty="0">
                <a:solidFill>
                  <a:prstClr val="black"/>
                </a:solidFill>
                <a:latin typeface="Frutiger LT Pro 55 Roman" panose="020B0602020204020204" pitchFamily="34" charset="0"/>
              </a:rPr>
              <a:t>pvalue</a:t>
            </a:r>
            <a:r>
              <a:rPr lang="en-US" sz="1200" dirty="0">
                <a:solidFill>
                  <a:prstClr val="black"/>
                </a:solidFill>
                <a:latin typeface="Frutiger LT Pro 55 Roman" panose="020B0602020204020204" pitchFamily="34" charset="0"/>
              </a:rPr>
              <a:t>  = 4.57E-11</a:t>
            </a:r>
          </a:p>
        </p:txBody>
      </p:sp>
      <p:sp>
        <p:nvSpPr>
          <p:cNvPr id="8" name="TextBox 7"/>
          <p:cNvSpPr txBox="1"/>
          <p:nvPr/>
        </p:nvSpPr>
        <p:spPr>
          <a:xfrm>
            <a:off x="988392" y="3435420"/>
            <a:ext cx="2895600" cy="461665"/>
          </a:xfrm>
          <a:prstGeom prst="rect">
            <a:avLst/>
          </a:prstGeom>
          <a:noFill/>
        </p:spPr>
        <p:txBody>
          <a:bodyPr wrap="square" rtlCol="0">
            <a:spAutoFit/>
          </a:bodyPr>
          <a:lstStyle/>
          <a:p>
            <a:pPr marL="342900" indent="-342900"/>
            <a:r>
              <a:rPr lang="en-US" sz="1200" dirty="0">
                <a:solidFill>
                  <a:prstClr val="black"/>
                </a:solidFill>
                <a:latin typeface="Frutiger LT Pro 55 Roman" panose="020B0602020204020204" pitchFamily="34" charset="0"/>
              </a:rPr>
              <a:t>B. EASE results - cell adhesion  </a:t>
            </a:r>
          </a:p>
          <a:p>
            <a:pPr marL="342900" indent="-342900"/>
            <a:r>
              <a:rPr lang="en-US" sz="1200" i="1" dirty="0">
                <a:solidFill>
                  <a:prstClr val="black"/>
                </a:solidFill>
                <a:latin typeface="Frutiger LT Pro 55 Roman" panose="020B0602020204020204" pitchFamily="34" charset="0"/>
              </a:rPr>
              <a:t>pvalue</a:t>
            </a:r>
            <a:r>
              <a:rPr lang="en-US" sz="1200" dirty="0">
                <a:solidFill>
                  <a:prstClr val="black"/>
                </a:solidFill>
                <a:latin typeface="Frutiger LT Pro 55 Roman" panose="020B0602020204020204" pitchFamily="34" charset="0"/>
              </a:rPr>
              <a:t>  = 7.10E-01</a:t>
            </a:r>
          </a:p>
        </p:txBody>
      </p:sp>
      <p:sp>
        <p:nvSpPr>
          <p:cNvPr id="9" name="TextBox 8"/>
          <p:cNvSpPr txBox="1"/>
          <p:nvPr/>
        </p:nvSpPr>
        <p:spPr>
          <a:xfrm>
            <a:off x="4724400" y="3444241"/>
            <a:ext cx="4419600" cy="461665"/>
          </a:xfrm>
          <a:prstGeom prst="rect">
            <a:avLst/>
          </a:prstGeom>
          <a:noFill/>
        </p:spPr>
        <p:txBody>
          <a:bodyPr wrap="square" rtlCol="0">
            <a:spAutoFit/>
          </a:bodyPr>
          <a:lstStyle/>
          <a:p>
            <a:r>
              <a:rPr lang="en-US" sz="1200" dirty="0">
                <a:solidFill>
                  <a:prstClr val="black"/>
                </a:solidFill>
                <a:latin typeface="Frutiger LT Pro 55 Roman" panose="020B0602020204020204" pitchFamily="34" charset="0"/>
              </a:rPr>
              <a:t>C. nEASE results - cell adhesion nested within cell proliferation  </a:t>
            </a:r>
            <a:r>
              <a:rPr lang="en-US" sz="1200" i="1" dirty="0">
                <a:solidFill>
                  <a:prstClr val="black"/>
                </a:solidFill>
                <a:latin typeface="Frutiger LT Pro 55 Roman" panose="020B0602020204020204" pitchFamily="34" charset="0"/>
              </a:rPr>
              <a:t>pvalue</a:t>
            </a:r>
            <a:r>
              <a:rPr lang="en-US" sz="1200" dirty="0">
                <a:solidFill>
                  <a:prstClr val="black"/>
                </a:solidFill>
                <a:latin typeface="Frutiger LT Pro 55 Roman" panose="020B0602020204020204" pitchFamily="34" charset="0"/>
              </a:rPr>
              <a:t>  = 2.41E-02</a:t>
            </a:r>
          </a:p>
        </p:txBody>
      </p:sp>
    </p:spTree>
    <p:extLst>
      <p:ext uri="{BB962C8B-B14F-4D97-AF65-F5344CB8AC3E}">
        <p14:creationId xmlns:p14="http://schemas.microsoft.com/office/powerpoint/2010/main" val="36651643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25103" y="6128276"/>
            <a:ext cx="1507644" cy="255134"/>
          </a:xfrm>
          <a:prstGeom prst="rect">
            <a:avLst/>
          </a:prstGeom>
          <a:noFill/>
        </p:spPr>
        <p:txBody>
          <a:bodyPr wrap="square" rtlCol="0">
            <a:spAutoFit/>
          </a:bodyPr>
          <a:lstStyle/>
          <a:p>
            <a:pPr fontAlgn="base">
              <a:spcBef>
                <a:spcPct val="0"/>
              </a:spcBef>
              <a:spcAft>
                <a:spcPct val="0"/>
              </a:spcAft>
            </a:pPr>
            <a:r>
              <a:rPr lang="en-US" sz="1058" dirty="0" err="1">
                <a:solidFill>
                  <a:srgbClr val="221E1F"/>
                </a:solidFill>
                <a:latin typeface="Frutiger LT Pro 55 Roman" panose="020B0602020204020204" pitchFamily="34" charset="0"/>
                <a:ea typeface="宋体" pitchFamily="2" charset="-122"/>
              </a:rPr>
              <a:t>Lodato</a:t>
            </a:r>
            <a:r>
              <a:rPr lang="en-US" sz="1058" dirty="0">
                <a:solidFill>
                  <a:srgbClr val="221E1F"/>
                </a:solidFill>
                <a:latin typeface="Frutiger LT Pro 55 Roman" panose="020B0602020204020204" pitchFamily="34" charset="0"/>
                <a:ea typeface="宋体" pitchFamily="2" charset="-122"/>
              </a:rPr>
              <a:t> </a:t>
            </a:r>
            <a:r>
              <a:rPr lang="en-US" sz="1058" i="1" dirty="0">
                <a:solidFill>
                  <a:srgbClr val="221E1F"/>
                </a:solidFill>
                <a:latin typeface="Frutiger LT Pro 55 Roman" panose="020B0602020204020204" pitchFamily="34" charset="0"/>
                <a:ea typeface="宋体" pitchFamily="2" charset="-122"/>
              </a:rPr>
              <a:t>et al</a:t>
            </a:r>
            <a:r>
              <a:rPr lang="en-US" sz="1058" dirty="0">
                <a:solidFill>
                  <a:srgbClr val="221E1F"/>
                </a:solidFill>
                <a:latin typeface="Frutiger LT Pro 55 Roman" panose="020B0602020204020204" pitchFamily="34" charset="0"/>
                <a:ea typeface="宋体" pitchFamily="2" charset="-122"/>
              </a:rPr>
              <a:t>., 2015</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6874" y="4483363"/>
            <a:ext cx="1293501" cy="1644912"/>
          </a:xfrm>
          <a:prstGeom prst="rect">
            <a:avLst/>
          </a:prstGeom>
        </p:spPr>
      </p:pic>
      <p:graphicFrame>
        <p:nvGraphicFramePr>
          <p:cNvPr id="4" name="Table 3"/>
          <p:cNvGraphicFramePr>
            <a:graphicFrameLocks noGrp="1"/>
          </p:cNvGraphicFramePr>
          <p:nvPr>
            <p:extLst/>
          </p:nvPr>
        </p:nvGraphicFramePr>
        <p:xfrm>
          <a:off x="696873" y="1852460"/>
          <a:ext cx="7835614" cy="2425569"/>
        </p:xfrm>
        <a:graphic>
          <a:graphicData uri="http://schemas.openxmlformats.org/drawingml/2006/table">
            <a:tbl>
              <a:tblPr firstRow="1" bandRow="1"/>
              <a:tblGrid>
                <a:gridCol w="443185">
                  <a:extLst>
                    <a:ext uri="{9D8B030D-6E8A-4147-A177-3AD203B41FA5}">
                      <a16:colId xmlns:a16="http://schemas.microsoft.com/office/drawing/2014/main" val="20000"/>
                    </a:ext>
                  </a:extLst>
                </a:gridCol>
                <a:gridCol w="575648">
                  <a:extLst>
                    <a:ext uri="{9D8B030D-6E8A-4147-A177-3AD203B41FA5}">
                      <a16:colId xmlns:a16="http://schemas.microsoft.com/office/drawing/2014/main" val="20001"/>
                    </a:ext>
                  </a:extLst>
                </a:gridCol>
                <a:gridCol w="1700444">
                  <a:extLst>
                    <a:ext uri="{9D8B030D-6E8A-4147-A177-3AD203B41FA5}">
                      <a16:colId xmlns:a16="http://schemas.microsoft.com/office/drawing/2014/main" val="20002"/>
                    </a:ext>
                  </a:extLst>
                </a:gridCol>
                <a:gridCol w="268116">
                  <a:extLst>
                    <a:ext uri="{9D8B030D-6E8A-4147-A177-3AD203B41FA5}">
                      <a16:colId xmlns:a16="http://schemas.microsoft.com/office/drawing/2014/main" val="20003"/>
                    </a:ext>
                  </a:extLst>
                </a:gridCol>
                <a:gridCol w="355249">
                  <a:extLst>
                    <a:ext uri="{9D8B030D-6E8A-4147-A177-3AD203B41FA5}">
                      <a16:colId xmlns:a16="http://schemas.microsoft.com/office/drawing/2014/main" val="20004"/>
                    </a:ext>
                  </a:extLst>
                </a:gridCol>
                <a:gridCol w="308331">
                  <a:extLst>
                    <a:ext uri="{9D8B030D-6E8A-4147-A177-3AD203B41FA5}">
                      <a16:colId xmlns:a16="http://schemas.microsoft.com/office/drawing/2014/main" val="20005"/>
                    </a:ext>
                  </a:extLst>
                </a:gridCol>
                <a:gridCol w="428816">
                  <a:extLst>
                    <a:ext uri="{9D8B030D-6E8A-4147-A177-3AD203B41FA5}">
                      <a16:colId xmlns:a16="http://schemas.microsoft.com/office/drawing/2014/main" val="20006"/>
                    </a:ext>
                  </a:extLst>
                </a:gridCol>
                <a:gridCol w="428981">
                  <a:extLst>
                    <a:ext uri="{9D8B030D-6E8A-4147-A177-3AD203B41FA5}">
                      <a16:colId xmlns:a16="http://schemas.microsoft.com/office/drawing/2014/main" val="20007"/>
                    </a:ext>
                  </a:extLst>
                </a:gridCol>
                <a:gridCol w="428981">
                  <a:extLst>
                    <a:ext uri="{9D8B030D-6E8A-4147-A177-3AD203B41FA5}">
                      <a16:colId xmlns:a16="http://schemas.microsoft.com/office/drawing/2014/main" val="20008"/>
                    </a:ext>
                  </a:extLst>
                </a:gridCol>
                <a:gridCol w="395468">
                  <a:extLst>
                    <a:ext uri="{9D8B030D-6E8A-4147-A177-3AD203B41FA5}">
                      <a16:colId xmlns:a16="http://schemas.microsoft.com/office/drawing/2014/main" val="20009"/>
                    </a:ext>
                  </a:extLst>
                </a:gridCol>
                <a:gridCol w="402170">
                  <a:extLst>
                    <a:ext uri="{9D8B030D-6E8A-4147-A177-3AD203B41FA5}">
                      <a16:colId xmlns:a16="http://schemas.microsoft.com/office/drawing/2014/main" val="20010"/>
                    </a:ext>
                  </a:extLst>
                </a:gridCol>
                <a:gridCol w="435683">
                  <a:extLst>
                    <a:ext uri="{9D8B030D-6E8A-4147-A177-3AD203B41FA5}">
                      <a16:colId xmlns:a16="http://schemas.microsoft.com/office/drawing/2014/main" val="20011"/>
                    </a:ext>
                  </a:extLst>
                </a:gridCol>
                <a:gridCol w="576444">
                  <a:extLst>
                    <a:ext uri="{9D8B030D-6E8A-4147-A177-3AD203B41FA5}">
                      <a16:colId xmlns:a16="http://schemas.microsoft.com/office/drawing/2014/main" val="20012"/>
                    </a:ext>
                  </a:extLst>
                </a:gridCol>
                <a:gridCol w="1088098">
                  <a:extLst>
                    <a:ext uri="{9D8B030D-6E8A-4147-A177-3AD203B41FA5}">
                      <a16:colId xmlns:a16="http://schemas.microsoft.com/office/drawing/2014/main" val="20013"/>
                    </a:ext>
                  </a:extLst>
                </a:gridCol>
              </a:tblGrid>
              <a:tr h="463851">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l" fontAlgn="b"/>
                      <a:r>
                        <a:rPr lang="en-US" sz="800" b="1" i="0" u="none" strike="noStrike" dirty="0">
                          <a:solidFill>
                            <a:srgbClr val="000000"/>
                          </a:solidFill>
                          <a:effectLst/>
                          <a:latin typeface="+mj-lt"/>
                        </a:rPr>
                        <a:t>GO Class</a:t>
                      </a:r>
                    </a:p>
                  </a:txBody>
                  <a:tcPr marL="6815" marR="6815" marT="6815" marB="0" anchor="b">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alpha val="70000"/>
                      </a:srgbClr>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l" fontAlgn="b"/>
                      <a:r>
                        <a:rPr lang="en-US" sz="800" b="1" i="0" u="none" strike="noStrike" dirty="0" err="1">
                          <a:solidFill>
                            <a:srgbClr val="000000"/>
                          </a:solidFill>
                          <a:effectLst/>
                          <a:latin typeface="+mj-lt"/>
                        </a:rPr>
                        <a:t>nGOseq</a:t>
                      </a:r>
                      <a:r>
                        <a:rPr lang="en-US" sz="800" b="1" i="0" u="none" strike="noStrike" dirty="0">
                          <a:solidFill>
                            <a:srgbClr val="000000"/>
                          </a:solidFill>
                          <a:effectLst/>
                          <a:latin typeface="+mj-lt"/>
                        </a:rPr>
                        <a:t> Accession</a:t>
                      </a:r>
                    </a:p>
                  </a:txBody>
                  <a:tcPr marL="6815" marR="6815" marT="6815" marB="0" anchor="b">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alpha val="70000"/>
                      </a:srgbClr>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l" fontAlgn="b"/>
                      <a:r>
                        <a:rPr lang="en-US" sz="800" b="1" i="0" u="none" strike="noStrike" dirty="0" err="1">
                          <a:solidFill>
                            <a:srgbClr val="000000"/>
                          </a:solidFill>
                          <a:effectLst/>
                          <a:latin typeface="+mj-lt"/>
                        </a:rPr>
                        <a:t>nGOseq</a:t>
                      </a:r>
                      <a:r>
                        <a:rPr lang="en-US" sz="800" b="1" i="0" u="none" strike="noStrike" dirty="0">
                          <a:solidFill>
                            <a:srgbClr val="000000"/>
                          </a:solidFill>
                          <a:effectLst/>
                          <a:latin typeface="+mj-lt"/>
                        </a:rPr>
                        <a:t> Term</a:t>
                      </a:r>
                    </a:p>
                  </a:txBody>
                  <a:tcPr marL="6815" marR="6815" marT="6815" marB="0" anchor="b">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alpha val="70000"/>
                      </a:srgbClr>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l" fontAlgn="b"/>
                      <a:r>
                        <a:rPr lang="en-US" sz="800" b="1" i="0" u="none" strike="noStrike" dirty="0">
                          <a:solidFill>
                            <a:srgbClr val="000000"/>
                          </a:solidFill>
                          <a:effectLst/>
                          <a:latin typeface="+mj-lt"/>
                        </a:rPr>
                        <a:t>List</a:t>
                      </a:r>
                    </a:p>
                    <a:p>
                      <a:pPr algn="l" fontAlgn="b"/>
                      <a:r>
                        <a:rPr lang="en-US" sz="800" b="1" i="0" u="none" strike="noStrike" dirty="0">
                          <a:solidFill>
                            <a:srgbClr val="000000"/>
                          </a:solidFill>
                          <a:effectLst/>
                          <a:latin typeface="+mj-lt"/>
                        </a:rPr>
                        <a:t>Hits</a:t>
                      </a:r>
                    </a:p>
                  </a:txBody>
                  <a:tcPr marL="6815" marR="6815" marT="6815" marB="0" anchor="b">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alpha val="70000"/>
                      </a:srgbClr>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l" fontAlgn="b"/>
                      <a:r>
                        <a:rPr lang="en-US" sz="800" b="1" i="0" u="none" strike="noStrike" dirty="0">
                          <a:solidFill>
                            <a:srgbClr val="000000"/>
                          </a:solidFill>
                          <a:effectLst/>
                          <a:latin typeface="+mj-lt"/>
                        </a:rPr>
                        <a:t>List</a:t>
                      </a:r>
                    </a:p>
                    <a:p>
                      <a:pPr algn="l" fontAlgn="b"/>
                      <a:r>
                        <a:rPr lang="en-US" sz="800" b="1" i="0" u="none" strike="noStrike" dirty="0">
                          <a:solidFill>
                            <a:srgbClr val="000000"/>
                          </a:solidFill>
                          <a:effectLst/>
                          <a:latin typeface="+mj-lt"/>
                        </a:rPr>
                        <a:t>Size</a:t>
                      </a:r>
                    </a:p>
                  </a:txBody>
                  <a:tcPr marL="6815" marR="6815" marT="6815" marB="0" anchor="b">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alpha val="70000"/>
                      </a:srgbClr>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l" fontAlgn="b"/>
                      <a:r>
                        <a:rPr lang="en-US" sz="800" b="1" i="0" u="none" strike="noStrike" dirty="0">
                          <a:solidFill>
                            <a:srgbClr val="000000"/>
                          </a:solidFill>
                          <a:effectLst/>
                          <a:latin typeface="+mj-lt"/>
                        </a:rPr>
                        <a:t>Pop</a:t>
                      </a:r>
                    </a:p>
                    <a:p>
                      <a:pPr algn="l" fontAlgn="b"/>
                      <a:r>
                        <a:rPr lang="en-US" sz="800" b="1" i="0" u="none" strike="noStrike" dirty="0">
                          <a:solidFill>
                            <a:srgbClr val="000000"/>
                          </a:solidFill>
                          <a:effectLst/>
                          <a:latin typeface="+mj-lt"/>
                        </a:rPr>
                        <a:t>Hits</a:t>
                      </a:r>
                    </a:p>
                  </a:txBody>
                  <a:tcPr marL="6815" marR="6815" marT="6815" marB="0" anchor="b">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alpha val="70000"/>
                      </a:srgbClr>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l" fontAlgn="b"/>
                      <a:r>
                        <a:rPr lang="en-US" sz="800" b="1" i="0" u="none" strike="noStrike" dirty="0">
                          <a:solidFill>
                            <a:srgbClr val="000000"/>
                          </a:solidFill>
                          <a:effectLst/>
                          <a:latin typeface="+mj-lt"/>
                        </a:rPr>
                        <a:t>Pop</a:t>
                      </a:r>
                    </a:p>
                    <a:p>
                      <a:pPr algn="l" fontAlgn="b"/>
                      <a:r>
                        <a:rPr lang="en-US" sz="800" b="1" i="0" u="none" strike="noStrike" dirty="0">
                          <a:solidFill>
                            <a:srgbClr val="000000"/>
                          </a:solidFill>
                          <a:effectLst/>
                          <a:latin typeface="+mj-lt"/>
                        </a:rPr>
                        <a:t>Size</a:t>
                      </a:r>
                    </a:p>
                  </a:txBody>
                  <a:tcPr marL="6815" marR="6815" marT="6815" marB="0" anchor="b">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alpha val="70000"/>
                      </a:srgbClr>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l" fontAlgn="b"/>
                      <a:r>
                        <a:rPr lang="en-US" sz="800" b="1" i="0" u="none" strike="noStrike" dirty="0">
                          <a:solidFill>
                            <a:srgbClr val="000000"/>
                          </a:solidFill>
                          <a:effectLst/>
                          <a:latin typeface="+mj-lt"/>
                        </a:rPr>
                        <a:t>Fisher's</a:t>
                      </a:r>
                    </a:p>
                    <a:p>
                      <a:pPr algn="l" fontAlgn="b"/>
                      <a:r>
                        <a:rPr lang="en-US" sz="800" b="1" i="0" u="none" strike="noStrike" dirty="0">
                          <a:solidFill>
                            <a:srgbClr val="000000"/>
                          </a:solidFill>
                          <a:effectLst/>
                          <a:latin typeface="+mj-lt"/>
                        </a:rPr>
                        <a:t>Exact</a:t>
                      </a:r>
                    </a:p>
                  </a:txBody>
                  <a:tcPr marL="6815" marR="6815" marT="6815" marB="0" anchor="b">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alpha val="70000"/>
                      </a:srgbClr>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l" fontAlgn="b"/>
                      <a:r>
                        <a:rPr lang="en-US" sz="800" b="1" i="0" u="none" strike="noStrike" dirty="0">
                          <a:solidFill>
                            <a:srgbClr val="000000"/>
                          </a:solidFill>
                          <a:effectLst/>
                          <a:latin typeface="+mj-lt"/>
                        </a:rPr>
                        <a:t>Gene</a:t>
                      </a:r>
                    </a:p>
                    <a:p>
                      <a:pPr algn="l" fontAlgn="b"/>
                      <a:r>
                        <a:rPr lang="en-US" sz="800" b="1" i="0" u="none" strike="noStrike" dirty="0">
                          <a:solidFill>
                            <a:srgbClr val="000000"/>
                          </a:solidFill>
                          <a:effectLst/>
                          <a:latin typeface="+mj-lt"/>
                        </a:rPr>
                        <a:t>Enrich</a:t>
                      </a:r>
                    </a:p>
                  </a:txBody>
                  <a:tcPr marL="6815" marR="6815" marT="6815" marB="0" anchor="b">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alpha val="70000"/>
                      </a:srgbClr>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l" fontAlgn="b"/>
                      <a:r>
                        <a:rPr lang="en-US" sz="800" b="1" i="0" u="none" strike="noStrike" dirty="0">
                          <a:solidFill>
                            <a:srgbClr val="000000"/>
                          </a:solidFill>
                          <a:effectLst/>
                          <a:latin typeface="+mj-lt"/>
                        </a:rPr>
                        <a:t>%Gene</a:t>
                      </a:r>
                    </a:p>
                    <a:p>
                      <a:pPr algn="l" fontAlgn="b"/>
                      <a:r>
                        <a:rPr lang="en-US" sz="800" b="1" i="0" u="none" strike="noStrike" dirty="0">
                          <a:solidFill>
                            <a:srgbClr val="000000"/>
                          </a:solidFill>
                          <a:effectLst/>
                          <a:latin typeface="+mj-lt"/>
                        </a:rPr>
                        <a:t>Enrich</a:t>
                      </a:r>
                    </a:p>
                  </a:txBody>
                  <a:tcPr marL="6815" marR="6815" marT="6815" marB="0" anchor="b">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alpha val="70000"/>
                      </a:srgbClr>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l" fontAlgn="b"/>
                      <a:r>
                        <a:rPr lang="en-US" sz="800" b="1" i="0" u="none" strike="noStrike" dirty="0" err="1">
                          <a:solidFill>
                            <a:srgbClr val="000000"/>
                          </a:solidFill>
                          <a:effectLst/>
                          <a:latin typeface="+mj-lt"/>
                        </a:rPr>
                        <a:t>Pvalue</a:t>
                      </a:r>
                      <a:endParaRPr lang="en-US" sz="800" b="1" i="0" u="none" strike="noStrike" dirty="0">
                        <a:solidFill>
                          <a:srgbClr val="000000"/>
                        </a:solidFill>
                        <a:effectLst/>
                        <a:latin typeface="+mj-lt"/>
                      </a:endParaRPr>
                    </a:p>
                    <a:p>
                      <a:pPr algn="l" fontAlgn="b"/>
                      <a:r>
                        <a:rPr lang="en-US" sz="800" b="1" i="0" u="none" strike="noStrike" dirty="0" err="1">
                          <a:solidFill>
                            <a:srgbClr val="000000"/>
                          </a:solidFill>
                          <a:effectLst/>
                          <a:latin typeface="+mj-lt"/>
                        </a:rPr>
                        <a:t>LogDiff</a:t>
                      </a:r>
                      <a:endParaRPr lang="en-US" sz="800" b="1" i="0" u="none" strike="noStrike" dirty="0">
                        <a:solidFill>
                          <a:srgbClr val="000000"/>
                        </a:solidFill>
                        <a:effectLst/>
                        <a:latin typeface="+mj-lt"/>
                      </a:endParaRPr>
                    </a:p>
                  </a:txBody>
                  <a:tcPr marL="6815" marR="6815" marT="6815" marB="0" anchor="b">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alpha val="70000"/>
                      </a:srgbClr>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l" fontAlgn="b"/>
                      <a:r>
                        <a:rPr lang="en-US" sz="800" b="1" i="0" u="none" strike="noStrike" dirty="0" err="1">
                          <a:solidFill>
                            <a:srgbClr val="000000"/>
                          </a:solidFill>
                          <a:effectLst/>
                          <a:latin typeface="+mj-lt"/>
                        </a:rPr>
                        <a:t>nGOseq</a:t>
                      </a:r>
                      <a:endParaRPr lang="en-US" sz="800" b="1" i="0" u="none" strike="noStrike" dirty="0">
                        <a:solidFill>
                          <a:srgbClr val="000000"/>
                        </a:solidFill>
                        <a:effectLst/>
                        <a:latin typeface="+mj-lt"/>
                      </a:endParaRPr>
                    </a:p>
                    <a:p>
                      <a:pPr algn="l" fontAlgn="b"/>
                      <a:r>
                        <a:rPr lang="en-US" sz="800" b="1" i="0" u="none" strike="noStrike" dirty="0">
                          <a:solidFill>
                            <a:srgbClr val="000000"/>
                          </a:solidFill>
                          <a:effectLst/>
                          <a:latin typeface="+mj-lt"/>
                        </a:rPr>
                        <a:t>Gene</a:t>
                      </a:r>
                    </a:p>
                    <a:p>
                      <a:pPr algn="l" fontAlgn="b"/>
                      <a:r>
                        <a:rPr lang="en-US" sz="800" b="1" i="0" u="none" strike="noStrike" dirty="0">
                          <a:solidFill>
                            <a:srgbClr val="000000"/>
                          </a:solidFill>
                          <a:effectLst/>
                          <a:latin typeface="+mj-lt"/>
                        </a:rPr>
                        <a:t>Enrich</a:t>
                      </a:r>
                    </a:p>
                  </a:txBody>
                  <a:tcPr marL="6815" marR="6815" marT="6815" marB="0" anchor="b">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alpha val="70000"/>
                      </a:srgbClr>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l" fontAlgn="b"/>
                      <a:r>
                        <a:rPr lang="en-US" sz="800" b="1" i="0" u="none" strike="noStrike" dirty="0" err="1">
                          <a:solidFill>
                            <a:srgbClr val="000000"/>
                          </a:solidFill>
                          <a:effectLst/>
                          <a:latin typeface="+mj-lt"/>
                        </a:rPr>
                        <a:t>GOseq</a:t>
                      </a:r>
                      <a:endParaRPr lang="en-US" sz="800" b="1" i="0" u="none" strike="noStrike" dirty="0">
                        <a:solidFill>
                          <a:srgbClr val="000000"/>
                        </a:solidFill>
                        <a:effectLst/>
                        <a:latin typeface="+mj-lt"/>
                      </a:endParaRPr>
                    </a:p>
                    <a:p>
                      <a:pPr algn="l" fontAlgn="b"/>
                      <a:r>
                        <a:rPr lang="en-US" sz="800" b="1" i="0" u="none" strike="noStrike" dirty="0">
                          <a:solidFill>
                            <a:srgbClr val="000000"/>
                          </a:solidFill>
                          <a:effectLst/>
                          <a:latin typeface="+mj-lt"/>
                        </a:rPr>
                        <a:t>Accession</a:t>
                      </a:r>
                    </a:p>
                  </a:txBody>
                  <a:tcPr marL="6815" marR="6815" marT="6815" marB="0" anchor="b">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alpha val="70000"/>
                      </a:srgbClr>
                    </a:solidFill>
                  </a:tcPr>
                </a:tc>
                <a:tc>
                  <a:txBody>
                    <a:bodyPr/>
                    <a:lstStyle>
                      <a:lvl1pPr marL="0" algn="l" defTabSz="914400" rtl="0" eaLnBrk="1" latinLnBrk="0" hangingPunct="1">
                        <a:defRPr sz="1800" b="1" kern="1200">
                          <a:solidFill>
                            <a:schemeClr val="lt1"/>
                          </a:solidFill>
                          <a:latin typeface="Calibri" panose="020F0502020204030204"/>
                        </a:defRPr>
                      </a:lvl1pPr>
                      <a:lvl2pPr marL="457200" algn="l" defTabSz="914400" rtl="0" eaLnBrk="1" latinLnBrk="0" hangingPunct="1">
                        <a:defRPr sz="1800" b="1" kern="1200">
                          <a:solidFill>
                            <a:schemeClr val="lt1"/>
                          </a:solidFill>
                          <a:latin typeface="Calibri" panose="020F0502020204030204"/>
                        </a:defRPr>
                      </a:lvl2pPr>
                      <a:lvl3pPr marL="914400" algn="l" defTabSz="914400" rtl="0" eaLnBrk="1" latinLnBrk="0" hangingPunct="1">
                        <a:defRPr sz="1800" b="1" kern="1200">
                          <a:solidFill>
                            <a:schemeClr val="lt1"/>
                          </a:solidFill>
                          <a:latin typeface="Calibri" panose="020F0502020204030204"/>
                        </a:defRPr>
                      </a:lvl3pPr>
                      <a:lvl4pPr marL="1371600" algn="l" defTabSz="914400" rtl="0" eaLnBrk="1" latinLnBrk="0" hangingPunct="1">
                        <a:defRPr sz="1800" b="1" kern="1200">
                          <a:solidFill>
                            <a:schemeClr val="lt1"/>
                          </a:solidFill>
                          <a:latin typeface="Calibri" panose="020F0502020204030204"/>
                        </a:defRPr>
                      </a:lvl4pPr>
                      <a:lvl5pPr marL="1828800" algn="l" defTabSz="914400" rtl="0" eaLnBrk="1" latinLnBrk="0" hangingPunct="1">
                        <a:defRPr sz="1800" b="1" kern="1200">
                          <a:solidFill>
                            <a:schemeClr val="lt1"/>
                          </a:solidFill>
                          <a:latin typeface="Calibri" panose="020F0502020204030204"/>
                        </a:defRPr>
                      </a:lvl5pPr>
                      <a:lvl6pPr marL="2286000" algn="l" defTabSz="914400" rtl="0" eaLnBrk="1" latinLnBrk="0" hangingPunct="1">
                        <a:defRPr sz="1800" b="1" kern="1200">
                          <a:solidFill>
                            <a:schemeClr val="lt1"/>
                          </a:solidFill>
                          <a:latin typeface="Calibri" panose="020F0502020204030204"/>
                        </a:defRPr>
                      </a:lvl6pPr>
                      <a:lvl7pPr marL="2743200" algn="l" defTabSz="914400" rtl="0" eaLnBrk="1" latinLnBrk="0" hangingPunct="1">
                        <a:defRPr sz="1800" b="1" kern="1200">
                          <a:solidFill>
                            <a:schemeClr val="lt1"/>
                          </a:solidFill>
                          <a:latin typeface="Calibri" panose="020F0502020204030204"/>
                        </a:defRPr>
                      </a:lvl7pPr>
                      <a:lvl8pPr marL="3200400" algn="l" defTabSz="914400" rtl="0" eaLnBrk="1" latinLnBrk="0" hangingPunct="1">
                        <a:defRPr sz="1800" b="1" kern="1200">
                          <a:solidFill>
                            <a:schemeClr val="lt1"/>
                          </a:solidFill>
                          <a:latin typeface="Calibri" panose="020F0502020204030204"/>
                        </a:defRPr>
                      </a:lvl8pPr>
                      <a:lvl9pPr marL="3657600" algn="l" defTabSz="914400" rtl="0" eaLnBrk="1" latinLnBrk="0" hangingPunct="1">
                        <a:defRPr sz="1800" b="1" kern="1200">
                          <a:solidFill>
                            <a:schemeClr val="lt1"/>
                          </a:solidFill>
                          <a:latin typeface="Calibri" panose="020F0502020204030204"/>
                        </a:defRPr>
                      </a:lvl9pPr>
                    </a:lstStyle>
                    <a:p>
                      <a:pPr algn="l" fontAlgn="b"/>
                      <a:r>
                        <a:rPr lang="en-US" sz="800" b="1" i="0" u="none" strike="noStrike" dirty="0" err="1">
                          <a:solidFill>
                            <a:srgbClr val="000000"/>
                          </a:solidFill>
                          <a:effectLst/>
                          <a:latin typeface="+mj-lt"/>
                        </a:rPr>
                        <a:t>GOseq</a:t>
                      </a:r>
                      <a:r>
                        <a:rPr lang="en-US" sz="800" b="1" i="0" u="none" strike="noStrike" dirty="0">
                          <a:solidFill>
                            <a:srgbClr val="000000"/>
                          </a:solidFill>
                          <a:effectLst/>
                          <a:latin typeface="+mj-lt"/>
                        </a:rPr>
                        <a:t> Term</a:t>
                      </a:r>
                    </a:p>
                  </a:txBody>
                  <a:tcPr marL="6815" marR="6815" marT="6815" marB="0" anchor="b">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5B9BD5">
                        <a:alpha val="70000"/>
                      </a:srgbClr>
                    </a:solidFill>
                  </a:tcPr>
                </a:tc>
                <a:extLst>
                  <a:ext uri="{0D108BD9-81ED-4DB2-BD59-A6C34878D82A}">
                    <a16:rowId xmlns:a16="http://schemas.microsoft.com/office/drawing/2014/main" val="10000"/>
                  </a:ext>
                </a:extLst>
              </a:tr>
              <a:tr h="326953">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800" b="0" i="0" u="none" strike="noStrike" dirty="0">
                          <a:solidFill>
                            <a:srgbClr val="000000"/>
                          </a:solidFill>
                          <a:effectLst/>
                          <a:latin typeface="+mj-lt"/>
                        </a:rPr>
                        <a:t>BP</a:t>
                      </a:r>
                    </a:p>
                  </a:txBody>
                  <a:tcPr marL="6815" marR="6815" marT="6815" marB="0" anchor="b">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800" b="0" i="0" u="none" strike="noStrike" dirty="0">
                          <a:solidFill>
                            <a:srgbClr val="000000"/>
                          </a:solidFill>
                          <a:effectLst/>
                          <a:latin typeface="+mj-lt"/>
                        </a:rPr>
                        <a:t>0035067</a:t>
                      </a:r>
                    </a:p>
                  </a:txBody>
                  <a:tcPr marL="6815" marR="6815" marT="6815" marB="0" anchor="b">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l" fontAlgn="b"/>
                      <a:r>
                        <a:rPr lang="en-US" sz="800" b="0" i="0" u="none" strike="noStrike" dirty="0">
                          <a:solidFill>
                            <a:srgbClr val="000000"/>
                          </a:solidFill>
                          <a:effectLst/>
                          <a:latin typeface="+mj-lt"/>
                        </a:rPr>
                        <a:t>negative regulation of histone acetylation</a:t>
                      </a:r>
                    </a:p>
                  </a:txBody>
                  <a:tcPr marL="6815" marR="6815" marT="6815" marB="0" anchor="b">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800" b="0" i="0" u="none" strike="noStrike" dirty="0">
                          <a:solidFill>
                            <a:srgbClr val="000000"/>
                          </a:solidFill>
                          <a:effectLst/>
                          <a:latin typeface="+mj-lt"/>
                        </a:rPr>
                        <a:t>2</a:t>
                      </a:r>
                    </a:p>
                  </a:txBody>
                  <a:tcPr marL="6815" marR="6815" marT="6815" marB="0" anchor="b">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800" b="0" i="0" u="none" strike="noStrike" dirty="0">
                          <a:solidFill>
                            <a:srgbClr val="000000"/>
                          </a:solidFill>
                          <a:effectLst/>
                          <a:latin typeface="+mj-lt"/>
                        </a:rPr>
                        <a:t>795</a:t>
                      </a:r>
                    </a:p>
                  </a:txBody>
                  <a:tcPr marL="6815" marR="6815" marT="6815" marB="0" anchor="b">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800" b="0" i="0" u="none" strike="noStrike" dirty="0">
                          <a:solidFill>
                            <a:srgbClr val="000000"/>
                          </a:solidFill>
                          <a:effectLst/>
                          <a:latin typeface="+mj-lt"/>
                        </a:rPr>
                        <a:t>2</a:t>
                      </a:r>
                    </a:p>
                  </a:txBody>
                  <a:tcPr marL="6815" marR="6815" marT="6815" marB="0" anchor="b">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800" b="0" i="0" u="none" strike="noStrike" dirty="0">
                          <a:solidFill>
                            <a:srgbClr val="000000"/>
                          </a:solidFill>
                          <a:effectLst/>
                          <a:latin typeface="+mj-lt"/>
                        </a:rPr>
                        <a:t>2169</a:t>
                      </a:r>
                    </a:p>
                  </a:txBody>
                  <a:tcPr marL="6815" marR="6815" marT="6815" marB="0" anchor="b">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800" b="0" i="0" u="none" strike="noStrike" dirty="0">
                          <a:solidFill>
                            <a:srgbClr val="000000"/>
                          </a:solidFill>
                          <a:effectLst/>
                          <a:latin typeface="+mj-lt"/>
                        </a:rPr>
                        <a:t>0.04</a:t>
                      </a:r>
                    </a:p>
                  </a:txBody>
                  <a:tcPr marL="6815" marR="6815" marT="6815" marB="0" anchor="b">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800" b="0" i="0" u="none" strike="noStrike" dirty="0">
                          <a:solidFill>
                            <a:srgbClr val="000000"/>
                          </a:solidFill>
                          <a:effectLst/>
                          <a:latin typeface="+mj-lt"/>
                        </a:rPr>
                        <a:t>1.27</a:t>
                      </a:r>
                    </a:p>
                  </a:txBody>
                  <a:tcPr marL="6815" marR="6815" marT="6815" marB="0" anchor="b">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800" b="0" i="0" u="none" strike="noStrike" dirty="0">
                          <a:solidFill>
                            <a:srgbClr val="000000"/>
                          </a:solidFill>
                          <a:effectLst/>
                          <a:latin typeface="+mj-lt"/>
                        </a:rPr>
                        <a:t>63.35</a:t>
                      </a:r>
                    </a:p>
                  </a:txBody>
                  <a:tcPr marL="6815" marR="6815" marT="6815" marB="0" anchor="b">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800" b="0" i="0" u="none" strike="noStrike" dirty="0">
                          <a:solidFill>
                            <a:srgbClr val="000000"/>
                          </a:solidFill>
                          <a:effectLst/>
                          <a:latin typeface="+mj-lt"/>
                        </a:rPr>
                        <a:t>1.24</a:t>
                      </a:r>
                    </a:p>
                  </a:txBody>
                  <a:tcPr marL="6815" marR="6815" marT="6815" marB="0" anchor="b">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800" b="0" i="0" u="none" strike="noStrike" dirty="0">
                          <a:solidFill>
                            <a:srgbClr val="000000"/>
                          </a:solidFill>
                          <a:effectLst/>
                          <a:latin typeface="+mj-lt"/>
                        </a:rPr>
                        <a:t>1.95</a:t>
                      </a:r>
                    </a:p>
                  </a:txBody>
                  <a:tcPr marL="6815" marR="6815" marT="6815" marB="0" anchor="b">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800" b="0" i="0" u="none" strike="noStrike" dirty="0">
                          <a:solidFill>
                            <a:srgbClr val="000000"/>
                          </a:solidFill>
                          <a:effectLst/>
                          <a:latin typeface="+mj-lt"/>
                        </a:rPr>
                        <a:t>0007399</a:t>
                      </a:r>
                    </a:p>
                  </a:txBody>
                  <a:tcPr marL="6815" marR="6815" marT="6815" marB="0" anchor="b">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l" fontAlgn="b"/>
                      <a:r>
                        <a:rPr lang="en-US" sz="800" b="0" i="0" u="none" strike="noStrike" dirty="0">
                          <a:solidFill>
                            <a:srgbClr val="000000"/>
                          </a:solidFill>
                          <a:effectLst/>
                          <a:latin typeface="+mj-lt"/>
                        </a:rPr>
                        <a:t>nervous</a:t>
                      </a:r>
                      <a:r>
                        <a:rPr lang="en-US" sz="800" b="0" i="0" u="none" strike="noStrike" baseline="0" dirty="0">
                          <a:solidFill>
                            <a:srgbClr val="000000"/>
                          </a:solidFill>
                          <a:effectLst/>
                          <a:latin typeface="+mj-lt"/>
                        </a:rPr>
                        <a:t> system development</a:t>
                      </a:r>
                      <a:endParaRPr lang="en-US" sz="800" b="0" i="0" u="none" strike="noStrike" dirty="0">
                        <a:solidFill>
                          <a:srgbClr val="000000"/>
                        </a:solidFill>
                        <a:effectLst/>
                        <a:latin typeface="+mj-lt"/>
                      </a:endParaRPr>
                    </a:p>
                  </a:txBody>
                  <a:tcPr marL="6815" marR="6815" marT="6815" marB="0" anchor="b">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1"/>
                  </a:ext>
                </a:extLst>
              </a:tr>
              <a:tr h="326953">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800" b="0" i="0" u="none" strike="noStrike" dirty="0">
                          <a:solidFill>
                            <a:srgbClr val="000000"/>
                          </a:solidFill>
                          <a:effectLst/>
                          <a:latin typeface="+mj-lt"/>
                        </a:rPr>
                        <a:t>BP</a:t>
                      </a:r>
                    </a:p>
                  </a:txBody>
                  <a:tcPr marL="6815" marR="6815" marT="6815"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AEFF7"/>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800" b="0" i="0" u="none" strike="noStrike" dirty="0">
                          <a:solidFill>
                            <a:srgbClr val="000000"/>
                          </a:solidFill>
                          <a:effectLst/>
                          <a:latin typeface="+mj-lt"/>
                        </a:rPr>
                        <a:t>0032462</a:t>
                      </a:r>
                    </a:p>
                  </a:txBody>
                  <a:tcPr marL="6815" marR="6815" marT="6815"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AEFF7"/>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l" fontAlgn="b"/>
                      <a:r>
                        <a:rPr lang="en-US" sz="800" b="0" i="0" u="none" strike="noStrike" dirty="0">
                          <a:solidFill>
                            <a:srgbClr val="000000"/>
                          </a:solidFill>
                          <a:effectLst/>
                          <a:latin typeface="+mj-lt"/>
                        </a:rPr>
                        <a:t>regulation of protein </a:t>
                      </a:r>
                      <a:r>
                        <a:rPr lang="en-US" sz="800" b="0" i="0" u="none" strike="noStrike" dirty="0" err="1">
                          <a:solidFill>
                            <a:srgbClr val="000000"/>
                          </a:solidFill>
                          <a:effectLst/>
                          <a:latin typeface="+mj-lt"/>
                        </a:rPr>
                        <a:t>homooligomerization</a:t>
                      </a:r>
                      <a:endParaRPr lang="en-US" sz="800" b="0" i="0" u="none" strike="noStrike" dirty="0">
                        <a:solidFill>
                          <a:srgbClr val="000000"/>
                        </a:solidFill>
                        <a:effectLst/>
                        <a:latin typeface="+mj-lt"/>
                      </a:endParaRPr>
                    </a:p>
                  </a:txBody>
                  <a:tcPr marL="6815" marR="6815" marT="6815"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AEFF7"/>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800" b="0" i="0" u="none" strike="noStrike" dirty="0">
                          <a:solidFill>
                            <a:srgbClr val="000000"/>
                          </a:solidFill>
                          <a:effectLst/>
                          <a:latin typeface="+mj-lt"/>
                        </a:rPr>
                        <a:t>4</a:t>
                      </a:r>
                    </a:p>
                  </a:txBody>
                  <a:tcPr marL="6815" marR="6815" marT="6815"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AEFF7"/>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800" b="0" i="0" u="none" strike="noStrike" dirty="0">
                          <a:solidFill>
                            <a:srgbClr val="000000"/>
                          </a:solidFill>
                          <a:effectLst/>
                          <a:latin typeface="+mj-lt"/>
                        </a:rPr>
                        <a:t>795</a:t>
                      </a:r>
                    </a:p>
                  </a:txBody>
                  <a:tcPr marL="6815" marR="6815" marT="6815"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AEFF7"/>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800" b="0" i="0" u="none" strike="noStrike" dirty="0">
                          <a:solidFill>
                            <a:srgbClr val="000000"/>
                          </a:solidFill>
                          <a:effectLst/>
                          <a:latin typeface="+mj-lt"/>
                        </a:rPr>
                        <a:t>5</a:t>
                      </a:r>
                    </a:p>
                  </a:txBody>
                  <a:tcPr marL="6815" marR="6815" marT="6815"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AEFF7"/>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800" b="0" i="0" u="none" strike="noStrike" dirty="0">
                          <a:solidFill>
                            <a:srgbClr val="000000"/>
                          </a:solidFill>
                          <a:effectLst/>
                          <a:latin typeface="+mj-lt"/>
                        </a:rPr>
                        <a:t>2169</a:t>
                      </a:r>
                    </a:p>
                  </a:txBody>
                  <a:tcPr marL="6815" marR="6815" marT="6815"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AEFF7"/>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800" b="0" i="0" u="none" strike="noStrike" dirty="0">
                          <a:solidFill>
                            <a:srgbClr val="000000"/>
                          </a:solidFill>
                          <a:effectLst/>
                          <a:latin typeface="+mj-lt"/>
                        </a:rPr>
                        <a:t>0.04</a:t>
                      </a:r>
                    </a:p>
                  </a:txBody>
                  <a:tcPr marL="6815" marR="6815" marT="6815"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AEFF7"/>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800" b="0" i="0" u="none" strike="noStrike" dirty="0">
                          <a:solidFill>
                            <a:srgbClr val="000000"/>
                          </a:solidFill>
                          <a:effectLst/>
                          <a:latin typeface="+mj-lt"/>
                        </a:rPr>
                        <a:t>2.17</a:t>
                      </a:r>
                    </a:p>
                  </a:txBody>
                  <a:tcPr marL="6815" marR="6815" marT="6815"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AEFF7"/>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800" b="0" i="0" u="none" strike="noStrike" dirty="0">
                          <a:solidFill>
                            <a:srgbClr val="000000"/>
                          </a:solidFill>
                          <a:effectLst/>
                          <a:latin typeface="+mj-lt"/>
                        </a:rPr>
                        <a:t>43.35</a:t>
                      </a:r>
                    </a:p>
                  </a:txBody>
                  <a:tcPr marL="6815" marR="6815" marT="6815"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AEFF7"/>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800" b="0" i="0" u="none" strike="noStrike" dirty="0">
                          <a:solidFill>
                            <a:srgbClr val="000000"/>
                          </a:solidFill>
                          <a:effectLst/>
                          <a:latin typeface="+mj-lt"/>
                        </a:rPr>
                        <a:t>1.16</a:t>
                      </a:r>
                    </a:p>
                  </a:txBody>
                  <a:tcPr marL="6815" marR="6815" marT="6815"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AEFF7"/>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800" b="0" i="0" u="none" strike="noStrike" dirty="0">
                          <a:solidFill>
                            <a:srgbClr val="000000"/>
                          </a:solidFill>
                          <a:effectLst/>
                          <a:latin typeface="+mj-lt"/>
                        </a:rPr>
                        <a:t>2.42</a:t>
                      </a:r>
                    </a:p>
                  </a:txBody>
                  <a:tcPr marL="6815" marR="6815" marT="6815"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EAEFF7"/>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800" b="0" i="0" u="none" strike="noStrike" dirty="0">
                          <a:solidFill>
                            <a:srgbClr val="000000"/>
                          </a:solidFill>
                          <a:effectLst/>
                          <a:latin typeface="+mj-lt"/>
                        </a:rPr>
                        <a:t>0007399</a:t>
                      </a:r>
                    </a:p>
                  </a:txBody>
                  <a:tcPr marL="6815" marR="6815" marT="6815" marB="0" anchor="b">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AEFF7"/>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l" fontAlgn="b"/>
                      <a:r>
                        <a:rPr lang="en-US" sz="800" b="0" i="0" u="none" strike="noStrike" dirty="0">
                          <a:solidFill>
                            <a:srgbClr val="000000"/>
                          </a:solidFill>
                          <a:effectLst/>
                          <a:latin typeface="+mj-lt"/>
                        </a:rPr>
                        <a:t>nervous system development</a:t>
                      </a:r>
                    </a:p>
                  </a:txBody>
                  <a:tcPr marL="6815" marR="6815" marT="6815" marB="0" anchor="b">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EAEFF7"/>
                    </a:solidFill>
                  </a:tcPr>
                </a:tc>
                <a:extLst>
                  <a:ext uri="{0D108BD9-81ED-4DB2-BD59-A6C34878D82A}">
                    <a16:rowId xmlns:a16="http://schemas.microsoft.com/office/drawing/2014/main" val="10002"/>
                  </a:ext>
                </a:extLst>
              </a:tr>
              <a:tr h="326953">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800" b="0" i="0" u="none" strike="noStrike" dirty="0">
                          <a:solidFill>
                            <a:srgbClr val="000000"/>
                          </a:solidFill>
                          <a:effectLst/>
                          <a:latin typeface="+mj-lt"/>
                        </a:rPr>
                        <a:t>BP</a:t>
                      </a:r>
                    </a:p>
                  </a:txBody>
                  <a:tcPr marL="6815" marR="6815" marT="6815" marB="0" anchor="b">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800" b="0" i="0" u="none" strike="noStrike" dirty="0">
                          <a:solidFill>
                            <a:srgbClr val="000000"/>
                          </a:solidFill>
                          <a:effectLst/>
                          <a:latin typeface="+mj-lt"/>
                        </a:rPr>
                        <a:t>0050906</a:t>
                      </a:r>
                    </a:p>
                  </a:txBody>
                  <a:tcPr marL="6815" marR="6815" marT="6815" marB="0" anchor="b">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l" fontAlgn="b"/>
                      <a:r>
                        <a:rPr lang="en-US" sz="800" b="0" i="0" u="none" strike="noStrike" dirty="0">
                          <a:solidFill>
                            <a:srgbClr val="000000"/>
                          </a:solidFill>
                          <a:effectLst/>
                          <a:latin typeface="+mj-lt"/>
                        </a:rPr>
                        <a:t>detection of stimulus involved in sensory perception</a:t>
                      </a:r>
                    </a:p>
                  </a:txBody>
                  <a:tcPr marL="6815" marR="6815" marT="6815" marB="0" anchor="b">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800" b="0" i="0" u="none" strike="noStrike" dirty="0">
                          <a:solidFill>
                            <a:srgbClr val="000000"/>
                          </a:solidFill>
                          <a:effectLst/>
                          <a:latin typeface="+mj-lt"/>
                        </a:rPr>
                        <a:t>6</a:t>
                      </a:r>
                    </a:p>
                  </a:txBody>
                  <a:tcPr marL="6815" marR="6815" marT="6815" marB="0" anchor="b">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800" b="0" i="0" u="none" strike="noStrike" dirty="0">
                          <a:solidFill>
                            <a:srgbClr val="000000"/>
                          </a:solidFill>
                          <a:effectLst/>
                          <a:latin typeface="+mj-lt"/>
                        </a:rPr>
                        <a:t>319</a:t>
                      </a:r>
                    </a:p>
                  </a:txBody>
                  <a:tcPr marL="6815" marR="6815" marT="6815" marB="0" anchor="b">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800" b="0" i="0" u="none" strike="noStrike" dirty="0">
                          <a:solidFill>
                            <a:srgbClr val="000000"/>
                          </a:solidFill>
                          <a:effectLst/>
                          <a:latin typeface="+mj-lt"/>
                        </a:rPr>
                        <a:t>8</a:t>
                      </a:r>
                    </a:p>
                  </a:txBody>
                  <a:tcPr marL="6815" marR="6815" marT="6815" marB="0" anchor="b">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800" b="0" i="0" u="none" strike="noStrike" dirty="0">
                          <a:solidFill>
                            <a:srgbClr val="000000"/>
                          </a:solidFill>
                          <a:effectLst/>
                          <a:latin typeface="+mj-lt"/>
                        </a:rPr>
                        <a:t>832</a:t>
                      </a:r>
                    </a:p>
                  </a:txBody>
                  <a:tcPr marL="6815" marR="6815" marT="6815" marB="0" anchor="b">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800" b="0" i="0" u="none" strike="noStrike" dirty="0">
                          <a:solidFill>
                            <a:srgbClr val="000000"/>
                          </a:solidFill>
                          <a:effectLst/>
                          <a:latin typeface="+mj-lt"/>
                        </a:rPr>
                        <a:t>0.04</a:t>
                      </a:r>
                    </a:p>
                  </a:txBody>
                  <a:tcPr marL="6815" marR="6815" marT="6815" marB="0" anchor="b">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800" b="0" i="0" u="none" strike="noStrike" dirty="0">
                          <a:solidFill>
                            <a:srgbClr val="000000"/>
                          </a:solidFill>
                          <a:effectLst/>
                          <a:latin typeface="+mj-lt"/>
                        </a:rPr>
                        <a:t>2.93</a:t>
                      </a:r>
                    </a:p>
                  </a:txBody>
                  <a:tcPr marL="6815" marR="6815" marT="6815" marB="0" anchor="b">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800" b="0" i="0" u="none" strike="noStrike" dirty="0">
                          <a:solidFill>
                            <a:srgbClr val="000000"/>
                          </a:solidFill>
                          <a:effectLst/>
                          <a:latin typeface="+mj-lt"/>
                        </a:rPr>
                        <a:t>36.66</a:t>
                      </a:r>
                    </a:p>
                  </a:txBody>
                  <a:tcPr marL="6815" marR="6815" marT="6815" marB="0" anchor="b">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800" b="0" i="0" u="none" strike="noStrike" dirty="0">
                          <a:solidFill>
                            <a:srgbClr val="000000"/>
                          </a:solidFill>
                          <a:effectLst/>
                          <a:latin typeface="+mj-lt"/>
                        </a:rPr>
                        <a:t>1.37</a:t>
                      </a:r>
                    </a:p>
                  </a:txBody>
                  <a:tcPr marL="6815" marR="6815" marT="6815" marB="0" anchor="b">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800" b="0" i="0" u="none" strike="noStrike" dirty="0">
                          <a:solidFill>
                            <a:srgbClr val="000000"/>
                          </a:solidFill>
                          <a:effectLst/>
                          <a:latin typeface="+mj-lt"/>
                        </a:rPr>
                        <a:t>102.8</a:t>
                      </a:r>
                    </a:p>
                  </a:txBody>
                  <a:tcPr marL="6815" marR="6815" marT="6815" marB="0" anchor="b">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ctr" fontAlgn="b"/>
                      <a:r>
                        <a:rPr lang="en-US" sz="800" b="0" i="0" u="none" strike="noStrike" dirty="0">
                          <a:solidFill>
                            <a:srgbClr val="000000"/>
                          </a:solidFill>
                          <a:effectLst/>
                          <a:latin typeface="+mj-lt"/>
                        </a:rPr>
                        <a:t>0007417</a:t>
                      </a:r>
                    </a:p>
                  </a:txBody>
                  <a:tcPr marL="6815" marR="6815" marT="6815" marB="0" anchor="b">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lvl1pPr marL="0" algn="l" defTabSz="914400" rtl="0" eaLnBrk="1" latinLnBrk="0" hangingPunct="1">
                        <a:defRPr sz="1800" kern="1200">
                          <a:solidFill>
                            <a:schemeClr val="dk1"/>
                          </a:solidFill>
                          <a:latin typeface="Calibri" panose="020F0502020204030204"/>
                        </a:defRPr>
                      </a:lvl1pPr>
                      <a:lvl2pPr marL="457200" algn="l" defTabSz="914400" rtl="0" eaLnBrk="1" latinLnBrk="0" hangingPunct="1">
                        <a:defRPr sz="1800" kern="1200">
                          <a:solidFill>
                            <a:schemeClr val="dk1"/>
                          </a:solidFill>
                          <a:latin typeface="Calibri" panose="020F0502020204030204"/>
                        </a:defRPr>
                      </a:lvl2pPr>
                      <a:lvl3pPr marL="914400" algn="l" defTabSz="914400" rtl="0" eaLnBrk="1" latinLnBrk="0" hangingPunct="1">
                        <a:defRPr sz="1800" kern="1200">
                          <a:solidFill>
                            <a:schemeClr val="dk1"/>
                          </a:solidFill>
                          <a:latin typeface="Calibri" panose="020F0502020204030204"/>
                        </a:defRPr>
                      </a:lvl3pPr>
                      <a:lvl4pPr marL="1371600" algn="l" defTabSz="914400" rtl="0" eaLnBrk="1" latinLnBrk="0" hangingPunct="1">
                        <a:defRPr sz="1800" kern="1200">
                          <a:solidFill>
                            <a:schemeClr val="dk1"/>
                          </a:solidFill>
                          <a:latin typeface="Calibri" panose="020F0502020204030204"/>
                        </a:defRPr>
                      </a:lvl4pPr>
                      <a:lvl5pPr marL="1828800" algn="l" defTabSz="914400" rtl="0" eaLnBrk="1" latinLnBrk="0" hangingPunct="1">
                        <a:defRPr sz="1800" kern="1200">
                          <a:solidFill>
                            <a:schemeClr val="dk1"/>
                          </a:solidFill>
                          <a:latin typeface="Calibri" panose="020F0502020204030204"/>
                        </a:defRPr>
                      </a:lvl5pPr>
                      <a:lvl6pPr marL="2286000" algn="l" defTabSz="914400" rtl="0" eaLnBrk="1" latinLnBrk="0" hangingPunct="1">
                        <a:defRPr sz="1800" kern="1200">
                          <a:solidFill>
                            <a:schemeClr val="dk1"/>
                          </a:solidFill>
                          <a:latin typeface="Calibri" panose="020F0502020204030204"/>
                        </a:defRPr>
                      </a:lvl6pPr>
                      <a:lvl7pPr marL="2743200" algn="l" defTabSz="914400" rtl="0" eaLnBrk="1" latinLnBrk="0" hangingPunct="1">
                        <a:defRPr sz="1800" kern="1200">
                          <a:solidFill>
                            <a:schemeClr val="dk1"/>
                          </a:solidFill>
                          <a:latin typeface="Calibri" panose="020F0502020204030204"/>
                        </a:defRPr>
                      </a:lvl7pPr>
                      <a:lvl8pPr marL="3200400" algn="l" defTabSz="914400" rtl="0" eaLnBrk="1" latinLnBrk="0" hangingPunct="1">
                        <a:defRPr sz="1800" kern="1200">
                          <a:solidFill>
                            <a:schemeClr val="dk1"/>
                          </a:solidFill>
                          <a:latin typeface="Calibri" panose="020F0502020204030204"/>
                        </a:defRPr>
                      </a:lvl8pPr>
                      <a:lvl9pPr marL="3657600" algn="l" defTabSz="914400" rtl="0" eaLnBrk="1" latinLnBrk="0" hangingPunct="1">
                        <a:defRPr sz="1800" kern="1200">
                          <a:solidFill>
                            <a:schemeClr val="dk1"/>
                          </a:solidFill>
                          <a:latin typeface="Calibri" panose="020F0502020204030204"/>
                        </a:defRPr>
                      </a:lvl9pPr>
                    </a:lstStyle>
                    <a:p>
                      <a:pPr algn="l" fontAlgn="b"/>
                      <a:r>
                        <a:rPr lang="en-US" sz="800" b="0" i="0" u="none" strike="noStrike" dirty="0">
                          <a:solidFill>
                            <a:srgbClr val="000000"/>
                          </a:solidFill>
                          <a:effectLst/>
                          <a:latin typeface="+mj-lt"/>
                        </a:rPr>
                        <a:t>central nervous system development</a:t>
                      </a:r>
                    </a:p>
                  </a:txBody>
                  <a:tcPr marL="6815" marR="6815" marT="6815" marB="0" anchor="b">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3"/>
                  </a:ext>
                </a:extLst>
              </a:tr>
              <a:tr h="326953">
                <a:tc>
                  <a:txBody>
                    <a:bodyPr/>
                    <a:lstStyle/>
                    <a:p>
                      <a:pPr marL="0" algn="ctr" rtl="0" eaLnBrk="1" fontAlgn="b" latinLnBrk="0" hangingPunct="1">
                        <a:spcBef>
                          <a:spcPts val="0"/>
                        </a:spcBef>
                        <a:spcAft>
                          <a:spcPts val="0"/>
                        </a:spcAft>
                      </a:pPr>
                      <a:r>
                        <a:rPr lang="en-US" sz="800" b="0" i="0" u="none" strike="noStrike" kern="1200" dirty="0">
                          <a:solidFill>
                            <a:srgbClr val="000000"/>
                          </a:solidFill>
                          <a:effectLst/>
                          <a:latin typeface="+mj-lt"/>
                        </a:rPr>
                        <a:t>BP</a:t>
                      </a:r>
                      <a:endParaRPr lang="en-US" sz="1900" b="0" i="0" u="none" strike="noStrike" dirty="0">
                        <a:effectLst/>
                        <a:latin typeface="+mj-lt"/>
                      </a:endParaRPr>
                    </a:p>
                  </a:txBody>
                  <a:tcPr marL="6853" marR="6853" marT="6853"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p>
                      <a:pPr marL="0" algn="ctr" rtl="0" eaLnBrk="1" fontAlgn="b" latinLnBrk="0" hangingPunct="1">
                        <a:spcBef>
                          <a:spcPts val="0"/>
                        </a:spcBef>
                        <a:spcAft>
                          <a:spcPts val="0"/>
                        </a:spcAft>
                      </a:pPr>
                      <a:r>
                        <a:rPr lang="en-US" sz="800" b="0" i="0" u="none" strike="noStrike" kern="1200" dirty="0">
                          <a:solidFill>
                            <a:srgbClr val="000000"/>
                          </a:solidFill>
                          <a:effectLst/>
                          <a:latin typeface="+mj-lt"/>
                        </a:rPr>
                        <a:t>0072576</a:t>
                      </a:r>
                      <a:endParaRPr lang="en-US" sz="1900" b="0" i="0" u="none" strike="noStrike" dirty="0">
                        <a:effectLst/>
                        <a:latin typeface="+mj-lt"/>
                      </a:endParaRPr>
                    </a:p>
                  </a:txBody>
                  <a:tcPr marL="6853" marR="6853" marT="6853"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p>
                      <a:pPr marL="0" algn="l" rtl="0" eaLnBrk="1" fontAlgn="b" latinLnBrk="0" hangingPunct="1">
                        <a:spcBef>
                          <a:spcPts val="0"/>
                        </a:spcBef>
                        <a:spcAft>
                          <a:spcPts val="0"/>
                        </a:spcAft>
                      </a:pPr>
                      <a:r>
                        <a:rPr lang="en-US" sz="800" b="0" i="0" u="none" strike="noStrike" kern="1200" dirty="0">
                          <a:solidFill>
                            <a:srgbClr val="000000"/>
                          </a:solidFill>
                          <a:effectLst/>
                          <a:latin typeface="+mj-lt"/>
                        </a:rPr>
                        <a:t>liver morphogenesis</a:t>
                      </a:r>
                      <a:endParaRPr lang="en-US" sz="1900" b="0" i="0" u="none" strike="noStrike" dirty="0">
                        <a:effectLst/>
                        <a:latin typeface="+mj-lt"/>
                      </a:endParaRPr>
                    </a:p>
                  </a:txBody>
                  <a:tcPr marL="6853" marR="6853" marT="6853"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p>
                      <a:pPr marL="0" algn="ctr" rtl="0" eaLnBrk="1" fontAlgn="b" latinLnBrk="0" hangingPunct="1">
                        <a:spcBef>
                          <a:spcPts val="0"/>
                        </a:spcBef>
                        <a:spcAft>
                          <a:spcPts val="0"/>
                        </a:spcAft>
                      </a:pPr>
                      <a:r>
                        <a:rPr lang="en-US" sz="800" b="0" i="0" u="none" strike="noStrike" kern="1200" dirty="0">
                          <a:solidFill>
                            <a:srgbClr val="000000"/>
                          </a:solidFill>
                          <a:effectLst/>
                          <a:latin typeface="+mj-lt"/>
                        </a:rPr>
                        <a:t>3</a:t>
                      </a:r>
                      <a:endParaRPr lang="en-US" sz="1900" b="0" i="0" u="none" strike="noStrike" dirty="0">
                        <a:effectLst/>
                        <a:latin typeface="+mj-lt"/>
                      </a:endParaRPr>
                    </a:p>
                  </a:txBody>
                  <a:tcPr marL="6853" marR="6853" marT="6853"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p>
                      <a:pPr marL="0" algn="ctr" rtl="0" eaLnBrk="1" fontAlgn="b" latinLnBrk="0" hangingPunct="1">
                        <a:spcBef>
                          <a:spcPts val="0"/>
                        </a:spcBef>
                        <a:spcAft>
                          <a:spcPts val="0"/>
                        </a:spcAft>
                      </a:pPr>
                      <a:r>
                        <a:rPr lang="en-US" sz="800" b="0" i="0" u="none" strike="noStrike" kern="1200" dirty="0">
                          <a:solidFill>
                            <a:srgbClr val="000000"/>
                          </a:solidFill>
                          <a:effectLst/>
                          <a:latin typeface="+mj-lt"/>
                        </a:rPr>
                        <a:t>410</a:t>
                      </a:r>
                      <a:endParaRPr lang="en-US" sz="1900" b="0" i="0" u="none" strike="noStrike" dirty="0">
                        <a:effectLst/>
                        <a:latin typeface="+mj-lt"/>
                      </a:endParaRPr>
                    </a:p>
                  </a:txBody>
                  <a:tcPr marL="6853" marR="6853" marT="6853"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p>
                      <a:pPr marL="0" algn="ctr" rtl="0" eaLnBrk="1" fontAlgn="b" latinLnBrk="0" hangingPunct="1">
                        <a:spcBef>
                          <a:spcPts val="0"/>
                        </a:spcBef>
                        <a:spcAft>
                          <a:spcPts val="0"/>
                        </a:spcAft>
                      </a:pPr>
                      <a:r>
                        <a:rPr lang="en-US" sz="800" b="0" i="0" u="none" strike="noStrike" kern="1200" dirty="0">
                          <a:solidFill>
                            <a:srgbClr val="000000"/>
                          </a:solidFill>
                          <a:effectLst/>
                          <a:latin typeface="+mj-lt"/>
                        </a:rPr>
                        <a:t>3</a:t>
                      </a:r>
                      <a:endParaRPr lang="en-US" sz="1900" b="0" i="0" u="none" strike="noStrike" dirty="0">
                        <a:effectLst/>
                        <a:latin typeface="+mj-lt"/>
                      </a:endParaRPr>
                    </a:p>
                  </a:txBody>
                  <a:tcPr marL="6853" marR="6853" marT="6853"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p>
                      <a:pPr marL="0" algn="ctr" rtl="0" eaLnBrk="1" fontAlgn="b" latinLnBrk="0" hangingPunct="1">
                        <a:spcBef>
                          <a:spcPts val="0"/>
                        </a:spcBef>
                        <a:spcAft>
                          <a:spcPts val="0"/>
                        </a:spcAft>
                      </a:pPr>
                      <a:r>
                        <a:rPr lang="en-US" sz="800" b="0" i="0" u="none" strike="noStrike" kern="1200" dirty="0">
                          <a:solidFill>
                            <a:srgbClr val="000000"/>
                          </a:solidFill>
                          <a:effectLst/>
                          <a:latin typeface="+mj-lt"/>
                        </a:rPr>
                        <a:t>987</a:t>
                      </a:r>
                      <a:endParaRPr lang="en-US" sz="1900" b="0" i="0" u="none" strike="noStrike" dirty="0">
                        <a:effectLst/>
                        <a:latin typeface="+mj-lt"/>
                      </a:endParaRPr>
                    </a:p>
                  </a:txBody>
                  <a:tcPr marL="6853" marR="6853" marT="6853"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p>
                      <a:pPr marL="0" algn="ctr" rtl="0" eaLnBrk="1" fontAlgn="b" latinLnBrk="0" hangingPunct="1">
                        <a:spcBef>
                          <a:spcPts val="0"/>
                        </a:spcBef>
                        <a:spcAft>
                          <a:spcPts val="0"/>
                        </a:spcAft>
                      </a:pPr>
                      <a:r>
                        <a:rPr lang="en-US" sz="800" b="0" i="0" u="none" strike="noStrike" kern="1200" dirty="0">
                          <a:solidFill>
                            <a:srgbClr val="000000"/>
                          </a:solidFill>
                          <a:effectLst/>
                          <a:latin typeface="+mj-lt"/>
                        </a:rPr>
                        <a:t>0.04</a:t>
                      </a:r>
                      <a:endParaRPr lang="en-US" sz="1900" b="0" i="0" u="none" strike="noStrike" dirty="0">
                        <a:effectLst/>
                        <a:latin typeface="+mj-lt"/>
                      </a:endParaRPr>
                    </a:p>
                  </a:txBody>
                  <a:tcPr marL="6853" marR="6853" marT="6853"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p>
                      <a:pPr marL="0" algn="ctr" rtl="0" eaLnBrk="1" fontAlgn="b" latinLnBrk="0" hangingPunct="1">
                        <a:spcBef>
                          <a:spcPts val="0"/>
                        </a:spcBef>
                        <a:spcAft>
                          <a:spcPts val="0"/>
                        </a:spcAft>
                      </a:pPr>
                      <a:r>
                        <a:rPr lang="en-US" sz="800" b="0" i="0" u="none" strike="noStrike" kern="1200" dirty="0">
                          <a:solidFill>
                            <a:srgbClr val="000000"/>
                          </a:solidFill>
                          <a:effectLst/>
                          <a:latin typeface="+mj-lt"/>
                        </a:rPr>
                        <a:t>1.75</a:t>
                      </a:r>
                      <a:endParaRPr lang="en-US" sz="1900" b="0" i="0" u="none" strike="noStrike" dirty="0">
                        <a:effectLst/>
                        <a:latin typeface="+mj-lt"/>
                      </a:endParaRPr>
                    </a:p>
                  </a:txBody>
                  <a:tcPr marL="6853" marR="6853" marT="6853"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p>
                      <a:pPr marL="0" algn="ctr" rtl="0" eaLnBrk="1" fontAlgn="b" latinLnBrk="0" hangingPunct="1">
                        <a:spcBef>
                          <a:spcPts val="0"/>
                        </a:spcBef>
                        <a:spcAft>
                          <a:spcPts val="0"/>
                        </a:spcAft>
                      </a:pPr>
                      <a:r>
                        <a:rPr lang="en-US" sz="800" b="0" i="0" u="none" strike="noStrike" kern="1200" dirty="0">
                          <a:solidFill>
                            <a:srgbClr val="000000"/>
                          </a:solidFill>
                          <a:effectLst/>
                          <a:latin typeface="+mj-lt"/>
                        </a:rPr>
                        <a:t>58.46</a:t>
                      </a:r>
                      <a:endParaRPr lang="en-US" sz="1900" b="0" i="0" u="none" strike="noStrike" dirty="0">
                        <a:effectLst/>
                        <a:latin typeface="+mj-lt"/>
                      </a:endParaRPr>
                    </a:p>
                  </a:txBody>
                  <a:tcPr marL="6853" marR="6853" marT="6853"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p>
                      <a:pPr marL="0" algn="ctr" rtl="0" eaLnBrk="1" fontAlgn="b" latinLnBrk="0" hangingPunct="1">
                        <a:spcBef>
                          <a:spcPts val="0"/>
                        </a:spcBef>
                        <a:spcAft>
                          <a:spcPts val="0"/>
                        </a:spcAft>
                      </a:pPr>
                      <a:r>
                        <a:rPr lang="en-US" sz="800" b="0" i="0" u="none" strike="noStrike" kern="1200" dirty="0">
                          <a:solidFill>
                            <a:srgbClr val="000000"/>
                          </a:solidFill>
                          <a:effectLst/>
                          <a:latin typeface="+mj-lt"/>
                        </a:rPr>
                        <a:t>1.28</a:t>
                      </a:r>
                      <a:endParaRPr lang="en-US" sz="1900" b="0" i="0" u="none" strike="noStrike" dirty="0">
                        <a:effectLst/>
                        <a:latin typeface="+mj-lt"/>
                      </a:endParaRPr>
                    </a:p>
                  </a:txBody>
                  <a:tcPr marL="6853" marR="6853" marT="6853"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p>
                      <a:pPr marL="0" algn="ctr" rtl="0" eaLnBrk="1" fontAlgn="b" latinLnBrk="0" hangingPunct="1">
                        <a:spcBef>
                          <a:spcPts val="0"/>
                        </a:spcBef>
                        <a:spcAft>
                          <a:spcPts val="0"/>
                        </a:spcAft>
                      </a:pPr>
                      <a:r>
                        <a:rPr lang="en-US" sz="800" b="0" i="0" u="none" strike="noStrike" kern="1200" dirty="0">
                          <a:solidFill>
                            <a:srgbClr val="000000"/>
                          </a:solidFill>
                          <a:effectLst/>
                          <a:latin typeface="+mj-lt"/>
                        </a:rPr>
                        <a:t>2.29</a:t>
                      </a:r>
                      <a:endParaRPr lang="en-US" sz="1900" b="0" i="0" u="none" strike="noStrike" dirty="0">
                        <a:effectLst/>
                        <a:latin typeface="+mj-lt"/>
                      </a:endParaRPr>
                    </a:p>
                  </a:txBody>
                  <a:tcPr marL="6853" marR="6853" marT="6853" marB="0" anchor="b">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p>
                      <a:pPr marL="0" algn="ctr" rtl="0" eaLnBrk="1" fontAlgn="b" latinLnBrk="0" hangingPunct="1">
                        <a:spcBef>
                          <a:spcPts val="0"/>
                        </a:spcBef>
                        <a:spcAft>
                          <a:spcPts val="0"/>
                        </a:spcAft>
                      </a:pPr>
                      <a:r>
                        <a:rPr lang="en-US" sz="800" b="0" i="0" u="none" strike="noStrike" kern="1200" dirty="0">
                          <a:solidFill>
                            <a:srgbClr val="000000"/>
                          </a:solidFill>
                          <a:effectLst/>
                          <a:latin typeface="+mj-lt"/>
                        </a:rPr>
                        <a:t>0031175</a:t>
                      </a:r>
                      <a:endParaRPr lang="en-US" sz="1900" b="0" i="0" u="none" strike="noStrike" dirty="0">
                        <a:effectLst/>
                        <a:latin typeface="+mj-lt"/>
                      </a:endParaRPr>
                    </a:p>
                  </a:txBody>
                  <a:tcPr marL="6853" marR="6853" marT="6853" marB="0" anchor="b">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tc>
                  <a:txBody>
                    <a:bodyPr/>
                    <a:lstStyle/>
                    <a:p>
                      <a:pPr marL="0" algn="l" rtl="0" eaLnBrk="1" fontAlgn="b" latinLnBrk="0" hangingPunct="1">
                        <a:spcBef>
                          <a:spcPts val="0"/>
                        </a:spcBef>
                        <a:spcAft>
                          <a:spcPts val="0"/>
                        </a:spcAft>
                      </a:pPr>
                      <a:r>
                        <a:rPr lang="en-US" sz="800" b="0" i="0" u="none" strike="noStrike" kern="1200" dirty="0">
                          <a:solidFill>
                            <a:srgbClr val="000000"/>
                          </a:solidFill>
                          <a:effectLst/>
                          <a:latin typeface="+mj-lt"/>
                        </a:rPr>
                        <a:t>neuron projection development</a:t>
                      </a:r>
                      <a:endParaRPr lang="en-US" sz="1900" b="0" i="0" u="none" strike="noStrike" dirty="0">
                        <a:effectLst/>
                        <a:latin typeface="+mj-lt"/>
                      </a:endParaRPr>
                    </a:p>
                  </a:txBody>
                  <a:tcPr marL="6853" marR="6853" marT="6853" marB="0" anchor="b">
                    <a:lnL w="12700" cmpd="sng">
                      <a:solidFill>
                        <a:sysClr val="window" lastClr="FFFFFF"/>
                      </a:solidFill>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5B9BD5">
                        <a:tint val="20000"/>
                      </a:srgbClr>
                    </a:solidFill>
                  </a:tcPr>
                </a:tc>
                <a:extLst>
                  <a:ext uri="{0D108BD9-81ED-4DB2-BD59-A6C34878D82A}">
                    <a16:rowId xmlns:a16="http://schemas.microsoft.com/office/drawing/2014/main" val="10004"/>
                  </a:ext>
                </a:extLst>
              </a:tr>
              <a:tr h="326953">
                <a:tc>
                  <a:txBody>
                    <a:bodyPr/>
                    <a:lstStyle/>
                    <a:p>
                      <a:pPr marL="0" algn="ctr" rtl="0" eaLnBrk="1" fontAlgn="b" latinLnBrk="0" hangingPunct="1">
                        <a:spcBef>
                          <a:spcPts val="0"/>
                        </a:spcBef>
                        <a:spcAft>
                          <a:spcPts val="0"/>
                        </a:spcAft>
                      </a:pPr>
                      <a:r>
                        <a:rPr lang="en-US" sz="800" b="0" i="0" u="none" strike="noStrike" kern="1200" dirty="0">
                          <a:solidFill>
                            <a:srgbClr val="000000"/>
                          </a:solidFill>
                          <a:effectLst/>
                          <a:latin typeface="+mj-lt"/>
                        </a:rPr>
                        <a:t>BP</a:t>
                      </a:r>
                      <a:endParaRPr lang="en-US" sz="1900" b="0" i="0" u="none" strike="noStrike" dirty="0">
                        <a:effectLst/>
                        <a:latin typeface="+mj-lt"/>
                      </a:endParaRPr>
                    </a:p>
                  </a:txBody>
                  <a:tcPr marL="6853" marR="6853" marT="6853" marB="0" anchor="b">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p>
                      <a:pPr marL="0" algn="ctr" rtl="0" eaLnBrk="1" fontAlgn="b" latinLnBrk="0" hangingPunct="1">
                        <a:spcBef>
                          <a:spcPts val="0"/>
                        </a:spcBef>
                        <a:spcAft>
                          <a:spcPts val="0"/>
                        </a:spcAft>
                      </a:pPr>
                      <a:r>
                        <a:rPr lang="en-US" sz="800" b="0" i="0" u="none" strike="noStrike" kern="1200" dirty="0">
                          <a:solidFill>
                            <a:srgbClr val="000000"/>
                          </a:solidFill>
                          <a:effectLst/>
                          <a:latin typeface="+mj-lt"/>
                        </a:rPr>
                        <a:t>2000757</a:t>
                      </a:r>
                      <a:endParaRPr lang="en-US" sz="1900" b="0" i="0" u="none" strike="noStrike" dirty="0">
                        <a:effectLst/>
                        <a:latin typeface="+mj-lt"/>
                      </a:endParaRPr>
                    </a:p>
                  </a:txBody>
                  <a:tcPr marL="6853" marR="6853" marT="6853" marB="0" anchor="b">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p>
                      <a:pPr marL="0" algn="l" rtl="0" eaLnBrk="1" fontAlgn="b" latinLnBrk="0" hangingPunct="1">
                        <a:spcBef>
                          <a:spcPts val="0"/>
                        </a:spcBef>
                        <a:spcAft>
                          <a:spcPts val="0"/>
                        </a:spcAft>
                      </a:pPr>
                      <a:r>
                        <a:rPr lang="en-US" sz="800" b="0" i="0" u="none" strike="noStrike" kern="1200" dirty="0">
                          <a:solidFill>
                            <a:srgbClr val="000000"/>
                          </a:solidFill>
                          <a:effectLst/>
                          <a:latin typeface="+mj-lt"/>
                        </a:rPr>
                        <a:t>negative regulation of </a:t>
                      </a:r>
                      <a:r>
                        <a:rPr lang="en-US" sz="800" b="0" i="0" u="none" strike="noStrike" kern="1200" dirty="0" err="1">
                          <a:solidFill>
                            <a:srgbClr val="000000"/>
                          </a:solidFill>
                          <a:effectLst/>
                          <a:latin typeface="+mj-lt"/>
                        </a:rPr>
                        <a:t>peptidyl</a:t>
                      </a:r>
                      <a:r>
                        <a:rPr lang="en-US" sz="800" b="0" i="0" u="none" strike="noStrike" kern="1200" dirty="0">
                          <a:solidFill>
                            <a:srgbClr val="000000"/>
                          </a:solidFill>
                          <a:effectLst/>
                          <a:latin typeface="+mj-lt"/>
                        </a:rPr>
                        <a:t>-lysine acetylation</a:t>
                      </a:r>
                      <a:endParaRPr lang="en-US" sz="1900" b="0" i="0" u="none" strike="noStrike" dirty="0">
                        <a:effectLst/>
                        <a:latin typeface="+mj-lt"/>
                      </a:endParaRPr>
                    </a:p>
                  </a:txBody>
                  <a:tcPr marL="6853" marR="6853" marT="6853" marB="0" anchor="b">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p>
                      <a:pPr marL="0" algn="ctr" rtl="0" eaLnBrk="1" fontAlgn="b" latinLnBrk="0" hangingPunct="1">
                        <a:spcBef>
                          <a:spcPts val="0"/>
                        </a:spcBef>
                        <a:spcAft>
                          <a:spcPts val="0"/>
                        </a:spcAft>
                      </a:pPr>
                      <a:r>
                        <a:rPr lang="en-US" sz="800" b="0" i="0" u="none" strike="noStrike" kern="1200" dirty="0">
                          <a:solidFill>
                            <a:srgbClr val="000000"/>
                          </a:solidFill>
                          <a:effectLst/>
                          <a:latin typeface="+mj-lt"/>
                        </a:rPr>
                        <a:t>3</a:t>
                      </a:r>
                      <a:endParaRPr lang="en-US" sz="1900" b="0" i="0" u="none" strike="noStrike" dirty="0">
                        <a:effectLst/>
                        <a:latin typeface="+mj-lt"/>
                      </a:endParaRPr>
                    </a:p>
                  </a:txBody>
                  <a:tcPr marL="6853" marR="6853" marT="6853" marB="0" anchor="b">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p>
                      <a:pPr marL="0" algn="ctr" rtl="0" eaLnBrk="1" fontAlgn="b" latinLnBrk="0" hangingPunct="1">
                        <a:spcBef>
                          <a:spcPts val="0"/>
                        </a:spcBef>
                        <a:spcAft>
                          <a:spcPts val="0"/>
                        </a:spcAft>
                      </a:pPr>
                      <a:r>
                        <a:rPr lang="en-US" sz="800" b="0" i="0" u="none" strike="noStrike" kern="1200" dirty="0">
                          <a:solidFill>
                            <a:srgbClr val="000000"/>
                          </a:solidFill>
                          <a:effectLst/>
                          <a:latin typeface="+mj-lt"/>
                        </a:rPr>
                        <a:t>552</a:t>
                      </a:r>
                      <a:endParaRPr lang="en-US" sz="1900" b="0" i="0" u="none" strike="noStrike" dirty="0">
                        <a:effectLst/>
                        <a:latin typeface="+mj-lt"/>
                      </a:endParaRPr>
                    </a:p>
                  </a:txBody>
                  <a:tcPr marL="6853" marR="6853" marT="6853" marB="0" anchor="b">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p>
                      <a:pPr marL="0" algn="ctr" rtl="0" eaLnBrk="1" fontAlgn="b" latinLnBrk="0" hangingPunct="1">
                        <a:spcBef>
                          <a:spcPts val="0"/>
                        </a:spcBef>
                        <a:spcAft>
                          <a:spcPts val="0"/>
                        </a:spcAft>
                      </a:pPr>
                      <a:r>
                        <a:rPr lang="en-US" sz="800" b="0" i="0" u="none" strike="noStrike" kern="1200" dirty="0">
                          <a:solidFill>
                            <a:srgbClr val="000000"/>
                          </a:solidFill>
                          <a:effectLst/>
                          <a:latin typeface="+mj-lt"/>
                        </a:rPr>
                        <a:t>3</a:t>
                      </a:r>
                      <a:endParaRPr lang="en-US" sz="1900" b="0" i="0" u="none" strike="noStrike" dirty="0">
                        <a:effectLst/>
                        <a:latin typeface="+mj-lt"/>
                      </a:endParaRPr>
                    </a:p>
                  </a:txBody>
                  <a:tcPr marL="6853" marR="6853" marT="6853" marB="0" anchor="b">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p>
                      <a:pPr marL="0" algn="ctr" rtl="0" eaLnBrk="1" fontAlgn="b" latinLnBrk="0" hangingPunct="1">
                        <a:spcBef>
                          <a:spcPts val="0"/>
                        </a:spcBef>
                        <a:spcAft>
                          <a:spcPts val="0"/>
                        </a:spcAft>
                      </a:pPr>
                      <a:r>
                        <a:rPr lang="en-US" sz="800" b="0" i="0" u="none" strike="noStrike" kern="1200" dirty="0">
                          <a:solidFill>
                            <a:srgbClr val="000000"/>
                          </a:solidFill>
                          <a:effectLst/>
                          <a:latin typeface="+mj-lt"/>
                        </a:rPr>
                        <a:t>1467</a:t>
                      </a:r>
                      <a:endParaRPr lang="en-US" sz="1900" b="0" i="0" u="none" strike="noStrike" dirty="0">
                        <a:effectLst/>
                        <a:latin typeface="+mj-lt"/>
                      </a:endParaRPr>
                    </a:p>
                  </a:txBody>
                  <a:tcPr marL="6853" marR="6853" marT="6853" marB="0" anchor="b">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p>
                      <a:pPr marL="0" algn="ctr" rtl="0" eaLnBrk="1" fontAlgn="b" latinLnBrk="0" hangingPunct="1">
                        <a:spcBef>
                          <a:spcPts val="0"/>
                        </a:spcBef>
                        <a:spcAft>
                          <a:spcPts val="0"/>
                        </a:spcAft>
                      </a:pPr>
                      <a:r>
                        <a:rPr lang="en-US" sz="800" b="0" i="0" u="none" strike="noStrike" kern="1200" dirty="0">
                          <a:solidFill>
                            <a:srgbClr val="000000"/>
                          </a:solidFill>
                          <a:effectLst/>
                          <a:latin typeface="+mj-lt"/>
                        </a:rPr>
                        <a:t>0.02</a:t>
                      </a:r>
                      <a:endParaRPr lang="en-US" sz="1900" b="0" i="0" u="none" strike="noStrike" dirty="0">
                        <a:effectLst/>
                        <a:latin typeface="+mj-lt"/>
                      </a:endParaRPr>
                    </a:p>
                  </a:txBody>
                  <a:tcPr marL="6853" marR="6853" marT="6853" marB="0" anchor="b">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p>
                      <a:pPr marL="0" algn="ctr" rtl="0" eaLnBrk="1" fontAlgn="b" latinLnBrk="0" hangingPunct="1">
                        <a:spcBef>
                          <a:spcPts val="0"/>
                        </a:spcBef>
                        <a:spcAft>
                          <a:spcPts val="0"/>
                        </a:spcAft>
                      </a:pPr>
                      <a:r>
                        <a:rPr lang="en-US" sz="800" b="0" i="0" u="none" strike="noStrike" kern="1200" dirty="0">
                          <a:solidFill>
                            <a:srgbClr val="000000"/>
                          </a:solidFill>
                          <a:effectLst/>
                          <a:latin typeface="+mj-lt"/>
                        </a:rPr>
                        <a:t>1.87</a:t>
                      </a:r>
                      <a:endParaRPr lang="en-US" sz="1900" b="0" i="0" u="none" strike="noStrike" dirty="0">
                        <a:effectLst/>
                        <a:latin typeface="+mj-lt"/>
                      </a:endParaRPr>
                    </a:p>
                  </a:txBody>
                  <a:tcPr marL="6853" marR="6853" marT="6853" marB="0" anchor="b">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p>
                      <a:pPr marL="0" algn="ctr" rtl="0" eaLnBrk="1" fontAlgn="b" latinLnBrk="0" hangingPunct="1">
                        <a:spcBef>
                          <a:spcPts val="0"/>
                        </a:spcBef>
                        <a:spcAft>
                          <a:spcPts val="0"/>
                        </a:spcAft>
                      </a:pPr>
                      <a:r>
                        <a:rPr lang="en-US" sz="800" b="0" i="0" u="none" strike="noStrike" kern="1200" dirty="0">
                          <a:solidFill>
                            <a:srgbClr val="000000"/>
                          </a:solidFill>
                          <a:effectLst/>
                          <a:latin typeface="+mj-lt"/>
                        </a:rPr>
                        <a:t>62.37</a:t>
                      </a:r>
                      <a:endParaRPr lang="en-US" sz="1900" b="0" i="0" u="none" strike="noStrike" dirty="0">
                        <a:effectLst/>
                        <a:latin typeface="+mj-lt"/>
                      </a:endParaRPr>
                    </a:p>
                  </a:txBody>
                  <a:tcPr marL="6853" marR="6853" marT="6853" marB="0" anchor="b">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p>
                      <a:pPr marL="0" algn="ctr" rtl="0" eaLnBrk="1" fontAlgn="b" latinLnBrk="0" hangingPunct="1">
                        <a:spcBef>
                          <a:spcPts val="0"/>
                        </a:spcBef>
                        <a:spcAft>
                          <a:spcPts val="0"/>
                        </a:spcAft>
                      </a:pPr>
                      <a:r>
                        <a:rPr lang="en-US" sz="800" b="0" i="0" u="none" strike="noStrike" kern="1200" dirty="0">
                          <a:solidFill>
                            <a:srgbClr val="000000"/>
                          </a:solidFill>
                          <a:effectLst/>
                          <a:latin typeface="+mj-lt"/>
                        </a:rPr>
                        <a:t>1.50</a:t>
                      </a:r>
                      <a:endParaRPr lang="en-US" sz="1900" b="0" i="0" u="none" strike="noStrike" dirty="0">
                        <a:effectLst/>
                        <a:latin typeface="+mj-lt"/>
                      </a:endParaRPr>
                    </a:p>
                  </a:txBody>
                  <a:tcPr marL="6853" marR="6853" marT="6853" marB="0" anchor="b">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p>
                      <a:pPr marL="0" algn="ctr" rtl="0" eaLnBrk="1" fontAlgn="b" latinLnBrk="0" hangingPunct="1">
                        <a:spcBef>
                          <a:spcPts val="0"/>
                        </a:spcBef>
                        <a:spcAft>
                          <a:spcPts val="0"/>
                        </a:spcAft>
                      </a:pPr>
                      <a:r>
                        <a:rPr lang="en-US" sz="800" b="0" i="0" u="none" strike="noStrike" kern="1200" dirty="0">
                          <a:solidFill>
                            <a:srgbClr val="000000"/>
                          </a:solidFill>
                          <a:effectLst/>
                          <a:latin typeface="+mj-lt"/>
                        </a:rPr>
                        <a:t>2.40</a:t>
                      </a:r>
                      <a:endParaRPr lang="en-US" sz="1900" b="0" i="0" u="none" strike="noStrike" dirty="0">
                        <a:effectLst/>
                        <a:latin typeface="+mj-lt"/>
                      </a:endParaRPr>
                    </a:p>
                  </a:txBody>
                  <a:tcPr marL="6853" marR="6853" marT="6853" marB="0" anchor="b">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p>
                      <a:pPr marL="0" algn="ctr" rtl="0" eaLnBrk="1" fontAlgn="b" latinLnBrk="0" hangingPunct="1">
                        <a:spcBef>
                          <a:spcPts val="0"/>
                        </a:spcBef>
                        <a:spcAft>
                          <a:spcPts val="0"/>
                        </a:spcAft>
                      </a:pPr>
                      <a:r>
                        <a:rPr lang="en-US" sz="800" b="0" i="0" u="none" strike="noStrike" kern="1200" dirty="0">
                          <a:solidFill>
                            <a:srgbClr val="000000"/>
                          </a:solidFill>
                          <a:effectLst/>
                          <a:latin typeface="+mj-lt"/>
                        </a:rPr>
                        <a:t>0048699</a:t>
                      </a:r>
                      <a:endParaRPr lang="en-US" sz="1900" b="0" i="0" u="none" strike="noStrike" dirty="0">
                        <a:effectLst/>
                        <a:latin typeface="+mj-lt"/>
                      </a:endParaRPr>
                    </a:p>
                  </a:txBody>
                  <a:tcPr marL="6853" marR="6853" marT="6853" marB="0" anchor="b">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tc>
                  <a:txBody>
                    <a:bodyPr/>
                    <a:lstStyle/>
                    <a:p>
                      <a:pPr marL="0" algn="l" rtl="0" eaLnBrk="1" fontAlgn="b" latinLnBrk="0" hangingPunct="1">
                        <a:spcBef>
                          <a:spcPts val="0"/>
                        </a:spcBef>
                        <a:spcAft>
                          <a:spcPts val="0"/>
                        </a:spcAft>
                      </a:pPr>
                      <a:r>
                        <a:rPr lang="en-US" sz="800" b="0" i="0" u="none" strike="noStrike" kern="1200" dirty="0">
                          <a:solidFill>
                            <a:srgbClr val="000000"/>
                          </a:solidFill>
                          <a:effectLst/>
                          <a:latin typeface="+mj-lt"/>
                        </a:rPr>
                        <a:t>generation of neurons</a:t>
                      </a:r>
                      <a:endParaRPr lang="en-US" sz="1900" b="0" i="0" u="none" strike="noStrike" dirty="0">
                        <a:effectLst/>
                        <a:latin typeface="+mj-lt"/>
                      </a:endParaRPr>
                    </a:p>
                  </a:txBody>
                  <a:tcPr marL="6853" marR="6853" marT="6853" marB="0" anchor="b">
                    <a:lnL w="12700" cmpd="sng">
                      <a:solidFill>
                        <a:sysClr val="window" lastClr="FFFFFF"/>
                      </a:solidFill>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5B9BD5">
                        <a:tint val="40000"/>
                      </a:srgbClr>
                    </a:solidFill>
                  </a:tcPr>
                </a:tc>
                <a:extLst>
                  <a:ext uri="{0D108BD9-81ED-4DB2-BD59-A6C34878D82A}">
                    <a16:rowId xmlns:a16="http://schemas.microsoft.com/office/drawing/2014/main" val="10005"/>
                  </a:ext>
                </a:extLst>
              </a:tr>
              <a:tr h="326953">
                <a:tc>
                  <a:txBody>
                    <a:bodyPr/>
                    <a:lstStyle/>
                    <a:p>
                      <a:pPr marL="0" algn="ctr" rtl="0" eaLnBrk="1" fontAlgn="b" latinLnBrk="0" hangingPunct="1">
                        <a:spcBef>
                          <a:spcPts val="0"/>
                        </a:spcBef>
                        <a:spcAft>
                          <a:spcPts val="0"/>
                        </a:spcAft>
                      </a:pPr>
                      <a:r>
                        <a:rPr lang="en-US" sz="800" b="0" i="0" u="none" strike="noStrike" kern="1200" dirty="0">
                          <a:solidFill>
                            <a:srgbClr val="000000"/>
                          </a:solidFill>
                          <a:effectLst/>
                          <a:latin typeface="+mj-lt"/>
                        </a:rPr>
                        <a:t>BP</a:t>
                      </a:r>
                      <a:endParaRPr lang="en-US" sz="1900" b="0" i="0" u="none" strike="noStrike" dirty="0">
                        <a:effectLst/>
                        <a:latin typeface="+mj-lt"/>
                      </a:endParaRPr>
                    </a:p>
                  </a:txBody>
                  <a:tcPr marL="6853" marR="6853" marT="6853" marB="0" anchor="b">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rtl="0" eaLnBrk="1" fontAlgn="b" latinLnBrk="0" hangingPunct="1">
                        <a:spcBef>
                          <a:spcPts val="0"/>
                        </a:spcBef>
                        <a:spcAft>
                          <a:spcPts val="0"/>
                        </a:spcAft>
                      </a:pPr>
                      <a:r>
                        <a:rPr lang="en-US" sz="800" b="0" i="0" u="none" strike="noStrike" kern="1200" dirty="0">
                          <a:solidFill>
                            <a:srgbClr val="000000"/>
                          </a:solidFill>
                          <a:effectLst/>
                          <a:latin typeface="+mj-lt"/>
                        </a:rPr>
                        <a:t>0070098</a:t>
                      </a:r>
                      <a:endParaRPr lang="en-US" sz="1900" b="0" i="0" u="none" strike="noStrike" dirty="0">
                        <a:effectLst/>
                        <a:latin typeface="+mj-lt"/>
                      </a:endParaRPr>
                    </a:p>
                  </a:txBody>
                  <a:tcPr marL="6853" marR="6853" marT="6853" marB="0" anchor="b">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rtl="0" eaLnBrk="1" fontAlgn="b" latinLnBrk="0" hangingPunct="1">
                        <a:spcBef>
                          <a:spcPts val="0"/>
                        </a:spcBef>
                        <a:spcAft>
                          <a:spcPts val="0"/>
                        </a:spcAft>
                      </a:pPr>
                      <a:r>
                        <a:rPr lang="en-US" sz="800" b="0" i="0" u="none" strike="noStrike" kern="1200" dirty="0">
                          <a:solidFill>
                            <a:srgbClr val="000000"/>
                          </a:solidFill>
                          <a:effectLst/>
                          <a:latin typeface="+mj-lt"/>
                        </a:rPr>
                        <a:t>chemokine-mediated signaling pathway</a:t>
                      </a:r>
                      <a:endParaRPr lang="en-US" sz="1900" b="0" i="0" u="none" strike="noStrike" dirty="0">
                        <a:effectLst/>
                        <a:latin typeface="+mj-lt"/>
                      </a:endParaRPr>
                    </a:p>
                  </a:txBody>
                  <a:tcPr marL="6853" marR="6853" marT="6853" marB="0" anchor="b">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rtl="0" eaLnBrk="1" fontAlgn="b" latinLnBrk="0" hangingPunct="1">
                        <a:spcBef>
                          <a:spcPts val="0"/>
                        </a:spcBef>
                        <a:spcAft>
                          <a:spcPts val="0"/>
                        </a:spcAft>
                      </a:pPr>
                      <a:r>
                        <a:rPr lang="en-US" sz="800" b="0" i="0" u="none" strike="noStrike" kern="1200" dirty="0">
                          <a:solidFill>
                            <a:srgbClr val="000000"/>
                          </a:solidFill>
                          <a:effectLst/>
                          <a:latin typeface="+mj-lt"/>
                        </a:rPr>
                        <a:t>5</a:t>
                      </a:r>
                      <a:endParaRPr lang="en-US" sz="1900" b="0" i="0" u="none" strike="noStrike" dirty="0">
                        <a:effectLst/>
                        <a:latin typeface="+mj-lt"/>
                      </a:endParaRPr>
                    </a:p>
                  </a:txBody>
                  <a:tcPr marL="6853" marR="6853" marT="6853" marB="0" anchor="b">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rtl="0" eaLnBrk="1" fontAlgn="b" latinLnBrk="0" hangingPunct="1">
                        <a:spcBef>
                          <a:spcPts val="0"/>
                        </a:spcBef>
                        <a:spcAft>
                          <a:spcPts val="0"/>
                        </a:spcAft>
                      </a:pPr>
                      <a:r>
                        <a:rPr lang="en-US" sz="800" b="0" i="0" u="none" strike="noStrike" kern="1200" dirty="0">
                          <a:solidFill>
                            <a:srgbClr val="000000"/>
                          </a:solidFill>
                          <a:effectLst/>
                          <a:latin typeface="+mj-lt"/>
                        </a:rPr>
                        <a:t>287</a:t>
                      </a:r>
                      <a:endParaRPr lang="en-US" sz="1900" b="0" i="0" u="none" strike="noStrike" dirty="0">
                        <a:effectLst/>
                        <a:latin typeface="+mj-lt"/>
                      </a:endParaRPr>
                    </a:p>
                  </a:txBody>
                  <a:tcPr marL="6853" marR="6853" marT="6853" marB="0" anchor="b">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rtl="0" eaLnBrk="1" fontAlgn="b" latinLnBrk="0" hangingPunct="1">
                        <a:spcBef>
                          <a:spcPts val="0"/>
                        </a:spcBef>
                        <a:spcAft>
                          <a:spcPts val="0"/>
                        </a:spcAft>
                      </a:pPr>
                      <a:r>
                        <a:rPr lang="en-US" sz="800" b="0" i="0" u="none" strike="noStrike" kern="1200" dirty="0">
                          <a:solidFill>
                            <a:srgbClr val="000000"/>
                          </a:solidFill>
                          <a:effectLst/>
                          <a:latin typeface="+mj-lt"/>
                        </a:rPr>
                        <a:t>5</a:t>
                      </a:r>
                      <a:endParaRPr lang="en-US" sz="1900" b="0" i="0" u="none" strike="noStrike" dirty="0">
                        <a:effectLst/>
                        <a:latin typeface="+mj-lt"/>
                      </a:endParaRPr>
                    </a:p>
                  </a:txBody>
                  <a:tcPr marL="6853" marR="6853" marT="6853" marB="0" anchor="b">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rtl="0" eaLnBrk="1" fontAlgn="b" latinLnBrk="0" hangingPunct="1">
                        <a:spcBef>
                          <a:spcPts val="0"/>
                        </a:spcBef>
                        <a:spcAft>
                          <a:spcPts val="0"/>
                        </a:spcAft>
                      </a:pPr>
                      <a:r>
                        <a:rPr lang="en-US" sz="800" b="0" i="0" u="none" strike="noStrike" kern="1200" dirty="0">
                          <a:solidFill>
                            <a:srgbClr val="000000"/>
                          </a:solidFill>
                          <a:effectLst/>
                          <a:latin typeface="+mj-lt"/>
                        </a:rPr>
                        <a:t>684</a:t>
                      </a:r>
                      <a:endParaRPr lang="en-US" sz="1900" b="0" i="0" u="none" strike="noStrike" dirty="0">
                        <a:effectLst/>
                        <a:latin typeface="+mj-lt"/>
                      </a:endParaRPr>
                    </a:p>
                  </a:txBody>
                  <a:tcPr marL="6853" marR="6853" marT="6853" marB="0" anchor="b">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rtl="0" eaLnBrk="1" fontAlgn="b" latinLnBrk="0" hangingPunct="1">
                        <a:spcBef>
                          <a:spcPts val="0"/>
                        </a:spcBef>
                        <a:spcAft>
                          <a:spcPts val="0"/>
                        </a:spcAft>
                      </a:pPr>
                      <a:r>
                        <a:rPr lang="en-US" sz="800" b="0" i="0" u="none" strike="noStrike" kern="1200" dirty="0">
                          <a:solidFill>
                            <a:srgbClr val="000000"/>
                          </a:solidFill>
                          <a:effectLst/>
                          <a:latin typeface="+mj-lt"/>
                        </a:rPr>
                        <a:t>0.01</a:t>
                      </a:r>
                      <a:endParaRPr lang="en-US" sz="1900" b="0" i="0" u="none" strike="noStrike" dirty="0">
                        <a:effectLst/>
                        <a:latin typeface="+mj-lt"/>
                      </a:endParaRPr>
                    </a:p>
                  </a:txBody>
                  <a:tcPr marL="6853" marR="6853" marT="6853" marB="0" anchor="b">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rtl="0" eaLnBrk="1" fontAlgn="b" latinLnBrk="0" hangingPunct="1">
                        <a:spcBef>
                          <a:spcPts val="0"/>
                        </a:spcBef>
                        <a:spcAft>
                          <a:spcPts val="0"/>
                        </a:spcAft>
                      </a:pPr>
                      <a:r>
                        <a:rPr lang="en-US" sz="800" b="0" i="0" u="none" strike="noStrike" kern="1200" dirty="0">
                          <a:solidFill>
                            <a:srgbClr val="000000"/>
                          </a:solidFill>
                          <a:effectLst/>
                          <a:latin typeface="+mj-lt"/>
                        </a:rPr>
                        <a:t>2.90</a:t>
                      </a:r>
                      <a:endParaRPr lang="en-US" sz="1900" b="0" i="0" u="none" strike="noStrike" dirty="0">
                        <a:effectLst/>
                        <a:latin typeface="+mj-lt"/>
                      </a:endParaRPr>
                    </a:p>
                  </a:txBody>
                  <a:tcPr marL="6853" marR="6853" marT="6853" marB="0" anchor="b">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rtl="0" eaLnBrk="1" fontAlgn="b" latinLnBrk="0" hangingPunct="1">
                        <a:spcBef>
                          <a:spcPts val="0"/>
                        </a:spcBef>
                        <a:spcAft>
                          <a:spcPts val="0"/>
                        </a:spcAft>
                      </a:pPr>
                      <a:r>
                        <a:rPr lang="en-US" sz="800" b="0" i="0" u="none" strike="noStrike" kern="1200" dirty="0">
                          <a:solidFill>
                            <a:srgbClr val="000000"/>
                          </a:solidFill>
                          <a:effectLst/>
                          <a:latin typeface="+mj-lt"/>
                        </a:rPr>
                        <a:t>58.04</a:t>
                      </a:r>
                      <a:endParaRPr lang="en-US" sz="1900" b="0" i="0" u="none" strike="noStrike" dirty="0">
                        <a:effectLst/>
                        <a:latin typeface="+mj-lt"/>
                      </a:endParaRPr>
                    </a:p>
                  </a:txBody>
                  <a:tcPr marL="6853" marR="6853" marT="6853" marB="0" anchor="b">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rtl="0" eaLnBrk="1" fontAlgn="b" latinLnBrk="0" hangingPunct="1">
                        <a:spcBef>
                          <a:spcPts val="0"/>
                        </a:spcBef>
                        <a:spcAft>
                          <a:spcPts val="0"/>
                        </a:spcAft>
                      </a:pPr>
                      <a:r>
                        <a:rPr lang="en-US" sz="800" b="0" i="0" u="none" strike="noStrike" kern="1200" dirty="0">
                          <a:solidFill>
                            <a:srgbClr val="000000"/>
                          </a:solidFill>
                          <a:effectLst/>
                          <a:latin typeface="+mj-lt"/>
                        </a:rPr>
                        <a:t>1.85</a:t>
                      </a:r>
                      <a:endParaRPr lang="en-US" sz="1900" b="0" i="0" u="none" strike="noStrike" dirty="0">
                        <a:effectLst/>
                        <a:latin typeface="+mj-lt"/>
                      </a:endParaRPr>
                    </a:p>
                  </a:txBody>
                  <a:tcPr marL="6853" marR="6853" marT="6853" marB="0" anchor="b">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rtl="0" eaLnBrk="1" fontAlgn="b" latinLnBrk="0" hangingPunct="1">
                        <a:spcBef>
                          <a:spcPts val="0"/>
                        </a:spcBef>
                        <a:spcAft>
                          <a:spcPts val="0"/>
                        </a:spcAft>
                      </a:pPr>
                      <a:r>
                        <a:rPr lang="en-US" sz="800" b="0" i="0" u="none" strike="noStrike" kern="1200" dirty="0">
                          <a:solidFill>
                            <a:srgbClr val="000000"/>
                          </a:solidFill>
                          <a:effectLst/>
                          <a:latin typeface="+mj-lt"/>
                        </a:rPr>
                        <a:t>12.17</a:t>
                      </a:r>
                      <a:endParaRPr lang="en-US" sz="1900" b="0" i="0" u="none" strike="noStrike" dirty="0">
                        <a:effectLst/>
                        <a:latin typeface="+mj-lt"/>
                      </a:endParaRPr>
                    </a:p>
                  </a:txBody>
                  <a:tcPr marL="6853" marR="6853" marT="6853" marB="0" anchor="b">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ctr" rtl="0" eaLnBrk="1" fontAlgn="b" latinLnBrk="0" hangingPunct="1">
                        <a:spcBef>
                          <a:spcPts val="0"/>
                        </a:spcBef>
                        <a:spcAft>
                          <a:spcPts val="0"/>
                        </a:spcAft>
                      </a:pPr>
                      <a:r>
                        <a:rPr lang="en-US" sz="800" b="0" i="0" u="none" strike="noStrike" kern="1200" dirty="0">
                          <a:solidFill>
                            <a:srgbClr val="000000"/>
                          </a:solidFill>
                          <a:effectLst/>
                          <a:latin typeface="+mj-lt"/>
                        </a:rPr>
                        <a:t>0007409</a:t>
                      </a:r>
                      <a:endParaRPr lang="en-US" sz="1900" b="0" i="0" u="none" strike="noStrike" dirty="0">
                        <a:effectLst/>
                        <a:latin typeface="+mj-lt"/>
                      </a:endParaRPr>
                    </a:p>
                  </a:txBody>
                  <a:tcPr marL="6853" marR="6853" marT="6853" marB="0" anchor="b">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algn="l" rtl="0" eaLnBrk="1" fontAlgn="b" latinLnBrk="0" hangingPunct="1">
                        <a:spcBef>
                          <a:spcPts val="0"/>
                        </a:spcBef>
                        <a:spcAft>
                          <a:spcPts val="0"/>
                        </a:spcAft>
                      </a:pPr>
                      <a:r>
                        <a:rPr lang="en-US" sz="800" b="0" i="0" u="none" strike="noStrike" kern="1200" dirty="0" err="1">
                          <a:solidFill>
                            <a:srgbClr val="000000"/>
                          </a:solidFill>
                          <a:effectLst/>
                          <a:latin typeface="+mj-lt"/>
                        </a:rPr>
                        <a:t>axonogenesis</a:t>
                      </a:r>
                      <a:endParaRPr lang="en-US" sz="1900" b="0" i="0" u="none" strike="noStrike" dirty="0">
                        <a:effectLst/>
                        <a:latin typeface="+mj-lt"/>
                      </a:endParaRPr>
                    </a:p>
                  </a:txBody>
                  <a:tcPr marL="6853" marR="6853" marT="6853" marB="0" anchor="b">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6"/>
                  </a:ext>
                </a:extLst>
              </a:tr>
            </a:tbl>
          </a:graphicData>
        </a:graphic>
      </p:graphicFrame>
      <p:sp>
        <p:nvSpPr>
          <p:cNvPr id="5" name="TextBox 4"/>
          <p:cNvSpPr txBox="1"/>
          <p:nvPr/>
        </p:nvSpPr>
        <p:spPr>
          <a:xfrm>
            <a:off x="2060113" y="4849865"/>
            <a:ext cx="6472376" cy="906338"/>
          </a:xfrm>
          <a:prstGeom prst="rect">
            <a:avLst/>
          </a:prstGeom>
          <a:noFill/>
        </p:spPr>
        <p:txBody>
          <a:bodyPr wrap="square" rtlCol="0">
            <a:spAutoFit/>
          </a:bodyPr>
          <a:lstStyle/>
          <a:p>
            <a:r>
              <a:rPr lang="en-US" sz="1058" dirty="0">
                <a:solidFill>
                  <a:prstClr val="black"/>
                </a:solidFill>
                <a:latin typeface="Frutiger LT Pro 55 Roman" panose="020B0602020204020204" pitchFamily="34" charset="0"/>
                <a:ea typeface="宋体" pitchFamily="2" charset="-122"/>
              </a:rPr>
              <a:t>Fisher’s Exact Test p-value ≤ 0.05 and </a:t>
            </a:r>
            <a:r>
              <a:rPr lang="en-US" sz="1058" b="1" i="1" dirty="0">
                <a:solidFill>
                  <a:prstClr val="black"/>
                </a:solidFill>
                <a:latin typeface="Frutiger LT Pro 55 Roman" panose="020B0602020204020204" pitchFamily="34" charset="0"/>
                <a:ea typeface="宋体" pitchFamily="2" charset="-122"/>
              </a:rPr>
              <a:t>positive</a:t>
            </a:r>
            <a:r>
              <a:rPr lang="en-US" sz="1058" dirty="0">
                <a:solidFill>
                  <a:prstClr val="black"/>
                </a:solidFill>
                <a:latin typeface="Frutiger LT Pro 55 Roman" panose="020B0602020204020204" pitchFamily="34" charset="0"/>
                <a:ea typeface="宋体" pitchFamily="2" charset="-122"/>
              </a:rPr>
              <a:t> values for each of the following classifications:</a:t>
            </a:r>
          </a:p>
          <a:p>
            <a:r>
              <a:rPr lang="en-US" sz="1058" dirty="0">
                <a:solidFill>
                  <a:prstClr val="black"/>
                </a:solidFill>
                <a:latin typeface="Frutiger LT Pro 55 Roman" panose="020B0602020204020204" pitchFamily="34" charset="0"/>
                <a:ea typeface="宋体" pitchFamily="2" charset="-122"/>
              </a:rPr>
              <a:t>1. Gene Enrichment [k – ((M/N) x n)]</a:t>
            </a:r>
          </a:p>
          <a:p>
            <a:r>
              <a:rPr lang="en-US" sz="1058" dirty="0">
                <a:solidFill>
                  <a:prstClr val="black"/>
                </a:solidFill>
                <a:latin typeface="Frutiger LT Pro 55 Roman" panose="020B0602020204020204" pitchFamily="34" charset="0"/>
                <a:ea typeface="宋体" pitchFamily="2" charset="-122"/>
              </a:rPr>
              <a:t>2. Percent Gene Enrichment [((k/n) – (M/N)) x 100]</a:t>
            </a:r>
          </a:p>
          <a:p>
            <a:r>
              <a:rPr lang="en-US" sz="1058" dirty="0">
                <a:solidFill>
                  <a:prstClr val="black"/>
                </a:solidFill>
                <a:latin typeface="Frutiger LT Pro 55 Roman" panose="020B0602020204020204" pitchFamily="34" charset="0"/>
                <a:ea typeface="宋体" pitchFamily="2" charset="-122"/>
              </a:rPr>
              <a:t>3. </a:t>
            </a:r>
            <a:r>
              <a:rPr lang="en-US" sz="1058" dirty="0" err="1">
                <a:solidFill>
                  <a:prstClr val="black"/>
                </a:solidFill>
                <a:latin typeface="Frutiger LT Pro 55 Roman" panose="020B0602020204020204" pitchFamily="34" charset="0"/>
                <a:ea typeface="宋体" pitchFamily="2" charset="-122"/>
              </a:rPr>
              <a:t>nEASE</a:t>
            </a:r>
            <a:r>
              <a:rPr lang="en-US" sz="1058" dirty="0">
                <a:solidFill>
                  <a:prstClr val="black"/>
                </a:solidFill>
                <a:latin typeface="Frutiger LT Pro 55 Roman" panose="020B0602020204020204" pitchFamily="34" charset="0"/>
                <a:ea typeface="宋体" pitchFamily="2" charset="-122"/>
              </a:rPr>
              <a:t> p-value log difference</a:t>
            </a:r>
            <a:r>
              <a:rPr lang="en-US" sz="1058" b="1" dirty="0">
                <a:solidFill>
                  <a:prstClr val="black"/>
                </a:solidFill>
                <a:latin typeface="Frutiger LT Pro 55 Roman" panose="020B0602020204020204" pitchFamily="34" charset="0"/>
                <a:ea typeface="宋体" pitchFamily="2" charset="-122"/>
              </a:rPr>
              <a:t> </a:t>
            </a:r>
            <a:r>
              <a:rPr lang="en-US" sz="1058" dirty="0">
                <a:solidFill>
                  <a:prstClr val="black"/>
                </a:solidFill>
                <a:latin typeface="Frutiger LT Pro 55 Roman" panose="020B0602020204020204" pitchFamily="34" charset="0"/>
                <a:ea typeface="宋体" pitchFamily="2" charset="-122"/>
              </a:rPr>
              <a:t>[-log (</a:t>
            </a:r>
            <a:r>
              <a:rPr lang="en-US" sz="1058" dirty="0" err="1">
                <a:solidFill>
                  <a:prstClr val="black"/>
                </a:solidFill>
                <a:latin typeface="Frutiger LT Pro 55 Roman" panose="020B0602020204020204" pitchFamily="34" charset="0"/>
                <a:ea typeface="宋体" pitchFamily="2" charset="-122"/>
              </a:rPr>
              <a:t>nEASE</a:t>
            </a:r>
            <a:r>
              <a:rPr lang="en-US" sz="1058" dirty="0">
                <a:solidFill>
                  <a:prstClr val="black"/>
                </a:solidFill>
                <a:latin typeface="Frutiger LT Pro 55 Roman" panose="020B0602020204020204" pitchFamily="34" charset="0"/>
                <a:ea typeface="宋体" pitchFamily="2" charset="-122"/>
              </a:rPr>
              <a:t> p-value) – -log (EASE p-value)]</a:t>
            </a:r>
          </a:p>
          <a:p>
            <a:r>
              <a:rPr lang="en-US" sz="1058" dirty="0">
                <a:solidFill>
                  <a:prstClr val="black"/>
                </a:solidFill>
                <a:latin typeface="Frutiger LT Pro 55 Roman" panose="020B0602020204020204" pitchFamily="34" charset="0"/>
                <a:ea typeface="宋体" pitchFamily="2" charset="-122"/>
              </a:rPr>
              <a:t>4. </a:t>
            </a:r>
            <a:r>
              <a:rPr lang="en-US" sz="1058" dirty="0" err="1">
                <a:solidFill>
                  <a:prstClr val="black"/>
                </a:solidFill>
                <a:latin typeface="Frutiger LT Pro 55 Roman" panose="020B0602020204020204" pitchFamily="34" charset="0"/>
                <a:ea typeface="宋体" pitchFamily="2" charset="-122"/>
              </a:rPr>
              <a:t>nEASE</a:t>
            </a:r>
            <a:r>
              <a:rPr lang="en-US" sz="1058" dirty="0">
                <a:solidFill>
                  <a:prstClr val="black"/>
                </a:solidFill>
                <a:latin typeface="Frutiger LT Pro 55 Roman" panose="020B0602020204020204" pitchFamily="34" charset="0"/>
                <a:ea typeface="宋体" pitchFamily="2" charset="-122"/>
              </a:rPr>
              <a:t> Gene Enrichment [Gene Enrichment – EASE Gene Enrichment]</a:t>
            </a:r>
          </a:p>
        </p:txBody>
      </p:sp>
      <p:sp>
        <p:nvSpPr>
          <p:cNvPr id="7" name="Rectangle 6"/>
          <p:cNvSpPr/>
          <p:nvPr/>
        </p:nvSpPr>
        <p:spPr>
          <a:xfrm>
            <a:off x="5832710" y="5761772"/>
            <a:ext cx="2699777" cy="255134"/>
          </a:xfrm>
          <a:prstGeom prst="rect">
            <a:avLst/>
          </a:prstGeom>
        </p:spPr>
        <p:txBody>
          <a:bodyPr wrap="none">
            <a:spAutoFit/>
          </a:bodyPr>
          <a:lstStyle/>
          <a:p>
            <a:pPr algn="r" fontAlgn="base">
              <a:spcBef>
                <a:spcPct val="0"/>
              </a:spcBef>
              <a:spcAft>
                <a:spcPct val="0"/>
              </a:spcAft>
            </a:pPr>
            <a:r>
              <a:rPr lang="en-US" sz="1058" i="1" dirty="0">
                <a:solidFill>
                  <a:srgbClr val="221E1F"/>
                </a:solidFill>
                <a:latin typeface="Frutiger LT Pro 55 Roman" panose="020B0602020204020204" pitchFamily="34" charset="0"/>
                <a:ea typeface="宋体" pitchFamily="2" charset="-122"/>
              </a:rPr>
              <a:t>Chittenden et al., Bioinformatics</a:t>
            </a:r>
            <a:r>
              <a:rPr lang="en-US" sz="1058" dirty="0">
                <a:solidFill>
                  <a:srgbClr val="221E1F"/>
                </a:solidFill>
                <a:latin typeface="Frutiger LT Pro 55 Roman" panose="020B0602020204020204" pitchFamily="34" charset="0"/>
                <a:ea typeface="宋体" pitchFamily="2" charset="-122"/>
              </a:rPr>
              <a:t> 2012</a:t>
            </a:r>
          </a:p>
        </p:txBody>
      </p:sp>
    </p:spTree>
    <p:extLst>
      <p:ext uri="{BB962C8B-B14F-4D97-AF65-F5344CB8AC3E}">
        <p14:creationId xmlns:p14="http://schemas.microsoft.com/office/powerpoint/2010/main" val="13656976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839126" y="1447457"/>
          <a:ext cx="7566407" cy="3903227"/>
        </p:xfrm>
        <a:graphic>
          <a:graphicData uri="http://schemas.openxmlformats.org/drawingml/2006/table">
            <a:tbl>
              <a:tblPr firstRow="1" bandRow="1">
                <a:tableStyleId>{5C22544A-7EE6-4342-B048-85BDC9FD1C3A}</a:tableStyleId>
              </a:tblPr>
              <a:tblGrid>
                <a:gridCol w="2418871">
                  <a:extLst>
                    <a:ext uri="{9D8B030D-6E8A-4147-A177-3AD203B41FA5}">
                      <a16:colId xmlns:a16="http://schemas.microsoft.com/office/drawing/2014/main" val="3301328557"/>
                    </a:ext>
                  </a:extLst>
                </a:gridCol>
                <a:gridCol w="3478230">
                  <a:extLst>
                    <a:ext uri="{9D8B030D-6E8A-4147-A177-3AD203B41FA5}">
                      <a16:colId xmlns:a16="http://schemas.microsoft.com/office/drawing/2014/main" val="988633529"/>
                    </a:ext>
                  </a:extLst>
                </a:gridCol>
                <a:gridCol w="1669306">
                  <a:extLst>
                    <a:ext uri="{9D8B030D-6E8A-4147-A177-3AD203B41FA5}">
                      <a16:colId xmlns:a16="http://schemas.microsoft.com/office/drawing/2014/main" val="1741458779"/>
                    </a:ext>
                  </a:extLst>
                </a:gridCol>
              </a:tblGrid>
              <a:tr h="365737">
                <a:tc gridSpan="3">
                  <a:txBody>
                    <a:bodyPr/>
                    <a:lstStyle/>
                    <a:p>
                      <a:pPr algn="ctr"/>
                      <a:r>
                        <a:rPr lang="en-US" sz="1800" i="1" dirty="0">
                          <a:solidFill>
                            <a:schemeClr val="tx1"/>
                          </a:solidFill>
                        </a:rPr>
                        <a:t>Breast Cancer Molecular Subtypes </a:t>
                      </a:r>
                    </a:p>
                  </a:txBody>
                  <a:tcPr marL="91434" marR="91434" marT="45717" marB="45717" anchor="ctr">
                    <a:solidFill>
                      <a:schemeClr val="accent2">
                        <a:lumMod val="40000"/>
                        <a:lumOff val="60000"/>
                      </a:schemeClr>
                    </a:solidFill>
                  </a:tcPr>
                </a:tc>
                <a:tc hMerge="1">
                  <a:txBody>
                    <a:bodyPr/>
                    <a:lstStyle/>
                    <a:p>
                      <a:endParaRPr lang="en-US" sz="1200" dirty="0">
                        <a:solidFill>
                          <a:schemeClr val="tx1"/>
                        </a:solidFill>
                      </a:endParaRPr>
                    </a:p>
                  </a:txBody>
                  <a:tcPr anchor="ctr">
                    <a:solidFill>
                      <a:schemeClr val="accent2">
                        <a:lumMod val="40000"/>
                        <a:lumOff val="60000"/>
                      </a:schemeClr>
                    </a:solidFill>
                  </a:tcPr>
                </a:tc>
                <a:tc hMerge="1">
                  <a:txBody>
                    <a:bodyPr/>
                    <a:lstStyle/>
                    <a:p>
                      <a:endParaRPr lang="en-US" sz="1200" dirty="0">
                        <a:solidFill>
                          <a:schemeClr val="tx1"/>
                        </a:solidFill>
                      </a:endParaRPr>
                    </a:p>
                  </a:txBody>
                  <a:tcPr anchor="ctr">
                    <a:solidFill>
                      <a:schemeClr val="accent2">
                        <a:lumMod val="40000"/>
                        <a:lumOff val="60000"/>
                      </a:schemeClr>
                    </a:solidFill>
                  </a:tcPr>
                </a:tc>
                <a:extLst>
                  <a:ext uri="{0D108BD9-81ED-4DB2-BD59-A6C34878D82A}">
                    <a16:rowId xmlns:a16="http://schemas.microsoft.com/office/drawing/2014/main" val="3613342113"/>
                  </a:ext>
                </a:extLst>
              </a:tr>
              <a:tr h="274303">
                <a:tc>
                  <a:txBody>
                    <a:bodyPr/>
                    <a:lstStyle/>
                    <a:p>
                      <a:r>
                        <a:rPr lang="en-US" sz="1200" dirty="0">
                          <a:solidFill>
                            <a:schemeClr val="tx1"/>
                          </a:solidFill>
                        </a:rPr>
                        <a:t>Subtype </a:t>
                      </a:r>
                    </a:p>
                  </a:txBody>
                  <a:tcPr marL="91434" marR="91434" marT="45717" marB="45717" anchor="ctr">
                    <a:solidFill>
                      <a:schemeClr val="accent2">
                        <a:lumMod val="40000"/>
                        <a:lumOff val="60000"/>
                      </a:schemeClr>
                    </a:solidFill>
                  </a:tcPr>
                </a:tc>
                <a:tc>
                  <a:txBody>
                    <a:bodyPr/>
                    <a:lstStyle/>
                    <a:p>
                      <a:r>
                        <a:rPr lang="en-US" sz="1200" dirty="0">
                          <a:solidFill>
                            <a:schemeClr val="tx1"/>
                          </a:solidFill>
                        </a:rPr>
                        <a:t>Tumors</a:t>
                      </a:r>
                      <a:r>
                        <a:rPr lang="en-US" sz="1200" baseline="0" dirty="0">
                          <a:solidFill>
                            <a:schemeClr val="tx1"/>
                          </a:solidFill>
                        </a:rPr>
                        <a:t> Tend to Be </a:t>
                      </a:r>
                      <a:endParaRPr lang="en-US" sz="1200" dirty="0">
                        <a:solidFill>
                          <a:schemeClr val="tx1"/>
                        </a:solidFill>
                      </a:endParaRPr>
                    </a:p>
                  </a:txBody>
                  <a:tcPr marL="91434" marR="91434" marT="45717" marB="45717" anchor="ctr">
                    <a:solidFill>
                      <a:schemeClr val="accent2">
                        <a:lumMod val="40000"/>
                        <a:lumOff val="60000"/>
                      </a:schemeClr>
                    </a:solidFill>
                  </a:tcPr>
                </a:tc>
                <a:tc>
                  <a:txBody>
                    <a:bodyPr/>
                    <a:lstStyle/>
                    <a:p>
                      <a:r>
                        <a:rPr lang="en-US" sz="1200" dirty="0">
                          <a:solidFill>
                            <a:schemeClr val="tx1"/>
                          </a:solidFill>
                        </a:rPr>
                        <a:t>Prevalence </a:t>
                      </a:r>
                    </a:p>
                  </a:txBody>
                  <a:tcPr marL="91434" marR="91434" marT="45717" marB="45717" anchor="ctr">
                    <a:solidFill>
                      <a:schemeClr val="accent2">
                        <a:lumMod val="40000"/>
                        <a:lumOff val="60000"/>
                      </a:schemeClr>
                    </a:solidFill>
                  </a:tcPr>
                </a:tc>
                <a:extLst>
                  <a:ext uri="{0D108BD9-81ED-4DB2-BD59-A6C34878D82A}">
                    <a16:rowId xmlns:a16="http://schemas.microsoft.com/office/drawing/2014/main" val="1334345120"/>
                  </a:ext>
                </a:extLst>
              </a:tr>
              <a:tr h="853388">
                <a:tc>
                  <a:txBody>
                    <a:bodyPr/>
                    <a:lstStyle/>
                    <a:p>
                      <a:pPr algn="ctr"/>
                      <a:r>
                        <a:rPr lang="en-US" sz="1000" b="1" dirty="0">
                          <a:solidFill>
                            <a:schemeClr val="tx1"/>
                          </a:solidFill>
                          <a:latin typeface="+mn-lt"/>
                        </a:rPr>
                        <a:t>Luminal A</a:t>
                      </a:r>
                    </a:p>
                  </a:txBody>
                  <a:tcPr marL="91434" marR="91434" marT="45717" marB="45717" anchor="ctr">
                    <a:solidFill>
                      <a:schemeClr val="accent2">
                        <a:lumMod val="20000"/>
                        <a:lumOff val="80000"/>
                      </a:schemeClr>
                    </a:solidFill>
                  </a:tcPr>
                </a:tc>
                <a:tc>
                  <a:txBody>
                    <a:bodyPr/>
                    <a:lstStyle/>
                    <a:p>
                      <a:pPr marL="171450" indent="-171450">
                        <a:buFont typeface="Arial" panose="020B0604020202020204" pitchFamily="34" charset="0"/>
                        <a:buChar char="•"/>
                      </a:pPr>
                      <a:r>
                        <a:rPr lang="en-US" sz="1000" b="1" dirty="0">
                          <a:solidFill>
                            <a:schemeClr val="tx1"/>
                          </a:solidFill>
                          <a:latin typeface="+mn-lt"/>
                        </a:rPr>
                        <a:t>ER-positive and/or PR</a:t>
                      </a:r>
                      <a:r>
                        <a:rPr lang="en-US" sz="1000" b="1" baseline="0" dirty="0">
                          <a:solidFill>
                            <a:schemeClr val="tx1"/>
                          </a:solidFill>
                          <a:latin typeface="+mn-lt"/>
                        </a:rPr>
                        <a:t> </a:t>
                      </a:r>
                      <a:r>
                        <a:rPr lang="en-US" sz="1000" b="1" dirty="0">
                          <a:solidFill>
                            <a:schemeClr val="tx1"/>
                          </a:solidFill>
                          <a:latin typeface="+mn-lt"/>
                        </a:rPr>
                        <a:t>positive</a:t>
                      </a:r>
                    </a:p>
                    <a:p>
                      <a:pPr marL="171450" indent="-171450">
                        <a:buFont typeface="Arial" panose="020B0604020202020204" pitchFamily="34" charset="0"/>
                        <a:buChar char="•"/>
                      </a:pPr>
                      <a:endParaRPr lang="en-US" sz="1000" b="1" dirty="0">
                        <a:solidFill>
                          <a:schemeClr val="tx1"/>
                        </a:solidFill>
                        <a:latin typeface="+mn-lt"/>
                      </a:endParaRPr>
                    </a:p>
                    <a:p>
                      <a:pPr marL="171450" indent="-171450">
                        <a:buFont typeface="Arial" panose="020B0604020202020204" pitchFamily="34" charset="0"/>
                        <a:buChar char="•"/>
                      </a:pPr>
                      <a:r>
                        <a:rPr lang="en-US" sz="1000" b="1" dirty="0">
                          <a:solidFill>
                            <a:schemeClr val="tx1"/>
                          </a:solidFill>
                          <a:latin typeface="+mn-lt"/>
                        </a:rPr>
                        <a:t>HERR2-negative</a:t>
                      </a:r>
                    </a:p>
                    <a:p>
                      <a:pPr marL="171450" indent="-171450">
                        <a:buFont typeface="Arial" panose="020B0604020202020204" pitchFamily="34" charset="0"/>
                        <a:buChar char="•"/>
                      </a:pPr>
                      <a:endParaRPr lang="en-US" sz="1000" b="1" dirty="0">
                        <a:solidFill>
                          <a:schemeClr val="tx1"/>
                        </a:solidFill>
                        <a:latin typeface="+mn-lt"/>
                      </a:endParaRPr>
                    </a:p>
                    <a:p>
                      <a:pPr marL="171450" indent="-171450">
                        <a:buFont typeface="Arial" panose="020B0604020202020204" pitchFamily="34" charset="0"/>
                        <a:buChar char="•"/>
                      </a:pPr>
                      <a:r>
                        <a:rPr lang="en-US" sz="1000" b="1" dirty="0">
                          <a:solidFill>
                            <a:schemeClr val="tx1"/>
                          </a:solidFill>
                          <a:latin typeface="+mn-lt"/>
                        </a:rPr>
                        <a:t>Low</a:t>
                      </a:r>
                      <a:r>
                        <a:rPr lang="en-US" sz="1000" b="1" baseline="0" dirty="0">
                          <a:solidFill>
                            <a:schemeClr val="tx1"/>
                          </a:solidFill>
                          <a:latin typeface="+mn-lt"/>
                        </a:rPr>
                        <a:t> Ki67</a:t>
                      </a:r>
                      <a:endParaRPr lang="en-US" sz="1000" b="1" dirty="0">
                        <a:solidFill>
                          <a:schemeClr val="tx1"/>
                        </a:solidFill>
                        <a:latin typeface="+mn-lt"/>
                      </a:endParaRPr>
                    </a:p>
                  </a:txBody>
                  <a:tcPr marL="91434" marR="91434" marT="45717" marB="45717">
                    <a:solidFill>
                      <a:schemeClr val="accent2">
                        <a:lumMod val="20000"/>
                        <a:lumOff val="80000"/>
                      </a:schemeClr>
                    </a:solidFill>
                  </a:tcPr>
                </a:tc>
                <a:tc>
                  <a:txBody>
                    <a:bodyPr/>
                    <a:lstStyle/>
                    <a:p>
                      <a:pPr algn="ctr"/>
                      <a:r>
                        <a:rPr lang="en-US" sz="1000" b="1" dirty="0">
                          <a:solidFill>
                            <a:schemeClr val="tx1"/>
                          </a:solidFill>
                          <a:latin typeface="+mn-lt"/>
                        </a:rPr>
                        <a:t>30-70%</a:t>
                      </a:r>
                    </a:p>
                  </a:txBody>
                  <a:tcPr marL="91434" marR="91434" marT="45717" marB="45717" anchor="ctr">
                    <a:solidFill>
                      <a:schemeClr val="accent2">
                        <a:lumMod val="20000"/>
                        <a:lumOff val="80000"/>
                      </a:schemeClr>
                    </a:solidFill>
                  </a:tcPr>
                </a:tc>
                <a:extLst>
                  <a:ext uri="{0D108BD9-81ED-4DB2-BD59-A6C34878D82A}">
                    <a16:rowId xmlns:a16="http://schemas.microsoft.com/office/drawing/2014/main" val="1463232244"/>
                  </a:ext>
                </a:extLst>
              </a:tr>
              <a:tr h="702857">
                <a:tc>
                  <a:txBody>
                    <a:bodyPr/>
                    <a:lstStyle/>
                    <a:p>
                      <a:pPr algn="ctr"/>
                      <a:r>
                        <a:rPr lang="en-US" sz="1000" b="1" dirty="0">
                          <a:solidFill>
                            <a:schemeClr val="tx1"/>
                          </a:solidFill>
                          <a:latin typeface="+mn-lt"/>
                        </a:rPr>
                        <a:t>Luminal B</a:t>
                      </a:r>
                    </a:p>
                  </a:txBody>
                  <a:tcPr marL="91434" marR="91434" marT="45717" marB="45717" anchor="ctr">
                    <a:solidFill>
                      <a:schemeClr val="accent2">
                        <a:lumMod val="40000"/>
                        <a:lumOff val="60000"/>
                      </a:schemeClr>
                    </a:solidFill>
                  </a:tcPr>
                </a:tc>
                <a:tc>
                  <a:txBody>
                    <a:bodyPr/>
                    <a:lstStyle/>
                    <a:p>
                      <a:pPr marL="171450" marR="0" lvl="0" indent="-171450" algn="l" defTabSz="725725"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1" i="0" u="none" strike="noStrike" kern="1200" cap="none" spc="0" normalizeH="0" baseline="0" noProof="0" dirty="0">
                          <a:ln>
                            <a:noFill/>
                          </a:ln>
                          <a:solidFill>
                            <a:srgbClr val="221E1F"/>
                          </a:solidFill>
                          <a:effectLst/>
                          <a:uLnTx/>
                          <a:uFillTx/>
                          <a:latin typeface="+mn-lt"/>
                          <a:ea typeface="+mn-ea"/>
                          <a:cs typeface="+mn-cs"/>
                        </a:rPr>
                        <a:t>ER-positive and/or PR positive</a:t>
                      </a:r>
                    </a:p>
                    <a:p>
                      <a:pPr marL="171450" indent="-171450">
                        <a:buFont typeface="Arial" panose="020B0604020202020204" pitchFamily="34" charset="0"/>
                        <a:buChar char="•"/>
                      </a:pPr>
                      <a:endParaRPr lang="en-US" sz="1000" b="1" i="0" dirty="0">
                        <a:solidFill>
                          <a:srgbClr val="333333"/>
                        </a:solidFill>
                        <a:effectLst/>
                        <a:latin typeface="+mn-lt"/>
                      </a:endParaRPr>
                    </a:p>
                    <a:p>
                      <a:pPr marL="171450" indent="-171450">
                        <a:buFont typeface="Arial" panose="020B0604020202020204" pitchFamily="34" charset="0"/>
                        <a:buChar char="•"/>
                      </a:pPr>
                      <a:r>
                        <a:rPr lang="en-US" sz="1000" b="1" i="0" dirty="0">
                          <a:solidFill>
                            <a:srgbClr val="333333"/>
                          </a:solidFill>
                          <a:effectLst/>
                          <a:latin typeface="+mn-lt"/>
                        </a:rPr>
                        <a:t>HER2-positive (or HER2-negative with high Ki67)</a:t>
                      </a:r>
                      <a:endParaRPr lang="en-US" sz="1000" b="1" dirty="0">
                        <a:solidFill>
                          <a:schemeClr val="tx1"/>
                        </a:solidFill>
                        <a:latin typeface="+mn-lt"/>
                      </a:endParaRPr>
                    </a:p>
                  </a:txBody>
                  <a:tcPr marL="91434" marR="91434" marT="45717" marB="45717">
                    <a:solidFill>
                      <a:schemeClr val="accent2">
                        <a:lumMod val="40000"/>
                        <a:lumOff val="60000"/>
                      </a:schemeClr>
                    </a:solidFill>
                  </a:tcPr>
                </a:tc>
                <a:tc>
                  <a:txBody>
                    <a:bodyPr/>
                    <a:lstStyle/>
                    <a:p>
                      <a:pPr algn="ctr"/>
                      <a:r>
                        <a:rPr lang="en-US" sz="1000" b="1" dirty="0">
                          <a:solidFill>
                            <a:schemeClr val="tx1"/>
                          </a:solidFill>
                          <a:latin typeface="+mn-lt"/>
                        </a:rPr>
                        <a:t>10-20%</a:t>
                      </a:r>
                    </a:p>
                  </a:txBody>
                  <a:tcPr marL="91434" marR="91434" marT="45717" marB="45717" anchor="ctr">
                    <a:solidFill>
                      <a:schemeClr val="accent2">
                        <a:lumMod val="40000"/>
                        <a:lumOff val="60000"/>
                      </a:schemeClr>
                    </a:solidFill>
                  </a:tcPr>
                </a:tc>
                <a:extLst>
                  <a:ext uri="{0D108BD9-81ED-4DB2-BD59-A6C34878D82A}">
                    <a16:rowId xmlns:a16="http://schemas.microsoft.com/office/drawing/2014/main" val="1713425039"/>
                  </a:ext>
                </a:extLst>
              </a:tr>
              <a:tr h="853388">
                <a:tc>
                  <a:txBody>
                    <a:bodyPr/>
                    <a:lstStyle/>
                    <a:p>
                      <a:pPr algn="ctr"/>
                      <a:r>
                        <a:rPr lang="en-US" sz="1000" b="1" dirty="0">
                          <a:solidFill>
                            <a:schemeClr val="tx1"/>
                          </a:solidFill>
                          <a:latin typeface="+mn-lt"/>
                        </a:rPr>
                        <a:t>Triple negative/basal-like</a:t>
                      </a:r>
                    </a:p>
                  </a:txBody>
                  <a:tcPr marL="91434" marR="91434" marT="45717" marB="45717" anchor="ctr">
                    <a:solidFill>
                      <a:schemeClr val="accent2">
                        <a:lumMod val="20000"/>
                        <a:lumOff val="80000"/>
                      </a:schemeClr>
                    </a:solidFill>
                  </a:tcPr>
                </a:tc>
                <a:tc>
                  <a:txBody>
                    <a:bodyPr/>
                    <a:lstStyle/>
                    <a:p>
                      <a:pPr marL="171450" indent="-171450">
                        <a:buFont typeface="Arial" panose="020B0604020202020204" pitchFamily="34" charset="0"/>
                        <a:buChar char="•"/>
                      </a:pPr>
                      <a:r>
                        <a:rPr lang="en-US" sz="1000" b="1" dirty="0">
                          <a:latin typeface="+mn-lt"/>
                        </a:rPr>
                        <a:t>ER-negative</a:t>
                      </a:r>
                    </a:p>
                    <a:p>
                      <a:pPr marL="171450" indent="-171450">
                        <a:buFont typeface="Arial" panose="020B0604020202020204" pitchFamily="34" charset="0"/>
                        <a:buChar char="•"/>
                      </a:pPr>
                      <a:endParaRPr lang="en-US" sz="1000" b="1" dirty="0">
                        <a:latin typeface="+mn-lt"/>
                      </a:endParaRPr>
                    </a:p>
                    <a:p>
                      <a:pPr marL="171450" indent="-171450">
                        <a:buFont typeface="Arial" panose="020B0604020202020204" pitchFamily="34" charset="0"/>
                        <a:buChar char="•"/>
                      </a:pPr>
                      <a:r>
                        <a:rPr lang="en-US" sz="1000" b="1" dirty="0">
                          <a:latin typeface="+mn-lt"/>
                        </a:rPr>
                        <a:t>PR-negative</a:t>
                      </a:r>
                    </a:p>
                    <a:p>
                      <a:pPr marL="171450" indent="-171450">
                        <a:buFont typeface="Arial" panose="020B0604020202020204" pitchFamily="34" charset="0"/>
                        <a:buChar char="•"/>
                      </a:pPr>
                      <a:endParaRPr lang="en-US" sz="1000" b="1" dirty="0">
                        <a:latin typeface="+mn-lt"/>
                      </a:endParaRPr>
                    </a:p>
                    <a:p>
                      <a:pPr marL="171450" indent="-171450">
                        <a:buFont typeface="Arial" panose="020B0604020202020204" pitchFamily="34" charset="0"/>
                        <a:buChar char="•"/>
                      </a:pPr>
                      <a:r>
                        <a:rPr lang="en-US" sz="1000" b="1" dirty="0">
                          <a:latin typeface="+mn-lt"/>
                        </a:rPr>
                        <a:t>HER2-negative</a:t>
                      </a:r>
                      <a:endParaRPr lang="en-US" sz="1000" b="1" dirty="0">
                        <a:solidFill>
                          <a:schemeClr val="tx1"/>
                        </a:solidFill>
                        <a:latin typeface="+mn-lt"/>
                      </a:endParaRPr>
                    </a:p>
                  </a:txBody>
                  <a:tcPr marL="91434" marR="91434" marT="45717" marB="45717">
                    <a:solidFill>
                      <a:schemeClr val="accent2">
                        <a:lumMod val="20000"/>
                        <a:lumOff val="80000"/>
                      </a:schemeClr>
                    </a:solidFill>
                  </a:tcPr>
                </a:tc>
                <a:tc>
                  <a:txBody>
                    <a:bodyPr/>
                    <a:lstStyle/>
                    <a:p>
                      <a:pPr algn="ctr"/>
                      <a:r>
                        <a:rPr lang="en-US" sz="1000" b="1" dirty="0">
                          <a:solidFill>
                            <a:schemeClr val="tx1"/>
                          </a:solidFill>
                          <a:latin typeface="+mn-lt"/>
                        </a:rPr>
                        <a:t>15-20%</a:t>
                      </a:r>
                    </a:p>
                  </a:txBody>
                  <a:tcPr marL="91434" marR="91434" marT="45717" marB="45717" anchor="ctr">
                    <a:solidFill>
                      <a:schemeClr val="accent2">
                        <a:lumMod val="20000"/>
                        <a:lumOff val="80000"/>
                      </a:schemeClr>
                    </a:solidFill>
                  </a:tcPr>
                </a:tc>
                <a:extLst>
                  <a:ext uri="{0D108BD9-81ED-4DB2-BD59-A6C34878D82A}">
                    <a16:rowId xmlns:a16="http://schemas.microsoft.com/office/drawing/2014/main" val="3340422896"/>
                  </a:ext>
                </a:extLst>
              </a:tr>
              <a:tr h="853388">
                <a:tc>
                  <a:txBody>
                    <a:bodyPr/>
                    <a:lstStyle/>
                    <a:p>
                      <a:pPr algn="ctr"/>
                      <a:r>
                        <a:rPr lang="en-US" sz="1000" b="1" dirty="0">
                          <a:solidFill>
                            <a:schemeClr val="tx1"/>
                          </a:solidFill>
                          <a:latin typeface="+mn-lt"/>
                        </a:rPr>
                        <a:t>HER2 type</a:t>
                      </a:r>
                    </a:p>
                  </a:txBody>
                  <a:tcPr marL="91434" marR="91434" marT="45717" marB="45717" anchor="ctr">
                    <a:solidFill>
                      <a:schemeClr val="accent2">
                        <a:lumMod val="40000"/>
                        <a:lumOff val="60000"/>
                      </a:schemeClr>
                    </a:solidFill>
                  </a:tcPr>
                </a:tc>
                <a:tc>
                  <a:txBody>
                    <a:bodyPr/>
                    <a:lstStyle/>
                    <a:p>
                      <a:pPr marL="171450" indent="-171450" algn="l">
                        <a:buFont typeface="Arial" panose="020B0604020202020204" pitchFamily="34" charset="0"/>
                        <a:buChar char="•"/>
                      </a:pPr>
                      <a:r>
                        <a:rPr lang="en-US" sz="1000" b="1" dirty="0">
                          <a:effectLst/>
                          <a:latin typeface="+mn-lt"/>
                        </a:rPr>
                        <a:t>ER-negative</a:t>
                      </a:r>
                    </a:p>
                    <a:p>
                      <a:pPr marL="171450" indent="-171450" algn="l">
                        <a:buFont typeface="Arial" panose="020B0604020202020204" pitchFamily="34" charset="0"/>
                        <a:buChar char="•"/>
                      </a:pPr>
                      <a:endParaRPr lang="en-US" sz="1000" b="1" dirty="0">
                        <a:effectLst/>
                        <a:latin typeface="+mn-lt"/>
                      </a:endParaRPr>
                    </a:p>
                    <a:p>
                      <a:pPr marL="171450" indent="-171450">
                        <a:buFont typeface="Arial" panose="020B0604020202020204" pitchFamily="34" charset="0"/>
                        <a:buChar char="•"/>
                      </a:pPr>
                      <a:r>
                        <a:rPr lang="en-US" sz="1000" b="1" dirty="0">
                          <a:latin typeface="+mn-lt"/>
                        </a:rPr>
                        <a:t>PR-negative</a:t>
                      </a:r>
                    </a:p>
                    <a:p>
                      <a:pPr marL="171450" indent="-171450">
                        <a:buFont typeface="Arial" panose="020B0604020202020204" pitchFamily="34" charset="0"/>
                        <a:buChar char="•"/>
                      </a:pPr>
                      <a:endParaRPr lang="en-US" sz="1000" b="1" dirty="0">
                        <a:latin typeface="+mn-lt"/>
                      </a:endParaRPr>
                    </a:p>
                    <a:p>
                      <a:pPr marL="171450" indent="-171450">
                        <a:buFont typeface="Arial" panose="020B0604020202020204" pitchFamily="34" charset="0"/>
                        <a:buChar char="•"/>
                      </a:pPr>
                      <a:r>
                        <a:rPr lang="en-US" sz="1000" b="1" dirty="0">
                          <a:latin typeface="+mn-lt"/>
                        </a:rPr>
                        <a:t>HER2-positive</a:t>
                      </a:r>
                      <a:endParaRPr lang="en-US" sz="1000" b="1" dirty="0">
                        <a:solidFill>
                          <a:schemeClr val="tx1"/>
                        </a:solidFill>
                        <a:latin typeface="+mn-lt"/>
                      </a:endParaRPr>
                    </a:p>
                  </a:txBody>
                  <a:tcPr marL="91434" marR="91434" marT="45717" marB="45717">
                    <a:solidFill>
                      <a:schemeClr val="accent2">
                        <a:lumMod val="40000"/>
                        <a:lumOff val="60000"/>
                      </a:schemeClr>
                    </a:solidFill>
                  </a:tcPr>
                </a:tc>
                <a:tc>
                  <a:txBody>
                    <a:bodyPr/>
                    <a:lstStyle/>
                    <a:p>
                      <a:pPr algn="ctr"/>
                      <a:r>
                        <a:rPr lang="en-US" sz="1000" b="1" dirty="0">
                          <a:solidFill>
                            <a:schemeClr val="tx1"/>
                          </a:solidFill>
                          <a:latin typeface="+mn-lt"/>
                        </a:rPr>
                        <a:t>5-15%</a:t>
                      </a:r>
                    </a:p>
                  </a:txBody>
                  <a:tcPr marL="91434" marR="91434" marT="45717" marB="45717" anchor="ctr">
                    <a:solidFill>
                      <a:schemeClr val="accent2">
                        <a:lumMod val="40000"/>
                        <a:lumOff val="60000"/>
                      </a:schemeClr>
                    </a:solidFill>
                  </a:tcPr>
                </a:tc>
                <a:extLst>
                  <a:ext uri="{0D108BD9-81ED-4DB2-BD59-A6C34878D82A}">
                    <a16:rowId xmlns:a16="http://schemas.microsoft.com/office/drawing/2014/main" val="1235355627"/>
                  </a:ext>
                </a:extLst>
              </a:tr>
            </a:tbl>
          </a:graphicData>
        </a:graphic>
      </p:graphicFrame>
      <p:sp>
        <p:nvSpPr>
          <p:cNvPr id="3" name="TextBox 2"/>
          <p:cNvSpPr txBox="1"/>
          <p:nvPr/>
        </p:nvSpPr>
        <p:spPr>
          <a:xfrm>
            <a:off x="839128" y="5536606"/>
            <a:ext cx="7566406" cy="646331"/>
          </a:xfrm>
          <a:prstGeom prst="rect">
            <a:avLst/>
          </a:prstGeom>
          <a:noFill/>
        </p:spPr>
        <p:txBody>
          <a:bodyPr wrap="square" rtlCol="0">
            <a:spAutoFit/>
          </a:bodyPr>
          <a:lstStyle/>
          <a:p>
            <a:pPr defTabSz="914303">
              <a:defRPr/>
            </a:pPr>
            <a:r>
              <a:rPr lang="en-US" sz="1200" b="1" kern="0" dirty="0">
                <a:solidFill>
                  <a:sysClr val="windowText" lastClr="000000"/>
                </a:solidFill>
              </a:rPr>
              <a:t>ER = Estrogen Receptor </a:t>
            </a:r>
          </a:p>
          <a:p>
            <a:pPr defTabSz="914303">
              <a:defRPr/>
            </a:pPr>
            <a:r>
              <a:rPr lang="en-US" sz="1200" b="1" kern="0" dirty="0">
                <a:solidFill>
                  <a:sysClr val="windowText" lastClr="000000"/>
                </a:solidFill>
              </a:rPr>
              <a:t>PR = Progesterone Receptor</a:t>
            </a:r>
          </a:p>
          <a:p>
            <a:pPr defTabSz="914303">
              <a:defRPr/>
            </a:pPr>
            <a:r>
              <a:rPr lang="en-US" sz="1200" b="1" kern="0" dirty="0">
                <a:solidFill>
                  <a:sysClr val="windowText" lastClr="000000"/>
                </a:solidFill>
              </a:rPr>
              <a:t>HER2 = Human Epidermal Growth Factor Receptor 2, HER2/</a:t>
            </a:r>
            <a:r>
              <a:rPr lang="en-US" sz="1200" b="1" kern="0" dirty="0" err="1">
                <a:solidFill>
                  <a:sysClr val="windowText" lastClr="000000"/>
                </a:solidFill>
              </a:rPr>
              <a:t>neu</a:t>
            </a:r>
            <a:r>
              <a:rPr lang="en-US" sz="1200" b="1" kern="0" dirty="0">
                <a:solidFill>
                  <a:sysClr val="windowText" lastClr="000000"/>
                </a:solidFill>
              </a:rPr>
              <a:t>, erbB2</a:t>
            </a:r>
          </a:p>
        </p:txBody>
      </p:sp>
    </p:spTree>
    <p:extLst>
      <p:ext uri="{BB962C8B-B14F-4D97-AF65-F5344CB8AC3E}">
        <p14:creationId xmlns:p14="http://schemas.microsoft.com/office/powerpoint/2010/main" val="11600386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505578" y="1099218"/>
            <a:ext cx="1209624" cy="1830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7618"/>
            <a:endParaRPr lang="en-US" sz="1905" kern="0">
              <a:solidFill>
                <a:srgbClr val="FFFFFF"/>
              </a:solidFill>
            </a:endParaRPr>
          </a:p>
        </p:txBody>
      </p:sp>
      <p:sp>
        <p:nvSpPr>
          <p:cNvPr id="40" name="TextBox 39"/>
          <p:cNvSpPr txBox="1"/>
          <p:nvPr/>
        </p:nvSpPr>
        <p:spPr>
          <a:xfrm>
            <a:off x="824012" y="1362466"/>
            <a:ext cx="7557823" cy="874085"/>
          </a:xfrm>
          <a:prstGeom prst="rect">
            <a:avLst/>
          </a:prstGeom>
          <a:noFill/>
        </p:spPr>
        <p:txBody>
          <a:bodyPr wrap="square" rtlCol="0">
            <a:spAutoFit/>
          </a:bodyPr>
          <a:lstStyle/>
          <a:p>
            <a:pPr algn="ctr" defTabSz="967618"/>
            <a:r>
              <a:rPr lang="en-US" sz="2540" b="1" kern="0" dirty="0">
                <a:solidFill>
                  <a:sysClr val="windowText" lastClr="000000"/>
                </a:solidFill>
                <a:latin typeface="Frutiger LT Pro 55 Roman" panose="020B0602020204020204" pitchFamily="34" charset="0"/>
              </a:rPr>
              <a:t>Network-Based LASSO Classification Models</a:t>
            </a:r>
          </a:p>
        </p:txBody>
      </p:sp>
      <p:sp>
        <p:nvSpPr>
          <p:cNvPr id="51" name="TextBox 50"/>
          <p:cNvSpPr txBox="1"/>
          <p:nvPr/>
        </p:nvSpPr>
        <p:spPr>
          <a:xfrm>
            <a:off x="2184596" y="5168748"/>
            <a:ext cx="1209624" cy="214674"/>
          </a:xfrm>
          <a:prstGeom prst="rect">
            <a:avLst/>
          </a:prstGeom>
          <a:solidFill>
            <a:schemeClr val="bg1"/>
          </a:solidFill>
        </p:spPr>
        <p:txBody>
          <a:bodyPr wrap="square" rtlCol="0">
            <a:spAutoFit/>
          </a:bodyPr>
          <a:lstStyle/>
          <a:p>
            <a:pPr algn="ctr" defTabSz="967618"/>
            <a:r>
              <a:rPr lang="en-US" sz="795" b="1" kern="0" dirty="0">
                <a:solidFill>
                  <a:sysClr val="windowText" lastClr="000000"/>
                </a:solidFill>
              </a:rPr>
              <a:t>1-Specificity</a:t>
            </a:r>
          </a:p>
        </p:txBody>
      </p:sp>
      <p:sp>
        <p:nvSpPr>
          <p:cNvPr id="53" name="TextBox 52"/>
          <p:cNvSpPr txBox="1"/>
          <p:nvPr/>
        </p:nvSpPr>
        <p:spPr>
          <a:xfrm rot="16200000">
            <a:off x="453889" y="3488899"/>
            <a:ext cx="1209624" cy="214674"/>
          </a:xfrm>
          <a:prstGeom prst="rect">
            <a:avLst/>
          </a:prstGeom>
          <a:solidFill>
            <a:schemeClr val="bg1"/>
          </a:solidFill>
        </p:spPr>
        <p:txBody>
          <a:bodyPr wrap="square" rtlCol="0">
            <a:spAutoFit/>
          </a:bodyPr>
          <a:lstStyle/>
          <a:p>
            <a:pPr algn="ctr" defTabSz="967618"/>
            <a:r>
              <a:rPr lang="en-US" sz="795" b="1" kern="0" dirty="0">
                <a:solidFill>
                  <a:sysClr val="windowText" lastClr="000000"/>
                </a:solidFill>
              </a:rPr>
              <a:t>Sensitivity</a:t>
            </a:r>
          </a:p>
        </p:txBody>
      </p:sp>
      <p:grpSp>
        <p:nvGrpSpPr>
          <p:cNvPr id="12" name="Group 11"/>
          <p:cNvGrpSpPr/>
          <p:nvPr/>
        </p:nvGrpSpPr>
        <p:grpSpPr>
          <a:xfrm>
            <a:off x="1001739" y="1978761"/>
            <a:ext cx="3484413" cy="3879912"/>
            <a:chOff x="946608" y="1869661"/>
            <a:chExt cx="3292649" cy="3666382"/>
          </a:xfrm>
        </p:grpSpPr>
        <p:grpSp>
          <p:nvGrpSpPr>
            <p:cNvPr id="7" name="Group 6"/>
            <p:cNvGrpSpPr/>
            <p:nvPr/>
          </p:nvGrpSpPr>
          <p:grpSpPr>
            <a:xfrm>
              <a:off x="947677" y="1869661"/>
              <a:ext cx="3291580" cy="3666382"/>
              <a:chOff x="947677" y="1869661"/>
              <a:chExt cx="3291580" cy="3666382"/>
            </a:xfrm>
          </p:grpSpPr>
          <p:grpSp>
            <p:nvGrpSpPr>
              <p:cNvPr id="5" name="Group 4"/>
              <p:cNvGrpSpPr/>
              <p:nvPr/>
            </p:nvGrpSpPr>
            <p:grpSpPr>
              <a:xfrm>
                <a:off x="947677" y="1869661"/>
                <a:ext cx="3291580" cy="3666382"/>
                <a:chOff x="947677" y="1869661"/>
                <a:chExt cx="3291580" cy="3666382"/>
              </a:xfrm>
            </p:grpSpPr>
            <p:grpSp>
              <p:nvGrpSpPr>
                <p:cNvPr id="10" name="Group 9"/>
                <p:cNvGrpSpPr/>
                <p:nvPr/>
              </p:nvGrpSpPr>
              <p:grpSpPr>
                <a:xfrm>
                  <a:off x="947677" y="1869661"/>
                  <a:ext cx="3291580" cy="3666382"/>
                  <a:chOff x="1338991" y="1584447"/>
                  <a:chExt cx="4388572" cy="4888287"/>
                </a:xfrm>
              </p:grpSpPr>
              <p:pic>
                <p:nvPicPr>
                  <p:cNvPr id="47" name="Picture 46" descr="nEASE-ROC_ER_Minn-on-vanVliet2.png"/>
                  <p:cNvPicPr>
                    <a:picLocks noChangeAspect="1"/>
                  </p:cNvPicPr>
                  <p:nvPr/>
                </p:nvPicPr>
                <p:blipFill>
                  <a:blip r:embed="rId3" cstate="print"/>
                  <a:stretch>
                    <a:fillRect/>
                  </a:stretch>
                </p:blipFill>
                <p:spPr>
                  <a:xfrm>
                    <a:off x="1338991" y="1584447"/>
                    <a:ext cx="4388572" cy="4388572"/>
                  </a:xfrm>
                  <a:prstGeom prst="rect">
                    <a:avLst/>
                  </a:prstGeom>
                </p:spPr>
              </p:pic>
              <p:sp>
                <p:nvSpPr>
                  <p:cNvPr id="48" name="TextBox 47"/>
                  <p:cNvSpPr txBox="1"/>
                  <p:nvPr/>
                </p:nvSpPr>
                <p:spPr>
                  <a:xfrm>
                    <a:off x="3320190" y="3260846"/>
                    <a:ext cx="1765663" cy="1039296"/>
                  </a:xfrm>
                  <a:prstGeom prst="rect">
                    <a:avLst/>
                  </a:prstGeom>
                  <a:noFill/>
                </p:spPr>
                <p:txBody>
                  <a:bodyPr wrap="square" rtlCol="0">
                    <a:spAutoFit/>
                  </a:bodyPr>
                  <a:lstStyle/>
                  <a:p>
                    <a:pPr defTabSz="967618"/>
                    <a:r>
                      <a:rPr lang="en-US" sz="952" b="1" kern="0" dirty="0">
                        <a:solidFill>
                          <a:sysClr val="windowText" lastClr="000000"/>
                        </a:solidFill>
                        <a:latin typeface="Garamond" pitchFamily="18" charset="0"/>
                      </a:rPr>
                      <a:t>ER Status </a:t>
                    </a:r>
                  </a:p>
                  <a:p>
                    <a:pPr defTabSz="967618"/>
                    <a:r>
                      <a:rPr lang="en-US" sz="952" b="1" kern="0" dirty="0">
                        <a:solidFill>
                          <a:sysClr val="windowText" lastClr="000000"/>
                        </a:solidFill>
                        <a:latin typeface="Garamond" pitchFamily="18" charset="0"/>
                      </a:rPr>
                      <a:t>Minn </a:t>
                    </a:r>
                    <a:r>
                      <a:rPr lang="en-US" sz="952" b="1" i="1" kern="0" dirty="0">
                        <a:solidFill>
                          <a:sysClr val="windowText" lastClr="000000"/>
                        </a:solidFill>
                        <a:latin typeface="Garamond" pitchFamily="18" charset="0"/>
                      </a:rPr>
                      <a:t>et al</a:t>
                    </a:r>
                    <a:r>
                      <a:rPr lang="en-US" sz="952" b="1" kern="0" dirty="0">
                        <a:solidFill>
                          <a:sysClr val="windowText" lastClr="000000"/>
                        </a:solidFill>
                        <a:latin typeface="Garamond" pitchFamily="18" charset="0"/>
                      </a:rPr>
                      <a:t>., 2005</a:t>
                    </a:r>
                  </a:p>
                  <a:p>
                    <a:pPr defTabSz="967618"/>
                    <a:r>
                      <a:rPr lang="en-US" sz="952" b="1" kern="0" dirty="0">
                        <a:solidFill>
                          <a:sysClr val="windowText" lastClr="000000"/>
                        </a:solidFill>
                        <a:latin typeface="Garamond" pitchFamily="18" charset="0"/>
                      </a:rPr>
                      <a:t>(n=121)</a:t>
                    </a:r>
                  </a:p>
                  <a:p>
                    <a:pPr defTabSz="967618"/>
                    <a:r>
                      <a:rPr lang="en-US" sz="952" b="1" kern="0" dirty="0">
                        <a:solidFill>
                          <a:sysClr val="windowText" lastClr="000000"/>
                        </a:solidFill>
                        <a:latin typeface="Garamond" pitchFamily="18" charset="0"/>
                      </a:rPr>
                      <a:t>van </a:t>
                    </a:r>
                    <a:r>
                      <a:rPr lang="en-US" sz="952" b="1" kern="0" dirty="0" err="1">
                        <a:solidFill>
                          <a:sysClr val="windowText" lastClr="000000"/>
                        </a:solidFill>
                        <a:latin typeface="Garamond" pitchFamily="18" charset="0"/>
                      </a:rPr>
                      <a:t>Vliet</a:t>
                    </a:r>
                    <a:r>
                      <a:rPr lang="en-US" sz="952" b="1" kern="0" dirty="0">
                        <a:solidFill>
                          <a:sysClr val="windowText" lastClr="000000"/>
                        </a:solidFill>
                        <a:latin typeface="Garamond" pitchFamily="18" charset="0"/>
                      </a:rPr>
                      <a:t> </a:t>
                    </a:r>
                    <a:r>
                      <a:rPr lang="en-US" sz="952" b="1" i="1" kern="0" dirty="0">
                        <a:solidFill>
                          <a:sysClr val="windowText" lastClr="000000"/>
                        </a:solidFill>
                        <a:latin typeface="Garamond" pitchFamily="18" charset="0"/>
                      </a:rPr>
                      <a:t>et al</a:t>
                    </a:r>
                    <a:r>
                      <a:rPr lang="en-US" sz="952" b="1" kern="0" dirty="0">
                        <a:solidFill>
                          <a:sysClr val="windowText" lastClr="000000"/>
                        </a:solidFill>
                        <a:latin typeface="Garamond" pitchFamily="18" charset="0"/>
                      </a:rPr>
                      <a:t>., 2008</a:t>
                    </a:r>
                  </a:p>
                  <a:p>
                    <a:pPr defTabSz="967618"/>
                    <a:r>
                      <a:rPr lang="en-US" sz="952" b="1" kern="0" dirty="0">
                        <a:solidFill>
                          <a:sysClr val="windowText" lastClr="000000"/>
                        </a:solidFill>
                        <a:latin typeface="Garamond" pitchFamily="18" charset="0"/>
                      </a:rPr>
                      <a:t>(n=947)</a:t>
                    </a:r>
                  </a:p>
                </p:txBody>
              </p:sp>
              <p:sp>
                <p:nvSpPr>
                  <p:cNvPr id="49" name="TextBox 48"/>
                  <p:cNvSpPr txBox="1"/>
                  <p:nvPr/>
                </p:nvSpPr>
                <p:spPr>
                  <a:xfrm>
                    <a:off x="1883275" y="1732496"/>
                    <a:ext cx="3581401" cy="300924"/>
                  </a:xfrm>
                  <a:prstGeom prst="rect">
                    <a:avLst/>
                  </a:prstGeom>
                  <a:solidFill>
                    <a:schemeClr val="bg1"/>
                  </a:solidFill>
                </p:spPr>
                <p:txBody>
                  <a:bodyPr wrap="square" rtlCol="0">
                    <a:spAutoFit/>
                  </a:bodyPr>
                  <a:lstStyle/>
                  <a:p>
                    <a:pPr algn="ctr" defTabSz="967618"/>
                    <a:r>
                      <a:rPr lang="en-US" sz="952" b="1" kern="0" dirty="0">
                        <a:solidFill>
                          <a:sysClr val="windowText" lastClr="000000"/>
                        </a:solidFill>
                      </a:rPr>
                      <a:t>ROC Curve for Predictive Performance</a:t>
                    </a:r>
                  </a:p>
                </p:txBody>
              </p:sp>
              <p:sp>
                <p:nvSpPr>
                  <p:cNvPr id="44" name="TextBox 43"/>
                  <p:cNvSpPr txBox="1"/>
                  <p:nvPr/>
                </p:nvSpPr>
                <p:spPr>
                  <a:xfrm>
                    <a:off x="1570931" y="5987218"/>
                    <a:ext cx="4151463" cy="485516"/>
                  </a:xfrm>
                  <a:prstGeom prst="rect">
                    <a:avLst/>
                  </a:prstGeom>
                  <a:noFill/>
                </p:spPr>
                <p:txBody>
                  <a:bodyPr wrap="square" rtlCol="0">
                    <a:spAutoFit/>
                  </a:bodyPr>
                  <a:lstStyle/>
                  <a:p>
                    <a:pPr algn="ctr" defTabSz="967618"/>
                    <a:r>
                      <a:rPr lang="en-US" sz="952" b="1" i="1" kern="0" dirty="0">
                        <a:solidFill>
                          <a:sysClr val="windowText" lastClr="000000"/>
                        </a:solidFill>
                        <a:latin typeface="Frutiger LT Pro 55 Roman" panose="020B0602020204020204" pitchFamily="34" charset="0"/>
                      </a:rPr>
                      <a:t>L</a:t>
                    </a:r>
                    <a:r>
                      <a:rPr lang="en-US" sz="952" b="1" kern="0" baseline="-25000" dirty="0">
                        <a:solidFill>
                          <a:sysClr val="windowText" lastClr="000000"/>
                        </a:solidFill>
                        <a:latin typeface="Frutiger LT Pro 55 Roman" panose="020B0602020204020204" pitchFamily="34" charset="0"/>
                      </a:rPr>
                      <a:t>1</a:t>
                    </a:r>
                    <a:r>
                      <a:rPr lang="en-US" sz="952" b="1" kern="0" dirty="0">
                        <a:solidFill>
                          <a:sysClr val="windowText" lastClr="000000"/>
                        </a:solidFill>
                        <a:latin typeface="Frutiger LT Pro 55 Roman" panose="020B0602020204020204" pitchFamily="34" charset="0"/>
                      </a:rPr>
                      <a:t>-penalized General Logistic Regression Models (Variable Feature Selection)</a:t>
                    </a:r>
                  </a:p>
                </p:txBody>
              </p:sp>
            </p:grpSp>
            <p:sp>
              <p:nvSpPr>
                <p:cNvPr id="3" name="Rectangle 2"/>
                <p:cNvSpPr/>
                <p:nvPr/>
              </p:nvSpPr>
              <p:spPr>
                <a:xfrm>
                  <a:off x="2411695" y="4977991"/>
                  <a:ext cx="563998" cy="1039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7618"/>
                  <a:endParaRPr lang="en-US" sz="1905" kern="0">
                    <a:solidFill>
                      <a:sysClr val="windowText" lastClr="000000"/>
                    </a:solidFill>
                  </a:endParaRPr>
                </a:p>
              </p:txBody>
            </p:sp>
            <p:sp>
              <p:nvSpPr>
                <p:cNvPr id="20" name="Rectangle 19"/>
                <p:cNvSpPr/>
                <p:nvPr/>
              </p:nvSpPr>
              <p:spPr>
                <a:xfrm rot="16200000">
                  <a:off x="752317" y="3389058"/>
                  <a:ext cx="563998" cy="1039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7618"/>
                  <a:endParaRPr lang="en-US" sz="1905" kern="0">
                    <a:solidFill>
                      <a:sysClr val="windowText" lastClr="000000"/>
                    </a:solidFill>
                  </a:endParaRPr>
                </a:p>
              </p:txBody>
            </p:sp>
          </p:grpSp>
          <p:sp>
            <p:nvSpPr>
              <p:cNvPr id="2" name="TextBox 1"/>
              <p:cNvSpPr txBox="1"/>
              <p:nvPr/>
            </p:nvSpPr>
            <p:spPr>
              <a:xfrm>
                <a:off x="2164724" y="4894028"/>
                <a:ext cx="1057939" cy="210434"/>
              </a:xfrm>
              <a:prstGeom prst="rect">
                <a:avLst/>
              </a:prstGeom>
              <a:noFill/>
            </p:spPr>
            <p:txBody>
              <a:bodyPr wrap="square" rtlCol="0">
                <a:spAutoFit/>
              </a:bodyPr>
              <a:lstStyle/>
              <a:p>
                <a:pPr algn="ctr" defTabSz="967618"/>
                <a:r>
                  <a:rPr lang="en-US" sz="847" kern="0" dirty="0">
                    <a:solidFill>
                      <a:sysClr val="windowText" lastClr="000000"/>
                    </a:solidFill>
                  </a:rPr>
                  <a:t>False positive rate</a:t>
                </a:r>
              </a:p>
            </p:txBody>
          </p:sp>
        </p:grpSp>
        <p:sp>
          <p:nvSpPr>
            <p:cNvPr id="27" name="TextBox 26"/>
            <p:cNvSpPr txBox="1"/>
            <p:nvPr/>
          </p:nvSpPr>
          <p:spPr>
            <a:xfrm rot="16200000">
              <a:off x="553479" y="3219722"/>
              <a:ext cx="996692" cy="210434"/>
            </a:xfrm>
            <a:prstGeom prst="rect">
              <a:avLst/>
            </a:prstGeom>
            <a:noFill/>
          </p:spPr>
          <p:txBody>
            <a:bodyPr wrap="square" rtlCol="0">
              <a:spAutoFit/>
            </a:bodyPr>
            <a:lstStyle/>
            <a:p>
              <a:pPr algn="ctr" defTabSz="967618"/>
              <a:r>
                <a:rPr lang="en-US" sz="847" kern="0" dirty="0">
                  <a:solidFill>
                    <a:sysClr val="windowText" lastClr="000000"/>
                  </a:solidFill>
                </a:rPr>
                <a:t>True positive rate</a:t>
              </a:r>
            </a:p>
          </p:txBody>
        </p:sp>
      </p:grpSp>
      <p:grpSp>
        <p:nvGrpSpPr>
          <p:cNvPr id="13" name="Group 12"/>
          <p:cNvGrpSpPr/>
          <p:nvPr/>
        </p:nvGrpSpPr>
        <p:grpSpPr>
          <a:xfrm>
            <a:off x="4484702" y="2084208"/>
            <a:ext cx="3572111" cy="3774465"/>
            <a:chOff x="4237887" y="1969305"/>
            <a:chExt cx="3375521" cy="3566738"/>
          </a:xfrm>
        </p:grpSpPr>
        <p:grpSp>
          <p:nvGrpSpPr>
            <p:cNvPr id="11" name="Group 10"/>
            <p:cNvGrpSpPr/>
            <p:nvPr/>
          </p:nvGrpSpPr>
          <p:grpSpPr>
            <a:xfrm>
              <a:off x="4349603" y="1969305"/>
              <a:ext cx="3263805" cy="3566738"/>
              <a:chOff x="4349603" y="1969305"/>
              <a:chExt cx="3263805" cy="3566738"/>
            </a:xfrm>
          </p:grpSpPr>
          <p:grpSp>
            <p:nvGrpSpPr>
              <p:cNvPr id="6" name="Group 5"/>
              <p:cNvGrpSpPr/>
              <p:nvPr/>
            </p:nvGrpSpPr>
            <p:grpSpPr>
              <a:xfrm>
                <a:off x="4349603" y="1969305"/>
                <a:ext cx="3263805" cy="3566738"/>
                <a:chOff x="4349603" y="1969305"/>
                <a:chExt cx="3263805" cy="3566738"/>
              </a:xfrm>
            </p:grpSpPr>
            <p:grpSp>
              <p:nvGrpSpPr>
                <p:cNvPr id="4" name="Group 3"/>
                <p:cNvGrpSpPr/>
                <p:nvPr/>
              </p:nvGrpSpPr>
              <p:grpSpPr>
                <a:xfrm>
                  <a:off x="4349603" y="1969305"/>
                  <a:ext cx="3263805" cy="3566738"/>
                  <a:chOff x="4349603" y="1969305"/>
                  <a:chExt cx="3263805" cy="3566738"/>
                </a:xfrm>
              </p:grpSpPr>
              <p:grpSp>
                <p:nvGrpSpPr>
                  <p:cNvPr id="9" name="Group 8"/>
                  <p:cNvGrpSpPr/>
                  <p:nvPr/>
                </p:nvGrpSpPr>
                <p:grpSpPr>
                  <a:xfrm>
                    <a:off x="4349603" y="1969305"/>
                    <a:ext cx="3263805" cy="3566738"/>
                    <a:chOff x="5900106" y="1732496"/>
                    <a:chExt cx="4351540" cy="4755433"/>
                  </a:xfrm>
                </p:grpSpPr>
                <p:pic>
                  <p:nvPicPr>
                    <p:cNvPr id="45" name="Picture 44" descr="nease_spca_van.ClassSurvivalROC.tif"/>
                    <p:cNvPicPr>
                      <a:picLocks noChangeAspect="1"/>
                    </p:cNvPicPr>
                    <p:nvPr/>
                  </p:nvPicPr>
                  <p:blipFill>
                    <a:blip r:embed="rId4" cstate="print"/>
                    <a:stretch>
                      <a:fillRect/>
                    </a:stretch>
                  </p:blipFill>
                  <p:spPr>
                    <a:xfrm>
                      <a:off x="5900106" y="1767884"/>
                      <a:ext cx="4169664" cy="4044574"/>
                    </a:xfrm>
                    <a:prstGeom prst="rect">
                      <a:avLst/>
                    </a:prstGeom>
                  </p:spPr>
                </p:pic>
                <p:sp>
                  <p:nvSpPr>
                    <p:cNvPr id="46" name="TextBox 45"/>
                    <p:cNvSpPr txBox="1"/>
                    <p:nvPr/>
                  </p:nvSpPr>
                  <p:spPr>
                    <a:xfrm>
                      <a:off x="8120791" y="3399853"/>
                      <a:ext cx="1905000" cy="1223888"/>
                    </a:xfrm>
                    <a:prstGeom prst="rect">
                      <a:avLst/>
                    </a:prstGeom>
                    <a:noFill/>
                  </p:spPr>
                  <p:txBody>
                    <a:bodyPr wrap="square" rtlCol="0">
                      <a:spAutoFit/>
                    </a:bodyPr>
                    <a:lstStyle/>
                    <a:p>
                      <a:pPr defTabSz="967618"/>
                      <a:r>
                        <a:rPr lang="en-US" sz="952" b="1" kern="0" dirty="0">
                          <a:solidFill>
                            <a:sysClr val="windowText" lastClr="000000"/>
                          </a:solidFill>
                          <a:latin typeface="Garamond" pitchFamily="18" charset="0"/>
                        </a:rPr>
                        <a:t>5 year Relapse Free Patient Survival</a:t>
                      </a:r>
                    </a:p>
                    <a:p>
                      <a:pPr defTabSz="967618"/>
                      <a:r>
                        <a:rPr lang="en-US" sz="952" b="1" kern="0" dirty="0">
                          <a:solidFill>
                            <a:sysClr val="windowText" lastClr="000000"/>
                          </a:solidFill>
                          <a:latin typeface="Garamond" pitchFamily="18" charset="0"/>
                        </a:rPr>
                        <a:t>Minn </a:t>
                      </a:r>
                      <a:r>
                        <a:rPr lang="en-US" sz="952" b="1" i="1" kern="0" dirty="0">
                          <a:solidFill>
                            <a:sysClr val="windowText" lastClr="000000"/>
                          </a:solidFill>
                          <a:latin typeface="Garamond" pitchFamily="18" charset="0"/>
                        </a:rPr>
                        <a:t>et al</a:t>
                      </a:r>
                      <a:r>
                        <a:rPr lang="en-US" sz="952" b="1" kern="0" dirty="0">
                          <a:solidFill>
                            <a:sysClr val="windowText" lastClr="000000"/>
                          </a:solidFill>
                          <a:latin typeface="Garamond" pitchFamily="18" charset="0"/>
                        </a:rPr>
                        <a:t>., 2005</a:t>
                      </a:r>
                    </a:p>
                    <a:p>
                      <a:pPr defTabSz="967618"/>
                      <a:r>
                        <a:rPr lang="en-US" sz="952" b="1" kern="0" dirty="0">
                          <a:solidFill>
                            <a:sysClr val="windowText" lastClr="000000"/>
                          </a:solidFill>
                          <a:latin typeface="Garamond" pitchFamily="18" charset="0"/>
                        </a:rPr>
                        <a:t>(n=121)</a:t>
                      </a:r>
                    </a:p>
                    <a:p>
                      <a:pPr defTabSz="967618"/>
                      <a:r>
                        <a:rPr lang="en-US" sz="952" b="1" kern="0" dirty="0">
                          <a:solidFill>
                            <a:sysClr val="windowText" lastClr="000000"/>
                          </a:solidFill>
                          <a:latin typeface="Garamond" pitchFamily="18" charset="0"/>
                        </a:rPr>
                        <a:t>van Vliet </a:t>
                      </a:r>
                      <a:r>
                        <a:rPr lang="en-US" sz="952" b="1" i="1" kern="0" dirty="0">
                          <a:solidFill>
                            <a:sysClr val="windowText" lastClr="000000"/>
                          </a:solidFill>
                          <a:latin typeface="Garamond" pitchFamily="18" charset="0"/>
                        </a:rPr>
                        <a:t>et al</a:t>
                      </a:r>
                      <a:r>
                        <a:rPr lang="en-US" sz="952" b="1" kern="0" dirty="0">
                          <a:solidFill>
                            <a:sysClr val="windowText" lastClr="000000"/>
                          </a:solidFill>
                          <a:latin typeface="Garamond" pitchFamily="18" charset="0"/>
                        </a:rPr>
                        <a:t>., 2008</a:t>
                      </a:r>
                    </a:p>
                    <a:p>
                      <a:pPr defTabSz="967618"/>
                      <a:r>
                        <a:rPr lang="en-US" sz="952" b="1" kern="0" dirty="0">
                          <a:solidFill>
                            <a:sysClr val="windowText" lastClr="000000"/>
                          </a:solidFill>
                          <a:latin typeface="Garamond" pitchFamily="18" charset="0"/>
                        </a:rPr>
                        <a:t>(n=947)</a:t>
                      </a:r>
                    </a:p>
                  </p:txBody>
                </p:sp>
                <p:sp>
                  <p:nvSpPr>
                    <p:cNvPr id="50" name="TextBox 49"/>
                    <p:cNvSpPr txBox="1"/>
                    <p:nvPr/>
                  </p:nvSpPr>
                  <p:spPr>
                    <a:xfrm>
                      <a:off x="6368193" y="1732496"/>
                      <a:ext cx="3581398" cy="300924"/>
                    </a:xfrm>
                    <a:prstGeom prst="rect">
                      <a:avLst/>
                    </a:prstGeom>
                    <a:solidFill>
                      <a:schemeClr val="bg1"/>
                    </a:solidFill>
                  </p:spPr>
                  <p:txBody>
                    <a:bodyPr wrap="square" rtlCol="0">
                      <a:spAutoFit/>
                    </a:bodyPr>
                    <a:lstStyle/>
                    <a:p>
                      <a:pPr algn="ctr" defTabSz="967618"/>
                      <a:r>
                        <a:rPr lang="en-US" sz="952" b="1" kern="0" dirty="0">
                          <a:solidFill>
                            <a:sysClr val="windowText" lastClr="000000"/>
                          </a:solidFill>
                        </a:rPr>
                        <a:t>ROC Curve for Predictive Performance</a:t>
                      </a:r>
                    </a:p>
                  </p:txBody>
                </p:sp>
                <p:sp>
                  <p:nvSpPr>
                    <p:cNvPr id="43" name="TextBox 42"/>
                    <p:cNvSpPr txBox="1"/>
                    <p:nvPr/>
                  </p:nvSpPr>
                  <p:spPr>
                    <a:xfrm>
                      <a:off x="6213045" y="6002413"/>
                      <a:ext cx="4038601" cy="485516"/>
                    </a:xfrm>
                    <a:prstGeom prst="rect">
                      <a:avLst/>
                    </a:prstGeom>
                    <a:noFill/>
                  </p:spPr>
                  <p:txBody>
                    <a:bodyPr wrap="square" rtlCol="0">
                      <a:spAutoFit/>
                    </a:bodyPr>
                    <a:lstStyle/>
                    <a:p>
                      <a:pPr algn="ctr" defTabSz="967618"/>
                      <a:r>
                        <a:rPr lang="en-US" sz="952" b="1" i="1" kern="0" dirty="0">
                          <a:solidFill>
                            <a:sysClr val="windowText" lastClr="000000"/>
                          </a:solidFill>
                          <a:latin typeface="Frutiger LT Pro 55 Roman" panose="020B0602020204020204" pitchFamily="34" charset="0"/>
                        </a:rPr>
                        <a:t>L</a:t>
                      </a:r>
                      <a:r>
                        <a:rPr lang="en-US" sz="952" b="1" kern="0" baseline="-25000" dirty="0">
                          <a:solidFill>
                            <a:sysClr val="windowText" lastClr="000000"/>
                          </a:solidFill>
                          <a:latin typeface="Frutiger LT Pro 55 Roman" panose="020B0602020204020204" pitchFamily="34" charset="0"/>
                        </a:rPr>
                        <a:t>1</a:t>
                      </a:r>
                      <a:r>
                        <a:rPr lang="en-US" sz="952" b="1" kern="0" dirty="0">
                          <a:solidFill>
                            <a:sysClr val="windowText" lastClr="000000"/>
                          </a:solidFill>
                          <a:latin typeface="Frutiger LT Pro 55 Roman" panose="020B0602020204020204" pitchFamily="34" charset="0"/>
                        </a:rPr>
                        <a:t>-regularized Cox Proportional Hazards Models</a:t>
                      </a:r>
                    </a:p>
                    <a:p>
                      <a:pPr algn="ctr" defTabSz="967618"/>
                      <a:r>
                        <a:rPr lang="en-US" sz="952" b="1" kern="0" dirty="0">
                          <a:solidFill>
                            <a:sysClr val="windowText" lastClr="000000"/>
                          </a:solidFill>
                          <a:latin typeface="Frutiger LT Pro 55 Roman" panose="020B0602020204020204" pitchFamily="34" charset="0"/>
                        </a:rPr>
                        <a:t>(Variable Feature Selection)</a:t>
                      </a:r>
                    </a:p>
                  </p:txBody>
                </p:sp>
              </p:grpSp>
              <p:sp>
                <p:nvSpPr>
                  <p:cNvPr id="18" name="Rectangle 17"/>
                  <p:cNvSpPr/>
                  <p:nvPr/>
                </p:nvSpPr>
                <p:spPr>
                  <a:xfrm>
                    <a:off x="5816864" y="4915967"/>
                    <a:ext cx="563998" cy="10393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7618"/>
                    <a:endParaRPr lang="en-US" sz="1905" kern="0">
                      <a:solidFill>
                        <a:sysClr val="windowText" lastClr="000000"/>
                      </a:solidFill>
                    </a:endParaRPr>
                  </a:p>
                </p:txBody>
              </p:sp>
            </p:grpSp>
            <p:sp>
              <p:nvSpPr>
                <p:cNvPr id="21" name="Rectangle 20"/>
                <p:cNvSpPr/>
                <p:nvPr/>
              </p:nvSpPr>
              <p:spPr>
                <a:xfrm rot="5400000" flipV="1">
                  <a:off x="4126217" y="3382416"/>
                  <a:ext cx="563998" cy="117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7618"/>
                  <a:endParaRPr lang="en-US" sz="1905" kern="0">
                    <a:solidFill>
                      <a:sysClr val="windowText" lastClr="000000"/>
                    </a:solidFill>
                  </a:endParaRPr>
                </a:p>
              </p:txBody>
            </p:sp>
          </p:grpSp>
          <p:sp>
            <p:nvSpPr>
              <p:cNvPr id="24" name="TextBox 23"/>
              <p:cNvSpPr txBox="1"/>
              <p:nvPr/>
            </p:nvSpPr>
            <p:spPr>
              <a:xfrm>
                <a:off x="5585556" y="4884089"/>
                <a:ext cx="1026614" cy="210434"/>
              </a:xfrm>
              <a:prstGeom prst="rect">
                <a:avLst/>
              </a:prstGeom>
              <a:noFill/>
            </p:spPr>
            <p:txBody>
              <a:bodyPr wrap="square" rtlCol="0">
                <a:spAutoFit/>
              </a:bodyPr>
              <a:lstStyle/>
              <a:p>
                <a:pPr algn="ctr" defTabSz="967618"/>
                <a:r>
                  <a:rPr lang="en-US" sz="847" kern="0" dirty="0">
                    <a:solidFill>
                      <a:sysClr val="windowText" lastClr="000000"/>
                    </a:solidFill>
                  </a:rPr>
                  <a:t>False positive rate</a:t>
                </a:r>
              </a:p>
            </p:txBody>
          </p:sp>
        </p:grpSp>
        <p:sp>
          <p:nvSpPr>
            <p:cNvPr id="28" name="TextBox 27"/>
            <p:cNvSpPr txBox="1"/>
            <p:nvPr/>
          </p:nvSpPr>
          <p:spPr>
            <a:xfrm rot="16200000">
              <a:off x="3844757" y="3219721"/>
              <a:ext cx="996693" cy="210434"/>
            </a:xfrm>
            <a:prstGeom prst="rect">
              <a:avLst/>
            </a:prstGeom>
            <a:noFill/>
          </p:spPr>
          <p:txBody>
            <a:bodyPr wrap="square" rtlCol="0">
              <a:spAutoFit/>
            </a:bodyPr>
            <a:lstStyle/>
            <a:p>
              <a:pPr algn="ctr" defTabSz="967618"/>
              <a:r>
                <a:rPr lang="en-US" sz="847" kern="0" dirty="0">
                  <a:solidFill>
                    <a:sysClr val="windowText" lastClr="000000"/>
                  </a:solidFill>
                </a:rPr>
                <a:t>True positive rate</a:t>
              </a:r>
            </a:p>
          </p:txBody>
        </p:sp>
      </p:grpSp>
    </p:spTree>
    <p:extLst>
      <p:ext uri="{BB962C8B-B14F-4D97-AF65-F5344CB8AC3E}">
        <p14:creationId xmlns:p14="http://schemas.microsoft.com/office/powerpoint/2010/main" val="35893913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alpha val="89000"/>
          </a:schemeClr>
        </a:solidFill>
        <a:effectLst/>
      </p:bgPr>
    </p:bg>
    <p:spTree>
      <p:nvGrpSpPr>
        <p:cNvPr id="1" name=""/>
        <p:cNvGrpSpPr/>
        <p:nvPr/>
      </p:nvGrpSpPr>
      <p:grpSpPr>
        <a:xfrm>
          <a:off x="0" y="0"/>
          <a:ext cx="0" cy="0"/>
          <a:chOff x="0" y="0"/>
          <a:chExt cx="0" cy="0"/>
        </a:xfrm>
      </p:grpSpPr>
      <p:sp>
        <p:nvSpPr>
          <p:cNvPr id="8" name="Rectangle 7"/>
          <p:cNvSpPr/>
          <p:nvPr/>
        </p:nvSpPr>
        <p:spPr>
          <a:xfrm>
            <a:off x="7505578" y="1099218"/>
            <a:ext cx="1209624" cy="1830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7618"/>
            <a:endParaRPr lang="en-US" sz="1905" kern="0">
              <a:solidFill>
                <a:srgbClr val="FFFFFF"/>
              </a:solidFill>
            </a:endParaRPr>
          </a:p>
        </p:txBody>
      </p:sp>
      <p:graphicFrame>
        <p:nvGraphicFramePr>
          <p:cNvPr id="22" name="Table 21"/>
          <p:cNvGraphicFramePr>
            <a:graphicFrameLocks noGrp="1"/>
          </p:cNvGraphicFramePr>
          <p:nvPr>
            <p:extLst/>
          </p:nvPr>
        </p:nvGraphicFramePr>
        <p:xfrm>
          <a:off x="1264119" y="1465369"/>
          <a:ext cx="6717997" cy="4257678"/>
        </p:xfrm>
        <a:graphic>
          <a:graphicData uri="http://schemas.openxmlformats.org/drawingml/2006/table">
            <a:tbl>
              <a:tblPr/>
              <a:tblGrid>
                <a:gridCol w="916090">
                  <a:extLst>
                    <a:ext uri="{9D8B030D-6E8A-4147-A177-3AD203B41FA5}">
                      <a16:colId xmlns:a16="http://schemas.microsoft.com/office/drawing/2014/main" val="20000"/>
                    </a:ext>
                  </a:extLst>
                </a:gridCol>
                <a:gridCol w="498226">
                  <a:extLst>
                    <a:ext uri="{9D8B030D-6E8A-4147-A177-3AD203B41FA5}">
                      <a16:colId xmlns:a16="http://schemas.microsoft.com/office/drawing/2014/main" val="20001"/>
                    </a:ext>
                  </a:extLst>
                </a:gridCol>
                <a:gridCol w="424295">
                  <a:extLst>
                    <a:ext uri="{9D8B030D-6E8A-4147-A177-3AD203B41FA5}">
                      <a16:colId xmlns:a16="http://schemas.microsoft.com/office/drawing/2014/main" val="20002"/>
                    </a:ext>
                  </a:extLst>
                </a:gridCol>
                <a:gridCol w="3443856">
                  <a:extLst>
                    <a:ext uri="{9D8B030D-6E8A-4147-A177-3AD203B41FA5}">
                      <a16:colId xmlns:a16="http://schemas.microsoft.com/office/drawing/2014/main" val="20003"/>
                    </a:ext>
                  </a:extLst>
                </a:gridCol>
                <a:gridCol w="513369">
                  <a:extLst>
                    <a:ext uri="{9D8B030D-6E8A-4147-A177-3AD203B41FA5}">
                      <a16:colId xmlns:a16="http://schemas.microsoft.com/office/drawing/2014/main" val="20004"/>
                    </a:ext>
                  </a:extLst>
                </a:gridCol>
                <a:gridCol w="922162">
                  <a:extLst>
                    <a:ext uri="{9D8B030D-6E8A-4147-A177-3AD203B41FA5}">
                      <a16:colId xmlns:a16="http://schemas.microsoft.com/office/drawing/2014/main" val="20005"/>
                    </a:ext>
                  </a:extLst>
                </a:gridCol>
              </a:tblGrid>
              <a:tr h="265426">
                <a:tc gridSpan="6">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ctr">
                        <a:spcBef>
                          <a:spcPts val="0"/>
                        </a:spcBef>
                        <a:spcAft>
                          <a:spcPts val="0"/>
                        </a:spcAft>
                        <a:tabLst>
                          <a:tab pos="2743200" algn="ctr"/>
                          <a:tab pos="5486400" algn="r"/>
                        </a:tabLst>
                      </a:pPr>
                      <a:r>
                        <a:rPr lang="en-US" sz="1200" b="1" dirty="0">
                          <a:solidFill>
                            <a:schemeClr val="tx1"/>
                          </a:solidFill>
                          <a:latin typeface="Times New Roman"/>
                          <a:ea typeface="Times New Roman"/>
                          <a:cs typeface="Times New Roman"/>
                        </a:rPr>
                        <a:t>SPCA Predictors for Five Year Relapse Free Survival</a:t>
                      </a:r>
                      <a:endParaRPr lang="en-US" sz="1200" dirty="0">
                        <a:solidFill>
                          <a:schemeClr val="tx1"/>
                        </a:solidFill>
                        <a:latin typeface="Times New Roman"/>
                        <a:ea typeface="Times New Roman"/>
                        <a:cs typeface="Times New Roman"/>
                      </a:endParaRPr>
                    </a:p>
                  </a:txBody>
                  <a:tcPr marL="55553" marR="555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alpha val="50000"/>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77133">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l">
                        <a:spcBef>
                          <a:spcPts val="0"/>
                        </a:spcBef>
                        <a:spcAft>
                          <a:spcPts val="0"/>
                        </a:spcAft>
                        <a:tabLst>
                          <a:tab pos="2743200" algn="ctr"/>
                          <a:tab pos="5486400" algn="r"/>
                        </a:tabLst>
                      </a:pPr>
                      <a:r>
                        <a:rPr lang="en-US" sz="1100" b="1" dirty="0">
                          <a:solidFill>
                            <a:schemeClr val="tx1"/>
                          </a:solidFill>
                          <a:latin typeface="Times New Roman"/>
                          <a:ea typeface="Times New Roman"/>
                          <a:cs typeface="Times New Roman"/>
                        </a:rPr>
                        <a:t>GOID</a:t>
                      </a:r>
                      <a:endParaRPr lang="en-US" sz="1100" dirty="0">
                        <a:solidFill>
                          <a:schemeClr val="tx1"/>
                        </a:solidFill>
                        <a:latin typeface="Times New Roman"/>
                        <a:ea typeface="Times New Roman"/>
                        <a:cs typeface="Times New Roman"/>
                      </a:endParaRPr>
                    </a:p>
                  </a:txBody>
                  <a:tcPr marL="55553" marR="555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alpha val="5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l">
                        <a:spcBef>
                          <a:spcPts val="0"/>
                        </a:spcBef>
                        <a:spcAft>
                          <a:spcPts val="0"/>
                        </a:spcAft>
                        <a:tabLst>
                          <a:tab pos="2743200" algn="ctr"/>
                          <a:tab pos="5486400" algn="r"/>
                        </a:tabLst>
                      </a:pPr>
                      <a:r>
                        <a:rPr lang="en-US" sz="1100" b="1" dirty="0">
                          <a:solidFill>
                            <a:schemeClr val="tx1"/>
                          </a:solidFill>
                          <a:latin typeface="Times New Roman"/>
                          <a:ea typeface="Times New Roman"/>
                          <a:cs typeface="Times New Roman"/>
                        </a:rPr>
                        <a:t>Count</a:t>
                      </a:r>
                      <a:endParaRPr lang="en-US" sz="1100" dirty="0">
                        <a:solidFill>
                          <a:schemeClr val="tx1"/>
                        </a:solidFill>
                        <a:latin typeface="Times New Roman"/>
                        <a:ea typeface="Times New Roman"/>
                        <a:cs typeface="Times New Roman"/>
                      </a:endParaRPr>
                    </a:p>
                  </a:txBody>
                  <a:tcPr marL="55553" marR="555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alpha val="5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l">
                        <a:spcBef>
                          <a:spcPts val="0"/>
                        </a:spcBef>
                        <a:spcAft>
                          <a:spcPts val="0"/>
                        </a:spcAft>
                        <a:tabLst>
                          <a:tab pos="2743200" algn="ctr"/>
                          <a:tab pos="5486400" algn="r"/>
                        </a:tabLst>
                      </a:pPr>
                      <a:r>
                        <a:rPr lang="en-US" sz="1100" b="1" dirty="0">
                          <a:solidFill>
                            <a:schemeClr val="tx1"/>
                          </a:solidFill>
                          <a:latin typeface="Times New Roman"/>
                          <a:ea typeface="Times New Roman"/>
                          <a:cs typeface="Times New Roman"/>
                        </a:rPr>
                        <a:t>Size</a:t>
                      </a:r>
                      <a:endParaRPr lang="en-US" sz="1100" dirty="0">
                        <a:solidFill>
                          <a:schemeClr val="tx1"/>
                        </a:solidFill>
                        <a:latin typeface="Times New Roman"/>
                        <a:ea typeface="Times New Roman"/>
                        <a:cs typeface="Times New Roman"/>
                      </a:endParaRPr>
                    </a:p>
                  </a:txBody>
                  <a:tcPr marL="55553" marR="555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alpha val="5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l">
                        <a:spcBef>
                          <a:spcPts val="0"/>
                        </a:spcBef>
                        <a:spcAft>
                          <a:spcPts val="0"/>
                        </a:spcAft>
                        <a:tabLst>
                          <a:tab pos="2743200" algn="ctr"/>
                          <a:tab pos="5486400" algn="r"/>
                        </a:tabLst>
                      </a:pPr>
                      <a:r>
                        <a:rPr lang="en-US" sz="1100" b="1" dirty="0">
                          <a:solidFill>
                            <a:schemeClr val="tx1"/>
                          </a:solidFill>
                          <a:latin typeface="Times New Roman"/>
                          <a:ea typeface="Times New Roman"/>
                          <a:cs typeface="Times New Roman"/>
                        </a:rPr>
                        <a:t>SPCA Term</a:t>
                      </a:r>
                      <a:endParaRPr lang="en-US" sz="1100" dirty="0">
                        <a:solidFill>
                          <a:schemeClr val="tx1"/>
                        </a:solidFill>
                        <a:latin typeface="Times New Roman"/>
                        <a:ea typeface="Times New Roman"/>
                        <a:cs typeface="Times New Roman"/>
                      </a:endParaRPr>
                    </a:p>
                  </a:txBody>
                  <a:tcPr marL="55553" marR="555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alpha val="5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l">
                        <a:spcBef>
                          <a:spcPts val="0"/>
                        </a:spcBef>
                        <a:spcAft>
                          <a:spcPts val="0"/>
                        </a:spcAft>
                        <a:tabLst>
                          <a:tab pos="2743200" algn="ctr"/>
                          <a:tab pos="5486400" algn="r"/>
                        </a:tabLst>
                      </a:pPr>
                      <a:r>
                        <a:rPr lang="en-US" sz="1100" b="1" dirty="0">
                          <a:solidFill>
                            <a:schemeClr val="tx1"/>
                          </a:solidFill>
                          <a:latin typeface="Times New Roman"/>
                          <a:ea typeface="Times New Roman"/>
                          <a:cs typeface="Times New Roman"/>
                        </a:rPr>
                        <a:t>Tree</a:t>
                      </a:r>
                      <a:endParaRPr lang="en-US" sz="1100" dirty="0">
                        <a:solidFill>
                          <a:schemeClr val="tx1"/>
                        </a:solidFill>
                        <a:latin typeface="Times New Roman"/>
                        <a:ea typeface="Times New Roman"/>
                        <a:cs typeface="Times New Roman"/>
                      </a:endParaRPr>
                    </a:p>
                  </a:txBody>
                  <a:tcPr marL="55553" marR="555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alpha val="5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l">
                        <a:spcBef>
                          <a:spcPts val="0"/>
                        </a:spcBef>
                        <a:spcAft>
                          <a:spcPts val="0"/>
                        </a:spcAft>
                        <a:tabLst>
                          <a:tab pos="2743200" algn="ctr"/>
                          <a:tab pos="5486400" algn="r"/>
                        </a:tabLst>
                      </a:pPr>
                      <a:r>
                        <a:rPr lang="en-US" sz="1100" b="1" dirty="0" err="1">
                          <a:solidFill>
                            <a:schemeClr val="tx1"/>
                          </a:solidFill>
                          <a:latin typeface="Times New Roman"/>
                          <a:ea typeface="Times New Roman"/>
                          <a:cs typeface="Times New Roman"/>
                        </a:rPr>
                        <a:t>Lasso.Beta</a:t>
                      </a:r>
                      <a:endParaRPr lang="en-US" sz="1100" dirty="0">
                        <a:solidFill>
                          <a:schemeClr val="tx1"/>
                        </a:solidFill>
                        <a:latin typeface="Times New Roman"/>
                        <a:ea typeface="Times New Roman"/>
                        <a:cs typeface="Times New Roman"/>
                      </a:endParaRPr>
                    </a:p>
                  </a:txBody>
                  <a:tcPr marL="55553" marR="555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alpha val="50000"/>
                      </a:srgbClr>
                    </a:solidFill>
                  </a:tcPr>
                </a:tc>
                <a:extLst>
                  <a:ext uri="{0D108BD9-81ED-4DB2-BD59-A6C34878D82A}">
                    <a16:rowId xmlns:a16="http://schemas.microsoft.com/office/drawing/2014/main" val="10001"/>
                  </a:ext>
                </a:extLst>
              </a:tr>
              <a:tr h="160391">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l">
                        <a:spcBef>
                          <a:spcPts val="0"/>
                        </a:spcBef>
                        <a:spcAft>
                          <a:spcPts val="0"/>
                        </a:spcAft>
                      </a:pPr>
                      <a:r>
                        <a:rPr lang="en-US" sz="800" b="1" dirty="0">
                          <a:solidFill>
                            <a:schemeClr val="tx1"/>
                          </a:solidFill>
                          <a:latin typeface="Times New Roman"/>
                          <a:ea typeface="Times New Roman"/>
                          <a:cs typeface="Times New Roman"/>
                        </a:rPr>
                        <a:t>GO:0030308</a:t>
                      </a:r>
                    </a:p>
                  </a:txBody>
                  <a:tcPr marL="55553" marR="555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lumMod val="40000"/>
                        <a:lumOff val="60000"/>
                        <a:alpha val="4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r">
                        <a:spcBef>
                          <a:spcPts val="0"/>
                        </a:spcBef>
                        <a:spcAft>
                          <a:spcPts val="0"/>
                        </a:spcAft>
                      </a:pPr>
                      <a:r>
                        <a:rPr lang="en-US" sz="800" b="1" dirty="0">
                          <a:solidFill>
                            <a:schemeClr val="tx1"/>
                          </a:solidFill>
                          <a:latin typeface="Times New Roman"/>
                          <a:ea typeface="Times New Roman"/>
                          <a:cs typeface="Times New Roman"/>
                        </a:rPr>
                        <a:t>5</a:t>
                      </a:r>
                    </a:p>
                  </a:txBody>
                  <a:tcPr marL="55553" marR="555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lumMod val="40000"/>
                        <a:lumOff val="60000"/>
                        <a:alpha val="4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r">
                        <a:spcBef>
                          <a:spcPts val="0"/>
                        </a:spcBef>
                        <a:spcAft>
                          <a:spcPts val="0"/>
                        </a:spcAft>
                      </a:pPr>
                      <a:r>
                        <a:rPr lang="en-US" sz="800" b="1" dirty="0">
                          <a:solidFill>
                            <a:schemeClr val="tx1"/>
                          </a:solidFill>
                          <a:latin typeface="Times New Roman"/>
                          <a:ea typeface="Times New Roman"/>
                          <a:cs typeface="Times New Roman"/>
                        </a:rPr>
                        <a:t>87</a:t>
                      </a:r>
                    </a:p>
                  </a:txBody>
                  <a:tcPr marL="55553" marR="555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lumMod val="40000"/>
                        <a:lumOff val="60000"/>
                        <a:alpha val="4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l">
                        <a:spcBef>
                          <a:spcPts val="0"/>
                        </a:spcBef>
                        <a:spcAft>
                          <a:spcPts val="0"/>
                        </a:spcAft>
                      </a:pPr>
                      <a:r>
                        <a:rPr lang="en-US" sz="800" b="1" dirty="0">
                          <a:solidFill>
                            <a:schemeClr val="tx1"/>
                          </a:solidFill>
                          <a:latin typeface="Times New Roman"/>
                          <a:ea typeface="Times New Roman"/>
                          <a:cs typeface="Times New Roman"/>
                        </a:rPr>
                        <a:t>negative regulation of cell growth</a:t>
                      </a:r>
                    </a:p>
                  </a:txBody>
                  <a:tcPr marL="55553" marR="555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lumMod val="40000"/>
                        <a:lumOff val="60000"/>
                        <a:alpha val="4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ctr">
                        <a:spcBef>
                          <a:spcPts val="0"/>
                        </a:spcBef>
                        <a:spcAft>
                          <a:spcPts val="0"/>
                        </a:spcAft>
                      </a:pPr>
                      <a:r>
                        <a:rPr lang="en-US" sz="800" b="1" dirty="0">
                          <a:solidFill>
                            <a:schemeClr val="tx1"/>
                          </a:solidFill>
                          <a:latin typeface="Times New Roman"/>
                          <a:ea typeface="Times New Roman"/>
                          <a:cs typeface="Times New Roman"/>
                        </a:rPr>
                        <a:t>BP</a:t>
                      </a:r>
                    </a:p>
                  </a:txBody>
                  <a:tcPr marL="55553" marR="555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lumMod val="40000"/>
                        <a:lumOff val="60000"/>
                        <a:alpha val="4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r">
                        <a:spcBef>
                          <a:spcPts val="0"/>
                        </a:spcBef>
                        <a:spcAft>
                          <a:spcPts val="0"/>
                        </a:spcAft>
                      </a:pPr>
                      <a:r>
                        <a:rPr lang="en-US" sz="800" b="1" dirty="0">
                          <a:solidFill>
                            <a:schemeClr val="tx1"/>
                          </a:solidFill>
                          <a:latin typeface="Times New Roman"/>
                          <a:ea typeface="Times New Roman"/>
                          <a:cs typeface="Times New Roman"/>
                        </a:rPr>
                        <a:t>-2.3442</a:t>
                      </a:r>
                    </a:p>
                  </a:txBody>
                  <a:tcPr marL="55553" marR="555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lumMod val="40000"/>
                        <a:lumOff val="60000"/>
                        <a:alpha val="40000"/>
                      </a:srgbClr>
                    </a:solidFill>
                  </a:tcPr>
                </a:tc>
                <a:extLst>
                  <a:ext uri="{0D108BD9-81ED-4DB2-BD59-A6C34878D82A}">
                    <a16:rowId xmlns:a16="http://schemas.microsoft.com/office/drawing/2014/main" val="10002"/>
                  </a:ext>
                </a:extLst>
              </a:tr>
              <a:tr h="160391">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l">
                        <a:spcBef>
                          <a:spcPts val="0"/>
                        </a:spcBef>
                        <a:spcAft>
                          <a:spcPts val="0"/>
                        </a:spcAft>
                      </a:pPr>
                      <a:r>
                        <a:rPr lang="en-US" sz="800" b="1" dirty="0">
                          <a:solidFill>
                            <a:schemeClr val="tx1"/>
                          </a:solidFill>
                          <a:latin typeface="Times New Roman"/>
                          <a:ea typeface="Times New Roman"/>
                          <a:cs typeface="Times New Roman"/>
                        </a:rPr>
                        <a:t>GO:0042326</a:t>
                      </a:r>
                    </a:p>
                  </a:txBody>
                  <a:tcPr marL="55553" marR="555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lumMod val="40000"/>
                        <a:lumOff val="60000"/>
                        <a:alpha val="4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r">
                        <a:spcBef>
                          <a:spcPts val="0"/>
                        </a:spcBef>
                        <a:spcAft>
                          <a:spcPts val="0"/>
                        </a:spcAft>
                      </a:pPr>
                      <a:r>
                        <a:rPr lang="en-US" sz="800" b="1">
                          <a:solidFill>
                            <a:schemeClr val="tx1"/>
                          </a:solidFill>
                          <a:latin typeface="Times New Roman"/>
                          <a:ea typeface="Times New Roman"/>
                          <a:cs typeface="Times New Roman"/>
                        </a:rPr>
                        <a:t>16</a:t>
                      </a:r>
                    </a:p>
                  </a:txBody>
                  <a:tcPr marL="55553" marR="555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lumMod val="40000"/>
                        <a:lumOff val="60000"/>
                        <a:alpha val="4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r">
                        <a:spcBef>
                          <a:spcPts val="0"/>
                        </a:spcBef>
                        <a:spcAft>
                          <a:spcPts val="0"/>
                        </a:spcAft>
                      </a:pPr>
                      <a:r>
                        <a:rPr lang="en-US" sz="800" b="1" dirty="0">
                          <a:solidFill>
                            <a:schemeClr val="tx1"/>
                          </a:solidFill>
                          <a:latin typeface="Times New Roman"/>
                          <a:ea typeface="Times New Roman"/>
                          <a:cs typeface="Times New Roman"/>
                        </a:rPr>
                        <a:t>17</a:t>
                      </a:r>
                    </a:p>
                  </a:txBody>
                  <a:tcPr marL="55553" marR="555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lumMod val="40000"/>
                        <a:lumOff val="60000"/>
                        <a:alpha val="4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l">
                        <a:spcBef>
                          <a:spcPts val="0"/>
                        </a:spcBef>
                        <a:spcAft>
                          <a:spcPts val="0"/>
                        </a:spcAft>
                      </a:pPr>
                      <a:r>
                        <a:rPr lang="en-US" sz="800" b="1" dirty="0">
                          <a:solidFill>
                            <a:schemeClr val="tx1"/>
                          </a:solidFill>
                          <a:latin typeface="Times New Roman"/>
                          <a:ea typeface="Times New Roman"/>
                          <a:cs typeface="Times New Roman"/>
                        </a:rPr>
                        <a:t>negative regulation of phosphorylation</a:t>
                      </a:r>
                    </a:p>
                  </a:txBody>
                  <a:tcPr marL="55553" marR="555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lumMod val="40000"/>
                        <a:lumOff val="60000"/>
                        <a:alpha val="4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ctr">
                        <a:spcBef>
                          <a:spcPts val="0"/>
                        </a:spcBef>
                        <a:spcAft>
                          <a:spcPts val="0"/>
                        </a:spcAft>
                      </a:pPr>
                      <a:r>
                        <a:rPr lang="en-US" sz="800" b="1" dirty="0">
                          <a:solidFill>
                            <a:schemeClr val="tx1"/>
                          </a:solidFill>
                          <a:latin typeface="Times New Roman"/>
                          <a:ea typeface="Times New Roman"/>
                          <a:cs typeface="Times New Roman"/>
                        </a:rPr>
                        <a:t>BP</a:t>
                      </a:r>
                    </a:p>
                  </a:txBody>
                  <a:tcPr marL="55553" marR="555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lumMod val="40000"/>
                        <a:lumOff val="60000"/>
                        <a:alpha val="4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r">
                        <a:spcBef>
                          <a:spcPts val="0"/>
                        </a:spcBef>
                        <a:spcAft>
                          <a:spcPts val="0"/>
                        </a:spcAft>
                      </a:pPr>
                      <a:r>
                        <a:rPr lang="en-US" sz="800" b="1" dirty="0">
                          <a:solidFill>
                            <a:schemeClr val="tx1"/>
                          </a:solidFill>
                          <a:latin typeface="Times New Roman"/>
                          <a:ea typeface="Times New Roman"/>
                          <a:cs typeface="Times New Roman"/>
                        </a:rPr>
                        <a:t>-1.8214</a:t>
                      </a:r>
                    </a:p>
                  </a:txBody>
                  <a:tcPr marL="55553" marR="555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lumMod val="40000"/>
                        <a:lumOff val="60000"/>
                        <a:alpha val="40000"/>
                      </a:srgbClr>
                    </a:solidFill>
                  </a:tcPr>
                </a:tc>
                <a:extLst>
                  <a:ext uri="{0D108BD9-81ED-4DB2-BD59-A6C34878D82A}">
                    <a16:rowId xmlns:a16="http://schemas.microsoft.com/office/drawing/2014/main" val="10003"/>
                  </a:ext>
                </a:extLst>
              </a:tr>
              <a:tr h="160391">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l">
                        <a:spcBef>
                          <a:spcPts val="0"/>
                        </a:spcBef>
                        <a:spcAft>
                          <a:spcPts val="0"/>
                        </a:spcAft>
                      </a:pPr>
                      <a:r>
                        <a:rPr lang="en-US" sz="800" b="1" dirty="0">
                          <a:solidFill>
                            <a:schemeClr val="tx1"/>
                          </a:solidFill>
                          <a:latin typeface="Times New Roman"/>
                          <a:ea typeface="Times New Roman"/>
                          <a:cs typeface="Times New Roman"/>
                        </a:rPr>
                        <a:t>GO:0007186</a:t>
                      </a:r>
                    </a:p>
                  </a:txBody>
                  <a:tcPr marL="55553" marR="555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lumMod val="40000"/>
                        <a:lumOff val="60000"/>
                        <a:alpha val="4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r">
                        <a:spcBef>
                          <a:spcPts val="0"/>
                        </a:spcBef>
                        <a:spcAft>
                          <a:spcPts val="0"/>
                        </a:spcAft>
                      </a:pPr>
                      <a:r>
                        <a:rPr lang="en-US" sz="800" b="1" dirty="0">
                          <a:solidFill>
                            <a:schemeClr val="tx1"/>
                          </a:solidFill>
                          <a:latin typeface="Times New Roman"/>
                          <a:ea typeface="Times New Roman"/>
                          <a:cs typeface="Times New Roman"/>
                        </a:rPr>
                        <a:t>9</a:t>
                      </a:r>
                    </a:p>
                  </a:txBody>
                  <a:tcPr marL="55553" marR="555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lumMod val="40000"/>
                        <a:lumOff val="60000"/>
                        <a:alpha val="4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r">
                        <a:spcBef>
                          <a:spcPts val="0"/>
                        </a:spcBef>
                        <a:spcAft>
                          <a:spcPts val="0"/>
                        </a:spcAft>
                      </a:pPr>
                      <a:r>
                        <a:rPr lang="en-US" sz="800" b="1" dirty="0">
                          <a:solidFill>
                            <a:schemeClr val="tx1"/>
                          </a:solidFill>
                          <a:latin typeface="Times New Roman"/>
                          <a:ea typeface="Times New Roman"/>
                          <a:cs typeface="Times New Roman"/>
                        </a:rPr>
                        <a:t>264</a:t>
                      </a:r>
                    </a:p>
                  </a:txBody>
                  <a:tcPr marL="55553" marR="555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lumMod val="40000"/>
                        <a:lumOff val="60000"/>
                        <a:alpha val="4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l">
                        <a:spcBef>
                          <a:spcPts val="0"/>
                        </a:spcBef>
                        <a:spcAft>
                          <a:spcPts val="0"/>
                        </a:spcAft>
                      </a:pPr>
                      <a:r>
                        <a:rPr lang="en-US" sz="800" b="1" dirty="0">
                          <a:solidFill>
                            <a:schemeClr val="tx1"/>
                          </a:solidFill>
                          <a:latin typeface="Times New Roman"/>
                          <a:ea typeface="Times New Roman"/>
                          <a:cs typeface="Times New Roman"/>
                        </a:rPr>
                        <a:t>G-protein coupled receptor protein signaling pathway</a:t>
                      </a:r>
                    </a:p>
                  </a:txBody>
                  <a:tcPr marL="55553" marR="555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lumMod val="40000"/>
                        <a:lumOff val="60000"/>
                        <a:alpha val="4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ctr">
                        <a:spcBef>
                          <a:spcPts val="0"/>
                        </a:spcBef>
                        <a:spcAft>
                          <a:spcPts val="0"/>
                        </a:spcAft>
                      </a:pPr>
                      <a:r>
                        <a:rPr lang="en-US" sz="800" b="1" dirty="0">
                          <a:solidFill>
                            <a:schemeClr val="tx1"/>
                          </a:solidFill>
                          <a:latin typeface="Times New Roman"/>
                          <a:ea typeface="Times New Roman"/>
                          <a:cs typeface="Times New Roman"/>
                        </a:rPr>
                        <a:t>BP</a:t>
                      </a:r>
                    </a:p>
                  </a:txBody>
                  <a:tcPr marL="55553" marR="555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lumMod val="40000"/>
                        <a:lumOff val="60000"/>
                        <a:alpha val="4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r">
                        <a:spcBef>
                          <a:spcPts val="0"/>
                        </a:spcBef>
                        <a:spcAft>
                          <a:spcPts val="0"/>
                        </a:spcAft>
                      </a:pPr>
                      <a:r>
                        <a:rPr lang="en-US" sz="800" b="1" dirty="0">
                          <a:solidFill>
                            <a:schemeClr val="tx1"/>
                          </a:solidFill>
                          <a:latin typeface="Times New Roman"/>
                          <a:ea typeface="Times New Roman"/>
                          <a:cs typeface="Times New Roman"/>
                        </a:rPr>
                        <a:t>-0.9930</a:t>
                      </a:r>
                    </a:p>
                  </a:txBody>
                  <a:tcPr marL="55553" marR="555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lumMod val="40000"/>
                        <a:lumOff val="60000"/>
                        <a:alpha val="40000"/>
                      </a:srgbClr>
                    </a:solidFill>
                  </a:tcPr>
                </a:tc>
                <a:extLst>
                  <a:ext uri="{0D108BD9-81ED-4DB2-BD59-A6C34878D82A}">
                    <a16:rowId xmlns:a16="http://schemas.microsoft.com/office/drawing/2014/main" val="10004"/>
                  </a:ext>
                </a:extLst>
              </a:tr>
              <a:tr h="246906">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l">
                        <a:spcBef>
                          <a:spcPts val="0"/>
                        </a:spcBef>
                        <a:spcAft>
                          <a:spcPts val="0"/>
                        </a:spcAft>
                      </a:pPr>
                      <a:r>
                        <a:rPr lang="en-US" sz="800" b="1" dirty="0">
                          <a:solidFill>
                            <a:schemeClr val="tx1"/>
                          </a:solidFill>
                          <a:latin typeface="Times New Roman"/>
                          <a:ea typeface="Times New Roman"/>
                          <a:cs typeface="Times New Roman"/>
                        </a:rPr>
                        <a:t>GO:0006120</a:t>
                      </a:r>
                    </a:p>
                  </a:txBody>
                  <a:tcPr marL="55553" marR="555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lumMod val="40000"/>
                        <a:lumOff val="60000"/>
                        <a:alpha val="4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r">
                        <a:spcBef>
                          <a:spcPts val="0"/>
                        </a:spcBef>
                        <a:spcAft>
                          <a:spcPts val="0"/>
                        </a:spcAft>
                      </a:pPr>
                      <a:r>
                        <a:rPr lang="en-US" sz="800" b="1" dirty="0">
                          <a:solidFill>
                            <a:schemeClr val="tx1"/>
                          </a:solidFill>
                          <a:latin typeface="Times New Roman"/>
                          <a:ea typeface="Times New Roman"/>
                          <a:cs typeface="Times New Roman"/>
                        </a:rPr>
                        <a:t>9</a:t>
                      </a:r>
                    </a:p>
                  </a:txBody>
                  <a:tcPr marL="55553" marR="555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lumMod val="40000"/>
                        <a:lumOff val="60000"/>
                        <a:alpha val="4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r">
                        <a:spcBef>
                          <a:spcPts val="0"/>
                        </a:spcBef>
                        <a:spcAft>
                          <a:spcPts val="0"/>
                        </a:spcAft>
                      </a:pPr>
                      <a:r>
                        <a:rPr lang="en-US" sz="800" b="1" dirty="0">
                          <a:solidFill>
                            <a:schemeClr val="tx1"/>
                          </a:solidFill>
                          <a:latin typeface="Times New Roman"/>
                          <a:ea typeface="Times New Roman"/>
                          <a:cs typeface="Times New Roman"/>
                        </a:rPr>
                        <a:t>32</a:t>
                      </a:r>
                    </a:p>
                  </a:txBody>
                  <a:tcPr marL="55553" marR="555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lumMod val="40000"/>
                        <a:lumOff val="60000"/>
                        <a:alpha val="4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l">
                        <a:spcBef>
                          <a:spcPts val="0"/>
                        </a:spcBef>
                        <a:spcAft>
                          <a:spcPts val="0"/>
                        </a:spcAft>
                      </a:pPr>
                      <a:r>
                        <a:rPr lang="en-US" sz="800" b="1" dirty="0">
                          <a:solidFill>
                            <a:schemeClr val="tx1"/>
                          </a:solidFill>
                          <a:latin typeface="Times New Roman"/>
                          <a:ea typeface="Times New Roman"/>
                          <a:cs typeface="Times New Roman"/>
                        </a:rPr>
                        <a:t>mitochondrial electron transport, NADH to </a:t>
                      </a:r>
                      <a:r>
                        <a:rPr lang="en-US" sz="800" b="1" dirty="0" err="1">
                          <a:solidFill>
                            <a:schemeClr val="tx1"/>
                          </a:solidFill>
                          <a:latin typeface="Times New Roman"/>
                          <a:ea typeface="Times New Roman"/>
                          <a:cs typeface="Times New Roman"/>
                        </a:rPr>
                        <a:t>ubiquinone</a:t>
                      </a:r>
                      <a:endParaRPr lang="en-US" sz="800" b="1" dirty="0">
                        <a:solidFill>
                          <a:schemeClr val="tx1"/>
                        </a:solidFill>
                        <a:latin typeface="Times New Roman"/>
                        <a:ea typeface="Times New Roman"/>
                        <a:cs typeface="Times New Roman"/>
                      </a:endParaRPr>
                    </a:p>
                  </a:txBody>
                  <a:tcPr marL="55553" marR="555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lumMod val="40000"/>
                        <a:lumOff val="60000"/>
                        <a:alpha val="4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ctr">
                        <a:spcBef>
                          <a:spcPts val="0"/>
                        </a:spcBef>
                        <a:spcAft>
                          <a:spcPts val="0"/>
                        </a:spcAft>
                      </a:pPr>
                      <a:r>
                        <a:rPr lang="en-US" sz="800" b="1" dirty="0">
                          <a:solidFill>
                            <a:schemeClr val="tx1"/>
                          </a:solidFill>
                          <a:latin typeface="Times New Roman"/>
                          <a:ea typeface="Times New Roman"/>
                          <a:cs typeface="Times New Roman"/>
                        </a:rPr>
                        <a:t>BP</a:t>
                      </a:r>
                    </a:p>
                  </a:txBody>
                  <a:tcPr marL="55553" marR="555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lumMod val="40000"/>
                        <a:lumOff val="60000"/>
                        <a:alpha val="4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r">
                        <a:spcBef>
                          <a:spcPts val="0"/>
                        </a:spcBef>
                        <a:spcAft>
                          <a:spcPts val="0"/>
                        </a:spcAft>
                      </a:pPr>
                      <a:r>
                        <a:rPr lang="en-US" sz="800" b="1" dirty="0">
                          <a:solidFill>
                            <a:schemeClr val="tx1"/>
                          </a:solidFill>
                          <a:latin typeface="Times New Roman"/>
                          <a:ea typeface="Times New Roman"/>
                          <a:cs typeface="Times New Roman"/>
                        </a:rPr>
                        <a:t>-0.6620</a:t>
                      </a:r>
                    </a:p>
                  </a:txBody>
                  <a:tcPr marL="55553" marR="555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lumMod val="40000"/>
                        <a:lumOff val="60000"/>
                        <a:alpha val="40000"/>
                      </a:srgbClr>
                    </a:solidFill>
                  </a:tcPr>
                </a:tc>
                <a:extLst>
                  <a:ext uri="{0D108BD9-81ED-4DB2-BD59-A6C34878D82A}">
                    <a16:rowId xmlns:a16="http://schemas.microsoft.com/office/drawing/2014/main" val="10005"/>
                  </a:ext>
                </a:extLst>
              </a:tr>
              <a:tr h="160391">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l">
                        <a:spcBef>
                          <a:spcPts val="0"/>
                        </a:spcBef>
                        <a:spcAft>
                          <a:spcPts val="0"/>
                        </a:spcAft>
                      </a:pPr>
                      <a:r>
                        <a:rPr lang="en-US" sz="800" b="1" dirty="0">
                          <a:solidFill>
                            <a:schemeClr val="tx1"/>
                          </a:solidFill>
                          <a:latin typeface="Times New Roman"/>
                          <a:ea typeface="Times New Roman"/>
                          <a:cs typeface="Times New Roman"/>
                        </a:rPr>
                        <a:t>GO:0045995</a:t>
                      </a:r>
                    </a:p>
                  </a:txBody>
                  <a:tcPr marL="55553" marR="555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lumMod val="40000"/>
                        <a:lumOff val="60000"/>
                        <a:alpha val="4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r">
                        <a:spcBef>
                          <a:spcPts val="0"/>
                        </a:spcBef>
                        <a:spcAft>
                          <a:spcPts val="0"/>
                        </a:spcAft>
                      </a:pPr>
                      <a:r>
                        <a:rPr lang="en-US" sz="800" b="1" dirty="0">
                          <a:solidFill>
                            <a:schemeClr val="tx1"/>
                          </a:solidFill>
                          <a:latin typeface="Times New Roman"/>
                          <a:ea typeface="Times New Roman"/>
                          <a:cs typeface="Times New Roman"/>
                        </a:rPr>
                        <a:t>7</a:t>
                      </a:r>
                    </a:p>
                  </a:txBody>
                  <a:tcPr marL="55553" marR="555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lumMod val="40000"/>
                        <a:lumOff val="60000"/>
                        <a:alpha val="4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r">
                        <a:spcBef>
                          <a:spcPts val="0"/>
                        </a:spcBef>
                        <a:spcAft>
                          <a:spcPts val="0"/>
                        </a:spcAft>
                      </a:pPr>
                      <a:r>
                        <a:rPr lang="en-US" sz="800" b="1" dirty="0">
                          <a:solidFill>
                            <a:schemeClr val="tx1"/>
                          </a:solidFill>
                          <a:latin typeface="Times New Roman"/>
                          <a:ea typeface="Times New Roman"/>
                          <a:cs typeface="Times New Roman"/>
                        </a:rPr>
                        <a:t>9</a:t>
                      </a:r>
                    </a:p>
                  </a:txBody>
                  <a:tcPr marL="55553" marR="555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lumMod val="40000"/>
                        <a:lumOff val="60000"/>
                        <a:alpha val="4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l">
                        <a:spcBef>
                          <a:spcPts val="0"/>
                        </a:spcBef>
                        <a:spcAft>
                          <a:spcPts val="0"/>
                        </a:spcAft>
                      </a:pPr>
                      <a:r>
                        <a:rPr lang="en-US" sz="800" b="1" dirty="0">
                          <a:solidFill>
                            <a:schemeClr val="tx1"/>
                          </a:solidFill>
                          <a:latin typeface="Times New Roman"/>
                          <a:ea typeface="Times New Roman"/>
                          <a:cs typeface="Times New Roman"/>
                        </a:rPr>
                        <a:t>regulation of embryonic development</a:t>
                      </a:r>
                    </a:p>
                  </a:txBody>
                  <a:tcPr marL="55553" marR="555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lumMod val="40000"/>
                        <a:lumOff val="60000"/>
                        <a:alpha val="4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ctr">
                        <a:spcBef>
                          <a:spcPts val="0"/>
                        </a:spcBef>
                        <a:spcAft>
                          <a:spcPts val="0"/>
                        </a:spcAft>
                      </a:pPr>
                      <a:r>
                        <a:rPr lang="en-US" sz="800" b="1" dirty="0">
                          <a:solidFill>
                            <a:schemeClr val="tx1"/>
                          </a:solidFill>
                          <a:latin typeface="Times New Roman"/>
                          <a:ea typeface="Times New Roman"/>
                          <a:cs typeface="Times New Roman"/>
                        </a:rPr>
                        <a:t>BP</a:t>
                      </a:r>
                    </a:p>
                  </a:txBody>
                  <a:tcPr marL="55553" marR="555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lumMod val="40000"/>
                        <a:lumOff val="60000"/>
                        <a:alpha val="4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r">
                        <a:spcBef>
                          <a:spcPts val="0"/>
                        </a:spcBef>
                        <a:spcAft>
                          <a:spcPts val="0"/>
                        </a:spcAft>
                      </a:pPr>
                      <a:r>
                        <a:rPr lang="en-US" sz="800" b="1" dirty="0">
                          <a:solidFill>
                            <a:schemeClr val="tx1"/>
                          </a:solidFill>
                          <a:latin typeface="Times New Roman"/>
                          <a:ea typeface="Times New Roman"/>
                          <a:cs typeface="Times New Roman"/>
                        </a:rPr>
                        <a:t>-0.5256</a:t>
                      </a:r>
                    </a:p>
                  </a:txBody>
                  <a:tcPr marL="55553" marR="555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lumMod val="40000"/>
                        <a:lumOff val="60000"/>
                        <a:alpha val="40000"/>
                      </a:srgbClr>
                    </a:solidFill>
                  </a:tcPr>
                </a:tc>
                <a:extLst>
                  <a:ext uri="{0D108BD9-81ED-4DB2-BD59-A6C34878D82A}">
                    <a16:rowId xmlns:a16="http://schemas.microsoft.com/office/drawing/2014/main" val="10006"/>
                  </a:ext>
                </a:extLst>
              </a:tr>
              <a:tr h="160391">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l">
                        <a:spcBef>
                          <a:spcPts val="0"/>
                        </a:spcBef>
                        <a:spcAft>
                          <a:spcPts val="0"/>
                        </a:spcAft>
                      </a:pPr>
                      <a:r>
                        <a:rPr lang="en-US" sz="800" b="1" dirty="0">
                          <a:solidFill>
                            <a:schemeClr val="tx1"/>
                          </a:solidFill>
                          <a:latin typeface="Times New Roman"/>
                          <a:ea typeface="Times New Roman"/>
                          <a:cs typeface="Times New Roman"/>
                        </a:rPr>
                        <a:t>GO:0032320</a:t>
                      </a:r>
                    </a:p>
                  </a:txBody>
                  <a:tcPr marL="55553" marR="555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lumMod val="40000"/>
                        <a:lumOff val="60000"/>
                        <a:alpha val="4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r">
                        <a:spcBef>
                          <a:spcPts val="0"/>
                        </a:spcBef>
                        <a:spcAft>
                          <a:spcPts val="0"/>
                        </a:spcAft>
                      </a:pPr>
                      <a:r>
                        <a:rPr lang="en-US" sz="800" b="1">
                          <a:solidFill>
                            <a:schemeClr val="tx1"/>
                          </a:solidFill>
                          <a:latin typeface="Times New Roman"/>
                          <a:ea typeface="Times New Roman"/>
                          <a:cs typeface="Times New Roman"/>
                        </a:rPr>
                        <a:t>4</a:t>
                      </a:r>
                    </a:p>
                  </a:txBody>
                  <a:tcPr marL="55553" marR="555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lumMod val="40000"/>
                        <a:lumOff val="60000"/>
                        <a:alpha val="4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r">
                        <a:spcBef>
                          <a:spcPts val="0"/>
                        </a:spcBef>
                        <a:spcAft>
                          <a:spcPts val="0"/>
                        </a:spcAft>
                      </a:pPr>
                      <a:r>
                        <a:rPr lang="en-US" sz="800" b="1" dirty="0">
                          <a:solidFill>
                            <a:schemeClr val="tx1"/>
                          </a:solidFill>
                          <a:latin typeface="Times New Roman"/>
                          <a:ea typeface="Times New Roman"/>
                          <a:cs typeface="Times New Roman"/>
                        </a:rPr>
                        <a:t>5</a:t>
                      </a:r>
                    </a:p>
                  </a:txBody>
                  <a:tcPr marL="55553" marR="555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lumMod val="40000"/>
                        <a:lumOff val="60000"/>
                        <a:alpha val="4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l">
                        <a:spcBef>
                          <a:spcPts val="0"/>
                        </a:spcBef>
                        <a:spcAft>
                          <a:spcPts val="0"/>
                        </a:spcAft>
                      </a:pPr>
                      <a:r>
                        <a:rPr lang="en-US" sz="800" b="1" dirty="0">
                          <a:solidFill>
                            <a:schemeClr val="tx1"/>
                          </a:solidFill>
                          <a:latin typeface="Times New Roman"/>
                          <a:ea typeface="Times New Roman"/>
                          <a:cs typeface="Times New Roman"/>
                        </a:rPr>
                        <a:t>positive regulation of Ras </a:t>
                      </a:r>
                      <a:r>
                        <a:rPr lang="en-US" sz="800" b="1" dirty="0" err="1">
                          <a:solidFill>
                            <a:schemeClr val="tx1"/>
                          </a:solidFill>
                          <a:latin typeface="Times New Roman"/>
                          <a:ea typeface="Times New Roman"/>
                          <a:cs typeface="Times New Roman"/>
                        </a:rPr>
                        <a:t>GTPase</a:t>
                      </a:r>
                      <a:r>
                        <a:rPr lang="en-US" sz="800" b="1" dirty="0">
                          <a:solidFill>
                            <a:schemeClr val="tx1"/>
                          </a:solidFill>
                          <a:latin typeface="Times New Roman"/>
                          <a:ea typeface="Times New Roman"/>
                          <a:cs typeface="Times New Roman"/>
                        </a:rPr>
                        <a:t> activity</a:t>
                      </a:r>
                    </a:p>
                  </a:txBody>
                  <a:tcPr marL="55553" marR="555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lumMod val="40000"/>
                        <a:lumOff val="60000"/>
                        <a:alpha val="4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ctr">
                        <a:spcBef>
                          <a:spcPts val="0"/>
                        </a:spcBef>
                        <a:spcAft>
                          <a:spcPts val="0"/>
                        </a:spcAft>
                      </a:pPr>
                      <a:r>
                        <a:rPr lang="en-US" sz="800" b="1" dirty="0">
                          <a:solidFill>
                            <a:schemeClr val="tx1"/>
                          </a:solidFill>
                          <a:latin typeface="Times New Roman"/>
                          <a:ea typeface="Times New Roman"/>
                          <a:cs typeface="Times New Roman"/>
                        </a:rPr>
                        <a:t>BP</a:t>
                      </a:r>
                    </a:p>
                  </a:txBody>
                  <a:tcPr marL="55553" marR="555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lumMod val="40000"/>
                        <a:lumOff val="60000"/>
                        <a:alpha val="4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r">
                        <a:spcBef>
                          <a:spcPts val="0"/>
                        </a:spcBef>
                        <a:spcAft>
                          <a:spcPts val="0"/>
                        </a:spcAft>
                      </a:pPr>
                      <a:r>
                        <a:rPr lang="en-US" sz="800" b="1" dirty="0">
                          <a:solidFill>
                            <a:schemeClr val="tx1"/>
                          </a:solidFill>
                          <a:latin typeface="Times New Roman"/>
                          <a:ea typeface="Times New Roman"/>
                          <a:cs typeface="Times New Roman"/>
                        </a:rPr>
                        <a:t>-0.4275</a:t>
                      </a:r>
                    </a:p>
                  </a:txBody>
                  <a:tcPr marL="55553" marR="555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lumMod val="40000"/>
                        <a:lumOff val="60000"/>
                        <a:alpha val="40000"/>
                      </a:srgbClr>
                    </a:solidFill>
                  </a:tcPr>
                </a:tc>
                <a:extLst>
                  <a:ext uri="{0D108BD9-81ED-4DB2-BD59-A6C34878D82A}">
                    <a16:rowId xmlns:a16="http://schemas.microsoft.com/office/drawing/2014/main" val="10007"/>
                  </a:ext>
                </a:extLst>
              </a:tr>
              <a:tr h="160391">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l">
                        <a:spcBef>
                          <a:spcPts val="0"/>
                        </a:spcBef>
                        <a:spcAft>
                          <a:spcPts val="0"/>
                        </a:spcAft>
                      </a:pPr>
                      <a:r>
                        <a:rPr lang="en-US" sz="800" b="1" dirty="0">
                          <a:solidFill>
                            <a:schemeClr val="tx1"/>
                          </a:solidFill>
                          <a:latin typeface="Times New Roman"/>
                          <a:ea typeface="Times New Roman"/>
                          <a:cs typeface="Times New Roman"/>
                        </a:rPr>
                        <a:t>GO:0000079</a:t>
                      </a:r>
                    </a:p>
                  </a:txBody>
                  <a:tcPr marL="55553" marR="555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lumMod val="40000"/>
                        <a:lumOff val="60000"/>
                        <a:alpha val="4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r">
                        <a:spcBef>
                          <a:spcPts val="0"/>
                        </a:spcBef>
                        <a:spcAft>
                          <a:spcPts val="0"/>
                        </a:spcAft>
                      </a:pPr>
                      <a:r>
                        <a:rPr lang="en-US" sz="800" b="1">
                          <a:solidFill>
                            <a:schemeClr val="tx1"/>
                          </a:solidFill>
                          <a:latin typeface="Times New Roman"/>
                          <a:ea typeface="Times New Roman"/>
                          <a:cs typeface="Times New Roman"/>
                        </a:rPr>
                        <a:t>13</a:t>
                      </a:r>
                    </a:p>
                  </a:txBody>
                  <a:tcPr marL="55553" marR="555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lumMod val="40000"/>
                        <a:lumOff val="60000"/>
                        <a:alpha val="4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r">
                        <a:spcBef>
                          <a:spcPts val="0"/>
                        </a:spcBef>
                        <a:spcAft>
                          <a:spcPts val="0"/>
                        </a:spcAft>
                      </a:pPr>
                      <a:r>
                        <a:rPr lang="en-US" sz="800" b="1" dirty="0">
                          <a:solidFill>
                            <a:schemeClr val="tx1"/>
                          </a:solidFill>
                          <a:latin typeface="Times New Roman"/>
                          <a:ea typeface="Times New Roman"/>
                          <a:cs typeface="Times New Roman"/>
                        </a:rPr>
                        <a:t>36</a:t>
                      </a:r>
                    </a:p>
                  </a:txBody>
                  <a:tcPr marL="55553" marR="555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lumMod val="40000"/>
                        <a:lumOff val="60000"/>
                        <a:alpha val="4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l">
                        <a:spcBef>
                          <a:spcPts val="0"/>
                        </a:spcBef>
                        <a:spcAft>
                          <a:spcPts val="0"/>
                        </a:spcAft>
                      </a:pPr>
                      <a:r>
                        <a:rPr lang="en-US" sz="800" b="1" dirty="0">
                          <a:solidFill>
                            <a:schemeClr val="tx1"/>
                          </a:solidFill>
                          <a:latin typeface="Times New Roman"/>
                          <a:ea typeface="Times New Roman"/>
                          <a:cs typeface="Times New Roman"/>
                        </a:rPr>
                        <a:t>regulation of cyclin-dependent protein kinase activity</a:t>
                      </a:r>
                    </a:p>
                  </a:txBody>
                  <a:tcPr marL="55553" marR="555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lumMod val="40000"/>
                        <a:lumOff val="60000"/>
                        <a:alpha val="4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ctr">
                        <a:spcBef>
                          <a:spcPts val="0"/>
                        </a:spcBef>
                        <a:spcAft>
                          <a:spcPts val="0"/>
                        </a:spcAft>
                      </a:pPr>
                      <a:r>
                        <a:rPr lang="en-US" sz="800" b="1" dirty="0">
                          <a:solidFill>
                            <a:schemeClr val="tx1"/>
                          </a:solidFill>
                          <a:latin typeface="Times New Roman"/>
                          <a:ea typeface="Times New Roman"/>
                          <a:cs typeface="Times New Roman"/>
                        </a:rPr>
                        <a:t>BP</a:t>
                      </a:r>
                    </a:p>
                  </a:txBody>
                  <a:tcPr marL="55553" marR="555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lumMod val="40000"/>
                        <a:lumOff val="60000"/>
                        <a:alpha val="4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r">
                        <a:spcBef>
                          <a:spcPts val="0"/>
                        </a:spcBef>
                        <a:spcAft>
                          <a:spcPts val="0"/>
                        </a:spcAft>
                      </a:pPr>
                      <a:r>
                        <a:rPr lang="en-US" sz="800" b="1" dirty="0">
                          <a:solidFill>
                            <a:schemeClr val="tx1"/>
                          </a:solidFill>
                          <a:latin typeface="Times New Roman"/>
                          <a:ea typeface="Times New Roman"/>
                          <a:cs typeface="Times New Roman"/>
                        </a:rPr>
                        <a:t>-0.3979</a:t>
                      </a:r>
                    </a:p>
                  </a:txBody>
                  <a:tcPr marL="55553" marR="555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lumMod val="40000"/>
                        <a:lumOff val="60000"/>
                        <a:alpha val="40000"/>
                      </a:srgbClr>
                    </a:solidFill>
                  </a:tcPr>
                </a:tc>
                <a:extLst>
                  <a:ext uri="{0D108BD9-81ED-4DB2-BD59-A6C34878D82A}">
                    <a16:rowId xmlns:a16="http://schemas.microsoft.com/office/drawing/2014/main" val="10008"/>
                  </a:ext>
                </a:extLst>
              </a:tr>
              <a:tr h="160391">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l">
                        <a:spcBef>
                          <a:spcPts val="0"/>
                        </a:spcBef>
                        <a:spcAft>
                          <a:spcPts val="0"/>
                        </a:spcAft>
                      </a:pPr>
                      <a:r>
                        <a:rPr lang="en-US" sz="800" b="1" dirty="0">
                          <a:solidFill>
                            <a:schemeClr val="tx1"/>
                          </a:solidFill>
                          <a:latin typeface="Times New Roman"/>
                          <a:ea typeface="Times New Roman"/>
                          <a:cs typeface="Times New Roman"/>
                        </a:rPr>
                        <a:t>GO:0007623</a:t>
                      </a:r>
                    </a:p>
                  </a:txBody>
                  <a:tcPr marL="55553" marR="555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lumMod val="40000"/>
                        <a:lumOff val="60000"/>
                        <a:alpha val="4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r">
                        <a:spcBef>
                          <a:spcPts val="0"/>
                        </a:spcBef>
                        <a:spcAft>
                          <a:spcPts val="0"/>
                        </a:spcAft>
                      </a:pPr>
                      <a:r>
                        <a:rPr lang="en-US" sz="800" b="1">
                          <a:solidFill>
                            <a:schemeClr val="tx1"/>
                          </a:solidFill>
                          <a:latin typeface="Times New Roman"/>
                          <a:ea typeface="Times New Roman"/>
                          <a:cs typeface="Times New Roman"/>
                        </a:rPr>
                        <a:t>11</a:t>
                      </a:r>
                    </a:p>
                  </a:txBody>
                  <a:tcPr marL="55553" marR="555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lumMod val="40000"/>
                        <a:lumOff val="60000"/>
                        <a:alpha val="4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r">
                        <a:spcBef>
                          <a:spcPts val="0"/>
                        </a:spcBef>
                        <a:spcAft>
                          <a:spcPts val="0"/>
                        </a:spcAft>
                      </a:pPr>
                      <a:r>
                        <a:rPr lang="en-US" sz="800" b="1" dirty="0">
                          <a:solidFill>
                            <a:schemeClr val="tx1"/>
                          </a:solidFill>
                          <a:latin typeface="Times New Roman"/>
                          <a:ea typeface="Times New Roman"/>
                          <a:cs typeface="Times New Roman"/>
                        </a:rPr>
                        <a:t>29</a:t>
                      </a:r>
                    </a:p>
                  </a:txBody>
                  <a:tcPr marL="55553" marR="555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lumMod val="40000"/>
                        <a:lumOff val="60000"/>
                        <a:alpha val="4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l">
                        <a:spcBef>
                          <a:spcPts val="0"/>
                        </a:spcBef>
                        <a:spcAft>
                          <a:spcPts val="0"/>
                        </a:spcAft>
                      </a:pPr>
                      <a:r>
                        <a:rPr lang="en-US" sz="800" b="1" dirty="0">
                          <a:solidFill>
                            <a:schemeClr val="tx1"/>
                          </a:solidFill>
                          <a:latin typeface="Times New Roman"/>
                          <a:ea typeface="Times New Roman"/>
                          <a:cs typeface="Times New Roman"/>
                        </a:rPr>
                        <a:t>circadian rhythm</a:t>
                      </a:r>
                    </a:p>
                  </a:txBody>
                  <a:tcPr marL="55553" marR="555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lumMod val="40000"/>
                        <a:lumOff val="60000"/>
                        <a:alpha val="4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ctr">
                        <a:spcBef>
                          <a:spcPts val="0"/>
                        </a:spcBef>
                        <a:spcAft>
                          <a:spcPts val="0"/>
                        </a:spcAft>
                      </a:pPr>
                      <a:r>
                        <a:rPr lang="en-US" sz="800" b="1" dirty="0">
                          <a:solidFill>
                            <a:schemeClr val="tx1"/>
                          </a:solidFill>
                          <a:latin typeface="Times New Roman"/>
                          <a:ea typeface="Times New Roman"/>
                          <a:cs typeface="Times New Roman"/>
                        </a:rPr>
                        <a:t>BP</a:t>
                      </a:r>
                    </a:p>
                  </a:txBody>
                  <a:tcPr marL="55553" marR="555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lumMod val="40000"/>
                        <a:lumOff val="60000"/>
                        <a:alpha val="4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r">
                        <a:spcBef>
                          <a:spcPts val="0"/>
                        </a:spcBef>
                        <a:spcAft>
                          <a:spcPts val="0"/>
                        </a:spcAft>
                      </a:pPr>
                      <a:r>
                        <a:rPr lang="en-US" sz="800" b="1" dirty="0">
                          <a:solidFill>
                            <a:schemeClr val="tx1"/>
                          </a:solidFill>
                          <a:latin typeface="Times New Roman"/>
                          <a:ea typeface="Times New Roman"/>
                          <a:cs typeface="Times New Roman"/>
                        </a:rPr>
                        <a:t>-0.3767</a:t>
                      </a:r>
                    </a:p>
                  </a:txBody>
                  <a:tcPr marL="55553" marR="555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lumMod val="40000"/>
                        <a:lumOff val="60000"/>
                        <a:alpha val="40000"/>
                      </a:srgbClr>
                    </a:solidFill>
                  </a:tcPr>
                </a:tc>
                <a:extLst>
                  <a:ext uri="{0D108BD9-81ED-4DB2-BD59-A6C34878D82A}">
                    <a16:rowId xmlns:a16="http://schemas.microsoft.com/office/drawing/2014/main" val="10009"/>
                  </a:ext>
                </a:extLst>
              </a:tr>
              <a:tr h="160391">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l">
                        <a:spcBef>
                          <a:spcPts val="0"/>
                        </a:spcBef>
                        <a:spcAft>
                          <a:spcPts val="0"/>
                        </a:spcAft>
                      </a:pPr>
                      <a:r>
                        <a:rPr lang="en-US" sz="800" b="1" dirty="0">
                          <a:solidFill>
                            <a:schemeClr val="tx1"/>
                          </a:solidFill>
                          <a:latin typeface="Times New Roman"/>
                          <a:ea typeface="Times New Roman"/>
                          <a:cs typeface="Times New Roman"/>
                        </a:rPr>
                        <a:t>GO:0006833</a:t>
                      </a:r>
                    </a:p>
                  </a:txBody>
                  <a:tcPr marL="55553" marR="555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lumMod val="40000"/>
                        <a:lumOff val="60000"/>
                        <a:alpha val="4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r">
                        <a:spcBef>
                          <a:spcPts val="0"/>
                        </a:spcBef>
                        <a:spcAft>
                          <a:spcPts val="0"/>
                        </a:spcAft>
                      </a:pPr>
                      <a:r>
                        <a:rPr lang="en-US" sz="800" b="1">
                          <a:solidFill>
                            <a:schemeClr val="tx1"/>
                          </a:solidFill>
                          <a:latin typeface="Times New Roman"/>
                          <a:ea typeface="Times New Roman"/>
                          <a:cs typeface="Times New Roman"/>
                        </a:rPr>
                        <a:t>8</a:t>
                      </a:r>
                    </a:p>
                  </a:txBody>
                  <a:tcPr marL="55553" marR="555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lumMod val="40000"/>
                        <a:lumOff val="60000"/>
                        <a:alpha val="4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r">
                        <a:spcBef>
                          <a:spcPts val="0"/>
                        </a:spcBef>
                        <a:spcAft>
                          <a:spcPts val="0"/>
                        </a:spcAft>
                      </a:pPr>
                      <a:r>
                        <a:rPr lang="en-US" sz="800" b="1" dirty="0">
                          <a:solidFill>
                            <a:schemeClr val="tx1"/>
                          </a:solidFill>
                          <a:latin typeface="Times New Roman"/>
                          <a:ea typeface="Times New Roman"/>
                          <a:cs typeface="Times New Roman"/>
                        </a:rPr>
                        <a:t>30</a:t>
                      </a:r>
                    </a:p>
                  </a:txBody>
                  <a:tcPr marL="55553" marR="555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lumMod val="40000"/>
                        <a:lumOff val="60000"/>
                        <a:alpha val="4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l">
                        <a:spcBef>
                          <a:spcPts val="0"/>
                        </a:spcBef>
                        <a:spcAft>
                          <a:spcPts val="0"/>
                        </a:spcAft>
                      </a:pPr>
                      <a:r>
                        <a:rPr lang="en-US" sz="800" b="1" dirty="0">
                          <a:solidFill>
                            <a:schemeClr val="tx1"/>
                          </a:solidFill>
                          <a:latin typeface="Times New Roman"/>
                          <a:ea typeface="Times New Roman"/>
                          <a:cs typeface="Times New Roman"/>
                        </a:rPr>
                        <a:t>water transport</a:t>
                      </a:r>
                    </a:p>
                  </a:txBody>
                  <a:tcPr marL="55553" marR="555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lumMod val="40000"/>
                        <a:lumOff val="60000"/>
                        <a:alpha val="4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ctr">
                        <a:spcBef>
                          <a:spcPts val="0"/>
                        </a:spcBef>
                        <a:spcAft>
                          <a:spcPts val="0"/>
                        </a:spcAft>
                      </a:pPr>
                      <a:r>
                        <a:rPr lang="en-US" sz="800" b="1" dirty="0">
                          <a:solidFill>
                            <a:schemeClr val="tx1"/>
                          </a:solidFill>
                          <a:latin typeface="Times New Roman"/>
                          <a:ea typeface="Times New Roman"/>
                          <a:cs typeface="Times New Roman"/>
                        </a:rPr>
                        <a:t>BP</a:t>
                      </a:r>
                    </a:p>
                  </a:txBody>
                  <a:tcPr marL="55553" marR="555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lumMod val="40000"/>
                        <a:lumOff val="60000"/>
                        <a:alpha val="4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r">
                        <a:spcBef>
                          <a:spcPts val="0"/>
                        </a:spcBef>
                        <a:spcAft>
                          <a:spcPts val="0"/>
                        </a:spcAft>
                      </a:pPr>
                      <a:r>
                        <a:rPr lang="en-US" sz="800" b="1" dirty="0">
                          <a:solidFill>
                            <a:schemeClr val="tx1"/>
                          </a:solidFill>
                          <a:latin typeface="Times New Roman"/>
                          <a:ea typeface="Times New Roman"/>
                          <a:cs typeface="Times New Roman"/>
                        </a:rPr>
                        <a:t>-0.3572</a:t>
                      </a:r>
                    </a:p>
                  </a:txBody>
                  <a:tcPr marL="55553" marR="555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lumMod val="40000"/>
                        <a:lumOff val="60000"/>
                        <a:alpha val="40000"/>
                      </a:srgbClr>
                    </a:solidFill>
                  </a:tcPr>
                </a:tc>
                <a:extLst>
                  <a:ext uri="{0D108BD9-81ED-4DB2-BD59-A6C34878D82A}">
                    <a16:rowId xmlns:a16="http://schemas.microsoft.com/office/drawing/2014/main" val="10010"/>
                  </a:ext>
                </a:extLst>
              </a:tr>
              <a:tr h="160391">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l">
                        <a:spcBef>
                          <a:spcPts val="0"/>
                        </a:spcBef>
                        <a:spcAft>
                          <a:spcPts val="0"/>
                        </a:spcAft>
                      </a:pPr>
                      <a:r>
                        <a:rPr lang="en-US" sz="800" b="1" dirty="0">
                          <a:solidFill>
                            <a:schemeClr val="tx1"/>
                          </a:solidFill>
                          <a:latin typeface="Times New Roman"/>
                          <a:ea typeface="Times New Roman"/>
                          <a:cs typeface="Times New Roman"/>
                        </a:rPr>
                        <a:t>GO:0043616</a:t>
                      </a:r>
                    </a:p>
                  </a:txBody>
                  <a:tcPr marL="55553" marR="555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lumMod val="40000"/>
                        <a:lumOff val="60000"/>
                        <a:alpha val="4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r">
                        <a:spcBef>
                          <a:spcPts val="0"/>
                        </a:spcBef>
                        <a:spcAft>
                          <a:spcPts val="0"/>
                        </a:spcAft>
                      </a:pPr>
                      <a:r>
                        <a:rPr lang="en-US" sz="800" b="1">
                          <a:solidFill>
                            <a:schemeClr val="tx1"/>
                          </a:solidFill>
                          <a:latin typeface="Times New Roman"/>
                          <a:ea typeface="Times New Roman"/>
                          <a:cs typeface="Times New Roman"/>
                        </a:rPr>
                        <a:t>6</a:t>
                      </a:r>
                    </a:p>
                  </a:txBody>
                  <a:tcPr marL="55553" marR="555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lumMod val="40000"/>
                        <a:lumOff val="60000"/>
                        <a:alpha val="4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r">
                        <a:spcBef>
                          <a:spcPts val="0"/>
                        </a:spcBef>
                        <a:spcAft>
                          <a:spcPts val="0"/>
                        </a:spcAft>
                      </a:pPr>
                      <a:r>
                        <a:rPr lang="en-US" sz="800" b="1" dirty="0">
                          <a:solidFill>
                            <a:schemeClr val="tx1"/>
                          </a:solidFill>
                          <a:latin typeface="Times New Roman"/>
                          <a:ea typeface="Times New Roman"/>
                          <a:cs typeface="Times New Roman"/>
                        </a:rPr>
                        <a:t>12</a:t>
                      </a:r>
                    </a:p>
                  </a:txBody>
                  <a:tcPr marL="55553" marR="555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lumMod val="40000"/>
                        <a:lumOff val="60000"/>
                        <a:alpha val="4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l">
                        <a:spcBef>
                          <a:spcPts val="0"/>
                        </a:spcBef>
                        <a:spcAft>
                          <a:spcPts val="0"/>
                        </a:spcAft>
                      </a:pPr>
                      <a:r>
                        <a:rPr lang="en-US" sz="800" b="1" dirty="0" err="1">
                          <a:solidFill>
                            <a:schemeClr val="tx1"/>
                          </a:solidFill>
                          <a:latin typeface="Times New Roman"/>
                          <a:ea typeface="Times New Roman"/>
                          <a:cs typeface="Times New Roman"/>
                        </a:rPr>
                        <a:t>keratinocyte</a:t>
                      </a:r>
                      <a:r>
                        <a:rPr lang="en-US" sz="800" b="1" dirty="0">
                          <a:solidFill>
                            <a:schemeClr val="tx1"/>
                          </a:solidFill>
                          <a:latin typeface="Times New Roman"/>
                          <a:ea typeface="Times New Roman"/>
                          <a:cs typeface="Times New Roman"/>
                        </a:rPr>
                        <a:t> proliferation</a:t>
                      </a:r>
                    </a:p>
                  </a:txBody>
                  <a:tcPr marL="55553" marR="555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lumMod val="40000"/>
                        <a:lumOff val="60000"/>
                        <a:alpha val="4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ctr">
                        <a:spcBef>
                          <a:spcPts val="0"/>
                        </a:spcBef>
                        <a:spcAft>
                          <a:spcPts val="0"/>
                        </a:spcAft>
                      </a:pPr>
                      <a:r>
                        <a:rPr lang="en-US" sz="800" b="1" dirty="0">
                          <a:solidFill>
                            <a:schemeClr val="tx1"/>
                          </a:solidFill>
                          <a:latin typeface="Times New Roman"/>
                          <a:ea typeface="Times New Roman"/>
                          <a:cs typeface="Times New Roman"/>
                        </a:rPr>
                        <a:t>BP</a:t>
                      </a:r>
                    </a:p>
                  </a:txBody>
                  <a:tcPr marL="55553" marR="555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lumMod val="40000"/>
                        <a:lumOff val="60000"/>
                        <a:alpha val="4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r">
                        <a:spcBef>
                          <a:spcPts val="0"/>
                        </a:spcBef>
                        <a:spcAft>
                          <a:spcPts val="0"/>
                        </a:spcAft>
                      </a:pPr>
                      <a:r>
                        <a:rPr lang="en-US" sz="800" b="1" dirty="0">
                          <a:solidFill>
                            <a:schemeClr val="tx1"/>
                          </a:solidFill>
                          <a:latin typeface="Times New Roman"/>
                          <a:ea typeface="Times New Roman"/>
                          <a:cs typeface="Times New Roman"/>
                        </a:rPr>
                        <a:t>-0.3569</a:t>
                      </a:r>
                    </a:p>
                  </a:txBody>
                  <a:tcPr marL="55553" marR="555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lumMod val="40000"/>
                        <a:lumOff val="60000"/>
                        <a:alpha val="40000"/>
                      </a:srgbClr>
                    </a:solidFill>
                  </a:tcPr>
                </a:tc>
                <a:extLst>
                  <a:ext uri="{0D108BD9-81ED-4DB2-BD59-A6C34878D82A}">
                    <a16:rowId xmlns:a16="http://schemas.microsoft.com/office/drawing/2014/main" val="10011"/>
                  </a:ext>
                </a:extLst>
              </a:tr>
              <a:tr h="160391">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l">
                        <a:spcBef>
                          <a:spcPts val="0"/>
                        </a:spcBef>
                        <a:spcAft>
                          <a:spcPts val="0"/>
                        </a:spcAft>
                      </a:pPr>
                      <a:r>
                        <a:rPr lang="en-US" sz="800" b="1" dirty="0">
                          <a:solidFill>
                            <a:schemeClr val="tx1"/>
                          </a:solidFill>
                          <a:latin typeface="Times New Roman"/>
                          <a:ea typeface="Times New Roman"/>
                          <a:cs typeface="Times New Roman"/>
                        </a:rPr>
                        <a:t>GO:0006352</a:t>
                      </a:r>
                    </a:p>
                  </a:txBody>
                  <a:tcPr marL="55553" marR="555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lumMod val="40000"/>
                        <a:lumOff val="60000"/>
                        <a:alpha val="4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r">
                        <a:spcBef>
                          <a:spcPts val="0"/>
                        </a:spcBef>
                        <a:spcAft>
                          <a:spcPts val="0"/>
                        </a:spcAft>
                      </a:pPr>
                      <a:r>
                        <a:rPr lang="en-US" sz="800" b="1">
                          <a:solidFill>
                            <a:schemeClr val="tx1"/>
                          </a:solidFill>
                          <a:latin typeface="Times New Roman"/>
                          <a:ea typeface="Times New Roman"/>
                          <a:cs typeface="Times New Roman"/>
                        </a:rPr>
                        <a:t>9</a:t>
                      </a:r>
                    </a:p>
                  </a:txBody>
                  <a:tcPr marL="55553" marR="555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lumMod val="40000"/>
                        <a:lumOff val="60000"/>
                        <a:alpha val="4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r">
                        <a:spcBef>
                          <a:spcPts val="0"/>
                        </a:spcBef>
                        <a:spcAft>
                          <a:spcPts val="0"/>
                        </a:spcAft>
                      </a:pPr>
                      <a:r>
                        <a:rPr lang="en-US" sz="800" b="1" dirty="0">
                          <a:solidFill>
                            <a:schemeClr val="tx1"/>
                          </a:solidFill>
                          <a:latin typeface="Times New Roman"/>
                          <a:ea typeface="Times New Roman"/>
                          <a:cs typeface="Times New Roman"/>
                        </a:rPr>
                        <a:t>10</a:t>
                      </a:r>
                    </a:p>
                  </a:txBody>
                  <a:tcPr marL="55553" marR="555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lumMod val="40000"/>
                        <a:lumOff val="60000"/>
                        <a:alpha val="4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l">
                        <a:spcBef>
                          <a:spcPts val="0"/>
                        </a:spcBef>
                        <a:spcAft>
                          <a:spcPts val="0"/>
                        </a:spcAft>
                      </a:pPr>
                      <a:r>
                        <a:rPr lang="en-US" sz="800" b="1" dirty="0">
                          <a:solidFill>
                            <a:schemeClr val="tx1"/>
                          </a:solidFill>
                          <a:latin typeface="Times New Roman"/>
                          <a:ea typeface="Times New Roman"/>
                          <a:cs typeface="Times New Roman"/>
                        </a:rPr>
                        <a:t>transcription initiation, DNA-dependent</a:t>
                      </a:r>
                    </a:p>
                  </a:txBody>
                  <a:tcPr marL="55553" marR="555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lumMod val="40000"/>
                        <a:lumOff val="60000"/>
                        <a:alpha val="4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ctr">
                        <a:spcBef>
                          <a:spcPts val="0"/>
                        </a:spcBef>
                        <a:spcAft>
                          <a:spcPts val="0"/>
                        </a:spcAft>
                      </a:pPr>
                      <a:r>
                        <a:rPr lang="en-US" sz="800" b="1" dirty="0">
                          <a:solidFill>
                            <a:schemeClr val="tx1"/>
                          </a:solidFill>
                          <a:latin typeface="Times New Roman"/>
                          <a:ea typeface="Times New Roman"/>
                          <a:cs typeface="Times New Roman"/>
                        </a:rPr>
                        <a:t>BP</a:t>
                      </a:r>
                    </a:p>
                  </a:txBody>
                  <a:tcPr marL="55553" marR="555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lumMod val="40000"/>
                        <a:lumOff val="60000"/>
                        <a:alpha val="4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r">
                        <a:spcBef>
                          <a:spcPts val="0"/>
                        </a:spcBef>
                        <a:spcAft>
                          <a:spcPts val="0"/>
                        </a:spcAft>
                      </a:pPr>
                      <a:r>
                        <a:rPr lang="en-US" sz="800" b="1" dirty="0">
                          <a:solidFill>
                            <a:schemeClr val="tx1"/>
                          </a:solidFill>
                          <a:latin typeface="Times New Roman"/>
                          <a:ea typeface="Times New Roman"/>
                          <a:cs typeface="Times New Roman"/>
                        </a:rPr>
                        <a:t>-0.2750</a:t>
                      </a:r>
                    </a:p>
                  </a:txBody>
                  <a:tcPr marL="55553" marR="555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lumMod val="40000"/>
                        <a:lumOff val="60000"/>
                        <a:alpha val="40000"/>
                      </a:srgbClr>
                    </a:solidFill>
                  </a:tcPr>
                </a:tc>
                <a:extLst>
                  <a:ext uri="{0D108BD9-81ED-4DB2-BD59-A6C34878D82A}">
                    <a16:rowId xmlns:a16="http://schemas.microsoft.com/office/drawing/2014/main" val="10012"/>
                  </a:ext>
                </a:extLst>
              </a:tr>
              <a:tr h="160391">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l">
                        <a:spcBef>
                          <a:spcPts val="0"/>
                        </a:spcBef>
                        <a:spcAft>
                          <a:spcPts val="0"/>
                        </a:spcAft>
                      </a:pPr>
                      <a:r>
                        <a:rPr lang="en-US" sz="800" b="1" dirty="0">
                          <a:solidFill>
                            <a:schemeClr val="tx1"/>
                          </a:solidFill>
                          <a:latin typeface="Times New Roman"/>
                          <a:ea typeface="Times New Roman"/>
                          <a:cs typeface="Times New Roman"/>
                        </a:rPr>
                        <a:t>GO:0045840</a:t>
                      </a:r>
                    </a:p>
                  </a:txBody>
                  <a:tcPr marL="55553" marR="555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lumMod val="40000"/>
                        <a:lumOff val="60000"/>
                        <a:alpha val="4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r">
                        <a:spcBef>
                          <a:spcPts val="0"/>
                        </a:spcBef>
                        <a:spcAft>
                          <a:spcPts val="0"/>
                        </a:spcAft>
                      </a:pPr>
                      <a:r>
                        <a:rPr lang="en-US" sz="800" b="1">
                          <a:solidFill>
                            <a:schemeClr val="tx1"/>
                          </a:solidFill>
                          <a:latin typeface="Times New Roman"/>
                          <a:ea typeface="Times New Roman"/>
                          <a:cs typeface="Times New Roman"/>
                        </a:rPr>
                        <a:t>14</a:t>
                      </a:r>
                    </a:p>
                  </a:txBody>
                  <a:tcPr marL="55553" marR="555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lumMod val="40000"/>
                        <a:lumOff val="60000"/>
                        <a:alpha val="4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r">
                        <a:spcBef>
                          <a:spcPts val="0"/>
                        </a:spcBef>
                        <a:spcAft>
                          <a:spcPts val="0"/>
                        </a:spcAft>
                      </a:pPr>
                      <a:r>
                        <a:rPr lang="en-US" sz="800" b="1" dirty="0">
                          <a:solidFill>
                            <a:schemeClr val="tx1"/>
                          </a:solidFill>
                          <a:latin typeface="Times New Roman"/>
                          <a:ea typeface="Times New Roman"/>
                          <a:cs typeface="Times New Roman"/>
                        </a:rPr>
                        <a:t>18</a:t>
                      </a:r>
                    </a:p>
                  </a:txBody>
                  <a:tcPr marL="55553" marR="555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lumMod val="40000"/>
                        <a:lumOff val="60000"/>
                        <a:alpha val="4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l">
                        <a:spcBef>
                          <a:spcPts val="0"/>
                        </a:spcBef>
                        <a:spcAft>
                          <a:spcPts val="0"/>
                        </a:spcAft>
                      </a:pPr>
                      <a:r>
                        <a:rPr lang="en-US" sz="800" b="1" dirty="0">
                          <a:solidFill>
                            <a:schemeClr val="tx1"/>
                          </a:solidFill>
                          <a:latin typeface="Times New Roman"/>
                          <a:ea typeface="Times New Roman"/>
                          <a:cs typeface="Times New Roman"/>
                        </a:rPr>
                        <a:t>positive regulation of mitosis</a:t>
                      </a:r>
                    </a:p>
                  </a:txBody>
                  <a:tcPr marL="55553" marR="555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lumMod val="40000"/>
                        <a:lumOff val="60000"/>
                        <a:alpha val="4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ctr">
                        <a:spcBef>
                          <a:spcPts val="0"/>
                        </a:spcBef>
                        <a:spcAft>
                          <a:spcPts val="0"/>
                        </a:spcAft>
                      </a:pPr>
                      <a:r>
                        <a:rPr lang="en-US" sz="800" b="1" dirty="0">
                          <a:solidFill>
                            <a:schemeClr val="tx1"/>
                          </a:solidFill>
                          <a:latin typeface="Times New Roman"/>
                          <a:ea typeface="Times New Roman"/>
                          <a:cs typeface="Times New Roman"/>
                        </a:rPr>
                        <a:t>BP</a:t>
                      </a:r>
                    </a:p>
                  </a:txBody>
                  <a:tcPr marL="55553" marR="555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lumMod val="40000"/>
                        <a:lumOff val="60000"/>
                        <a:alpha val="4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r">
                        <a:spcBef>
                          <a:spcPts val="0"/>
                        </a:spcBef>
                        <a:spcAft>
                          <a:spcPts val="0"/>
                        </a:spcAft>
                      </a:pPr>
                      <a:r>
                        <a:rPr lang="en-US" sz="800" b="1" dirty="0">
                          <a:solidFill>
                            <a:schemeClr val="tx1"/>
                          </a:solidFill>
                          <a:latin typeface="Times New Roman"/>
                          <a:ea typeface="Times New Roman"/>
                          <a:cs typeface="Times New Roman"/>
                        </a:rPr>
                        <a:t>-0.1646</a:t>
                      </a:r>
                    </a:p>
                  </a:txBody>
                  <a:tcPr marL="55553" marR="555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lumMod val="40000"/>
                        <a:lumOff val="60000"/>
                        <a:alpha val="40000"/>
                      </a:srgbClr>
                    </a:solidFill>
                  </a:tcPr>
                </a:tc>
                <a:extLst>
                  <a:ext uri="{0D108BD9-81ED-4DB2-BD59-A6C34878D82A}">
                    <a16:rowId xmlns:a16="http://schemas.microsoft.com/office/drawing/2014/main" val="10013"/>
                  </a:ext>
                </a:extLst>
              </a:tr>
              <a:tr h="160391">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l">
                        <a:spcBef>
                          <a:spcPts val="0"/>
                        </a:spcBef>
                        <a:spcAft>
                          <a:spcPts val="0"/>
                        </a:spcAft>
                      </a:pPr>
                      <a:r>
                        <a:rPr lang="en-US" sz="800" b="1" dirty="0">
                          <a:solidFill>
                            <a:schemeClr val="tx1"/>
                          </a:solidFill>
                          <a:latin typeface="Times New Roman"/>
                          <a:ea typeface="Times New Roman"/>
                          <a:cs typeface="Times New Roman"/>
                        </a:rPr>
                        <a:t>GO:0060324</a:t>
                      </a:r>
                    </a:p>
                  </a:txBody>
                  <a:tcPr marL="55553" marR="555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lumMod val="40000"/>
                        <a:lumOff val="60000"/>
                        <a:alpha val="4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r">
                        <a:spcBef>
                          <a:spcPts val="0"/>
                        </a:spcBef>
                        <a:spcAft>
                          <a:spcPts val="0"/>
                        </a:spcAft>
                      </a:pPr>
                      <a:r>
                        <a:rPr lang="en-US" sz="800" b="1">
                          <a:solidFill>
                            <a:schemeClr val="tx1"/>
                          </a:solidFill>
                          <a:latin typeface="Times New Roman"/>
                          <a:ea typeface="Times New Roman"/>
                          <a:cs typeface="Times New Roman"/>
                        </a:rPr>
                        <a:t>4</a:t>
                      </a:r>
                    </a:p>
                  </a:txBody>
                  <a:tcPr marL="55553" marR="555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lumMod val="40000"/>
                        <a:lumOff val="60000"/>
                        <a:alpha val="4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r">
                        <a:spcBef>
                          <a:spcPts val="0"/>
                        </a:spcBef>
                        <a:spcAft>
                          <a:spcPts val="0"/>
                        </a:spcAft>
                      </a:pPr>
                      <a:r>
                        <a:rPr lang="en-US" sz="800" b="1" dirty="0">
                          <a:solidFill>
                            <a:schemeClr val="tx1"/>
                          </a:solidFill>
                          <a:latin typeface="Times New Roman"/>
                          <a:ea typeface="Times New Roman"/>
                          <a:cs typeface="Times New Roman"/>
                        </a:rPr>
                        <a:t>5</a:t>
                      </a:r>
                    </a:p>
                  </a:txBody>
                  <a:tcPr marL="55553" marR="555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lumMod val="40000"/>
                        <a:lumOff val="60000"/>
                        <a:alpha val="4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l">
                        <a:spcBef>
                          <a:spcPts val="0"/>
                        </a:spcBef>
                        <a:spcAft>
                          <a:spcPts val="0"/>
                        </a:spcAft>
                      </a:pPr>
                      <a:r>
                        <a:rPr lang="en-US" sz="800" b="1" dirty="0">
                          <a:solidFill>
                            <a:schemeClr val="tx1"/>
                          </a:solidFill>
                          <a:latin typeface="Times New Roman"/>
                          <a:ea typeface="Times New Roman"/>
                          <a:cs typeface="Times New Roman"/>
                        </a:rPr>
                        <a:t>face development</a:t>
                      </a:r>
                    </a:p>
                  </a:txBody>
                  <a:tcPr marL="55553" marR="555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lumMod val="40000"/>
                        <a:lumOff val="60000"/>
                        <a:alpha val="4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ctr">
                        <a:spcBef>
                          <a:spcPts val="0"/>
                        </a:spcBef>
                        <a:spcAft>
                          <a:spcPts val="0"/>
                        </a:spcAft>
                      </a:pPr>
                      <a:r>
                        <a:rPr lang="en-US" sz="800" b="1" dirty="0">
                          <a:solidFill>
                            <a:schemeClr val="tx1"/>
                          </a:solidFill>
                          <a:latin typeface="Times New Roman"/>
                          <a:ea typeface="Times New Roman"/>
                          <a:cs typeface="Times New Roman"/>
                        </a:rPr>
                        <a:t>BP</a:t>
                      </a:r>
                    </a:p>
                  </a:txBody>
                  <a:tcPr marL="55553" marR="555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lumMod val="40000"/>
                        <a:lumOff val="60000"/>
                        <a:alpha val="4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r">
                        <a:spcBef>
                          <a:spcPts val="0"/>
                        </a:spcBef>
                        <a:spcAft>
                          <a:spcPts val="0"/>
                        </a:spcAft>
                      </a:pPr>
                      <a:r>
                        <a:rPr lang="en-US" sz="800" b="1" dirty="0">
                          <a:solidFill>
                            <a:schemeClr val="tx1"/>
                          </a:solidFill>
                          <a:latin typeface="Times New Roman"/>
                          <a:ea typeface="Times New Roman"/>
                          <a:cs typeface="Times New Roman"/>
                        </a:rPr>
                        <a:t>0.0003</a:t>
                      </a:r>
                    </a:p>
                  </a:txBody>
                  <a:tcPr marL="55553" marR="555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lumMod val="40000"/>
                        <a:lumOff val="60000"/>
                        <a:alpha val="40000"/>
                      </a:srgbClr>
                    </a:solidFill>
                  </a:tcPr>
                </a:tc>
                <a:extLst>
                  <a:ext uri="{0D108BD9-81ED-4DB2-BD59-A6C34878D82A}">
                    <a16:rowId xmlns:a16="http://schemas.microsoft.com/office/drawing/2014/main" val="10014"/>
                  </a:ext>
                </a:extLst>
              </a:tr>
              <a:tr h="160391">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l">
                        <a:spcBef>
                          <a:spcPts val="0"/>
                        </a:spcBef>
                        <a:spcAft>
                          <a:spcPts val="0"/>
                        </a:spcAft>
                      </a:pPr>
                      <a:r>
                        <a:rPr lang="en-US" sz="800" b="1" dirty="0">
                          <a:solidFill>
                            <a:schemeClr val="tx1"/>
                          </a:solidFill>
                          <a:latin typeface="Times New Roman"/>
                          <a:ea typeface="Times New Roman"/>
                          <a:cs typeface="Times New Roman"/>
                        </a:rPr>
                        <a:t>GO:0007283</a:t>
                      </a:r>
                    </a:p>
                  </a:txBody>
                  <a:tcPr marL="55553" marR="555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lumMod val="40000"/>
                        <a:lumOff val="60000"/>
                        <a:alpha val="4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r">
                        <a:spcBef>
                          <a:spcPts val="0"/>
                        </a:spcBef>
                        <a:spcAft>
                          <a:spcPts val="0"/>
                        </a:spcAft>
                      </a:pPr>
                      <a:r>
                        <a:rPr lang="en-US" sz="800" b="1">
                          <a:solidFill>
                            <a:schemeClr val="tx1"/>
                          </a:solidFill>
                          <a:latin typeface="Times New Roman"/>
                          <a:ea typeface="Times New Roman"/>
                          <a:cs typeface="Times New Roman"/>
                        </a:rPr>
                        <a:t>31</a:t>
                      </a:r>
                    </a:p>
                  </a:txBody>
                  <a:tcPr marL="55553" marR="555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lumMod val="40000"/>
                        <a:lumOff val="60000"/>
                        <a:alpha val="4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r">
                        <a:spcBef>
                          <a:spcPts val="0"/>
                        </a:spcBef>
                        <a:spcAft>
                          <a:spcPts val="0"/>
                        </a:spcAft>
                      </a:pPr>
                      <a:r>
                        <a:rPr lang="en-US" sz="800" b="1" dirty="0">
                          <a:solidFill>
                            <a:schemeClr val="tx1"/>
                          </a:solidFill>
                          <a:latin typeface="Times New Roman"/>
                          <a:ea typeface="Times New Roman"/>
                          <a:cs typeface="Times New Roman"/>
                        </a:rPr>
                        <a:t>202</a:t>
                      </a:r>
                    </a:p>
                  </a:txBody>
                  <a:tcPr marL="55553" marR="555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lumMod val="40000"/>
                        <a:lumOff val="60000"/>
                        <a:alpha val="4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l">
                        <a:spcBef>
                          <a:spcPts val="0"/>
                        </a:spcBef>
                        <a:spcAft>
                          <a:spcPts val="0"/>
                        </a:spcAft>
                      </a:pPr>
                      <a:r>
                        <a:rPr lang="en-US" sz="800" b="1" dirty="0">
                          <a:solidFill>
                            <a:schemeClr val="tx1"/>
                          </a:solidFill>
                          <a:latin typeface="Times New Roman"/>
                          <a:ea typeface="Times New Roman"/>
                          <a:cs typeface="Times New Roman"/>
                        </a:rPr>
                        <a:t>spermatogenesis</a:t>
                      </a:r>
                    </a:p>
                  </a:txBody>
                  <a:tcPr marL="55553" marR="555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lumMod val="40000"/>
                        <a:lumOff val="60000"/>
                        <a:alpha val="4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ctr">
                        <a:spcBef>
                          <a:spcPts val="0"/>
                        </a:spcBef>
                        <a:spcAft>
                          <a:spcPts val="0"/>
                        </a:spcAft>
                      </a:pPr>
                      <a:r>
                        <a:rPr lang="en-US" sz="800" b="1" dirty="0">
                          <a:solidFill>
                            <a:schemeClr val="tx1"/>
                          </a:solidFill>
                          <a:latin typeface="Times New Roman"/>
                          <a:ea typeface="Times New Roman"/>
                          <a:cs typeface="Times New Roman"/>
                        </a:rPr>
                        <a:t>BP</a:t>
                      </a:r>
                    </a:p>
                  </a:txBody>
                  <a:tcPr marL="55553" marR="555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lumMod val="40000"/>
                        <a:lumOff val="60000"/>
                        <a:alpha val="4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r">
                        <a:spcBef>
                          <a:spcPts val="0"/>
                        </a:spcBef>
                        <a:spcAft>
                          <a:spcPts val="0"/>
                        </a:spcAft>
                      </a:pPr>
                      <a:r>
                        <a:rPr lang="en-US" sz="800" b="1" dirty="0">
                          <a:solidFill>
                            <a:schemeClr val="tx1"/>
                          </a:solidFill>
                          <a:latin typeface="Times New Roman"/>
                          <a:ea typeface="Times New Roman"/>
                          <a:cs typeface="Times New Roman"/>
                        </a:rPr>
                        <a:t>0.0538</a:t>
                      </a:r>
                    </a:p>
                  </a:txBody>
                  <a:tcPr marL="55553" marR="555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lumMod val="40000"/>
                        <a:lumOff val="60000"/>
                        <a:alpha val="40000"/>
                      </a:srgbClr>
                    </a:solidFill>
                  </a:tcPr>
                </a:tc>
                <a:extLst>
                  <a:ext uri="{0D108BD9-81ED-4DB2-BD59-A6C34878D82A}">
                    <a16:rowId xmlns:a16="http://schemas.microsoft.com/office/drawing/2014/main" val="10015"/>
                  </a:ext>
                </a:extLst>
              </a:tr>
              <a:tr h="160391">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l">
                        <a:spcBef>
                          <a:spcPts val="0"/>
                        </a:spcBef>
                        <a:spcAft>
                          <a:spcPts val="0"/>
                        </a:spcAft>
                      </a:pPr>
                      <a:r>
                        <a:rPr lang="en-US" sz="800" b="1" dirty="0">
                          <a:solidFill>
                            <a:schemeClr val="tx1"/>
                          </a:solidFill>
                          <a:latin typeface="Times New Roman"/>
                          <a:ea typeface="Times New Roman"/>
                          <a:cs typeface="Times New Roman"/>
                        </a:rPr>
                        <a:t>GO:0007601</a:t>
                      </a:r>
                    </a:p>
                  </a:txBody>
                  <a:tcPr marL="55553" marR="555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lumMod val="40000"/>
                        <a:lumOff val="60000"/>
                        <a:alpha val="4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r">
                        <a:spcBef>
                          <a:spcPts val="0"/>
                        </a:spcBef>
                        <a:spcAft>
                          <a:spcPts val="0"/>
                        </a:spcAft>
                      </a:pPr>
                      <a:r>
                        <a:rPr lang="en-US" sz="800" b="1">
                          <a:solidFill>
                            <a:schemeClr val="tx1"/>
                          </a:solidFill>
                          <a:latin typeface="Times New Roman"/>
                          <a:ea typeface="Times New Roman"/>
                          <a:cs typeface="Times New Roman"/>
                        </a:rPr>
                        <a:t>19</a:t>
                      </a:r>
                    </a:p>
                  </a:txBody>
                  <a:tcPr marL="55553" marR="555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lumMod val="40000"/>
                        <a:lumOff val="60000"/>
                        <a:alpha val="4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r">
                        <a:spcBef>
                          <a:spcPts val="0"/>
                        </a:spcBef>
                        <a:spcAft>
                          <a:spcPts val="0"/>
                        </a:spcAft>
                      </a:pPr>
                      <a:r>
                        <a:rPr lang="en-US" sz="800" b="1" dirty="0">
                          <a:solidFill>
                            <a:schemeClr val="tx1"/>
                          </a:solidFill>
                          <a:latin typeface="Times New Roman"/>
                          <a:ea typeface="Times New Roman"/>
                          <a:cs typeface="Times New Roman"/>
                        </a:rPr>
                        <a:t>167</a:t>
                      </a:r>
                    </a:p>
                  </a:txBody>
                  <a:tcPr marL="55553" marR="555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lumMod val="40000"/>
                        <a:lumOff val="60000"/>
                        <a:alpha val="4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l">
                        <a:spcBef>
                          <a:spcPts val="0"/>
                        </a:spcBef>
                        <a:spcAft>
                          <a:spcPts val="0"/>
                        </a:spcAft>
                      </a:pPr>
                      <a:r>
                        <a:rPr lang="en-US" sz="800" b="1" dirty="0">
                          <a:solidFill>
                            <a:schemeClr val="tx1"/>
                          </a:solidFill>
                          <a:latin typeface="Times New Roman"/>
                          <a:ea typeface="Times New Roman"/>
                          <a:cs typeface="Times New Roman"/>
                        </a:rPr>
                        <a:t>visual perception</a:t>
                      </a:r>
                    </a:p>
                  </a:txBody>
                  <a:tcPr marL="55553" marR="555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lumMod val="40000"/>
                        <a:lumOff val="60000"/>
                        <a:alpha val="4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ctr">
                        <a:spcBef>
                          <a:spcPts val="0"/>
                        </a:spcBef>
                        <a:spcAft>
                          <a:spcPts val="0"/>
                        </a:spcAft>
                      </a:pPr>
                      <a:r>
                        <a:rPr lang="en-US" sz="800" b="1" dirty="0">
                          <a:solidFill>
                            <a:schemeClr val="tx1"/>
                          </a:solidFill>
                          <a:latin typeface="Times New Roman"/>
                          <a:ea typeface="Times New Roman"/>
                          <a:cs typeface="Times New Roman"/>
                        </a:rPr>
                        <a:t>BP</a:t>
                      </a:r>
                    </a:p>
                  </a:txBody>
                  <a:tcPr marL="55553" marR="555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lumMod val="40000"/>
                        <a:lumOff val="60000"/>
                        <a:alpha val="4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r">
                        <a:spcBef>
                          <a:spcPts val="0"/>
                        </a:spcBef>
                        <a:spcAft>
                          <a:spcPts val="0"/>
                        </a:spcAft>
                      </a:pPr>
                      <a:r>
                        <a:rPr lang="en-US" sz="800" b="1" dirty="0">
                          <a:solidFill>
                            <a:schemeClr val="tx1"/>
                          </a:solidFill>
                          <a:latin typeface="Times New Roman"/>
                          <a:ea typeface="Times New Roman"/>
                          <a:cs typeface="Times New Roman"/>
                        </a:rPr>
                        <a:t>0.3748</a:t>
                      </a:r>
                    </a:p>
                  </a:txBody>
                  <a:tcPr marL="55553" marR="555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lumMod val="40000"/>
                        <a:lumOff val="60000"/>
                        <a:alpha val="40000"/>
                      </a:srgbClr>
                    </a:solidFill>
                  </a:tcPr>
                </a:tc>
                <a:extLst>
                  <a:ext uri="{0D108BD9-81ED-4DB2-BD59-A6C34878D82A}">
                    <a16:rowId xmlns:a16="http://schemas.microsoft.com/office/drawing/2014/main" val="10016"/>
                  </a:ext>
                </a:extLst>
              </a:tr>
              <a:tr h="160391">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l">
                        <a:spcBef>
                          <a:spcPts val="0"/>
                        </a:spcBef>
                        <a:spcAft>
                          <a:spcPts val="0"/>
                        </a:spcAft>
                      </a:pPr>
                      <a:r>
                        <a:rPr lang="en-US" sz="800" b="1" dirty="0">
                          <a:solidFill>
                            <a:schemeClr val="tx1"/>
                          </a:solidFill>
                          <a:latin typeface="Times New Roman"/>
                          <a:ea typeface="Times New Roman"/>
                          <a:cs typeface="Times New Roman"/>
                        </a:rPr>
                        <a:t>GO:0016331</a:t>
                      </a:r>
                    </a:p>
                  </a:txBody>
                  <a:tcPr marL="55553" marR="555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lumMod val="40000"/>
                        <a:lumOff val="60000"/>
                        <a:alpha val="4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r">
                        <a:spcBef>
                          <a:spcPts val="0"/>
                        </a:spcBef>
                        <a:spcAft>
                          <a:spcPts val="0"/>
                        </a:spcAft>
                      </a:pPr>
                      <a:r>
                        <a:rPr lang="en-US" sz="800" b="1">
                          <a:solidFill>
                            <a:schemeClr val="tx1"/>
                          </a:solidFill>
                          <a:latin typeface="Times New Roman"/>
                          <a:ea typeface="Times New Roman"/>
                          <a:cs typeface="Times New Roman"/>
                        </a:rPr>
                        <a:t>5</a:t>
                      </a:r>
                    </a:p>
                  </a:txBody>
                  <a:tcPr marL="55553" marR="555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lumMod val="40000"/>
                        <a:lumOff val="60000"/>
                        <a:alpha val="4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r">
                        <a:spcBef>
                          <a:spcPts val="0"/>
                        </a:spcBef>
                        <a:spcAft>
                          <a:spcPts val="0"/>
                        </a:spcAft>
                      </a:pPr>
                      <a:r>
                        <a:rPr lang="en-US" sz="800" b="1" dirty="0">
                          <a:solidFill>
                            <a:schemeClr val="tx1"/>
                          </a:solidFill>
                          <a:latin typeface="Times New Roman"/>
                          <a:ea typeface="Times New Roman"/>
                          <a:cs typeface="Times New Roman"/>
                        </a:rPr>
                        <a:t>7</a:t>
                      </a:r>
                    </a:p>
                  </a:txBody>
                  <a:tcPr marL="55553" marR="555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lumMod val="40000"/>
                        <a:lumOff val="60000"/>
                        <a:alpha val="4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l">
                        <a:spcBef>
                          <a:spcPts val="0"/>
                        </a:spcBef>
                        <a:spcAft>
                          <a:spcPts val="0"/>
                        </a:spcAft>
                      </a:pPr>
                      <a:r>
                        <a:rPr lang="en-US" sz="800" b="1" dirty="0">
                          <a:solidFill>
                            <a:schemeClr val="tx1"/>
                          </a:solidFill>
                          <a:latin typeface="Times New Roman"/>
                          <a:ea typeface="Times New Roman"/>
                          <a:cs typeface="Times New Roman"/>
                        </a:rPr>
                        <a:t>morphogenesis of embryonic epithelium</a:t>
                      </a:r>
                    </a:p>
                  </a:txBody>
                  <a:tcPr marL="55553" marR="555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lumMod val="40000"/>
                        <a:lumOff val="60000"/>
                        <a:alpha val="4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ctr">
                        <a:spcBef>
                          <a:spcPts val="0"/>
                        </a:spcBef>
                        <a:spcAft>
                          <a:spcPts val="0"/>
                        </a:spcAft>
                      </a:pPr>
                      <a:r>
                        <a:rPr lang="en-US" sz="800" b="1" dirty="0">
                          <a:solidFill>
                            <a:schemeClr val="tx1"/>
                          </a:solidFill>
                          <a:latin typeface="Times New Roman"/>
                          <a:ea typeface="Times New Roman"/>
                          <a:cs typeface="Times New Roman"/>
                        </a:rPr>
                        <a:t>BP</a:t>
                      </a:r>
                    </a:p>
                  </a:txBody>
                  <a:tcPr marL="55553" marR="555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lumMod val="40000"/>
                        <a:lumOff val="60000"/>
                        <a:alpha val="4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r">
                        <a:spcBef>
                          <a:spcPts val="0"/>
                        </a:spcBef>
                        <a:spcAft>
                          <a:spcPts val="0"/>
                        </a:spcAft>
                      </a:pPr>
                      <a:r>
                        <a:rPr lang="en-US" sz="800" b="1" dirty="0">
                          <a:solidFill>
                            <a:schemeClr val="tx1"/>
                          </a:solidFill>
                          <a:latin typeface="Times New Roman"/>
                          <a:ea typeface="Times New Roman"/>
                          <a:cs typeface="Times New Roman"/>
                        </a:rPr>
                        <a:t>0.4772</a:t>
                      </a:r>
                    </a:p>
                  </a:txBody>
                  <a:tcPr marL="55553" marR="555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lumMod val="40000"/>
                        <a:lumOff val="60000"/>
                        <a:alpha val="40000"/>
                      </a:srgbClr>
                    </a:solidFill>
                  </a:tcPr>
                </a:tc>
                <a:extLst>
                  <a:ext uri="{0D108BD9-81ED-4DB2-BD59-A6C34878D82A}">
                    <a16:rowId xmlns:a16="http://schemas.microsoft.com/office/drawing/2014/main" val="10017"/>
                  </a:ext>
                </a:extLst>
              </a:tr>
              <a:tr h="160391">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l">
                        <a:spcBef>
                          <a:spcPts val="0"/>
                        </a:spcBef>
                        <a:spcAft>
                          <a:spcPts val="0"/>
                        </a:spcAft>
                      </a:pPr>
                      <a:r>
                        <a:rPr lang="en-US" sz="800" b="1" dirty="0">
                          <a:solidFill>
                            <a:schemeClr val="tx1"/>
                          </a:solidFill>
                          <a:latin typeface="Times New Roman"/>
                          <a:ea typeface="Times New Roman"/>
                          <a:cs typeface="Times New Roman"/>
                        </a:rPr>
                        <a:t>GO:0007411</a:t>
                      </a:r>
                    </a:p>
                  </a:txBody>
                  <a:tcPr marL="55553" marR="555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9F">
                        <a:alpha val="2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r">
                        <a:spcBef>
                          <a:spcPts val="0"/>
                        </a:spcBef>
                        <a:spcAft>
                          <a:spcPts val="0"/>
                        </a:spcAft>
                      </a:pPr>
                      <a:r>
                        <a:rPr lang="en-US" sz="800" b="1" dirty="0">
                          <a:solidFill>
                            <a:schemeClr val="tx1"/>
                          </a:solidFill>
                          <a:latin typeface="Times New Roman"/>
                          <a:ea typeface="Times New Roman"/>
                          <a:cs typeface="Times New Roman"/>
                        </a:rPr>
                        <a:t>203</a:t>
                      </a:r>
                    </a:p>
                  </a:txBody>
                  <a:tcPr marL="55553" marR="555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9F">
                        <a:alpha val="2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r">
                        <a:spcBef>
                          <a:spcPts val="0"/>
                        </a:spcBef>
                        <a:spcAft>
                          <a:spcPts val="0"/>
                        </a:spcAft>
                      </a:pPr>
                      <a:r>
                        <a:rPr lang="en-US" sz="800" b="1" dirty="0">
                          <a:solidFill>
                            <a:schemeClr val="tx1"/>
                          </a:solidFill>
                          <a:latin typeface="Times New Roman"/>
                          <a:ea typeface="Times New Roman"/>
                          <a:cs typeface="Times New Roman"/>
                        </a:rPr>
                        <a:t>269</a:t>
                      </a:r>
                    </a:p>
                  </a:txBody>
                  <a:tcPr marL="55553" marR="555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9F">
                        <a:alpha val="2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l">
                        <a:spcBef>
                          <a:spcPts val="0"/>
                        </a:spcBef>
                        <a:spcAft>
                          <a:spcPts val="0"/>
                        </a:spcAft>
                      </a:pPr>
                      <a:r>
                        <a:rPr lang="en-US" sz="800" b="1" dirty="0">
                          <a:solidFill>
                            <a:schemeClr val="tx1"/>
                          </a:solidFill>
                          <a:latin typeface="Times New Roman"/>
                          <a:ea typeface="Times New Roman"/>
                          <a:cs typeface="Times New Roman"/>
                        </a:rPr>
                        <a:t>axon guidance</a:t>
                      </a:r>
                    </a:p>
                  </a:txBody>
                  <a:tcPr marL="55553" marR="555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9F">
                        <a:alpha val="2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ctr">
                        <a:spcBef>
                          <a:spcPts val="0"/>
                        </a:spcBef>
                        <a:spcAft>
                          <a:spcPts val="0"/>
                        </a:spcAft>
                      </a:pPr>
                      <a:r>
                        <a:rPr lang="en-US" sz="800" b="1" dirty="0">
                          <a:solidFill>
                            <a:schemeClr val="tx1"/>
                          </a:solidFill>
                          <a:latin typeface="Times New Roman"/>
                          <a:ea typeface="Times New Roman"/>
                          <a:cs typeface="Times New Roman"/>
                        </a:rPr>
                        <a:t>BP</a:t>
                      </a:r>
                    </a:p>
                  </a:txBody>
                  <a:tcPr marL="55553" marR="555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9F">
                        <a:alpha val="2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r">
                        <a:spcBef>
                          <a:spcPts val="0"/>
                        </a:spcBef>
                        <a:spcAft>
                          <a:spcPts val="0"/>
                        </a:spcAft>
                      </a:pPr>
                      <a:r>
                        <a:rPr lang="en-US" sz="800" b="1" dirty="0">
                          <a:solidFill>
                            <a:schemeClr val="tx1"/>
                          </a:solidFill>
                          <a:latin typeface="Times New Roman"/>
                          <a:ea typeface="Times New Roman"/>
                          <a:cs typeface="Times New Roman"/>
                        </a:rPr>
                        <a:t>0.4872</a:t>
                      </a:r>
                    </a:p>
                  </a:txBody>
                  <a:tcPr marL="55553" marR="555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9F">
                        <a:alpha val="20000"/>
                      </a:srgbClr>
                    </a:solidFill>
                  </a:tcPr>
                </a:tc>
                <a:extLst>
                  <a:ext uri="{0D108BD9-81ED-4DB2-BD59-A6C34878D82A}">
                    <a16:rowId xmlns:a16="http://schemas.microsoft.com/office/drawing/2014/main" val="10018"/>
                  </a:ext>
                </a:extLst>
              </a:tr>
              <a:tr h="160391">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l">
                        <a:spcBef>
                          <a:spcPts val="0"/>
                        </a:spcBef>
                        <a:spcAft>
                          <a:spcPts val="0"/>
                        </a:spcAft>
                      </a:pPr>
                      <a:r>
                        <a:rPr lang="en-US" sz="800" b="1" dirty="0">
                          <a:solidFill>
                            <a:schemeClr val="tx1"/>
                          </a:solidFill>
                          <a:latin typeface="Times New Roman"/>
                          <a:ea typeface="Times New Roman"/>
                          <a:cs typeface="Times New Roman"/>
                        </a:rPr>
                        <a:t>GO:0070555</a:t>
                      </a:r>
                    </a:p>
                  </a:txBody>
                  <a:tcPr marL="55553" marR="555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lumMod val="40000"/>
                        <a:lumOff val="60000"/>
                        <a:alpha val="39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r">
                        <a:spcBef>
                          <a:spcPts val="0"/>
                        </a:spcBef>
                        <a:spcAft>
                          <a:spcPts val="0"/>
                        </a:spcAft>
                      </a:pPr>
                      <a:r>
                        <a:rPr lang="en-US" sz="800" b="1">
                          <a:solidFill>
                            <a:schemeClr val="tx1"/>
                          </a:solidFill>
                          <a:latin typeface="Times New Roman"/>
                          <a:ea typeface="Times New Roman"/>
                          <a:cs typeface="Times New Roman"/>
                        </a:rPr>
                        <a:t>16</a:t>
                      </a:r>
                    </a:p>
                  </a:txBody>
                  <a:tcPr marL="55553" marR="555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lumMod val="40000"/>
                        <a:lumOff val="60000"/>
                        <a:alpha val="39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r">
                        <a:spcBef>
                          <a:spcPts val="0"/>
                        </a:spcBef>
                        <a:spcAft>
                          <a:spcPts val="0"/>
                        </a:spcAft>
                      </a:pPr>
                      <a:r>
                        <a:rPr lang="en-US" sz="800" b="1" dirty="0">
                          <a:solidFill>
                            <a:schemeClr val="tx1"/>
                          </a:solidFill>
                          <a:latin typeface="Times New Roman"/>
                          <a:ea typeface="Times New Roman"/>
                          <a:cs typeface="Times New Roman"/>
                        </a:rPr>
                        <a:t>25</a:t>
                      </a:r>
                    </a:p>
                  </a:txBody>
                  <a:tcPr marL="55553" marR="555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lumMod val="40000"/>
                        <a:lumOff val="60000"/>
                        <a:alpha val="39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l">
                        <a:spcBef>
                          <a:spcPts val="0"/>
                        </a:spcBef>
                        <a:spcAft>
                          <a:spcPts val="0"/>
                        </a:spcAft>
                      </a:pPr>
                      <a:r>
                        <a:rPr lang="en-US" sz="800" b="1" dirty="0">
                          <a:solidFill>
                            <a:schemeClr val="tx1"/>
                          </a:solidFill>
                          <a:latin typeface="Times New Roman"/>
                          <a:ea typeface="Times New Roman"/>
                          <a:cs typeface="Times New Roman"/>
                        </a:rPr>
                        <a:t>response to interleukin-1</a:t>
                      </a:r>
                    </a:p>
                  </a:txBody>
                  <a:tcPr marL="55553" marR="555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lumMod val="40000"/>
                        <a:lumOff val="60000"/>
                        <a:alpha val="39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ctr">
                        <a:spcBef>
                          <a:spcPts val="0"/>
                        </a:spcBef>
                        <a:spcAft>
                          <a:spcPts val="0"/>
                        </a:spcAft>
                      </a:pPr>
                      <a:r>
                        <a:rPr lang="en-US" sz="800" b="1" dirty="0">
                          <a:solidFill>
                            <a:schemeClr val="tx1"/>
                          </a:solidFill>
                          <a:latin typeface="Times New Roman"/>
                          <a:ea typeface="Times New Roman"/>
                          <a:cs typeface="Times New Roman"/>
                        </a:rPr>
                        <a:t>BP</a:t>
                      </a:r>
                    </a:p>
                  </a:txBody>
                  <a:tcPr marL="55553" marR="555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lumMod val="40000"/>
                        <a:lumOff val="60000"/>
                        <a:alpha val="39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r">
                        <a:spcBef>
                          <a:spcPts val="0"/>
                        </a:spcBef>
                        <a:spcAft>
                          <a:spcPts val="0"/>
                        </a:spcAft>
                      </a:pPr>
                      <a:r>
                        <a:rPr lang="en-US" sz="800" b="1" dirty="0">
                          <a:solidFill>
                            <a:schemeClr val="tx1"/>
                          </a:solidFill>
                          <a:latin typeface="Times New Roman"/>
                          <a:ea typeface="Times New Roman"/>
                          <a:cs typeface="Times New Roman"/>
                        </a:rPr>
                        <a:t>0.6908</a:t>
                      </a:r>
                    </a:p>
                  </a:txBody>
                  <a:tcPr marL="55553" marR="555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lumMod val="40000"/>
                        <a:lumOff val="60000"/>
                        <a:alpha val="39000"/>
                      </a:srgbClr>
                    </a:solidFill>
                  </a:tcPr>
                </a:tc>
                <a:extLst>
                  <a:ext uri="{0D108BD9-81ED-4DB2-BD59-A6C34878D82A}">
                    <a16:rowId xmlns:a16="http://schemas.microsoft.com/office/drawing/2014/main" val="10019"/>
                  </a:ext>
                </a:extLst>
              </a:tr>
              <a:tr h="160391">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l">
                        <a:spcBef>
                          <a:spcPts val="0"/>
                        </a:spcBef>
                        <a:spcAft>
                          <a:spcPts val="0"/>
                        </a:spcAft>
                      </a:pPr>
                      <a:r>
                        <a:rPr lang="en-US" sz="800" b="1" dirty="0">
                          <a:solidFill>
                            <a:schemeClr val="tx1"/>
                          </a:solidFill>
                          <a:latin typeface="Times New Roman"/>
                          <a:ea typeface="Times New Roman"/>
                          <a:cs typeface="Times New Roman"/>
                        </a:rPr>
                        <a:t>GO:0051568</a:t>
                      </a:r>
                    </a:p>
                  </a:txBody>
                  <a:tcPr marL="55553" marR="555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lumMod val="40000"/>
                        <a:lumOff val="60000"/>
                        <a:alpha val="39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r">
                        <a:spcBef>
                          <a:spcPts val="0"/>
                        </a:spcBef>
                        <a:spcAft>
                          <a:spcPts val="0"/>
                        </a:spcAft>
                      </a:pPr>
                      <a:r>
                        <a:rPr lang="en-US" sz="800" b="1" dirty="0">
                          <a:solidFill>
                            <a:schemeClr val="tx1"/>
                          </a:solidFill>
                          <a:latin typeface="Times New Roman"/>
                          <a:ea typeface="Times New Roman"/>
                          <a:cs typeface="Times New Roman"/>
                        </a:rPr>
                        <a:t>9</a:t>
                      </a:r>
                    </a:p>
                  </a:txBody>
                  <a:tcPr marL="55553" marR="555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lumMod val="40000"/>
                        <a:lumOff val="60000"/>
                        <a:alpha val="39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r">
                        <a:spcBef>
                          <a:spcPts val="0"/>
                        </a:spcBef>
                        <a:spcAft>
                          <a:spcPts val="0"/>
                        </a:spcAft>
                      </a:pPr>
                      <a:r>
                        <a:rPr lang="en-US" sz="800" b="1" dirty="0">
                          <a:solidFill>
                            <a:schemeClr val="tx1"/>
                          </a:solidFill>
                          <a:latin typeface="Times New Roman"/>
                          <a:ea typeface="Times New Roman"/>
                          <a:cs typeface="Times New Roman"/>
                        </a:rPr>
                        <a:t>10</a:t>
                      </a:r>
                    </a:p>
                  </a:txBody>
                  <a:tcPr marL="55553" marR="555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lumMod val="40000"/>
                        <a:lumOff val="60000"/>
                        <a:alpha val="39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l">
                        <a:spcBef>
                          <a:spcPts val="0"/>
                        </a:spcBef>
                        <a:spcAft>
                          <a:spcPts val="0"/>
                        </a:spcAft>
                      </a:pPr>
                      <a:r>
                        <a:rPr lang="en-US" sz="800" b="1" dirty="0">
                          <a:solidFill>
                            <a:schemeClr val="tx1"/>
                          </a:solidFill>
                          <a:latin typeface="Times New Roman"/>
                          <a:ea typeface="Times New Roman"/>
                          <a:cs typeface="Times New Roman"/>
                        </a:rPr>
                        <a:t>histone H3-K4 methylation</a:t>
                      </a:r>
                    </a:p>
                  </a:txBody>
                  <a:tcPr marL="55553" marR="555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lumMod val="40000"/>
                        <a:lumOff val="60000"/>
                        <a:alpha val="39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ctr">
                        <a:spcBef>
                          <a:spcPts val="0"/>
                        </a:spcBef>
                        <a:spcAft>
                          <a:spcPts val="0"/>
                        </a:spcAft>
                      </a:pPr>
                      <a:r>
                        <a:rPr lang="en-US" sz="800" b="1" dirty="0">
                          <a:solidFill>
                            <a:schemeClr val="tx1"/>
                          </a:solidFill>
                          <a:latin typeface="Times New Roman"/>
                          <a:ea typeface="Times New Roman"/>
                          <a:cs typeface="Times New Roman"/>
                        </a:rPr>
                        <a:t>BP</a:t>
                      </a:r>
                    </a:p>
                  </a:txBody>
                  <a:tcPr marL="55553" marR="555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lumMod val="40000"/>
                        <a:lumOff val="60000"/>
                        <a:alpha val="39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r">
                        <a:spcBef>
                          <a:spcPts val="0"/>
                        </a:spcBef>
                        <a:spcAft>
                          <a:spcPts val="0"/>
                        </a:spcAft>
                      </a:pPr>
                      <a:r>
                        <a:rPr lang="en-US" sz="800" b="1" dirty="0">
                          <a:solidFill>
                            <a:schemeClr val="tx1"/>
                          </a:solidFill>
                          <a:latin typeface="Times New Roman"/>
                          <a:ea typeface="Times New Roman"/>
                          <a:cs typeface="Times New Roman"/>
                        </a:rPr>
                        <a:t>0.9788</a:t>
                      </a:r>
                    </a:p>
                  </a:txBody>
                  <a:tcPr marL="55553" marR="555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lumMod val="40000"/>
                        <a:lumOff val="60000"/>
                        <a:alpha val="39000"/>
                      </a:srgbClr>
                    </a:solidFill>
                  </a:tcPr>
                </a:tc>
                <a:extLst>
                  <a:ext uri="{0D108BD9-81ED-4DB2-BD59-A6C34878D82A}">
                    <a16:rowId xmlns:a16="http://schemas.microsoft.com/office/drawing/2014/main" val="10020"/>
                  </a:ext>
                </a:extLst>
              </a:tr>
              <a:tr h="160391">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l">
                        <a:spcBef>
                          <a:spcPts val="0"/>
                        </a:spcBef>
                        <a:spcAft>
                          <a:spcPts val="0"/>
                        </a:spcAft>
                      </a:pPr>
                      <a:r>
                        <a:rPr lang="en-US" sz="800" b="1" dirty="0">
                          <a:solidFill>
                            <a:schemeClr val="tx1"/>
                          </a:solidFill>
                          <a:latin typeface="Times New Roman"/>
                          <a:ea typeface="Times New Roman"/>
                          <a:cs typeface="Times New Roman"/>
                        </a:rPr>
                        <a:t>GO:0007157</a:t>
                      </a:r>
                    </a:p>
                  </a:txBody>
                  <a:tcPr marL="55553" marR="555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lumMod val="40000"/>
                        <a:lumOff val="60000"/>
                        <a:alpha val="39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r">
                        <a:spcBef>
                          <a:spcPts val="0"/>
                        </a:spcBef>
                        <a:spcAft>
                          <a:spcPts val="0"/>
                        </a:spcAft>
                      </a:pPr>
                      <a:r>
                        <a:rPr lang="en-US" sz="800" b="1" dirty="0">
                          <a:solidFill>
                            <a:schemeClr val="tx1"/>
                          </a:solidFill>
                          <a:latin typeface="Times New Roman"/>
                          <a:ea typeface="Times New Roman"/>
                          <a:cs typeface="Times New Roman"/>
                        </a:rPr>
                        <a:t>12</a:t>
                      </a:r>
                    </a:p>
                  </a:txBody>
                  <a:tcPr marL="55553" marR="555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lumMod val="40000"/>
                        <a:lumOff val="60000"/>
                        <a:alpha val="39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r">
                        <a:spcBef>
                          <a:spcPts val="0"/>
                        </a:spcBef>
                        <a:spcAft>
                          <a:spcPts val="0"/>
                        </a:spcAft>
                      </a:pPr>
                      <a:r>
                        <a:rPr lang="en-US" sz="800" b="1" dirty="0">
                          <a:solidFill>
                            <a:schemeClr val="tx1"/>
                          </a:solidFill>
                          <a:latin typeface="Times New Roman"/>
                          <a:ea typeface="Times New Roman"/>
                          <a:cs typeface="Times New Roman"/>
                        </a:rPr>
                        <a:t>17</a:t>
                      </a:r>
                    </a:p>
                  </a:txBody>
                  <a:tcPr marL="55553" marR="555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lumMod val="40000"/>
                        <a:lumOff val="60000"/>
                        <a:alpha val="39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l">
                        <a:spcBef>
                          <a:spcPts val="0"/>
                        </a:spcBef>
                        <a:spcAft>
                          <a:spcPts val="0"/>
                        </a:spcAft>
                      </a:pPr>
                      <a:r>
                        <a:rPr lang="en-US" sz="800" b="1" dirty="0" err="1">
                          <a:solidFill>
                            <a:schemeClr val="tx1"/>
                          </a:solidFill>
                          <a:latin typeface="Times New Roman"/>
                          <a:ea typeface="Times New Roman"/>
                          <a:cs typeface="Times New Roman"/>
                        </a:rPr>
                        <a:t>heterophilic</a:t>
                      </a:r>
                      <a:r>
                        <a:rPr lang="en-US" sz="800" b="1" dirty="0">
                          <a:solidFill>
                            <a:schemeClr val="tx1"/>
                          </a:solidFill>
                          <a:latin typeface="Times New Roman"/>
                          <a:ea typeface="Times New Roman"/>
                          <a:cs typeface="Times New Roman"/>
                        </a:rPr>
                        <a:t> cell-cell adhesion</a:t>
                      </a:r>
                    </a:p>
                  </a:txBody>
                  <a:tcPr marL="55553" marR="555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lumMod val="40000"/>
                        <a:lumOff val="60000"/>
                        <a:alpha val="39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ctr">
                        <a:spcBef>
                          <a:spcPts val="0"/>
                        </a:spcBef>
                        <a:spcAft>
                          <a:spcPts val="0"/>
                        </a:spcAft>
                      </a:pPr>
                      <a:r>
                        <a:rPr lang="en-US" sz="800" b="1" dirty="0">
                          <a:solidFill>
                            <a:schemeClr val="tx1"/>
                          </a:solidFill>
                          <a:latin typeface="Times New Roman"/>
                          <a:ea typeface="Times New Roman"/>
                          <a:cs typeface="Times New Roman"/>
                        </a:rPr>
                        <a:t>BP</a:t>
                      </a:r>
                    </a:p>
                  </a:txBody>
                  <a:tcPr marL="55553" marR="555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lumMod val="40000"/>
                        <a:lumOff val="60000"/>
                        <a:alpha val="39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r">
                        <a:spcBef>
                          <a:spcPts val="0"/>
                        </a:spcBef>
                        <a:spcAft>
                          <a:spcPts val="0"/>
                        </a:spcAft>
                      </a:pPr>
                      <a:r>
                        <a:rPr lang="en-US" sz="800" b="1" dirty="0">
                          <a:solidFill>
                            <a:schemeClr val="tx1"/>
                          </a:solidFill>
                          <a:latin typeface="Times New Roman"/>
                          <a:ea typeface="Times New Roman"/>
                          <a:cs typeface="Times New Roman"/>
                        </a:rPr>
                        <a:t>1.0477</a:t>
                      </a:r>
                    </a:p>
                  </a:txBody>
                  <a:tcPr marL="55553" marR="555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lumMod val="40000"/>
                        <a:lumOff val="60000"/>
                        <a:alpha val="39000"/>
                      </a:srgbClr>
                    </a:solidFill>
                  </a:tcPr>
                </a:tc>
                <a:extLst>
                  <a:ext uri="{0D108BD9-81ED-4DB2-BD59-A6C34878D82A}">
                    <a16:rowId xmlns:a16="http://schemas.microsoft.com/office/drawing/2014/main" val="10021"/>
                  </a:ext>
                </a:extLst>
              </a:tr>
              <a:tr h="160391">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l">
                        <a:spcBef>
                          <a:spcPts val="0"/>
                        </a:spcBef>
                        <a:spcAft>
                          <a:spcPts val="0"/>
                        </a:spcAft>
                      </a:pPr>
                      <a:r>
                        <a:rPr lang="en-US" sz="800" b="1" dirty="0">
                          <a:solidFill>
                            <a:schemeClr val="tx1"/>
                          </a:solidFill>
                          <a:latin typeface="Times New Roman"/>
                          <a:ea typeface="Times New Roman"/>
                          <a:cs typeface="Times New Roman"/>
                        </a:rPr>
                        <a:t>GO:0005977</a:t>
                      </a:r>
                    </a:p>
                  </a:txBody>
                  <a:tcPr marL="55553" marR="555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lumMod val="40000"/>
                        <a:lumOff val="60000"/>
                        <a:alpha val="39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r">
                        <a:spcBef>
                          <a:spcPts val="0"/>
                        </a:spcBef>
                        <a:spcAft>
                          <a:spcPts val="0"/>
                        </a:spcAft>
                      </a:pPr>
                      <a:r>
                        <a:rPr lang="en-US" sz="800" b="1" dirty="0">
                          <a:solidFill>
                            <a:schemeClr val="tx1"/>
                          </a:solidFill>
                          <a:latin typeface="Times New Roman"/>
                          <a:ea typeface="Times New Roman"/>
                          <a:cs typeface="Times New Roman"/>
                        </a:rPr>
                        <a:t>19</a:t>
                      </a:r>
                    </a:p>
                  </a:txBody>
                  <a:tcPr marL="55553" marR="555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lumMod val="40000"/>
                        <a:lumOff val="60000"/>
                        <a:alpha val="39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r">
                        <a:spcBef>
                          <a:spcPts val="0"/>
                        </a:spcBef>
                        <a:spcAft>
                          <a:spcPts val="0"/>
                        </a:spcAft>
                      </a:pPr>
                      <a:r>
                        <a:rPr lang="en-US" sz="800" b="1" dirty="0">
                          <a:solidFill>
                            <a:schemeClr val="tx1"/>
                          </a:solidFill>
                          <a:latin typeface="Times New Roman"/>
                          <a:ea typeface="Times New Roman"/>
                          <a:cs typeface="Times New Roman"/>
                        </a:rPr>
                        <a:t>20</a:t>
                      </a:r>
                    </a:p>
                  </a:txBody>
                  <a:tcPr marL="55553" marR="555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lumMod val="40000"/>
                        <a:lumOff val="60000"/>
                        <a:alpha val="39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l">
                        <a:spcBef>
                          <a:spcPts val="0"/>
                        </a:spcBef>
                        <a:spcAft>
                          <a:spcPts val="0"/>
                        </a:spcAft>
                      </a:pPr>
                      <a:r>
                        <a:rPr lang="en-US" sz="800" b="1" dirty="0">
                          <a:solidFill>
                            <a:schemeClr val="tx1"/>
                          </a:solidFill>
                          <a:latin typeface="Times New Roman"/>
                          <a:ea typeface="Times New Roman"/>
                          <a:cs typeface="Times New Roman"/>
                        </a:rPr>
                        <a:t>glycogen metabolic process</a:t>
                      </a:r>
                    </a:p>
                  </a:txBody>
                  <a:tcPr marL="55553" marR="555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lumMod val="40000"/>
                        <a:lumOff val="60000"/>
                        <a:alpha val="39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ctr">
                        <a:spcBef>
                          <a:spcPts val="0"/>
                        </a:spcBef>
                        <a:spcAft>
                          <a:spcPts val="0"/>
                        </a:spcAft>
                      </a:pPr>
                      <a:r>
                        <a:rPr lang="en-US" sz="800" b="1" dirty="0">
                          <a:solidFill>
                            <a:schemeClr val="tx1"/>
                          </a:solidFill>
                          <a:latin typeface="Times New Roman"/>
                          <a:ea typeface="Times New Roman"/>
                          <a:cs typeface="Times New Roman"/>
                        </a:rPr>
                        <a:t>BP</a:t>
                      </a:r>
                    </a:p>
                  </a:txBody>
                  <a:tcPr marL="55553" marR="555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lumMod val="40000"/>
                        <a:lumOff val="60000"/>
                        <a:alpha val="39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r">
                        <a:spcBef>
                          <a:spcPts val="0"/>
                        </a:spcBef>
                        <a:spcAft>
                          <a:spcPts val="0"/>
                        </a:spcAft>
                      </a:pPr>
                      <a:r>
                        <a:rPr lang="en-US" sz="800" b="1" dirty="0">
                          <a:solidFill>
                            <a:schemeClr val="tx1"/>
                          </a:solidFill>
                          <a:latin typeface="Times New Roman"/>
                          <a:ea typeface="Times New Roman"/>
                          <a:cs typeface="Times New Roman"/>
                        </a:rPr>
                        <a:t>1.0603</a:t>
                      </a:r>
                    </a:p>
                  </a:txBody>
                  <a:tcPr marL="55553" marR="555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lumMod val="40000"/>
                        <a:lumOff val="60000"/>
                        <a:alpha val="39000"/>
                      </a:srgbClr>
                    </a:solidFill>
                  </a:tcPr>
                </a:tc>
                <a:extLst>
                  <a:ext uri="{0D108BD9-81ED-4DB2-BD59-A6C34878D82A}">
                    <a16:rowId xmlns:a16="http://schemas.microsoft.com/office/drawing/2014/main" val="10022"/>
                  </a:ext>
                </a:extLst>
              </a:tr>
              <a:tr h="160391">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l">
                        <a:spcBef>
                          <a:spcPts val="0"/>
                        </a:spcBef>
                        <a:spcAft>
                          <a:spcPts val="0"/>
                        </a:spcAft>
                      </a:pPr>
                      <a:r>
                        <a:rPr lang="en-US" sz="800" b="1" dirty="0">
                          <a:solidFill>
                            <a:schemeClr val="tx1"/>
                          </a:solidFill>
                          <a:latin typeface="Times New Roman"/>
                          <a:ea typeface="Times New Roman"/>
                          <a:cs typeface="Times New Roman"/>
                        </a:rPr>
                        <a:t>GO:0006200</a:t>
                      </a:r>
                    </a:p>
                  </a:txBody>
                  <a:tcPr marL="55553" marR="555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lumMod val="40000"/>
                        <a:lumOff val="60000"/>
                        <a:alpha val="39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r">
                        <a:spcBef>
                          <a:spcPts val="0"/>
                        </a:spcBef>
                        <a:spcAft>
                          <a:spcPts val="0"/>
                        </a:spcAft>
                      </a:pPr>
                      <a:r>
                        <a:rPr lang="en-US" sz="800" b="1" dirty="0">
                          <a:solidFill>
                            <a:schemeClr val="tx1"/>
                          </a:solidFill>
                          <a:latin typeface="Times New Roman"/>
                          <a:ea typeface="Times New Roman"/>
                          <a:cs typeface="Times New Roman"/>
                        </a:rPr>
                        <a:t>33</a:t>
                      </a:r>
                    </a:p>
                  </a:txBody>
                  <a:tcPr marL="55553" marR="555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lumMod val="40000"/>
                        <a:lumOff val="60000"/>
                        <a:alpha val="39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r">
                        <a:spcBef>
                          <a:spcPts val="0"/>
                        </a:spcBef>
                        <a:spcAft>
                          <a:spcPts val="0"/>
                        </a:spcAft>
                      </a:pPr>
                      <a:r>
                        <a:rPr lang="en-US" sz="800" b="1" dirty="0">
                          <a:solidFill>
                            <a:schemeClr val="tx1"/>
                          </a:solidFill>
                          <a:latin typeface="Times New Roman"/>
                          <a:ea typeface="Times New Roman"/>
                          <a:cs typeface="Times New Roman"/>
                        </a:rPr>
                        <a:t>66</a:t>
                      </a:r>
                    </a:p>
                  </a:txBody>
                  <a:tcPr marL="55553" marR="555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lumMod val="40000"/>
                        <a:lumOff val="60000"/>
                        <a:alpha val="39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l">
                        <a:spcBef>
                          <a:spcPts val="0"/>
                        </a:spcBef>
                        <a:spcAft>
                          <a:spcPts val="0"/>
                        </a:spcAft>
                      </a:pPr>
                      <a:r>
                        <a:rPr lang="en-US" sz="800" b="1" dirty="0">
                          <a:solidFill>
                            <a:schemeClr val="tx1"/>
                          </a:solidFill>
                          <a:latin typeface="Times New Roman"/>
                          <a:ea typeface="Times New Roman"/>
                          <a:cs typeface="Times New Roman"/>
                        </a:rPr>
                        <a:t>ATP catabolic process</a:t>
                      </a:r>
                    </a:p>
                  </a:txBody>
                  <a:tcPr marL="55553" marR="555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lumMod val="40000"/>
                        <a:lumOff val="60000"/>
                        <a:alpha val="39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ctr">
                        <a:spcBef>
                          <a:spcPts val="0"/>
                        </a:spcBef>
                        <a:spcAft>
                          <a:spcPts val="0"/>
                        </a:spcAft>
                      </a:pPr>
                      <a:r>
                        <a:rPr lang="en-US" sz="800" b="1" dirty="0">
                          <a:solidFill>
                            <a:schemeClr val="tx1"/>
                          </a:solidFill>
                          <a:latin typeface="Times New Roman"/>
                          <a:ea typeface="Times New Roman"/>
                          <a:cs typeface="Times New Roman"/>
                        </a:rPr>
                        <a:t>BP</a:t>
                      </a:r>
                    </a:p>
                  </a:txBody>
                  <a:tcPr marL="55553" marR="555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lumMod val="40000"/>
                        <a:lumOff val="60000"/>
                        <a:alpha val="39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r">
                        <a:spcBef>
                          <a:spcPts val="0"/>
                        </a:spcBef>
                        <a:spcAft>
                          <a:spcPts val="0"/>
                        </a:spcAft>
                      </a:pPr>
                      <a:r>
                        <a:rPr lang="en-US" sz="800" b="1" dirty="0">
                          <a:solidFill>
                            <a:schemeClr val="tx1"/>
                          </a:solidFill>
                          <a:latin typeface="Times New Roman"/>
                          <a:ea typeface="Times New Roman"/>
                          <a:cs typeface="Times New Roman"/>
                        </a:rPr>
                        <a:t>1.8566</a:t>
                      </a:r>
                    </a:p>
                  </a:txBody>
                  <a:tcPr marL="55553" marR="55553"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lumMod val="40000"/>
                        <a:lumOff val="60000"/>
                        <a:alpha val="39000"/>
                      </a:srgbClr>
                    </a:solidFill>
                  </a:tcPr>
                </a:tc>
                <a:extLst>
                  <a:ext uri="{0D108BD9-81ED-4DB2-BD59-A6C34878D82A}">
                    <a16:rowId xmlns:a16="http://schemas.microsoft.com/office/drawing/2014/main" val="10023"/>
                  </a:ext>
                </a:extLst>
              </a:tr>
            </a:tbl>
          </a:graphicData>
        </a:graphic>
      </p:graphicFrame>
      <p:sp>
        <p:nvSpPr>
          <p:cNvPr id="23" name="TextBox 22"/>
          <p:cNvSpPr txBox="1"/>
          <p:nvPr/>
        </p:nvSpPr>
        <p:spPr>
          <a:xfrm>
            <a:off x="1264119" y="5906126"/>
            <a:ext cx="6717996" cy="548099"/>
          </a:xfrm>
          <a:prstGeom prst="rect">
            <a:avLst/>
          </a:prstGeom>
          <a:noFill/>
        </p:spPr>
        <p:txBody>
          <a:bodyPr wrap="square" rtlCol="0">
            <a:spAutoFit/>
          </a:bodyPr>
          <a:lstStyle/>
          <a:p>
            <a:pPr algn="ctr" defTabSz="967618"/>
            <a:r>
              <a:rPr lang="en-US" sz="1481" b="1" kern="0" dirty="0">
                <a:solidFill>
                  <a:prstClr val="black"/>
                </a:solidFill>
                <a:latin typeface="Frutiger LT Pro 55 Roman" panose="020B0602020204020204" pitchFamily="34" charset="0"/>
              </a:rPr>
              <a:t>LASSO Model: 22 SPCA GO terms - 446 unique genes</a:t>
            </a:r>
          </a:p>
          <a:p>
            <a:pPr algn="ctr" defTabSz="967618"/>
            <a:r>
              <a:rPr lang="en-US" sz="1481" b="1" kern="0" dirty="0">
                <a:solidFill>
                  <a:prstClr val="black"/>
                </a:solidFill>
                <a:latin typeface="Frutiger LT Pro 55 Roman" panose="020B0602020204020204" pitchFamily="34" charset="0"/>
              </a:rPr>
              <a:t>44% implicated in breast cancer, 71% implicated in cancer</a:t>
            </a:r>
          </a:p>
        </p:txBody>
      </p:sp>
    </p:spTree>
    <p:extLst>
      <p:ext uri="{BB962C8B-B14F-4D97-AF65-F5344CB8AC3E}">
        <p14:creationId xmlns:p14="http://schemas.microsoft.com/office/powerpoint/2010/main" val="42559079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505578" y="1099218"/>
            <a:ext cx="1209624" cy="1830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7618"/>
            <a:endParaRPr lang="en-US" sz="1905" kern="0">
              <a:solidFill>
                <a:srgbClr val="FFFFFF"/>
              </a:solidFill>
            </a:endParaRPr>
          </a:p>
        </p:txBody>
      </p:sp>
      <p:graphicFrame>
        <p:nvGraphicFramePr>
          <p:cNvPr id="9" name="Table 8"/>
          <p:cNvGraphicFramePr>
            <a:graphicFrameLocks noGrp="1"/>
          </p:cNvGraphicFramePr>
          <p:nvPr>
            <p:extLst/>
          </p:nvPr>
        </p:nvGraphicFramePr>
        <p:xfrm>
          <a:off x="850355" y="1628237"/>
          <a:ext cx="7598809" cy="3483554"/>
        </p:xfrm>
        <a:graphic>
          <a:graphicData uri="http://schemas.openxmlformats.org/drawingml/2006/table">
            <a:tbl>
              <a:tblPr/>
              <a:tblGrid>
                <a:gridCol w="857680">
                  <a:extLst>
                    <a:ext uri="{9D8B030D-6E8A-4147-A177-3AD203B41FA5}">
                      <a16:colId xmlns:a16="http://schemas.microsoft.com/office/drawing/2014/main" val="20000"/>
                    </a:ext>
                  </a:extLst>
                </a:gridCol>
                <a:gridCol w="567673">
                  <a:extLst>
                    <a:ext uri="{9D8B030D-6E8A-4147-A177-3AD203B41FA5}">
                      <a16:colId xmlns:a16="http://schemas.microsoft.com/office/drawing/2014/main" val="20001"/>
                    </a:ext>
                  </a:extLst>
                </a:gridCol>
                <a:gridCol w="354795">
                  <a:extLst>
                    <a:ext uri="{9D8B030D-6E8A-4147-A177-3AD203B41FA5}">
                      <a16:colId xmlns:a16="http://schemas.microsoft.com/office/drawing/2014/main" val="20002"/>
                    </a:ext>
                  </a:extLst>
                </a:gridCol>
                <a:gridCol w="2199738">
                  <a:extLst>
                    <a:ext uri="{9D8B030D-6E8A-4147-A177-3AD203B41FA5}">
                      <a16:colId xmlns:a16="http://schemas.microsoft.com/office/drawing/2014/main" val="20003"/>
                    </a:ext>
                  </a:extLst>
                </a:gridCol>
                <a:gridCol w="890693">
                  <a:extLst>
                    <a:ext uri="{9D8B030D-6E8A-4147-A177-3AD203B41FA5}">
                      <a16:colId xmlns:a16="http://schemas.microsoft.com/office/drawing/2014/main" val="20004"/>
                    </a:ext>
                  </a:extLst>
                </a:gridCol>
                <a:gridCol w="1484404">
                  <a:extLst>
                    <a:ext uri="{9D8B030D-6E8A-4147-A177-3AD203B41FA5}">
                      <a16:colId xmlns:a16="http://schemas.microsoft.com/office/drawing/2014/main" val="20005"/>
                    </a:ext>
                  </a:extLst>
                </a:gridCol>
                <a:gridCol w="460676">
                  <a:extLst>
                    <a:ext uri="{9D8B030D-6E8A-4147-A177-3AD203B41FA5}">
                      <a16:colId xmlns:a16="http://schemas.microsoft.com/office/drawing/2014/main" val="20006"/>
                    </a:ext>
                  </a:extLst>
                </a:gridCol>
                <a:gridCol w="783150">
                  <a:extLst>
                    <a:ext uri="{9D8B030D-6E8A-4147-A177-3AD203B41FA5}">
                      <a16:colId xmlns:a16="http://schemas.microsoft.com/office/drawing/2014/main" val="20007"/>
                    </a:ext>
                  </a:extLst>
                </a:gridCol>
              </a:tblGrid>
              <a:tr h="208138">
                <a:tc gridSpan="8">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ctr">
                        <a:spcBef>
                          <a:spcPts val="0"/>
                        </a:spcBef>
                        <a:spcAft>
                          <a:spcPts val="0"/>
                        </a:spcAft>
                        <a:tabLst>
                          <a:tab pos="2743200" algn="ctr"/>
                          <a:tab pos="5486400" algn="r"/>
                        </a:tabLst>
                      </a:pPr>
                      <a:r>
                        <a:rPr lang="en-US" sz="1200" b="1" dirty="0">
                          <a:latin typeface="Times New Roman"/>
                          <a:ea typeface="Times New Roman"/>
                          <a:cs typeface="Times New Roman"/>
                        </a:rPr>
                        <a:t>nEASE Predictors for Five Year Relapse Free Survival </a:t>
                      </a:r>
                      <a:endParaRPr lang="en-US" sz="1200" dirty="0">
                        <a:latin typeface="Times New Roman"/>
                        <a:ea typeface="Times New Roman"/>
                        <a:cs typeface="Times New Roman"/>
                      </a:endParaRPr>
                    </a:p>
                  </a:txBody>
                  <a:tcPr marL="43250" marR="432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alpha val="50000"/>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78432">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l">
                        <a:spcBef>
                          <a:spcPts val="0"/>
                        </a:spcBef>
                        <a:spcAft>
                          <a:spcPts val="0"/>
                        </a:spcAft>
                        <a:tabLst>
                          <a:tab pos="2743200" algn="ctr"/>
                          <a:tab pos="5486400" algn="r"/>
                        </a:tabLst>
                      </a:pPr>
                      <a:r>
                        <a:rPr lang="en-US" sz="1100" b="1" dirty="0">
                          <a:solidFill>
                            <a:srgbClr val="000000"/>
                          </a:solidFill>
                          <a:latin typeface="Times New Roman"/>
                          <a:ea typeface="Times New Roman"/>
                          <a:cs typeface="Times New Roman"/>
                        </a:rPr>
                        <a:t>nEASE GOID</a:t>
                      </a:r>
                      <a:endParaRPr lang="en-US" sz="1100" dirty="0">
                        <a:latin typeface="Times New Roman"/>
                        <a:ea typeface="Times New Roman"/>
                        <a:cs typeface="Times New Roman"/>
                      </a:endParaRPr>
                    </a:p>
                  </a:txBody>
                  <a:tcPr marL="43250" marR="432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alpha val="5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l">
                        <a:spcBef>
                          <a:spcPts val="0"/>
                        </a:spcBef>
                        <a:spcAft>
                          <a:spcPts val="0"/>
                        </a:spcAft>
                        <a:tabLst>
                          <a:tab pos="2743200" algn="ctr"/>
                          <a:tab pos="5486400" algn="r"/>
                        </a:tabLst>
                      </a:pPr>
                      <a:r>
                        <a:rPr lang="en-US" sz="1100" b="1" dirty="0">
                          <a:solidFill>
                            <a:srgbClr val="000000"/>
                          </a:solidFill>
                          <a:latin typeface="Times New Roman"/>
                          <a:ea typeface="Times New Roman"/>
                          <a:cs typeface="Times New Roman"/>
                        </a:rPr>
                        <a:t>Count</a:t>
                      </a:r>
                      <a:endParaRPr lang="en-US" sz="1100" dirty="0">
                        <a:latin typeface="Times New Roman"/>
                        <a:ea typeface="Times New Roman"/>
                        <a:cs typeface="Times New Roman"/>
                      </a:endParaRPr>
                    </a:p>
                  </a:txBody>
                  <a:tcPr marL="43250" marR="432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alpha val="5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l">
                        <a:spcBef>
                          <a:spcPts val="0"/>
                        </a:spcBef>
                        <a:spcAft>
                          <a:spcPts val="0"/>
                        </a:spcAft>
                        <a:tabLst>
                          <a:tab pos="2743200" algn="ctr"/>
                          <a:tab pos="5486400" algn="r"/>
                        </a:tabLst>
                      </a:pPr>
                      <a:r>
                        <a:rPr lang="en-US" sz="1100" b="1" dirty="0">
                          <a:solidFill>
                            <a:srgbClr val="000000"/>
                          </a:solidFill>
                          <a:latin typeface="Times New Roman"/>
                          <a:ea typeface="Times New Roman"/>
                          <a:cs typeface="Times New Roman"/>
                        </a:rPr>
                        <a:t>Size</a:t>
                      </a:r>
                      <a:endParaRPr lang="en-US" sz="1100" dirty="0">
                        <a:latin typeface="Times New Roman"/>
                        <a:ea typeface="Times New Roman"/>
                        <a:cs typeface="Times New Roman"/>
                      </a:endParaRPr>
                    </a:p>
                  </a:txBody>
                  <a:tcPr marL="43250" marR="432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alpha val="5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l">
                        <a:spcBef>
                          <a:spcPts val="0"/>
                        </a:spcBef>
                        <a:spcAft>
                          <a:spcPts val="0"/>
                        </a:spcAft>
                        <a:tabLst>
                          <a:tab pos="2743200" algn="ctr"/>
                          <a:tab pos="5486400" algn="r"/>
                        </a:tabLst>
                      </a:pPr>
                      <a:r>
                        <a:rPr lang="en-US" sz="1100" b="1" dirty="0">
                          <a:latin typeface="Times New Roman"/>
                          <a:ea typeface="Times New Roman"/>
                          <a:cs typeface="Times New Roman"/>
                        </a:rPr>
                        <a:t>nEASE Term</a:t>
                      </a:r>
                      <a:endParaRPr lang="en-US" sz="1100" dirty="0">
                        <a:latin typeface="Times New Roman"/>
                        <a:ea typeface="Times New Roman"/>
                        <a:cs typeface="Times New Roman"/>
                      </a:endParaRPr>
                    </a:p>
                  </a:txBody>
                  <a:tcPr marL="43250" marR="432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alpha val="5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l">
                        <a:spcBef>
                          <a:spcPts val="0"/>
                        </a:spcBef>
                        <a:spcAft>
                          <a:spcPts val="0"/>
                        </a:spcAft>
                        <a:tabLst>
                          <a:tab pos="2743200" algn="ctr"/>
                          <a:tab pos="5486400" algn="r"/>
                        </a:tabLst>
                      </a:pPr>
                      <a:r>
                        <a:rPr lang="en-US" sz="1100" b="1" dirty="0">
                          <a:latin typeface="Times New Roman"/>
                          <a:ea typeface="Times New Roman"/>
                          <a:cs typeface="Times New Roman"/>
                        </a:rPr>
                        <a:t>EASE </a:t>
                      </a:r>
                      <a:endParaRPr lang="en-US" sz="1100" dirty="0">
                        <a:latin typeface="Times New Roman"/>
                        <a:ea typeface="Times New Roman"/>
                        <a:cs typeface="Times New Roman"/>
                      </a:endParaRPr>
                    </a:p>
                    <a:p>
                      <a:pPr marL="0" marR="0" algn="l">
                        <a:spcBef>
                          <a:spcPts val="0"/>
                        </a:spcBef>
                        <a:spcAft>
                          <a:spcPts val="0"/>
                        </a:spcAft>
                        <a:tabLst>
                          <a:tab pos="2743200" algn="ctr"/>
                          <a:tab pos="5486400" algn="r"/>
                        </a:tabLst>
                      </a:pPr>
                      <a:r>
                        <a:rPr lang="en-US" sz="1100" b="1" dirty="0">
                          <a:latin typeface="Times New Roman"/>
                          <a:ea typeface="Times New Roman"/>
                          <a:cs typeface="Times New Roman"/>
                        </a:rPr>
                        <a:t>GOID</a:t>
                      </a:r>
                      <a:endParaRPr lang="en-US" sz="1100" dirty="0">
                        <a:latin typeface="Times New Roman"/>
                        <a:ea typeface="Times New Roman"/>
                        <a:cs typeface="Times New Roman"/>
                      </a:endParaRPr>
                    </a:p>
                  </a:txBody>
                  <a:tcPr marL="43250" marR="432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alpha val="5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l">
                        <a:spcBef>
                          <a:spcPts val="0"/>
                        </a:spcBef>
                        <a:spcAft>
                          <a:spcPts val="0"/>
                        </a:spcAft>
                        <a:tabLst>
                          <a:tab pos="2743200" algn="ctr"/>
                          <a:tab pos="5486400" algn="r"/>
                        </a:tabLst>
                      </a:pPr>
                      <a:r>
                        <a:rPr lang="en-US" sz="1100" b="1" dirty="0">
                          <a:latin typeface="Times New Roman"/>
                          <a:ea typeface="Times New Roman"/>
                          <a:cs typeface="Times New Roman"/>
                        </a:rPr>
                        <a:t>EASE Term</a:t>
                      </a:r>
                      <a:endParaRPr lang="en-US" sz="1100" dirty="0">
                        <a:latin typeface="Times New Roman"/>
                        <a:ea typeface="Times New Roman"/>
                        <a:cs typeface="Times New Roman"/>
                      </a:endParaRPr>
                    </a:p>
                  </a:txBody>
                  <a:tcPr marL="43250" marR="432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alpha val="5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l">
                        <a:spcBef>
                          <a:spcPts val="0"/>
                        </a:spcBef>
                        <a:spcAft>
                          <a:spcPts val="0"/>
                        </a:spcAft>
                        <a:tabLst>
                          <a:tab pos="2743200" algn="ctr"/>
                          <a:tab pos="5486400" algn="r"/>
                        </a:tabLst>
                      </a:pPr>
                      <a:r>
                        <a:rPr lang="en-US" sz="1100" b="1" dirty="0">
                          <a:latin typeface="Times New Roman"/>
                          <a:ea typeface="Times New Roman"/>
                          <a:cs typeface="Times New Roman"/>
                        </a:rPr>
                        <a:t>Tree</a:t>
                      </a:r>
                      <a:endParaRPr lang="en-US" sz="1100" dirty="0">
                        <a:latin typeface="Times New Roman"/>
                        <a:ea typeface="Times New Roman"/>
                        <a:cs typeface="Times New Roman"/>
                      </a:endParaRPr>
                    </a:p>
                  </a:txBody>
                  <a:tcPr marL="43250" marR="432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alpha val="5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l">
                        <a:spcBef>
                          <a:spcPts val="0"/>
                        </a:spcBef>
                        <a:spcAft>
                          <a:spcPts val="0"/>
                        </a:spcAft>
                        <a:tabLst>
                          <a:tab pos="2743200" algn="ctr"/>
                          <a:tab pos="5486400" algn="r"/>
                        </a:tabLst>
                      </a:pPr>
                      <a:r>
                        <a:rPr lang="en-US" sz="1100" b="1" dirty="0" err="1">
                          <a:latin typeface="Times New Roman"/>
                          <a:ea typeface="Times New Roman"/>
                          <a:cs typeface="Times New Roman"/>
                        </a:rPr>
                        <a:t>Lasso.Beta</a:t>
                      </a:r>
                      <a:endParaRPr lang="en-US" sz="1100" dirty="0">
                        <a:latin typeface="Times New Roman"/>
                        <a:ea typeface="Times New Roman"/>
                        <a:cs typeface="Times New Roman"/>
                      </a:endParaRPr>
                    </a:p>
                  </a:txBody>
                  <a:tcPr marL="43250" marR="432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5B9BD5">
                        <a:alpha val="50000"/>
                      </a:srgbClr>
                    </a:solidFill>
                  </a:tcPr>
                </a:tc>
                <a:extLst>
                  <a:ext uri="{0D108BD9-81ED-4DB2-BD59-A6C34878D82A}">
                    <a16:rowId xmlns:a16="http://schemas.microsoft.com/office/drawing/2014/main" val="10001"/>
                  </a:ext>
                </a:extLst>
              </a:tr>
              <a:tr h="160945">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l">
                        <a:spcBef>
                          <a:spcPts val="0"/>
                        </a:spcBef>
                        <a:spcAft>
                          <a:spcPts val="0"/>
                        </a:spcAft>
                      </a:pPr>
                      <a:r>
                        <a:rPr lang="en-US" sz="800" b="1" dirty="0">
                          <a:solidFill>
                            <a:srgbClr val="000000"/>
                          </a:solidFill>
                          <a:latin typeface="Times New Roman"/>
                          <a:ea typeface="Times New Roman"/>
                          <a:cs typeface="Times New Roman"/>
                        </a:rPr>
                        <a:t>GO:0051260</a:t>
                      </a:r>
                      <a:endParaRPr lang="en-US" sz="800" b="1" dirty="0">
                        <a:latin typeface="Times New Roman"/>
                        <a:ea typeface="Times New Roman"/>
                        <a:cs typeface="Times New Roman"/>
                      </a:endParaRPr>
                    </a:p>
                  </a:txBody>
                  <a:tcPr marL="43250" marR="432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4E2F4">
                        <a:alpha val="4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r">
                        <a:spcBef>
                          <a:spcPts val="0"/>
                        </a:spcBef>
                        <a:spcAft>
                          <a:spcPts val="0"/>
                        </a:spcAft>
                      </a:pPr>
                      <a:r>
                        <a:rPr lang="en-US" sz="800" b="1" dirty="0">
                          <a:solidFill>
                            <a:srgbClr val="000000"/>
                          </a:solidFill>
                          <a:latin typeface="Times New Roman"/>
                          <a:ea typeface="Times New Roman"/>
                          <a:cs typeface="Times New Roman"/>
                        </a:rPr>
                        <a:t>4</a:t>
                      </a:r>
                      <a:endParaRPr lang="en-US" sz="800" b="1" dirty="0">
                        <a:latin typeface="Times New Roman"/>
                        <a:ea typeface="Times New Roman"/>
                        <a:cs typeface="Times New Roman"/>
                      </a:endParaRPr>
                    </a:p>
                  </a:txBody>
                  <a:tcPr marL="43250" marR="432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4E2F4">
                        <a:alpha val="4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r">
                        <a:spcBef>
                          <a:spcPts val="0"/>
                        </a:spcBef>
                        <a:spcAft>
                          <a:spcPts val="0"/>
                        </a:spcAft>
                      </a:pPr>
                      <a:r>
                        <a:rPr lang="en-US" sz="800" b="1" dirty="0">
                          <a:solidFill>
                            <a:srgbClr val="000000"/>
                          </a:solidFill>
                          <a:latin typeface="Times New Roman"/>
                          <a:ea typeface="Times New Roman"/>
                          <a:cs typeface="Times New Roman"/>
                        </a:rPr>
                        <a:t>7</a:t>
                      </a:r>
                      <a:endParaRPr lang="en-US" sz="800" b="1" dirty="0">
                        <a:latin typeface="Times New Roman"/>
                        <a:ea typeface="Times New Roman"/>
                        <a:cs typeface="Times New Roman"/>
                      </a:endParaRPr>
                    </a:p>
                  </a:txBody>
                  <a:tcPr marL="43250" marR="432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4E2F4">
                        <a:alpha val="4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l">
                        <a:spcBef>
                          <a:spcPts val="0"/>
                        </a:spcBef>
                        <a:spcAft>
                          <a:spcPts val="0"/>
                        </a:spcAft>
                      </a:pPr>
                      <a:r>
                        <a:rPr lang="en-US" sz="800" b="1" dirty="0">
                          <a:solidFill>
                            <a:srgbClr val="000000"/>
                          </a:solidFill>
                          <a:latin typeface="Times New Roman"/>
                          <a:ea typeface="Times New Roman"/>
                          <a:cs typeface="Times New Roman"/>
                        </a:rPr>
                        <a:t>protein </a:t>
                      </a:r>
                      <a:r>
                        <a:rPr lang="en-US" sz="800" b="1" dirty="0" err="1">
                          <a:solidFill>
                            <a:srgbClr val="000000"/>
                          </a:solidFill>
                          <a:latin typeface="Times New Roman"/>
                          <a:ea typeface="Times New Roman"/>
                          <a:cs typeface="Times New Roman"/>
                        </a:rPr>
                        <a:t>homooligomerization</a:t>
                      </a:r>
                      <a:endParaRPr lang="en-US" sz="800" b="1" dirty="0">
                        <a:latin typeface="Times New Roman"/>
                        <a:ea typeface="Times New Roman"/>
                        <a:cs typeface="Times New Roman"/>
                      </a:endParaRPr>
                    </a:p>
                  </a:txBody>
                  <a:tcPr marL="43250" marR="432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4E2F4">
                        <a:alpha val="4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l">
                        <a:spcBef>
                          <a:spcPts val="0"/>
                        </a:spcBef>
                        <a:spcAft>
                          <a:spcPts val="0"/>
                        </a:spcAft>
                      </a:pPr>
                      <a:r>
                        <a:rPr lang="en-US" sz="800" b="1" dirty="0">
                          <a:solidFill>
                            <a:srgbClr val="000000"/>
                          </a:solidFill>
                          <a:latin typeface="Times New Roman"/>
                          <a:ea typeface="Times New Roman"/>
                          <a:cs typeface="Times New Roman"/>
                        </a:rPr>
                        <a:t>GO:0006954</a:t>
                      </a:r>
                      <a:endParaRPr lang="en-US" sz="800" b="1" dirty="0">
                        <a:latin typeface="Times New Roman"/>
                        <a:ea typeface="Times New Roman"/>
                        <a:cs typeface="Times New Roman"/>
                      </a:endParaRPr>
                    </a:p>
                  </a:txBody>
                  <a:tcPr marL="43250" marR="432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4E2F4">
                        <a:alpha val="4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l">
                        <a:spcBef>
                          <a:spcPts val="0"/>
                        </a:spcBef>
                        <a:spcAft>
                          <a:spcPts val="0"/>
                        </a:spcAft>
                      </a:pPr>
                      <a:r>
                        <a:rPr lang="en-US" sz="800" b="1" dirty="0">
                          <a:solidFill>
                            <a:srgbClr val="000000"/>
                          </a:solidFill>
                          <a:latin typeface="Times New Roman"/>
                          <a:ea typeface="Times New Roman"/>
                          <a:cs typeface="Times New Roman"/>
                        </a:rPr>
                        <a:t>inflammatory response</a:t>
                      </a:r>
                      <a:endParaRPr lang="en-US" sz="800" b="1" dirty="0">
                        <a:latin typeface="Times New Roman"/>
                        <a:ea typeface="Times New Roman"/>
                        <a:cs typeface="Times New Roman"/>
                      </a:endParaRPr>
                    </a:p>
                  </a:txBody>
                  <a:tcPr marL="43250" marR="432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4E2F4">
                        <a:alpha val="4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ctr">
                        <a:spcBef>
                          <a:spcPts val="0"/>
                        </a:spcBef>
                        <a:spcAft>
                          <a:spcPts val="0"/>
                        </a:spcAft>
                      </a:pPr>
                      <a:r>
                        <a:rPr lang="en-US" sz="800" b="1" dirty="0">
                          <a:solidFill>
                            <a:srgbClr val="000000"/>
                          </a:solidFill>
                          <a:latin typeface="Times New Roman"/>
                          <a:ea typeface="Times New Roman"/>
                          <a:cs typeface="Times New Roman"/>
                        </a:rPr>
                        <a:t>BP</a:t>
                      </a:r>
                      <a:endParaRPr lang="en-US" sz="800" b="1" dirty="0">
                        <a:latin typeface="Times New Roman"/>
                        <a:ea typeface="Times New Roman"/>
                        <a:cs typeface="Times New Roman"/>
                      </a:endParaRPr>
                    </a:p>
                  </a:txBody>
                  <a:tcPr marL="43250" marR="432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4E2F4">
                        <a:alpha val="4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r">
                        <a:spcBef>
                          <a:spcPts val="0"/>
                        </a:spcBef>
                        <a:spcAft>
                          <a:spcPts val="0"/>
                        </a:spcAft>
                      </a:pPr>
                      <a:r>
                        <a:rPr lang="en-US" sz="800" b="1" dirty="0">
                          <a:solidFill>
                            <a:srgbClr val="000000"/>
                          </a:solidFill>
                          <a:latin typeface="Times New Roman"/>
                          <a:ea typeface="Times New Roman"/>
                          <a:cs typeface="Times New Roman"/>
                        </a:rPr>
                        <a:t>-0.1390</a:t>
                      </a:r>
                      <a:endParaRPr lang="en-US" sz="800" b="1" dirty="0">
                        <a:latin typeface="Times New Roman"/>
                        <a:ea typeface="Times New Roman"/>
                        <a:cs typeface="Times New Roman"/>
                      </a:endParaRPr>
                    </a:p>
                  </a:txBody>
                  <a:tcPr marL="43250" marR="432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4E2F4">
                        <a:alpha val="40000"/>
                      </a:srgbClr>
                    </a:solidFill>
                  </a:tcPr>
                </a:tc>
                <a:extLst>
                  <a:ext uri="{0D108BD9-81ED-4DB2-BD59-A6C34878D82A}">
                    <a16:rowId xmlns:a16="http://schemas.microsoft.com/office/drawing/2014/main" val="10002"/>
                  </a:ext>
                </a:extLst>
              </a:tr>
              <a:tr h="321887">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l">
                        <a:spcBef>
                          <a:spcPts val="0"/>
                        </a:spcBef>
                        <a:spcAft>
                          <a:spcPts val="0"/>
                        </a:spcAft>
                      </a:pPr>
                      <a:r>
                        <a:rPr lang="en-US" sz="800" b="1" dirty="0">
                          <a:solidFill>
                            <a:srgbClr val="000000"/>
                          </a:solidFill>
                          <a:latin typeface="Times New Roman"/>
                          <a:ea typeface="Times New Roman"/>
                          <a:cs typeface="Times New Roman"/>
                        </a:rPr>
                        <a:t>GO:0031099</a:t>
                      </a:r>
                      <a:endParaRPr lang="en-US" sz="800" b="1" dirty="0">
                        <a:latin typeface="Times New Roman"/>
                        <a:ea typeface="Times New Roman"/>
                        <a:cs typeface="Times New Roman"/>
                      </a:endParaRPr>
                    </a:p>
                  </a:txBody>
                  <a:tcPr marL="43250" marR="432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4E2F4">
                        <a:alpha val="4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r">
                        <a:spcBef>
                          <a:spcPts val="0"/>
                        </a:spcBef>
                        <a:spcAft>
                          <a:spcPts val="0"/>
                        </a:spcAft>
                      </a:pPr>
                      <a:r>
                        <a:rPr lang="en-US" sz="800" b="1" dirty="0">
                          <a:solidFill>
                            <a:srgbClr val="000000"/>
                          </a:solidFill>
                          <a:latin typeface="Times New Roman"/>
                          <a:ea typeface="Times New Roman"/>
                          <a:cs typeface="Times New Roman"/>
                        </a:rPr>
                        <a:t>4</a:t>
                      </a:r>
                      <a:endParaRPr lang="en-US" sz="800" b="1" dirty="0">
                        <a:latin typeface="Times New Roman"/>
                        <a:ea typeface="Times New Roman"/>
                        <a:cs typeface="Times New Roman"/>
                      </a:endParaRPr>
                    </a:p>
                  </a:txBody>
                  <a:tcPr marL="43250" marR="432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4E2F4">
                        <a:alpha val="4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r">
                        <a:spcBef>
                          <a:spcPts val="0"/>
                        </a:spcBef>
                        <a:spcAft>
                          <a:spcPts val="0"/>
                        </a:spcAft>
                      </a:pPr>
                      <a:r>
                        <a:rPr lang="en-US" sz="800" b="1" dirty="0">
                          <a:solidFill>
                            <a:srgbClr val="000000"/>
                          </a:solidFill>
                          <a:latin typeface="Times New Roman"/>
                          <a:ea typeface="Times New Roman"/>
                          <a:cs typeface="Times New Roman"/>
                        </a:rPr>
                        <a:t>4</a:t>
                      </a:r>
                      <a:endParaRPr lang="en-US" sz="800" b="1" dirty="0">
                        <a:latin typeface="Times New Roman"/>
                        <a:ea typeface="Times New Roman"/>
                        <a:cs typeface="Times New Roman"/>
                      </a:endParaRPr>
                    </a:p>
                  </a:txBody>
                  <a:tcPr marL="43250" marR="432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4E2F4">
                        <a:alpha val="4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l">
                        <a:spcBef>
                          <a:spcPts val="0"/>
                        </a:spcBef>
                        <a:spcAft>
                          <a:spcPts val="0"/>
                        </a:spcAft>
                      </a:pPr>
                      <a:r>
                        <a:rPr lang="en-US" sz="800" b="1" dirty="0">
                          <a:solidFill>
                            <a:srgbClr val="000000"/>
                          </a:solidFill>
                          <a:latin typeface="Times New Roman"/>
                          <a:ea typeface="Times New Roman"/>
                          <a:cs typeface="Times New Roman"/>
                        </a:rPr>
                        <a:t>regeneration</a:t>
                      </a:r>
                      <a:endParaRPr lang="en-US" sz="800" b="1" dirty="0">
                        <a:latin typeface="Times New Roman"/>
                        <a:ea typeface="Times New Roman"/>
                        <a:cs typeface="Times New Roman"/>
                      </a:endParaRPr>
                    </a:p>
                  </a:txBody>
                  <a:tcPr marL="43250" marR="432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4E2F4">
                        <a:alpha val="4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l">
                        <a:spcBef>
                          <a:spcPts val="0"/>
                        </a:spcBef>
                        <a:spcAft>
                          <a:spcPts val="0"/>
                        </a:spcAft>
                      </a:pPr>
                      <a:r>
                        <a:rPr lang="en-US" sz="800" b="1" dirty="0">
                          <a:solidFill>
                            <a:srgbClr val="000000"/>
                          </a:solidFill>
                          <a:latin typeface="Times New Roman"/>
                          <a:ea typeface="Times New Roman"/>
                          <a:cs typeface="Times New Roman"/>
                        </a:rPr>
                        <a:t>GO:0071216</a:t>
                      </a:r>
                      <a:endParaRPr lang="en-US" sz="800" b="1" dirty="0">
                        <a:latin typeface="Times New Roman"/>
                        <a:ea typeface="Times New Roman"/>
                        <a:cs typeface="Times New Roman"/>
                      </a:endParaRPr>
                    </a:p>
                  </a:txBody>
                  <a:tcPr marL="43250" marR="432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4E2F4">
                        <a:alpha val="4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l">
                        <a:spcBef>
                          <a:spcPts val="0"/>
                        </a:spcBef>
                        <a:spcAft>
                          <a:spcPts val="0"/>
                        </a:spcAft>
                      </a:pPr>
                      <a:r>
                        <a:rPr lang="en-US" sz="800" b="1" dirty="0">
                          <a:solidFill>
                            <a:srgbClr val="000000"/>
                          </a:solidFill>
                          <a:latin typeface="Times New Roman"/>
                          <a:ea typeface="Times New Roman"/>
                          <a:cs typeface="Times New Roman"/>
                        </a:rPr>
                        <a:t>cellular response to biotic stimulus</a:t>
                      </a:r>
                      <a:endParaRPr lang="en-US" sz="800" b="1" dirty="0">
                        <a:latin typeface="Times New Roman"/>
                        <a:ea typeface="Times New Roman"/>
                        <a:cs typeface="Times New Roman"/>
                      </a:endParaRPr>
                    </a:p>
                  </a:txBody>
                  <a:tcPr marL="43250" marR="432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4E2F4">
                        <a:alpha val="4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ctr">
                        <a:spcBef>
                          <a:spcPts val="0"/>
                        </a:spcBef>
                        <a:spcAft>
                          <a:spcPts val="0"/>
                        </a:spcAft>
                      </a:pPr>
                      <a:r>
                        <a:rPr lang="en-US" sz="800" b="1" dirty="0">
                          <a:solidFill>
                            <a:srgbClr val="000000"/>
                          </a:solidFill>
                          <a:latin typeface="Times New Roman"/>
                          <a:ea typeface="Times New Roman"/>
                          <a:cs typeface="Times New Roman"/>
                        </a:rPr>
                        <a:t>BP</a:t>
                      </a:r>
                      <a:endParaRPr lang="en-US" sz="800" b="1" dirty="0">
                        <a:latin typeface="Times New Roman"/>
                        <a:ea typeface="Times New Roman"/>
                        <a:cs typeface="Times New Roman"/>
                      </a:endParaRPr>
                    </a:p>
                  </a:txBody>
                  <a:tcPr marL="43250" marR="432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4E2F4">
                        <a:alpha val="4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r">
                        <a:spcBef>
                          <a:spcPts val="0"/>
                        </a:spcBef>
                        <a:spcAft>
                          <a:spcPts val="0"/>
                        </a:spcAft>
                      </a:pPr>
                      <a:r>
                        <a:rPr lang="en-US" sz="800" b="1" dirty="0">
                          <a:solidFill>
                            <a:srgbClr val="000000"/>
                          </a:solidFill>
                          <a:latin typeface="Times New Roman"/>
                          <a:ea typeface="Times New Roman"/>
                          <a:cs typeface="Times New Roman"/>
                        </a:rPr>
                        <a:t>0.0040</a:t>
                      </a:r>
                      <a:endParaRPr lang="en-US" sz="800" b="1" dirty="0">
                        <a:latin typeface="Times New Roman"/>
                        <a:ea typeface="Times New Roman"/>
                        <a:cs typeface="Times New Roman"/>
                      </a:endParaRPr>
                    </a:p>
                  </a:txBody>
                  <a:tcPr marL="43250" marR="432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4E2F4">
                        <a:alpha val="40000"/>
                      </a:srgbClr>
                    </a:solidFill>
                  </a:tcPr>
                </a:tc>
                <a:extLst>
                  <a:ext uri="{0D108BD9-81ED-4DB2-BD59-A6C34878D82A}">
                    <a16:rowId xmlns:a16="http://schemas.microsoft.com/office/drawing/2014/main" val="10003"/>
                  </a:ext>
                </a:extLst>
              </a:tr>
              <a:tr h="482831">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l">
                        <a:spcBef>
                          <a:spcPts val="0"/>
                        </a:spcBef>
                        <a:spcAft>
                          <a:spcPts val="0"/>
                        </a:spcAft>
                      </a:pPr>
                      <a:r>
                        <a:rPr lang="en-US" sz="800" b="1" dirty="0">
                          <a:solidFill>
                            <a:srgbClr val="000000"/>
                          </a:solidFill>
                          <a:latin typeface="Times New Roman"/>
                          <a:ea typeface="Times New Roman"/>
                          <a:cs typeface="Times New Roman"/>
                        </a:rPr>
                        <a:t>GO:0070652</a:t>
                      </a:r>
                      <a:endParaRPr lang="en-US" sz="800" b="1" dirty="0">
                        <a:latin typeface="Times New Roman"/>
                        <a:ea typeface="Times New Roman"/>
                        <a:cs typeface="Times New Roman"/>
                      </a:endParaRPr>
                    </a:p>
                  </a:txBody>
                  <a:tcPr marL="43250" marR="432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4E2F4">
                        <a:alpha val="4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r">
                        <a:spcBef>
                          <a:spcPts val="0"/>
                        </a:spcBef>
                        <a:spcAft>
                          <a:spcPts val="0"/>
                        </a:spcAft>
                      </a:pPr>
                      <a:r>
                        <a:rPr lang="en-US" sz="800" b="1" dirty="0">
                          <a:solidFill>
                            <a:srgbClr val="000000"/>
                          </a:solidFill>
                          <a:latin typeface="Times New Roman"/>
                          <a:ea typeface="Times New Roman"/>
                          <a:cs typeface="Times New Roman"/>
                        </a:rPr>
                        <a:t>2</a:t>
                      </a:r>
                      <a:endParaRPr lang="en-US" sz="800" b="1" dirty="0">
                        <a:latin typeface="Times New Roman"/>
                        <a:ea typeface="Times New Roman"/>
                        <a:cs typeface="Times New Roman"/>
                      </a:endParaRPr>
                    </a:p>
                  </a:txBody>
                  <a:tcPr marL="43250" marR="432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4E2F4">
                        <a:alpha val="4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r">
                        <a:spcBef>
                          <a:spcPts val="0"/>
                        </a:spcBef>
                        <a:spcAft>
                          <a:spcPts val="0"/>
                        </a:spcAft>
                      </a:pPr>
                      <a:r>
                        <a:rPr lang="en-US" sz="800" b="1" dirty="0">
                          <a:solidFill>
                            <a:srgbClr val="000000"/>
                          </a:solidFill>
                          <a:latin typeface="Times New Roman"/>
                          <a:ea typeface="Times New Roman"/>
                          <a:cs typeface="Times New Roman"/>
                        </a:rPr>
                        <a:t>2</a:t>
                      </a:r>
                      <a:endParaRPr lang="en-US" sz="800" b="1" dirty="0">
                        <a:latin typeface="Times New Roman"/>
                        <a:ea typeface="Times New Roman"/>
                        <a:cs typeface="Times New Roman"/>
                      </a:endParaRPr>
                    </a:p>
                  </a:txBody>
                  <a:tcPr marL="43250" marR="432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4E2F4">
                        <a:alpha val="4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l">
                        <a:spcBef>
                          <a:spcPts val="0"/>
                        </a:spcBef>
                        <a:spcAft>
                          <a:spcPts val="0"/>
                        </a:spcAft>
                      </a:pPr>
                      <a:r>
                        <a:rPr lang="en-US" sz="800" b="1" dirty="0">
                          <a:solidFill>
                            <a:srgbClr val="000000"/>
                          </a:solidFill>
                          <a:latin typeface="Times New Roman"/>
                          <a:ea typeface="Times New Roman"/>
                          <a:cs typeface="Times New Roman"/>
                        </a:rPr>
                        <a:t>HAUS complex</a:t>
                      </a:r>
                      <a:endParaRPr lang="en-US" sz="800" b="1" dirty="0">
                        <a:latin typeface="Times New Roman"/>
                        <a:ea typeface="Times New Roman"/>
                        <a:cs typeface="Times New Roman"/>
                      </a:endParaRPr>
                    </a:p>
                  </a:txBody>
                  <a:tcPr marL="43250" marR="432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4E2F4">
                        <a:alpha val="4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l">
                        <a:spcBef>
                          <a:spcPts val="0"/>
                        </a:spcBef>
                        <a:spcAft>
                          <a:spcPts val="0"/>
                        </a:spcAft>
                      </a:pPr>
                      <a:r>
                        <a:rPr lang="en-US" sz="800" b="1" dirty="0">
                          <a:solidFill>
                            <a:srgbClr val="000000"/>
                          </a:solidFill>
                          <a:latin typeface="Times New Roman"/>
                          <a:ea typeface="Times New Roman"/>
                          <a:cs typeface="Times New Roman"/>
                        </a:rPr>
                        <a:t>GO:0043231</a:t>
                      </a:r>
                      <a:endParaRPr lang="en-US" sz="800" b="1" dirty="0">
                        <a:latin typeface="Times New Roman"/>
                        <a:ea typeface="Times New Roman"/>
                        <a:cs typeface="Times New Roman"/>
                      </a:endParaRPr>
                    </a:p>
                  </a:txBody>
                  <a:tcPr marL="43250" marR="432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4E2F4">
                        <a:alpha val="4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l">
                        <a:spcBef>
                          <a:spcPts val="0"/>
                        </a:spcBef>
                        <a:spcAft>
                          <a:spcPts val="0"/>
                        </a:spcAft>
                      </a:pPr>
                      <a:r>
                        <a:rPr lang="en-US" sz="800" b="1" dirty="0">
                          <a:solidFill>
                            <a:srgbClr val="000000"/>
                          </a:solidFill>
                          <a:latin typeface="Times New Roman"/>
                          <a:ea typeface="Times New Roman"/>
                          <a:cs typeface="Times New Roman"/>
                        </a:rPr>
                        <a:t>intracellular membrane-bounded organelle</a:t>
                      </a:r>
                      <a:endParaRPr lang="en-US" sz="800" b="1" dirty="0">
                        <a:latin typeface="Times New Roman"/>
                        <a:ea typeface="Times New Roman"/>
                        <a:cs typeface="Times New Roman"/>
                      </a:endParaRPr>
                    </a:p>
                  </a:txBody>
                  <a:tcPr marL="43250" marR="432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4E2F4">
                        <a:alpha val="4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ctr">
                        <a:spcBef>
                          <a:spcPts val="0"/>
                        </a:spcBef>
                        <a:spcAft>
                          <a:spcPts val="0"/>
                        </a:spcAft>
                      </a:pPr>
                      <a:r>
                        <a:rPr lang="en-US" sz="800" b="1" dirty="0">
                          <a:solidFill>
                            <a:srgbClr val="000000"/>
                          </a:solidFill>
                          <a:latin typeface="Times New Roman"/>
                          <a:ea typeface="Times New Roman"/>
                          <a:cs typeface="Times New Roman"/>
                        </a:rPr>
                        <a:t>CC</a:t>
                      </a:r>
                      <a:endParaRPr lang="en-US" sz="800" b="1" dirty="0">
                        <a:latin typeface="Times New Roman"/>
                        <a:ea typeface="Times New Roman"/>
                        <a:cs typeface="Times New Roman"/>
                      </a:endParaRPr>
                    </a:p>
                  </a:txBody>
                  <a:tcPr marL="43250" marR="432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4E2F4">
                        <a:alpha val="4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r">
                        <a:spcBef>
                          <a:spcPts val="0"/>
                        </a:spcBef>
                        <a:spcAft>
                          <a:spcPts val="0"/>
                        </a:spcAft>
                      </a:pPr>
                      <a:r>
                        <a:rPr lang="en-US" sz="800" b="1" dirty="0">
                          <a:solidFill>
                            <a:srgbClr val="000000"/>
                          </a:solidFill>
                          <a:latin typeface="Times New Roman"/>
                          <a:ea typeface="Times New Roman"/>
                          <a:cs typeface="Times New Roman"/>
                        </a:rPr>
                        <a:t>0.0471</a:t>
                      </a:r>
                      <a:endParaRPr lang="en-US" sz="800" b="1" dirty="0">
                        <a:latin typeface="Times New Roman"/>
                        <a:ea typeface="Times New Roman"/>
                        <a:cs typeface="Times New Roman"/>
                      </a:endParaRPr>
                    </a:p>
                  </a:txBody>
                  <a:tcPr marL="43250" marR="432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D4E2F4">
                        <a:alpha val="40000"/>
                      </a:srgbClr>
                    </a:solidFill>
                  </a:tcPr>
                </a:tc>
                <a:extLst>
                  <a:ext uri="{0D108BD9-81ED-4DB2-BD59-A6C34878D82A}">
                    <a16:rowId xmlns:a16="http://schemas.microsoft.com/office/drawing/2014/main" val="10004"/>
                  </a:ext>
                </a:extLst>
              </a:tr>
              <a:tr h="321887">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l">
                        <a:spcBef>
                          <a:spcPts val="0"/>
                        </a:spcBef>
                        <a:spcAft>
                          <a:spcPts val="0"/>
                        </a:spcAft>
                      </a:pPr>
                      <a:r>
                        <a:rPr lang="en-US" sz="800" b="1" dirty="0">
                          <a:solidFill>
                            <a:srgbClr val="000000"/>
                          </a:solidFill>
                          <a:latin typeface="Times New Roman"/>
                          <a:ea typeface="Times New Roman"/>
                          <a:cs typeface="Times New Roman"/>
                        </a:rPr>
                        <a:t>GO:0007162</a:t>
                      </a:r>
                      <a:endParaRPr lang="en-US" sz="800" b="1" dirty="0">
                        <a:latin typeface="Times New Roman"/>
                        <a:ea typeface="Times New Roman"/>
                        <a:cs typeface="Times New Roman"/>
                      </a:endParaRPr>
                    </a:p>
                  </a:txBody>
                  <a:tcPr marL="43250" marR="432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9F">
                        <a:alpha val="2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r">
                        <a:spcBef>
                          <a:spcPts val="0"/>
                        </a:spcBef>
                        <a:spcAft>
                          <a:spcPts val="0"/>
                        </a:spcAft>
                      </a:pPr>
                      <a:r>
                        <a:rPr lang="en-US" sz="800" b="1" dirty="0">
                          <a:solidFill>
                            <a:srgbClr val="000000"/>
                          </a:solidFill>
                          <a:latin typeface="Times New Roman"/>
                          <a:ea typeface="Times New Roman"/>
                          <a:cs typeface="Times New Roman"/>
                        </a:rPr>
                        <a:t>7</a:t>
                      </a:r>
                      <a:endParaRPr lang="en-US" sz="800" b="1" dirty="0">
                        <a:latin typeface="Times New Roman"/>
                        <a:ea typeface="Times New Roman"/>
                        <a:cs typeface="Times New Roman"/>
                      </a:endParaRPr>
                    </a:p>
                  </a:txBody>
                  <a:tcPr marL="43250" marR="432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9F">
                        <a:alpha val="2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r">
                        <a:spcBef>
                          <a:spcPts val="0"/>
                        </a:spcBef>
                        <a:spcAft>
                          <a:spcPts val="0"/>
                        </a:spcAft>
                      </a:pPr>
                      <a:r>
                        <a:rPr lang="en-US" sz="800" b="1" dirty="0">
                          <a:solidFill>
                            <a:srgbClr val="000000"/>
                          </a:solidFill>
                          <a:latin typeface="Times New Roman"/>
                          <a:ea typeface="Times New Roman"/>
                          <a:cs typeface="Times New Roman"/>
                        </a:rPr>
                        <a:t>17</a:t>
                      </a:r>
                      <a:endParaRPr lang="en-US" sz="800" b="1" dirty="0">
                        <a:latin typeface="Times New Roman"/>
                        <a:ea typeface="Times New Roman"/>
                        <a:cs typeface="Times New Roman"/>
                      </a:endParaRPr>
                    </a:p>
                  </a:txBody>
                  <a:tcPr marL="43250" marR="432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9F">
                        <a:alpha val="2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l">
                        <a:spcBef>
                          <a:spcPts val="0"/>
                        </a:spcBef>
                        <a:spcAft>
                          <a:spcPts val="0"/>
                        </a:spcAft>
                      </a:pPr>
                      <a:r>
                        <a:rPr lang="en-US" sz="800" b="1" dirty="0">
                          <a:solidFill>
                            <a:srgbClr val="000000"/>
                          </a:solidFill>
                          <a:latin typeface="Times New Roman"/>
                          <a:ea typeface="Times New Roman"/>
                          <a:cs typeface="Times New Roman"/>
                        </a:rPr>
                        <a:t>negative regulation of cell adhesion</a:t>
                      </a:r>
                      <a:endParaRPr lang="en-US" sz="800" b="1" dirty="0">
                        <a:latin typeface="Times New Roman"/>
                        <a:ea typeface="Times New Roman"/>
                        <a:cs typeface="Times New Roman"/>
                      </a:endParaRPr>
                    </a:p>
                  </a:txBody>
                  <a:tcPr marL="43250" marR="432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9F">
                        <a:alpha val="2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l">
                        <a:spcBef>
                          <a:spcPts val="0"/>
                        </a:spcBef>
                        <a:spcAft>
                          <a:spcPts val="0"/>
                        </a:spcAft>
                      </a:pPr>
                      <a:r>
                        <a:rPr lang="en-US" sz="800" b="1" dirty="0">
                          <a:solidFill>
                            <a:srgbClr val="000000"/>
                          </a:solidFill>
                          <a:latin typeface="Times New Roman"/>
                          <a:ea typeface="Times New Roman"/>
                          <a:cs typeface="Times New Roman"/>
                        </a:rPr>
                        <a:t>GO:0030030</a:t>
                      </a:r>
                      <a:endParaRPr lang="en-US" sz="800" b="1" dirty="0">
                        <a:latin typeface="Times New Roman"/>
                        <a:ea typeface="Times New Roman"/>
                        <a:cs typeface="Times New Roman"/>
                      </a:endParaRPr>
                    </a:p>
                  </a:txBody>
                  <a:tcPr marL="43250" marR="432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9F">
                        <a:alpha val="2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l">
                        <a:spcBef>
                          <a:spcPts val="0"/>
                        </a:spcBef>
                        <a:spcAft>
                          <a:spcPts val="0"/>
                        </a:spcAft>
                      </a:pPr>
                      <a:r>
                        <a:rPr lang="en-US" sz="800" b="1" dirty="0">
                          <a:solidFill>
                            <a:srgbClr val="000000"/>
                          </a:solidFill>
                          <a:latin typeface="Times New Roman"/>
                          <a:ea typeface="Times New Roman"/>
                          <a:cs typeface="Times New Roman"/>
                        </a:rPr>
                        <a:t>cell projection organization</a:t>
                      </a:r>
                      <a:endParaRPr lang="en-US" sz="800" b="1" dirty="0">
                        <a:latin typeface="Times New Roman"/>
                        <a:ea typeface="Times New Roman"/>
                        <a:cs typeface="Times New Roman"/>
                      </a:endParaRPr>
                    </a:p>
                  </a:txBody>
                  <a:tcPr marL="43250" marR="432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9F">
                        <a:alpha val="2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ctr">
                        <a:spcBef>
                          <a:spcPts val="0"/>
                        </a:spcBef>
                        <a:spcAft>
                          <a:spcPts val="0"/>
                        </a:spcAft>
                      </a:pPr>
                      <a:r>
                        <a:rPr lang="en-US" sz="800" b="1" dirty="0">
                          <a:solidFill>
                            <a:srgbClr val="000000"/>
                          </a:solidFill>
                          <a:latin typeface="Times New Roman"/>
                          <a:ea typeface="Times New Roman"/>
                          <a:cs typeface="Times New Roman"/>
                        </a:rPr>
                        <a:t>BP</a:t>
                      </a:r>
                      <a:endParaRPr lang="en-US" sz="800" b="1" dirty="0">
                        <a:latin typeface="Times New Roman"/>
                        <a:ea typeface="Times New Roman"/>
                        <a:cs typeface="Times New Roman"/>
                      </a:endParaRPr>
                    </a:p>
                  </a:txBody>
                  <a:tcPr marL="43250" marR="432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9F">
                        <a:alpha val="2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r">
                        <a:spcBef>
                          <a:spcPts val="0"/>
                        </a:spcBef>
                        <a:spcAft>
                          <a:spcPts val="0"/>
                        </a:spcAft>
                      </a:pPr>
                      <a:r>
                        <a:rPr lang="en-US" sz="800" b="1" dirty="0">
                          <a:solidFill>
                            <a:srgbClr val="000000"/>
                          </a:solidFill>
                          <a:latin typeface="Times New Roman"/>
                          <a:ea typeface="Times New Roman"/>
                          <a:cs typeface="Times New Roman"/>
                        </a:rPr>
                        <a:t>-0.0761</a:t>
                      </a:r>
                      <a:endParaRPr lang="en-US" sz="800" b="1" dirty="0">
                        <a:latin typeface="Times New Roman"/>
                        <a:ea typeface="Times New Roman"/>
                        <a:cs typeface="Times New Roman"/>
                      </a:endParaRPr>
                    </a:p>
                  </a:txBody>
                  <a:tcPr marL="43250" marR="432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9F">
                        <a:alpha val="20000"/>
                      </a:srgbClr>
                    </a:solidFill>
                  </a:tcPr>
                </a:tc>
                <a:extLst>
                  <a:ext uri="{0D108BD9-81ED-4DB2-BD59-A6C34878D82A}">
                    <a16:rowId xmlns:a16="http://schemas.microsoft.com/office/drawing/2014/main" val="10005"/>
                  </a:ext>
                </a:extLst>
              </a:tr>
              <a:tr h="321887">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l">
                        <a:spcBef>
                          <a:spcPts val="0"/>
                        </a:spcBef>
                        <a:spcAft>
                          <a:spcPts val="0"/>
                        </a:spcAft>
                      </a:pPr>
                      <a:r>
                        <a:rPr lang="en-US" sz="800" b="1" dirty="0">
                          <a:solidFill>
                            <a:srgbClr val="000000"/>
                          </a:solidFill>
                          <a:latin typeface="Times New Roman"/>
                          <a:ea typeface="Times New Roman"/>
                          <a:cs typeface="Times New Roman"/>
                        </a:rPr>
                        <a:t>GO:0031115</a:t>
                      </a:r>
                      <a:endParaRPr lang="en-US" sz="800" b="1" dirty="0">
                        <a:latin typeface="Times New Roman"/>
                        <a:ea typeface="Times New Roman"/>
                        <a:cs typeface="Times New Roman"/>
                      </a:endParaRPr>
                    </a:p>
                  </a:txBody>
                  <a:tcPr marL="43250" marR="432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9F">
                        <a:alpha val="2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r">
                        <a:spcBef>
                          <a:spcPts val="0"/>
                        </a:spcBef>
                        <a:spcAft>
                          <a:spcPts val="0"/>
                        </a:spcAft>
                      </a:pPr>
                      <a:r>
                        <a:rPr lang="en-US" sz="800" b="1" dirty="0">
                          <a:solidFill>
                            <a:srgbClr val="000000"/>
                          </a:solidFill>
                          <a:latin typeface="Times New Roman"/>
                          <a:ea typeface="Times New Roman"/>
                          <a:cs typeface="Times New Roman"/>
                        </a:rPr>
                        <a:t>3</a:t>
                      </a:r>
                      <a:endParaRPr lang="en-US" sz="800" b="1" dirty="0">
                        <a:latin typeface="Times New Roman"/>
                        <a:ea typeface="Times New Roman"/>
                        <a:cs typeface="Times New Roman"/>
                      </a:endParaRPr>
                    </a:p>
                  </a:txBody>
                  <a:tcPr marL="43250" marR="432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9F">
                        <a:alpha val="2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r">
                        <a:spcBef>
                          <a:spcPts val="0"/>
                        </a:spcBef>
                        <a:spcAft>
                          <a:spcPts val="0"/>
                        </a:spcAft>
                      </a:pPr>
                      <a:r>
                        <a:rPr lang="en-US" sz="800" b="1" dirty="0">
                          <a:solidFill>
                            <a:srgbClr val="000000"/>
                          </a:solidFill>
                          <a:latin typeface="Times New Roman"/>
                          <a:ea typeface="Times New Roman"/>
                          <a:cs typeface="Times New Roman"/>
                        </a:rPr>
                        <a:t>3</a:t>
                      </a:r>
                      <a:endParaRPr lang="en-US" sz="800" b="1" dirty="0">
                        <a:latin typeface="Times New Roman"/>
                        <a:ea typeface="Times New Roman"/>
                        <a:cs typeface="Times New Roman"/>
                      </a:endParaRPr>
                    </a:p>
                  </a:txBody>
                  <a:tcPr marL="43250" marR="432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9F">
                        <a:alpha val="2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l">
                        <a:spcBef>
                          <a:spcPts val="0"/>
                        </a:spcBef>
                        <a:spcAft>
                          <a:spcPts val="0"/>
                        </a:spcAft>
                      </a:pPr>
                      <a:r>
                        <a:rPr lang="en-US" sz="800" b="1" dirty="0">
                          <a:solidFill>
                            <a:srgbClr val="000000"/>
                          </a:solidFill>
                          <a:latin typeface="Times New Roman"/>
                          <a:ea typeface="Times New Roman"/>
                          <a:cs typeface="Times New Roman"/>
                        </a:rPr>
                        <a:t>negative regulation of microtubule </a:t>
                      </a:r>
                      <a:endParaRPr lang="en-US" sz="800" b="1" dirty="0">
                        <a:latin typeface="Times New Roman"/>
                        <a:ea typeface="Times New Roman"/>
                        <a:cs typeface="Times New Roman"/>
                      </a:endParaRPr>
                    </a:p>
                    <a:p>
                      <a:pPr marL="0" marR="0" algn="l">
                        <a:spcBef>
                          <a:spcPts val="0"/>
                        </a:spcBef>
                        <a:spcAft>
                          <a:spcPts val="0"/>
                        </a:spcAft>
                      </a:pPr>
                      <a:r>
                        <a:rPr lang="en-US" sz="800" b="1" dirty="0">
                          <a:solidFill>
                            <a:srgbClr val="000000"/>
                          </a:solidFill>
                          <a:latin typeface="Times New Roman"/>
                          <a:ea typeface="Times New Roman"/>
                          <a:cs typeface="Times New Roman"/>
                        </a:rPr>
                        <a:t>polymerization</a:t>
                      </a:r>
                      <a:endParaRPr lang="en-US" sz="800" b="1" dirty="0">
                        <a:latin typeface="Times New Roman"/>
                        <a:ea typeface="Times New Roman"/>
                        <a:cs typeface="Times New Roman"/>
                      </a:endParaRPr>
                    </a:p>
                  </a:txBody>
                  <a:tcPr marL="43250" marR="432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9F">
                        <a:alpha val="2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l">
                        <a:spcBef>
                          <a:spcPts val="0"/>
                        </a:spcBef>
                        <a:spcAft>
                          <a:spcPts val="0"/>
                        </a:spcAft>
                      </a:pPr>
                      <a:r>
                        <a:rPr lang="en-US" sz="800" b="1">
                          <a:solidFill>
                            <a:srgbClr val="000000"/>
                          </a:solidFill>
                          <a:latin typeface="Times New Roman"/>
                          <a:ea typeface="Times New Roman"/>
                          <a:cs typeface="Times New Roman"/>
                        </a:rPr>
                        <a:t>GO:0031175</a:t>
                      </a:r>
                      <a:endParaRPr lang="en-US" sz="800" b="1">
                        <a:latin typeface="Times New Roman"/>
                        <a:ea typeface="Times New Roman"/>
                        <a:cs typeface="Times New Roman"/>
                      </a:endParaRPr>
                    </a:p>
                  </a:txBody>
                  <a:tcPr marL="43250" marR="432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9F">
                        <a:alpha val="2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l">
                        <a:spcBef>
                          <a:spcPts val="0"/>
                        </a:spcBef>
                        <a:spcAft>
                          <a:spcPts val="0"/>
                        </a:spcAft>
                      </a:pPr>
                      <a:r>
                        <a:rPr lang="en-US" sz="800" b="1" dirty="0">
                          <a:solidFill>
                            <a:srgbClr val="000000"/>
                          </a:solidFill>
                          <a:latin typeface="Times New Roman"/>
                          <a:ea typeface="Times New Roman"/>
                          <a:cs typeface="Times New Roman"/>
                        </a:rPr>
                        <a:t>neuron projection development</a:t>
                      </a:r>
                      <a:endParaRPr lang="en-US" sz="800" b="1" dirty="0">
                        <a:latin typeface="Times New Roman"/>
                        <a:ea typeface="Times New Roman"/>
                        <a:cs typeface="Times New Roman"/>
                      </a:endParaRPr>
                    </a:p>
                  </a:txBody>
                  <a:tcPr marL="43250" marR="432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9F">
                        <a:alpha val="2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ctr">
                        <a:spcBef>
                          <a:spcPts val="0"/>
                        </a:spcBef>
                        <a:spcAft>
                          <a:spcPts val="0"/>
                        </a:spcAft>
                      </a:pPr>
                      <a:r>
                        <a:rPr lang="en-US" sz="800" b="1" dirty="0">
                          <a:solidFill>
                            <a:srgbClr val="000000"/>
                          </a:solidFill>
                          <a:latin typeface="Times New Roman"/>
                          <a:ea typeface="Times New Roman"/>
                          <a:cs typeface="Times New Roman"/>
                        </a:rPr>
                        <a:t>BP</a:t>
                      </a:r>
                      <a:endParaRPr lang="en-US" sz="800" b="1" dirty="0">
                        <a:latin typeface="Times New Roman"/>
                        <a:ea typeface="Times New Roman"/>
                        <a:cs typeface="Times New Roman"/>
                      </a:endParaRPr>
                    </a:p>
                  </a:txBody>
                  <a:tcPr marL="43250" marR="432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9F">
                        <a:alpha val="2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r">
                        <a:spcBef>
                          <a:spcPts val="0"/>
                        </a:spcBef>
                        <a:spcAft>
                          <a:spcPts val="0"/>
                        </a:spcAft>
                      </a:pPr>
                      <a:r>
                        <a:rPr lang="en-US" sz="800" b="1" dirty="0">
                          <a:solidFill>
                            <a:srgbClr val="000000"/>
                          </a:solidFill>
                          <a:latin typeface="Times New Roman"/>
                          <a:ea typeface="Times New Roman"/>
                          <a:cs typeface="Times New Roman"/>
                        </a:rPr>
                        <a:t>-0.0573</a:t>
                      </a:r>
                      <a:endParaRPr lang="en-US" sz="800" b="1" dirty="0">
                        <a:latin typeface="Times New Roman"/>
                        <a:ea typeface="Times New Roman"/>
                        <a:cs typeface="Times New Roman"/>
                      </a:endParaRPr>
                    </a:p>
                  </a:txBody>
                  <a:tcPr marL="43250" marR="432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9F">
                        <a:alpha val="20000"/>
                      </a:srgbClr>
                    </a:solidFill>
                  </a:tcPr>
                </a:tc>
                <a:extLst>
                  <a:ext uri="{0D108BD9-81ED-4DB2-BD59-A6C34878D82A}">
                    <a16:rowId xmlns:a16="http://schemas.microsoft.com/office/drawing/2014/main" val="10006"/>
                  </a:ext>
                </a:extLst>
              </a:tr>
              <a:tr h="321887">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l">
                        <a:spcBef>
                          <a:spcPts val="0"/>
                        </a:spcBef>
                        <a:spcAft>
                          <a:spcPts val="0"/>
                        </a:spcAft>
                      </a:pPr>
                      <a:r>
                        <a:rPr lang="en-US" sz="800" b="1" dirty="0">
                          <a:solidFill>
                            <a:srgbClr val="000000"/>
                          </a:solidFill>
                          <a:latin typeface="Times New Roman"/>
                          <a:ea typeface="Times New Roman"/>
                          <a:cs typeface="Times New Roman"/>
                        </a:rPr>
                        <a:t>GO:0031115</a:t>
                      </a:r>
                      <a:endParaRPr lang="en-US" sz="800" b="1" dirty="0">
                        <a:latin typeface="Times New Roman"/>
                        <a:ea typeface="Times New Roman"/>
                        <a:cs typeface="Times New Roman"/>
                      </a:endParaRPr>
                    </a:p>
                  </a:txBody>
                  <a:tcPr marL="43250" marR="432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9F">
                        <a:alpha val="2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r">
                        <a:spcBef>
                          <a:spcPts val="0"/>
                        </a:spcBef>
                        <a:spcAft>
                          <a:spcPts val="0"/>
                        </a:spcAft>
                      </a:pPr>
                      <a:r>
                        <a:rPr lang="en-US" sz="800" b="1" dirty="0">
                          <a:solidFill>
                            <a:srgbClr val="000000"/>
                          </a:solidFill>
                          <a:latin typeface="Times New Roman"/>
                          <a:ea typeface="Times New Roman"/>
                          <a:cs typeface="Times New Roman"/>
                        </a:rPr>
                        <a:t>3</a:t>
                      </a:r>
                      <a:endParaRPr lang="en-US" sz="800" b="1" dirty="0">
                        <a:latin typeface="Times New Roman"/>
                        <a:ea typeface="Times New Roman"/>
                        <a:cs typeface="Times New Roman"/>
                      </a:endParaRPr>
                    </a:p>
                  </a:txBody>
                  <a:tcPr marL="43250" marR="432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9F">
                        <a:alpha val="2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r">
                        <a:spcBef>
                          <a:spcPts val="0"/>
                        </a:spcBef>
                        <a:spcAft>
                          <a:spcPts val="0"/>
                        </a:spcAft>
                      </a:pPr>
                      <a:r>
                        <a:rPr lang="en-US" sz="800" b="1" dirty="0">
                          <a:solidFill>
                            <a:srgbClr val="000000"/>
                          </a:solidFill>
                          <a:latin typeface="Times New Roman"/>
                          <a:ea typeface="Times New Roman"/>
                          <a:cs typeface="Times New Roman"/>
                        </a:rPr>
                        <a:t>3</a:t>
                      </a:r>
                      <a:endParaRPr lang="en-US" sz="800" b="1" dirty="0">
                        <a:latin typeface="Times New Roman"/>
                        <a:ea typeface="Times New Roman"/>
                        <a:cs typeface="Times New Roman"/>
                      </a:endParaRPr>
                    </a:p>
                  </a:txBody>
                  <a:tcPr marL="43250" marR="432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9F">
                        <a:alpha val="2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l">
                        <a:spcBef>
                          <a:spcPts val="0"/>
                        </a:spcBef>
                        <a:spcAft>
                          <a:spcPts val="0"/>
                        </a:spcAft>
                      </a:pPr>
                      <a:r>
                        <a:rPr lang="en-US" sz="800" b="1" dirty="0">
                          <a:solidFill>
                            <a:srgbClr val="000000"/>
                          </a:solidFill>
                          <a:latin typeface="Times New Roman"/>
                          <a:ea typeface="Times New Roman"/>
                          <a:cs typeface="Times New Roman"/>
                        </a:rPr>
                        <a:t>negative regulation of microtubule </a:t>
                      </a:r>
                      <a:endParaRPr lang="en-US" sz="800" b="1" dirty="0">
                        <a:latin typeface="Times New Roman"/>
                        <a:ea typeface="Times New Roman"/>
                        <a:cs typeface="Times New Roman"/>
                      </a:endParaRPr>
                    </a:p>
                    <a:p>
                      <a:pPr marL="0" marR="0" algn="l">
                        <a:spcBef>
                          <a:spcPts val="0"/>
                        </a:spcBef>
                        <a:spcAft>
                          <a:spcPts val="0"/>
                        </a:spcAft>
                      </a:pPr>
                      <a:r>
                        <a:rPr lang="en-US" sz="800" b="1" dirty="0">
                          <a:solidFill>
                            <a:srgbClr val="000000"/>
                          </a:solidFill>
                          <a:latin typeface="Times New Roman"/>
                          <a:ea typeface="Times New Roman"/>
                          <a:cs typeface="Times New Roman"/>
                        </a:rPr>
                        <a:t>polymerization</a:t>
                      </a:r>
                      <a:endParaRPr lang="en-US" sz="800" b="1" dirty="0">
                        <a:latin typeface="Times New Roman"/>
                        <a:ea typeface="Times New Roman"/>
                        <a:cs typeface="Times New Roman"/>
                      </a:endParaRPr>
                    </a:p>
                  </a:txBody>
                  <a:tcPr marL="43250" marR="432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9F">
                        <a:alpha val="2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l">
                        <a:spcBef>
                          <a:spcPts val="0"/>
                        </a:spcBef>
                        <a:spcAft>
                          <a:spcPts val="0"/>
                        </a:spcAft>
                      </a:pPr>
                      <a:r>
                        <a:rPr lang="en-US" sz="800" b="1" dirty="0">
                          <a:solidFill>
                            <a:srgbClr val="000000"/>
                          </a:solidFill>
                          <a:latin typeface="Times New Roman"/>
                          <a:ea typeface="Times New Roman"/>
                          <a:cs typeface="Times New Roman"/>
                        </a:rPr>
                        <a:t>GO:0030030</a:t>
                      </a:r>
                      <a:endParaRPr lang="en-US" sz="800" b="1" dirty="0">
                        <a:latin typeface="Times New Roman"/>
                        <a:ea typeface="Times New Roman"/>
                        <a:cs typeface="Times New Roman"/>
                      </a:endParaRPr>
                    </a:p>
                  </a:txBody>
                  <a:tcPr marL="43250" marR="432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9F">
                        <a:alpha val="2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l">
                        <a:spcBef>
                          <a:spcPts val="0"/>
                        </a:spcBef>
                        <a:spcAft>
                          <a:spcPts val="0"/>
                        </a:spcAft>
                      </a:pPr>
                      <a:r>
                        <a:rPr lang="en-US" sz="800" b="1" dirty="0">
                          <a:solidFill>
                            <a:srgbClr val="000000"/>
                          </a:solidFill>
                          <a:latin typeface="Times New Roman"/>
                          <a:ea typeface="Times New Roman"/>
                          <a:cs typeface="Times New Roman"/>
                        </a:rPr>
                        <a:t>cell projection organization</a:t>
                      </a:r>
                      <a:endParaRPr lang="en-US" sz="800" b="1" dirty="0">
                        <a:latin typeface="Times New Roman"/>
                        <a:ea typeface="Times New Roman"/>
                        <a:cs typeface="Times New Roman"/>
                      </a:endParaRPr>
                    </a:p>
                  </a:txBody>
                  <a:tcPr marL="43250" marR="432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9F">
                        <a:alpha val="2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ctr">
                        <a:spcBef>
                          <a:spcPts val="0"/>
                        </a:spcBef>
                        <a:spcAft>
                          <a:spcPts val="0"/>
                        </a:spcAft>
                      </a:pPr>
                      <a:r>
                        <a:rPr lang="en-US" sz="800" b="1" dirty="0">
                          <a:solidFill>
                            <a:srgbClr val="000000"/>
                          </a:solidFill>
                          <a:latin typeface="Times New Roman"/>
                          <a:ea typeface="Times New Roman"/>
                          <a:cs typeface="Times New Roman"/>
                        </a:rPr>
                        <a:t>BP</a:t>
                      </a:r>
                      <a:endParaRPr lang="en-US" sz="800" b="1" dirty="0">
                        <a:latin typeface="Times New Roman"/>
                        <a:ea typeface="Times New Roman"/>
                        <a:cs typeface="Times New Roman"/>
                      </a:endParaRPr>
                    </a:p>
                  </a:txBody>
                  <a:tcPr marL="43250" marR="432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9F">
                        <a:alpha val="2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r">
                        <a:spcBef>
                          <a:spcPts val="0"/>
                        </a:spcBef>
                        <a:spcAft>
                          <a:spcPts val="0"/>
                        </a:spcAft>
                      </a:pPr>
                      <a:r>
                        <a:rPr lang="en-US" sz="800" b="1" dirty="0">
                          <a:solidFill>
                            <a:srgbClr val="000000"/>
                          </a:solidFill>
                          <a:latin typeface="Times New Roman"/>
                          <a:ea typeface="Times New Roman"/>
                          <a:cs typeface="Times New Roman"/>
                        </a:rPr>
                        <a:t>-0.0297</a:t>
                      </a:r>
                      <a:endParaRPr lang="en-US" sz="800" b="1" dirty="0">
                        <a:latin typeface="Times New Roman"/>
                        <a:ea typeface="Times New Roman"/>
                        <a:cs typeface="Times New Roman"/>
                      </a:endParaRPr>
                    </a:p>
                  </a:txBody>
                  <a:tcPr marL="43250" marR="432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9F">
                        <a:alpha val="20000"/>
                      </a:srgbClr>
                    </a:solidFill>
                  </a:tcPr>
                </a:tc>
                <a:extLst>
                  <a:ext uri="{0D108BD9-81ED-4DB2-BD59-A6C34878D82A}">
                    <a16:rowId xmlns:a16="http://schemas.microsoft.com/office/drawing/2014/main" val="10007"/>
                  </a:ext>
                </a:extLst>
              </a:tr>
              <a:tr h="321887">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l">
                        <a:spcBef>
                          <a:spcPts val="0"/>
                        </a:spcBef>
                        <a:spcAft>
                          <a:spcPts val="0"/>
                        </a:spcAft>
                      </a:pPr>
                      <a:r>
                        <a:rPr lang="en-US" sz="800" b="1" dirty="0">
                          <a:solidFill>
                            <a:srgbClr val="000000"/>
                          </a:solidFill>
                          <a:latin typeface="Times New Roman"/>
                          <a:ea typeface="Times New Roman"/>
                          <a:cs typeface="Times New Roman"/>
                        </a:rPr>
                        <a:t>GO:0007162</a:t>
                      </a:r>
                      <a:endParaRPr lang="en-US" sz="800" b="1" dirty="0">
                        <a:latin typeface="Times New Roman"/>
                        <a:ea typeface="Times New Roman"/>
                        <a:cs typeface="Times New Roman"/>
                      </a:endParaRPr>
                    </a:p>
                  </a:txBody>
                  <a:tcPr marL="43250" marR="432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9F">
                        <a:alpha val="2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r">
                        <a:spcBef>
                          <a:spcPts val="0"/>
                        </a:spcBef>
                        <a:spcAft>
                          <a:spcPts val="0"/>
                        </a:spcAft>
                      </a:pPr>
                      <a:r>
                        <a:rPr lang="en-US" sz="800" b="1" dirty="0">
                          <a:solidFill>
                            <a:srgbClr val="000000"/>
                          </a:solidFill>
                          <a:latin typeface="Times New Roman"/>
                          <a:ea typeface="Times New Roman"/>
                          <a:cs typeface="Times New Roman"/>
                        </a:rPr>
                        <a:t>6</a:t>
                      </a:r>
                      <a:endParaRPr lang="en-US" sz="800" b="1" dirty="0">
                        <a:latin typeface="Times New Roman"/>
                        <a:ea typeface="Times New Roman"/>
                        <a:cs typeface="Times New Roman"/>
                      </a:endParaRPr>
                    </a:p>
                  </a:txBody>
                  <a:tcPr marL="43250" marR="432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9F">
                        <a:alpha val="2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r">
                        <a:spcBef>
                          <a:spcPts val="0"/>
                        </a:spcBef>
                        <a:spcAft>
                          <a:spcPts val="0"/>
                        </a:spcAft>
                      </a:pPr>
                      <a:r>
                        <a:rPr lang="en-US" sz="800" b="1" dirty="0">
                          <a:solidFill>
                            <a:srgbClr val="000000"/>
                          </a:solidFill>
                          <a:latin typeface="Times New Roman"/>
                          <a:ea typeface="Times New Roman"/>
                          <a:cs typeface="Times New Roman"/>
                        </a:rPr>
                        <a:t>13</a:t>
                      </a:r>
                      <a:endParaRPr lang="en-US" sz="800" b="1" dirty="0">
                        <a:latin typeface="Times New Roman"/>
                        <a:ea typeface="Times New Roman"/>
                        <a:cs typeface="Times New Roman"/>
                      </a:endParaRPr>
                    </a:p>
                  </a:txBody>
                  <a:tcPr marL="43250" marR="432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9F">
                        <a:alpha val="2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l">
                        <a:spcBef>
                          <a:spcPts val="0"/>
                        </a:spcBef>
                        <a:spcAft>
                          <a:spcPts val="0"/>
                        </a:spcAft>
                      </a:pPr>
                      <a:r>
                        <a:rPr lang="en-US" sz="800" b="1" dirty="0">
                          <a:solidFill>
                            <a:srgbClr val="000000"/>
                          </a:solidFill>
                          <a:latin typeface="Times New Roman"/>
                          <a:ea typeface="Times New Roman"/>
                          <a:cs typeface="Times New Roman"/>
                        </a:rPr>
                        <a:t>negative regulation of cell adhesion</a:t>
                      </a:r>
                      <a:endParaRPr lang="en-US" sz="800" b="1" dirty="0">
                        <a:latin typeface="Times New Roman"/>
                        <a:ea typeface="Times New Roman"/>
                        <a:cs typeface="Times New Roman"/>
                      </a:endParaRPr>
                    </a:p>
                  </a:txBody>
                  <a:tcPr marL="43250" marR="432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9F">
                        <a:alpha val="2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l">
                        <a:spcBef>
                          <a:spcPts val="0"/>
                        </a:spcBef>
                        <a:spcAft>
                          <a:spcPts val="0"/>
                        </a:spcAft>
                      </a:pPr>
                      <a:r>
                        <a:rPr lang="en-US" sz="800" b="1" dirty="0">
                          <a:solidFill>
                            <a:srgbClr val="000000"/>
                          </a:solidFill>
                          <a:latin typeface="Times New Roman"/>
                          <a:ea typeface="Times New Roman"/>
                          <a:cs typeface="Times New Roman"/>
                        </a:rPr>
                        <a:t>GO:0031175</a:t>
                      </a:r>
                      <a:endParaRPr lang="en-US" sz="800" b="1" dirty="0">
                        <a:latin typeface="Times New Roman"/>
                        <a:ea typeface="Times New Roman"/>
                        <a:cs typeface="Times New Roman"/>
                      </a:endParaRPr>
                    </a:p>
                  </a:txBody>
                  <a:tcPr marL="43250" marR="432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9F">
                        <a:alpha val="2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l">
                        <a:spcBef>
                          <a:spcPts val="0"/>
                        </a:spcBef>
                        <a:spcAft>
                          <a:spcPts val="0"/>
                        </a:spcAft>
                      </a:pPr>
                      <a:r>
                        <a:rPr lang="en-US" sz="800" b="1" dirty="0">
                          <a:solidFill>
                            <a:srgbClr val="000000"/>
                          </a:solidFill>
                          <a:latin typeface="Times New Roman"/>
                          <a:ea typeface="Times New Roman"/>
                          <a:cs typeface="Times New Roman"/>
                        </a:rPr>
                        <a:t>neuron projection development</a:t>
                      </a:r>
                      <a:endParaRPr lang="en-US" sz="800" b="1" dirty="0">
                        <a:latin typeface="Times New Roman"/>
                        <a:ea typeface="Times New Roman"/>
                        <a:cs typeface="Times New Roman"/>
                      </a:endParaRPr>
                    </a:p>
                  </a:txBody>
                  <a:tcPr marL="43250" marR="432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9F">
                        <a:alpha val="2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ctr">
                        <a:spcBef>
                          <a:spcPts val="0"/>
                        </a:spcBef>
                        <a:spcAft>
                          <a:spcPts val="0"/>
                        </a:spcAft>
                      </a:pPr>
                      <a:r>
                        <a:rPr lang="en-US" sz="800" b="1" dirty="0">
                          <a:solidFill>
                            <a:srgbClr val="000000"/>
                          </a:solidFill>
                          <a:latin typeface="Times New Roman"/>
                          <a:ea typeface="Times New Roman"/>
                          <a:cs typeface="Times New Roman"/>
                        </a:rPr>
                        <a:t>BP</a:t>
                      </a:r>
                      <a:endParaRPr lang="en-US" sz="800" b="1" dirty="0">
                        <a:latin typeface="Times New Roman"/>
                        <a:ea typeface="Times New Roman"/>
                        <a:cs typeface="Times New Roman"/>
                      </a:endParaRPr>
                    </a:p>
                  </a:txBody>
                  <a:tcPr marL="43250" marR="432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9F">
                        <a:alpha val="2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r">
                        <a:spcBef>
                          <a:spcPts val="0"/>
                        </a:spcBef>
                        <a:spcAft>
                          <a:spcPts val="0"/>
                        </a:spcAft>
                      </a:pPr>
                      <a:r>
                        <a:rPr lang="en-US" sz="800" b="1" dirty="0">
                          <a:solidFill>
                            <a:srgbClr val="000000"/>
                          </a:solidFill>
                          <a:latin typeface="Times New Roman"/>
                          <a:ea typeface="Times New Roman"/>
                          <a:cs typeface="Times New Roman"/>
                        </a:rPr>
                        <a:t>-0.0150</a:t>
                      </a:r>
                      <a:endParaRPr lang="en-US" sz="800" b="1" dirty="0">
                        <a:latin typeface="Times New Roman"/>
                        <a:ea typeface="Times New Roman"/>
                        <a:cs typeface="Times New Roman"/>
                      </a:endParaRPr>
                    </a:p>
                  </a:txBody>
                  <a:tcPr marL="43250" marR="432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9F">
                        <a:alpha val="20000"/>
                      </a:srgbClr>
                    </a:solidFill>
                  </a:tcPr>
                </a:tc>
                <a:extLst>
                  <a:ext uri="{0D108BD9-81ED-4DB2-BD59-A6C34878D82A}">
                    <a16:rowId xmlns:a16="http://schemas.microsoft.com/office/drawing/2014/main" val="10008"/>
                  </a:ext>
                </a:extLst>
              </a:tr>
              <a:tr h="321887">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l">
                        <a:spcBef>
                          <a:spcPts val="0"/>
                        </a:spcBef>
                        <a:spcAft>
                          <a:spcPts val="0"/>
                        </a:spcAft>
                      </a:pPr>
                      <a:r>
                        <a:rPr lang="en-US" sz="800" b="1" dirty="0">
                          <a:solidFill>
                            <a:srgbClr val="000000"/>
                          </a:solidFill>
                          <a:latin typeface="Times New Roman"/>
                          <a:ea typeface="Times New Roman"/>
                          <a:cs typeface="Times New Roman"/>
                        </a:rPr>
                        <a:t>GO:0010639</a:t>
                      </a:r>
                      <a:endParaRPr lang="en-US" sz="800" b="1" dirty="0">
                        <a:latin typeface="Times New Roman"/>
                        <a:ea typeface="Times New Roman"/>
                        <a:cs typeface="Times New Roman"/>
                      </a:endParaRPr>
                    </a:p>
                  </a:txBody>
                  <a:tcPr marL="43250" marR="432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9F">
                        <a:alpha val="2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r">
                        <a:spcBef>
                          <a:spcPts val="0"/>
                        </a:spcBef>
                        <a:spcAft>
                          <a:spcPts val="0"/>
                        </a:spcAft>
                      </a:pPr>
                      <a:r>
                        <a:rPr lang="en-US" sz="800" b="1" dirty="0">
                          <a:solidFill>
                            <a:srgbClr val="000000"/>
                          </a:solidFill>
                          <a:latin typeface="Times New Roman"/>
                          <a:ea typeface="Times New Roman"/>
                          <a:cs typeface="Times New Roman"/>
                        </a:rPr>
                        <a:t>8</a:t>
                      </a:r>
                      <a:endParaRPr lang="en-US" sz="800" b="1" dirty="0">
                        <a:latin typeface="Times New Roman"/>
                        <a:ea typeface="Times New Roman"/>
                        <a:cs typeface="Times New Roman"/>
                      </a:endParaRPr>
                    </a:p>
                  </a:txBody>
                  <a:tcPr marL="43250" marR="432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9F">
                        <a:alpha val="2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r">
                        <a:spcBef>
                          <a:spcPts val="0"/>
                        </a:spcBef>
                        <a:spcAft>
                          <a:spcPts val="0"/>
                        </a:spcAft>
                      </a:pPr>
                      <a:r>
                        <a:rPr lang="en-US" sz="800" b="1" dirty="0">
                          <a:solidFill>
                            <a:srgbClr val="000000"/>
                          </a:solidFill>
                          <a:latin typeface="Times New Roman"/>
                          <a:ea typeface="Times New Roman"/>
                          <a:cs typeface="Times New Roman"/>
                        </a:rPr>
                        <a:t>21</a:t>
                      </a:r>
                      <a:endParaRPr lang="en-US" sz="800" b="1" dirty="0">
                        <a:latin typeface="Times New Roman"/>
                        <a:ea typeface="Times New Roman"/>
                        <a:cs typeface="Times New Roman"/>
                      </a:endParaRPr>
                    </a:p>
                  </a:txBody>
                  <a:tcPr marL="43250" marR="432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9F">
                        <a:alpha val="2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l">
                        <a:spcBef>
                          <a:spcPts val="0"/>
                        </a:spcBef>
                        <a:spcAft>
                          <a:spcPts val="0"/>
                        </a:spcAft>
                      </a:pPr>
                      <a:r>
                        <a:rPr lang="en-US" sz="800" b="1" dirty="0">
                          <a:solidFill>
                            <a:srgbClr val="000000"/>
                          </a:solidFill>
                          <a:latin typeface="Times New Roman"/>
                          <a:ea typeface="Times New Roman"/>
                          <a:cs typeface="Times New Roman"/>
                        </a:rPr>
                        <a:t>negative regulation of organelle </a:t>
                      </a:r>
                      <a:endParaRPr lang="en-US" sz="800" b="1" dirty="0">
                        <a:latin typeface="Times New Roman"/>
                        <a:ea typeface="Times New Roman"/>
                        <a:cs typeface="Times New Roman"/>
                      </a:endParaRPr>
                    </a:p>
                    <a:p>
                      <a:pPr marL="0" marR="0" algn="l">
                        <a:spcBef>
                          <a:spcPts val="0"/>
                        </a:spcBef>
                        <a:spcAft>
                          <a:spcPts val="0"/>
                        </a:spcAft>
                      </a:pPr>
                      <a:r>
                        <a:rPr lang="en-US" sz="800" b="1" dirty="0">
                          <a:solidFill>
                            <a:srgbClr val="000000"/>
                          </a:solidFill>
                          <a:latin typeface="Times New Roman"/>
                          <a:ea typeface="Times New Roman"/>
                          <a:cs typeface="Times New Roman"/>
                        </a:rPr>
                        <a:t>organization</a:t>
                      </a:r>
                      <a:endParaRPr lang="en-US" sz="800" b="1" dirty="0">
                        <a:latin typeface="Times New Roman"/>
                        <a:ea typeface="Times New Roman"/>
                        <a:cs typeface="Times New Roman"/>
                      </a:endParaRPr>
                    </a:p>
                  </a:txBody>
                  <a:tcPr marL="43250" marR="432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9F">
                        <a:alpha val="2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l">
                        <a:spcBef>
                          <a:spcPts val="0"/>
                        </a:spcBef>
                        <a:spcAft>
                          <a:spcPts val="0"/>
                        </a:spcAft>
                      </a:pPr>
                      <a:r>
                        <a:rPr lang="en-US" sz="800" b="1" dirty="0">
                          <a:solidFill>
                            <a:srgbClr val="000000"/>
                          </a:solidFill>
                          <a:latin typeface="Times New Roman"/>
                          <a:ea typeface="Times New Roman"/>
                          <a:cs typeface="Times New Roman"/>
                        </a:rPr>
                        <a:t>GO:0031175</a:t>
                      </a:r>
                      <a:endParaRPr lang="en-US" sz="800" b="1" dirty="0">
                        <a:latin typeface="Times New Roman"/>
                        <a:ea typeface="Times New Roman"/>
                        <a:cs typeface="Times New Roman"/>
                      </a:endParaRPr>
                    </a:p>
                  </a:txBody>
                  <a:tcPr marL="43250" marR="432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9F">
                        <a:alpha val="2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l">
                        <a:spcBef>
                          <a:spcPts val="0"/>
                        </a:spcBef>
                        <a:spcAft>
                          <a:spcPts val="0"/>
                        </a:spcAft>
                      </a:pPr>
                      <a:r>
                        <a:rPr lang="en-US" sz="800" b="1" dirty="0">
                          <a:solidFill>
                            <a:srgbClr val="000000"/>
                          </a:solidFill>
                          <a:latin typeface="Times New Roman"/>
                          <a:ea typeface="Times New Roman"/>
                          <a:cs typeface="Times New Roman"/>
                        </a:rPr>
                        <a:t>neuron projection development</a:t>
                      </a:r>
                      <a:endParaRPr lang="en-US" sz="800" b="1" dirty="0">
                        <a:latin typeface="Times New Roman"/>
                        <a:ea typeface="Times New Roman"/>
                        <a:cs typeface="Times New Roman"/>
                      </a:endParaRPr>
                    </a:p>
                  </a:txBody>
                  <a:tcPr marL="43250" marR="432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9F">
                        <a:alpha val="2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ctr">
                        <a:spcBef>
                          <a:spcPts val="0"/>
                        </a:spcBef>
                        <a:spcAft>
                          <a:spcPts val="0"/>
                        </a:spcAft>
                      </a:pPr>
                      <a:r>
                        <a:rPr lang="en-US" sz="800" b="1" dirty="0">
                          <a:solidFill>
                            <a:srgbClr val="000000"/>
                          </a:solidFill>
                          <a:latin typeface="Times New Roman"/>
                          <a:ea typeface="Times New Roman"/>
                          <a:cs typeface="Times New Roman"/>
                        </a:rPr>
                        <a:t>BP</a:t>
                      </a:r>
                      <a:endParaRPr lang="en-US" sz="800" b="1" dirty="0">
                        <a:latin typeface="Times New Roman"/>
                        <a:ea typeface="Times New Roman"/>
                        <a:cs typeface="Times New Roman"/>
                      </a:endParaRPr>
                    </a:p>
                  </a:txBody>
                  <a:tcPr marL="43250" marR="432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9F">
                        <a:alpha val="2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r">
                        <a:spcBef>
                          <a:spcPts val="0"/>
                        </a:spcBef>
                        <a:spcAft>
                          <a:spcPts val="0"/>
                        </a:spcAft>
                      </a:pPr>
                      <a:r>
                        <a:rPr lang="en-US" sz="800" b="1" dirty="0">
                          <a:solidFill>
                            <a:srgbClr val="000000"/>
                          </a:solidFill>
                          <a:latin typeface="Times New Roman"/>
                          <a:ea typeface="Times New Roman"/>
                          <a:cs typeface="Times New Roman"/>
                        </a:rPr>
                        <a:t>0.0982</a:t>
                      </a:r>
                      <a:endParaRPr lang="en-US" sz="800" b="1" dirty="0">
                        <a:latin typeface="Times New Roman"/>
                        <a:ea typeface="Times New Roman"/>
                        <a:cs typeface="Times New Roman"/>
                      </a:endParaRPr>
                    </a:p>
                  </a:txBody>
                  <a:tcPr marL="43250" marR="432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9F">
                        <a:alpha val="20000"/>
                      </a:srgbClr>
                    </a:solidFill>
                  </a:tcPr>
                </a:tc>
                <a:extLst>
                  <a:ext uri="{0D108BD9-81ED-4DB2-BD59-A6C34878D82A}">
                    <a16:rowId xmlns:a16="http://schemas.microsoft.com/office/drawing/2014/main" val="10009"/>
                  </a:ext>
                </a:extLst>
              </a:tr>
              <a:tr h="321887">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l">
                        <a:spcBef>
                          <a:spcPts val="0"/>
                        </a:spcBef>
                        <a:spcAft>
                          <a:spcPts val="0"/>
                        </a:spcAft>
                      </a:pPr>
                      <a:r>
                        <a:rPr lang="en-US" sz="800" b="1">
                          <a:solidFill>
                            <a:srgbClr val="000000"/>
                          </a:solidFill>
                          <a:latin typeface="Times New Roman"/>
                          <a:ea typeface="Times New Roman"/>
                          <a:cs typeface="Times New Roman"/>
                        </a:rPr>
                        <a:t>GO:0007568</a:t>
                      </a:r>
                      <a:endParaRPr lang="en-US" sz="800" b="1">
                        <a:latin typeface="Times New Roman"/>
                        <a:ea typeface="Times New Roman"/>
                        <a:cs typeface="Times New Roman"/>
                      </a:endParaRPr>
                    </a:p>
                  </a:txBody>
                  <a:tcPr marL="43250" marR="432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9F">
                        <a:alpha val="2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r">
                        <a:spcBef>
                          <a:spcPts val="0"/>
                        </a:spcBef>
                        <a:spcAft>
                          <a:spcPts val="0"/>
                        </a:spcAft>
                      </a:pPr>
                      <a:r>
                        <a:rPr lang="en-US" sz="800" b="1" dirty="0">
                          <a:solidFill>
                            <a:srgbClr val="000000"/>
                          </a:solidFill>
                          <a:latin typeface="Times New Roman"/>
                          <a:ea typeface="Times New Roman"/>
                          <a:cs typeface="Times New Roman"/>
                        </a:rPr>
                        <a:t>7</a:t>
                      </a:r>
                      <a:endParaRPr lang="en-US" sz="800" b="1" dirty="0">
                        <a:latin typeface="Times New Roman"/>
                        <a:ea typeface="Times New Roman"/>
                        <a:cs typeface="Times New Roman"/>
                      </a:endParaRPr>
                    </a:p>
                  </a:txBody>
                  <a:tcPr marL="43250" marR="432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9F">
                        <a:alpha val="2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r">
                        <a:spcBef>
                          <a:spcPts val="0"/>
                        </a:spcBef>
                        <a:spcAft>
                          <a:spcPts val="0"/>
                        </a:spcAft>
                      </a:pPr>
                      <a:r>
                        <a:rPr lang="en-US" sz="800" b="1" dirty="0">
                          <a:solidFill>
                            <a:srgbClr val="000000"/>
                          </a:solidFill>
                          <a:latin typeface="Times New Roman"/>
                          <a:ea typeface="Times New Roman"/>
                          <a:cs typeface="Times New Roman"/>
                        </a:rPr>
                        <a:t>18</a:t>
                      </a:r>
                      <a:endParaRPr lang="en-US" sz="800" b="1" dirty="0">
                        <a:latin typeface="Times New Roman"/>
                        <a:ea typeface="Times New Roman"/>
                        <a:cs typeface="Times New Roman"/>
                      </a:endParaRPr>
                    </a:p>
                  </a:txBody>
                  <a:tcPr marL="43250" marR="432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9F">
                        <a:alpha val="2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l">
                        <a:spcBef>
                          <a:spcPts val="0"/>
                        </a:spcBef>
                        <a:spcAft>
                          <a:spcPts val="0"/>
                        </a:spcAft>
                      </a:pPr>
                      <a:r>
                        <a:rPr lang="en-US" sz="800" b="1" dirty="0">
                          <a:solidFill>
                            <a:srgbClr val="000000"/>
                          </a:solidFill>
                          <a:latin typeface="Times New Roman"/>
                          <a:ea typeface="Times New Roman"/>
                          <a:cs typeface="Times New Roman"/>
                        </a:rPr>
                        <a:t>aging</a:t>
                      </a:r>
                      <a:endParaRPr lang="en-US" sz="800" b="1" dirty="0">
                        <a:latin typeface="Times New Roman"/>
                        <a:ea typeface="Times New Roman"/>
                        <a:cs typeface="Times New Roman"/>
                      </a:endParaRPr>
                    </a:p>
                  </a:txBody>
                  <a:tcPr marL="43250" marR="432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9F">
                        <a:alpha val="2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l">
                        <a:spcBef>
                          <a:spcPts val="0"/>
                        </a:spcBef>
                        <a:spcAft>
                          <a:spcPts val="0"/>
                        </a:spcAft>
                      </a:pPr>
                      <a:r>
                        <a:rPr lang="en-US" sz="800" b="1" dirty="0">
                          <a:solidFill>
                            <a:srgbClr val="000000"/>
                          </a:solidFill>
                          <a:latin typeface="Times New Roman"/>
                          <a:ea typeface="Times New Roman"/>
                          <a:cs typeface="Times New Roman"/>
                        </a:rPr>
                        <a:t>GO:0031175</a:t>
                      </a:r>
                      <a:endParaRPr lang="en-US" sz="800" b="1" dirty="0">
                        <a:latin typeface="Times New Roman"/>
                        <a:ea typeface="Times New Roman"/>
                        <a:cs typeface="Times New Roman"/>
                      </a:endParaRPr>
                    </a:p>
                  </a:txBody>
                  <a:tcPr marL="43250" marR="432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9F">
                        <a:alpha val="2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l">
                        <a:spcBef>
                          <a:spcPts val="0"/>
                        </a:spcBef>
                        <a:spcAft>
                          <a:spcPts val="0"/>
                        </a:spcAft>
                      </a:pPr>
                      <a:r>
                        <a:rPr lang="en-US" sz="800" b="1" dirty="0">
                          <a:solidFill>
                            <a:srgbClr val="000000"/>
                          </a:solidFill>
                          <a:latin typeface="Times New Roman"/>
                          <a:ea typeface="Times New Roman"/>
                          <a:cs typeface="Times New Roman"/>
                        </a:rPr>
                        <a:t>neuron projection development</a:t>
                      </a:r>
                      <a:endParaRPr lang="en-US" sz="800" b="1" dirty="0">
                        <a:latin typeface="Times New Roman"/>
                        <a:ea typeface="Times New Roman"/>
                        <a:cs typeface="Times New Roman"/>
                      </a:endParaRPr>
                    </a:p>
                  </a:txBody>
                  <a:tcPr marL="43250" marR="432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9F">
                        <a:alpha val="2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ctr">
                        <a:spcBef>
                          <a:spcPts val="0"/>
                        </a:spcBef>
                        <a:spcAft>
                          <a:spcPts val="0"/>
                        </a:spcAft>
                      </a:pPr>
                      <a:r>
                        <a:rPr lang="en-US" sz="800" b="1" dirty="0">
                          <a:solidFill>
                            <a:srgbClr val="000000"/>
                          </a:solidFill>
                          <a:latin typeface="Times New Roman"/>
                          <a:ea typeface="Times New Roman"/>
                          <a:cs typeface="Times New Roman"/>
                        </a:rPr>
                        <a:t>BP</a:t>
                      </a:r>
                      <a:endParaRPr lang="en-US" sz="800" b="1" dirty="0">
                        <a:latin typeface="Times New Roman"/>
                        <a:ea typeface="Times New Roman"/>
                        <a:cs typeface="Times New Roman"/>
                      </a:endParaRPr>
                    </a:p>
                  </a:txBody>
                  <a:tcPr marL="43250" marR="432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9F">
                        <a:alpha val="20000"/>
                      </a:srgbClr>
                    </a:solidFill>
                  </a:tcPr>
                </a:tc>
                <a:tc>
                  <a:txBody>
                    <a:bodyPr/>
                    <a:lstStyle>
                      <a:lvl1pPr marL="0" algn="l" defTabSz="914400" rtl="0" eaLnBrk="1" latinLnBrk="0" hangingPunct="1">
                        <a:defRPr sz="1800" kern="1200">
                          <a:solidFill>
                            <a:schemeClr val="tx1"/>
                          </a:solidFill>
                          <a:latin typeface="Calibri" panose="020F0502020204030204"/>
                        </a:defRPr>
                      </a:lvl1pPr>
                      <a:lvl2pPr marL="457200" algn="l" defTabSz="914400" rtl="0" eaLnBrk="1" latinLnBrk="0" hangingPunct="1">
                        <a:defRPr sz="1800" kern="1200">
                          <a:solidFill>
                            <a:schemeClr val="tx1"/>
                          </a:solidFill>
                          <a:latin typeface="Calibri" panose="020F0502020204030204"/>
                        </a:defRPr>
                      </a:lvl2pPr>
                      <a:lvl3pPr marL="914400" algn="l" defTabSz="914400" rtl="0" eaLnBrk="1" latinLnBrk="0" hangingPunct="1">
                        <a:defRPr sz="1800" kern="1200">
                          <a:solidFill>
                            <a:schemeClr val="tx1"/>
                          </a:solidFill>
                          <a:latin typeface="Calibri" panose="020F0502020204030204"/>
                        </a:defRPr>
                      </a:lvl3pPr>
                      <a:lvl4pPr marL="1371600" algn="l" defTabSz="914400" rtl="0" eaLnBrk="1" latinLnBrk="0" hangingPunct="1">
                        <a:defRPr sz="1800" kern="1200">
                          <a:solidFill>
                            <a:schemeClr val="tx1"/>
                          </a:solidFill>
                          <a:latin typeface="Calibri" panose="020F0502020204030204"/>
                        </a:defRPr>
                      </a:lvl4pPr>
                      <a:lvl5pPr marL="1828800" algn="l" defTabSz="914400" rtl="0" eaLnBrk="1" latinLnBrk="0" hangingPunct="1">
                        <a:defRPr sz="1800" kern="1200">
                          <a:solidFill>
                            <a:schemeClr val="tx1"/>
                          </a:solidFill>
                          <a:latin typeface="Calibri" panose="020F0502020204030204"/>
                        </a:defRPr>
                      </a:lvl5pPr>
                      <a:lvl6pPr marL="2286000" algn="l" defTabSz="914400" rtl="0" eaLnBrk="1" latinLnBrk="0" hangingPunct="1">
                        <a:defRPr sz="1800" kern="1200">
                          <a:solidFill>
                            <a:schemeClr val="tx1"/>
                          </a:solidFill>
                          <a:latin typeface="Calibri" panose="020F0502020204030204"/>
                        </a:defRPr>
                      </a:lvl6pPr>
                      <a:lvl7pPr marL="2743200" algn="l" defTabSz="914400" rtl="0" eaLnBrk="1" latinLnBrk="0" hangingPunct="1">
                        <a:defRPr sz="1800" kern="1200">
                          <a:solidFill>
                            <a:schemeClr val="tx1"/>
                          </a:solidFill>
                          <a:latin typeface="Calibri" panose="020F0502020204030204"/>
                        </a:defRPr>
                      </a:lvl7pPr>
                      <a:lvl8pPr marL="3200400" algn="l" defTabSz="914400" rtl="0" eaLnBrk="1" latinLnBrk="0" hangingPunct="1">
                        <a:defRPr sz="1800" kern="1200">
                          <a:solidFill>
                            <a:schemeClr val="tx1"/>
                          </a:solidFill>
                          <a:latin typeface="Calibri" panose="020F0502020204030204"/>
                        </a:defRPr>
                      </a:lvl8pPr>
                      <a:lvl9pPr marL="3657600" algn="l" defTabSz="914400" rtl="0" eaLnBrk="1" latinLnBrk="0" hangingPunct="1">
                        <a:defRPr sz="1800" kern="1200">
                          <a:solidFill>
                            <a:schemeClr val="tx1"/>
                          </a:solidFill>
                          <a:latin typeface="Calibri" panose="020F0502020204030204"/>
                        </a:defRPr>
                      </a:lvl9pPr>
                    </a:lstStyle>
                    <a:p>
                      <a:pPr marL="0" marR="0" algn="r">
                        <a:spcBef>
                          <a:spcPts val="0"/>
                        </a:spcBef>
                        <a:spcAft>
                          <a:spcPts val="0"/>
                        </a:spcAft>
                      </a:pPr>
                      <a:r>
                        <a:rPr lang="en-US" sz="800" b="1" dirty="0">
                          <a:solidFill>
                            <a:srgbClr val="000000"/>
                          </a:solidFill>
                          <a:latin typeface="Times New Roman"/>
                          <a:ea typeface="Times New Roman"/>
                          <a:cs typeface="Times New Roman"/>
                        </a:rPr>
                        <a:t>0.4001</a:t>
                      </a:r>
                      <a:endParaRPr lang="en-US" sz="800" b="1" dirty="0">
                        <a:latin typeface="Times New Roman"/>
                        <a:ea typeface="Times New Roman"/>
                        <a:cs typeface="Times New Roman"/>
                      </a:endParaRPr>
                    </a:p>
                  </a:txBody>
                  <a:tcPr marL="43250" marR="4325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FFFF9F">
                        <a:alpha val="20000"/>
                      </a:srgbClr>
                    </a:solidFill>
                  </a:tcPr>
                </a:tc>
                <a:extLst>
                  <a:ext uri="{0D108BD9-81ED-4DB2-BD59-A6C34878D82A}">
                    <a16:rowId xmlns:a16="http://schemas.microsoft.com/office/drawing/2014/main" val="10010"/>
                  </a:ext>
                </a:extLst>
              </a:tr>
            </a:tbl>
          </a:graphicData>
        </a:graphic>
      </p:graphicFrame>
      <p:sp>
        <p:nvSpPr>
          <p:cNvPr id="10" name="TextBox 9"/>
          <p:cNvSpPr txBox="1"/>
          <p:nvPr/>
        </p:nvSpPr>
        <p:spPr>
          <a:xfrm>
            <a:off x="642696" y="5379272"/>
            <a:ext cx="8072506" cy="548099"/>
          </a:xfrm>
          <a:prstGeom prst="rect">
            <a:avLst/>
          </a:prstGeom>
          <a:noFill/>
        </p:spPr>
        <p:txBody>
          <a:bodyPr wrap="square" rtlCol="0">
            <a:spAutoFit/>
          </a:bodyPr>
          <a:lstStyle/>
          <a:p>
            <a:pPr algn="ctr" defTabSz="967618"/>
            <a:r>
              <a:rPr lang="en-US" sz="1481" b="1" kern="0" dirty="0">
                <a:solidFill>
                  <a:prstClr val="black"/>
                </a:solidFill>
                <a:latin typeface="Frutiger LT Pro 55 Roman" panose="020B0602020204020204" pitchFamily="34" charset="0"/>
              </a:rPr>
              <a:t>LASSO Model: 9 nEASE GO sub-terms - 29 unique genes </a:t>
            </a:r>
          </a:p>
          <a:p>
            <a:pPr algn="ctr" defTabSz="967618"/>
            <a:r>
              <a:rPr lang="en-US" sz="1481" b="1" kern="0" dirty="0">
                <a:solidFill>
                  <a:prstClr val="black"/>
                </a:solidFill>
                <a:latin typeface="Frutiger LT Pro 55 Roman" panose="020B0602020204020204" pitchFamily="34" charset="0"/>
              </a:rPr>
              <a:t>72% implicated in breast cancer (p = 0.001), 80% implicated in cancer (p = 0.107) </a:t>
            </a:r>
          </a:p>
        </p:txBody>
      </p:sp>
    </p:spTree>
    <p:extLst>
      <p:ext uri="{BB962C8B-B14F-4D97-AF65-F5344CB8AC3E}">
        <p14:creationId xmlns:p14="http://schemas.microsoft.com/office/powerpoint/2010/main" val="16420732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6888514" y="2777470"/>
            <a:ext cx="2161021" cy="580800"/>
          </a:xfrm>
          <a:prstGeom prst="rect">
            <a:avLst/>
          </a:prstGeom>
          <a:noFill/>
        </p:spPr>
        <p:txBody>
          <a:bodyPr wrap="square" rtlCol="0">
            <a:spAutoFit/>
          </a:bodyPr>
          <a:lstStyle/>
          <a:p>
            <a:pPr algn="ctr" defTabSz="967618"/>
            <a:r>
              <a:rPr lang="en-US" sz="1587" b="1" kern="0" dirty="0">
                <a:solidFill>
                  <a:prstClr val="black"/>
                </a:solidFill>
                <a:latin typeface="Frutiger LT Pro 55 Roman" panose="020B0602020204020204" pitchFamily="34" charset="0"/>
              </a:rPr>
              <a:t>Model Complexity </a:t>
            </a:r>
          </a:p>
          <a:p>
            <a:pPr algn="ctr" defTabSz="967618"/>
            <a:r>
              <a:rPr lang="en-US" sz="1587" b="1" kern="0" dirty="0">
                <a:solidFill>
                  <a:prstClr val="black"/>
                </a:solidFill>
                <a:latin typeface="Frutiger LT Pro 55 Roman" panose="020B0602020204020204" pitchFamily="34" charset="0"/>
              </a:rPr>
              <a:t>and Overfitting</a:t>
            </a:r>
          </a:p>
        </p:txBody>
      </p:sp>
      <p:grpSp>
        <p:nvGrpSpPr>
          <p:cNvPr id="7" name="Group 6"/>
          <p:cNvGrpSpPr/>
          <p:nvPr/>
        </p:nvGrpSpPr>
        <p:grpSpPr>
          <a:xfrm>
            <a:off x="1391448" y="1319917"/>
            <a:ext cx="5514501" cy="5278296"/>
            <a:chOff x="1314870" y="1239125"/>
            <a:chExt cx="5211012" cy="4987806"/>
          </a:xfrm>
        </p:grpSpPr>
        <p:grpSp>
          <p:nvGrpSpPr>
            <p:cNvPr id="5" name="Group 4"/>
            <p:cNvGrpSpPr/>
            <p:nvPr/>
          </p:nvGrpSpPr>
          <p:grpSpPr>
            <a:xfrm>
              <a:off x="1418542" y="1239125"/>
              <a:ext cx="5107340" cy="4961075"/>
              <a:chOff x="1418542" y="1239125"/>
              <a:chExt cx="5107340" cy="4961075"/>
            </a:xfrm>
          </p:grpSpPr>
          <p:grpSp>
            <p:nvGrpSpPr>
              <p:cNvPr id="2" name="Group 1"/>
              <p:cNvGrpSpPr/>
              <p:nvPr/>
            </p:nvGrpSpPr>
            <p:grpSpPr>
              <a:xfrm>
                <a:off x="1418542" y="1239125"/>
                <a:ext cx="5107340" cy="4937760"/>
                <a:chOff x="1418542" y="1164983"/>
                <a:chExt cx="5107340" cy="4937760"/>
              </a:xfrm>
            </p:grpSpPr>
            <p:grpSp>
              <p:nvGrpSpPr>
                <p:cNvPr id="8" name="Group 32"/>
                <p:cNvGrpSpPr>
                  <a:grpSpLocks noChangeAspect="1"/>
                </p:cNvGrpSpPr>
                <p:nvPr/>
              </p:nvGrpSpPr>
              <p:grpSpPr>
                <a:xfrm>
                  <a:off x="1418542" y="1164983"/>
                  <a:ext cx="5107340" cy="4937760"/>
                  <a:chOff x="829493" y="381000"/>
                  <a:chExt cx="6119066" cy="5915888"/>
                </a:xfrm>
              </p:grpSpPr>
              <p:pic>
                <p:nvPicPr>
                  <p:cNvPr id="9" name="Picture 8" descr="all_van.ClassSurvivalROC.tif"/>
                  <p:cNvPicPr/>
                  <p:nvPr/>
                </p:nvPicPr>
                <p:blipFill>
                  <a:blip r:embed="rId2" cstate="print"/>
                  <a:stretch>
                    <a:fillRect/>
                  </a:stretch>
                </p:blipFill>
                <p:spPr>
                  <a:xfrm>
                    <a:off x="838200" y="381000"/>
                    <a:ext cx="2999232" cy="2909255"/>
                  </a:xfrm>
                  <a:prstGeom prst="rect">
                    <a:avLst/>
                  </a:prstGeom>
                </p:spPr>
              </p:pic>
              <p:pic>
                <p:nvPicPr>
                  <p:cNvPr id="10" name="Picture 9" descr="spca_van.ClassSurvivalROC.tif"/>
                  <p:cNvPicPr/>
                  <p:nvPr/>
                </p:nvPicPr>
                <p:blipFill>
                  <a:blip r:embed="rId3" cstate="print"/>
                  <a:stretch>
                    <a:fillRect/>
                  </a:stretch>
                </p:blipFill>
                <p:spPr>
                  <a:xfrm>
                    <a:off x="3949327" y="381000"/>
                    <a:ext cx="2999232" cy="2909255"/>
                  </a:xfrm>
                  <a:prstGeom prst="rect">
                    <a:avLst/>
                  </a:prstGeom>
                </p:spPr>
              </p:pic>
              <p:pic>
                <p:nvPicPr>
                  <p:cNvPr id="11" name="Picture 10" descr="ease_van.ClassSurvivalROC.tif"/>
                  <p:cNvPicPr/>
                  <p:nvPr/>
                </p:nvPicPr>
                <p:blipFill>
                  <a:blip r:embed="rId4" cstate="print"/>
                  <a:stretch>
                    <a:fillRect/>
                  </a:stretch>
                </p:blipFill>
                <p:spPr>
                  <a:xfrm>
                    <a:off x="829493" y="3387633"/>
                    <a:ext cx="2999232" cy="2909255"/>
                  </a:xfrm>
                  <a:prstGeom prst="rect">
                    <a:avLst/>
                  </a:prstGeom>
                </p:spPr>
              </p:pic>
              <p:pic>
                <p:nvPicPr>
                  <p:cNvPr id="12" name="Picture 11" descr="nease_van.ClassSurvivalROC.tif"/>
                  <p:cNvPicPr/>
                  <p:nvPr/>
                </p:nvPicPr>
                <p:blipFill>
                  <a:blip r:embed="rId5" cstate="print"/>
                  <a:stretch>
                    <a:fillRect/>
                  </a:stretch>
                </p:blipFill>
                <p:spPr>
                  <a:xfrm>
                    <a:off x="3949327" y="3374570"/>
                    <a:ext cx="2999232" cy="2909255"/>
                  </a:xfrm>
                  <a:prstGeom prst="rect">
                    <a:avLst/>
                  </a:prstGeom>
                </p:spPr>
              </p:pic>
            </p:grpSp>
            <p:sp>
              <p:nvSpPr>
                <p:cNvPr id="14" name="TextBox 13"/>
                <p:cNvSpPr txBox="1"/>
                <p:nvPr/>
              </p:nvSpPr>
              <p:spPr>
                <a:xfrm>
                  <a:off x="4983892" y="2234520"/>
                  <a:ext cx="1466335" cy="502605"/>
                </a:xfrm>
                <a:prstGeom prst="rect">
                  <a:avLst/>
                </a:prstGeom>
                <a:noFill/>
              </p:spPr>
              <p:txBody>
                <a:bodyPr wrap="square" rtlCol="0">
                  <a:spAutoFit/>
                </a:bodyPr>
                <a:lstStyle/>
                <a:p>
                  <a:pPr algn="ctr" defTabSz="967618"/>
                  <a:r>
                    <a:rPr lang="en-US" sz="952" b="1" kern="0" dirty="0">
                      <a:solidFill>
                        <a:prstClr val="black"/>
                      </a:solidFill>
                      <a:latin typeface="Frutiger LT Pro 55 Roman" panose="020B0602020204020204" pitchFamily="34" charset="0"/>
                    </a:rPr>
                    <a:t>SPCA</a:t>
                  </a:r>
                </a:p>
                <a:p>
                  <a:pPr algn="ctr" defTabSz="967618"/>
                  <a:r>
                    <a:rPr lang="en-US" sz="952" b="1" kern="0" dirty="0">
                      <a:solidFill>
                        <a:prstClr val="black"/>
                      </a:solidFill>
                      <a:latin typeface="Frutiger LT Pro 55 Roman" panose="020B0602020204020204" pitchFamily="34" charset="0"/>
                    </a:rPr>
                    <a:t> Blair and </a:t>
                  </a:r>
                  <a:r>
                    <a:rPr lang="en-US" sz="952" b="1" kern="0" dirty="0" err="1">
                      <a:solidFill>
                        <a:prstClr val="black"/>
                      </a:solidFill>
                      <a:latin typeface="Frutiger LT Pro 55 Roman" panose="020B0602020204020204" pitchFamily="34" charset="0"/>
                    </a:rPr>
                    <a:t>Tibshirani</a:t>
                  </a:r>
                  <a:endParaRPr lang="en-US" sz="952" b="1" kern="0" dirty="0">
                    <a:solidFill>
                      <a:prstClr val="black"/>
                    </a:solidFill>
                    <a:latin typeface="Frutiger LT Pro 55 Roman" panose="020B0602020204020204" pitchFamily="34" charset="0"/>
                  </a:endParaRPr>
                </a:p>
                <a:p>
                  <a:pPr algn="ctr" defTabSz="967618"/>
                  <a:r>
                    <a:rPr lang="en-US" sz="952" b="1" i="1" kern="0" dirty="0">
                      <a:solidFill>
                        <a:prstClr val="black"/>
                      </a:solidFill>
                      <a:latin typeface="Frutiger LT Pro 55 Roman" panose="020B0602020204020204" pitchFamily="34" charset="0"/>
                    </a:rPr>
                    <a:t>PLoS  Biology</a:t>
                  </a:r>
                  <a:r>
                    <a:rPr lang="en-US" sz="952" b="1" kern="0" dirty="0">
                      <a:solidFill>
                        <a:prstClr val="black"/>
                      </a:solidFill>
                      <a:latin typeface="Frutiger LT Pro 55 Roman" panose="020B0602020204020204" pitchFamily="34" charset="0"/>
                    </a:rPr>
                    <a:t>, 2004</a:t>
                  </a:r>
                </a:p>
              </p:txBody>
            </p:sp>
            <p:sp>
              <p:nvSpPr>
                <p:cNvPr id="15" name="TextBox 14"/>
                <p:cNvSpPr txBox="1"/>
                <p:nvPr/>
              </p:nvSpPr>
              <p:spPr>
                <a:xfrm>
                  <a:off x="2298357" y="4756320"/>
                  <a:ext cx="1538432" cy="502605"/>
                </a:xfrm>
                <a:prstGeom prst="rect">
                  <a:avLst/>
                </a:prstGeom>
                <a:noFill/>
              </p:spPr>
              <p:txBody>
                <a:bodyPr wrap="square" rtlCol="0">
                  <a:spAutoFit/>
                </a:bodyPr>
                <a:lstStyle/>
                <a:p>
                  <a:pPr algn="ctr" defTabSz="967618"/>
                  <a:r>
                    <a:rPr lang="en-US" sz="952" b="1" kern="0" dirty="0">
                      <a:solidFill>
                        <a:prstClr val="black"/>
                      </a:solidFill>
                      <a:latin typeface="Frutiger LT Pro 55 Roman" panose="020B0602020204020204" pitchFamily="34" charset="0"/>
                    </a:rPr>
                    <a:t>EASE</a:t>
                  </a:r>
                </a:p>
                <a:p>
                  <a:pPr algn="ctr" defTabSz="967618"/>
                  <a:r>
                    <a:rPr lang="en-US" sz="952" b="1" kern="0" dirty="0" err="1">
                      <a:solidFill>
                        <a:prstClr val="black"/>
                      </a:solidFill>
                      <a:latin typeface="Frutiger LT Pro 55 Roman" panose="020B0602020204020204" pitchFamily="34" charset="0"/>
                    </a:rPr>
                    <a:t>Hosak</a:t>
                  </a:r>
                  <a:r>
                    <a:rPr lang="en-US" sz="952" b="1" kern="0" dirty="0">
                      <a:solidFill>
                        <a:prstClr val="black"/>
                      </a:solidFill>
                      <a:latin typeface="Frutiger LT Pro 55 Roman" panose="020B0602020204020204" pitchFamily="34" charset="0"/>
                    </a:rPr>
                    <a:t> </a:t>
                  </a:r>
                  <a:r>
                    <a:rPr lang="en-US" sz="952" b="1" i="1" kern="0" dirty="0">
                      <a:solidFill>
                        <a:prstClr val="black"/>
                      </a:solidFill>
                      <a:latin typeface="Frutiger LT Pro 55 Roman" panose="020B0602020204020204" pitchFamily="34" charset="0"/>
                    </a:rPr>
                    <a:t>et al</a:t>
                  </a:r>
                  <a:r>
                    <a:rPr lang="en-US" sz="952" b="1" kern="0" dirty="0">
                      <a:solidFill>
                        <a:prstClr val="black"/>
                      </a:solidFill>
                      <a:latin typeface="Frutiger LT Pro 55 Roman" panose="020B0602020204020204" pitchFamily="34" charset="0"/>
                    </a:rPr>
                    <a:t>.,</a:t>
                  </a:r>
                </a:p>
                <a:p>
                  <a:pPr algn="ctr" defTabSz="967618"/>
                  <a:r>
                    <a:rPr lang="en-US" sz="952" b="1" i="1" kern="0" dirty="0">
                      <a:solidFill>
                        <a:prstClr val="black"/>
                      </a:solidFill>
                      <a:latin typeface="Frutiger LT Pro 55 Roman" panose="020B0602020204020204" pitchFamily="34" charset="0"/>
                    </a:rPr>
                    <a:t>Genome Biology</a:t>
                  </a:r>
                  <a:r>
                    <a:rPr lang="en-US" sz="952" b="1" kern="0" dirty="0">
                      <a:solidFill>
                        <a:prstClr val="black"/>
                      </a:solidFill>
                      <a:latin typeface="Frutiger LT Pro 55 Roman" panose="020B0602020204020204" pitchFamily="34" charset="0"/>
                    </a:rPr>
                    <a:t>, 2003</a:t>
                  </a:r>
                </a:p>
              </p:txBody>
            </p:sp>
            <p:sp>
              <p:nvSpPr>
                <p:cNvPr id="16" name="TextBox 15"/>
                <p:cNvSpPr txBox="1"/>
                <p:nvPr/>
              </p:nvSpPr>
              <p:spPr>
                <a:xfrm>
                  <a:off x="4983892" y="4756320"/>
                  <a:ext cx="1466335" cy="502605"/>
                </a:xfrm>
                <a:prstGeom prst="rect">
                  <a:avLst/>
                </a:prstGeom>
                <a:noFill/>
              </p:spPr>
              <p:txBody>
                <a:bodyPr wrap="square" rtlCol="0">
                  <a:spAutoFit/>
                </a:bodyPr>
                <a:lstStyle/>
                <a:p>
                  <a:pPr algn="ctr" defTabSz="967618"/>
                  <a:r>
                    <a:rPr lang="en-US" sz="952" b="1" kern="0" dirty="0" err="1">
                      <a:solidFill>
                        <a:prstClr val="black"/>
                      </a:solidFill>
                      <a:latin typeface="Frutiger LT Pro 55 Roman" panose="020B0602020204020204" pitchFamily="34" charset="0"/>
                    </a:rPr>
                    <a:t>nEASE</a:t>
                  </a:r>
                  <a:endParaRPr lang="en-US" sz="952" b="1" kern="0" dirty="0">
                    <a:solidFill>
                      <a:prstClr val="black"/>
                    </a:solidFill>
                    <a:latin typeface="Frutiger LT Pro 55 Roman" panose="020B0602020204020204" pitchFamily="34" charset="0"/>
                  </a:endParaRPr>
                </a:p>
                <a:p>
                  <a:pPr algn="ctr" defTabSz="967618"/>
                  <a:r>
                    <a:rPr lang="en-US" sz="952" b="1" kern="0" dirty="0">
                      <a:solidFill>
                        <a:prstClr val="black"/>
                      </a:solidFill>
                      <a:latin typeface="Frutiger LT Pro 55 Roman" panose="020B0602020204020204" pitchFamily="34" charset="0"/>
                    </a:rPr>
                    <a:t>Chittenden </a:t>
                  </a:r>
                  <a:r>
                    <a:rPr lang="en-US" sz="952" b="1" i="1" kern="0" dirty="0">
                      <a:solidFill>
                        <a:prstClr val="black"/>
                      </a:solidFill>
                      <a:latin typeface="Frutiger LT Pro 55 Roman" panose="020B0602020204020204" pitchFamily="34" charset="0"/>
                    </a:rPr>
                    <a:t>et al</a:t>
                  </a:r>
                  <a:r>
                    <a:rPr lang="en-US" sz="952" b="1" kern="0" dirty="0">
                      <a:solidFill>
                        <a:prstClr val="black"/>
                      </a:solidFill>
                      <a:latin typeface="Frutiger LT Pro 55 Roman" panose="020B0602020204020204" pitchFamily="34" charset="0"/>
                    </a:rPr>
                    <a:t>.,</a:t>
                  </a:r>
                </a:p>
                <a:p>
                  <a:pPr algn="ctr" defTabSz="967618"/>
                  <a:r>
                    <a:rPr lang="en-US" sz="952" b="1" i="1" kern="0" dirty="0">
                      <a:solidFill>
                        <a:prstClr val="black"/>
                      </a:solidFill>
                      <a:latin typeface="Frutiger LT Pro 55 Roman" panose="020B0602020204020204" pitchFamily="34" charset="0"/>
                    </a:rPr>
                    <a:t>Bioinformatics</a:t>
                  </a:r>
                  <a:r>
                    <a:rPr lang="en-US" sz="952" b="1" kern="0" dirty="0">
                      <a:solidFill>
                        <a:prstClr val="black"/>
                      </a:solidFill>
                      <a:latin typeface="Frutiger LT Pro 55 Roman" panose="020B0602020204020204" pitchFamily="34" charset="0"/>
                    </a:rPr>
                    <a:t>, 2012</a:t>
                  </a:r>
                </a:p>
              </p:txBody>
            </p:sp>
          </p:grpSp>
          <p:grpSp>
            <p:nvGrpSpPr>
              <p:cNvPr id="4" name="Group 3"/>
              <p:cNvGrpSpPr/>
              <p:nvPr/>
            </p:nvGrpSpPr>
            <p:grpSpPr>
              <a:xfrm>
                <a:off x="4020130" y="2174915"/>
                <a:ext cx="1633318" cy="1477460"/>
                <a:chOff x="4020130" y="2174915"/>
                <a:chExt cx="1633318" cy="1477460"/>
              </a:xfrm>
            </p:grpSpPr>
            <p:sp>
              <p:nvSpPr>
                <p:cNvPr id="3" name="Rectangle 2"/>
                <p:cNvSpPr/>
                <p:nvPr/>
              </p:nvSpPr>
              <p:spPr>
                <a:xfrm>
                  <a:off x="5096786" y="3552018"/>
                  <a:ext cx="556662" cy="1003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7618"/>
                  <a:endParaRPr lang="en-US" sz="1905" kern="0">
                    <a:solidFill>
                      <a:sysClr val="windowText" lastClr="000000"/>
                    </a:solidFill>
                  </a:endParaRPr>
                </a:p>
              </p:txBody>
            </p:sp>
            <p:sp>
              <p:nvSpPr>
                <p:cNvPr id="19" name="Rectangle 18"/>
                <p:cNvSpPr/>
                <p:nvPr/>
              </p:nvSpPr>
              <p:spPr>
                <a:xfrm rot="5400000">
                  <a:off x="3791978" y="2403067"/>
                  <a:ext cx="556662" cy="1003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7618"/>
                  <a:endParaRPr lang="en-US" sz="1905" kern="0">
                    <a:solidFill>
                      <a:sysClr val="windowText" lastClr="000000"/>
                    </a:solidFill>
                  </a:endParaRPr>
                </a:p>
              </p:txBody>
            </p:sp>
          </p:grpSp>
          <p:grpSp>
            <p:nvGrpSpPr>
              <p:cNvPr id="20" name="Group 19"/>
              <p:cNvGrpSpPr/>
              <p:nvPr/>
            </p:nvGrpSpPr>
            <p:grpSpPr>
              <a:xfrm>
                <a:off x="1434255" y="2189906"/>
                <a:ext cx="1633318" cy="1477460"/>
                <a:chOff x="4020130" y="2174915"/>
                <a:chExt cx="1633318" cy="1477460"/>
              </a:xfrm>
            </p:grpSpPr>
            <p:sp>
              <p:nvSpPr>
                <p:cNvPr id="21" name="Rectangle 20"/>
                <p:cNvSpPr/>
                <p:nvPr/>
              </p:nvSpPr>
              <p:spPr>
                <a:xfrm>
                  <a:off x="5096786" y="3552018"/>
                  <a:ext cx="556662" cy="1003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7618"/>
                  <a:endParaRPr lang="en-US" sz="1905" kern="0">
                    <a:solidFill>
                      <a:sysClr val="windowText" lastClr="000000"/>
                    </a:solidFill>
                  </a:endParaRPr>
                </a:p>
              </p:txBody>
            </p:sp>
            <p:sp>
              <p:nvSpPr>
                <p:cNvPr id="22" name="Rectangle 21"/>
                <p:cNvSpPr/>
                <p:nvPr/>
              </p:nvSpPr>
              <p:spPr>
                <a:xfrm rot="5400000">
                  <a:off x="3791978" y="2403067"/>
                  <a:ext cx="556662" cy="1003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7618"/>
                  <a:endParaRPr lang="en-US" sz="1905" kern="0">
                    <a:solidFill>
                      <a:sysClr val="windowText" lastClr="000000"/>
                    </a:solidFill>
                  </a:endParaRPr>
                </a:p>
              </p:txBody>
            </p:sp>
          </p:grpSp>
          <p:grpSp>
            <p:nvGrpSpPr>
              <p:cNvPr id="23" name="Group 22"/>
              <p:cNvGrpSpPr/>
              <p:nvPr/>
            </p:nvGrpSpPr>
            <p:grpSpPr>
              <a:xfrm>
                <a:off x="1434255" y="4722740"/>
                <a:ext cx="1633318" cy="1477460"/>
                <a:chOff x="4020130" y="2174915"/>
                <a:chExt cx="1633318" cy="1477460"/>
              </a:xfrm>
            </p:grpSpPr>
            <p:sp>
              <p:nvSpPr>
                <p:cNvPr id="24" name="Rectangle 23"/>
                <p:cNvSpPr/>
                <p:nvPr/>
              </p:nvSpPr>
              <p:spPr>
                <a:xfrm>
                  <a:off x="5096786" y="3552018"/>
                  <a:ext cx="556662" cy="1003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7618"/>
                  <a:endParaRPr lang="en-US" sz="1905" kern="0">
                    <a:solidFill>
                      <a:sysClr val="windowText" lastClr="000000"/>
                    </a:solidFill>
                  </a:endParaRPr>
                </a:p>
              </p:txBody>
            </p:sp>
            <p:sp>
              <p:nvSpPr>
                <p:cNvPr id="25" name="Rectangle 24"/>
                <p:cNvSpPr/>
                <p:nvPr/>
              </p:nvSpPr>
              <p:spPr>
                <a:xfrm rot="5400000">
                  <a:off x="3791978" y="2403067"/>
                  <a:ext cx="556662" cy="1003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7618"/>
                  <a:endParaRPr lang="en-US" sz="1905" kern="0">
                    <a:solidFill>
                      <a:sysClr val="windowText" lastClr="000000"/>
                    </a:solidFill>
                  </a:endParaRPr>
                </a:p>
              </p:txBody>
            </p:sp>
          </p:grpSp>
          <p:grpSp>
            <p:nvGrpSpPr>
              <p:cNvPr id="26" name="Group 25"/>
              <p:cNvGrpSpPr/>
              <p:nvPr/>
            </p:nvGrpSpPr>
            <p:grpSpPr>
              <a:xfrm>
                <a:off x="4020130" y="4688522"/>
                <a:ext cx="1633318" cy="1477460"/>
                <a:chOff x="4020130" y="2174915"/>
                <a:chExt cx="1633318" cy="1477460"/>
              </a:xfrm>
            </p:grpSpPr>
            <p:sp>
              <p:nvSpPr>
                <p:cNvPr id="27" name="Rectangle 26"/>
                <p:cNvSpPr/>
                <p:nvPr/>
              </p:nvSpPr>
              <p:spPr>
                <a:xfrm>
                  <a:off x="5096786" y="3552018"/>
                  <a:ext cx="556662" cy="1003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7618"/>
                  <a:endParaRPr lang="en-US" sz="1905" kern="0">
                    <a:solidFill>
                      <a:sysClr val="windowText" lastClr="000000"/>
                    </a:solidFill>
                  </a:endParaRPr>
                </a:p>
              </p:txBody>
            </p:sp>
            <p:sp>
              <p:nvSpPr>
                <p:cNvPr id="28" name="Rectangle 27"/>
                <p:cNvSpPr/>
                <p:nvPr/>
              </p:nvSpPr>
              <p:spPr>
                <a:xfrm rot="5400000">
                  <a:off x="3791978" y="2403067"/>
                  <a:ext cx="556662" cy="1003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67618"/>
                  <a:endParaRPr lang="en-US" sz="1905" kern="0">
                    <a:solidFill>
                      <a:sysClr val="windowText" lastClr="000000"/>
                    </a:solidFill>
                  </a:endParaRPr>
                </a:p>
              </p:txBody>
            </p:sp>
          </p:grpSp>
        </p:grpSp>
        <p:grpSp>
          <p:nvGrpSpPr>
            <p:cNvPr id="6" name="Group 5"/>
            <p:cNvGrpSpPr/>
            <p:nvPr/>
          </p:nvGrpSpPr>
          <p:grpSpPr>
            <a:xfrm>
              <a:off x="1314870" y="1954897"/>
              <a:ext cx="1987679" cy="1739200"/>
              <a:chOff x="1314870" y="1954897"/>
              <a:chExt cx="1987679" cy="1739200"/>
            </a:xfrm>
          </p:grpSpPr>
          <p:sp>
            <p:nvSpPr>
              <p:cNvPr id="18" name="TextBox 17"/>
              <p:cNvSpPr txBox="1"/>
              <p:nvPr/>
            </p:nvSpPr>
            <p:spPr>
              <a:xfrm rot="16200000">
                <a:off x="906320" y="2363447"/>
                <a:ext cx="996693" cy="179593"/>
              </a:xfrm>
              <a:prstGeom prst="rect">
                <a:avLst/>
              </a:prstGeom>
              <a:noFill/>
            </p:spPr>
            <p:txBody>
              <a:bodyPr wrap="square" rtlCol="0">
                <a:spAutoFit/>
              </a:bodyPr>
              <a:lstStyle/>
              <a:p>
                <a:pPr algn="ctr" defTabSz="967618"/>
                <a:r>
                  <a:rPr lang="en-US" sz="635" kern="0" dirty="0">
                    <a:solidFill>
                      <a:sysClr val="windowText" lastClr="000000"/>
                    </a:solidFill>
                  </a:rPr>
                  <a:t>True positive rate</a:t>
                </a:r>
              </a:p>
            </p:txBody>
          </p:sp>
          <p:sp>
            <p:nvSpPr>
              <p:cNvPr id="17" name="TextBox 16"/>
              <p:cNvSpPr txBox="1"/>
              <p:nvPr/>
            </p:nvSpPr>
            <p:spPr>
              <a:xfrm>
                <a:off x="2275935" y="3514504"/>
                <a:ext cx="1026614" cy="179593"/>
              </a:xfrm>
              <a:prstGeom prst="rect">
                <a:avLst/>
              </a:prstGeom>
              <a:noFill/>
            </p:spPr>
            <p:txBody>
              <a:bodyPr wrap="square" rtlCol="0">
                <a:spAutoFit/>
              </a:bodyPr>
              <a:lstStyle/>
              <a:p>
                <a:pPr algn="ctr" defTabSz="967618"/>
                <a:r>
                  <a:rPr lang="en-US" sz="635" kern="0" dirty="0">
                    <a:solidFill>
                      <a:sysClr val="windowText" lastClr="000000"/>
                    </a:solidFill>
                  </a:rPr>
                  <a:t>False positive rate</a:t>
                </a:r>
              </a:p>
            </p:txBody>
          </p:sp>
        </p:grpSp>
        <p:grpSp>
          <p:nvGrpSpPr>
            <p:cNvPr id="29" name="Group 28"/>
            <p:cNvGrpSpPr/>
            <p:nvPr/>
          </p:nvGrpSpPr>
          <p:grpSpPr>
            <a:xfrm>
              <a:off x="3932141" y="1960258"/>
              <a:ext cx="1987679" cy="1739200"/>
              <a:chOff x="1314870" y="1954897"/>
              <a:chExt cx="1987679" cy="1739200"/>
            </a:xfrm>
          </p:grpSpPr>
          <p:sp>
            <p:nvSpPr>
              <p:cNvPr id="30" name="TextBox 29"/>
              <p:cNvSpPr txBox="1"/>
              <p:nvPr/>
            </p:nvSpPr>
            <p:spPr>
              <a:xfrm rot="16200000">
                <a:off x="906320" y="2363447"/>
                <a:ext cx="996693" cy="179593"/>
              </a:xfrm>
              <a:prstGeom prst="rect">
                <a:avLst/>
              </a:prstGeom>
              <a:noFill/>
            </p:spPr>
            <p:txBody>
              <a:bodyPr wrap="square" rtlCol="0">
                <a:spAutoFit/>
              </a:bodyPr>
              <a:lstStyle/>
              <a:p>
                <a:pPr algn="ctr" defTabSz="967618"/>
                <a:r>
                  <a:rPr lang="en-US" sz="635" kern="0" dirty="0">
                    <a:solidFill>
                      <a:sysClr val="windowText" lastClr="000000"/>
                    </a:solidFill>
                  </a:rPr>
                  <a:t>True positive rate</a:t>
                </a:r>
              </a:p>
            </p:txBody>
          </p:sp>
          <p:sp>
            <p:nvSpPr>
              <p:cNvPr id="31" name="TextBox 30"/>
              <p:cNvSpPr txBox="1"/>
              <p:nvPr/>
            </p:nvSpPr>
            <p:spPr>
              <a:xfrm>
                <a:off x="2275935" y="3514504"/>
                <a:ext cx="1026614" cy="179593"/>
              </a:xfrm>
              <a:prstGeom prst="rect">
                <a:avLst/>
              </a:prstGeom>
              <a:noFill/>
            </p:spPr>
            <p:txBody>
              <a:bodyPr wrap="square" rtlCol="0">
                <a:spAutoFit/>
              </a:bodyPr>
              <a:lstStyle/>
              <a:p>
                <a:pPr algn="ctr" defTabSz="967618"/>
                <a:r>
                  <a:rPr lang="en-US" sz="635" kern="0" dirty="0">
                    <a:solidFill>
                      <a:sysClr val="windowText" lastClr="000000"/>
                    </a:solidFill>
                  </a:rPr>
                  <a:t>False positive rate</a:t>
                </a:r>
              </a:p>
            </p:txBody>
          </p:sp>
        </p:grpSp>
        <p:grpSp>
          <p:nvGrpSpPr>
            <p:cNvPr id="32" name="Group 31"/>
            <p:cNvGrpSpPr/>
            <p:nvPr/>
          </p:nvGrpSpPr>
          <p:grpSpPr>
            <a:xfrm>
              <a:off x="1314870" y="4487731"/>
              <a:ext cx="1987679" cy="1739200"/>
              <a:chOff x="1314870" y="1954897"/>
              <a:chExt cx="1987679" cy="1739200"/>
            </a:xfrm>
          </p:grpSpPr>
          <p:sp>
            <p:nvSpPr>
              <p:cNvPr id="33" name="TextBox 32"/>
              <p:cNvSpPr txBox="1"/>
              <p:nvPr/>
            </p:nvSpPr>
            <p:spPr>
              <a:xfrm rot="16200000">
                <a:off x="906320" y="2363447"/>
                <a:ext cx="996693" cy="179593"/>
              </a:xfrm>
              <a:prstGeom prst="rect">
                <a:avLst/>
              </a:prstGeom>
              <a:noFill/>
            </p:spPr>
            <p:txBody>
              <a:bodyPr wrap="square" rtlCol="0">
                <a:spAutoFit/>
              </a:bodyPr>
              <a:lstStyle/>
              <a:p>
                <a:pPr algn="ctr" defTabSz="967618"/>
                <a:r>
                  <a:rPr lang="en-US" sz="635" kern="0" dirty="0">
                    <a:solidFill>
                      <a:sysClr val="windowText" lastClr="000000"/>
                    </a:solidFill>
                  </a:rPr>
                  <a:t>True positive rate</a:t>
                </a:r>
              </a:p>
            </p:txBody>
          </p:sp>
          <p:sp>
            <p:nvSpPr>
              <p:cNvPr id="34" name="TextBox 33"/>
              <p:cNvSpPr txBox="1"/>
              <p:nvPr/>
            </p:nvSpPr>
            <p:spPr>
              <a:xfrm>
                <a:off x="2275935" y="3514504"/>
                <a:ext cx="1026614" cy="179593"/>
              </a:xfrm>
              <a:prstGeom prst="rect">
                <a:avLst/>
              </a:prstGeom>
              <a:noFill/>
            </p:spPr>
            <p:txBody>
              <a:bodyPr wrap="square" rtlCol="0">
                <a:spAutoFit/>
              </a:bodyPr>
              <a:lstStyle/>
              <a:p>
                <a:pPr algn="ctr" defTabSz="967618"/>
                <a:r>
                  <a:rPr lang="en-US" sz="635" kern="0" dirty="0">
                    <a:solidFill>
                      <a:sysClr val="windowText" lastClr="000000"/>
                    </a:solidFill>
                  </a:rPr>
                  <a:t>False positive rate</a:t>
                </a:r>
              </a:p>
            </p:txBody>
          </p:sp>
        </p:grpSp>
        <p:grpSp>
          <p:nvGrpSpPr>
            <p:cNvPr id="35" name="Group 34"/>
            <p:cNvGrpSpPr/>
            <p:nvPr/>
          </p:nvGrpSpPr>
          <p:grpSpPr>
            <a:xfrm>
              <a:off x="3924417" y="4465170"/>
              <a:ext cx="1987679" cy="1739200"/>
              <a:chOff x="1314870" y="1954897"/>
              <a:chExt cx="1987679" cy="1739200"/>
            </a:xfrm>
          </p:grpSpPr>
          <p:sp>
            <p:nvSpPr>
              <p:cNvPr id="36" name="TextBox 35"/>
              <p:cNvSpPr txBox="1"/>
              <p:nvPr/>
            </p:nvSpPr>
            <p:spPr>
              <a:xfrm rot="16200000">
                <a:off x="906320" y="2363447"/>
                <a:ext cx="996693" cy="179593"/>
              </a:xfrm>
              <a:prstGeom prst="rect">
                <a:avLst/>
              </a:prstGeom>
              <a:noFill/>
            </p:spPr>
            <p:txBody>
              <a:bodyPr wrap="square" rtlCol="0">
                <a:spAutoFit/>
              </a:bodyPr>
              <a:lstStyle/>
              <a:p>
                <a:pPr algn="ctr" defTabSz="967618"/>
                <a:r>
                  <a:rPr lang="en-US" sz="635" kern="0" dirty="0">
                    <a:solidFill>
                      <a:sysClr val="windowText" lastClr="000000"/>
                    </a:solidFill>
                  </a:rPr>
                  <a:t>True positive rate</a:t>
                </a:r>
              </a:p>
            </p:txBody>
          </p:sp>
          <p:sp>
            <p:nvSpPr>
              <p:cNvPr id="37" name="TextBox 36"/>
              <p:cNvSpPr txBox="1"/>
              <p:nvPr/>
            </p:nvSpPr>
            <p:spPr>
              <a:xfrm>
                <a:off x="2275935" y="3514504"/>
                <a:ext cx="1026614" cy="179593"/>
              </a:xfrm>
              <a:prstGeom prst="rect">
                <a:avLst/>
              </a:prstGeom>
              <a:noFill/>
            </p:spPr>
            <p:txBody>
              <a:bodyPr wrap="square" rtlCol="0">
                <a:spAutoFit/>
              </a:bodyPr>
              <a:lstStyle/>
              <a:p>
                <a:pPr algn="ctr" defTabSz="967618"/>
                <a:r>
                  <a:rPr lang="en-US" sz="635" kern="0" dirty="0">
                    <a:solidFill>
                      <a:sysClr val="windowText" lastClr="000000"/>
                    </a:solidFill>
                  </a:rPr>
                  <a:t>False positive rate</a:t>
                </a:r>
              </a:p>
            </p:txBody>
          </p:sp>
        </p:grpSp>
      </p:grpSp>
    </p:spTree>
    <p:extLst>
      <p:ext uri="{BB962C8B-B14F-4D97-AF65-F5344CB8AC3E}">
        <p14:creationId xmlns:p14="http://schemas.microsoft.com/office/powerpoint/2010/main" val="4080590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14"/>
          <p:cNvSpPr>
            <a:spLocks noGrp="1"/>
          </p:cNvSpPr>
          <p:nvPr>
            <p:ph idx="4294967295"/>
          </p:nvPr>
        </p:nvSpPr>
        <p:spPr>
          <a:xfrm>
            <a:off x="601463" y="1461270"/>
            <a:ext cx="8001000" cy="4741863"/>
          </a:xfrm>
          <a:prstGeom prst="rect">
            <a:avLst/>
          </a:prstGeom>
        </p:spPr>
        <p:txBody>
          <a:bodyPr>
            <a:normAutofit fontScale="92500" lnSpcReduction="20000"/>
          </a:bodyPr>
          <a:lstStyle/>
          <a:p>
            <a:pPr marL="0" indent="0">
              <a:buNone/>
            </a:pPr>
            <a:r>
              <a:rPr lang="en-US" sz="3600" b="1" i="1" dirty="0">
                <a:latin typeface="Frutiger LT Pro 55 Roman" panose="020B0602020204020204" pitchFamily="34" charset="0"/>
              </a:rPr>
              <a:t>edgeR (empirical analysis of DGE in R)</a:t>
            </a:r>
          </a:p>
          <a:p>
            <a:pPr marL="0" indent="0">
              <a:buNone/>
            </a:pPr>
            <a:endParaRPr lang="en-US" sz="3600" b="1" i="1" dirty="0">
              <a:latin typeface="Frutiger LT Pro 55 Roman" panose="020B0602020204020204" pitchFamily="34" charset="0"/>
            </a:endParaRPr>
          </a:p>
          <a:p>
            <a:pPr>
              <a:lnSpc>
                <a:spcPct val="110000"/>
              </a:lnSpc>
              <a:buFont typeface="Wingdings" panose="05000000000000000000" pitchFamily="2" charset="2"/>
              <a:buChar char="Ø"/>
            </a:pPr>
            <a:r>
              <a:rPr lang="en-US" i="1" dirty="0">
                <a:latin typeface="Frutiger LT Pro 55 Roman" panose="020B0602020204020204" pitchFamily="34" charset="0"/>
              </a:rPr>
              <a:t>edgeR is a class of statistical methods for examining differential expression of replicated count data</a:t>
            </a:r>
          </a:p>
          <a:p>
            <a:pPr>
              <a:buFont typeface="Wingdings" panose="05000000000000000000" pitchFamily="2" charset="2"/>
              <a:buChar char="Ø"/>
            </a:pPr>
            <a:endParaRPr lang="en-US" i="1" dirty="0">
              <a:latin typeface="Frutiger LT Pro 55 Roman" panose="020B0602020204020204" pitchFamily="34" charset="0"/>
            </a:endParaRPr>
          </a:p>
          <a:p>
            <a:pPr>
              <a:lnSpc>
                <a:spcPct val="110000"/>
              </a:lnSpc>
              <a:buFont typeface="Wingdings" panose="05000000000000000000" pitchFamily="2" charset="2"/>
              <a:buChar char="Ø"/>
            </a:pPr>
            <a:r>
              <a:rPr lang="en-US" i="1" dirty="0">
                <a:latin typeface="Frutiger LT Pro 55 Roman" panose="020B0602020204020204" pitchFamily="34" charset="0"/>
              </a:rPr>
              <a:t>edgeR is an </a:t>
            </a:r>
            <a:r>
              <a:rPr lang="en-US" i="1" dirty="0" err="1">
                <a:latin typeface="Frutiger LT Pro 55 Roman" panose="020B0602020204020204" pitchFamily="34" charset="0"/>
              </a:rPr>
              <a:t>overdispersed</a:t>
            </a:r>
            <a:r>
              <a:rPr lang="en-US" i="1" dirty="0">
                <a:latin typeface="Frutiger LT Pro 55 Roman" panose="020B0602020204020204" pitchFamily="34" charset="0"/>
              </a:rPr>
              <a:t> Poisson model used to account for both biological and technical variability</a:t>
            </a:r>
          </a:p>
          <a:p>
            <a:pPr>
              <a:lnSpc>
                <a:spcPct val="110000"/>
              </a:lnSpc>
              <a:buFont typeface="Wingdings" panose="05000000000000000000" pitchFamily="2" charset="2"/>
              <a:buChar char="Ø"/>
            </a:pPr>
            <a:endParaRPr lang="en-US" i="1" dirty="0">
              <a:latin typeface="Frutiger LT Pro 55 Roman" panose="020B0602020204020204" pitchFamily="34" charset="0"/>
            </a:endParaRPr>
          </a:p>
          <a:p>
            <a:pPr>
              <a:lnSpc>
                <a:spcPct val="110000"/>
              </a:lnSpc>
              <a:buFont typeface="Wingdings" panose="05000000000000000000" pitchFamily="2" charset="2"/>
              <a:buChar char="Ø"/>
            </a:pPr>
            <a:r>
              <a:rPr lang="en-US" i="1" dirty="0">
                <a:latin typeface="Frutiger LT Pro 55 Roman" panose="020B0602020204020204" pitchFamily="34" charset="0"/>
              </a:rPr>
              <a:t>edgeR uses Empirical Bayes methods to moderate the degree of </a:t>
            </a:r>
            <a:r>
              <a:rPr lang="en-US" i="1" dirty="0" err="1">
                <a:latin typeface="Frutiger LT Pro 55 Roman" panose="020B0602020204020204" pitchFamily="34" charset="0"/>
              </a:rPr>
              <a:t>overdispersion</a:t>
            </a:r>
            <a:r>
              <a:rPr lang="en-US" i="1" dirty="0">
                <a:latin typeface="Frutiger LT Pro 55 Roman" panose="020B0602020204020204" pitchFamily="34" charset="0"/>
              </a:rPr>
              <a:t> across transcripts, improving the  reliability of statistical inference</a:t>
            </a:r>
          </a:p>
        </p:txBody>
      </p:sp>
      <p:sp>
        <p:nvSpPr>
          <p:cNvPr id="18" name="TextBox 17"/>
          <p:cNvSpPr txBox="1"/>
          <p:nvPr/>
        </p:nvSpPr>
        <p:spPr>
          <a:xfrm>
            <a:off x="1978845" y="6300487"/>
            <a:ext cx="5072743" cy="276999"/>
          </a:xfrm>
          <a:prstGeom prst="rect">
            <a:avLst/>
          </a:prstGeom>
          <a:noFill/>
        </p:spPr>
        <p:txBody>
          <a:bodyPr wrap="square" rtlCol="0">
            <a:spAutoFit/>
          </a:bodyPr>
          <a:lstStyle/>
          <a:p>
            <a:pPr algn="ctr"/>
            <a:r>
              <a:rPr lang="en-US" sz="1200" b="1" i="1" dirty="0">
                <a:solidFill>
                  <a:prstClr val="black"/>
                </a:solidFill>
                <a:latin typeface="Palatino Linotype" panose="02040502050505030304" pitchFamily="18" charset="0"/>
              </a:rPr>
              <a:t>Robinson MD, McCarthy DJ and Smyth GK, Bioinformatics 2010</a:t>
            </a:r>
          </a:p>
        </p:txBody>
      </p:sp>
    </p:spTree>
    <p:extLst>
      <p:ext uri="{BB962C8B-B14F-4D97-AF65-F5344CB8AC3E}">
        <p14:creationId xmlns:p14="http://schemas.microsoft.com/office/powerpoint/2010/main" val="39079862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1587918"/>
            <a:ext cx="9144001" cy="483209"/>
          </a:xfrm>
          <a:prstGeom prst="rect">
            <a:avLst/>
          </a:prstGeom>
          <a:noFill/>
        </p:spPr>
        <p:txBody>
          <a:bodyPr wrap="square" rtlCol="0">
            <a:spAutoFit/>
          </a:bodyPr>
          <a:lstStyle/>
          <a:p>
            <a:pPr algn="ctr" defTabSz="967618"/>
            <a:r>
              <a:rPr lang="en-US" sz="2540" b="1" i="1" kern="0" dirty="0">
                <a:solidFill>
                  <a:sysClr val="windowText" lastClr="000000"/>
                </a:solidFill>
                <a:latin typeface="+mj-lt"/>
              </a:rPr>
              <a:t>Deep Learning Applications in the Biosciences  </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848953" y="2687096"/>
            <a:ext cx="1935309" cy="1935309"/>
          </a:xfrm>
          <a:prstGeom prst="rect">
            <a:avLst/>
          </a:prstGeom>
        </p:spPr>
      </p:pic>
      <p:sp>
        <p:nvSpPr>
          <p:cNvPr id="5" name="TextBox 4"/>
          <p:cNvSpPr txBox="1"/>
          <p:nvPr/>
        </p:nvSpPr>
        <p:spPr>
          <a:xfrm>
            <a:off x="3992750" y="3504436"/>
            <a:ext cx="1070996" cy="385490"/>
          </a:xfrm>
          <a:prstGeom prst="rect">
            <a:avLst/>
          </a:prstGeom>
          <a:noFill/>
        </p:spPr>
        <p:txBody>
          <a:bodyPr wrap="square" rtlCol="0">
            <a:spAutoFit/>
          </a:bodyPr>
          <a:lstStyle/>
          <a:p>
            <a:pPr algn="ctr" defTabSz="967618"/>
            <a:r>
              <a:rPr lang="en-US" sz="1905" b="1" i="1" kern="0" dirty="0">
                <a:solidFill>
                  <a:sysClr val="windowText" lastClr="000000"/>
                </a:solidFill>
                <a:latin typeface="+mj-lt"/>
              </a:rPr>
              <a:t>vs</a:t>
            </a:r>
            <a:r>
              <a:rPr lang="en-US" sz="1905" kern="0" dirty="0">
                <a:solidFill>
                  <a:sysClr val="windowText" lastClr="000000"/>
                </a:solidFill>
              </a:rPr>
              <a:t>.</a:t>
            </a: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89063" y="2687096"/>
            <a:ext cx="2080216" cy="1935309"/>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22083" y="2635437"/>
            <a:ext cx="2019337" cy="2128840"/>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63746" y="2635437"/>
            <a:ext cx="2355217" cy="2128840"/>
          </a:xfrm>
          <a:prstGeom prst="rect">
            <a:avLst/>
          </a:prstGeom>
        </p:spPr>
      </p:pic>
    </p:spTree>
    <p:extLst>
      <p:ext uri="{BB962C8B-B14F-4D97-AF65-F5344CB8AC3E}">
        <p14:creationId xmlns:p14="http://schemas.microsoft.com/office/powerpoint/2010/main" val="2218096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21712" y="1234659"/>
            <a:ext cx="4992347" cy="920516"/>
            <a:chOff x="1798615" y="1793288"/>
            <a:chExt cx="4717595" cy="869856"/>
          </a:xfrm>
        </p:grpSpPr>
        <p:sp>
          <p:nvSpPr>
            <p:cNvPr id="2" name="TextBox 1"/>
            <p:cNvSpPr txBox="1"/>
            <p:nvPr/>
          </p:nvSpPr>
          <p:spPr>
            <a:xfrm>
              <a:off x="1926455" y="1793288"/>
              <a:ext cx="4589755" cy="425776"/>
            </a:xfrm>
            <a:prstGeom prst="rect">
              <a:avLst/>
            </a:prstGeom>
            <a:noFill/>
          </p:spPr>
          <p:txBody>
            <a:bodyPr wrap="square" rtlCol="0">
              <a:spAutoFit/>
            </a:bodyPr>
            <a:lstStyle/>
            <a:p>
              <a:pPr algn="ctr" defTabSz="967618"/>
              <a:r>
                <a:rPr lang="en-US" sz="2328" b="1" i="1" kern="0" dirty="0">
                  <a:solidFill>
                    <a:sysClr val="windowText" lastClr="000000"/>
                  </a:solidFill>
                  <a:latin typeface="+mj-lt"/>
                </a:rPr>
                <a:t>Features</a:t>
              </a:r>
              <a:r>
                <a:rPr lang="en-US" sz="1905" kern="0" dirty="0">
                  <a:solidFill>
                    <a:sysClr val="windowText" lastClr="000000"/>
                  </a:solidFill>
                </a:rPr>
                <a:t> </a:t>
              </a:r>
            </a:p>
          </p:txBody>
        </p:sp>
        <p:sp>
          <p:nvSpPr>
            <p:cNvPr id="4" name="TextBox 3"/>
            <p:cNvSpPr txBox="1"/>
            <p:nvPr/>
          </p:nvSpPr>
          <p:spPr>
            <a:xfrm>
              <a:off x="1798615" y="2268210"/>
              <a:ext cx="4589755" cy="394934"/>
            </a:xfrm>
            <a:prstGeom prst="rect">
              <a:avLst/>
            </a:prstGeom>
            <a:noFill/>
          </p:spPr>
          <p:txBody>
            <a:bodyPr wrap="square" rtlCol="0">
              <a:spAutoFit/>
            </a:bodyPr>
            <a:lstStyle/>
            <a:p>
              <a:pPr algn="ctr" defTabSz="967618"/>
              <a:r>
                <a:rPr lang="en-US" sz="2116" b="1" i="1" kern="0" dirty="0">
                  <a:solidFill>
                    <a:sysClr val="windowText" lastClr="000000"/>
                  </a:solidFill>
                  <a:latin typeface="+mj-lt"/>
                </a:rPr>
                <a:t>F</a:t>
              </a:r>
              <a:r>
                <a:rPr lang="en-US" sz="2116" b="1" i="1" kern="0" baseline="-25000" dirty="0">
                  <a:solidFill>
                    <a:sysClr val="windowText" lastClr="000000"/>
                  </a:solidFill>
                  <a:latin typeface="+mj-lt"/>
                </a:rPr>
                <a:t>1</a:t>
              </a:r>
              <a:r>
                <a:rPr lang="en-US" sz="2116" b="1" i="1" kern="0" dirty="0">
                  <a:solidFill>
                    <a:sysClr val="windowText" lastClr="000000"/>
                  </a:solidFill>
                  <a:latin typeface="+mj-lt"/>
                </a:rPr>
                <a:t>, F</a:t>
              </a:r>
              <a:r>
                <a:rPr lang="en-US" sz="2116" b="1" i="1" kern="0" baseline="-25000" dirty="0">
                  <a:solidFill>
                    <a:sysClr val="windowText" lastClr="000000"/>
                  </a:solidFill>
                  <a:latin typeface="+mj-lt"/>
                </a:rPr>
                <a:t>2</a:t>
              </a:r>
              <a:r>
                <a:rPr lang="en-US" sz="2116" b="1" i="1" kern="0" dirty="0">
                  <a:solidFill>
                    <a:sysClr val="windowText" lastClr="000000"/>
                  </a:solidFill>
                  <a:latin typeface="+mj-lt"/>
                </a:rPr>
                <a:t>, F</a:t>
              </a:r>
              <a:r>
                <a:rPr lang="en-US" sz="2116" b="1" i="1" kern="0" baseline="-25000" dirty="0">
                  <a:solidFill>
                    <a:sysClr val="windowText" lastClr="000000"/>
                  </a:solidFill>
                  <a:latin typeface="+mj-lt"/>
                </a:rPr>
                <a:t>3</a:t>
              </a:r>
              <a:r>
                <a:rPr lang="en-US" sz="2116" b="1" i="1" kern="0" dirty="0">
                  <a:solidFill>
                    <a:sysClr val="windowText" lastClr="000000"/>
                  </a:solidFill>
                  <a:latin typeface="+mj-lt"/>
                </a:rPr>
                <a:t>, F</a:t>
              </a:r>
              <a:r>
                <a:rPr lang="en-US" sz="2116" b="1" i="1" kern="0" baseline="-25000" dirty="0">
                  <a:solidFill>
                    <a:sysClr val="windowText" lastClr="000000"/>
                  </a:solidFill>
                  <a:latin typeface="+mj-lt"/>
                </a:rPr>
                <a:t>4</a:t>
              </a:r>
              <a:r>
                <a:rPr lang="en-US" sz="2116" b="1" i="1" kern="0" dirty="0">
                  <a:solidFill>
                    <a:sysClr val="windowText" lastClr="000000"/>
                  </a:solidFill>
                  <a:latin typeface="+mj-lt"/>
                </a:rPr>
                <a:t>, . . . . . . . . . ., </a:t>
              </a:r>
              <a:r>
                <a:rPr lang="en-US" sz="2116" b="1" i="1" kern="0" dirty="0" err="1">
                  <a:solidFill>
                    <a:sysClr val="windowText" lastClr="000000"/>
                  </a:solidFill>
                  <a:latin typeface="+mj-lt"/>
                </a:rPr>
                <a:t>F</a:t>
              </a:r>
              <a:r>
                <a:rPr lang="en-US" sz="2116" b="1" i="1" kern="0" baseline="-25000" dirty="0" err="1">
                  <a:solidFill>
                    <a:sysClr val="windowText" lastClr="000000"/>
                  </a:solidFill>
                  <a:latin typeface="+mj-lt"/>
                </a:rPr>
                <a:t>n</a:t>
              </a:r>
              <a:r>
                <a:rPr lang="en-US" sz="2116" kern="0" dirty="0">
                  <a:solidFill>
                    <a:sysClr val="windowText" lastClr="000000"/>
                  </a:solidFill>
                  <a:latin typeface="+mj-lt"/>
                </a:rPr>
                <a:t> </a:t>
              </a:r>
            </a:p>
          </p:txBody>
        </p:sp>
      </p:grpSp>
      <p:grpSp>
        <p:nvGrpSpPr>
          <p:cNvPr id="8" name="Group 7"/>
          <p:cNvGrpSpPr/>
          <p:nvPr/>
        </p:nvGrpSpPr>
        <p:grpSpPr>
          <a:xfrm>
            <a:off x="1794014" y="1977935"/>
            <a:ext cx="1164718" cy="3915436"/>
            <a:chOff x="1363879" y="2301405"/>
            <a:chExt cx="1100618" cy="3699951"/>
          </a:xfrm>
        </p:grpSpPr>
        <p:sp>
          <p:nvSpPr>
            <p:cNvPr id="3" name="TextBox 2"/>
            <p:cNvSpPr txBox="1"/>
            <p:nvPr/>
          </p:nvSpPr>
          <p:spPr>
            <a:xfrm rot="16200000">
              <a:off x="-212109" y="3877393"/>
              <a:ext cx="3577752" cy="425776"/>
            </a:xfrm>
            <a:prstGeom prst="rect">
              <a:avLst/>
            </a:prstGeom>
            <a:noFill/>
          </p:spPr>
          <p:txBody>
            <a:bodyPr wrap="square" rtlCol="0">
              <a:spAutoFit/>
            </a:bodyPr>
            <a:lstStyle/>
            <a:p>
              <a:pPr algn="ctr" defTabSz="967618"/>
              <a:r>
                <a:rPr lang="en-US" sz="2328" b="1" i="1" kern="0" dirty="0">
                  <a:solidFill>
                    <a:sysClr val="windowText" lastClr="000000"/>
                  </a:solidFill>
                  <a:latin typeface="+mj-lt"/>
                </a:rPr>
                <a:t>Samples</a:t>
              </a:r>
              <a:endParaRPr lang="en-US" sz="2328" kern="0" dirty="0">
                <a:solidFill>
                  <a:sysClr val="windowText" lastClr="000000"/>
                </a:solidFill>
              </a:endParaRPr>
            </a:p>
          </p:txBody>
        </p:sp>
        <p:sp>
          <p:nvSpPr>
            <p:cNvPr id="5" name="TextBox 4"/>
            <p:cNvSpPr txBox="1"/>
            <p:nvPr/>
          </p:nvSpPr>
          <p:spPr>
            <a:xfrm rot="16200000">
              <a:off x="423492" y="3960351"/>
              <a:ext cx="3577753" cy="504257"/>
            </a:xfrm>
            <a:prstGeom prst="rect">
              <a:avLst/>
            </a:prstGeom>
            <a:noFill/>
          </p:spPr>
          <p:txBody>
            <a:bodyPr vert="vert" wrap="square" rtlCol="0">
              <a:noAutofit/>
            </a:bodyPr>
            <a:lstStyle/>
            <a:p>
              <a:pPr algn="ctr" defTabSz="967618"/>
              <a:r>
                <a:rPr lang="en-US" sz="2116" b="1" i="1" kern="0" dirty="0">
                  <a:solidFill>
                    <a:sysClr val="windowText" lastClr="000000"/>
                  </a:solidFill>
                  <a:latin typeface="+mj-lt"/>
                </a:rPr>
                <a:t>N</a:t>
              </a:r>
              <a:r>
                <a:rPr lang="en-US" sz="2116" b="1" i="1" kern="0" baseline="-25000" dirty="0">
                  <a:solidFill>
                    <a:sysClr val="windowText" lastClr="000000"/>
                  </a:solidFill>
                  <a:latin typeface="+mj-lt"/>
                </a:rPr>
                <a:t>1,</a:t>
              </a:r>
            </a:p>
            <a:p>
              <a:pPr algn="ctr" defTabSz="967618">
                <a:lnSpc>
                  <a:spcPts val="317"/>
                </a:lnSpc>
              </a:pPr>
              <a:endParaRPr lang="en-US" sz="2116" b="1" i="1" kern="0" dirty="0">
                <a:solidFill>
                  <a:sysClr val="windowText" lastClr="000000"/>
                </a:solidFill>
                <a:latin typeface="+mj-lt"/>
              </a:endParaRPr>
            </a:p>
            <a:p>
              <a:pPr algn="ctr" defTabSz="967618">
                <a:lnSpc>
                  <a:spcPts val="106"/>
                </a:lnSpc>
              </a:pPr>
              <a:endParaRPr lang="en-US" sz="2116" b="1" i="1" kern="0" baseline="-25000" dirty="0">
                <a:solidFill>
                  <a:sysClr val="windowText" lastClr="000000"/>
                </a:solidFill>
                <a:latin typeface="+mj-lt"/>
              </a:endParaRPr>
            </a:p>
            <a:p>
              <a:pPr algn="ctr" defTabSz="967618">
                <a:lnSpc>
                  <a:spcPts val="635"/>
                </a:lnSpc>
              </a:pPr>
              <a:r>
                <a:rPr lang="en-US" sz="2116" b="1" i="1" kern="0" baseline="-25000" dirty="0">
                  <a:solidFill>
                    <a:sysClr val="windowText" lastClr="000000"/>
                  </a:solidFill>
                  <a:latin typeface="+mj-lt"/>
                </a:rPr>
                <a:t> </a:t>
              </a:r>
            </a:p>
            <a:p>
              <a:pPr algn="ctr" defTabSz="967618"/>
              <a:r>
                <a:rPr lang="en-US" sz="2116" b="1" i="1" kern="0" dirty="0">
                  <a:solidFill>
                    <a:sysClr val="windowText" lastClr="000000"/>
                  </a:solidFill>
                  <a:latin typeface="+mj-lt"/>
                </a:rPr>
                <a:t>N</a:t>
              </a:r>
              <a:r>
                <a:rPr lang="en-US" sz="2116" b="1" i="1" kern="0" baseline="-25000" dirty="0">
                  <a:solidFill>
                    <a:sysClr val="windowText" lastClr="000000"/>
                  </a:solidFill>
                  <a:latin typeface="+mj-lt"/>
                </a:rPr>
                <a:t>2,</a:t>
              </a:r>
              <a:endParaRPr lang="en-US" sz="2116" b="1" i="1" kern="0" dirty="0">
                <a:solidFill>
                  <a:sysClr val="windowText" lastClr="000000"/>
                </a:solidFill>
                <a:latin typeface="+mj-lt"/>
              </a:endParaRPr>
            </a:p>
            <a:p>
              <a:pPr algn="ctr" defTabSz="967618">
                <a:lnSpc>
                  <a:spcPts val="635"/>
                </a:lnSpc>
              </a:pPr>
              <a:endParaRPr lang="en-US" sz="2116" b="1" i="1" kern="0" baseline="-25000" dirty="0">
                <a:solidFill>
                  <a:sysClr val="windowText" lastClr="000000"/>
                </a:solidFill>
                <a:latin typeface="+mj-lt"/>
              </a:endParaRPr>
            </a:p>
            <a:p>
              <a:pPr algn="ctr" defTabSz="967618">
                <a:lnSpc>
                  <a:spcPts val="106"/>
                </a:lnSpc>
              </a:pPr>
              <a:endParaRPr lang="en-US" sz="2116" b="1" i="1" kern="0" dirty="0">
                <a:solidFill>
                  <a:sysClr val="windowText" lastClr="000000"/>
                </a:solidFill>
                <a:latin typeface="+mj-lt"/>
              </a:endParaRPr>
            </a:p>
            <a:p>
              <a:pPr algn="ctr" defTabSz="967618">
                <a:lnSpc>
                  <a:spcPts val="106"/>
                </a:lnSpc>
              </a:pPr>
              <a:endParaRPr lang="en-US" sz="2116" b="1" i="1" kern="0" dirty="0">
                <a:solidFill>
                  <a:sysClr val="windowText" lastClr="000000"/>
                </a:solidFill>
                <a:latin typeface="+mj-lt"/>
              </a:endParaRPr>
            </a:p>
            <a:p>
              <a:pPr algn="ctr" defTabSz="967618"/>
              <a:r>
                <a:rPr lang="en-US" sz="2116" b="1" i="1" kern="0" dirty="0">
                  <a:solidFill>
                    <a:sysClr val="windowText" lastClr="000000"/>
                  </a:solidFill>
                  <a:latin typeface="+mj-lt"/>
                </a:rPr>
                <a:t>N</a:t>
              </a:r>
              <a:r>
                <a:rPr lang="en-US" sz="2116" b="1" i="1" kern="0" baseline="-25000" dirty="0">
                  <a:solidFill>
                    <a:sysClr val="windowText" lastClr="000000"/>
                  </a:solidFill>
                  <a:latin typeface="+mj-lt"/>
                </a:rPr>
                <a:t>3,</a:t>
              </a:r>
            </a:p>
            <a:p>
              <a:pPr algn="ctr" defTabSz="967618">
                <a:lnSpc>
                  <a:spcPts val="635"/>
                </a:lnSpc>
              </a:pPr>
              <a:endParaRPr lang="en-US" sz="2116" b="1" i="1" kern="0" baseline="-25000" dirty="0">
                <a:solidFill>
                  <a:sysClr val="windowText" lastClr="000000"/>
                </a:solidFill>
                <a:latin typeface="+mj-lt"/>
              </a:endParaRPr>
            </a:p>
            <a:p>
              <a:pPr algn="ctr" defTabSz="967618">
                <a:lnSpc>
                  <a:spcPts val="635"/>
                </a:lnSpc>
              </a:pPr>
              <a:endParaRPr lang="en-US" sz="2116" b="1" i="1" kern="0" baseline="-25000" dirty="0">
                <a:solidFill>
                  <a:sysClr val="windowText" lastClr="000000"/>
                </a:solidFill>
                <a:latin typeface="+mj-lt"/>
              </a:endParaRPr>
            </a:p>
            <a:p>
              <a:pPr algn="ctr" defTabSz="967618">
                <a:lnSpc>
                  <a:spcPts val="635"/>
                </a:lnSpc>
              </a:pPr>
              <a:endParaRPr lang="en-US" sz="2116" b="1" i="1" kern="0" baseline="-25000" dirty="0">
                <a:solidFill>
                  <a:sysClr val="windowText" lastClr="000000"/>
                </a:solidFill>
                <a:latin typeface="+mj-lt"/>
              </a:endParaRPr>
            </a:p>
            <a:p>
              <a:pPr algn="ctr" defTabSz="967618">
                <a:lnSpc>
                  <a:spcPts val="635"/>
                </a:lnSpc>
              </a:pPr>
              <a:endParaRPr lang="en-US" sz="2116" b="1" i="1" kern="0" baseline="-25000" dirty="0">
                <a:solidFill>
                  <a:sysClr val="windowText" lastClr="000000"/>
                </a:solidFill>
                <a:latin typeface="+mj-lt"/>
              </a:endParaRPr>
            </a:p>
            <a:p>
              <a:pPr algn="ctr" defTabSz="967618">
                <a:lnSpc>
                  <a:spcPts val="635"/>
                </a:lnSpc>
              </a:pPr>
              <a:r>
                <a:rPr lang="en-US" sz="2116" b="1" i="1" kern="0" dirty="0">
                  <a:solidFill>
                    <a:sysClr val="windowText" lastClr="000000"/>
                  </a:solidFill>
                  <a:latin typeface="+mj-lt"/>
                </a:rPr>
                <a:t> N</a:t>
              </a:r>
              <a:r>
                <a:rPr lang="en-US" sz="2116" b="1" i="1" kern="0" baseline="-25000" dirty="0">
                  <a:solidFill>
                    <a:sysClr val="windowText" lastClr="000000"/>
                  </a:solidFill>
                  <a:latin typeface="+mj-lt"/>
                </a:rPr>
                <a:t>4,</a:t>
              </a:r>
            </a:p>
            <a:p>
              <a:pPr algn="ctr" defTabSz="967618">
                <a:lnSpc>
                  <a:spcPts val="212"/>
                </a:lnSpc>
              </a:pPr>
              <a:endParaRPr lang="en-US" sz="2116" b="1" i="1" kern="0" baseline="-25000" dirty="0">
                <a:solidFill>
                  <a:sysClr val="windowText" lastClr="000000"/>
                </a:solidFill>
                <a:latin typeface="+mj-lt"/>
              </a:endParaRPr>
            </a:p>
            <a:p>
              <a:pPr algn="ctr" defTabSz="967618">
                <a:lnSpc>
                  <a:spcPts val="1058"/>
                </a:lnSpc>
              </a:pPr>
              <a:endParaRPr lang="en-US" sz="2116" b="1" i="1" kern="0" baseline="-25000" dirty="0">
                <a:solidFill>
                  <a:sysClr val="windowText" lastClr="000000"/>
                </a:solidFill>
                <a:latin typeface="+mj-lt"/>
              </a:endParaRPr>
            </a:p>
            <a:p>
              <a:pPr algn="ctr" defTabSz="967618">
                <a:lnSpc>
                  <a:spcPts val="847"/>
                </a:lnSpc>
              </a:pPr>
              <a:r>
                <a:rPr lang="en-US" sz="2116" b="1" i="1" kern="0" dirty="0">
                  <a:solidFill>
                    <a:sysClr val="windowText" lastClr="000000"/>
                  </a:solidFill>
                  <a:latin typeface="+mj-lt"/>
                </a:rPr>
                <a:t>.</a:t>
              </a:r>
            </a:p>
            <a:p>
              <a:pPr algn="ctr" defTabSz="967618">
                <a:lnSpc>
                  <a:spcPts val="847"/>
                </a:lnSpc>
              </a:pPr>
              <a:endParaRPr lang="en-US" sz="2116" b="1" i="1" kern="0" dirty="0">
                <a:solidFill>
                  <a:sysClr val="windowText" lastClr="000000"/>
                </a:solidFill>
                <a:latin typeface="+mj-lt"/>
              </a:endParaRPr>
            </a:p>
            <a:p>
              <a:pPr algn="ctr" defTabSz="967618">
                <a:lnSpc>
                  <a:spcPts val="847"/>
                </a:lnSpc>
              </a:pPr>
              <a:r>
                <a:rPr lang="en-US" sz="2116" b="1" i="1" kern="0" dirty="0">
                  <a:solidFill>
                    <a:sysClr val="windowText" lastClr="000000"/>
                  </a:solidFill>
                  <a:latin typeface="+mj-lt"/>
                </a:rPr>
                <a:t>.</a:t>
              </a:r>
            </a:p>
            <a:p>
              <a:pPr algn="ctr" defTabSz="967618">
                <a:lnSpc>
                  <a:spcPts val="847"/>
                </a:lnSpc>
              </a:pPr>
              <a:endParaRPr lang="en-US" sz="2116" b="1" i="1" kern="0" dirty="0">
                <a:solidFill>
                  <a:sysClr val="windowText" lastClr="000000"/>
                </a:solidFill>
                <a:latin typeface="+mj-lt"/>
              </a:endParaRPr>
            </a:p>
            <a:p>
              <a:pPr algn="ctr" defTabSz="967618">
                <a:lnSpc>
                  <a:spcPts val="847"/>
                </a:lnSpc>
              </a:pPr>
              <a:r>
                <a:rPr lang="en-US" sz="2116" b="1" i="1" kern="0" dirty="0">
                  <a:solidFill>
                    <a:sysClr val="windowText" lastClr="000000"/>
                  </a:solidFill>
                  <a:latin typeface="+mj-lt"/>
                </a:rPr>
                <a:t>.</a:t>
              </a:r>
            </a:p>
            <a:p>
              <a:pPr algn="ctr" defTabSz="967618">
                <a:lnSpc>
                  <a:spcPts val="847"/>
                </a:lnSpc>
              </a:pPr>
              <a:endParaRPr lang="en-US" sz="2116" b="1" i="1" kern="0" dirty="0">
                <a:solidFill>
                  <a:sysClr val="windowText" lastClr="000000"/>
                </a:solidFill>
                <a:latin typeface="+mj-lt"/>
              </a:endParaRPr>
            </a:p>
            <a:p>
              <a:pPr algn="ctr" defTabSz="967618">
                <a:lnSpc>
                  <a:spcPts val="847"/>
                </a:lnSpc>
              </a:pPr>
              <a:r>
                <a:rPr lang="en-US" sz="2116" b="1" i="1" kern="0" dirty="0">
                  <a:solidFill>
                    <a:sysClr val="windowText" lastClr="000000"/>
                  </a:solidFill>
                  <a:latin typeface="+mj-lt"/>
                </a:rPr>
                <a:t>.</a:t>
              </a:r>
            </a:p>
            <a:p>
              <a:pPr algn="ctr" defTabSz="967618">
                <a:lnSpc>
                  <a:spcPts val="847"/>
                </a:lnSpc>
              </a:pPr>
              <a:endParaRPr lang="en-US" sz="2116" b="1" i="1" kern="0" dirty="0">
                <a:solidFill>
                  <a:sysClr val="windowText" lastClr="000000"/>
                </a:solidFill>
                <a:latin typeface="+mj-lt"/>
              </a:endParaRPr>
            </a:p>
            <a:p>
              <a:pPr algn="ctr" defTabSz="967618">
                <a:lnSpc>
                  <a:spcPts val="847"/>
                </a:lnSpc>
              </a:pPr>
              <a:r>
                <a:rPr lang="en-US" sz="2116" b="1" i="1" kern="0" dirty="0">
                  <a:solidFill>
                    <a:sysClr val="windowText" lastClr="000000"/>
                  </a:solidFill>
                  <a:latin typeface="+mj-lt"/>
                </a:rPr>
                <a:t>.</a:t>
              </a:r>
            </a:p>
            <a:p>
              <a:pPr algn="ctr" defTabSz="967618">
                <a:lnSpc>
                  <a:spcPts val="847"/>
                </a:lnSpc>
              </a:pPr>
              <a:endParaRPr lang="en-US" sz="2116" b="1" i="1" kern="0" dirty="0">
                <a:solidFill>
                  <a:sysClr val="windowText" lastClr="000000"/>
                </a:solidFill>
                <a:latin typeface="+mj-lt"/>
              </a:endParaRPr>
            </a:p>
            <a:p>
              <a:pPr algn="ctr" defTabSz="967618">
                <a:lnSpc>
                  <a:spcPts val="847"/>
                </a:lnSpc>
              </a:pPr>
              <a:r>
                <a:rPr lang="en-US" sz="2116" b="1" i="1" kern="0" dirty="0">
                  <a:solidFill>
                    <a:sysClr val="windowText" lastClr="000000"/>
                  </a:solidFill>
                  <a:latin typeface="+mj-lt"/>
                </a:rPr>
                <a:t>.</a:t>
              </a:r>
            </a:p>
            <a:p>
              <a:pPr algn="ctr" defTabSz="967618">
                <a:lnSpc>
                  <a:spcPts val="847"/>
                </a:lnSpc>
              </a:pPr>
              <a:endParaRPr lang="en-US" sz="2116" b="1" i="1" kern="0" dirty="0">
                <a:solidFill>
                  <a:sysClr val="windowText" lastClr="000000"/>
                </a:solidFill>
                <a:latin typeface="+mj-lt"/>
              </a:endParaRPr>
            </a:p>
            <a:p>
              <a:pPr algn="ctr" defTabSz="967618">
                <a:lnSpc>
                  <a:spcPts val="847"/>
                </a:lnSpc>
              </a:pPr>
              <a:r>
                <a:rPr lang="en-US" sz="2116" b="1" i="1" kern="0" dirty="0">
                  <a:solidFill>
                    <a:sysClr val="windowText" lastClr="000000"/>
                  </a:solidFill>
                  <a:latin typeface="+mj-lt"/>
                </a:rPr>
                <a:t> .,</a:t>
              </a:r>
            </a:p>
            <a:p>
              <a:pPr algn="ctr" defTabSz="967618">
                <a:lnSpc>
                  <a:spcPts val="635"/>
                </a:lnSpc>
              </a:pPr>
              <a:endParaRPr lang="en-US" sz="2116" b="1" i="1" kern="0" dirty="0">
                <a:solidFill>
                  <a:sysClr val="windowText" lastClr="000000"/>
                </a:solidFill>
                <a:latin typeface="+mj-lt"/>
              </a:endParaRPr>
            </a:p>
            <a:p>
              <a:pPr algn="ctr" defTabSz="967618">
                <a:spcAft>
                  <a:spcPts val="635"/>
                </a:spcAft>
              </a:pPr>
              <a:r>
                <a:rPr lang="en-US" sz="2116" b="1" i="1" kern="0" dirty="0" err="1">
                  <a:solidFill>
                    <a:sysClr val="windowText" lastClr="000000"/>
                  </a:solidFill>
                  <a:latin typeface="+mj-lt"/>
                </a:rPr>
                <a:t>N</a:t>
              </a:r>
              <a:r>
                <a:rPr lang="en-US" sz="2116" b="1" i="1" kern="0" baseline="-25000" dirty="0" err="1">
                  <a:solidFill>
                    <a:sysClr val="windowText" lastClr="000000"/>
                  </a:solidFill>
                  <a:latin typeface="+mj-lt"/>
                </a:rPr>
                <a:t>n</a:t>
              </a:r>
              <a:r>
                <a:rPr lang="en-US" sz="2116" b="1" i="1" kern="0" dirty="0">
                  <a:solidFill>
                    <a:sysClr val="windowText" lastClr="000000"/>
                  </a:solidFill>
                  <a:latin typeface="+mj-lt"/>
                </a:rPr>
                <a:t> </a:t>
              </a:r>
              <a:r>
                <a:rPr lang="en-US" sz="2116" kern="0" dirty="0">
                  <a:solidFill>
                    <a:sysClr val="windowText" lastClr="000000"/>
                  </a:solidFill>
                  <a:latin typeface="+mj-lt"/>
                </a:rPr>
                <a:t> </a:t>
              </a:r>
            </a:p>
          </p:txBody>
        </p:sp>
      </p:grpSp>
      <p:graphicFrame>
        <p:nvGraphicFramePr>
          <p:cNvPr id="9" name="Table 8"/>
          <p:cNvGraphicFramePr>
            <a:graphicFrameLocks noGrp="1"/>
          </p:cNvGraphicFramePr>
          <p:nvPr>
            <p:extLst/>
          </p:nvPr>
        </p:nvGraphicFramePr>
        <p:xfrm>
          <a:off x="3069231" y="2213273"/>
          <a:ext cx="3630938" cy="3613043"/>
        </p:xfrm>
        <a:graphic>
          <a:graphicData uri="http://schemas.openxmlformats.org/drawingml/2006/table">
            <a:tbl>
              <a:tblPr firstRow="1" bandRow="1">
                <a:tableStyleId>{5C22544A-7EE6-4342-B048-85BDC9FD1C3A}</a:tableStyleId>
              </a:tblPr>
              <a:tblGrid>
                <a:gridCol w="363094">
                  <a:extLst>
                    <a:ext uri="{9D8B030D-6E8A-4147-A177-3AD203B41FA5}">
                      <a16:colId xmlns:a16="http://schemas.microsoft.com/office/drawing/2014/main" val="20000"/>
                    </a:ext>
                  </a:extLst>
                </a:gridCol>
                <a:gridCol w="363094">
                  <a:extLst>
                    <a:ext uri="{9D8B030D-6E8A-4147-A177-3AD203B41FA5}">
                      <a16:colId xmlns:a16="http://schemas.microsoft.com/office/drawing/2014/main" val="20001"/>
                    </a:ext>
                  </a:extLst>
                </a:gridCol>
                <a:gridCol w="363094">
                  <a:extLst>
                    <a:ext uri="{9D8B030D-6E8A-4147-A177-3AD203B41FA5}">
                      <a16:colId xmlns:a16="http://schemas.microsoft.com/office/drawing/2014/main" val="20002"/>
                    </a:ext>
                  </a:extLst>
                </a:gridCol>
                <a:gridCol w="363094">
                  <a:extLst>
                    <a:ext uri="{9D8B030D-6E8A-4147-A177-3AD203B41FA5}">
                      <a16:colId xmlns:a16="http://schemas.microsoft.com/office/drawing/2014/main" val="20003"/>
                    </a:ext>
                  </a:extLst>
                </a:gridCol>
                <a:gridCol w="363094">
                  <a:extLst>
                    <a:ext uri="{9D8B030D-6E8A-4147-A177-3AD203B41FA5}">
                      <a16:colId xmlns:a16="http://schemas.microsoft.com/office/drawing/2014/main" val="20004"/>
                    </a:ext>
                  </a:extLst>
                </a:gridCol>
                <a:gridCol w="363094">
                  <a:extLst>
                    <a:ext uri="{9D8B030D-6E8A-4147-A177-3AD203B41FA5}">
                      <a16:colId xmlns:a16="http://schemas.microsoft.com/office/drawing/2014/main" val="20005"/>
                    </a:ext>
                  </a:extLst>
                </a:gridCol>
                <a:gridCol w="363094">
                  <a:extLst>
                    <a:ext uri="{9D8B030D-6E8A-4147-A177-3AD203B41FA5}">
                      <a16:colId xmlns:a16="http://schemas.microsoft.com/office/drawing/2014/main" val="20006"/>
                    </a:ext>
                  </a:extLst>
                </a:gridCol>
                <a:gridCol w="363094">
                  <a:extLst>
                    <a:ext uri="{9D8B030D-6E8A-4147-A177-3AD203B41FA5}">
                      <a16:colId xmlns:a16="http://schemas.microsoft.com/office/drawing/2014/main" val="20007"/>
                    </a:ext>
                  </a:extLst>
                </a:gridCol>
                <a:gridCol w="363094">
                  <a:extLst>
                    <a:ext uri="{9D8B030D-6E8A-4147-A177-3AD203B41FA5}">
                      <a16:colId xmlns:a16="http://schemas.microsoft.com/office/drawing/2014/main" val="20008"/>
                    </a:ext>
                  </a:extLst>
                </a:gridCol>
                <a:gridCol w="363094">
                  <a:extLst>
                    <a:ext uri="{9D8B030D-6E8A-4147-A177-3AD203B41FA5}">
                      <a16:colId xmlns:a16="http://schemas.microsoft.com/office/drawing/2014/main" val="20009"/>
                    </a:ext>
                  </a:extLst>
                </a:gridCol>
              </a:tblGrid>
              <a:tr h="361304">
                <a:tc>
                  <a:txBody>
                    <a:bodyPr/>
                    <a:lstStyle/>
                    <a:p>
                      <a:endParaRPr lang="en-US" sz="1500" dirty="0"/>
                    </a:p>
                  </a:txBody>
                  <a:tcPr marL="96765" marR="96765" marT="48383" marB="48383">
                    <a:solidFill>
                      <a:schemeClr val="accent2">
                        <a:lumMod val="20000"/>
                        <a:lumOff val="80000"/>
                      </a:schemeClr>
                    </a:solidFill>
                  </a:tcPr>
                </a:tc>
                <a:tc>
                  <a:txBody>
                    <a:bodyPr/>
                    <a:lstStyle/>
                    <a:p>
                      <a:endParaRPr lang="en-US" sz="1500"/>
                    </a:p>
                  </a:txBody>
                  <a:tcPr marL="96765" marR="96765" marT="48383" marB="48383">
                    <a:solidFill>
                      <a:schemeClr val="accent2">
                        <a:lumMod val="20000"/>
                        <a:lumOff val="80000"/>
                      </a:schemeClr>
                    </a:solidFill>
                  </a:tcPr>
                </a:tc>
                <a:tc>
                  <a:txBody>
                    <a:bodyPr/>
                    <a:lstStyle/>
                    <a:p>
                      <a:endParaRPr lang="en-US" sz="1500"/>
                    </a:p>
                  </a:txBody>
                  <a:tcPr marL="96765" marR="96765" marT="48383" marB="48383">
                    <a:solidFill>
                      <a:schemeClr val="accent2">
                        <a:lumMod val="20000"/>
                        <a:lumOff val="80000"/>
                      </a:schemeClr>
                    </a:solidFill>
                  </a:tcPr>
                </a:tc>
                <a:tc>
                  <a:txBody>
                    <a:bodyPr/>
                    <a:lstStyle/>
                    <a:p>
                      <a:endParaRPr lang="en-US" sz="1500"/>
                    </a:p>
                  </a:txBody>
                  <a:tcPr marL="96765" marR="96765" marT="48383" marB="48383">
                    <a:solidFill>
                      <a:schemeClr val="accent2">
                        <a:lumMod val="20000"/>
                        <a:lumOff val="80000"/>
                      </a:schemeClr>
                    </a:solidFill>
                  </a:tcPr>
                </a:tc>
                <a:tc>
                  <a:txBody>
                    <a:bodyPr/>
                    <a:lstStyle/>
                    <a:p>
                      <a:endParaRPr lang="en-US" sz="1500"/>
                    </a:p>
                  </a:txBody>
                  <a:tcPr marL="96765" marR="96765" marT="48383" marB="48383">
                    <a:solidFill>
                      <a:schemeClr val="accent2">
                        <a:lumMod val="20000"/>
                        <a:lumOff val="80000"/>
                      </a:schemeClr>
                    </a:solidFill>
                  </a:tcPr>
                </a:tc>
                <a:tc>
                  <a:txBody>
                    <a:bodyPr/>
                    <a:lstStyle/>
                    <a:p>
                      <a:endParaRPr lang="en-US" sz="1500" dirty="0"/>
                    </a:p>
                  </a:txBody>
                  <a:tcPr marL="96765" marR="96765" marT="48383" marB="48383">
                    <a:solidFill>
                      <a:schemeClr val="accent2">
                        <a:lumMod val="20000"/>
                        <a:lumOff val="80000"/>
                      </a:schemeClr>
                    </a:solidFill>
                  </a:tcPr>
                </a:tc>
                <a:tc>
                  <a:txBody>
                    <a:bodyPr/>
                    <a:lstStyle/>
                    <a:p>
                      <a:endParaRPr lang="en-US" sz="1500" dirty="0"/>
                    </a:p>
                  </a:txBody>
                  <a:tcPr marL="96765" marR="96765" marT="48383" marB="48383">
                    <a:solidFill>
                      <a:schemeClr val="accent2">
                        <a:lumMod val="20000"/>
                        <a:lumOff val="80000"/>
                      </a:schemeClr>
                    </a:solidFill>
                  </a:tcPr>
                </a:tc>
                <a:tc>
                  <a:txBody>
                    <a:bodyPr/>
                    <a:lstStyle/>
                    <a:p>
                      <a:endParaRPr lang="en-US" sz="1500"/>
                    </a:p>
                  </a:txBody>
                  <a:tcPr marL="96765" marR="96765" marT="48383" marB="48383">
                    <a:solidFill>
                      <a:schemeClr val="accent2">
                        <a:lumMod val="20000"/>
                        <a:lumOff val="80000"/>
                      </a:schemeClr>
                    </a:solidFill>
                  </a:tcPr>
                </a:tc>
                <a:tc>
                  <a:txBody>
                    <a:bodyPr/>
                    <a:lstStyle/>
                    <a:p>
                      <a:endParaRPr lang="en-US" sz="1500"/>
                    </a:p>
                  </a:txBody>
                  <a:tcPr marL="96765" marR="96765" marT="48383" marB="48383">
                    <a:solidFill>
                      <a:schemeClr val="accent2">
                        <a:lumMod val="20000"/>
                        <a:lumOff val="80000"/>
                      </a:schemeClr>
                    </a:solidFill>
                  </a:tcPr>
                </a:tc>
                <a:tc>
                  <a:txBody>
                    <a:bodyPr/>
                    <a:lstStyle/>
                    <a:p>
                      <a:endParaRPr lang="en-US" sz="1500"/>
                    </a:p>
                  </a:txBody>
                  <a:tcPr marL="96765" marR="96765" marT="48383" marB="48383">
                    <a:solidFill>
                      <a:schemeClr val="accent2">
                        <a:lumMod val="20000"/>
                        <a:lumOff val="80000"/>
                      </a:schemeClr>
                    </a:solidFill>
                  </a:tcPr>
                </a:tc>
                <a:extLst>
                  <a:ext uri="{0D108BD9-81ED-4DB2-BD59-A6C34878D82A}">
                    <a16:rowId xmlns:a16="http://schemas.microsoft.com/office/drawing/2014/main" val="10000"/>
                  </a:ext>
                </a:extLst>
              </a:tr>
              <a:tr h="361304">
                <a:tc>
                  <a:txBody>
                    <a:bodyPr/>
                    <a:lstStyle/>
                    <a:p>
                      <a:endParaRPr lang="en-US" sz="1500"/>
                    </a:p>
                  </a:txBody>
                  <a:tcPr marL="96765" marR="96765" marT="48383" marB="48383">
                    <a:solidFill>
                      <a:schemeClr val="accent2">
                        <a:lumMod val="20000"/>
                        <a:lumOff val="80000"/>
                      </a:schemeClr>
                    </a:solidFill>
                  </a:tcPr>
                </a:tc>
                <a:tc>
                  <a:txBody>
                    <a:bodyPr/>
                    <a:lstStyle/>
                    <a:p>
                      <a:endParaRPr lang="en-US" sz="1500"/>
                    </a:p>
                  </a:txBody>
                  <a:tcPr marL="96765" marR="96765" marT="48383" marB="48383">
                    <a:solidFill>
                      <a:schemeClr val="accent2">
                        <a:lumMod val="20000"/>
                        <a:lumOff val="80000"/>
                      </a:schemeClr>
                    </a:solidFill>
                  </a:tcPr>
                </a:tc>
                <a:tc>
                  <a:txBody>
                    <a:bodyPr/>
                    <a:lstStyle/>
                    <a:p>
                      <a:endParaRPr lang="en-US" sz="1500"/>
                    </a:p>
                  </a:txBody>
                  <a:tcPr marL="96765" marR="96765" marT="48383" marB="48383">
                    <a:solidFill>
                      <a:schemeClr val="accent2">
                        <a:lumMod val="20000"/>
                        <a:lumOff val="80000"/>
                      </a:schemeClr>
                    </a:solidFill>
                  </a:tcPr>
                </a:tc>
                <a:tc>
                  <a:txBody>
                    <a:bodyPr/>
                    <a:lstStyle/>
                    <a:p>
                      <a:endParaRPr lang="en-US" sz="1500"/>
                    </a:p>
                  </a:txBody>
                  <a:tcPr marL="96765" marR="96765" marT="48383" marB="48383">
                    <a:solidFill>
                      <a:schemeClr val="accent2">
                        <a:lumMod val="20000"/>
                        <a:lumOff val="80000"/>
                      </a:schemeClr>
                    </a:solidFill>
                  </a:tcPr>
                </a:tc>
                <a:tc>
                  <a:txBody>
                    <a:bodyPr/>
                    <a:lstStyle/>
                    <a:p>
                      <a:endParaRPr lang="en-US" sz="1500"/>
                    </a:p>
                  </a:txBody>
                  <a:tcPr marL="96765" marR="96765" marT="48383" marB="48383">
                    <a:solidFill>
                      <a:schemeClr val="accent2">
                        <a:lumMod val="20000"/>
                        <a:lumOff val="80000"/>
                      </a:schemeClr>
                    </a:solidFill>
                  </a:tcPr>
                </a:tc>
                <a:tc>
                  <a:txBody>
                    <a:bodyPr/>
                    <a:lstStyle/>
                    <a:p>
                      <a:endParaRPr lang="en-US" sz="1500"/>
                    </a:p>
                  </a:txBody>
                  <a:tcPr marL="96765" marR="96765" marT="48383" marB="48383">
                    <a:solidFill>
                      <a:schemeClr val="accent2">
                        <a:lumMod val="20000"/>
                        <a:lumOff val="80000"/>
                      </a:schemeClr>
                    </a:solidFill>
                  </a:tcPr>
                </a:tc>
                <a:tc>
                  <a:txBody>
                    <a:bodyPr/>
                    <a:lstStyle/>
                    <a:p>
                      <a:endParaRPr lang="en-US" sz="1500" dirty="0"/>
                    </a:p>
                  </a:txBody>
                  <a:tcPr marL="96765" marR="96765" marT="48383" marB="48383">
                    <a:solidFill>
                      <a:schemeClr val="accent2">
                        <a:lumMod val="20000"/>
                        <a:lumOff val="80000"/>
                      </a:schemeClr>
                    </a:solidFill>
                  </a:tcPr>
                </a:tc>
                <a:tc>
                  <a:txBody>
                    <a:bodyPr/>
                    <a:lstStyle/>
                    <a:p>
                      <a:endParaRPr lang="en-US" sz="1500"/>
                    </a:p>
                  </a:txBody>
                  <a:tcPr marL="96765" marR="96765" marT="48383" marB="48383">
                    <a:solidFill>
                      <a:schemeClr val="accent2">
                        <a:lumMod val="20000"/>
                        <a:lumOff val="80000"/>
                      </a:schemeClr>
                    </a:solidFill>
                  </a:tcPr>
                </a:tc>
                <a:tc>
                  <a:txBody>
                    <a:bodyPr/>
                    <a:lstStyle/>
                    <a:p>
                      <a:endParaRPr lang="en-US" sz="1500"/>
                    </a:p>
                  </a:txBody>
                  <a:tcPr marL="96765" marR="96765" marT="48383" marB="48383">
                    <a:solidFill>
                      <a:schemeClr val="accent2">
                        <a:lumMod val="20000"/>
                        <a:lumOff val="80000"/>
                      </a:schemeClr>
                    </a:solidFill>
                  </a:tcPr>
                </a:tc>
                <a:tc>
                  <a:txBody>
                    <a:bodyPr/>
                    <a:lstStyle/>
                    <a:p>
                      <a:endParaRPr lang="en-US" sz="1500"/>
                    </a:p>
                  </a:txBody>
                  <a:tcPr marL="96765" marR="96765" marT="48383" marB="48383">
                    <a:solidFill>
                      <a:schemeClr val="accent2">
                        <a:lumMod val="20000"/>
                        <a:lumOff val="80000"/>
                      </a:schemeClr>
                    </a:solidFill>
                  </a:tcPr>
                </a:tc>
                <a:extLst>
                  <a:ext uri="{0D108BD9-81ED-4DB2-BD59-A6C34878D82A}">
                    <a16:rowId xmlns:a16="http://schemas.microsoft.com/office/drawing/2014/main" val="10001"/>
                  </a:ext>
                </a:extLst>
              </a:tr>
              <a:tr h="361304">
                <a:tc>
                  <a:txBody>
                    <a:bodyPr/>
                    <a:lstStyle/>
                    <a:p>
                      <a:endParaRPr lang="en-US" sz="1500"/>
                    </a:p>
                  </a:txBody>
                  <a:tcPr marL="96765" marR="96765" marT="48383" marB="48383">
                    <a:solidFill>
                      <a:schemeClr val="accent2">
                        <a:lumMod val="20000"/>
                        <a:lumOff val="80000"/>
                      </a:schemeClr>
                    </a:solidFill>
                  </a:tcPr>
                </a:tc>
                <a:tc>
                  <a:txBody>
                    <a:bodyPr/>
                    <a:lstStyle/>
                    <a:p>
                      <a:endParaRPr lang="en-US" sz="1500"/>
                    </a:p>
                  </a:txBody>
                  <a:tcPr marL="96765" marR="96765" marT="48383" marB="48383">
                    <a:solidFill>
                      <a:schemeClr val="accent2">
                        <a:lumMod val="20000"/>
                        <a:lumOff val="80000"/>
                      </a:schemeClr>
                    </a:solidFill>
                  </a:tcPr>
                </a:tc>
                <a:tc>
                  <a:txBody>
                    <a:bodyPr/>
                    <a:lstStyle/>
                    <a:p>
                      <a:endParaRPr lang="en-US" sz="1500"/>
                    </a:p>
                  </a:txBody>
                  <a:tcPr marL="96765" marR="96765" marT="48383" marB="48383">
                    <a:solidFill>
                      <a:schemeClr val="accent2">
                        <a:lumMod val="20000"/>
                        <a:lumOff val="80000"/>
                      </a:schemeClr>
                    </a:solidFill>
                  </a:tcPr>
                </a:tc>
                <a:tc>
                  <a:txBody>
                    <a:bodyPr/>
                    <a:lstStyle/>
                    <a:p>
                      <a:endParaRPr lang="en-US" sz="1500"/>
                    </a:p>
                  </a:txBody>
                  <a:tcPr marL="96765" marR="96765" marT="48383" marB="48383">
                    <a:solidFill>
                      <a:schemeClr val="accent2">
                        <a:lumMod val="20000"/>
                        <a:lumOff val="80000"/>
                      </a:schemeClr>
                    </a:solidFill>
                  </a:tcPr>
                </a:tc>
                <a:tc>
                  <a:txBody>
                    <a:bodyPr/>
                    <a:lstStyle/>
                    <a:p>
                      <a:endParaRPr lang="en-US" sz="1500"/>
                    </a:p>
                  </a:txBody>
                  <a:tcPr marL="96765" marR="96765" marT="48383" marB="48383">
                    <a:solidFill>
                      <a:schemeClr val="accent2">
                        <a:lumMod val="20000"/>
                        <a:lumOff val="80000"/>
                      </a:schemeClr>
                    </a:solidFill>
                  </a:tcPr>
                </a:tc>
                <a:tc>
                  <a:txBody>
                    <a:bodyPr/>
                    <a:lstStyle/>
                    <a:p>
                      <a:endParaRPr lang="en-US" sz="1500"/>
                    </a:p>
                  </a:txBody>
                  <a:tcPr marL="96765" marR="96765" marT="48383" marB="48383">
                    <a:solidFill>
                      <a:schemeClr val="accent2">
                        <a:lumMod val="20000"/>
                        <a:lumOff val="80000"/>
                      </a:schemeClr>
                    </a:solidFill>
                  </a:tcPr>
                </a:tc>
                <a:tc>
                  <a:txBody>
                    <a:bodyPr/>
                    <a:lstStyle/>
                    <a:p>
                      <a:endParaRPr lang="en-US" sz="1500"/>
                    </a:p>
                  </a:txBody>
                  <a:tcPr marL="96765" marR="96765" marT="48383" marB="48383">
                    <a:solidFill>
                      <a:schemeClr val="accent2">
                        <a:lumMod val="20000"/>
                        <a:lumOff val="80000"/>
                      </a:schemeClr>
                    </a:solidFill>
                  </a:tcPr>
                </a:tc>
                <a:tc>
                  <a:txBody>
                    <a:bodyPr/>
                    <a:lstStyle/>
                    <a:p>
                      <a:endParaRPr lang="en-US" sz="1500"/>
                    </a:p>
                  </a:txBody>
                  <a:tcPr marL="96765" marR="96765" marT="48383" marB="48383">
                    <a:solidFill>
                      <a:schemeClr val="accent2">
                        <a:lumMod val="20000"/>
                        <a:lumOff val="80000"/>
                      </a:schemeClr>
                    </a:solidFill>
                  </a:tcPr>
                </a:tc>
                <a:tc>
                  <a:txBody>
                    <a:bodyPr/>
                    <a:lstStyle/>
                    <a:p>
                      <a:endParaRPr lang="en-US" sz="1500"/>
                    </a:p>
                  </a:txBody>
                  <a:tcPr marL="96765" marR="96765" marT="48383" marB="48383">
                    <a:solidFill>
                      <a:schemeClr val="accent2">
                        <a:lumMod val="20000"/>
                        <a:lumOff val="80000"/>
                      </a:schemeClr>
                    </a:solidFill>
                  </a:tcPr>
                </a:tc>
                <a:tc>
                  <a:txBody>
                    <a:bodyPr/>
                    <a:lstStyle/>
                    <a:p>
                      <a:endParaRPr lang="en-US" sz="1500"/>
                    </a:p>
                  </a:txBody>
                  <a:tcPr marL="96765" marR="96765" marT="48383" marB="48383">
                    <a:solidFill>
                      <a:schemeClr val="accent2">
                        <a:lumMod val="20000"/>
                        <a:lumOff val="80000"/>
                      </a:schemeClr>
                    </a:solidFill>
                  </a:tcPr>
                </a:tc>
                <a:extLst>
                  <a:ext uri="{0D108BD9-81ED-4DB2-BD59-A6C34878D82A}">
                    <a16:rowId xmlns:a16="http://schemas.microsoft.com/office/drawing/2014/main" val="10002"/>
                  </a:ext>
                </a:extLst>
              </a:tr>
              <a:tr h="361304">
                <a:tc>
                  <a:txBody>
                    <a:bodyPr/>
                    <a:lstStyle/>
                    <a:p>
                      <a:endParaRPr lang="en-US" sz="1500"/>
                    </a:p>
                  </a:txBody>
                  <a:tcPr marL="96765" marR="96765" marT="48383" marB="48383">
                    <a:solidFill>
                      <a:schemeClr val="accent2">
                        <a:lumMod val="20000"/>
                        <a:lumOff val="80000"/>
                      </a:schemeClr>
                    </a:solidFill>
                  </a:tcPr>
                </a:tc>
                <a:tc>
                  <a:txBody>
                    <a:bodyPr/>
                    <a:lstStyle/>
                    <a:p>
                      <a:endParaRPr lang="en-US" sz="1500"/>
                    </a:p>
                  </a:txBody>
                  <a:tcPr marL="96765" marR="96765" marT="48383" marB="48383">
                    <a:solidFill>
                      <a:schemeClr val="accent2">
                        <a:lumMod val="20000"/>
                        <a:lumOff val="80000"/>
                      </a:schemeClr>
                    </a:solidFill>
                  </a:tcPr>
                </a:tc>
                <a:tc>
                  <a:txBody>
                    <a:bodyPr/>
                    <a:lstStyle/>
                    <a:p>
                      <a:endParaRPr lang="en-US" sz="1500"/>
                    </a:p>
                  </a:txBody>
                  <a:tcPr marL="96765" marR="96765" marT="48383" marB="48383">
                    <a:solidFill>
                      <a:schemeClr val="accent2">
                        <a:lumMod val="20000"/>
                        <a:lumOff val="80000"/>
                      </a:schemeClr>
                    </a:solidFill>
                  </a:tcPr>
                </a:tc>
                <a:tc>
                  <a:txBody>
                    <a:bodyPr/>
                    <a:lstStyle/>
                    <a:p>
                      <a:endParaRPr lang="en-US" sz="1500"/>
                    </a:p>
                  </a:txBody>
                  <a:tcPr marL="96765" marR="96765" marT="48383" marB="48383">
                    <a:solidFill>
                      <a:schemeClr val="accent2">
                        <a:lumMod val="20000"/>
                        <a:lumOff val="80000"/>
                      </a:schemeClr>
                    </a:solidFill>
                  </a:tcPr>
                </a:tc>
                <a:tc>
                  <a:txBody>
                    <a:bodyPr/>
                    <a:lstStyle/>
                    <a:p>
                      <a:endParaRPr lang="en-US" sz="1500"/>
                    </a:p>
                  </a:txBody>
                  <a:tcPr marL="96765" marR="96765" marT="48383" marB="48383">
                    <a:solidFill>
                      <a:schemeClr val="accent2">
                        <a:lumMod val="20000"/>
                        <a:lumOff val="80000"/>
                      </a:schemeClr>
                    </a:solidFill>
                  </a:tcPr>
                </a:tc>
                <a:tc>
                  <a:txBody>
                    <a:bodyPr/>
                    <a:lstStyle/>
                    <a:p>
                      <a:endParaRPr lang="en-US" sz="1500"/>
                    </a:p>
                  </a:txBody>
                  <a:tcPr marL="96765" marR="96765" marT="48383" marB="48383">
                    <a:solidFill>
                      <a:schemeClr val="accent2">
                        <a:lumMod val="20000"/>
                        <a:lumOff val="80000"/>
                      </a:schemeClr>
                    </a:solidFill>
                  </a:tcPr>
                </a:tc>
                <a:tc>
                  <a:txBody>
                    <a:bodyPr/>
                    <a:lstStyle/>
                    <a:p>
                      <a:endParaRPr lang="en-US" sz="1500"/>
                    </a:p>
                  </a:txBody>
                  <a:tcPr marL="96765" marR="96765" marT="48383" marB="48383">
                    <a:solidFill>
                      <a:schemeClr val="accent2">
                        <a:lumMod val="20000"/>
                        <a:lumOff val="80000"/>
                      </a:schemeClr>
                    </a:solidFill>
                  </a:tcPr>
                </a:tc>
                <a:tc>
                  <a:txBody>
                    <a:bodyPr/>
                    <a:lstStyle/>
                    <a:p>
                      <a:endParaRPr lang="en-US" sz="1500"/>
                    </a:p>
                  </a:txBody>
                  <a:tcPr marL="96765" marR="96765" marT="48383" marB="48383">
                    <a:solidFill>
                      <a:schemeClr val="accent2">
                        <a:lumMod val="20000"/>
                        <a:lumOff val="80000"/>
                      </a:schemeClr>
                    </a:solidFill>
                  </a:tcPr>
                </a:tc>
                <a:tc>
                  <a:txBody>
                    <a:bodyPr/>
                    <a:lstStyle/>
                    <a:p>
                      <a:endParaRPr lang="en-US" sz="1500"/>
                    </a:p>
                  </a:txBody>
                  <a:tcPr marL="96765" marR="96765" marT="48383" marB="48383">
                    <a:solidFill>
                      <a:schemeClr val="accent2">
                        <a:lumMod val="20000"/>
                        <a:lumOff val="80000"/>
                      </a:schemeClr>
                    </a:solidFill>
                  </a:tcPr>
                </a:tc>
                <a:tc>
                  <a:txBody>
                    <a:bodyPr/>
                    <a:lstStyle/>
                    <a:p>
                      <a:endParaRPr lang="en-US" sz="1500"/>
                    </a:p>
                  </a:txBody>
                  <a:tcPr marL="96765" marR="96765" marT="48383" marB="48383">
                    <a:solidFill>
                      <a:schemeClr val="accent2">
                        <a:lumMod val="20000"/>
                        <a:lumOff val="80000"/>
                      </a:schemeClr>
                    </a:solidFill>
                  </a:tcPr>
                </a:tc>
                <a:extLst>
                  <a:ext uri="{0D108BD9-81ED-4DB2-BD59-A6C34878D82A}">
                    <a16:rowId xmlns:a16="http://schemas.microsoft.com/office/drawing/2014/main" val="10003"/>
                  </a:ext>
                </a:extLst>
              </a:tr>
              <a:tr h="361304">
                <a:tc>
                  <a:txBody>
                    <a:bodyPr/>
                    <a:lstStyle/>
                    <a:p>
                      <a:endParaRPr lang="en-US" sz="1500"/>
                    </a:p>
                  </a:txBody>
                  <a:tcPr marL="96765" marR="96765" marT="48383" marB="48383">
                    <a:solidFill>
                      <a:schemeClr val="accent2">
                        <a:lumMod val="20000"/>
                        <a:lumOff val="80000"/>
                      </a:schemeClr>
                    </a:solidFill>
                  </a:tcPr>
                </a:tc>
                <a:tc>
                  <a:txBody>
                    <a:bodyPr/>
                    <a:lstStyle/>
                    <a:p>
                      <a:endParaRPr lang="en-US" sz="1500"/>
                    </a:p>
                  </a:txBody>
                  <a:tcPr marL="96765" marR="96765" marT="48383" marB="48383">
                    <a:solidFill>
                      <a:schemeClr val="accent2">
                        <a:lumMod val="20000"/>
                        <a:lumOff val="80000"/>
                      </a:schemeClr>
                    </a:solidFill>
                  </a:tcPr>
                </a:tc>
                <a:tc>
                  <a:txBody>
                    <a:bodyPr/>
                    <a:lstStyle/>
                    <a:p>
                      <a:endParaRPr lang="en-US" sz="1500"/>
                    </a:p>
                  </a:txBody>
                  <a:tcPr marL="96765" marR="96765" marT="48383" marB="48383">
                    <a:solidFill>
                      <a:schemeClr val="accent2">
                        <a:lumMod val="20000"/>
                        <a:lumOff val="80000"/>
                      </a:schemeClr>
                    </a:solidFill>
                  </a:tcPr>
                </a:tc>
                <a:tc>
                  <a:txBody>
                    <a:bodyPr/>
                    <a:lstStyle/>
                    <a:p>
                      <a:endParaRPr lang="en-US" sz="1500"/>
                    </a:p>
                  </a:txBody>
                  <a:tcPr marL="96765" marR="96765" marT="48383" marB="48383">
                    <a:solidFill>
                      <a:schemeClr val="accent2">
                        <a:lumMod val="20000"/>
                        <a:lumOff val="80000"/>
                      </a:schemeClr>
                    </a:solidFill>
                  </a:tcPr>
                </a:tc>
                <a:tc>
                  <a:txBody>
                    <a:bodyPr/>
                    <a:lstStyle/>
                    <a:p>
                      <a:endParaRPr lang="en-US" sz="1500"/>
                    </a:p>
                  </a:txBody>
                  <a:tcPr marL="96765" marR="96765" marT="48383" marB="48383">
                    <a:solidFill>
                      <a:schemeClr val="accent2">
                        <a:lumMod val="20000"/>
                        <a:lumOff val="80000"/>
                      </a:schemeClr>
                    </a:solidFill>
                  </a:tcPr>
                </a:tc>
                <a:tc>
                  <a:txBody>
                    <a:bodyPr/>
                    <a:lstStyle/>
                    <a:p>
                      <a:endParaRPr lang="en-US" sz="1500"/>
                    </a:p>
                  </a:txBody>
                  <a:tcPr marL="96765" marR="96765" marT="48383" marB="48383">
                    <a:solidFill>
                      <a:schemeClr val="accent2">
                        <a:lumMod val="20000"/>
                        <a:lumOff val="80000"/>
                      </a:schemeClr>
                    </a:solidFill>
                  </a:tcPr>
                </a:tc>
                <a:tc>
                  <a:txBody>
                    <a:bodyPr/>
                    <a:lstStyle/>
                    <a:p>
                      <a:endParaRPr lang="en-US" sz="1500"/>
                    </a:p>
                  </a:txBody>
                  <a:tcPr marL="96765" marR="96765" marT="48383" marB="48383">
                    <a:solidFill>
                      <a:schemeClr val="accent2">
                        <a:lumMod val="20000"/>
                        <a:lumOff val="80000"/>
                      </a:schemeClr>
                    </a:solidFill>
                  </a:tcPr>
                </a:tc>
                <a:tc>
                  <a:txBody>
                    <a:bodyPr/>
                    <a:lstStyle/>
                    <a:p>
                      <a:endParaRPr lang="en-US" sz="1500"/>
                    </a:p>
                  </a:txBody>
                  <a:tcPr marL="96765" marR="96765" marT="48383" marB="48383">
                    <a:solidFill>
                      <a:schemeClr val="accent2">
                        <a:lumMod val="20000"/>
                        <a:lumOff val="80000"/>
                      </a:schemeClr>
                    </a:solidFill>
                  </a:tcPr>
                </a:tc>
                <a:tc>
                  <a:txBody>
                    <a:bodyPr/>
                    <a:lstStyle/>
                    <a:p>
                      <a:endParaRPr lang="en-US" sz="1500"/>
                    </a:p>
                  </a:txBody>
                  <a:tcPr marL="96765" marR="96765" marT="48383" marB="48383">
                    <a:solidFill>
                      <a:schemeClr val="accent2">
                        <a:lumMod val="20000"/>
                        <a:lumOff val="80000"/>
                      </a:schemeClr>
                    </a:solidFill>
                  </a:tcPr>
                </a:tc>
                <a:tc>
                  <a:txBody>
                    <a:bodyPr/>
                    <a:lstStyle/>
                    <a:p>
                      <a:endParaRPr lang="en-US" sz="1500"/>
                    </a:p>
                  </a:txBody>
                  <a:tcPr marL="96765" marR="96765" marT="48383" marB="48383">
                    <a:solidFill>
                      <a:schemeClr val="accent2">
                        <a:lumMod val="20000"/>
                        <a:lumOff val="80000"/>
                      </a:schemeClr>
                    </a:solidFill>
                  </a:tcPr>
                </a:tc>
                <a:extLst>
                  <a:ext uri="{0D108BD9-81ED-4DB2-BD59-A6C34878D82A}">
                    <a16:rowId xmlns:a16="http://schemas.microsoft.com/office/drawing/2014/main" val="10004"/>
                  </a:ext>
                </a:extLst>
              </a:tr>
              <a:tr h="361304">
                <a:tc>
                  <a:txBody>
                    <a:bodyPr/>
                    <a:lstStyle/>
                    <a:p>
                      <a:endParaRPr lang="en-US" sz="1500"/>
                    </a:p>
                  </a:txBody>
                  <a:tcPr marL="96765" marR="96765" marT="48383" marB="48383">
                    <a:solidFill>
                      <a:schemeClr val="accent2">
                        <a:lumMod val="20000"/>
                        <a:lumOff val="80000"/>
                      </a:schemeClr>
                    </a:solidFill>
                  </a:tcPr>
                </a:tc>
                <a:tc>
                  <a:txBody>
                    <a:bodyPr/>
                    <a:lstStyle/>
                    <a:p>
                      <a:endParaRPr lang="en-US" sz="1500"/>
                    </a:p>
                  </a:txBody>
                  <a:tcPr marL="96765" marR="96765" marT="48383" marB="48383">
                    <a:solidFill>
                      <a:schemeClr val="accent2">
                        <a:lumMod val="20000"/>
                        <a:lumOff val="80000"/>
                      </a:schemeClr>
                    </a:solidFill>
                  </a:tcPr>
                </a:tc>
                <a:tc>
                  <a:txBody>
                    <a:bodyPr/>
                    <a:lstStyle/>
                    <a:p>
                      <a:endParaRPr lang="en-US" sz="1500"/>
                    </a:p>
                  </a:txBody>
                  <a:tcPr marL="96765" marR="96765" marT="48383" marB="48383">
                    <a:solidFill>
                      <a:schemeClr val="accent2">
                        <a:lumMod val="20000"/>
                        <a:lumOff val="80000"/>
                      </a:schemeClr>
                    </a:solidFill>
                  </a:tcPr>
                </a:tc>
                <a:tc>
                  <a:txBody>
                    <a:bodyPr/>
                    <a:lstStyle/>
                    <a:p>
                      <a:endParaRPr lang="en-US" sz="1500"/>
                    </a:p>
                  </a:txBody>
                  <a:tcPr marL="96765" marR="96765" marT="48383" marB="48383">
                    <a:solidFill>
                      <a:schemeClr val="accent2">
                        <a:lumMod val="20000"/>
                        <a:lumOff val="80000"/>
                      </a:schemeClr>
                    </a:solidFill>
                  </a:tcPr>
                </a:tc>
                <a:tc>
                  <a:txBody>
                    <a:bodyPr/>
                    <a:lstStyle/>
                    <a:p>
                      <a:endParaRPr lang="en-US" sz="1500"/>
                    </a:p>
                  </a:txBody>
                  <a:tcPr marL="96765" marR="96765" marT="48383" marB="48383">
                    <a:solidFill>
                      <a:schemeClr val="accent2">
                        <a:lumMod val="20000"/>
                        <a:lumOff val="80000"/>
                      </a:schemeClr>
                    </a:solidFill>
                  </a:tcPr>
                </a:tc>
                <a:tc>
                  <a:txBody>
                    <a:bodyPr/>
                    <a:lstStyle/>
                    <a:p>
                      <a:endParaRPr lang="en-US" sz="1500"/>
                    </a:p>
                  </a:txBody>
                  <a:tcPr marL="96765" marR="96765" marT="48383" marB="48383">
                    <a:solidFill>
                      <a:schemeClr val="accent2">
                        <a:lumMod val="20000"/>
                        <a:lumOff val="80000"/>
                      </a:schemeClr>
                    </a:solidFill>
                  </a:tcPr>
                </a:tc>
                <a:tc>
                  <a:txBody>
                    <a:bodyPr/>
                    <a:lstStyle/>
                    <a:p>
                      <a:endParaRPr lang="en-US" sz="1500"/>
                    </a:p>
                  </a:txBody>
                  <a:tcPr marL="96765" marR="96765" marT="48383" marB="48383">
                    <a:solidFill>
                      <a:schemeClr val="accent2">
                        <a:lumMod val="20000"/>
                        <a:lumOff val="80000"/>
                      </a:schemeClr>
                    </a:solidFill>
                  </a:tcPr>
                </a:tc>
                <a:tc>
                  <a:txBody>
                    <a:bodyPr/>
                    <a:lstStyle/>
                    <a:p>
                      <a:endParaRPr lang="en-US" sz="1500"/>
                    </a:p>
                  </a:txBody>
                  <a:tcPr marL="96765" marR="96765" marT="48383" marB="48383">
                    <a:solidFill>
                      <a:schemeClr val="accent2">
                        <a:lumMod val="20000"/>
                        <a:lumOff val="80000"/>
                      </a:schemeClr>
                    </a:solidFill>
                  </a:tcPr>
                </a:tc>
                <a:tc>
                  <a:txBody>
                    <a:bodyPr/>
                    <a:lstStyle/>
                    <a:p>
                      <a:endParaRPr lang="en-US" sz="1500"/>
                    </a:p>
                  </a:txBody>
                  <a:tcPr marL="96765" marR="96765" marT="48383" marB="48383">
                    <a:solidFill>
                      <a:schemeClr val="accent2">
                        <a:lumMod val="20000"/>
                        <a:lumOff val="80000"/>
                      </a:schemeClr>
                    </a:solidFill>
                  </a:tcPr>
                </a:tc>
                <a:tc>
                  <a:txBody>
                    <a:bodyPr/>
                    <a:lstStyle/>
                    <a:p>
                      <a:endParaRPr lang="en-US" sz="1500"/>
                    </a:p>
                  </a:txBody>
                  <a:tcPr marL="96765" marR="96765" marT="48383" marB="48383">
                    <a:solidFill>
                      <a:schemeClr val="accent2">
                        <a:lumMod val="20000"/>
                        <a:lumOff val="80000"/>
                      </a:schemeClr>
                    </a:solidFill>
                  </a:tcPr>
                </a:tc>
                <a:extLst>
                  <a:ext uri="{0D108BD9-81ED-4DB2-BD59-A6C34878D82A}">
                    <a16:rowId xmlns:a16="http://schemas.microsoft.com/office/drawing/2014/main" val="10005"/>
                  </a:ext>
                </a:extLst>
              </a:tr>
              <a:tr h="361304">
                <a:tc>
                  <a:txBody>
                    <a:bodyPr/>
                    <a:lstStyle/>
                    <a:p>
                      <a:endParaRPr lang="en-US" sz="1500"/>
                    </a:p>
                  </a:txBody>
                  <a:tcPr marL="96765" marR="96765" marT="48383" marB="48383">
                    <a:solidFill>
                      <a:schemeClr val="accent2">
                        <a:lumMod val="20000"/>
                        <a:lumOff val="80000"/>
                      </a:schemeClr>
                    </a:solidFill>
                  </a:tcPr>
                </a:tc>
                <a:tc>
                  <a:txBody>
                    <a:bodyPr/>
                    <a:lstStyle/>
                    <a:p>
                      <a:endParaRPr lang="en-US" sz="1500"/>
                    </a:p>
                  </a:txBody>
                  <a:tcPr marL="96765" marR="96765" marT="48383" marB="48383">
                    <a:solidFill>
                      <a:schemeClr val="accent2">
                        <a:lumMod val="20000"/>
                        <a:lumOff val="80000"/>
                      </a:schemeClr>
                    </a:solidFill>
                  </a:tcPr>
                </a:tc>
                <a:tc>
                  <a:txBody>
                    <a:bodyPr/>
                    <a:lstStyle/>
                    <a:p>
                      <a:endParaRPr lang="en-US" sz="1500"/>
                    </a:p>
                  </a:txBody>
                  <a:tcPr marL="96765" marR="96765" marT="48383" marB="48383">
                    <a:solidFill>
                      <a:schemeClr val="accent2">
                        <a:lumMod val="20000"/>
                        <a:lumOff val="80000"/>
                      </a:schemeClr>
                    </a:solidFill>
                  </a:tcPr>
                </a:tc>
                <a:tc>
                  <a:txBody>
                    <a:bodyPr/>
                    <a:lstStyle/>
                    <a:p>
                      <a:endParaRPr lang="en-US" sz="1500"/>
                    </a:p>
                  </a:txBody>
                  <a:tcPr marL="96765" marR="96765" marT="48383" marB="48383">
                    <a:solidFill>
                      <a:schemeClr val="accent2">
                        <a:lumMod val="20000"/>
                        <a:lumOff val="80000"/>
                      </a:schemeClr>
                    </a:solidFill>
                  </a:tcPr>
                </a:tc>
                <a:tc>
                  <a:txBody>
                    <a:bodyPr/>
                    <a:lstStyle/>
                    <a:p>
                      <a:endParaRPr lang="en-US" sz="1500"/>
                    </a:p>
                  </a:txBody>
                  <a:tcPr marL="96765" marR="96765" marT="48383" marB="48383">
                    <a:solidFill>
                      <a:schemeClr val="accent2">
                        <a:lumMod val="20000"/>
                        <a:lumOff val="80000"/>
                      </a:schemeClr>
                    </a:solidFill>
                  </a:tcPr>
                </a:tc>
                <a:tc>
                  <a:txBody>
                    <a:bodyPr/>
                    <a:lstStyle/>
                    <a:p>
                      <a:endParaRPr lang="en-US" sz="1500"/>
                    </a:p>
                  </a:txBody>
                  <a:tcPr marL="96765" marR="96765" marT="48383" marB="48383">
                    <a:solidFill>
                      <a:schemeClr val="accent2">
                        <a:lumMod val="20000"/>
                        <a:lumOff val="80000"/>
                      </a:schemeClr>
                    </a:solidFill>
                  </a:tcPr>
                </a:tc>
                <a:tc>
                  <a:txBody>
                    <a:bodyPr/>
                    <a:lstStyle/>
                    <a:p>
                      <a:endParaRPr lang="en-US" sz="1500"/>
                    </a:p>
                  </a:txBody>
                  <a:tcPr marL="96765" marR="96765" marT="48383" marB="48383">
                    <a:solidFill>
                      <a:schemeClr val="accent2">
                        <a:lumMod val="20000"/>
                        <a:lumOff val="80000"/>
                      </a:schemeClr>
                    </a:solidFill>
                  </a:tcPr>
                </a:tc>
                <a:tc>
                  <a:txBody>
                    <a:bodyPr/>
                    <a:lstStyle/>
                    <a:p>
                      <a:endParaRPr lang="en-US" sz="1500"/>
                    </a:p>
                  </a:txBody>
                  <a:tcPr marL="96765" marR="96765" marT="48383" marB="48383">
                    <a:solidFill>
                      <a:schemeClr val="accent2">
                        <a:lumMod val="20000"/>
                        <a:lumOff val="80000"/>
                      </a:schemeClr>
                    </a:solidFill>
                  </a:tcPr>
                </a:tc>
                <a:tc>
                  <a:txBody>
                    <a:bodyPr/>
                    <a:lstStyle/>
                    <a:p>
                      <a:endParaRPr lang="en-US" sz="1500"/>
                    </a:p>
                  </a:txBody>
                  <a:tcPr marL="96765" marR="96765" marT="48383" marB="48383">
                    <a:solidFill>
                      <a:schemeClr val="accent2">
                        <a:lumMod val="20000"/>
                        <a:lumOff val="80000"/>
                      </a:schemeClr>
                    </a:solidFill>
                  </a:tcPr>
                </a:tc>
                <a:tc>
                  <a:txBody>
                    <a:bodyPr/>
                    <a:lstStyle/>
                    <a:p>
                      <a:endParaRPr lang="en-US" sz="1500"/>
                    </a:p>
                  </a:txBody>
                  <a:tcPr marL="96765" marR="96765" marT="48383" marB="48383">
                    <a:solidFill>
                      <a:schemeClr val="accent2">
                        <a:lumMod val="20000"/>
                        <a:lumOff val="80000"/>
                      </a:schemeClr>
                    </a:solidFill>
                  </a:tcPr>
                </a:tc>
                <a:extLst>
                  <a:ext uri="{0D108BD9-81ED-4DB2-BD59-A6C34878D82A}">
                    <a16:rowId xmlns:a16="http://schemas.microsoft.com/office/drawing/2014/main" val="10006"/>
                  </a:ext>
                </a:extLst>
              </a:tr>
              <a:tr h="361304">
                <a:tc>
                  <a:txBody>
                    <a:bodyPr/>
                    <a:lstStyle/>
                    <a:p>
                      <a:endParaRPr lang="en-US" sz="1500"/>
                    </a:p>
                  </a:txBody>
                  <a:tcPr marL="96765" marR="96765" marT="48383" marB="48383">
                    <a:solidFill>
                      <a:schemeClr val="accent2">
                        <a:lumMod val="20000"/>
                        <a:lumOff val="80000"/>
                      </a:schemeClr>
                    </a:solidFill>
                  </a:tcPr>
                </a:tc>
                <a:tc>
                  <a:txBody>
                    <a:bodyPr/>
                    <a:lstStyle/>
                    <a:p>
                      <a:endParaRPr lang="en-US" sz="1500"/>
                    </a:p>
                  </a:txBody>
                  <a:tcPr marL="96765" marR="96765" marT="48383" marB="48383">
                    <a:solidFill>
                      <a:schemeClr val="accent2">
                        <a:lumMod val="20000"/>
                        <a:lumOff val="80000"/>
                      </a:schemeClr>
                    </a:solidFill>
                  </a:tcPr>
                </a:tc>
                <a:tc>
                  <a:txBody>
                    <a:bodyPr/>
                    <a:lstStyle/>
                    <a:p>
                      <a:endParaRPr lang="en-US" sz="1500"/>
                    </a:p>
                  </a:txBody>
                  <a:tcPr marL="96765" marR="96765" marT="48383" marB="48383">
                    <a:solidFill>
                      <a:schemeClr val="accent2">
                        <a:lumMod val="20000"/>
                        <a:lumOff val="80000"/>
                      </a:schemeClr>
                    </a:solidFill>
                  </a:tcPr>
                </a:tc>
                <a:tc>
                  <a:txBody>
                    <a:bodyPr/>
                    <a:lstStyle/>
                    <a:p>
                      <a:endParaRPr lang="en-US" sz="1500"/>
                    </a:p>
                  </a:txBody>
                  <a:tcPr marL="96765" marR="96765" marT="48383" marB="48383">
                    <a:solidFill>
                      <a:schemeClr val="accent2">
                        <a:lumMod val="20000"/>
                        <a:lumOff val="80000"/>
                      </a:schemeClr>
                    </a:solidFill>
                  </a:tcPr>
                </a:tc>
                <a:tc>
                  <a:txBody>
                    <a:bodyPr/>
                    <a:lstStyle/>
                    <a:p>
                      <a:endParaRPr lang="en-US" sz="1500"/>
                    </a:p>
                  </a:txBody>
                  <a:tcPr marL="96765" marR="96765" marT="48383" marB="48383">
                    <a:solidFill>
                      <a:schemeClr val="accent2">
                        <a:lumMod val="20000"/>
                        <a:lumOff val="80000"/>
                      </a:schemeClr>
                    </a:solidFill>
                  </a:tcPr>
                </a:tc>
                <a:tc>
                  <a:txBody>
                    <a:bodyPr/>
                    <a:lstStyle/>
                    <a:p>
                      <a:endParaRPr lang="en-US" sz="1500"/>
                    </a:p>
                  </a:txBody>
                  <a:tcPr marL="96765" marR="96765" marT="48383" marB="48383">
                    <a:solidFill>
                      <a:schemeClr val="accent2">
                        <a:lumMod val="20000"/>
                        <a:lumOff val="80000"/>
                      </a:schemeClr>
                    </a:solidFill>
                  </a:tcPr>
                </a:tc>
                <a:tc>
                  <a:txBody>
                    <a:bodyPr/>
                    <a:lstStyle/>
                    <a:p>
                      <a:endParaRPr lang="en-US" sz="1500"/>
                    </a:p>
                  </a:txBody>
                  <a:tcPr marL="96765" marR="96765" marT="48383" marB="48383">
                    <a:solidFill>
                      <a:schemeClr val="accent2">
                        <a:lumMod val="20000"/>
                        <a:lumOff val="80000"/>
                      </a:schemeClr>
                    </a:solidFill>
                  </a:tcPr>
                </a:tc>
                <a:tc>
                  <a:txBody>
                    <a:bodyPr/>
                    <a:lstStyle/>
                    <a:p>
                      <a:endParaRPr lang="en-US" sz="1500"/>
                    </a:p>
                  </a:txBody>
                  <a:tcPr marL="96765" marR="96765" marT="48383" marB="48383">
                    <a:solidFill>
                      <a:schemeClr val="accent2">
                        <a:lumMod val="20000"/>
                        <a:lumOff val="80000"/>
                      </a:schemeClr>
                    </a:solidFill>
                  </a:tcPr>
                </a:tc>
                <a:tc>
                  <a:txBody>
                    <a:bodyPr/>
                    <a:lstStyle/>
                    <a:p>
                      <a:endParaRPr lang="en-US" sz="1500"/>
                    </a:p>
                  </a:txBody>
                  <a:tcPr marL="96765" marR="96765" marT="48383" marB="48383">
                    <a:solidFill>
                      <a:schemeClr val="accent2">
                        <a:lumMod val="20000"/>
                        <a:lumOff val="80000"/>
                      </a:schemeClr>
                    </a:solidFill>
                  </a:tcPr>
                </a:tc>
                <a:tc>
                  <a:txBody>
                    <a:bodyPr/>
                    <a:lstStyle/>
                    <a:p>
                      <a:endParaRPr lang="en-US" sz="1500"/>
                    </a:p>
                  </a:txBody>
                  <a:tcPr marL="96765" marR="96765" marT="48383" marB="48383">
                    <a:solidFill>
                      <a:schemeClr val="accent2">
                        <a:lumMod val="20000"/>
                        <a:lumOff val="80000"/>
                      </a:schemeClr>
                    </a:solidFill>
                  </a:tcPr>
                </a:tc>
                <a:extLst>
                  <a:ext uri="{0D108BD9-81ED-4DB2-BD59-A6C34878D82A}">
                    <a16:rowId xmlns:a16="http://schemas.microsoft.com/office/drawing/2014/main" val="10007"/>
                  </a:ext>
                </a:extLst>
              </a:tr>
              <a:tr h="361304">
                <a:tc>
                  <a:txBody>
                    <a:bodyPr/>
                    <a:lstStyle/>
                    <a:p>
                      <a:endParaRPr lang="en-US" sz="1500"/>
                    </a:p>
                  </a:txBody>
                  <a:tcPr marL="96765" marR="96765" marT="48383" marB="48383">
                    <a:solidFill>
                      <a:schemeClr val="accent2">
                        <a:lumMod val="20000"/>
                        <a:lumOff val="80000"/>
                      </a:schemeClr>
                    </a:solidFill>
                  </a:tcPr>
                </a:tc>
                <a:tc>
                  <a:txBody>
                    <a:bodyPr/>
                    <a:lstStyle/>
                    <a:p>
                      <a:endParaRPr lang="en-US" sz="1500"/>
                    </a:p>
                  </a:txBody>
                  <a:tcPr marL="96765" marR="96765" marT="48383" marB="48383">
                    <a:solidFill>
                      <a:schemeClr val="accent2">
                        <a:lumMod val="20000"/>
                        <a:lumOff val="80000"/>
                      </a:schemeClr>
                    </a:solidFill>
                  </a:tcPr>
                </a:tc>
                <a:tc>
                  <a:txBody>
                    <a:bodyPr/>
                    <a:lstStyle/>
                    <a:p>
                      <a:endParaRPr lang="en-US" sz="1500"/>
                    </a:p>
                  </a:txBody>
                  <a:tcPr marL="96765" marR="96765" marT="48383" marB="48383">
                    <a:solidFill>
                      <a:schemeClr val="accent2">
                        <a:lumMod val="20000"/>
                        <a:lumOff val="80000"/>
                      </a:schemeClr>
                    </a:solidFill>
                  </a:tcPr>
                </a:tc>
                <a:tc>
                  <a:txBody>
                    <a:bodyPr/>
                    <a:lstStyle/>
                    <a:p>
                      <a:endParaRPr lang="en-US" sz="1500"/>
                    </a:p>
                  </a:txBody>
                  <a:tcPr marL="96765" marR="96765" marT="48383" marB="48383">
                    <a:solidFill>
                      <a:schemeClr val="accent2">
                        <a:lumMod val="20000"/>
                        <a:lumOff val="80000"/>
                      </a:schemeClr>
                    </a:solidFill>
                  </a:tcPr>
                </a:tc>
                <a:tc>
                  <a:txBody>
                    <a:bodyPr/>
                    <a:lstStyle/>
                    <a:p>
                      <a:endParaRPr lang="en-US" sz="1500"/>
                    </a:p>
                  </a:txBody>
                  <a:tcPr marL="96765" marR="96765" marT="48383" marB="48383">
                    <a:solidFill>
                      <a:schemeClr val="accent2">
                        <a:lumMod val="20000"/>
                        <a:lumOff val="80000"/>
                      </a:schemeClr>
                    </a:solidFill>
                  </a:tcPr>
                </a:tc>
                <a:tc>
                  <a:txBody>
                    <a:bodyPr/>
                    <a:lstStyle/>
                    <a:p>
                      <a:endParaRPr lang="en-US" sz="1500"/>
                    </a:p>
                  </a:txBody>
                  <a:tcPr marL="96765" marR="96765" marT="48383" marB="48383">
                    <a:solidFill>
                      <a:schemeClr val="accent2">
                        <a:lumMod val="20000"/>
                        <a:lumOff val="80000"/>
                      </a:schemeClr>
                    </a:solidFill>
                  </a:tcPr>
                </a:tc>
                <a:tc>
                  <a:txBody>
                    <a:bodyPr/>
                    <a:lstStyle/>
                    <a:p>
                      <a:endParaRPr lang="en-US" sz="1500"/>
                    </a:p>
                  </a:txBody>
                  <a:tcPr marL="96765" marR="96765" marT="48383" marB="48383">
                    <a:solidFill>
                      <a:schemeClr val="accent2">
                        <a:lumMod val="20000"/>
                        <a:lumOff val="80000"/>
                      </a:schemeClr>
                    </a:solidFill>
                  </a:tcPr>
                </a:tc>
                <a:tc>
                  <a:txBody>
                    <a:bodyPr/>
                    <a:lstStyle/>
                    <a:p>
                      <a:endParaRPr lang="en-US" sz="1500"/>
                    </a:p>
                  </a:txBody>
                  <a:tcPr marL="96765" marR="96765" marT="48383" marB="48383">
                    <a:solidFill>
                      <a:schemeClr val="accent2">
                        <a:lumMod val="20000"/>
                        <a:lumOff val="80000"/>
                      </a:schemeClr>
                    </a:solidFill>
                  </a:tcPr>
                </a:tc>
                <a:tc>
                  <a:txBody>
                    <a:bodyPr/>
                    <a:lstStyle/>
                    <a:p>
                      <a:endParaRPr lang="en-US" sz="1500"/>
                    </a:p>
                  </a:txBody>
                  <a:tcPr marL="96765" marR="96765" marT="48383" marB="48383">
                    <a:solidFill>
                      <a:schemeClr val="accent2">
                        <a:lumMod val="20000"/>
                        <a:lumOff val="80000"/>
                      </a:schemeClr>
                    </a:solidFill>
                  </a:tcPr>
                </a:tc>
                <a:tc>
                  <a:txBody>
                    <a:bodyPr/>
                    <a:lstStyle/>
                    <a:p>
                      <a:endParaRPr lang="en-US" sz="1500"/>
                    </a:p>
                  </a:txBody>
                  <a:tcPr marL="96765" marR="96765" marT="48383" marB="48383">
                    <a:solidFill>
                      <a:schemeClr val="accent2">
                        <a:lumMod val="20000"/>
                        <a:lumOff val="80000"/>
                      </a:schemeClr>
                    </a:solidFill>
                  </a:tcPr>
                </a:tc>
                <a:extLst>
                  <a:ext uri="{0D108BD9-81ED-4DB2-BD59-A6C34878D82A}">
                    <a16:rowId xmlns:a16="http://schemas.microsoft.com/office/drawing/2014/main" val="10008"/>
                  </a:ext>
                </a:extLst>
              </a:tr>
              <a:tr h="361304">
                <a:tc>
                  <a:txBody>
                    <a:bodyPr/>
                    <a:lstStyle/>
                    <a:p>
                      <a:endParaRPr lang="en-US" sz="1500"/>
                    </a:p>
                  </a:txBody>
                  <a:tcPr marL="96765" marR="96765" marT="48383" marB="48383">
                    <a:solidFill>
                      <a:schemeClr val="accent2">
                        <a:lumMod val="20000"/>
                        <a:lumOff val="80000"/>
                      </a:schemeClr>
                    </a:solidFill>
                  </a:tcPr>
                </a:tc>
                <a:tc>
                  <a:txBody>
                    <a:bodyPr/>
                    <a:lstStyle/>
                    <a:p>
                      <a:endParaRPr lang="en-US" sz="1500"/>
                    </a:p>
                  </a:txBody>
                  <a:tcPr marL="96765" marR="96765" marT="48383" marB="48383">
                    <a:solidFill>
                      <a:schemeClr val="accent2">
                        <a:lumMod val="20000"/>
                        <a:lumOff val="80000"/>
                      </a:schemeClr>
                    </a:solidFill>
                  </a:tcPr>
                </a:tc>
                <a:tc>
                  <a:txBody>
                    <a:bodyPr/>
                    <a:lstStyle/>
                    <a:p>
                      <a:endParaRPr lang="en-US" sz="1500"/>
                    </a:p>
                  </a:txBody>
                  <a:tcPr marL="96765" marR="96765" marT="48383" marB="48383">
                    <a:solidFill>
                      <a:schemeClr val="accent2">
                        <a:lumMod val="20000"/>
                        <a:lumOff val="80000"/>
                      </a:schemeClr>
                    </a:solidFill>
                  </a:tcPr>
                </a:tc>
                <a:tc>
                  <a:txBody>
                    <a:bodyPr/>
                    <a:lstStyle/>
                    <a:p>
                      <a:endParaRPr lang="en-US" sz="1500"/>
                    </a:p>
                  </a:txBody>
                  <a:tcPr marL="96765" marR="96765" marT="48383" marB="48383">
                    <a:solidFill>
                      <a:schemeClr val="accent2">
                        <a:lumMod val="20000"/>
                        <a:lumOff val="80000"/>
                      </a:schemeClr>
                    </a:solidFill>
                  </a:tcPr>
                </a:tc>
                <a:tc>
                  <a:txBody>
                    <a:bodyPr/>
                    <a:lstStyle/>
                    <a:p>
                      <a:endParaRPr lang="en-US" sz="1500"/>
                    </a:p>
                  </a:txBody>
                  <a:tcPr marL="96765" marR="96765" marT="48383" marB="48383">
                    <a:solidFill>
                      <a:schemeClr val="accent2">
                        <a:lumMod val="20000"/>
                        <a:lumOff val="80000"/>
                      </a:schemeClr>
                    </a:solidFill>
                  </a:tcPr>
                </a:tc>
                <a:tc>
                  <a:txBody>
                    <a:bodyPr/>
                    <a:lstStyle/>
                    <a:p>
                      <a:endParaRPr lang="en-US" sz="1500"/>
                    </a:p>
                  </a:txBody>
                  <a:tcPr marL="96765" marR="96765" marT="48383" marB="48383">
                    <a:solidFill>
                      <a:schemeClr val="accent2">
                        <a:lumMod val="20000"/>
                        <a:lumOff val="80000"/>
                      </a:schemeClr>
                    </a:solidFill>
                  </a:tcPr>
                </a:tc>
                <a:tc>
                  <a:txBody>
                    <a:bodyPr/>
                    <a:lstStyle/>
                    <a:p>
                      <a:endParaRPr lang="en-US" sz="1500"/>
                    </a:p>
                  </a:txBody>
                  <a:tcPr marL="96765" marR="96765" marT="48383" marB="48383">
                    <a:solidFill>
                      <a:schemeClr val="accent2">
                        <a:lumMod val="20000"/>
                        <a:lumOff val="80000"/>
                      </a:schemeClr>
                    </a:solidFill>
                  </a:tcPr>
                </a:tc>
                <a:tc>
                  <a:txBody>
                    <a:bodyPr/>
                    <a:lstStyle/>
                    <a:p>
                      <a:endParaRPr lang="en-US" sz="1500"/>
                    </a:p>
                  </a:txBody>
                  <a:tcPr marL="96765" marR="96765" marT="48383" marB="48383">
                    <a:solidFill>
                      <a:schemeClr val="accent2">
                        <a:lumMod val="20000"/>
                        <a:lumOff val="80000"/>
                      </a:schemeClr>
                    </a:solidFill>
                  </a:tcPr>
                </a:tc>
                <a:tc>
                  <a:txBody>
                    <a:bodyPr/>
                    <a:lstStyle/>
                    <a:p>
                      <a:endParaRPr lang="en-US" sz="1500"/>
                    </a:p>
                  </a:txBody>
                  <a:tcPr marL="96765" marR="96765" marT="48383" marB="48383">
                    <a:solidFill>
                      <a:schemeClr val="accent2">
                        <a:lumMod val="20000"/>
                        <a:lumOff val="80000"/>
                      </a:schemeClr>
                    </a:solidFill>
                  </a:tcPr>
                </a:tc>
                <a:tc>
                  <a:txBody>
                    <a:bodyPr/>
                    <a:lstStyle/>
                    <a:p>
                      <a:endParaRPr lang="en-US" sz="1500" dirty="0"/>
                    </a:p>
                  </a:txBody>
                  <a:tcPr marL="96765" marR="96765" marT="48383" marB="48383">
                    <a:solidFill>
                      <a:schemeClr val="accent2">
                        <a:lumMod val="20000"/>
                        <a:lumOff val="80000"/>
                      </a:schemeClr>
                    </a:solidFill>
                  </a:tcPr>
                </a:tc>
                <a:extLst>
                  <a:ext uri="{0D108BD9-81ED-4DB2-BD59-A6C34878D82A}">
                    <a16:rowId xmlns:a16="http://schemas.microsoft.com/office/drawing/2014/main" val="10009"/>
                  </a:ext>
                </a:extLst>
              </a:tr>
            </a:tbl>
          </a:graphicData>
        </a:graphic>
      </p:graphicFrame>
      <p:sp>
        <p:nvSpPr>
          <p:cNvPr id="10" name="TextBox 9"/>
          <p:cNvSpPr txBox="1"/>
          <p:nvPr/>
        </p:nvSpPr>
        <p:spPr>
          <a:xfrm rot="19856134">
            <a:off x="3514543" y="3177296"/>
            <a:ext cx="2705675" cy="1134413"/>
          </a:xfrm>
          <a:prstGeom prst="rect">
            <a:avLst/>
          </a:prstGeom>
          <a:noFill/>
        </p:spPr>
        <p:txBody>
          <a:bodyPr wrap="square" rtlCol="0">
            <a:spAutoFit/>
          </a:bodyPr>
          <a:lstStyle/>
          <a:p>
            <a:pPr algn="ctr" defTabSz="967618"/>
            <a:r>
              <a:rPr lang="en-US" sz="3386" i="1" kern="0" dirty="0">
                <a:solidFill>
                  <a:schemeClr val="tx1">
                    <a:alpha val="40000"/>
                  </a:schemeClr>
                </a:solidFill>
                <a:latin typeface="+mj-lt"/>
              </a:rPr>
              <a:t>Pattern </a:t>
            </a:r>
          </a:p>
          <a:p>
            <a:pPr algn="ctr" defTabSz="967618"/>
            <a:r>
              <a:rPr lang="en-US" sz="3386" i="1" kern="0" dirty="0">
                <a:solidFill>
                  <a:schemeClr val="tx1">
                    <a:alpha val="40000"/>
                  </a:schemeClr>
                </a:solidFill>
                <a:latin typeface="+mj-lt"/>
              </a:rPr>
              <a:t>Recognition </a:t>
            </a:r>
          </a:p>
        </p:txBody>
      </p:sp>
    </p:spTree>
    <p:extLst>
      <p:ext uri="{BB962C8B-B14F-4D97-AF65-F5344CB8AC3E}">
        <p14:creationId xmlns:p14="http://schemas.microsoft.com/office/powerpoint/2010/main" val="2322567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1" y="1350343"/>
            <a:ext cx="9144001" cy="4083633"/>
            <a:chOff x="0" y="1772258"/>
            <a:chExt cx="8640763" cy="3858891"/>
          </a:xfrm>
        </p:grpSpPr>
        <p:grpSp>
          <p:nvGrpSpPr>
            <p:cNvPr id="8" name="Group 7"/>
            <p:cNvGrpSpPr/>
            <p:nvPr/>
          </p:nvGrpSpPr>
          <p:grpSpPr>
            <a:xfrm>
              <a:off x="201142" y="2247869"/>
              <a:ext cx="8238478" cy="3383280"/>
              <a:chOff x="195308" y="1537655"/>
              <a:chExt cx="8238478" cy="338328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9029" y="1537655"/>
                <a:ext cx="5474562" cy="3383280"/>
              </a:xfrm>
              <a:prstGeom prst="rect">
                <a:avLst/>
              </a:prstGeom>
            </p:spPr>
          </p:pic>
          <p:sp>
            <p:nvSpPr>
              <p:cNvPr id="3" name="TextBox 2"/>
              <p:cNvSpPr txBox="1"/>
              <p:nvPr/>
            </p:nvSpPr>
            <p:spPr>
              <a:xfrm>
                <a:off x="195308" y="3353085"/>
                <a:ext cx="1660124" cy="364275"/>
              </a:xfrm>
              <a:prstGeom prst="rect">
                <a:avLst/>
              </a:prstGeom>
              <a:noFill/>
            </p:spPr>
            <p:txBody>
              <a:bodyPr wrap="square" rtlCol="0">
                <a:spAutoFit/>
              </a:bodyPr>
              <a:lstStyle/>
              <a:p>
                <a:pPr algn="ctr" defTabSz="967618"/>
                <a:r>
                  <a:rPr lang="en-US" sz="1905" b="1" kern="0" dirty="0">
                    <a:solidFill>
                      <a:sysClr val="windowText" lastClr="000000"/>
                    </a:solidFill>
                    <a:latin typeface="+mj-lt"/>
                  </a:rPr>
                  <a:t>Input pattern</a:t>
                </a:r>
              </a:p>
            </p:txBody>
          </p:sp>
          <p:cxnSp>
            <p:nvCxnSpPr>
              <p:cNvPr id="6" name="Straight Connector 5"/>
              <p:cNvCxnSpPr/>
              <p:nvPr/>
            </p:nvCxnSpPr>
            <p:spPr>
              <a:xfrm>
                <a:off x="1855432" y="2618913"/>
                <a:ext cx="0" cy="1837677"/>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645773" y="3353085"/>
                <a:ext cx="1788013" cy="641298"/>
              </a:xfrm>
              <a:prstGeom prst="rect">
                <a:avLst/>
              </a:prstGeom>
              <a:solidFill>
                <a:schemeClr val="bg1"/>
              </a:solidFill>
            </p:spPr>
            <p:txBody>
              <a:bodyPr wrap="square" rtlCol="0">
                <a:spAutoFit/>
              </a:bodyPr>
              <a:lstStyle/>
              <a:p>
                <a:pPr defTabSz="967618"/>
                <a:r>
                  <a:rPr lang="en-US" sz="1905" b="1" kern="0" dirty="0">
                    <a:solidFill>
                      <a:sysClr val="windowText" lastClr="000000"/>
                    </a:solidFill>
                  </a:rPr>
                  <a:t>Output pattern</a:t>
                </a:r>
              </a:p>
            </p:txBody>
          </p:sp>
        </p:grpSp>
        <p:sp>
          <p:nvSpPr>
            <p:cNvPr id="9" name="TextBox 8"/>
            <p:cNvSpPr txBox="1"/>
            <p:nvPr/>
          </p:nvSpPr>
          <p:spPr>
            <a:xfrm>
              <a:off x="0" y="1772258"/>
              <a:ext cx="8640763" cy="364275"/>
            </a:xfrm>
            <a:prstGeom prst="rect">
              <a:avLst/>
            </a:prstGeom>
            <a:noFill/>
          </p:spPr>
          <p:txBody>
            <a:bodyPr wrap="square" rtlCol="0">
              <a:spAutoFit/>
            </a:bodyPr>
            <a:lstStyle/>
            <a:p>
              <a:pPr algn="ctr" defTabSz="967618"/>
              <a:r>
                <a:rPr lang="en-US" sz="1905" b="1" i="1" kern="0" dirty="0">
                  <a:solidFill>
                    <a:sysClr val="windowText" lastClr="000000"/>
                  </a:solidFill>
                  <a:latin typeface="+mj-lt"/>
                </a:rPr>
                <a:t>Typical Artificial Neural Network </a:t>
              </a:r>
            </a:p>
          </p:txBody>
        </p:sp>
      </p:grpSp>
      <p:sp>
        <p:nvSpPr>
          <p:cNvPr id="11" name="TextBox 10"/>
          <p:cNvSpPr txBox="1"/>
          <p:nvPr/>
        </p:nvSpPr>
        <p:spPr>
          <a:xfrm>
            <a:off x="4084412" y="5677293"/>
            <a:ext cx="5239024" cy="255134"/>
          </a:xfrm>
          <a:prstGeom prst="rect">
            <a:avLst/>
          </a:prstGeom>
          <a:noFill/>
        </p:spPr>
        <p:txBody>
          <a:bodyPr wrap="square" rtlCol="0">
            <a:spAutoFit/>
          </a:bodyPr>
          <a:lstStyle/>
          <a:p>
            <a:pPr algn="ctr" defTabSz="967618"/>
            <a:r>
              <a:rPr lang="en-US" sz="1058" b="1" i="1" kern="0" dirty="0">
                <a:solidFill>
                  <a:sysClr val="windowText" lastClr="000000"/>
                </a:solidFill>
                <a:latin typeface="+mj-lt"/>
              </a:rPr>
              <a:t>*Deep Learning has a multiple hidden layer architecture</a:t>
            </a:r>
          </a:p>
        </p:txBody>
      </p:sp>
    </p:spTree>
    <p:extLst>
      <p:ext uri="{BB962C8B-B14F-4D97-AF65-F5344CB8AC3E}">
        <p14:creationId xmlns:p14="http://schemas.microsoft.com/office/powerpoint/2010/main" val="8008670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Shape 125"/>
          <p:cNvSpPr/>
          <p:nvPr/>
        </p:nvSpPr>
        <p:spPr>
          <a:xfrm>
            <a:off x="981658" y="4658269"/>
            <a:ext cx="2777104" cy="310210"/>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marL="228600" indent="-228600" algn="l">
              <a:buSzPct val="50000"/>
              <a:buBlip>
                <a:blip r:embed="rId3"/>
              </a:buBlip>
              <a:defRPr sz="2200"/>
            </a:lvl1pPr>
          </a:lstStyle>
          <a:p>
            <a:pPr marL="228575" indent="-228575" defTabSz="410708" hangingPunct="0"/>
            <a:endParaRPr sz="1547" kern="0" dirty="0">
              <a:solidFill>
                <a:srgbClr val="000000"/>
              </a:solidFill>
              <a:sym typeface="Helvetica Light"/>
            </a:endParaRPr>
          </a:p>
        </p:txBody>
      </p:sp>
      <p:grpSp>
        <p:nvGrpSpPr>
          <p:cNvPr id="2" name="Group 1"/>
          <p:cNvGrpSpPr/>
          <p:nvPr/>
        </p:nvGrpSpPr>
        <p:grpSpPr>
          <a:xfrm>
            <a:off x="36857" y="1512234"/>
            <a:ext cx="8998616" cy="4683460"/>
            <a:chOff x="36579" y="1656054"/>
            <a:chExt cx="8999167" cy="4683749"/>
          </a:xfrm>
        </p:grpSpPr>
        <p:sp>
          <p:nvSpPr>
            <p:cNvPr id="9" name="Shape 125"/>
            <p:cNvSpPr/>
            <p:nvPr/>
          </p:nvSpPr>
          <p:spPr>
            <a:xfrm>
              <a:off x="3460771" y="5228871"/>
              <a:ext cx="2619013" cy="591542"/>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marL="228600" indent="-228600" algn="l">
                <a:buSzPct val="50000"/>
                <a:buBlip>
                  <a:blip r:embed="rId3"/>
                </a:buBlip>
                <a:defRPr sz="2200"/>
              </a:lvl1pPr>
            </a:lstStyle>
            <a:p>
              <a:pPr marL="0" indent="0" algn="ctr" defTabSz="410708" hangingPunct="0">
                <a:buNone/>
              </a:pPr>
              <a:r>
                <a:rPr lang="en-US" sz="1125" kern="0" dirty="0" err="1">
                  <a:solidFill>
                    <a:srgbClr val="000000"/>
                  </a:solidFill>
                  <a:sym typeface="Helvetica Light"/>
                </a:rPr>
                <a:t>WuXi</a:t>
              </a:r>
              <a:r>
                <a:rPr lang="en-US" sz="1125" kern="0" dirty="0">
                  <a:solidFill>
                    <a:srgbClr val="000000"/>
                  </a:solidFill>
                  <a:sym typeface="Helvetica Light"/>
                </a:rPr>
                <a:t> </a:t>
              </a:r>
              <a:r>
                <a:rPr lang="en-US" sz="1125" kern="0" dirty="0" err="1">
                  <a:solidFill>
                    <a:srgbClr val="000000"/>
                  </a:solidFill>
                  <a:sym typeface="Helvetica Light"/>
                </a:rPr>
                <a:t>NextCODE</a:t>
              </a:r>
              <a:r>
                <a:rPr lang="en-US" sz="1125" kern="0" dirty="0">
                  <a:solidFill>
                    <a:srgbClr val="000000"/>
                  </a:solidFill>
                  <a:sym typeface="Helvetica Light"/>
                </a:rPr>
                <a:t> DANN Model 1 </a:t>
              </a:r>
            </a:p>
            <a:p>
              <a:pPr marL="0" indent="0" algn="ctr" defTabSz="410708" hangingPunct="0">
                <a:buNone/>
              </a:pPr>
              <a:r>
                <a:rPr lang="en-US" sz="1125" kern="0" dirty="0">
                  <a:solidFill>
                    <a:srgbClr val="000000"/>
                  </a:solidFill>
                  <a:sym typeface="Helvetica Light"/>
                </a:rPr>
                <a:t>Tested on ~ 28,000 </a:t>
              </a:r>
              <a:r>
                <a:rPr lang="en-US" sz="1125" kern="0" dirty="0" err="1">
                  <a:solidFill>
                    <a:srgbClr val="000000"/>
                  </a:solidFill>
                  <a:sym typeface="Helvetica Light"/>
                </a:rPr>
                <a:t>Clinvar</a:t>
              </a:r>
              <a:r>
                <a:rPr lang="en-US" sz="1125" kern="0" dirty="0">
                  <a:solidFill>
                    <a:srgbClr val="000000"/>
                  </a:solidFill>
                  <a:sym typeface="Helvetica Light"/>
                </a:rPr>
                <a:t> variants</a:t>
              </a:r>
              <a:br>
                <a:rPr lang="en-US" sz="1125" kern="0" dirty="0">
                  <a:solidFill>
                    <a:srgbClr val="000000"/>
                  </a:solidFill>
                  <a:sym typeface="Helvetica Light"/>
                </a:rPr>
              </a:br>
              <a:endParaRPr lang="en-US" sz="1125" kern="0" dirty="0">
                <a:solidFill>
                  <a:srgbClr val="000000"/>
                </a:solidFill>
                <a:sym typeface="Helvetica Light"/>
              </a:endParaRP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00120" y="2156170"/>
              <a:ext cx="2909466" cy="2909466"/>
            </a:xfrm>
            <a:prstGeom prst="rect">
              <a:avLst/>
            </a:prstGeom>
          </p:spPr>
        </p:pic>
        <p:pic>
          <p:nvPicPr>
            <p:cNvPr id="6" name="Picture 5"/>
            <p:cNvPicPr>
              <a:picLocks noChangeAspect="1"/>
            </p:cNvPicPr>
            <p:nvPr/>
          </p:nvPicPr>
          <p:blipFill>
            <a:blip r:embed="rId5"/>
            <a:stretch>
              <a:fillRect/>
            </a:stretch>
          </p:blipFill>
          <p:spPr>
            <a:xfrm>
              <a:off x="231754" y="2205545"/>
              <a:ext cx="2860090" cy="2860090"/>
            </a:xfrm>
            <a:prstGeom prst="rect">
              <a:avLst/>
            </a:prstGeom>
          </p:spPr>
        </p:pic>
        <p:sp>
          <p:nvSpPr>
            <p:cNvPr id="11" name="Rectangle 10"/>
            <p:cNvSpPr/>
            <p:nvPr/>
          </p:nvSpPr>
          <p:spPr>
            <a:xfrm>
              <a:off x="36579" y="5236101"/>
              <a:ext cx="3258890" cy="611744"/>
            </a:xfrm>
            <a:prstGeom prst="rect">
              <a:avLst/>
            </a:prstGeom>
          </p:spPr>
          <p:txBody>
            <a:bodyPr wrap="square">
              <a:spAutoFit/>
            </a:bodyPr>
            <a:lstStyle/>
            <a:p>
              <a:pPr algn="ctr" defTabSz="410708" hangingPunct="0"/>
              <a:r>
                <a:rPr lang="en-US" sz="1125" kern="0" dirty="0" err="1">
                  <a:solidFill>
                    <a:srgbClr val="000000"/>
                  </a:solidFill>
                  <a:sym typeface="Helvetica Light"/>
                </a:rPr>
                <a:t>WuXi</a:t>
              </a:r>
              <a:r>
                <a:rPr lang="en-US" sz="1125" kern="0" dirty="0">
                  <a:solidFill>
                    <a:srgbClr val="000000"/>
                  </a:solidFill>
                  <a:sym typeface="Helvetica Light"/>
                </a:rPr>
                <a:t> </a:t>
              </a:r>
              <a:r>
                <a:rPr lang="en-US" sz="1125" kern="0" dirty="0" err="1">
                  <a:solidFill>
                    <a:srgbClr val="000000"/>
                  </a:solidFill>
                  <a:sym typeface="Helvetica Light"/>
                </a:rPr>
                <a:t>NextCODE</a:t>
              </a:r>
              <a:r>
                <a:rPr lang="en-US" sz="1125" kern="0" dirty="0">
                  <a:solidFill>
                    <a:srgbClr val="000000"/>
                  </a:solidFill>
                  <a:sym typeface="Helvetica Light"/>
                </a:rPr>
                <a:t> DANN Model 1 </a:t>
              </a:r>
            </a:p>
            <a:p>
              <a:pPr algn="ctr" defTabSz="410708" hangingPunct="0"/>
              <a:r>
                <a:rPr lang="en-US" sz="1125" kern="0" dirty="0">
                  <a:solidFill>
                    <a:srgbClr val="000000"/>
                  </a:solidFill>
                  <a:sym typeface="Helvetica Light"/>
                </a:rPr>
                <a:t>Trained and tested on ~ 6,000 </a:t>
              </a:r>
              <a:r>
                <a:rPr lang="en-US" sz="1125" kern="0" dirty="0" err="1">
                  <a:solidFill>
                    <a:srgbClr val="000000"/>
                  </a:solidFill>
                  <a:sym typeface="Helvetica Light"/>
                </a:rPr>
                <a:t>Clinvar</a:t>
              </a:r>
              <a:r>
                <a:rPr lang="en-US" sz="1125" kern="0" dirty="0">
                  <a:solidFill>
                    <a:srgbClr val="000000"/>
                  </a:solidFill>
                  <a:sym typeface="Helvetica Light"/>
                </a:rPr>
                <a:t> variants</a:t>
              </a:r>
              <a:br>
                <a:rPr lang="en-US" sz="1125" kern="0" dirty="0">
                  <a:solidFill>
                    <a:srgbClr val="000000"/>
                  </a:solidFill>
                  <a:sym typeface="Helvetica Light"/>
                </a:rPr>
              </a:br>
              <a:endParaRPr lang="en-US" sz="1125" kern="0" dirty="0">
                <a:solidFill>
                  <a:srgbClr val="000000"/>
                </a:solidFill>
                <a:sym typeface="Helvetica Light"/>
              </a:endParaRPr>
            </a:p>
          </p:txBody>
        </p:sp>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26279" y="2156169"/>
              <a:ext cx="2909467" cy="2909467"/>
            </a:xfrm>
            <a:prstGeom prst="rect">
              <a:avLst/>
            </a:prstGeom>
          </p:spPr>
        </p:pic>
        <p:sp>
          <p:nvSpPr>
            <p:cNvPr id="14" name="Shape 125"/>
            <p:cNvSpPr/>
            <p:nvPr/>
          </p:nvSpPr>
          <p:spPr>
            <a:xfrm>
              <a:off x="6403251" y="5228857"/>
              <a:ext cx="2619013" cy="1110946"/>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marL="228600" indent="-228600" algn="l">
                <a:buSzPct val="50000"/>
                <a:buBlip>
                  <a:blip r:embed="rId3"/>
                </a:buBlip>
                <a:defRPr sz="2200"/>
              </a:lvl1pPr>
            </a:lstStyle>
            <a:p>
              <a:pPr marL="0" indent="0" algn="ctr" defTabSz="410708" hangingPunct="0">
                <a:buNone/>
              </a:pPr>
              <a:r>
                <a:rPr lang="en-US" sz="1125" kern="0" dirty="0" err="1">
                  <a:solidFill>
                    <a:srgbClr val="000000"/>
                  </a:solidFill>
                  <a:sym typeface="Helvetica Light"/>
                </a:rPr>
                <a:t>WuXi</a:t>
              </a:r>
              <a:r>
                <a:rPr lang="en-US" sz="1125" kern="0" dirty="0">
                  <a:solidFill>
                    <a:srgbClr val="000000"/>
                  </a:solidFill>
                  <a:sym typeface="Helvetica Light"/>
                </a:rPr>
                <a:t> </a:t>
              </a:r>
              <a:r>
                <a:rPr lang="en-US" sz="1125" kern="0" dirty="0" err="1">
                  <a:solidFill>
                    <a:srgbClr val="000000"/>
                  </a:solidFill>
                  <a:sym typeface="Helvetica Light"/>
                </a:rPr>
                <a:t>NextCODE</a:t>
              </a:r>
              <a:r>
                <a:rPr lang="en-US" sz="1125" kern="0" dirty="0">
                  <a:solidFill>
                    <a:srgbClr val="000000"/>
                  </a:solidFill>
                  <a:sym typeface="Helvetica Light"/>
                </a:rPr>
                <a:t> DANN Model 2</a:t>
              </a:r>
            </a:p>
            <a:p>
              <a:pPr marL="0" indent="0" algn="ctr" defTabSz="410708" hangingPunct="0">
                <a:buNone/>
              </a:pPr>
              <a:r>
                <a:rPr lang="en-US" sz="1125" kern="0" dirty="0">
                  <a:solidFill>
                    <a:srgbClr val="000000"/>
                  </a:solidFill>
                  <a:sym typeface="Helvetica Light"/>
                </a:rPr>
                <a:t>Trained and tested on ~6, 000 </a:t>
              </a:r>
            </a:p>
            <a:p>
              <a:pPr marL="0" indent="0" algn="ctr" defTabSz="410708" hangingPunct="0">
                <a:buNone/>
              </a:pPr>
              <a:r>
                <a:rPr lang="en-US" sz="1125" kern="0" dirty="0">
                  <a:solidFill>
                    <a:srgbClr val="000000"/>
                  </a:solidFill>
                  <a:sym typeface="Helvetica Light"/>
                </a:rPr>
                <a:t>variants randomly sampled from </a:t>
              </a:r>
            </a:p>
            <a:p>
              <a:pPr marL="0" indent="0" algn="ctr" defTabSz="410708" hangingPunct="0">
                <a:buNone/>
              </a:pPr>
              <a:r>
                <a:rPr lang="en-US" sz="1125" kern="0" dirty="0">
                  <a:solidFill>
                    <a:srgbClr val="000000"/>
                  </a:solidFill>
                  <a:sym typeface="Helvetica Light"/>
                </a:rPr>
                <a:t>~34,000 </a:t>
              </a:r>
              <a:r>
                <a:rPr lang="en-US" sz="1125" kern="0" dirty="0" err="1">
                  <a:solidFill>
                    <a:srgbClr val="000000"/>
                  </a:solidFill>
                  <a:sym typeface="Helvetica Light"/>
                </a:rPr>
                <a:t>Clinvar</a:t>
              </a:r>
              <a:r>
                <a:rPr lang="en-US" sz="1125" kern="0" dirty="0">
                  <a:solidFill>
                    <a:srgbClr val="000000"/>
                  </a:solidFill>
                  <a:sym typeface="Helvetica Light"/>
                </a:rPr>
                <a:t> variants</a:t>
              </a:r>
            </a:p>
            <a:p>
              <a:pPr marL="0" indent="0" algn="ctr" defTabSz="410708" hangingPunct="0">
                <a:buNone/>
              </a:pPr>
              <a:r>
                <a:rPr lang="en-US" sz="1125" kern="0" dirty="0">
                  <a:solidFill>
                    <a:srgbClr val="000000"/>
                  </a:solidFill>
                  <a:sym typeface="Helvetica Light"/>
                </a:rPr>
                <a:t>Tested on ~ 28,000 </a:t>
              </a:r>
              <a:r>
                <a:rPr lang="en-US" sz="1125" kern="0" dirty="0" err="1">
                  <a:solidFill>
                    <a:srgbClr val="000000"/>
                  </a:solidFill>
                  <a:sym typeface="Helvetica Light"/>
                </a:rPr>
                <a:t>Clinvar</a:t>
              </a:r>
              <a:r>
                <a:rPr lang="en-US" sz="1125" kern="0" dirty="0">
                  <a:solidFill>
                    <a:srgbClr val="000000"/>
                  </a:solidFill>
                  <a:sym typeface="Helvetica Light"/>
                </a:rPr>
                <a:t> variants</a:t>
              </a:r>
              <a:br>
                <a:rPr lang="en-US" sz="1125" kern="0" dirty="0">
                  <a:solidFill>
                    <a:srgbClr val="000000"/>
                  </a:solidFill>
                  <a:sym typeface="Helvetica Light"/>
                </a:rPr>
              </a:br>
              <a:endParaRPr lang="en-US" sz="1125" kern="0" dirty="0">
                <a:solidFill>
                  <a:srgbClr val="000000"/>
                </a:solidFill>
                <a:sym typeface="Helvetica Light"/>
              </a:endParaRPr>
            </a:p>
          </p:txBody>
        </p:sp>
        <p:sp>
          <p:nvSpPr>
            <p:cNvPr id="16" name="Shape 125"/>
            <p:cNvSpPr/>
            <p:nvPr/>
          </p:nvSpPr>
          <p:spPr>
            <a:xfrm>
              <a:off x="2766725" y="1656054"/>
              <a:ext cx="4135922" cy="365312"/>
            </a:xfrm>
            <a:prstGeom prst="rect">
              <a:avLst/>
            </a:prstGeom>
            <a:ln w="12700">
              <a:miter lim="400000"/>
            </a:ln>
            <a:extLst>
              <a:ext uri="{C572A759-6A51-4108-AA02-DFA0A04FC94B}">
                <ma14:wrappingTextBoxFlag xmlns="" xmlns:ma14="http://schemas.microsoft.com/office/mac/drawingml/2011/main" val="1"/>
              </a:ext>
            </a:extLst>
          </p:spPr>
          <p:txBody>
            <a:bodyPr wrap="square" lIns="35717" tIns="35717" rIns="35717" bIns="35717" anchor="ctr">
              <a:spAutoFit/>
            </a:bodyPr>
            <a:lstStyle>
              <a:lvl1pPr marL="228600" indent="-228600" algn="l">
                <a:buSzPct val="50000"/>
                <a:buBlip>
                  <a:blip r:embed="rId3"/>
                </a:buBlip>
                <a:defRPr sz="2200"/>
              </a:lvl1pPr>
            </a:lstStyle>
            <a:p>
              <a:pPr marL="0" indent="0" defTabSz="410708" hangingPunct="0">
                <a:buNone/>
              </a:pPr>
              <a:r>
                <a:rPr lang="en-US" sz="1905" b="1" kern="0" dirty="0" err="1">
                  <a:solidFill>
                    <a:srgbClr val="000000"/>
                  </a:solidFill>
                  <a:sym typeface="Helvetica Light"/>
                </a:rPr>
                <a:t>WuXi</a:t>
              </a:r>
              <a:r>
                <a:rPr lang="en-US" sz="1905" b="1" kern="0" dirty="0">
                  <a:solidFill>
                    <a:srgbClr val="000000"/>
                  </a:solidFill>
                  <a:sym typeface="Helvetica Light"/>
                </a:rPr>
                <a:t> </a:t>
              </a:r>
              <a:r>
                <a:rPr lang="en-US" sz="1905" b="1" kern="0" dirty="0" err="1">
                  <a:solidFill>
                    <a:srgbClr val="000000"/>
                  </a:solidFill>
                  <a:sym typeface="Helvetica Light"/>
                </a:rPr>
                <a:t>NextCODE</a:t>
              </a:r>
              <a:r>
                <a:rPr lang="en-US" sz="1905" b="1" kern="0" dirty="0">
                  <a:solidFill>
                    <a:srgbClr val="000000"/>
                  </a:solidFill>
                  <a:sym typeface="Helvetica Light"/>
                </a:rPr>
                <a:t> DANN Models</a:t>
              </a:r>
            </a:p>
          </p:txBody>
        </p:sp>
      </p:grpSp>
    </p:spTree>
    <p:extLst>
      <p:ext uri="{BB962C8B-B14F-4D97-AF65-F5344CB8AC3E}">
        <p14:creationId xmlns:p14="http://schemas.microsoft.com/office/powerpoint/2010/main" val="77362841"/>
      </p:ext>
    </p:extLst>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839126" y="1447457"/>
          <a:ext cx="7566407" cy="3903061"/>
        </p:xfrm>
        <a:graphic>
          <a:graphicData uri="http://schemas.openxmlformats.org/drawingml/2006/table">
            <a:tbl>
              <a:tblPr firstRow="1" bandRow="1">
                <a:tableStyleId>{5C22544A-7EE6-4342-B048-85BDC9FD1C3A}</a:tableStyleId>
              </a:tblPr>
              <a:tblGrid>
                <a:gridCol w="2418871">
                  <a:extLst>
                    <a:ext uri="{9D8B030D-6E8A-4147-A177-3AD203B41FA5}">
                      <a16:colId xmlns:a16="http://schemas.microsoft.com/office/drawing/2014/main" val="3301328557"/>
                    </a:ext>
                  </a:extLst>
                </a:gridCol>
                <a:gridCol w="3478230">
                  <a:extLst>
                    <a:ext uri="{9D8B030D-6E8A-4147-A177-3AD203B41FA5}">
                      <a16:colId xmlns:a16="http://schemas.microsoft.com/office/drawing/2014/main" val="988633529"/>
                    </a:ext>
                  </a:extLst>
                </a:gridCol>
                <a:gridCol w="1669306">
                  <a:extLst>
                    <a:ext uri="{9D8B030D-6E8A-4147-A177-3AD203B41FA5}">
                      <a16:colId xmlns:a16="http://schemas.microsoft.com/office/drawing/2014/main" val="1741458779"/>
                    </a:ext>
                  </a:extLst>
                </a:gridCol>
              </a:tblGrid>
              <a:tr h="365737">
                <a:tc gridSpan="3">
                  <a:txBody>
                    <a:bodyPr/>
                    <a:lstStyle/>
                    <a:p>
                      <a:pPr algn="ctr"/>
                      <a:r>
                        <a:rPr lang="en-US" sz="1800" i="1" dirty="0">
                          <a:solidFill>
                            <a:schemeClr val="tx1"/>
                          </a:solidFill>
                        </a:rPr>
                        <a:t>Breast Cancer Molecular Subtypes </a:t>
                      </a:r>
                    </a:p>
                  </a:txBody>
                  <a:tcPr marL="91434" marR="91434" marT="45717" marB="45717" anchor="ctr">
                    <a:solidFill>
                      <a:schemeClr val="accent2">
                        <a:lumMod val="40000"/>
                        <a:lumOff val="60000"/>
                      </a:schemeClr>
                    </a:solidFill>
                  </a:tcPr>
                </a:tc>
                <a:tc hMerge="1">
                  <a:txBody>
                    <a:bodyPr/>
                    <a:lstStyle/>
                    <a:p>
                      <a:endParaRPr lang="en-US" sz="1200" dirty="0">
                        <a:solidFill>
                          <a:schemeClr val="tx1"/>
                        </a:solidFill>
                      </a:endParaRPr>
                    </a:p>
                  </a:txBody>
                  <a:tcPr anchor="ctr">
                    <a:solidFill>
                      <a:schemeClr val="accent2">
                        <a:lumMod val="40000"/>
                        <a:lumOff val="60000"/>
                      </a:schemeClr>
                    </a:solidFill>
                  </a:tcPr>
                </a:tc>
                <a:tc hMerge="1">
                  <a:txBody>
                    <a:bodyPr/>
                    <a:lstStyle/>
                    <a:p>
                      <a:endParaRPr lang="en-US" sz="1200" dirty="0">
                        <a:solidFill>
                          <a:schemeClr val="tx1"/>
                        </a:solidFill>
                      </a:endParaRPr>
                    </a:p>
                  </a:txBody>
                  <a:tcPr anchor="ctr">
                    <a:solidFill>
                      <a:schemeClr val="accent2">
                        <a:lumMod val="40000"/>
                        <a:lumOff val="60000"/>
                      </a:schemeClr>
                    </a:solidFill>
                  </a:tcPr>
                </a:tc>
                <a:extLst>
                  <a:ext uri="{0D108BD9-81ED-4DB2-BD59-A6C34878D82A}">
                    <a16:rowId xmlns:a16="http://schemas.microsoft.com/office/drawing/2014/main" val="3613342113"/>
                  </a:ext>
                </a:extLst>
              </a:tr>
              <a:tr h="274303">
                <a:tc>
                  <a:txBody>
                    <a:bodyPr/>
                    <a:lstStyle/>
                    <a:p>
                      <a:r>
                        <a:rPr lang="en-US" sz="1200" dirty="0">
                          <a:solidFill>
                            <a:schemeClr val="tx1"/>
                          </a:solidFill>
                        </a:rPr>
                        <a:t>Subtype </a:t>
                      </a:r>
                    </a:p>
                  </a:txBody>
                  <a:tcPr marL="91434" marR="91434" marT="45717" marB="45717" anchor="ctr">
                    <a:solidFill>
                      <a:schemeClr val="accent2">
                        <a:lumMod val="40000"/>
                        <a:lumOff val="60000"/>
                      </a:schemeClr>
                    </a:solidFill>
                  </a:tcPr>
                </a:tc>
                <a:tc>
                  <a:txBody>
                    <a:bodyPr/>
                    <a:lstStyle/>
                    <a:p>
                      <a:r>
                        <a:rPr lang="en-US" sz="1200" dirty="0">
                          <a:solidFill>
                            <a:schemeClr val="tx1"/>
                          </a:solidFill>
                        </a:rPr>
                        <a:t>Tumors</a:t>
                      </a:r>
                      <a:r>
                        <a:rPr lang="en-US" sz="1200" baseline="0" dirty="0">
                          <a:solidFill>
                            <a:schemeClr val="tx1"/>
                          </a:solidFill>
                        </a:rPr>
                        <a:t> Tend to Be </a:t>
                      </a:r>
                      <a:endParaRPr lang="en-US" sz="1200" dirty="0">
                        <a:solidFill>
                          <a:schemeClr val="tx1"/>
                        </a:solidFill>
                      </a:endParaRPr>
                    </a:p>
                  </a:txBody>
                  <a:tcPr marL="91434" marR="91434" marT="45717" marB="45717" anchor="ctr">
                    <a:solidFill>
                      <a:schemeClr val="accent2">
                        <a:lumMod val="40000"/>
                        <a:lumOff val="60000"/>
                      </a:schemeClr>
                    </a:solidFill>
                  </a:tcPr>
                </a:tc>
                <a:tc>
                  <a:txBody>
                    <a:bodyPr/>
                    <a:lstStyle/>
                    <a:p>
                      <a:r>
                        <a:rPr lang="en-US" sz="1200" dirty="0">
                          <a:solidFill>
                            <a:schemeClr val="tx1"/>
                          </a:solidFill>
                        </a:rPr>
                        <a:t>Prevalence </a:t>
                      </a:r>
                    </a:p>
                  </a:txBody>
                  <a:tcPr marL="91434" marR="91434" marT="45717" marB="45717" anchor="ctr">
                    <a:solidFill>
                      <a:schemeClr val="accent2">
                        <a:lumMod val="40000"/>
                        <a:lumOff val="60000"/>
                      </a:schemeClr>
                    </a:solidFill>
                  </a:tcPr>
                </a:tc>
                <a:extLst>
                  <a:ext uri="{0D108BD9-81ED-4DB2-BD59-A6C34878D82A}">
                    <a16:rowId xmlns:a16="http://schemas.microsoft.com/office/drawing/2014/main" val="1334345120"/>
                  </a:ext>
                </a:extLst>
              </a:tr>
              <a:tr h="853388">
                <a:tc>
                  <a:txBody>
                    <a:bodyPr/>
                    <a:lstStyle/>
                    <a:p>
                      <a:pPr algn="ctr"/>
                      <a:r>
                        <a:rPr lang="en-US" sz="1000" b="1" dirty="0">
                          <a:solidFill>
                            <a:schemeClr val="tx1"/>
                          </a:solidFill>
                          <a:latin typeface="+mn-lt"/>
                        </a:rPr>
                        <a:t>Luminal A</a:t>
                      </a:r>
                    </a:p>
                  </a:txBody>
                  <a:tcPr marL="91434" marR="91434" marT="45717" marB="45717" anchor="ctr">
                    <a:solidFill>
                      <a:schemeClr val="accent2">
                        <a:lumMod val="20000"/>
                        <a:lumOff val="80000"/>
                      </a:schemeClr>
                    </a:solidFill>
                  </a:tcPr>
                </a:tc>
                <a:tc>
                  <a:txBody>
                    <a:bodyPr/>
                    <a:lstStyle/>
                    <a:p>
                      <a:pPr marL="171450" indent="-171450">
                        <a:buFont typeface="Arial" panose="020B0604020202020204" pitchFamily="34" charset="0"/>
                        <a:buChar char="•"/>
                      </a:pPr>
                      <a:r>
                        <a:rPr lang="en-US" sz="1000" b="1" dirty="0">
                          <a:solidFill>
                            <a:schemeClr val="tx1"/>
                          </a:solidFill>
                          <a:latin typeface="+mn-lt"/>
                        </a:rPr>
                        <a:t>ER-positive and/or PR</a:t>
                      </a:r>
                      <a:r>
                        <a:rPr lang="en-US" sz="1000" b="1" baseline="0" dirty="0">
                          <a:solidFill>
                            <a:schemeClr val="tx1"/>
                          </a:solidFill>
                          <a:latin typeface="+mn-lt"/>
                        </a:rPr>
                        <a:t> </a:t>
                      </a:r>
                      <a:r>
                        <a:rPr lang="en-US" sz="1000" b="1" dirty="0">
                          <a:solidFill>
                            <a:schemeClr val="tx1"/>
                          </a:solidFill>
                          <a:latin typeface="+mn-lt"/>
                        </a:rPr>
                        <a:t>positive</a:t>
                      </a:r>
                    </a:p>
                    <a:p>
                      <a:pPr marL="171450" indent="-171450">
                        <a:buFont typeface="Arial" panose="020B0604020202020204" pitchFamily="34" charset="0"/>
                        <a:buChar char="•"/>
                      </a:pPr>
                      <a:endParaRPr lang="en-US" sz="1000" b="1" dirty="0">
                        <a:solidFill>
                          <a:schemeClr val="tx1"/>
                        </a:solidFill>
                        <a:latin typeface="+mn-lt"/>
                      </a:endParaRPr>
                    </a:p>
                    <a:p>
                      <a:pPr marL="171450" indent="-171450">
                        <a:buFont typeface="Arial" panose="020B0604020202020204" pitchFamily="34" charset="0"/>
                        <a:buChar char="•"/>
                      </a:pPr>
                      <a:r>
                        <a:rPr lang="en-US" sz="1000" b="1" dirty="0">
                          <a:solidFill>
                            <a:schemeClr val="tx1"/>
                          </a:solidFill>
                          <a:latin typeface="+mn-lt"/>
                        </a:rPr>
                        <a:t>HERR2-negative</a:t>
                      </a:r>
                    </a:p>
                    <a:p>
                      <a:pPr marL="171450" indent="-171450">
                        <a:buFont typeface="Arial" panose="020B0604020202020204" pitchFamily="34" charset="0"/>
                        <a:buChar char="•"/>
                      </a:pPr>
                      <a:endParaRPr lang="en-US" sz="1000" b="1" dirty="0">
                        <a:solidFill>
                          <a:schemeClr val="tx1"/>
                        </a:solidFill>
                        <a:latin typeface="+mn-lt"/>
                      </a:endParaRPr>
                    </a:p>
                    <a:p>
                      <a:pPr marL="171450" indent="-171450">
                        <a:buFont typeface="Arial" panose="020B0604020202020204" pitchFamily="34" charset="0"/>
                        <a:buChar char="•"/>
                      </a:pPr>
                      <a:r>
                        <a:rPr lang="en-US" sz="1000" b="1" dirty="0">
                          <a:solidFill>
                            <a:schemeClr val="tx1"/>
                          </a:solidFill>
                          <a:latin typeface="+mn-lt"/>
                        </a:rPr>
                        <a:t>Low</a:t>
                      </a:r>
                      <a:r>
                        <a:rPr lang="en-US" sz="1000" b="1" baseline="0" dirty="0">
                          <a:solidFill>
                            <a:schemeClr val="tx1"/>
                          </a:solidFill>
                          <a:latin typeface="+mn-lt"/>
                        </a:rPr>
                        <a:t> Ki67</a:t>
                      </a:r>
                      <a:endParaRPr lang="en-US" sz="1000" b="1" dirty="0">
                        <a:solidFill>
                          <a:schemeClr val="tx1"/>
                        </a:solidFill>
                        <a:latin typeface="+mn-lt"/>
                      </a:endParaRPr>
                    </a:p>
                  </a:txBody>
                  <a:tcPr marL="91434" marR="91434" marT="45717" marB="45717">
                    <a:solidFill>
                      <a:schemeClr val="accent2">
                        <a:lumMod val="20000"/>
                        <a:lumOff val="80000"/>
                      </a:schemeClr>
                    </a:solidFill>
                  </a:tcPr>
                </a:tc>
                <a:tc>
                  <a:txBody>
                    <a:bodyPr/>
                    <a:lstStyle/>
                    <a:p>
                      <a:pPr algn="ctr"/>
                      <a:r>
                        <a:rPr lang="en-US" sz="1000" b="1" dirty="0">
                          <a:solidFill>
                            <a:schemeClr val="tx1"/>
                          </a:solidFill>
                          <a:latin typeface="+mn-lt"/>
                        </a:rPr>
                        <a:t>30-70%</a:t>
                      </a:r>
                    </a:p>
                  </a:txBody>
                  <a:tcPr marL="91434" marR="91434" marT="45717" marB="45717" anchor="ctr">
                    <a:solidFill>
                      <a:schemeClr val="accent2">
                        <a:lumMod val="20000"/>
                        <a:lumOff val="80000"/>
                      </a:schemeClr>
                    </a:solidFill>
                  </a:tcPr>
                </a:tc>
                <a:extLst>
                  <a:ext uri="{0D108BD9-81ED-4DB2-BD59-A6C34878D82A}">
                    <a16:rowId xmlns:a16="http://schemas.microsoft.com/office/drawing/2014/main" val="1463232244"/>
                  </a:ext>
                </a:extLst>
              </a:tr>
              <a:tr h="702857">
                <a:tc>
                  <a:txBody>
                    <a:bodyPr/>
                    <a:lstStyle/>
                    <a:p>
                      <a:pPr algn="ctr"/>
                      <a:r>
                        <a:rPr lang="en-US" sz="1000" b="1" dirty="0">
                          <a:solidFill>
                            <a:schemeClr val="tx1"/>
                          </a:solidFill>
                          <a:latin typeface="+mn-lt"/>
                        </a:rPr>
                        <a:t>Luminal B</a:t>
                      </a:r>
                    </a:p>
                  </a:txBody>
                  <a:tcPr marL="91434" marR="91434" marT="45717" marB="45717" anchor="ctr">
                    <a:solidFill>
                      <a:schemeClr val="accent2">
                        <a:lumMod val="40000"/>
                        <a:lumOff val="60000"/>
                      </a:schemeClr>
                    </a:solidFill>
                  </a:tcPr>
                </a:tc>
                <a:tc>
                  <a:txBody>
                    <a:bodyPr/>
                    <a:lstStyle/>
                    <a:p>
                      <a:pPr marL="171450" marR="0" lvl="0" indent="-171450" algn="l" defTabSz="725725"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000" b="1" i="0" u="none" strike="noStrike" kern="1200" cap="none" spc="0" normalizeH="0" baseline="0" noProof="0" dirty="0">
                          <a:ln>
                            <a:noFill/>
                          </a:ln>
                          <a:solidFill>
                            <a:srgbClr val="221E1F"/>
                          </a:solidFill>
                          <a:effectLst/>
                          <a:uLnTx/>
                          <a:uFillTx/>
                          <a:latin typeface="+mn-lt"/>
                          <a:ea typeface="+mn-ea"/>
                          <a:cs typeface="+mn-cs"/>
                        </a:rPr>
                        <a:t>ER-positive and/or PR positive</a:t>
                      </a:r>
                    </a:p>
                    <a:p>
                      <a:pPr marL="171450" indent="-171450">
                        <a:buFont typeface="Arial" panose="020B0604020202020204" pitchFamily="34" charset="0"/>
                        <a:buChar char="•"/>
                      </a:pPr>
                      <a:endParaRPr lang="en-US" sz="1000" b="1" i="0" dirty="0">
                        <a:solidFill>
                          <a:srgbClr val="333333"/>
                        </a:solidFill>
                        <a:effectLst/>
                        <a:latin typeface="+mn-lt"/>
                      </a:endParaRPr>
                    </a:p>
                    <a:p>
                      <a:pPr marL="171450" indent="-171450">
                        <a:buFont typeface="Arial" panose="020B0604020202020204" pitchFamily="34" charset="0"/>
                        <a:buChar char="•"/>
                      </a:pPr>
                      <a:r>
                        <a:rPr lang="en-US" sz="1000" b="1" i="0" dirty="0">
                          <a:solidFill>
                            <a:srgbClr val="333333"/>
                          </a:solidFill>
                          <a:effectLst/>
                          <a:latin typeface="+mn-lt"/>
                        </a:rPr>
                        <a:t>HER2-positive (or HER2-negative with high Ki67)</a:t>
                      </a:r>
                      <a:endParaRPr lang="en-US" sz="1000" b="1" dirty="0">
                        <a:solidFill>
                          <a:schemeClr val="tx1"/>
                        </a:solidFill>
                        <a:latin typeface="+mn-lt"/>
                      </a:endParaRPr>
                    </a:p>
                  </a:txBody>
                  <a:tcPr marL="91434" marR="91434" marT="45717" marB="45717">
                    <a:solidFill>
                      <a:schemeClr val="accent2">
                        <a:lumMod val="40000"/>
                        <a:lumOff val="60000"/>
                      </a:schemeClr>
                    </a:solidFill>
                  </a:tcPr>
                </a:tc>
                <a:tc>
                  <a:txBody>
                    <a:bodyPr/>
                    <a:lstStyle/>
                    <a:p>
                      <a:pPr algn="ctr"/>
                      <a:r>
                        <a:rPr lang="en-US" sz="1000" b="1" dirty="0">
                          <a:solidFill>
                            <a:schemeClr val="tx1"/>
                          </a:solidFill>
                          <a:latin typeface="+mn-lt"/>
                        </a:rPr>
                        <a:t>10-20%</a:t>
                      </a:r>
                    </a:p>
                  </a:txBody>
                  <a:tcPr marL="91434" marR="91434" marT="45717" marB="45717" anchor="ctr">
                    <a:solidFill>
                      <a:schemeClr val="accent2">
                        <a:lumMod val="40000"/>
                        <a:lumOff val="60000"/>
                      </a:schemeClr>
                    </a:solidFill>
                  </a:tcPr>
                </a:tc>
                <a:extLst>
                  <a:ext uri="{0D108BD9-81ED-4DB2-BD59-A6C34878D82A}">
                    <a16:rowId xmlns:a16="http://schemas.microsoft.com/office/drawing/2014/main" val="1713425039"/>
                  </a:ext>
                </a:extLst>
              </a:tr>
              <a:tr h="853388">
                <a:tc>
                  <a:txBody>
                    <a:bodyPr/>
                    <a:lstStyle/>
                    <a:p>
                      <a:pPr algn="ctr"/>
                      <a:r>
                        <a:rPr lang="en-US" sz="1000" b="1" dirty="0">
                          <a:solidFill>
                            <a:schemeClr val="tx1"/>
                          </a:solidFill>
                          <a:latin typeface="+mn-lt"/>
                        </a:rPr>
                        <a:t>Triple negative/basal-like</a:t>
                      </a:r>
                    </a:p>
                  </a:txBody>
                  <a:tcPr marL="91434" marR="91434" marT="45717" marB="45717" anchor="ctr">
                    <a:solidFill>
                      <a:schemeClr val="accent2">
                        <a:lumMod val="20000"/>
                        <a:lumOff val="80000"/>
                      </a:schemeClr>
                    </a:solidFill>
                  </a:tcPr>
                </a:tc>
                <a:tc>
                  <a:txBody>
                    <a:bodyPr/>
                    <a:lstStyle/>
                    <a:p>
                      <a:pPr marL="171450" indent="-171450">
                        <a:buFont typeface="Arial" panose="020B0604020202020204" pitchFamily="34" charset="0"/>
                        <a:buChar char="•"/>
                      </a:pPr>
                      <a:r>
                        <a:rPr lang="en-US" sz="1000" b="1" dirty="0">
                          <a:latin typeface="+mn-lt"/>
                        </a:rPr>
                        <a:t>ER-negative</a:t>
                      </a:r>
                    </a:p>
                    <a:p>
                      <a:pPr marL="171450" indent="-171450">
                        <a:buFont typeface="Arial" panose="020B0604020202020204" pitchFamily="34" charset="0"/>
                        <a:buChar char="•"/>
                      </a:pPr>
                      <a:endParaRPr lang="en-US" sz="1000" b="1" dirty="0">
                        <a:latin typeface="+mn-lt"/>
                      </a:endParaRPr>
                    </a:p>
                    <a:p>
                      <a:pPr marL="171450" indent="-171450">
                        <a:buFont typeface="Arial" panose="020B0604020202020204" pitchFamily="34" charset="0"/>
                        <a:buChar char="•"/>
                      </a:pPr>
                      <a:r>
                        <a:rPr lang="en-US" sz="1000" b="1" dirty="0">
                          <a:latin typeface="+mn-lt"/>
                        </a:rPr>
                        <a:t>PR-negative</a:t>
                      </a:r>
                    </a:p>
                    <a:p>
                      <a:pPr marL="171450" indent="-171450">
                        <a:buFont typeface="Arial" panose="020B0604020202020204" pitchFamily="34" charset="0"/>
                        <a:buChar char="•"/>
                      </a:pPr>
                      <a:endParaRPr lang="en-US" sz="1000" b="1" dirty="0">
                        <a:latin typeface="+mn-lt"/>
                      </a:endParaRPr>
                    </a:p>
                    <a:p>
                      <a:pPr marL="171450" indent="-171450">
                        <a:buFont typeface="Arial" panose="020B0604020202020204" pitchFamily="34" charset="0"/>
                        <a:buChar char="•"/>
                      </a:pPr>
                      <a:r>
                        <a:rPr lang="en-US" sz="1000" b="1" dirty="0">
                          <a:latin typeface="+mn-lt"/>
                        </a:rPr>
                        <a:t>HER2-negative</a:t>
                      </a:r>
                      <a:endParaRPr lang="en-US" sz="1000" b="1" dirty="0">
                        <a:solidFill>
                          <a:schemeClr val="tx1"/>
                        </a:solidFill>
                        <a:latin typeface="+mn-lt"/>
                      </a:endParaRPr>
                    </a:p>
                  </a:txBody>
                  <a:tcPr marL="91434" marR="91434" marT="45717" marB="45717">
                    <a:solidFill>
                      <a:schemeClr val="accent2">
                        <a:lumMod val="20000"/>
                        <a:lumOff val="80000"/>
                      </a:schemeClr>
                    </a:solidFill>
                  </a:tcPr>
                </a:tc>
                <a:tc>
                  <a:txBody>
                    <a:bodyPr/>
                    <a:lstStyle/>
                    <a:p>
                      <a:pPr algn="ctr"/>
                      <a:r>
                        <a:rPr lang="en-US" sz="1000" b="1" dirty="0">
                          <a:solidFill>
                            <a:schemeClr val="tx1"/>
                          </a:solidFill>
                          <a:latin typeface="+mn-lt"/>
                        </a:rPr>
                        <a:t>15-20%</a:t>
                      </a:r>
                    </a:p>
                  </a:txBody>
                  <a:tcPr marL="91434" marR="91434" marT="45717" marB="45717" anchor="ctr">
                    <a:solidFill>
                      <a:schemeClr val="accent2">
                        <a:lumMod val="20000"/>
                        <a:lumOff val="80000"/>
                      </a:schemeClr>
                    </a:solidFill>
                  </a:tcPr>
                </a:tc>
                <a:extLst>
                  <a:ext uri="{0D108BD9-81ED-4DB2-BD59-A6C34878D82A}">
                    <a16:rowId xmlns:a16="http://schemas.microsoft.com/office/drawing/2014/main" val="3340422896"/>
                  </a:ext>
                </a:extLst>
              </a:tr>
              <a:tr h="853388">
                <a:tc>
                  <a:txBody>
                    <a:bodyPr/>
                    <a:lstStyle/>
                    <a:p>
                      <a:pPr algn="ctr"/>
                      <a:r>
                        <a:rPr lang="en-US" sz="1000" b="1" dirty="0">
                          <a:solidFill>
                            <a:schemeClr val="tx1"/>
                          </a:solidFill>
                          <a:latin typeface="+mn-lt"/>
                        </a:rPr>
                        <a:t>HER2 type</a:t>
                      </a:r>
                    </a:p>
                  </a:txBody>
                  <a:tcPr marL="91434" marR="91434" marT="45717" marB="45717" anchor="ctr">
                    <a:solidFill>
                      <a:schemeClr val="accent2">
                        <a:lumMod val="40000"/>
                        <a:lumOff val="60000"/>
                      </a:schemeClr>
                    </a:solidFill>
                  </a:tcPr>
                </a:tc>
                <a:tc>
                  <a:txBody>
                    <a:bodyPr/>
                    <a:lstStyle/>
                    <a:p>
                      <a:pPr marL="171450" indent="-171450" algn="l">
                        <a:buFont typeface="Arial" panose="020B0604020202020204" pitchFamily="34" charset="0"/>
                        <a:buChar char="•"/>
                      </a:pPr>
                      <a:r>
                        <a:rPr lang="en-US" sz="1000" b="1" dirty="0">
                          <a:effectLst/>
                          <a:latin typeface="+mn-lt"/>
                        </a:rPr>
                        <a:t>ER-negative</a:t>
                      </a:r>
                    </a:p>
                    <a:p>
                      <a:pPr marL="171450" indent="-171450" algn="l">
                        <a:buFont typeface="Arial" panose="020B0604020202020204" pitchFamily="34" charset="0"/>
                        <a:buChar char="•"/>
                      </a:pPr>
                      <a:endParaRPr lang="en-US" sz="1000" b="1" dirty="0">
                        <a:effectLst/>
                        <a:latin typeface="+mn-lt"/>
                      </a:endParaRPr>
                    </a:p>
                    <a:p>
                      <a:pPr marL="171450" indent="-171450">
                        <a:buFont typeface="Arial" panose="020B0604020202020204" pitchFamily="34" charset="0"/>
                        <a:buChar char="•"/>
                      </a:pPr>
                      <a:r>
                        <a:rPr lang="en-US" sz="1000" b="1" dirty="0">
                          <a:latin typeface="+mn-lt"/>
                        </a:rPr>
                        <a:t>PR-negative</a:t>
                      </a:r>
                    </a:p>
                    <a:p>
                      <a:pPr marL="171450" indent="-171450">
                        <a:buFont typeface="Arial" panose="020B0604020202020204" pitchFamily="34" charset="0"/>
                        <a:buChar char="•"/>
                      </a:pPr>
                      <a:endParaRPr lang="en-US" sz="1000" b="1" dirty="0">
                        <a:latin typeface="+mn-lt"/>
                      </a:endParaRPr>
                    </a:p>
                    <a:p>
                      <a:pPr marL="171450" indent="-171450">
                        <a:buFont typeface="Arial" panose="020B0604020202020204" pitchFamily="34" charset="0"/>
                        <a:buChar char="•"/>
                      </a:pPr>
                      <a:r>
                        <a:rPr lang="en-US" sz="1000" b="1" dirty="0">
                          <a:latin typeface="+mn-lt"/>
                        </a:rPr>
                        <a:t>HER2-positive</a:t>
                      </a:r>
                      <a:endParaRPr lang="en-US" sz="1000" b="1" dirty="0">
                        <a:solidFill>
                          <a:schemeClr val="tx1"/>
                        </a:solidFill>
                        <a:latin typeface="+mn-lt"/>
                      </a:endParaRPr>
                    </a:p>
                  </a:txBody>
                  <a:tcPr marL="91434" marR="91434" marT="45717" marB="45717">
                    <a:solidFill>
                      <a:schemeClr val="accent2">
                        <a:lumMod val="40000"/>
                        <a:lumOff val="60000"/>
                      </a:schemeClr>
                    </a:solidFill>
                  </a:tcPr>
                </a:tc>
                <a:tc>
                  <a:txBody>
                    <a:bodyPr/>
                    <a:lstStyle/>
                    <a:p>
                      <a:pPr algn="ctr"/>
                      <a:r>
                        <a:rPr lang="en-US" sz="1000" b="1" dirty="0">
                          <a:solidFill>
                            <a:schemeClr val="tx1"/>
                          </a:solidFill>
                          <a:latin typeface="+mn-lt"/>
                        </a:rPr>
                        <a:t>5-15%</a:t>
                      </a:r>
                    </a:p>
                  </a:txBody>
                  <a:tcPr marL="91434" marR="91434" marT="45717" marB="45717" anchor="ctr">
                    <a:solidFill>
                      <a:schemeClr val="accent2">
                        <a:lumMod val="40000"/>
                        <a:lumOff val="60000"/>
                      </a:schemeClr>
                    </a:solidFill>
                  </a:tcPr>
                </a:tc>
                <a:extLst>
                  <a:ext uri="{0D108BD9-81ED-4DB2-BD59-A6C34878D82A}">
                    <a16:rowId xmlns:a16="http://schemas.microsoft.com/office/drawing/2014/main" val="1235355627"/>
                  </a:ext>
                </a:extLst>
              </a:tr>
            </a:tbl>
          </a:graphicData>
        </a:graphic>
      </p:graphicFrame>
      <p:sp>
        <p:nvSpPr>
          <p:cNvPr id="3" name="TextBox 2"/>
          <p:cNvSpPr txBox="1"/>
          <p:nvPr/>
        </p:nvSpPr>
        <p:spPr>
          <a:xfrm>
            <a:off x="839128" y="5536606"/>
            <a:ext cx="7566406" cy="646331"/>
          </a:xfrm>
          <a:prstGeom prst="rect">
            <a:avLst/>
          </a:prstGeom>
          <a:noFill/>
        </p:spPr>
        <p:txBody>
          <a:bodyPr wrap="square" rtlCol="0">
            <a:spAutoFit/>
          </a:bodyPr>
          <a:lstStyle/>
          <a:p>
            <a:pPr defTabSz="914303"/>
            <a:r>
              <a:rPr lang="en-US" sz="1200" b="1" kern="0" dirty="0">
                <a:solidFill>
                  <a:sysClr val="windowText" lastClr="000000"/>
                </a:solidFill>
              </a:rPr>
              <a:t>ER = Estrogen Receptor </a:t>
            </a:r>
          </a:p>
          <a:p>
            <a:pPr defTabSz="914303"/>
            <a:r>
              <a:rPr lang="en-US" sz="1200" b="1" kern="0" dirty="0">
                <a:solidFill>
                  <a:sysClr val="windowText" lastClr="000000"/>
                </a:solidFill>
              </a:rPr>
              <a:t>PR = Progesterone Receptor</a:t>
            </a:r>
          </a:p>
          <a:p>
            <a:pPr defTabSz="914303"/>
            <a:r>
              <a:rPr lang="en-US" sz="1200" b="1" kern="0" dirty="0">
                <a:solidFill>
                  <a:sysClr val="windowText" lastClr="000000"/>
                </a:solidFill>
              </a:rPr>
              <a:t>HER2 = Human Epidermal Growth Factor Receptor 2, HER2/</a:t>
            </a:r>
            <a:r>
              <a:rPr lang="en-US" sz="1200" b="1" kern="0" dirty="0" err="1">
                <a:solidFill>
                  <a:sysClr val="windowText" lastClr="000000"/>
                </a:solidFill>
              </a:rPr>
              <a:t>neu</a:t>
            </a:r>
            <a:r>
              <a:rPr lang="en-US" sz="1200" b="1" kern="0" dirty="0">
                <a:solidFill>
                  <a:sysClr val="windowText" lastClr="000000"/>
                </a:solidFill>
              </a:rPr>
              <a:t>, erbB2</a:t>
            </a:r>
          </a:p>
        </p:txBody>
      </p:sp>
    </p:spTree>
    <p:extLst>
      <p:ext uri="{BB962C8B-B14F-4D97-AF65-F5344CB8AC3E}">
        <p14:creationId xmlns:p14="http://schemas.microsoft.com/office/powerpoint/2010/main" val="15939287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1" y="5093899"/>
            <a:ext cx="9143440" cy="548099"/>
          </a:xfrm>
          <a:prstGeom prst="rect">
            <a:avLst/>
          </a:prstGeom>
          <a:noFill/>
        </p:spPr>
        <p:txBody>
          <a:bodyPr wrap="square" rtlCol="0">
            <a:spAutoFit/>
          </a:bodyPr>
          <a:lstStyle/>
          <a:p>
            <a:pPr algn="ctr" defTabSz="914303">
              <a:defRPr/>
            </a:pPr>
            <a:r>
              <a:rPr lang="en-US" sz="1481" b="1" kern="0" dirty="0">
                <a:solidFill>
                  <a:prstClr val="black"/>
                </a:solidFill>
                <a:latin typeface="Frutiger LT Pro 45 Light" panose="020B0403030504020204"/>
              </a:rPr>
              <a:t>ER- vs. ER+ Breast Tumor Classification: </a:t>
            </a:r>
          </a:p>
          <a:p>
            <a:pPr algn="ctr" defTabSz="914303">
              <a:defRPr/>
            </a:pPr>
            <a:r>
              <a:rPr lang="en-US" sz="1481" b="1" kern="0" dirty="0">
                <a:solidFill>
                  <a:prstClr val="black"/>
                </a:solidFill>
                <a:latin typeface="Frutiger LT Pro 45 Light" panose="020B0403030504020204"/>
              </a:rPr>
              <a:t>2 Mutated Pathways (10 genes); 5 Aberrant Expression Pathways (146 genes) </a:t>
            </a:r>
          </a:p>
        </p:txBody>
      </p:sp>
      <p:sp>
        <p:nvSpPr>
          <p:cNvPr id="7" name="TextBox 6"/>
          <p:cNvSpPr txBox="1"/>
          <p:nvPr/>
        </p:nvSpPr>
        <p:spPr>
          <a:xfrm>
            <a:off x="561" y="1253283"/>
            <a:ext cx="9143440" cy="385490"/>
          </a:xfrm>
          <a:prstGeom prst="rect">
            <a:avLst/>
          </a:prstGeom>
          <a:noFill/>
        </p:spPr>
        <p:txBody>
          <a:bodyPr wrap="square" rtlCol="0">
            <a:spAutoFit/>
          </a:bodyPr>
          <a:lstStyle/>
          <a:p>
            <a:pPr algn="ctr" defTabSz="914303">
              <a:defRPr/>
            </a:pPr>
            <a:r>
              <a:rPr lang="en-US" sz="1905" b="1" i="1" kern="0" dirty="0">
                <a:solidFill>
                  <a:srgbClr val="221E1F"/>
                </a:solidFill>
                <a:latin typeface="Frutiger LT Pro 45 Light" panose="020B0403030504020204"/>
              </a:rPr>
              <a:t>Modelling Human Breast Cancer Molecular Subtypes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5215" y="1730746"/>
            <a:ext cx="3290026" cy="3290026"/>
          </a:xfrm>
          <a:prstGeom prst="rect">
            <a:avLst/>
          </a:prstGeom>
        </p:spPr>
      </p:pic>
      <p:sp>
        <p:nvSpPr>
          <p:cNvPr id="8" name="TextBox 7"/>
          <p:cNvSpPr txBox="1"/>
          <p:nvPr/>
        </p:nvSpPr>
        <p:spPr>
          <a:xfrm>
            <a:off x="1" y="5711083"/>
            <a:ext cx="9143440" cy="548099"/>
          </a:xfrm>
          <a:prstGeom prst="rect">
            <a:avLst/>
          </a:prstGeom>
          <a:noFill/>
        </p:spPr>
        <p:txBody>
          <a:bodyPr wrap="square" rtlCol="0">
            <a:spAutoFit/>
          </a:bodyPr>
          <a:lstStyle/>
          <a:p>
            <a:pPr algn="ctr" defTabSz="914303">
              <a:defRPr/>
            </a:pPr>
            <a:r>
              <a:rPr lang="en-US" sz="1481" b="1" kern="0" dirty="0">
                <a:solidFill>
                  <a:prstClr val="black"/>
                </a:solidFill>
                <a:latin typeface="Frutiger LT Pro 45 Light" panose="020B0403030504020204"/>
              </a:rPr>
              <a:t>Luminal A vs. B Breast Tumor Classification: </a:t>
            </a:r>
          </a:p>
          <a:p>
            <a:pPr algn="ctr" defTabSz="914303">
              <a:defRPr/>
            </a:pPr>
            <a:r>
              <a:rPr lang="en-US" sz="1481" b="1" kern="0" dirty="0">
                <a:solidFill>
                  <a:prstClr val="black"/>
                </a:solidFill>
                <a:latin typeface="Frutiger LT Pro 45 Light" panose="020B0403030504020204"/>
              </a:rPr>
              <a:t>4 Mutated Pathways (172 genes); 8 Aberrant Expression Pathways (72 genes) </a:t>
            </a:r>
          </a:p>
        </p:txBody>
      </p:sp>
      <p:sp>
        <p:nvSpPr>
          <p:cNvPr id="9" name="TextBox 8"/>
          <p:cNvSpPr txBox="1"/>
          <p:nvPr/>
        </p:nvSpPr>
        <p:spPr>
          <a:xfrm>
            <a:off x="0" y="6297494"/>
            <a:ext cx="9143440" cy="320216"/>
          </a:xfrm>
          <a:prstGeom prst="rect">
            <a:avLst/>
          </a:prstGeom>
          <a:noFill/>
        </p:spPr>
        <p:txBody>
          <a:bodyPr wrap="square" rtlCol="0">
            <a:spAutoFit/>
          </a:bodyPr>
          <a:lstStyle/>
          <a:p>
            <a:pPr algn="ctr" defTabSz="914303">
              <a:defRPr/>
            </a:pPr>
            <a:r>
              <a:rPr lang="en-US" sz="1481" b="1" kern="0" dirty="0">
                <a:solidFill>
                  <a:prstClr val="black"/>
                </a:solidFill>
                <a:latin typeface="Frutiger LT Pro 45 Light" panose="020B0403030504020204"/>
              </a:rPr>
              <a:t>*Six Gene Intersect - p = 2.12 x 10</a:t>
            </a:r>
            <a:r>
              <a:rPr lang="en-US" sz="1481" b="1" kern="0" baseline="30000" dirty="0">
                <a:solidFill>
                  <a:prstClr val="black"/>
                </a:solidFill>
                <a:latin typeface="Frutiger LT Pro 45 Light" panose="020B0403030504020204"/>
              </a:rPr>
              <a:t>-108</a:t>
            </a:r>
            <a:endParaRPr lang="en-US" sz="1481" kern="0" dirty="0">
              <a:solidFill>
                <a:prstClr val="black"/>
              </a:solidFill>
              <a:latin typeface="Frutiger LT Pro 45 Light" panose="020B0403030504020204"/>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3702" y="1730746"/>
            <a:ext cx="3290026" cy="3290026"/>
          </a:xfrm>
          <a:prstGeom prst="rect">
            <a:avLst/>
          </a:prstGeom>
        </p:spPr>
      </p:pic>
      <p:sp>
        <p:nvSpPr>
          <p:cNvPr id="10" name="TextBox 9"/>
          <p:cNvSpPr txBox="1"/>
          <p:nvPr/>
        </p:nvSpPr>
        <p:spPr>
          <a:xfrm>
            <a:off x="1893237" y="4068626"/>
            <a:ext cx="2311496" cy="222690"/>
          </a:xfrm>
          <a:prstGeom prst="rect">
            <a:avLst/>
          </a:prstGeom>
          <a:noFill/>
        </p:spPr>
        <p:txBody>
          <a:bodyPr wrap="square" rtlCol="0">
            <a:spAutoFit/>
          </a:bodyPr>
          <a:lstStyle/>
          <a:p>
            <a:pPr algn="r" defTabSz="967618"/>
            <a:r>
              <a:rPr lang="en-US" sz="847" kern="0" dirty="0">
                <a:solidFill>
                  <a:sysClr val="windowText" lastClr="000000"/>
                </a:solidFill>
              </a:rPr>
              <a:t>825 Sample TCGA Breast Cancer Dataset</a:t>
            </a:r>
          </a:p>
        </p:txBody>
      </p:sp>
      <p:sp>
        <p:nvSpPr>
          <p:cNvPr id="11" name="TextBox 10"/>
          <p:cNvSpPr txBox="1"/>
          <p:nvPr/>
        </p:nvSpPr>
        <p:spPr>
          <a:xfrm>
            <a:off x="5326308" y="4068626"/>
            <a:ext cx="2317621" cy="353045"/>
          </a:xfrm>
          <a:prstGeom prst="rect">
            <a:avLst/>
          </a:prstGeom>
          <a:noFill/>
        </p:spPr>
        <p:txBody>
          <a:bodyPr wrap="square" rtlCol="0">
            <a:spAutoFit/>
          </a:bodyPr>
          <a:lstStyle/>
          <a:p>
            <a:pPr algn="r" defTabSz="967618"/>
            <a:r>
              <a:rPr lang="en-US" sz="847" kern="0" dirty="0">
                <a:solidFill>
                  <a:sysClr val="windowText" lastClr="000000"/>
                </a:solidFill>
              </a:rPr>
              <a:t>129 Sample TCGA Breast Cancer Dataset</a:t>
            </a:r>
          </a:p>
          <a:p>
            <a:pPr algn="r" defTabSz="967618"/>
            <a:r>
              <a:rPr lang="en-US" sz="847" kern="0" dirty="0" err="1">
                <a:solidFill>
                  <a:sysClr val="windowText" lastClr="000000"/>
                </a:solidFill>
                <a:latin typeface="AdvPSHN-M"/>
              </a:rPr>
              <a:t>Ciriello</a:t>
            </a:r>
            <a:r>
              <a:rPr lang="en-US" sz="847" kern="0" dirty="0">
                <a:solidFill>
                  <a:sysClr val="windowText" lastClr="000000"/>
                </a:solidFill>
              </a:rPr>
              <a:t> </a:t>
            </a:r>
            <a:r>
              <a:rPr lang="en-US" sz="847" i="1" kern="0" dirty="0">
                <a:solidFill>
                  <a:sysClr val="windowText" lastClr="000000"/>
                </a:solidFill>
              </a:rPr>
              <a:t>et al</a:t>
            </a:r>
            <a:r>
              <a:rPr lang="en-US" sz="847" kern="0" dirty="0">
                <a:solidFill>
                  <a:sysClr val="windowText" lastClr="000000"/>
                </a:solidFill>
              </a:rPr>
              <a:t>., </a:t>
            </a:r>
            <a:r>
              <a:rPr lang="en-US" sz="847" i="1" kern="0" dirty="0">
                <a:solidFill>
                  <a:sysClr val="windowText" lastClr="000000"/>
                </a:solidFill>
              </a:rPr>
              <a:t>Cell </a:t>
            </a:r>
            <a:r>
              <a:rPr lang="en-US" sz="847" kern="0" dirty="0">
                <a:solidFill>
                  <a:sysClr val="windowText" lastClr="000000"/>
                </a:solidFill>
              </a:rPr>
              <a:t>2015</a:t>
            </a:r>
          </a:p>
        </p:txBody>
      </p:sp>
    </p:spTree>
    <p:extLst>
      <p:ext uri="{BB962C8B-B14F-4D97-AF65-F5344CB8AC3E}">
        <p14:creationId xmlns:p14="http://schemas.microsoft.com/office/powerpoint/2010/main" val="5801896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795" y="2135303"/>
            <a:ext cx="4664095" cy="4664095"/>
          </a:xfrm>
          <a:prstGeom prst="rect">
            <a:avLst/>
          </a:prstGeom>
        </p:spPr>
      </p:pic>
      <p:sp>
        <p:nvSpPr>
          <p:cNvPr id="5" name="TextBox 4"/>
          <p:cNvSpPr txBox="1"/>
          <p:nvPr/>
        </p:nvSpPr>
        <p:spPr>
          <a:xfrm>
            <a:off x="281" y="1898939"/>
            <a:ext cx="9143440" cy="338554"/>
          </a:xfrm>
          <a:prstGeom prst="rect">
            <a:avLst/>
          </a:prstGeom>
          <a:noFill/>
        </p:spPr>
        <p:txBody>
          <a:bodyPr wrap="square" rtlCol="0">
            <a:spAutoFit/>
          </a:bodyPr>
          <a:lstStyle/>
          <a:p>
            <a:pPr algn="ctr" defTabSz="914303">
              <a:defRPr/>
            </a:pPr>
            <a:r>
              <a:rPr lang="en-US" sz="1600" b="1" kern="0" dirty="0">
                <a:solidFill>
                  <a:prstClr val="black"/>
                </a:solidFill>
                <a:latin typeface="Frutiger LT Pro 45 Light" panose="020B0403030504020204"/>
              </a:rPr>
              <a:t>ER- vs. ER+ Breast Tumor Classification – Unsupervised Feature selection </a:t>
            </a:r>
          </a:p>
        </p:txBody>
      </p:sp>
      <p:sp>
        <p:nvSpPr>
          <p:cNvPr id="6" name="TextBox 5"/>
          <p:cNvSpPr txBox="1"/>
          <p:nvPr/>
        </p:nvSpPr>
        <p:spPr>
          <a:xfrm>
            <a:off x="4572000" y="2730209"/>
            <a:ext cx="4472284" cy="3467359"/>
          </a:xfrm>
          <a:prstGeom prst="rect">
            <a:avLst/>
          </a:prstGeom>
          <a:noFill/>
        </p:spPr>
        <p:txBody>
          <a:bodyPr wrap="square" rtlCol="0">
            <a:spAutoFit/>
          </a:bodyPr>
          <a:lstStyle/>
          <a:p>
            <a:pPr defTabSz="914303">
              <a:defRPr/>
            </a:pPr>
            <a:r>
              <a:rPr lang="en-US" sz="1481" b="1" kern="0" dirty="0">
                <a:solidFill>
                  <a:prstClr val="black"/>
                </a:solidFill>
                <a:latin typeface="Frutiger LT Pro 45 Light" panose="020B0403030504020204"/>
              </a:rPr>
              <a:t>Nine Mutated k-means Clusters</a:t>
            </a:r>
          </a:p>
          <a:p>
            <a:pPr defTabSz="914303">
              <a:defRPr/>
            </a:pPr>
            <a:endParaRPr lang="en-US" sz="1481" kern="0" dirty="0">
              <a:solidFill>
                <a:prstClr val="black"/>
              </a:solidFill>
              <a:latin typeface="Frutiger LT Pro 45 Light" panose="020B0403030504020204"/>
            </a:endParaRPr>
          </a:p>
          <a:p>
            <a:pPr defTabSz="914303">
              <a:defRPr/>
            </a:pPr>
            <a:r>
              <a:rPr lang="en-US" sz="1481" b="1" kern="0" dirty="0">
                <a:solidFill>
                  <a:prstClr val="black"/>
                </a:solidFill>
                <a:latin typeface="Frutiger LT Pro 45 Light" panose="020B0403030504020204"/>
              </a:rPr>
              <a:t>Seven Aberrant Expression k-means Clusters</a:t>
            </a:r>
          </a:p>
          <a:p>
            <a:pPr defTabSz="914303">
              <a:defRPr/>
            </a:pPr>
            <a:endParaRPr lang="en-US" sz="1481" b="1" kern="0" dirty="0">
              <a:solidFill>
                <a:prstClr val="black"/>
              </a:solidFill>
              <a:latin typeface="Frutiger LT Pro 45 Light" panose="020B0403030504020204"/>
            </a:endParaRPr>
          </a:p>
          <a:p>
            <a:pPr defTabSz="914303">
              <a:defRPr/>
            </a:pPr>
            <a:r>
              <a:rPr lang="en-US" sz="1481" b="1" kern="0" dirty="0">
                <a:solidFill>
                  <a:prstClr val="black"/>
                </a:solidFill>
                <a:latin typeface="Frutiger LT Pro 45 Light" panose="020B0403030504020204"/>
              </a:rPr>
              <a:t>Unique Mutated Genes - 687</a:t>
            </a:r>
          </a:p>
          <a:p>
            <a:pPr defTabSz="914303">
              <a:defRPr/>
            </a:pPr>
            <a:endParaRPr lang="en-US" sz="1481" b="1" kern="0" dirty="0">
              <a:solidFill>
                <a:prstClr val="black"/>
              </a:solidFill>
              <a:latin typeface="Frutiger LT Pro 45 Light" panose="020B0403030504020204"/>
            </a:endParaRPr>
          </a:p>
          <a:p>
            <a:pPr defTabSz="914303">
              <a:defRPr/>
            </a:pPr>
            <a:r>
              <a:rPr lang="en-US" sz="1481" b="1" kern="0" dirty="0">
                <a:solidFill>
                  <a:prstClr val="black"/>
                </a:solidFill>
                <a:latin typeface="Frutiger LT Pro 45 Light" panose="020B0403030504020204"/>
              </a:rPr>
              <a:t>Unique Aberrant Expression Genes - 387</a:t>
            </a:r>
          </a:p>
          <a:p>
            <a:pPr defTabSz="914303">
              <a:defRPr/>
            </a:pPr>
            <a:endParaRPr lang="en-US" sz="1481" b="1" kern="0" dirty="0">
              <a:solidFill>
                <a:prstClr val="black"/>
              </a:solidFill>
              <a:latin typeface="Frutiger LT Pro 45 Light" panose="020B0403030504020204"/>
            </a:endParaRPr>
          </a:p>
          <a:p>
            <a:pPr defTabSz="914303">
              <a:defRPr/>
            </a:pPr>
            <a:r>
              <a:rPr lang="en-US" sz="1481" b="1" kern="0" dirty="0">
                <a:solidFill>
                  <a:prstClr val="black"/>
                </a:solidFill>
                <a:latin typeface="Frutiger LT Pro 45 Light" panose="020B0403030504020204"/>
              </a:rPr>
              <a:t>Total = 1044</a:t>
            </a:r>
          </a:p>
          <a:p>
            <a:pPr defTabSz="914303">
              <a:defRPr/>
            </a:pPr>
            <a:endParaRPr lang="en-US" sz="1481" b="1" kern="0" dirty="0">
              <a:solidFill>
                <a:prstClr val="black"/>
              </a:solidFill>
              <a:latin typeface="Frutiger LT Pro 45 Light" panose="020B0403030504020204"/>
            </a:endParaRPr>
          </a:p>
          <a:p>
            <a:pPr defTabSz="914303">
              <a:defRPr/>
            </a:pPr>
            <a:r>
              <a:rPr lang="en-US" sz="1481" b="1" kern="0" dirty="0">
                <a:solidFill>
                  <a:prstClr val="black"/>
                </a:solidFill>
                <a:latin typeface="Frutiger LT Pro 45 Light" panose="020B0403030504020204"/>
              </a:rPr>
              <a:t>The 69 gene intersect with pathway-based feature selection occurs in </a:t>
            </a:r>
            <a:r>
              <a:rPr lang="en-US" sz="1481" b="1" u="sng" kern="0" dirty="0">
                <a:solidFill>
                  <a:prstClr val="black"/>
                </a:solidFill>
                <a:latin typeface="Frutiger LT Pro 45 Light" panose="020B0403030504020204"/>
              </a:rPr>
              <a:t>6 of the 9 </a:t>
            </a:r>
            <a:r>
              <a:rPr lang="en-US" sz="1481" b="1" kern="0" dirty="0">
                <a:solidFill>
                  <a:prstClr val="black"/>
                </a:solidFill>
                <a:latin typeface="Frutiger LT Pro 45 Light" panose="020B0403030504020204"/>
              </a:rPr>
              <a:t>Mutated </a:t>
            </a:r>
          </a:p>
          <a:p>
            <a:pPr defTabSz="914303">
              <a:defRPr/>
            </a:pPr>
            <a:r>
              <a:rPr lang="en-US" sz="1481" b="1" kern="0" dirty="0">
                <a:solidFill>
                  <a:prstClr val="black"/>
                </a:solidFill>
                <a:latin typeface="Frutiger LT Pro 45 Light" panose="020B0403030504020204"/>
              </a:rPr>
              <a:t>k-means Clusters and </a:t>
            </a:r>
            <a:r>
              <a:rPr lang="en-US" sz="1481" b="1" u="sng" kern="0" dirty="0">
                <a:solidFill>
                  <a:prstClr val="black"/>
                </a:solidFill>
                <a:latin typeface="Frutiger LT Pro 45 Light" panose="020B0403030504020204"/>
              </a:rPr>
              <a:t>5 of the 7</a:t>
            </a:r>
            <a:r>
              <a:rPr lang="en-US" sz="1481" b="1" kern="0" dirty="0">
                <a:solidFill>
                  <a:prstClr val="black"/>
                </a:solidFill>
                <a:latin typeface="Frutiger LT Pro 45 Light" panose="020B0403030504020204"/>
              </a:rPr>
              <a:t> Aberrant Expression k-means Clusters </a:t>
            </a:r>
          </a:p>
          <a:p>
            <a:pPr defTabSz="914303">
              <a:defRPr/>
            </a:pPr>
            <a:endParaRPr lang="en-US" sz="1200" kern="0" dirty="0">
              <a:solidFill>
                <a:prstClr val="black"/>
              </a:solidFill>
              <a:latin typeface="Frutiger LT Pro 45 Light" panose="020B0403030504020204"/>
            </a:endParaRPr>
          </a:p>
        </p:txBody>
      </p:sp>
      <p:sp>
        <p:nvSpPr>
          <p:cNvPr id="7" name="TextBox 6"/>
          <p:cNvSpPr txBox="1"/>
          <p:nvPr/>
        </p:nvSpPr>
        <p:spPr>
          <a:xfrm>
            <a:off x="281" y="1416042"/>
            <a:ext cx="9143440" cy="385490"/>
          </a:xfrm>
          <a:prstGeom prst="rect">
            <a:avLst/>
          </a:prstGeom>
          <a:noFill/>
        </p:spPr>
        <p:txBody>
          <a:bodyPr wrap="square" rtlCol="0">
            <a:spAutoFit/>
          </a:bodyPr>
          <a:lstStyle/>
          <a:p>
            <a:pPr algn="ctr" defTabSz="914303">
              <a:defRPr/>
            </a:pPr>
            <a:r>
              <a:rPr lang="en-US" sz="1905" b="1" i="1" kern="0" dirty="0">
                <a:solidFill>
                  <a:srgbClr val="221E1F"/>
                </a:solidFill>
                <a:latin typeface="Frutiger LT Pro 45 Light" panose="020B0403030504020204"/>
              </a:rPr>
              <a:t>Modelling Breast Cancer Molecular Subtypes</a:t>
            </a:r>
          </a:p>
        </p:txBody>
      </p:sp>
    </p:spTree>
    <p:extLst>
      <p:ext uri="{BB962C8B-B14F-4D97-AF65-F5344CB8AC3E}">
        <p14:creationId xmlns:p14="http://schemas.microsoft.com/office/powerpoint/2010/main" val="13181853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401" y="2135303"/>
            <a:ext cx="4664095" cy="4664095"/>
          </a:xfrm>
          <a:prstGeom prst="rect">
            <a:avLst/>
          </a:prstGeom>
        </p:spPr>
      </p:pic>
      <p:sp>
        <p:nvSpPr>
          <p:cNvPr id="5" name="TextBox 4"/>
          <p:cNvSpPr txBox="1"/>
          <p:nvPr/>
        </p:nvSpPr>
        <p:spPr>
          <a:xfrm>
            <a:off x="281" y="1898939"/>
            <a:ext cx="9143440" cy="338554"/>
          </a:xfrm>
          <a:prstGeom prst="rect">
            <a:avLst/>
          </a:prstGeom>
          <a:noFill/>
        </p:spPr>
        <p:txBody>
          <a:bodyPr wrap="square" rtlCol="0">
            <a:spAutoFit/>
          </a:bodyPr>
          <a:lstStyle/>
          <a:p>
            <a:pPr algn="ctr" defTabSz="914303">
              <a:defRPr/>
            </a:pPr>
            <a:r>
              <a:rPr lang="en-US" sz="1600" b="1" kern="0" dirty="0">
                <a:solidFill>
                  <a:prstClr val="black"/>
                </a:solidFill>
                <a:latin typeface="Frutiger LT Pro 45 Light" panose="020B0403030504020204"/>
              </a:rPr>
              <a:t>Luminal A vs. Luminal B Breast Tumor Classification – Unsupervised Feature selection </a:t>
            </a:r>
          </a:p>
        </p:txBody>
      </p:sp>
      <p:sp>
        <p:nvSpPr>
          <p:cNvPr id="6" name="TextBox 5"/>
          <p:cNvSpPr txBox="1"/>
          <p:nvPr/>
        </p:nvSpPr>
        <p:spPr>
          <a:xfrm>
            <a:off x="4572000" y="2730208"/>
            <a:ext cx="4472284" cy="3467359"/>
          </a:xfrm>
          <a:prstGeom prst="rect">
            <a:avLst/>
          </a:prstGeom>
          <a:noFill/>
        </p:spPr>
        <p:txBody>
          <a:bodyPr wrap="square" rtlCol="0">
            <a:spAutoFit/>
          </a:bodyPr>
          <a:lstStyle/>
          <a:p>
            <a:pPr defTabSz="914303">
              <a:defRPr/>
            </a:pPr>
            <a:r>
              <a:rPr lang="en-US" sz="1481" b="1" kern="0" dirty="0">
                <a:solidFill>
                  <a:prstClr val="black"/>
                </a:solidFill>
                <a:latin typeface="Frutiger LT Pro 45 Light" panose="020B0403030504020204"/>
              </a:rPr>
              <a:t>12 Mutated k-means Clusters</a:t>
            </a:r>
          </a:p>
          <a:p>
            <a:pPr defTabSz="914303">
              <a:defRPr/>
            </a:pPr>
            <a:endParaRPr lang="en-US" sz="1481" kern="0" dirty="0">
              <a:solidFill>
                <a:prstClr val="black"/>
              </a:solidFill>
              <a:latin typeface="Frutiger LT Pro 45 Light" panose="020B0403030504020204"/>
            </a:endParaRPr>
          </a:p>
          <a:p>
            <a:pPr defTabSz="914303">
              <a:defRPr/>
            </a:pPr>
            <a:r>
              <a:rPr lang="en-US" sz="1481" b="1" kern="0" dirty="0">
                <a:solidFill>
                  <a:prstClr val="black"/>
                </a:solidFill>
                <a:latin typeface="Frutiger LT Pro 45 Light" panose="020B0403030504020204"/>
              </a:rPr>
              <a:t>12 Aberrant Expression k-means Clusters</a:t>
            </a:r>
          </a:p>
          <a:p>
            <a:pPr defTabSz="914303">
              <a:defRPr/>
            </a:pPr>
            <a:endParaRPr lang="en-US" sz="1481" b="1" kern="0" dirty="0">
              <a:solidFill>
                <a:prstClr val="black"/>
              </a:solidFill>
              <a:latin typeface="Frutiger LT Pro 45 Light" panose="020B0403030504020204"/>
            </a:endParaRPr>
          </a:p>
          <a:p>
            <a:pPr defTabSz="914303">
              <a:defRPr/>
            </a:pPr>
            <a:r>
              <a:rPr lang="en-US" sz="1481" b="1" kern="0" dirty="0">
                <a:solidFill>
                  <a:prstClr val="black"/>
                </a:solidFill>
                <a:latin typeface="Frutiger LT Pro 45 Light" panose="020B0403030504020204"/>
              </a:rPr>
              <a:t>Unique Mutated Genes - 866</a:t>
            </a:r>
          </a:p>
          <a:p>
            <a:pPr defTabSz="914303">
              <a:defRPr/>
            </a:pPr>
            <a:endParaRPr lang="en-US" sz="1481" b="1" kern="0" dirty="0">
              <a:solidFill>
                <a:prstClr val="black"/>
              </a:solidFill>
              <a:latin typeface="Frutiger LT Pro 45 Light" panose="020B0403030504020204"/>
            </a:endParaRPr>
          </a:p>
          <a:p>
            <a:pPr defTabSz="914303">
              <a:defRPr/>
            </a:pPr>
            <a:r>
              <a:rPr lang="en-US" sz="1481" b="1" kern="0" dirty="0">
                <a:solidFill>
                  <a:prstClr val="black"/>
                </a:solidFill>
                <a:latin typeface="Frutiger LT Pro 45 Light" panose="020B0403030504020204"/>
              </a:rPr>
              <a:t>Unique Aberrant Expression Genes - 946</a:t>
            </a:r>
          </a:p>
          <a:p>
            <a:pPr defTabSz="914303">
              <a:defRPr/>
            </a:pPr>
            <a:endParaRPr lang="en-US" sz="1481" b="1" kern="0" dirty="0">
              <a:solidFill>
                <a:prstClr val="black"/>
              </a:solidFill>
              <a:latin typeface="Frutiger LT Pro 45 Light" panose="020B0403030504020204"/>
            </a:endParaRPr>
          </a:p>
          <a:p>
            <a:pPr defTabSz="914303">
              <a:defRPr/>
            </a:pPr>
            <a:r>
              <a:rPr lang="en-US" sz="1481" b="1" kern="0" dirty="0">
                <a:solidFill>
                  <a:prstClr val="black"/>
                </a:solidFill>
                <a:latin typeface="Frutiger LT Pro 45 Light" panose="020B0403030504020204"/>
              </a:rPr>
              <a:t>Total = 1763</a:t>
            </a:r>
          </a:p>
          <a:p>
            <a:pPr defTabSz="914303">
              <a:defRPr/>
            </a:pPr>
            <a:endParaRPr lang="en-US" sz="1481" b="1" kern="0" dirty="0">
              <a:solidFill>
                <a:prstClr val="black"/>
              </a:solidFill>
              <a:latin typeface="Frutiger LT Pro 45 Light" panose="020B0403030504020204"/>
            </a:endParaRPr>
          </a:p>
          <a:p>
            <a:pPr defTabSz="914303">
              <a:defRPr/>
            </a:pPr>
            <a:r>
              <a:rPr lang="en-US" sz="1481" b="1" kern="0" dirty="0">
                <a:solidFill>
                  <a:prstClr val="black"/>
                </a:solidFill>
                <a:latin typeface="Frutiger LT Pro 45 Light" panose="020B0403030504020204"/>
              </a:rPr>
              <a:t>The 213 gene intersect with pathway-based feature selection occurs in </a:t>
            </a:r>
            <a:r>
              <a:rPr lang="en-US" sz="1481" b="1" u="sng" kern="0" dirty="0">
                <a:solidFill>
                  <a:prstClr val="black"/>
                </a:solidFill>
                <a:latin typeface="Frutiger LT Pro 45 Light" panose="020B0403030504020204"/>
              </a:rPr>
              <a:t>8 of the 12 </a:t>
            </a:r>
            <a:r>
              <a:rPr lang="en-US" sz="1481" b="1" kern="0" dirty="0">
                <a:solidFill>
                  <a:prstClr val="black"/>
                </a:solidFill>
                <a:latin typeface="Frutiger LT Pro 45 Light" panose="020B0403030504020204"/>
              </a:rPr>
              <a:t>Mutated </a:t>
            </a:r>
          </a:p>
          <a:p>
            <a:pPr defTabSz="914303">
              <a:defRPr/>
            </a:pPr>
            <a:r>
              <a:rPr lang="en-US" sz="1481" b="1" kern="0" dirty="0">
                <a:solidFill>
                  <a:prstClr val="black"/>
                </a:solidFill>
                <a:latin typeface="Frutiger LT Pro 45 Light" panose="020B0403030504020204"/>
              </a:rPr>
              <a:t>k-means Clusters and </a:t>
            </a:r>
            <a:r>
              <a:rPr lang="en-US" sz="1481" b="1" u="sng" kern="0" dirty="0">
                <a:solidFill>
                  <a:prstClr val="black"/>
                </a:solidFill>
                <a:latin typeface="Frutiger LT Pro 45 Light" panose="020B0403030504020204"/>
              </a:rPr>
              <a:t>4 of the 12</a:t>
            </a:r>
            <a:r>
              <a:rPr lang="en-US" sz="1481" b="1" kern="0" dirty="0">
                <a:solidFill>
                  <a:prstClr val="black"/>
                </a:solidFill>
                <a:latin typeface="Frutiger LT Pro 45 Light" panose="020B0403030504020204"/>
              </a:rPr>
              <a:t> Aberrant Expression k-means Clusters </a:t>
            </a:r>
          </a:p>
          <a:p>
            <a:pPr defTabSz="914303">
              <a:defRPr/>
            </a:pPr>
            <a:endParaRPr lang="en-US" sz="1200" kern="0" dirty="0">
              <a:solidFill>
                <a:prstClr val="black"/>
              </a:solidFill>
              <a:latin typeface="Frutiger LT Pro 45 Light" panose="020B0403030504020204"/>
            </a:endParaRPr>
          </a:p>
        </p:txBody>
      </p:sp>
      <p:sp>
        <p:nvSpPr>
          <p:cNvPr id="7" name="TextBox 6"/>
          <p:cNvSpPr txBox="1"/>
          <p:nvPr/>
        </p:nvSpPr>
        <p:spPr>
          <a:xfrm>
            <a:off x="281" y="1416042"/>
            <a:ext cx="9143440" cy="385490"/>
          </a:xfrm>
          <a:prstGeom prst="rect">
            <a:avLst/>
          </a:prstGeom>
          <a:noFill/>
        </p:spPr>
        <p:txBody>
          <a:bodyPr wrap="square" rtlCol="0">
            <a:spAutoFit/>
          </a:bodyPr>
          <a:lstStyle/>
          <a:p>
            <a:pPr algn="ctr" defTabSz="914303">
              <a:defRPr/>
            </a:pPr>
            <a:r>
              <a:rPr lang="en-US" sz="1905" b="1" i="1" kern="0" dirty="0">
                <a:solidFill>
                  <a:srgbClr val="221E1F"/>
                </a:solidFill>
                <a:latin typeface="Frutiger LT Pro 45 Light" panose="020B0403030504020204"/>
              </a:rPr>
              <a:t>Modelling Breast Cancer Molecular Subtypes</a:t>
            </a:r>
          </a:p>
        </p:txBody>
      </p:sp>
    </p:spTree>
    <p:extLst>
      <p:ext uri="{BB962C8B-B14F-4D97-AF65-F5344CB8AC3E}">
        <p14:creationId xmlns:p14="http://schemas.microsoft.com/office/powerpoint/2010/main" val="5639856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81" y="5093899"/>
            <a:ext cx="9143440" cy="548099"/>
          </a:xfrm>
          <a:prstGeom prst="rect">
            <a:avLst/>
          </a:prstGeom>
          <a:noFill/>
        </p:spPr>
        <p:txBody>
          <a:bodyPr wrap="square" rtlCol="0">
            <a:spAutoFit/>
          </a:bodyPr>
          <a:lstStyle/>
          <a:p>
            <a:pPr algn="ctr" defTabSz="914303">
              <a:defRPr/>
            </a:pPr>
            <a:r>
              <a:rPr lang="en-US" sz="1481" b="1" kern="0" dirty="0">
                <a:solidFill>
                  <a:prstClr val="black"/>
                </a:solidFill>
                <a:latin typeface="Frutiger LT Pro 45 Light" panose="020B0403030504020204"/>
              </a:rPr>
              <a:t>ER- vs. ER+ Breast Tumor Classification: </a:t>
            </a:r>
          </a:p>
          <a:p>
            <a:pPr algn="ctr" defTabSz="914303">
              <a:defRPr/>
            </a:pPr>
            <a:r>
              <a:rPr lang="en-US" sz="1481" b="1" kern="0" dirty="0">
                <a:solidFill>
                  <a:prstClr val="black"/>
                </a:solidFill>
                <a:latin typeface="Frutiger LT Pro 45 Light" panose="020B0403030504020204"/>
              </a:rPr>
              <a:t>2 Mutated Pathways (10 genes); 5 Aberrant Expression Pathways (146 genes) </a:t>
            </a:r>
          </a:p>
        </p:txBody>
      </p:sp>
      <p:sp>
        <p:nvSpPr>
          <p:cNvPr id="7" name="TextBox 6"/>
          <p:cNvSpPr txBox="1"/>
          <p:nvPr/>
        </p:nvSpPr>
        <p:spPr>
          <a:xfrm>
            <a:off x="561" y="1253283"/>
            <a:ext cx="9143440" cy="385490"/>
          </a:xfrm>
          <a:prstGeom prst="rect">
            <a:avLst/>
          </a:prstGeom>
          <a:noFill/>
        </p:spPr>
        <p:txBody>
          <a:bodyPr wrap="square" rtlCol="0">
            <a:spAutoFit/>
          </a:bodyPr>
          <a:lstStyle/>
          <a:p>
            <a:pPr algn="ctr" defTabSz="914303">
              <a:defRPr/>
            </a:pPr>
            <a:r>
              <a:rPr lang="en-US" sz="1905" b="1" i="1" kern="0" dirty="0">
                <a:solidFill>
                  <a:srgbClr val="221E1F"/>
                </a:solidFill>
                <a:latin typeface="Frutiger LT Pro 45 Light" panose="020B0403030504020204"/>
              </a:rPr>
              <a:t>Modeling Human Breast Cancer Molecular Subtypes </a:t>
            </a:r>
          </a:p>
        </p:txBody>
      </p:sp>
      <p:sp>
        <p:nvSpPr>
          <p:cNvPr id="8" name="TextBox 7"/>
          <p:cNvSpPr txBox="1"/>
          <p:nvPr/>
        </p:nvSpPr>
        <p:spPr>
          <a:xfrm>
            <a:off x="1" y="5711083"/>
            <a:ext cx="9143440" cy="548099"/>
          </a:xfrm>
          <a:prstGeom prst="rect">
            <a:avLst/>
          </a:prstGeom>
          <a:noFill/>
        </p:spPr>
        <p:txBody>
          <a:bodyPr wrap="square" rtlCol="0">
            <a:spAutoFit/>
          </a:bodyPr>
          <a:lstStyle/>
          <a:p>
            <a:pPr algn="ctr" defTabSz="914303">
              <a:defRPr/>
            </a:pPr>
            <a:r>
              <a:rPr lang="en-US" sz="1481" b="1" kern="0" dirty="0">
                <a:solidFill>
                  <a:prstClr val="black"/>
                </a:solidFill>
                <a:latin typeface="Frutiger LT Pro 45 Light" panose="020B0403030504020204"/>
              </a:rPr>
              <a:t>Luminal A vs. B Breast Tumor Classification: </a:t>
            </a:r>
          </a:p>
          <a:p>
            <a:pPr algn="ctr" defTabSz="914303">
              <a:defRPr/>
            </a:pPr>
            <a:r>
              <a:rPr lang="en-US" sz="1481" b="1" kern="0" dirty="0">
                <a:solidFill>
                  <a:prstClr val="black"/>
                </a:solidFill>
                <a:latin typeface="Frutiger LT Pro 45 Light" panose="020B0403030504020204"/>
              </a:rPr>
              <a:t>4 Mutated Pathways (172 genes); 8 Aberrant Expression Pathways (72 genes) </a:t>
            </a:r>
          </a:p>
        </p:txBody>
      </p:sp>
      <p:sp>
        <p:nvSpPr>
          <p:cNvPr id="9" name="TextBox 8"/>
          <p:cNvSpPr txBox="1"/>
          <p:nvPr/>
        </p:nvSpPr>
        <p:spPr>
          <a:xfrm>
            <a:off x="0" y="6297494"/>
            <a:ext cx="9143440" cy="320216"/>
          </a:xfrm>
          <a:prstGeom prst="rect">
            <a:avLst/>
          </a:prstGeom>
          <a:noFill/>
        </p:spPr>
        <p:txBody>
          <a:bodyPr wrap="square" rtlCol="0">
            <a:spAutoFit/>
          </a:bodyPr>
          <a:lstStyle/>
          <a:p>
            <a:pPr algn="ctr" defTabSz="914303">
              <a:defRPr/>
            </a:pPr>
            <a:r>
              <a:rPr lang="en-US" sz="1481" b="1" kern="0" dirty="0">
                <a:solidFill>
                  <a:prstClr val="black"/>
                </a:solidFill>
                <a:latin typeface="Frutiger LT Pro 45 Light" panose="020B0403030504020204"/>
              </a:rPr>
              <a:t>*Six Gene Intersect - p = 2.12 x 10</a:t>
            </a:r>
            <a:r>
              <a:rPr lang="en-US" sz="1481" b="1" kern="0" baseline="30000" dirty="0">
                <a:solidFill>
                  <a:prstClr val="black"/>
                </a:solidFill>
                <a:latin typeface="Frutiger LT Pro 45 Light" panose="020B0403030504020204"/>
              </a:rPr>
              <a:t>-108</a:t>
            </a:r>
            <a:endParaRPr lang="en-US" sz="1481" kern="0" dirty="0">
              <a:solidFill>
                <a:prstClr val="black"/>
              </a:solidFill>
              <a:latin typeface="Frutiger LT Pro 45 Light" panose="020B0403030504020204"/>
            </a:endParaRP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6247" y="1723999"/>
            <a:ext cx="3290026" cy="3290026"/>
          </a:xfrm>
          <a:prstGeom prst="rect">
            <a:avLst/>
          </a:prstGeom>
        </p:spPr>
      </p:pic>
      <p:sp>
        <p:nvSpPr>
          <p:cNvPr id="13" name="TextBox 12"/>
          <p:cNvSpPr txBox="1"/>
          <p:nvPr/>
        </p:nvSpPr>
        <p:spPr>
          <a:xfrm>
            <a:off x="1793493" y="4151775"/>
            <a:ext cx="2458635" cy="353045"/>
          </a:xfrm>
          <a:prstGeom prst="rect">
            <a:avLst/>
          </a:prstGeom>
          <a:noFill/>
        </p:spPr>
        <p:txBody>
          <a:bodyPr wrap="square" rtlCol="0">
            <a:spAutoFit/>
          </a:bodyPr>
          <a:lstStyle/>
          <a:p>
            <a:pPr algn="r" defTabSz="967618"/>
            <a:r>
              <a:rPr lang="en-US" sz="847" kern="0" dirty="0">
                <a:solidFill>
                  <a:srgbClr val="221E1F"/>
                </a:solidFill>
                <a:latin typeface="Frutiger LT Pro 45 Light"/>
              </a:rPr>
              <a:t>528 Sample Microarray Breast Cancer Dataset</a:t>
            </a:r>
          </a:p>
          <a:p>
            <a:pPr algn="r" defTabSz="967618"/>
            <a:r>
              <a:rPr lang="en-US" sz="847" kern="0" dirty="0">
                <a:solidFill>
                  <a:srgbClr val="221E1F"/>
                </a:solidFill>
                <a:latin typeface="Frutiger LT Pro 45 Light"/>
              </a:rPr>
              <a:t> Cancer Genome Atlas Network, </a:t>
            </a:r>
            <a:r>
              <a:rPr lang="en-US" sz="847" i="1" kern="0" dirty="0">
                <a:solidFill>
                  <a:srgbClr val="221E1F"/>
                </a:solidFill>
                <a:latin typeface="Frutiger LT Pro 45 Light"/>
              </a:rPr>
              <a:t>Nature </a:t>
            </a:r>
            <a:r>
              <a:rPr lang="en-US" sz="847" kern="0" dirty="0">
                <a:solidFill>
                  <a:srgbClr val="221E1F"/>
                </a:solidFill>
                <a:latin typeface="Frutiger LT Pro 45 Light"/>
              </a:rPr>
              <a:t>2012</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55422" y="1707617"/>
            <a:ext cx="3290026" cy="3290026"/>
          </a:xfrm>
          <a:prstGeom prst="rect">
            <a:avLst/>
          </a:prstGeom>
        </p:spPr>
      </p:pic>
      <p:sp>
        <p:nvSpPr>
          <p:cNvPr id="14" name="TextBox 13"/>
          <p:cNvSpPr txBox="1"/>
          <p:nvPr/>
        </p:nvSpPr>
        <p:spPr>
          <a:xfrm>
            <a:off x="5274849" y="4146209"/>
            <a:ext cx="2458635" cy="353045"/>
          </a:xfrm>
          <a:prstGeom prst="rect">
            <a:avLst/>
          </a:prstGeom>
          <a:noFill/>
        </p:spPr>
        <p:txBody>
          <a:bodyPr wrap="square" rtlCol="0">
            <a:spAutoFit/>
          </a:bodyPr>
          <a:lstStyle/>
          <a:p>
            <a:pPr algn="r" defTabSz="967618"/>
            <a:r>
              <a:rPr lang="en-US" sz="847" kern="0" dirty="0">
                <a:solidFill>
                  <a:srgbClr val="221E1F"/>
                </a:solidFill>
                <a:latin typeface="Frutiger LT Pro 45 Light"/>
              </a:rPr>
              <a:t>528 Sample Microarray Breast Cancer Dataset</a:t>
            </a:r>
          </a:p>
          <a:p>
            <a:pPr algn="r" defTabSz="967618"/>
            <a:r>
              <a:rPr lang="en-US" sz="847" kern="0" dirty="0">
                <a:solidFill>
                  <a:srgbClr val="221E1F"/>
                </a:solidFill>
                <a:latin typeface="Frutiger LT Pro 45 Light"/>
              </a:rPr>
              <a:t> Cancer Genome Atlas Network, </a:t>
            </a:r>
            <a:r>
              <a:rPr lang="en-US" sz="847" i="1" kern="0" dirty="0">
                <a:solidFill>
                  <a:srgbClr val="221E1F"/>
                </a:solidFill>
                <a:latin typeface="Frutiger LT Pro 45 Light"/>
              </a:rPr>
              <a:t>Nature </a:t>
            </a:r>
            <a:r>
              <a:rPr lang="en-US" sz="847" kern="0" dirty="0">
                <a:solidFill>
                  <a:srgbClr val="221E1F"/>
                </a:solidFill>
                <a:latin typeface="Frutiger LT Pro 45 Light"/>
              </a:rPr>
              <a:t>2012</a:t>
            </a:r>
          </a:p>
        </p:txBody>
      </p:sp>
    </p:spTree>
    <p:extLst>
      <p:ext uri="{BB962C8B-B14F-4D97-AF65-F5344CB8AC3E}">
        <p14:creationId xmlns:p14="http://schemas.microsoft.com/office/powerpoint/2010/main" val="41579302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 y="1402866"/>
            <a:ext cx="9144001" cy="483209"/>
          </a:xfrm>
          <a:prstGeom prst="rect">
            <a:avLst/>
          </a:prstGeom>
          <a:noFill/>
        </p:spPr>
        <p:txBody>
          <a:bodyPr wrap="square" rtlCol="0">
            <a:spAutoFit/>
          </a:bodyPr>
          <a:lstStyle/>
          <a:p>
            <a:pPr algn="ctr" defTabSz="967618"/>
            <a:r>
              <a:rPr lang="en-US" sz="2540" b="1" kern="0" dirty="0">
                <a:solidFill>
                  <a:sysClr val="windowText" lastClr="000000"/>
                </a:solidFill>
              </a:rPr>
              <a:t>Lung Cancer Facts </a:t>
            </a:r>
          </a:p>
        </p:txBody>
      </p:sp>
      <p:sp>
        <p:nvSpPr>
          <p:cNvPr id="3" name="TextBox 2"/>
          <p:cNvSpPr txBox="1"/>
          <p:nvPr/>
        </p:nvSpPr>
        <p:spPr>
          <a:xfrm>
            <a:off x="568165" y="2157459"/>
            <a:ext cx="8122971" cy="2697533"/>
          </a:xfrm>
          <a:prstGeom prst="rect">
            <a:avLst/>
          </a:prstGeom>
          <a:noFill/>
        </p:spPr>
        <p:txBody>
          <a:bodyPr wrap="square" rtlCol="0">
            <a:spAutoFit/>
          </a:bodyPr>
          <a:lstStyle/>
          <a:p>
            <a:pPr marL="302381" indent="-302381" defTabSz="967618">
              <a:buSzPct val="130000"/>
              <a:buFont typeface="Arial" panose="020B0604020202020204" pitchFamily="34" charset="0"/>
              <a:buChar char="•"/>
            </a:pPr>
            <a:r>
              <a:rPr lang="en-US" sz="1693" b="1" kern="0" dirty="0">
                <a:solidFill>
                  <a:sysClr val="windowText" lastClr="000000"/>
                </a:solidFill>
              </a:rPr>
              <a:t>Lung cancer is the leading cancer killer in both men and women in the United States.</a:t>
            </a:r>
          </a:p>
          <a:p>
            <a:pPr marL="302381" indent="-302381" defTabSz="967618">
              <a:buSzPct val="130000"/>
              <a:buFont typeface="Arial" panose="020B0604020202020204" pitchFamily="34" charset="0"/>
              <a:buChar char="•"/>
            </a:pPr>
            <a:endParaRPr lang="en-US" sz="1693" b="1" kern="0" dirty="0">
              <a:solidFill>
                <a:sysClr val="windowText" lastClr="000000"/>
              </a:solidFill>
            </a:endParaRPr>
          </a:p>
          <a:p>
            <a:pPr marL="302381" indent="-302381" defTabSz="967618">
              <a:buSzPct val="130000"/>
              <a:buFont typeface="Arial" panose="020B0604020202020204" pitchFamily="34" charset="0"/>
              <a:buChar char="•"/>
            </a:pPr>
            <a:r>
              <a:rPr lang="en-US" sz="1693" b="1" kern="0" dirty="0">
                <a:solidFill>
                  <a:sysClr val="windowText" lastClr="000000"/>
                </a:solidFill>
              </a:rPr>
              <a:t>During 2015, an estimated 221,200 new cases of lung cancer were expected to be diagnosed, representing about 13 percent of all cancer diagnoses.</a:t>
            </a:r>
            <a:r>
              <a:rPr lang="en-US" sz="1693" kern="0" dirty="0">
                <a:solidFill>
                  <a:sysClr val="windowText" lastClr="000000"/>
                </a:solidFill>
              </a:rPr>
              <a:t> </a:t>
            </a:r>
          </a:p>
          <a:p>
            <a:pPr marL="302381" indent="-302381" defTabSz="967618">
              <a:buSzPct val="130000"/>
              <a:buFont typeface="Arial" panose="020B0604020202020204" pitchFamily="34" charset="0"/>
              <a:buChar char="•"/>
            </a:pPr>
            <a:endParaRPr lang="en-US" sz="1693" b="1" kern="0" dirty="0">
              <a:solidFill>
                <a:sysClr val="windowText" lastClr="000000"/>
              </a:solidFill>
            </a:endParaRPr>
          </a:p>
          <a:p>
            <a:pPr marL="302381" indent="-302381" defTabSz="967618">
              <a:buSzPct val="130000"/>
              <a:buFont typeface="Arial" panose="020B0604020202020204" pitchFamily="34" charset="0"/>
              <a:buChar char="•"/>
            </a:pPr>
            <a:r>
              <a:rPr lang="en-US" sz="1693" b="1" kern="0" dirty="0">
                <a:solidFill>
                  <a:sysClr val="windowText" lastClr="000000"/>
                </a:solidFill>
              </a:rPr>
              <a:t>The lung cancer five-year survival rate (17.8 percent) is lower than many other leading cancers, such as the colon (65.4 percent), </a:t>
            </a:r>
          </a:p>
          <a:p>
            <a:pPr defTabSz="967618">
              <a:buSzPct val="130000"/>
            </a:pPr>
            <a:r>
              <a:rPr lang="en-US" sz="1693" b="1" kern="0" dirty="0">
                <a:solidFill>
                  <a:sysClr val="windowText" lastClr="000000"/>
                </a:solidFill>
              </a:rPr>
              <a:t>     breast (90.5 percent) and prostate (99.6 percent).</a:t>
            </a:r>
          </a:p>
        </p:txBody>
      </p:sp>
      <p:sp>
        <p:nvSpPr>
          <p:cNvPr id="4" name="TextBox 3"/>
          <p:cNvSpPr txBox="1"/>
          <p:nvPr/>
        </p:nvSpPr>
        <p:spPr>
          <a:xfrm>
            <a:off x="4572000" y="5416669"/>
            <a:ext cx="3746332" cy="287771"/>
          </a:xfrm>
          <a:prstGeom prst="rect">
            <a:avLst/>
          </a:prstGeom>
          <a:noFill/>
        </p:spPr>
        <p:txBody>
          <a:bodyPr wrap="square" rtlCol="0">
            <a:spAutoFit/>
          </a:bodyPr>
          <a:lstStyle/>
          <a:p>
            <a:pPr algn="r" defTabSz="967618"/>
            <a:r>
              <a:rPr lang="en-US" sz="1270" b="1" kern="0" dirty="0">
                <a:solidFill>
                  <a:sysClr val="windowText" lastClr="000000"/>
                </a:solidFill>
              </a:rPr>
              <a:t>American Lung Association, 2016</a:t>
            </a:r>
          </a:p>
        </p:txBody>
      </p:sp>
    </p:spTree>
    <p:extLst>
      <p:ext uri="{BB962C8B-B14F-4D97-AF65-F5344CB8AC3E}">
        <p14:creationId xmlns:p14="http://schemas.microsoft.com/office/powerpoint/2010/main" val="1224813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4"/>
          <p:cNvSpPr txBox="1">
            <a:spLocks/>
          </p:cNvSpPr>
          <p:nvPr/>
        </p:nvSpPr>
        <p:spPr>
          <a:xfrm>
            <a:off x="590528" y="1190448"/>
            <a:ext cx="8191007" cy="5260335"/>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spcBef>
                <a:spcPts val="3000"/>
              </a:spcBef>
              <a:buFont typeface="Arial" panose="020B0604020202020204" pitchFamily="34" charset="0"/>
              <a:buNone/>
            </a:pPr>
            <a:r>
              <a:rPr lang="en-US" sz="2600" b="1" i="1" dirty="0">
                <a:solidFill>
                  <a:prstClr val="black"/>
                </a:solidFill>
                <a:latin typeface="Frutiger LT Pro 55 Roman" panose="020B0602020204020204" pitchFamily="34" charset="0"/>
              </a:rPr>
              <a:t>The data is fit with a negative binomial (NB) model:</a:t>
            </a:r>
          </a:p>
          <a:p>
            <a:pPr marL="0" indent="0">
              <a:lnSpc>
                <a:spcPct val="110000"/>
              </a:lnSpc>
              <a:spcBef>
                <a:spcPts val="1200"/>
              </a:spcBef>
              <a:buFont typeface="Arial" panose="020B0604020202020204" pitchFamily="34" charset="0"/>
              <a:buNone/>
            </a:pPr>
            <a:r>
              <a:rPr lang="en-US" b="1" i="1" dirty="0">
                <a:solidFill>
                  <a:prstClr val="black"/>
                </a:solidFill>
                <a:latin typeface="Frutiger LT Pro 55 Roman" panose="020B0602020204020204" pitchFamily="34" charset="0"/>
              </a:rPr>
              <a:t>                      </a:t>
            </a:r>
            <a:r>
              <a:rPr lang="en-US" i="1" dirty="0" err="1">
                <a:solidFill>
                  <a:prstClr val="black"/>
                </a:solidFill>
                <a:latin typeface="Frutiger LT Pro 55 Roman" panose="020B0602020204020204" pitchFamily="34" charset="0"/>
              </a:rPr>
              <a:t>Y</a:t>
            </a:r>
            <a:r>
              <a:rPr lang="en-US" i="1" baseline="-25000" dirty="0" err="1">
                <a:solidFill>
                  <a:prstClr val="black"/>
                </a:solidFill>
                <a:latin typeface="Frutiger LT Pro 55 Roman" panose="020B0602020204020204" pitchFamily="34" charset="0"/>
              </a:rPr>
              <a:t>gi</a:t>
            </a:r>
            <a:r>
              <a:rPr lang="en-US" i="1" dirty="0">
                <a:solidFill>
                  <a:prstClr val="black"/>
                </a:solidFill>
                <a:latin typeface="Frutiger LT Pro 55 Roman" panose="020B0602020204020204" pitchFamily="34" charset="0"/>
              </a:rPr>
              <a:t> ∼ NB(M</a:t>
            </a:r>
            <a:r>
              <a:rPr lang="en-US" i="1" baseline="-25000" dirty="0">
                <a:solidFill>
                  <a:prstClr val="black"/>
                </a:solidFill>
                <a:latin typeface="Frutiger LT Pro 55 Roman" panose="020B0602020204020204" pitchFamily="34" charset="0"/>
              </a:rPr>
              <a:t>i</a:t>
            </a:r>
            <a:r>
              <a:rPr lang="en-US" i="1" dirty="0">
                <a:solidFill>
                  <a:prstClr val="black"/>
                </a:solidFill>
                <a:latin typeface="Frutiger LT Pro 55 Roman" panose="020B0602020204020204" pitchFamily="34" charset="0"/>
              </a:rPr>
              <a:t>p</a:t>
            </a:r>
            <a:r>
              <a:rPr lang="en-US" i="1" baseline="-25000" dirty="0">
                <a:solidFill>
                  <a:prstClr val="black"/>
                </a:solidFill>
                <a:latin typeface="Frutiger LT Pro 55 Roman" panose="020B0602020204020204" pitchFamily="34" charset="0"/>
              </a:rPr>
              <a:t>gj </a:t>
            </a:r>
            <a:r>
              <a:rPr lang="en-US" i="1" dirty="0">
                <a:solidFill>
                  <a:prstClr val="black"/>
                </a:solidFill>
                <a:latin typeface="Frutiger LT Pro 55 Roman" panose="020B0602020204020204" pitchFamily="34" charset="0"/>
              </a:rPr>
              <a:t>, </a:t>
            </a:r>
            <a:r>
              <a:rPr lang="el-GR" i="1" dirty="0">
                <a:solidFill>
                  <a:prstClr val="black"/>
                </a:solidFill>
                <a:latin typeface="Frutiger LT Pro 55 Roman" panose="020B0602020204020204" pitchFamily="34" charset="0"/>
              </a:rPr>
              <a:t>Φ</a:t>
            </a:r>
            <a:r>
              <a:rPr lang="en-US" i="1" baseline="-25000" dirty="0">
                <a:solidFill>
                  <a:prstClr val="black"/>
                </a:solidFill>
                <a:latin typeface="Frutiger LT Pro 55 Roman" panose="020B0602020204020204" pitchFamily="34" charset="0"/>
              </a:rPr>
              <a:t>g</a:t>
            </a:r>
            <a:r>
              <a:rPr lang="en-US" i="1" dirty="0">
                <a:solidFill>
                  <a:prstClr val="black"/>
                </a:solidFill>
                <a:latin typeface="Frutiger LT Pro 55 Roman" panose="020B0602020204020204" pitchFamily="34" charset="0"/>
              </a:rPr>
              <a:t>)</a:t>
            </a:r>
          </a:p>
          <a:p>
            <a:pPr marL="0" indent="0">
              <a:lnSpc>
                <a:spcPct val="110000"/>
              </a:lnSpc>
              <a:spcBef>
                <a:spcPts val="1200"/>
              </a:spcBef>
              <a:buFont typeface="Arial" panose="020B0604020202020204" pitchFamily="34" charset="0"/>
              <a:buNone/>
            </a:pPr>
            <a:r>
              <a:rPr lang="en-US" sz="2400" i="1" dirty="0">
                <a:solidFill>
                  <a:prstClr val="black"/>
                </a:solidFill>
                <a:latin typeface="Frutiger LT Pro 55 Roman" panose="020B0602020204020204" pitchFamily="34" charset="0"/>
              </a:rPr>
              <a:t>For gene (g) and sample (</a:t>
            </a:r>
            <a:r>
              <a:rPr lang="en-US" sz="2400" i="1" dirty="0" err="1">
                <a:solidFill>
                  <a:prstClr val="black"/>
                </a:solidFill>
                <a:latin typeface="Frutiger LT Pro 55 Roman" panose="020B0602020204020204" pitchFamily="34" charset="0"/>
              </a:rPr>
              <a:t>i</a:t>
            </a:r>
            <a:r>
              <a:rPr lang="en-US" sz="2400" i="1" dirty="0">
                <a:solidFill>
                  <a:prstClr val="black"/>
                </a:solidFill>
                <a:latin typeface="Frutiger LT Pro 55 Roman" panose="020B0602020204020204" pitchFamily="34" charset="0"/>
              </a:rPr>
              <a:t>)</a:t>
            </a:r>
          </a:p>
          <a:p>
            <a:pPr marL="0" indent="0">
              <a:lnSpc>
                <a:spcPct val="100000"/>
              </a:lnSpc>
              <a:spcBef>
                <a:spcPts val="600"/>
              </a:spcBef>
              <a:buFont typeface="Arial" panose="020B0604020202020204" pitchFamily="34" charset="0"/>
              <a:buNone/>
            </a:pPr>
            <a:endParaRPr lang="en-US" sz="2400" i="1" dirty="0">
              <a:solidFill>
                <a:prstClr val="black"/>
              </a:solidFill>
              <a:latin typeface="Frutiger LT Pro 55 Roman" panose="020B0602020204020204" pitchFamily="34" charset="0"/>
            </a:endParaRPr>
          </a:p>
          <a:p>
            <a:pPr marL="0" indent="0">
              <a:lnSpc>
                <a:spcPct val="100000"/>
              </a:lnSpc>
              <a:spcBef>
                <a:spcPts val="600"/>
              </a:spcBef>
              <a:buFont typeface="Arial" panose="020B0604020202020204" pitchFamily="34" charset="0"/>
              <a:buNone/>
            </a:pPr>
            <a:r>
              <a:rPr lang="en-US" sz="2400" i="1" dirty="0">
                <a:solidFill>
                  <a:prstClr val="black"/>
                </a:solidFill>
                <a:latin typeface="Frutiger LT Pro 55 Roman" panose="020B0602020204020204" pitchFamily="34" charset="0"/>
              </a:rPr>
              <a:t>M</a:t>
            </a:r>
            <a:r>
              <a:rPr lang="en-US" sz="2400" i="1" baseline="-25000" dirty="0">
                <a:solidFill>
                  <a:prstClr val="black"/>
                </a:solidFill>
                <a:latin typeface="Frutiger LT Pro 55 Roman" panose="020B0602020204020204" pitchFamily="34" charset="0"/>
              </a:rPr>
              <a:t>i</a:t>
            </a:r>
            <a:r>
              <a:rPr lang="en-US" sz="2000" i="1" dirty="0">
                <a:solidFill>
                  <a:prstClr val="black"/>
                </a:solidFill>
                <a:latin typeface="Frutiger LT Pro 55 Roman" panose="020B0602020204020204" pitchFamily="34" charset="0"/>
              </a:rPr>
              <a:t> = Library size (total number of reads)</a:t>
            </a:r>
          </a:p>
          <a:p>
            <a:pPr marL="0" indent="0">
              <a:lnSpc>
                <a:spcPct val="100000"/>
              </a:lnSpc>
              <a:spcBef>
                <a:spcPts val="600"/>
              </a:spcBef>
              <a:buFont typeface="Arial" panose="020B0604020202020204" pitchFamily="34" charset="0"/>
              <a:buNone/>
            </a:pPr>
            <a:r>
              <a:rPr lang="el-GR" sz="2400" i="1" dirty="0">
                <a:solidFill>
                  <a:prstClr val="black"/>
                </a:solidFill>
                <a:latin typeface="Frutiger LT Pro 55 Roman" panose="020B0602020204020204" pitchFamily="34" charset="0"/>
              </a:rPr>
              <a:t>Φ</a:t>
            </a:r>
            <a:r>
              <a:rPr lang="en-US" sz="2400" i="1" baseline="-25000" dirty="0">
                <a:solidFill>
                  <a:prstClr val="black"/>
                </a:solidFill>
                <a:latin typeface="Frutiger LT Pro 55 Roman" panose="020B0602020204020204" pitchFamily="34" charset="0"/>
              </a:rPr>
              <a:t>g</a:t>
            </a:r>
            <a:r>
              <a:rPr lang="en-US" sz="2000" i="1" dirty="0">
                <a:solidFill>
                  <a:prstClr val="black"/>
                </a:solidFill>
                <a:latin typeface="Frutiger LT Pro 55 Roman" panose="020B0602020204020204" pitchFamily="34" charset="0"/>
              </a:rPr>
              <a:t> = Dispersion </a:t>
            </a:r>
          </a:p>
          <a:p>
            <a:pPr marL="0" indent="0">
              <a:lnSpc>
                <a:spcPct val="100000"/>
              </a:lnSpc>
              <a:spcBef>
                <a:spcPts val="600"/>
              </a:spcBef>
              <a:buFont typeface="Arial" panose="020B0604020202020204" pitchFamily="34" charset="0"/>
              <a:buNone/>
            </a:pPr>
            <a:r>
              <a:rPr lang="en-US" sz="2400" i="1" dirty="0">
                <a:solidFill>
                  <a:prstClr val="black"/>
                </a:solidFill>
                <a:latin typeface="Frutiger LT Pro 55 Roman" panose="020B0602020204020204" pitchFamily="34" charset="0"/>
              </a:rPr>
              <a:t>p</a:t>
            </a:r>
            <a:r>
              <a:rPr lang="en-US" sz="2400" i="1" baseline="-25000" dirty="0">
                <a:solidFill>
                  <a:prstClr val="black"/>
                </a:solidFill>
                <a:latin typeface="Frutiger LT Pro 55 Roman" panose="020B0602020204020204" pitchFamily="34" charset="0"/>
              </a:rPr>
              <a:t>gj</a:t>
            </a:r>
            <a:r>
              <a:rPr lang="en-US" sz="2000" i="1" dirty="0">
                <a:solidFill>
                  <a:prstClr val="black"/>
                </a:solidFill>
                <a:latin typeface="Frutiger LT Pro 55 Roman" panose="020B0602020204020204" pitchFamily="34" charset="0"/>
              </a:rPr>
              <a:t> = Relative abundance of gene (g) </a:t>
            </a:r>
          </a:p>
          <a:p>
            <a:pPr marL="0" indent="0">
              <a:lnSpc>
                <a:spcPct val="100000"/>
              </a:lnSpc>
              <a:spcBef>
                <a:spcPts val="600"/>
              </a:spcBef>
              <a:buFont typeface="Arial" panose="020B0604020202020204" pitchFamily="34" charset="0"/>
              <a:buNone/>
            </a:pPr>
            <a:r>
              <a:rPr lang="en-US" sz="2000" i="1" dirty="0">
                <a:solidFill>
                  <a:prstClr val="black"/>
                </a:solidFill>
                <a:latin typeface="Frutiger LT Pro 55 Roman" panose="020B0602020204020204" pitchFamily="34" charset="0"/>
              </a:rPr>
              <a:t>in experimental group (j) to which sample (</a:t>
            </a:r>
            <a:r>
              <a:rPr lang="en-US" sz="2000" i="1" dirty="0" err="1">
                <a:solidFill>
                  <a:prstClr val="black"/>
                </a:solidFill>
                <a:latin typeface="Frutiger LT Pro 55 Roman" panose="020B0602020204020204" pitchFamily="34" charset="0"/>
              </a:rPr>
              <a:t>i</a:t>
            </a:r>
            <a:r>
              <a:rPr lang="en-US" sz="2000" i="1" dirty="0">
                <a:solidFill>
                  <a:prstClr val="black"/>
                </a:solidFill>
                <a:latin typeface="Frutiger LT Pro 55 Roman" panose="020B0602020204020204" pitchFamily="34" charset="0"/>
              </a:rPr>
              <a:t>) belongs</a:t>
            </a:r>
          </a:p>
          <a:p>
            <a:pPr marL="0" indent="0">
              <a:lnSpc>
                <a:spcPct val="100000"/>
              </a:lnSpc>
              <a:spcBef>
                <a:spcPts val="600"/>
              </a:spcBef>
              <a:buFont typeface="Arial" panose="020B0604020202020204" pitchFamily="34" charset="0"/>
              <a:buNone/>
            </a:pPr>
            <a:r>
              <a:rPr lang="en-US" sz="2400" i="1" dirty="0">
                <a:solidFill>
                  <a:prstClr val="black"/>
                </a:solidFill>
                <a:latin typeface="Frutiger LT Pro 55 Roman" panose="020B0602020204020204" pitchFamily="34" charset="0"/>
              </a:rPr>
              <a:t>Mean</a:t>
            </a:r>
            <a:r>
              <a:rPr lang="en-US" i="1" dirty="0">
                <a:solidFill>
                  <a:prstClr val="black"/>
                </a:solidFill>
                <a:latin typeface="Frutiger LT Pro 55 Roman" panose="020B0602020204020204" pitchFamily="34" charset="0"/>
              </a:rPr>
              <a:t> = </a:t>
            </a:r>
            <a:r>
              <a:rPr lang="en-US" sz="2400" i="1" dirty="0">
                <a:solidFill>
                  <a:prstClr val="black"/>
                </a:solidFill>
                <a:latin typeface="Frutiger LT Pro 55 Roman" panose="020B0602020204020204" pitchFamily="34" charset="0"/>
              </a:rPr>
              <a:t>µ</a:t>
            </a:r>
            <a:r>
              <a:rPr lang="en-US" sz="2400" i="1" baseline="-25000" dirty="0" err="1">
                <a:solidFill>
                  <a:prstClr val="black"/>
                </a:solidFill>
                <a:latin typeface="Frutiger LT Pro 55 Roman" panose="020B0602020204020204" pitchFamily="34" charset="0"/>
              </a:rPr>
              <a:t>gi</a:t>
            </a:r>
            <a:r>
              <a:rPr lang="en-US" i="1" dirty="0">
                <a:solidFill>
                  <a:prstClr val="black"/>
                </a:solidFill>
                <a:latin typeface="Frutiger LT Pro 55 Roman" panose="020B0602020204020204" pitchFamily="34" charset="0"/>
              </a:rPr>
              <a:t> = </a:t>
            </a:r>
            <a:r>
              <a:rPr lang="en-US" sz="2400" i="1" dirty="0">
                <a:solidFill>
                  <a:prstClr val="black"/>
                </a:solidFill>
                <a:latin typeface="Frutiger LT Pro 55 Roman" panose="020B0602020204020204" pitchFamily="34" charset="0"/>
              </a:rPr>
              <a:t>M</a:t>
            </a:r>
            <a:r>
              <a:rPr lang="en-US" sz="2400" i="1" baseline="-25000" dirty="0">
                <a:solidFill>
                  <a:prstClr val="black"/>
                </a:solidFill>
                <a:latin typeface="Frutiger LT Pro 55 Roman" panose="020B0602020204020204" pitchFamily="34" charset="0"/>
              </a:rPr>
              <a:t>i</a:t>
            </a:r>
            <a:r>
              <a:rPr lang="en-US" sz="2400" i="1" dirty="0">
                <a:solidFill>
                  <a:prstClr val="black"/>
                </a:solidFill>
                <a:latin typeface="Frutiger LT Pro 55 Roman" panose="020B0602020204020204" pitchFamily="34" charset="0"/>
              </a:rPr>
              <a:t>p</a:t>
            </a:r>
            <a:r>
              <a:rPr lang="en-US" sz="2400" i="1" baseline="-25000" dirty="0">
                <a:solidFill>
                  <a:prstClr val="black"/>
                </a:solidFill>
                <a:latin typeface="Frutiger LT Pro 55 Roman" panose="020B0602020204020204" pitchFamily="34" charset="0"/>
              </a:rPr>
              <a:t>gj </a:t>
            </a:r>
          </a:p>
          <a:p>
            <a:pPr marL="0" indent="0">
              <a:lnSpc>
                <a:spcPct val="100000"/>
              </a:lnSpc>
              <a:spcBef>
                <a:spcPts val="600"/>
              </a:spcBef>
              <a:buFont typeface="Arial" panose="020B0604020202020204" pitchFamily="34" charset="0"/>
              <a:buNone/>
            </a:pPr>
            <a:r>
              <a:rPr lang="en-US" sz="2400" i="1" dirty="0">
                <a:solidFill>
                  <a:prstClr val="black"/>
                </a:solidFill>
                <a:latin typeface="Frutiger LT Pro 55 Roman" panose="020B0602020204020204" pitchFamily="34" charset="0"/>
              </a:rPr>
              <a:t>Variance = µ</a:t>
            </a:r>
            <a:r>
              <a:rPr lang="en-US" sz="2400" i="1" baseline="-25000" dirty="0" err="1">
                <a:solidFill>
                  <a:prstClr val="black"/>
                </a:solidFill>
                <a:latin typeface="Frutiger LT Pro 55 Roman" panose="020B0602020204020204" pitchFamily="34" charset="0"/>
              </a:rPr>
              <a:t>gi</a:t>
            </a:r>
            <a:r>
              <a:rPr lang="en-US" sz="2400" i="1" dirty="0">
                <a:solidFill>
                  <a:prstClr val="black"/>
                </a:solidFill>
                <a:latin typeface="Frutiger LT Pro 55 Roman" panose="020B0602020204020204" pitchFamily="34" charset="0"/>
              </a:rPr>
              <a:t> (1+µ</a:t>
            </a:r>
            <a:r>
              <a:rPr lang="en-US" sz="2400" i="1" baseline="-25000" dirty="0" err="1">
                <a:solidFill>
                  <a:prstClr val="black"/>
                </a:solidFill>
                <a:latin typeface="Frutiger LT Pro 55 Roman" panose="020B0602020204020204" pitchFamily="34" charset="0"/>
              </a:rPr>
              <a:t>gi</a:t>
            </a:r>
            <a:r>
              <a:rPr lang="el-GR" sz="2400" i="1" dirty="0">
                <a:solidFill>
                  <a:prstClr val="black"/>
                </a:solidFill>
                <a:latin typeface="Frutiger LT Pro 55 Roman" panose="020B0602020204020204" pitchFamily="34" charset="0"/>
              </a:rPr>
              <a:t>Φ</a:t>
            </a:r>
            <a:r>
              <a:rPr lang="en-US" sz="2400" i="1" baseline="-25000" dirty="0">
                <a:solidFill>
                  <a:prstClr val="black"/>
                </a:solidFill>
                <a:latin typeface="Frutiger LT Pro 55 Roman" panose="020B0602020204020204" pitchFamily="34" charset="0"/>
              </a:rPr>
              <a:t>g</a:t>
            </a:r>
            <a:r>
              <a:rPr lang="en-US" sz="2400" i="1" dirty="0">
                <a:solidFill>
                  <a:prstClr val="black"/>
                </a:solidFill>
                <a:latin typeface="Frutiger LT Pro 55 Roman" panose="020B0602020204020204" pitchFamily="34" charset="0"/>
              </a:rPr>
              <a:t>)</a:t>
            </a:r>
          </a:p>
          <a:p>
            <a:pPr marL="0" indent="0">
              <a:lnSpc>
                <a:spcPct val="100000"/>
              </a:lnSpc>
              <a:spcBef>
                <a:spcPts val="600"/>
              </a:spcBef>
              <a:buFont typeface="Arial" panose="020B0604020202020204" pitchFamily="34" charset="0"/>
              <a:buNone/>
            </a:pPr>
            <a:endParaRPr lang="en-US" sz="2400" i="1" baseline="-25000" dirty="0">
              <a:solidFill>
                <a:prstClr val="black"/>
              </a:solidFill>
              <a:latin typeface="Frutiger LT Pro 55 Roman" panose="020B0602020204020204" pitchFamily="34" charset="0"/>
            </a:endParaRPr>
          </a:p>
          <a:p>
            <a:pPr marL="0" indent="0">
              <a:lnSpc>
                <a:spcPct val="100000"/>
              </a:lnSpc>
              <a:spcBef>
                <a:spcPts val="600"/>
              </a:spcBef>
              <a:buFont typeface="Arial" panose="020B0604020202020204" pitchFamily="34" charset="0"/>
              <a:buNone/>
            </a:pPr>
            <a:r>
              <a:rPr lang="en-US" sz="2000" i="1" dirty="0">
                <a:solidFill>
                  <a:prstClr val="black"/>
                </a:solidFill>
                <a:latin typeface="Frutiger LT Pro 55 Roman" panose="020B0602020204020204" pitchFamily="34" charset="0"/>
              </a:rPr>
              <a:t>Note: NB distribution reduces to Poisson distribution when </a:t>
            </a:r>
            <a:r>
              <a:rPr lang="el-GR" sz="2000" i="1" dirty="0">
                <a:solidFill>
                  <a:prstClr val="black"/>
                </a:solidFill>
                <a:latin typeface="Frutiger LT Pro 55 Roman" panose="020B0602020204020204" pitchFamily="34" charset="0"/>
              </a:rPr>
              <a:t>Φ</a:t>
            </a:r>
            <a:r>
              <a:rPr lang="en-US" sz="2000" i="1" baseline="-25000" dirty="0">
                <a:solidFill>
                  <a:prstClr val="black"/>
                </a:solidFill>
                <a:latin typeface="Frutiger LT Pro 55 Roman" panose="020B0602020204020204" pitchFamily="34" charset="0"/>
              </a:rPr>
              <a:t>g</a:t>
            </a:r>
            <a:r>
              <a:rPr lang="en-US" sz="2000" i="1" dirty="0">
                <a:solidFill>
                  <a:prstClr val="black"/>
                </a:solidFill>
                <a:latin typeface="Frutiger LT Pro 55 Roman" panose="020B0602020204020204" pitchFamily="34" charset="0"/>
              </a:rPr>
              <a:t> = 0</a:t>
            </a:r>
          </a:p>
          <a:p>
            <a:pPr marL="0" indent="0">
              <a:lnSpc>
                <a:spcPct val="100000"/>
              </a:lnSpc>
              <a:spcBef>
                <a:spcPts val="600"/>
              </a:spcBef>
              <a:buFont typeface="Arial" panose="020B0604020202020204" pitchFamily="34" charset="0"/>
              <a:buNone/>
            </a:pPr>
            <a:r>
              <a:rPr lang="en-US" sz="2000" i="1" dirty="0">
                <a:solidFill>
                  <a:prstClr val="black"/>
                </a:solidFill>
                <a:latin typeface="Frutiger LT Pro 55 Roman" panose="020B0602020204020204" pitchFamily="34" charset="0"/>
              </a:rPr>
              <a:t>            √</a:t>
            </a:r>
            <a:r>
              <a:rPr lang="el-GR" sz="2000" i="1" dirty="0">
                <a:solidFill>
                  <a:prstClr val="black"/>
                </a:solidFill>
                <a:latin typeface="Frutiger LT Pro 55 Roman" panose="020B0602020204020204" pitchFamily="34" charset="0"/>
              </a:rPr>
              <a:t>Φ</a:t>
            </a:r>
            <a:r>
              <a:rPr lang="en-US" sz="2000" i="1" baseline="-25000" dirty="0">
                <a:solidFill>
                  <a:prstClr val="black"/>
                </a:solidFill>
                <a:latin typeface="Frutiger LT Pro 55 Roman" panose="020B0602020204020204" pitchFamily="34" charset="0"/>
              </a:rPr>
              <a:t>g </a:t>
            </a:r>
            <a:r>
              <a:rPr lang="en-US" sz="2000" i="1" dirty="0">
                <a:solidFill>
                  <a:prstClr val="black"/>
                </a:solidFill>
                <a:latin typeface="Frutiger LT Pro 55 Roman" panose="020B0602020204020204" pitchFamily="34" charset="0"/>
              </a:rPr>
              <a:t>= Biological Coefficient of Variation between samples</a:t>
            </a:r>
            <a:endParaRPr lang="en-US" sz="2000" i="1" baseline="-25000" dirty="0">
              <a:solidFill>
                <a:prstClr val="black"/>
              </a:solidFill>
              <a:latin typeface="Frutiger LT Pro 55 Roman" panose="020B0602020204020204" pitchFamily="34" charset="0"/>
            </a:endParaRPr>
          </a:p>
        </p:txBody>
      </p:sp>
      <p:sp>
        <p:nvSpPr>
          <p:cNvPr id="21" name="TextBox 20"/>
          <p:cNvSpPr txBox="1"/>
          <p:nvPr/>
        </p:nvSpPr>
        <p:spPr>
          <a:xfrm>
            <a:off x="0" y="6450783"/>
            <a:ext cx="9144000" cy="276999"/>
          </a:xfrm>
          <a:prstGeom prst="rect">
            <a:avLst/>
          </a:prstGeom>
          <a:noFill/>
        </p:spPr>
        <p:txBody>
          <a:bodyPr wrap="square" rtlCol="0">
            <a:spAutoFit/>
          </a:bodyPr>
          <a:lstStyle/>
          <a:p>
            <a:pPr algn="ctr"/>
            <a:r>
              <a:rPr lang="en-US" sz="1200" i="1" dirty="0" err="1">
                <a:solidFill>
                  <a:prstClr val="black"/>
                </a:solidFill>
                <a:latin typeface="Frutiger LT Pro 55 Roman" panose="020B0602020204020204" pitchFamily="34" charset="0"/>
              </a:rPr>
              <a:t>Yunshun</a:t>
            </a:r>
            <a:r>
              <a:rPr lang="en-US" sz="1200" i="1" dirty="0">
                <a:solidFill>
                  <a:prstClr val="black"/>
                </a:solidFill>
                <a:latin typeface="Frutiger LT Pro 55 Roman" panose="020B0602020204020204" pitchFamily="34" charset="0"/>
              </a:rPr>
              <a:t> Chen, Davis McCarthy, Mark Robinson, Gordon K. Smyth, edgeR User’s Guide, 2014</a:t>
            </a:r>
          </a:p>
        </p:txBody>
      </p:sp>
    </p:spTree>
    <p:extLst>
      <p:ext uri="{BB962C8B-B14F-4D97-AF65-F5344CB8AC3E}">
        <p14:creationId xmlns:p14="http://schemas.microsoft.com/office/powerpoint/2010/main" val="26317796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97076" y="5150598"/>
            <a:ext cx="4611912" cy="1036822"/>
          </a:xfrm>
          <a:prstGeom prst="rect">
            <a:avLst/>
          </a:prstGeom>
          <a:noFill/>
        </p:spPr>
        <p:txBody>
          <a:bodyPr wrap="square" rtlCol="0">
            <a:spAutoFit/>
          </a:bodyPr>
          <a:lstStyle/>
          <a:p>
            <a:pPr algn="ctr" defTabSz="914303">
              <a:defRPr/>
            </a:pPr>
            <a:r>
              <a:rPr lang="en-US" sz="1164" b="1" kern="0" dirty="0">
                <a:solidFill>
                  <a:prstClr val="black"/>
                </a:solidFill>
                <a:latin typeface="Frutiger LT Pro 45 Light" panose="020B0403030504020204"/>
              </a:rPr>
              <a:t>Squamous Cell Lung Cancer vs. Lung Adenocarcinoma </a:t>
            </a:r>
          </a:p>
          <a:p>
            <a:pPr algn="ctr" defTabSz="914303">
              <a:defRPr/>
            </a:pPr>
            <a:endParaRPr lang="en-US" sz="1481" b="1" kern="0" dirty="0">
              <a:solidFill>
                <a:prstClr val="black"/>
              </a:solidFill>
              <a:latin typeface="Frutiger LT Pro 45 Light" panose="020B0403030504020204"/>
            </a:endParaRPr>
          </a:p>
          <a:p>
            <a:pPr algn="ctr" defTabSz="914303">
              <a:defRPr/>
            </a:pPr>
            <a:r>
              <a:rPr lang="en-US" sz="1164" b="1" kern="0" dirty="0">
                <a:solidFill>
                  <a:prstClr val="black"/>
                </a:solidFill>
                <a:latin typeface="Frutiger LT Pro 45 Light" panose="020B0403030504020204"/>
              </a:rPr>
              <a:t>3 SNV Mutated Pathways (18 genes); </a:t>
            </a:r>
          </a:p>
          <a:p>
            <a:pPr algn="ctr" defTabSz="914303">
              <a:defRPr/>
            </a:pPr>
            <a:r>
              <a:rPr lang="en-US" sz="1164" b="1" kern="0" dirty="0">
                <a:solidFill>
                  <a:prstClr val="black"/>
                </a:solidFill>
                <a:latin typeface="Frutiger LT Pro 45 Light" panose="020B0403030504020204"/>
              </a:rPr>
              <a:t>3 SV Mutated Pathways (37); </a:t>
            </a:r>
          </a:p>
          <a:p>
            <a:pPr algn="ctr" defTabSz="914303">
              <a:defRPr/>
            </a:pPr>
            <a:r>
              <a:rPr lang="en-US" sz="1164" b="1" kern="0" dirty="0">
                <a:solidFill>
                  <a:prstClr val="black"/>
                </a:solidFill>
                <a:latin typeface="Frutiger LT Pro 45 Light" panose="020B0403030504020204"/>
              </a:rPr>
              <a:t>5 Aberrant Expression Pathways (51 genes) </a:t>
            </a:r>
          </a:p>
        </p:txBody>
      </p:sp>
      <p:sp>
        <p:nvSpPr>
          <p:cNvPr id="7" name="TextBox 6"/>
          <p:cNvSpPr txBox="1"/>
          <p:nvPr/>
        </p:nvSpPr>
        <p:spPr>
          <a:xfrm>
            <a:off x="561" y="1445151"/>
            <a:ext cx="9143440" cy="385490"/>
          </a:xfrm>
          <a:prstGeom prst="rect">
            <a:avLst/>
          </a:prstGeom>
          <a:noFill/>
        </p:spPr>
        <p:txBody>
          <a:bodyPr wrap="square" rtlCol="0">
            <a:spAutoFit/>
          </a:bodyPr>
          <a:lstStyle/>
          <a:p>
            <a:pPr algn="ctr" defTabSz="914303">
              <a:defRPr/>
            </a:pPr>
            <a:r>
              <a:rPr lang="en-US" sz="1905" b="1" i="1" kern="0" dirty="0">
                <a:solidFill>
                  <a:srgbClr val="221E1F"/>
                </a:solidFill>
                <a:latin typeface="Frutiger LT Pro 45 Light" panose="020B0403030504020204"/>
              </a:rPr>
              <a:t>Modeling Non-small Cell Lung Cancer Molecular Subtypes </a:t>
            </a:r>
          </a:p>
        </p:txBody>
      </p:sp>
      <p:grpSp>
        <p:nvGrpSpPr>
          <p:cNvPr id="6" name="Group 5"/>
          <p:cNvGrpSpPr/>
          <p:nvPr/>
        </p:nvGrpSpPr>
        <p:grpSpPr>
          <a:xfrm>
            <a:off x="958019" y="1787513"/>
            <a:ext cx="3290026" cy="3290026"/>
            <a:chOff x="905295" y="1688939"/>
            <a:chExt cx="3108960" cy="310896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5295" y="1688939"/>
              <a:ext cx="3108960" cy="3108960"/>
            </a:xfrm>
            <a:prstGeom prst="rect">
              <a:avLst/>
            </a:prstGeom>
          </p:spPr>
        </p:pic>
        <p:sp>
          <p:nvSpPr>
            <p:cNvPr id="12" name="TextBox 11"/>
            <p:cNvSpPr txBox="1"/>
            <p:nvPr/>
          </p:nvSpPr>
          <p:spPr>
            <a:xfrm>
              <a:off x="1398886" y="3828746"/>
              <a:ext cx="2382806" cy="456798"/>
            </a:xfrm>
            <a:prstGeom prst="rect">
              <a:avLst/>
            </a:prstGeom>
            <a:noFill/>
          </p:spPr>
          <p:txBody>
            <a:bodyPr wrap="square" rtlCol="0">
              <a:spAutoFit/>
            </a:bodyPr>
            <a:lstStyle/>
            <a:p>
              <a:pPr algn="r" defTabSz="967618"/>
              <a:r>
                <a:rPr lang="en-US" sz="847" kern="0" dirty="0">
                  <a:solidFill>
                    <a:sysClr val="windowText" lastClr="000000"/>
                  </a:solidFill>
                </a:rPr>
                <a:t>399 Sample TCGA Lung Cancer Dataset</a:t>
              </a:r>
            </a:p>
            <a:p>
              <a:pPr algn="r" defTabSz="967618"/>
              <a:r>
                <a:rPr lang="en-US" sz="847" kern="0" dirty="0">
                  <a:solidFill>
                    <a:sysClr val="windowText" lastClr="000000"/>
                  </a:solidFill>
                  <a:latin typeface="AdvPSHN-M"/>
                </a:rPr>
                <a:t>Cancer Genome Atlas Research Network</a:t>
              </a:r>
            </a:p>
            <a:p>
              <a:pPr algn="r" defTabSz="967618"/>
              <a:r>
                <a:rPr lang="en-US" sz="847" i="1" kern="0" dirty="0">
                  <a:solidFill>
                    <a:sysClr val="windowText" lastClr="000000"/>
                  </a:solidFill>
                  <a:latin typeface="AdvPSHN-M"/>
                </a:rPr>
                <a:t>Nature</a:t>
              </a:r>
              <a:r>
                <a:rPr lang="en-US" sz="847" kern="0" dirty="0">
                  <a:solidFill>
                    <a:sysClr val="windowText" lastClr="000000"/>
                  </a:solidFill>
                  <a:latin typeface="AdvPSHN-M"/>
                </a:rPr>
                <a:t>, 2012; </a:t>
              </a:r>
              <a:r>
                <a:rPr lang="en-US" sz="847" i="1" kern="0" dirty="0">
                  <a:solidFill>
                    <a:sysClr val="windowText" lastClr="000000"/>
                  </a:solidFill>
                  <a:latin typeface="AdvPSHN-M"/>
                </a:rPr>
                <a:t>Nature, </a:t>
              </a:r>
              <a:r>
                <a:rPr lang="en-US" sz="847" kern="0" dirty="0">
                  <a:solidFill>
                    <a:sysClr val="windowText" lastClr="000000"/>
                  </a:solidFill>
                  <a:latin typeface="AdvPSHN-M"/>
                </a:rPr>
                <a:t>2014</a:t>
              </a:r>
              <a:endParaRPr lang="en-US" sz="847" kern="0" dirty="0">
                <a:solidFill>
                  <a:sysClr val="windowText" lastClr="000000"/>
                </a:solidFill>
              </a:endParaRPr>
            </a:p>
          </p:txBody>
        </p:sp>
      </p:grpSp>
      <p:sp>
        <p:nvSpPr>
          <p:cNvPr id="8" name="TextBox 7"/>
          <p:cNvSpPr txBox="1"/>
          <p:nvPr/>
        </p:nvSpPr>
        <p:spPr>
          <a:xfrm>
            <a:off x="4370679" y="5150598"/>
            <a:ext cx="4611912" cy="1036822"/>
          </a:xfrm>
          <a:prstGeom prst="rect">
            <a:avLst/>
          </a:prstGeom>
          <a:noFill/>
        </p:spPr>
        <p:txBody>
          <a:bodyPr wrap="square" rtlCol="0">
            <a:spAutoFit/>
          </a:bodyPr>
          <a:lstStyle/>
          <a:p>
            <a:pPr algn="ctr" defTabSz="914303">
              <a:defRPr/>
            </a:pPr>
            <a:r>
              <a:rPr lang="en-US" sz="1164" b="1" kern="0" dirty="0">
                <a:solidFill>
                  <a:prstClr val="black"/>
                </a:solidFill>
                <a:latin typeface="Frutiger LT Pro 45 Light" panose="020B0403030504020204"/>
              </a:rPr>
              <a:t>Lung Adenocarcinoma: RTK/RAS/RAF oncogene pathway</a:t>
            </a:r>
          </a:p>
          <a:p>
            <a:pPr algn="ctr" defTabSz="914303">
              <a:defRPr/>
            </a:pPr>
            <a:endParaRPr lang="en-US" sz="1481" b="1" kern="0" dirty="0">
              <a:solidFill>
                <a:prstClr val="black"/>
              </a:solidFill>
              <a:latin typeface="Frutiger LT Pro 45 Light" panose="020B0403030504020204"/>
            </a:endParaRPr>
          </a:p>
          <a:p>
            <a:pPr algn="ctr" defTabSz="914303">
              <a:defRPr/>
            </a:pPr>
            <a:r>
              <a:rPr lang="en-US" sz="1164" b="1" kern="0" dirty="0">
                <a:solidFill>
                  <a:prstClr val="black"/>
                </a:solidFill>
                <a:latin typeface="Frutiger LT Pro 45 Light" panose="020B0403030504020204"/>
              </a:rPr>
              <a:t>2 SNV Mutated Pathways (13 genes); </a:t>
            </a:r>
          </a:p>
          <a:p>
            <a:pPr algn="ctr" defTabSz="914303">
              <a:defRPr/>
            </a:pPr>
            <a:r>
              <a:rPr lang="en-US" sz="1164" b="1" kern="0" dirty="0">
                <a:solidFill>
                  <a:prstClr val="black"/>
                </a:solidFill>
                <a:latin typeface="Frutiger LT Pro 45 Light" panose="020B0403030504020204"/>
              </a:rPr>
              <a:t>2 SV Mutated Pathways (12); </a:t>
            </a:r>
          </a:p>
          <a:p>
            <a:pPr algn="ctr" defTabSz="914303">
              <a:defRPr/>
            </a:pPr>
            <a:r>
              <a:rPr lang="en-US" sz="1164" b="1" kern="0" dirty="0">
                <a:solidFill>
                  <a:prstClr val="black"/>
                </a:solidFill>
                <a:latin typeface="Frutiger LT Pro 45 Light" panose="020B0403030504020204"/>
              </a:rPr>
              <a:t>6 Aberrant Expression Pathways (224 genes) </a:t>
            </a:r>
          </a:p>
        </p:txBody>
      </p:sp>
      <p:grpSp>
        <p:nvGrpSpPr>
          <p:cNvPr id="4" name="Group 3"/>
          <p:cNvGrpSpPr/>
          <p:nvPr/>
        </p:nvGrpSpPr>
        <p:grpSpPr>
          <a:xfrm>
            <a:off x="4908988" y="1848282"/>
            <a:ext cx="3290026" cy="3290026"/>
            <a:chOff x="4638823" y="1734751"/>
            <a:chExt cx="3108960" cy="310896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8823" y="1734751"/>
              <a:ext cx="3108960" cy="3108960"/>
            </a:xfrm>
            <a:prstGeom prst="rect">
              <a:avLst/>
            </a:prstGeom>
          </p:spPr>
        </p:pic>
        <p:sp>
          <p:nvSpPr>
            <p:cNvPr id="9" name="TextBox 8"/>
            <p:cNvSpPr txBox="1"/>
            <p:nvPr/>
          </p:nvSpPr>
          <p:spPr>
            <a:xfrm>
              <a:off x="5136106" y="3817133"/>
              <a:ext cx="2382806" cy="456798"/>
            </a:xfrm>
            <a:prstGeom prst="rect">
              <a:avLst/>
            </a:prstGeom>
            <a:noFill/>
          </p:spPr>
          <p:txBody>
            <a:bodyPr wrap="square" rtlCol="0">
              <a:spAutoFit/>
            </a:bodyPr>
            <a:lstStyle/>
            <a:p>
              <a:pPr algn="r" defTabSz="967618"/>
              <a:r>
                <a:rPr lang="en-US" sz="847" kern="0" dirty="0">
                  <a:solidFill>
                    <a:sysClr val="windowText" lastClr="000000"/>
                  </a:solidFill>
                </a:rPr>
                <a:t>230 Sample TCGA Lung Cancer Dataset</a:t>
              </a:r>
            </a:p>
            <a:p>
              <a:pPr algn="r" defTabSz="967618"/>
              <a:r>
                <a:rPr lang="en-US" sz="847" kern="0" dirty="0">
                  <a:solidFill>
                    <a:sysClr val="windowText" lastClr="000000"/>
                  </a:solidFill>
                  <a:latin typeface="AdvPSHN-M"/>
                </a:rPr>
                <a:t>Cancer Genome Atlas Research Network</a:t>
              </a:r>
            </a:p>
            <a:p>
              <a:pPr algn="r" defTabSz="967618"/>
              <a:r>
                <a:rPr lang="en-US" sz="847" i="1" kern="0" dirty="0">
                  <a:solidFill>
                    <a:sysClr val="windowText" lastClr="000000"/>
                  </a:solidFill>
                  <a:latin typeface="AdvPSHN-M"/>
                </a:rPr>
                <a:t>Nature,</a:t>
              </a:r>
              <a:r>
                <a:rPr lang="en-US" sz="847" kern="0" dirty="0">
                  <a:solidFill>
                    <a:sysClr val="windowText" lastClr="000000"/>
                  </a:solidFill>
                  <a:latin typeface="AdvPSHN-M"/>
                </a:rPr>
                <a:t> 2014</a:t>
              </a:r>
              <a:endParaRPr lang="en-US" sz="847" kern="0" dirty="0">
                <a:solidFill>
                  <a:sysClr val="windowText" lastClr="000000"/>
                </a:solidFill>
              </a:endParaRPr>
            </a:p>
          </p:txBody>
        </p:sp>
      </p:grpSp>
    </p:spTree>
    <p:extLst>
      <p:ext uri="{BB962C8B-B14F-4D97-AF65-F5344CB8AC3E}">
        <p14:creationId xmlns:p14="http://schemas.microsoft.com/office/powerpoint/2010/main" val="7064352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05511" y="2178199"/>
            <a:ext cx="7599305" cy="2468561"/>
          </a:xfrm>
          <a:prstGeom prst="rect">
            <a:avLst/>
          </a:prstGeom>
          <a:noFill/>
        </p:spPr>
        <p:txBody>
          <a:bodyPr wrap="square" rtlCol="0">
            <a:spAutoFit/>
          </a:bodyPr>
          <a:lstStyle/>
          <a:p>
            <a:pPr algn="ctr" defTabSz="967618"/>
            <a:r>
              <a:rPr lang="en-US" sz="2963" b="1" i="1" kern="0" dirty="0">
                <a:solidFill>
                  <a:sysClr val="windowText" lastClr="000000"/>
                </a:solidFill>
                <a:latin typeface="+mj-lt"/>
              </a:rPr>
              <a:t>Future Directions</a:t>
            </a:r>
          </a:p>
          <a:p>
            <a:pPr defTabSz="967618">
              <a:spcBef>
                <a:spcPts val="1905"/>
              </a:spcBef>
              <a:buSzPct val="80000"/>
              <a:buBlip>
                <a:blip r:embed="rId2"/>
              </a:buBlip>
            </a:pPr>
            <a:r>
              <a:rPr lang="en-US" sz="2540" b="1" i="1" kern="0" dirty="0">
                <a:solidFill>
                  <a:prstClr val="black"/>
                </a:solidFill>
                <a:latin typeface="Frutiger LT Pro 55 Roman" panose="020B0602020204020204" pitchFamily="34" charset="0"/>
              </a:rPr>
              <a:t> </a:t>
            </a:r>
            <a:r>
              <a:rPr lang="en-US" sz="2116" b="1" i="1" kern="0" dirty="0">
                <a:solidFill>
                  <a:prstClr val="black"/>
                </a:solidFill>
              </a:rPr>
              <a:t>Disease </a:t>
            </a:r>
            <a:r>
              <a:rPr lang="en-US" sz="2116" b="1" i="1" kern="0" dirty="0">
                <a:solidFill>
                  <a:sysClr val="windowText" lastClr="000000"/>
                </a:solidFill>
              </a:rPr>
              <a:t>Profile Recognition </a:t>
            </a:r>
          </a:p>
          <a:p>
            <a:pPr defTabSz="967618">
              <a:spcBef>
                <a:spcPts val="1905"/>
              </a:spcBef>
              <a:buSzPct val="100000"/>
              <a:buBlip>
                <a:blip r:embed="rId2"/>
              </a:buBlip>
            </a:pPr>
            <a:r>
              <a:rPr lang="en-US" sz="2116" b="1" kern="0" dirty="0">
                <a:solidFill>
                  <a:sysClr val="windowText" lastClr="000000"/>
                </a:solidFill>
              </a:rPr>
              <a:t> </a:t>
            </a:r>
            <a:r>
              <a:rPr lang="en-US" sz="2116" b="1" i="1" kern="0" dirty="0">
                <a:solidFill>
                  <a:sysClr val="windowText" lastClr="000000"/>
                </a:solidFill>
              </a:rPr>
              <a:t>Probabilistic Program Induction of Disease Concepts</a:t>
            </a:r>
          </a:p>
          <a:p>
            <a:pPr defTabSz="967618"/>
            <a:endParaRPr lang="en-US" sz="2116" b="1" i="1" kern="0" dirty="0">
              <a:solidFill>
                <a:sysClr val="windowText" lastClr="000000"/>
              </a:solidFill>
            </a:endParaRPr>
          </a:p>
          <a:p>
            <a:pPr defTabSz="967618"/>
            <a:endParaRPr lang="en-US" sz="2540" b="1" i="1" kern="0" dirty="0">
              <a:solidFill>
                <a:sysClr val="windowText" lastClr="000000"/>
              </a:solidFill>
              <a:latin typeface="+mj-lt"/>
            </a:endParaRPr>
          </a:p>
        </p:txBody>
      </p:sp>
    </p:spTree>
    <p:extLst>
      <p:ext uri="{BB962C8B-B14F-4D97-AF65-F5344CB8AC3E}">
        <p14:creationId xmlns:p14="http://schemas.microsoft.com/office/powerpoint/2010/main" val="23499646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12"/>
          <p:cNvSpPr>
            <a:spLocks noGrp="1"/>
          </p:cNvSpPr>
          <p:nvPr>
            <p:ph idx="4294967295"/>
          </p:nvPr>
        </p:nvSpPr>
        <p:spPr>
          <a:xfrm>
            <a:off x="552450" y="1598613"/>
            <a:ext cx="8591550" cy="3719512"/>
          </a:xfrm>
          <a:prstGeom prst="rect">
            <a:avLst/>
          </a:prstGeom>
        </p:spPr>
        <p:txBody>
          <a:bodyPr>
            <a:normAutofit/>
          </a:bodyPr>
          <a:lstStyle/>
          <a:p>
            <a:pPr marL="0" indent="0">
              <a:buNone/>
            </a:pPr>
            <a:r>
              <a:rPr lang="en-US" sz="3600" b="1" i="1" dirty="0">
                <a:latin typeface="Frutiger LT Pro 55 Roman"/>
              </a:rPr>
              <a:t>Practicum – Class 3</a:t>
            </a:r>
          </a:p>
          <a:p>
            <a:pPr marL="0" indent="0">
              <a:buNone/>
            </a:pPr>
            <a:endParaRPr lang="en-US" b="1" i="1" dirty="0">
              <a:latin typeface="Frutiger LT Pro 55 Roman"/>
            </a:endParaRPr>
          </a:p>
          <a:p>
            <a:pPr marL="228600" lvl="1">
              <a:lnSpc>
                <a:spcPct val="110000"/>
              </a:lnSpc>
              <a:spcBef>
                <a:spcPts val="1000"/>
              </a:spcBef>
              <a:buFont typeface="Wingdings" panose="05000000000000000000" pitchFamily="2" charset="2"/>
              <a:buChar char="Ø"/>
            </a:pPr>
            <a:r>
              <a:rPr lang="en-US" b="1" i="1" dirty="0">
                <a:latin typeface="Frutiger LT Pro 55 Roman"/>
              </a:rPr>
              <a:t>Functional Enrichment and Visualization of Kyoto Encyclopedia of Genes and Genomes (KEGG) Pathways </a:t>
            </a:r>
          </a:p>
          <a:p>
            <a:pPr marL="0" lvl="1" indent="0">
              <a:lnSpc>
                <a:spcPct val="110000"/>
              </a:lnSpc>
              <a:spcBef>
                <a:spcPts val="1000"/>
              </a:spcBef>
              <a:buNone/>
            </a:pPr>
            <a:endParaRPr lang="en-US" b="1" i="1" dirty="0">
              <a:latin typeface="Frutiger LT Pro 55 Roman"/>
            </a:endParaRPr>
          </a:p>
          <a:p>
            <a:pPr>
              <a:buFont typeface="Wingdings" panose="05000000000000000000" pitchFamily="2" charset="2"/>
              <a:buChar char="Ø"/>
            </a:pPr>
            <a:r>
              <a:rPr lang="en-US" sz="2400" b="1" i="1" dirty="0">
                <a:latin typeface="Frutiger LT Pro 55 Roman"/>
              </a:rPr>
              <a:t>Example Directory Path</a:t>
            </a:r>
          </a:p>
          <a:p>
            <a:pPr marL="0" indent="0">
              <a:buNone/>
            </a:pPr>
            <a:r>
              <a:rPr lang="en-US" sz="1200" i="1" dirty="0">
                <a:latin typeface="Frutiger LT Pro 55 Roman"/>
              </a:rPr>
              <a:t>“C:/Users/Owner/Documents/RCCG_HMS/</a:t>
            </a:r>
            <a:r>
              <a:rPr lang="en-US" sz="1200" i="1" dirty="0" err="1">
                <a:latin typeface="Frutiger LT Pro 55 Roman"/>
              </a:rPr>
              <a:t>RC_Biostatistics_Courses</a:t>
            </a:r>
            <a:r>
              <a:rPr lang="en-US" sz="1200" i="1" dirty="0">
                <a:latin typeface="Frutiger LT Pro 55 Roman"/>
              </a:rPr>
              <a:t>/</a:t>
            </a:r>
            <a:r>
              <a:rPr lang="en-US" sz="1200" i="1" dirty="0" err="1">
                <a:latin typeface="Frutiger LT Pro 55 Roman"/>
              </a:rPr>
              <a:t>Biostats_RNA</a:t>
            </a:r>
            <a:r>
              <a:rPr lang="en-US" sz="1200" i="1" dirty="0">
                <a:latin typeface="Frutiger LT Pro 55 Roman"/>
              </a:rPr>
              <a:t>-seq/WGCNA/Class 3” </a:t>
            </a:r>
            <a:r>
              <a:rPr lang="en-US" sz="1400" i="1" dirty="0">
                <a:latin typeface="Frutiger LT Pro 55 Roman"/>
              </a:rPr>
              <a:t> </a:t>
            </a:r>
          </a:p>
          <a:p>
            <a:pPr marL="0" indent="0">
              <a:buNone/>
            </a:pPr>
            <a:r>
              <a:rPr lang="en-US" sz="1600" b="1" i="1" dirty="0">
                <a:latin typeface="Constantia" panose="02030602050306030303" pitchFamily="18" charset="0"/>
              </a:rPr>
              <a:t>	</a:t>
            </a:r>
          </a:p>
        </p:txBody>
      </p:sp>
    </p:spTree>
    <p:extLst>
      <p:ext uri="{BB962C8B-B14F-4D97-AF65-F5344CB8AC3E}">
        <p14:creationId xmlns:p14="http://schemas.microsoft.com/office/powerpoint/2010/main" val="1608488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0" y="6268168"/>
            <a:ext cx="9144000" cy="276999"/>
          </a:xfrm>
          <a:prstGeom prst="rect">
            <a:avLst/>
          </a:prstGeom>
          <a:noFill/>
        </p:spPr>
        <p:txBody>
          <a:bodyPr wrap="square" rtlCol="0">
            <a:spAutoFit/>
          </a:bodyPr>
          <a:lstStyle/>
          <a:p>
            <a:pPr algn="ctr"/>
            <a:r>
              <a:rPr lang="en-US" sz="1200" i="1" dirty="0" err="1">
                <a:solidFill>
                  <a:prstClr val="black"/>
                </a:solidFill>
                <a:latin typeface="Frutiger LT Pro 55 Roman" panose="020B0602020204020204" pitchFamily="34" charset="0"/>
              </a:rPr>
              <a:t>Yunshun</a:t>
            </a:r>
            <a:r>
              <a:rPr lang="en-US" sz="1200" i="1" dirty="0">
                <a:solidFill>
                  <a:prstClr val="black"/>
                </a:solidFill>
                <a:latin typeface="Frutiger LT Pro 55 Roman" panose="020B0602020204020204" pitchFamily="34" charset="0"/>
              </a:rPr>
              <a:t> Chen, Davis McCarthy, Mark Robinson, Gordon K. Smyth, edgeR User’s Guide, 2010</a:t>
            </a:r>
          </a:p>
        </p:txBody>
      </p:sp>
      <p:graphicFrame>
        <p:nvGraphicFramePr>
          <p:cNvPr id="14" name="Object 13"/>
          <p:cNvGraphicFramePr>
            <a:graphicFrameLocks noChangeAspect="1"/>
          </p:cNvGraphicFramePr>
          <p:nvPr>
            <p:extLst/>
          </p:nvPr>
        </p:nvGraphicFramePr>
        <p:xfrm>
          <a:off x="1880996" y="2082045"/>
          <a:ext cx="5382008" cy="4186123"/>
        </p:xfrm>
        <a:graphic>
          <a:graphicData uri="http://schemas.openxmlformats.org/presentationml/2006/ole">
            <mc:AlternateContent xmlns:mc="http://schemas.openxmlformats.org/markup-compatibility/2006">
              <mc:Choice xmlns:v="urn:schemas-microsoft-com:vml" Requires="v">
                <p:oleObj spid="_x0000_s2054" name="Acrobat Document" r:id="rId4" imgW="4937622" imgH="3840480" progId="AcroExch.Document.11">
                  <p:embed/>
                </p:oleObj>
              </mc:Choice>
              <mc:Fallback>
                <p:oleObj name="Acrobat Document" r:id="rId4" imgW="4937622" imgH="3840480" progId="AcroExch.Document.11">
                  <p:embed/>
                  <p:pic>
                    <p:nvPicPr>
                      <p:cNvPr id="0" name=""/>
                      <p:cNvPicPr/>
                      <p:nvPr/>
                    </p:nvPicPr>
                    <p:blipFill>
                      <a:blip r:embed="rId5"/>
                      <a:stretch>
                        <a:fillRect/>
                      </a:stretch>
                    </p:blipFill>
                    <p:spPr>
                      <a:xfrm>
                        <a:off x="1880996" y="2082045"/>
                        <a:ext cx="5382008" cy="4186123"/>
                      </a:xfrm>
                      <a:prstGeom prst="rect">
                        <a:avLst/>
                      </a:prstGeom>
                    </p:spPr>
                  </p:pic>
                </p:oleObj>
              </mc:Fallback>
            </mc:AlternateContent>
          </a:graphicData>
        </a:graphic>
      </p:graphicFrame>
      <p:sp>
        <p:nvSpPr>
          <p:cNvPr id="15" name="Content Placeholder 14"/>
          <p:cNvSpPr>
            <a:spLocks noGrp="1"/>
          </p:cNvSpPr>
          <p:nvPr>
            <p:ph idx="4294967295"/>
          </p:nvPr>
        </p:nvSpPr>
        <p:spPr>
          <a:xfrm>
            <a:off x="0" y="1235075"/>
            <a:ext cx="9144000" cy="917575"/>
          </a:xfrm>
          <a:prstGeom prst="rect">
            <a:avLst/>
          </a:prstGeom>
        </p:spPr>
        <p:txBody>
          <a:bodyPr>
            <a:normAutofit/>
          </a:bodyPr>
          <a:lstStyle/>
          <a:p>
            <a:pPr marL="0" indent="0" algn="ctr">
              <a:buNone/>
            </a:pPr>
            <a:r>
              <a:rPr lang="en-US" b="1" i="1" dirty="0">
                <a:latin typeface="Frutiger LT Pro 55 Roman" panose="020B0602020204020204" pitchFamily="34" charset="0"/>
              </a:rPr>
              <a:t>Mean-Variance Plot</a:t>
            </a:r>
          </a:p>
          <a:p>
            <a:pPr marL="0" indent="0" algn="ctr">
              <a:buNone/>
            </a:pPr>
            <a:r>
              <a:rPr lang="en-US" sz="2000" b="1" i="1" dirty="0">
                <a:latin typeface="Frutiger LT Pro 55 Roman" panose="020B0602020204020204" pitchFamily="34" charset="0"/>
              </a:rPr>
              <a:t>&gt;</a:t>
            </a:r>
            <a:r>
              <a:rPr lang="en-US" sz="2000" b="1" i="1" dirty="0" err="1">
                <a:latin typeface="Frutiger LT Pro 55 Roman" panose="020B0602020204020204" pitchFamily="34" charset="0"/>
              </a:rPr>
              <a:t>plotMeanVar</a:t>
            </a:r>
            <a:r>
              <a:rPr lang="en-US" sz="2000" b="1" i="1" dirty="0">
                <a:latin typeface="Frutiger LT Pro 55 Roman" panose="020B0602020204020204" pitchFamily="34" charset="0"/>
              </a:rPr>
              <a:t>(y)</a:t>
            </a:r>
          </a:p>
          <a:p>
            <a:pPr marL="0" indent="0">
              <a:buNone/>
            </a:pPr>
            <a:endParaRPr lang="en-US" sz="3600" b="1" i="1" dirty="0">
              <a:latin typeface="Constantia" panose="02030602050306030303" pitchFamily="18" charset="0"/>
            </a:endParaRPr>
          </a:p>
        </p:txBody>
      </p:sp>
    </p:spTree>
    <p:extLst>
      <p:ext uri="{BB962C8B-B14F-4D97-AF65-F5344CB8AC3E}">
        <p14:creationId xmlns:p14="http://schemas.microsoft.com/office/powerpoint/2010/main" val="497313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0" y="6177551"/>
            <a:ext cx="9144000" cy="276999"/>
          </a:xfrm>
          <a:prstGeom prst="rect">
            <a:avLst/>
          </a:prstGeom>
          <a:noFill/>
        </p:spPr>
        <p:txBody>
          <a:bodyPr wrap="square" rtlCol="0">
            <a:spAutoFit/>
          </a:bodyPr>
          <a:lstStyle/>
          <a:p>
            <a:pPr algn="ctr"/>
            <a:r>
              <a:rPr lang="en-US" sz="1200" i="1" dirty="0" err="1">
                <a:solidFill>
                  <a:prstClr val="black"/>
                </a:solidFill>
                <a:latin typeface="Frutiger LT Pro 55 Roman" panose="020B0602020204020204" pitchFamily="34" charset="0"/>
              </a:rPr>
              <a:t>Yunshun</a:t>
            </a:r>
            <a:r>
              <a:rPr lang="en-US" sz="1200" i="1" dirty="0">
                <a:solidFill>
                  <a:prstClr val="black"/>
                </a:solidFill>
                <a:latin typeface="Frutiger LT Pro 55 Roman" panose="020B0602020204020204" pitchFamily="34" charset="0"/>
              </a:rPr>
              <a:t> Chen, Davis McCarthy, Mark Robinson, Gordon K. Smyth, edgeR User’s Guide, 2014</a:t>
            </a:r>
          </a:p>
        </p:txBody>
      </p:sp>
      <p:sp>
        <p:nvSpPr>
          <p:cNvPr id="20" name="Content Placeholder 14"/>
          <p:cNvSpPr txBox="1">
            <a:spLocks/>
          </p:cNvSpPr>
          <p:nvPr/>
        </p:nvSpPr>
        <p:spPr>
          <a:xfrm>
            <a:off x="628650" y="1334322"/>
            <a:ext cx="7886700" cy="474266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200" b="1" i="1" dirty="0">
                <a:solidFill>
                  <a:prstClr val="black"/>
                </a:solidFill>
                <a:latin typeface="Frutiger LT Pro 55 Roman" panose="020B0602020204020204" pitchFamily="34" charset="0"/>
              </a:rPr>
              <a:t>Creating the </a:t>
            </a:r>
            <a:r>
              <a:rPr lang="en-US" sz="3200" b="1" i="1" dirty="0" err="1">
                <a:solidFill>
                  <a:prstClr val="black"/>
                </a:solidFill>
                <a:latin typeface="Frutiger LT Pro 55 Roman" panose="020B0602020204020204" pitchFamily="34" charset="0"/>
              </a:rPr>
              <a:t>DGEList</a:t>
            </a:r>
            <a:r>
              <a:rPr lang="en-US" sz="3200" b="1" i="1" dirty="0">
                <a:solidFill>
                  <a:prstClr val="black"/>
                </a:solidFill>
                <a:latin typeface="Frutiger LT Pro 55 Roman" panose="020B0602020204020204" pitchFamily="34" charset="0"/>
              </a:rPr>
              <a:t> data class</a:t>
            </a:r>
          </a:p>
          <a:p>
            <a:pPr marL="0" indent="0">
              <a:lnSpc>
                <a:spcPct val="100000"/>
              </a:lnSpc>
              <a:spcBef>
                <a:spcPts val="0"/>
              </a:spcBef>
              <a:buFont typeface="Arial" panose="020B0604020202020204" pitchFamily="34" charset="0"/>
              <a:buNone/>
            </a:pPr>
            <a:endParaRPr lang="en-US" sz="2400" b="1" i="1" dirty="0">
              <a:solidFill>
                <a:prstClr val="black"/>
              </a:solidFill>
              <a:latin typeface="Frutiger LT Pro 55 Roman" panose="020B0602020204020204" pitchFamily="34" charset="0"/>
            </a:endParaRPr>
          </a:p>
          <a:p>
            <a:pPr>
              <a:lnSpc>
                <a:spcPct val="110000"/>
              </a:lnSpc>
              <a:buFont typeface="Wingdings" panose="05000000000000000000" pitchFamily="2" charset="2"/>
              <a:buChar char="Ø"/>
            </a:pPr>
            <a:r>
              <a:rPr lang="en-US" sz="2400" i="1" dirty="0">
                <a:solidFill>
                  <a:prstClr val="black"/>
                </a:solidFill>
                <a:latin typeface="Frutiger LT Pro 55 Roman" panose="020B0602020204020204" pitchFamily="34" charset="0"/>
              </a:rPr>
              <a:t>edgeR stores data in a simple list-based data object called a </a:t>
            </a:r>
            <a:r>
              <a:rPr lang="en-US" sz="2400" i="1" dirty="0" err="1">
                <a:solidFill>
                  <a:prstClr val="black"/>
                </a:solidFill>
                <a:latin typeface="Frutiger LT Pro 55 Roman" panose="020B0602020204020204" pitchFamily="34" charset="0"/>
              </a:rPr>
              <a:t>DGEList</a:t>
            </a:r>
            <a:endParaRPr lang="en-US" sz="2400" i="1" dirty="0">
              <a:solidFill>
                <a:prstClr val="black"/>
              </a:solidFill>
              <a:latin typeface="Frutiger LT Pro 55 Roman" panose="020B0602020204020204" pitchFamily="34" charset="0"/>
            </a:endParaRPr>
          </a:p>
          <a:p>
            <a:pPr marL="0" indent="0">
              <a:lnSpc>
                <a:spcPct val="100000"/>
              </a:lnSpc>
              <a:spcBef>
                <a:spcPts val="0"/>
              </a:spcBef>
              <a:buFont typeface="Arial" panose="020B0604020202020204" pitchFamily="34" charset="0"/>
              <a:buNone/>
            </a:pPr>
            <a:endParaRPr lang="en-US" sz="2400" i="1" dirty="0">
              <a:solidFill>
                <a:prstClr val="black"/>
              </a:solidFill>
              <a:latin typeface="Frutiger LT Pro 55 Roman" panose="020B0602020204020204" pitchFamily="34" charset="0"/>
            </a:endParaRPr>
          </a:p>
          <a:p>
            <a:pPr>
              <a:lnSpc>
                <a:spcPct val="110000"/>
              </a:lnSpc>
              <a:buFont typeface="Wingdings" panose="05000000000000000000" pitchFamily="2" charset="2"/>
              <a:buChar char="Ø"/>
            </a:pPr>
            <a:r>
              <a:rPr lang="en-US" sz="2400" i="1" dirty="0">
                <a:solidFill>
                  <a:prstClr val="black"/>
                </a:solidFill>
                <a:latin typeface="Frutiger LT Pro 55 Roman" panose="020B0602020204020204" pitchFamily="34" charset="0"/>
              </a:rPr>
              <a:t>If the table of counts exists as a </a:t>
            </a:r>
            <a:r>
              <a:rPr lang="en-US" sz="2400" i="1" dirty="0" err="1">
                <a:solidFill>
                  <a:prstClr val="black"/>
                </a:solidFill>
                <a:latin typeface="Frutiger LT Pro 55 Roman" panose="020B0602020204020204" pitchFamily="34" charset="0"/>
              </a:rPr>
              <a:t>data.frame</a:t>
            </a:r>
            <a:r>
              <a:rPr lang="en-US" sz="2400" i="1" dirty="0">
                <a:solidFill>
                  <a:prstClr val="black"/>
                </a:solidFill>
                <a:latin typeface="Frutiger LT Pro 55 Roman" panose="020B0602020204020204" pitchFamily="34" charset="0"/>
              </a:rPr>
              <a:t> then a </a:t>
            </a:r>
            <a:r>
              <a:rPr lang="en-US" sz="2400" i="1" dirty="0" err="1">
                <a:solidFill>
                  <a:prstClr val="black"/>
                </a:solidFill>
                <a:latin typeface="Frutiger LT Pro 55 Roman" panose="020B0602020204020204" pitchFamily="34" charset="0"/>
              </a:rPr>
              <a:t>DGEList</a:t>
            </a:r>
            <a:r>
              <a:rPr lang="en-US" sz="2400" i="1" dirty="0">
                <a:solidFill>
                  <a:prstClr val="black"/>
                </a:solidFill>
                <a:latin typeface="Frutiger LT Pro 55 Roman" panose="020B0602020204020204" pitchFamily="34" charset="0"/>
              </a:rPr>
              <a:t> object can be created by</a:t>
            </a:r>
          </a:p>
          <a:p>
            <a:pPr marL="0" indent="0">
              <a:lnSpc>
                <a:spcPct val="100000"/>
              </a:lnSpc>
              <a:spcBef>
                <a:spcPts val="0"/>
              </a:spcBef>
              <a:buFont typeface="Arial" panose="020B0604020202020204" pitchFamily="34" charset="0"/>
              <a:buNone/>
            </a:pPr>
            <a:endParaRPr lang="en-US" sz="2400" i="1" dirty="0">
              <a:solidFill>
                <a:prstClr val="black"/>
              </a:solidFill>
              <a:latin typeface="Frutiger LT Pro 55 Roman" panose="020B0602020204020204" pitchFamily="34" charset="0"/>
            </a:endParaRPr>
          </a:p>
          <a:p>
            <a:pPr marL="457200" lvl="1" indent="0">
              <a:lnSpc>
                <a:spcPct val="110000"/>
              </a:lnSpc>
              <a:buFont typeface="Arial" panose="020B0604020202020204" pitchFamily="34" charset="0"/>
              <a:buNone/>
            </a:pPr>
            <a:r>
              <a:rPr lang="en-US" sz="2000" i="1" dirty="0">
                <a:solidFill>
                  <a:prstClr val="black"/>
                </a:solidFill>
                <a:latin typeface="Frutiger LT Pro 55 Roman" panose="020B0602020204020204" pitchFamily="34" charset="0"/>
              </a:rPr>
              <a:t>        &gt;group &lt;- c(rep("TNBC", 10), rep("Normal", 10))</a:t>
            </a:r>
          </a:p>
          <a:p>
            <a:pPr marL="457200" lvl="1" indent="0">
              <a:lnSpc>
                <a:spcPct val="110000"/>
              </a:lnSpc>
              <a:buFont typeface="Arial" panose="020B0604020202020204" pitchFamily="34" charset="0"/>
              <a:buNone/>
            </a:pPr>
            <a:r>
              <a:rPr lang="en-US" sz="2000" i="1" dirty="0">
                <a:solidFill>
                  <a:prstClr val="black"/>
                </a:solidFill>
                <a:latin typeface="Frutiger LT Pro 55 Roman" panose="020B0602020204020204" pitchFamily="34" charset="0"/>
              </a:rPr>
              <a:t>        &gt;y &lt;- </a:t>
            </a:r>
            <a:r>
              <a:rPr lang="en-US" sz="2000" i="1" dirty="0" err="1">
                <a:solidFill>
                  <a:prstClr val="black"/>
                </a:solidFill>
                <a:latin typeface="Frutiger LT Pro 55 Roman" panose="020B0602020204020204" pitchFamily="34" charset="0"/>
              </a:rPr>
              <a:t>DGEList</a:t>
            </a:r>
            <a:r>
              <a:rPr lang="en-US" sz="2000" i="1" dirty="0">
                <a:solidFill>
                  <a:prstClr val="black"/>
                </a:solidFill>
                <a:latin typeface="Frutiger LT Pro 55 Roman" panose="020B0602020204020204" pitchFamily="34" charset="0"/>
              </a:rPr>
              <a:t>(counts=x[,1:20], group=group)</a:t>
            </a:r>
          </a:p>
        </p:txBody>
      </p:sp>
    </p:spTree>
    <p:extLst>
      <p:ext uri="{BB962C8B-B14F-4D97-AF65-F5344CB8AC3E}">
        <p14:creationId xmlns:p14="http://schemas.microsoft.com/office/powerpoint/2010/main" val="587095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1428" y="6270757"/>
            <a:ext cx="9144000" cy="276999"/>
          </a:xfrm>
          <a:prstGeom prst="rect">
            <a:avLst/>
          </a:prstGeom>
          <a:noFill/>
        </p:spPr>
        <p:txBody>
          <a:bodyPr wrap="square" rtlCol="0">
            <a:spAutoFit/>
          </a:bodyPr>
          <a:lstStyle/>
          <a:p>
            <a:pPr algn="ctr"/>
            <a:r>
              <a:rPr lang="en-US" sz="1200" i="1" dirty="0" err="1">
                <a:solidFill>
                  <a:prstClr val="black"/>
                </a:solidFill>
                <a:latin typeface="Frutiger LT Pro 55 Roman" panose="020B0602020204020204" pitchFamily="34" charset="0"/>
              </a:rPr>
              <a:t>Yunshun</a:t>
            </a:r>
            <a:r>
              <a:rPr lang="en-US" sz="1200" i="1" dirty="0">
                <a:solidFill>
                  <a:prstClr val="black"/>
                </a:solidFill>
                <a:latin typeface="Frutiger LT Pro 55 Roman" panose="020B0602020204020204" pitchFamily="34" charset="0"/>
              </a:rPr>
              <a:t> Chen, Davis McCarthy, Mark Robinson, Gordon K. Smyth, edgeR User’s Guide, 2014</a:t>
            </a:r>
          </a:p>
        </p:txBody>
      </p:sp>
      <p:sp>
        <p:nvSpPr>
          <p:cNvPr id="20" name="Content Placeholder 14"/>
          <p:cNvSpPr txBox="1">
            <a:spLocks/>
          </p:cNvSpPr>
          <p:nvPr/>
        </p:nvSpPr>
        <p:spPr>
          <a:xfrm>
            <a:off x="454339" y="1833870"/>
            <a:ext cx="8535061" cy="3661408"/>
          </a:xfrm>
          <a:prstGeom prst="rect">
            <a:avLst/>
          </a:prstGeom>
        </p:spPr>
        <p:txBody>
          <a:bodyPr>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Font typeface="Arial" panose="020B0604020202020204" pitchFamily="34" charset="0"/>
              <a:buNone/>
            </a:pPr>
            <a:r>
              <a:rPr lang="en-US" sz="4500" b="1" i="1" dirty="0">
                <a:solidFill>
                  <a:prstClr val="black"/>
                </a:solidFill>
                <a:latin typeface="Frutiger LT Pro 55 Roman" panose="020B0602020204020204" pitchFamily="34" charset="0"/>
              </a:rPr>
              <a:t>Trimmed Mean of M-values (TMM) Normalization</a:t>
            </a:r>
          </a:p>
          <a:p>
            <a:pPr marL="0" indent="0">
              <a:lnSpc>
                <a:spcPct val="120000"/>
              </a:lnSpc>
              <a:spcBef>
                <a:spcPts val="0"/>
              </a:spcBef>
              <a:buFont typeface="Arial" panose="020B0604020202020204" pitchFamily="34" charset="0"/>
              <a:buNone/>
            </a:pPr>
            <a:endParaRPr lang="en-US" sz="3000" b="1" i="1" dirty="0">
              <a:solidFill>
                <a:prstClr val="black"/>
              </a:solidFill>
              <a:latin typeface="Frutiger LT Pro 55 Roman" panose="020B0602020204020204" pitchFamily="34" charset="0"/>
            </a:endParaRPr>
          </a:p>
          <a:p>
            <a:pPr>
              <a:lnSpc>
                <a:spcPct val="110000"/>
              </a:lnSpc>
              <a:buFont typeface="Wingdings" panose="05000000000000000000" pitchFamily="2" charset="2"/>
              <a:buChar char="Ø"/>
            </a:pPr>
            <a:r>
              <a:rPr lang="en-US" sz="3800" i="1" dirty="0">
                <a:solidFill>
                  <a:prstClr val="black"/>
                </a:solidFill>
                <a:latin typeface="Frutiger LT Pro 55 Roman" panose="020B0602020204020204" pitchFamily="34" charset="0"/>
              </a:rPr>
              <a:t>The ‘</a:t>
            </a:r>
            <a:r>
              <a:rPr lang="en-US" sz="3800" i="1" dirty="0" err="1">
                <a:solidFill>
                  <a:prstClr val="black"/>
                </a:solidFill>
                <a:latin typeface="Frutiger LT Pro 55 Roman" panose="020B0602020204020204" pitchFamily="34" charset="0"/>
              </a:rPr>
              <a:t>calcNormFactors</a:t>
            </a:r>
            <a:r>
              <a:rPr lang="en-US" sz="3800" i="1" dirty="0">
                <a:solidFill>
                  <a:prstClr val="black"/>
                </a:solidFill>
                <a:latin typeface="Frutiger LT Pro 55 Roman" panose="020B0602020204020204" pitchFamily="34" charset="0"/>
              </a:rPr>
              <a:t>’ function normalizes for RNA composition by determining a set of scaling factors for the library sizes that minimize the log-fold changes between samples</a:t>
            </a:r>
          </a:p>
          <a:p>
            <a:pPr marL="0" indent="0">
              <a:lnSpc>
                <a:spcPct val="60000"/>
              </a:lnSpc>
              <a:spcBef>
                <a:spcPts val="600"/>
              </a:spcBef>
              <a:buFont typeface="Arial" panose="020B0604020202020204" pitchFamily="34" charset="0"/>
              <a:buNone/>
            </a:pPr>
            <a:endParaRPr lang="en-US" sz="3800" i="1" dirty="0">
              <a:solidFill>
                <a:prstClr val="black"/>
              </a:solidFill>
              <a:latin typeface="Frutiger LT Pro 55 Roman" panose="020B0602020204020204" pitchFamily="34" charset="0"/>
            </a:endParaRPr>
          </a:p>
          <a:p>
            <a:pPr>
              <a:lnSpc>
                <a:spcPct val="110000"/>
              </a:lnSpc>
              <a:buFont typeface="Wingdings" panose="05000000000000000000" pitchFamily="2" charset="2"/>
              <a:buChar char="Ø"/>
            </a:pPr>
            <a:r>
              <a:rPr lang="en-US" sz="3800" i="1" dirty="0">
                <a:solidFill>
                  <a:prstClr val="black"/>
                </a:solidFill>
                <a:latin typeface="Frutiger LT Pro 55 Roman" panose="020B0602020204020204" pitchFamily="34" charset="0"/>
              </a:rPr>
              <a:t>TMM is used to compute these factors to scale original library size to the “effective library size,” which for differences in transcriptome sizes are accounted for and thus used for all downstream analyses </a:t>
            </a:r>
          </a:p>
          <a:p>
            <a:pPr marL="0" indent="0">
              <a:lnSpc>
                <a:spcPct val="110000"/>
              </a:lnSpc>
              <a:buFont typeface="Arial" panose="020B0604020202020204" pitchFamily="34" charset="0"/>
              <a:buNone/>
            </a:pPr>
            <a:r>
              <a:rPr lang="en-US" sz="3800" i="1" dirty="0">
                <a:solidFill>
                  <a:prstClr val="black"/>
                </a:solidFill>
                <a:latin typeface="Frutiger LT Pro 55 Roman" panose="020B0602020204020204" pitchFamily="34" charset="0"/>
              </a:rPr>
              <a:t>                                       &gt;y &lt;- </a:t>
            </a:r>
            <a:r>
              <a:rPr lang="en-US" sz="3800" i="1" dirty="0" err="1">
                <a:solidFill>
                  <a:prstClr val="black"/>
                </a:solidFill>
                <a:latin typeface="Frutiger LT Pro 55 Roman" panose="020B0602020204020204" pitchFamily="34" charset="0"/>
              </a:rPr>
              <a:t>calcNormFactors</a:t>
            </a:r>
            <a:r>
              <a:rPr lang="en-US" sz="3800" i="1" dirty="0">
                <a:solidFill>
                  <a:prstClr val="black"/>
                </a:solidFill>
                <a:latin typeface="Frutiger LT Pro 55 Roman" panose="020B0602020204020204" pitchFamily="34" charset="0"/>
              </a:rPr>
              <a:t>(y)</a:t>
            </a:r>
          </a:p>
          <a:p>
            <a:pPr marL="0" indent="0">
              <a:lnSpc>
                <a:spcPct val="110000"/>
              </a:lnSpc>
              <a:buFont typeface="Arial" panose="020B0604020202020204" pitchFamily="34" charset="0"/>
              <a:buNone/>
            </a:pPr>
            <a:r>
              <a:rPr lang="en-US" sz="3800" i="1" dirty="0">
                <a:solidFill>
                  <a:prstClr val="black"/>
                </a:solidFill>
                <a:latin typeface="Frutiger LT Pro 55 Roman" panose="020B0602020204020204" pitchFamily="34" charset="0"/>
              </a:rPr>
              <a:t>                                       &gt;</a:t>
            </a:r>
            <a:r>
              <a:rPr lang="en-US" sz="3800" i="1" dirty="0" err="1">
                <a:solidFill>
                  <a:prstClr val="black"/>
                </a:solidFill>
                <a:latin typeface="Frutiger LT Pro 55 Roman" panose="020B0602020204020204" pitchFamily="34" charset="0"/>
              </a:rPr>
              <a:t>y$samples</a:t>
            </a:r>
            <a:endParaRPr lang="en-US" sz="3800" i="1" dirty="0">
              <a:solidFill>
                <a:prstClr val="black"/>
              </a:solidFill>
              <a:latin typeface="Frutiger LT Pro 55 Roman" panose="020B0602020204020204" pitchFamily="34" charset="0"/>
            </a:endParaRPr>
          </a:p>
          <a:p>
            <a:pPr marL="0" indent="0">
              <a:lnSpc>
                <a:spcPct val="100000"/>
              </a:lnSpc>
              <a:spcBef>
                <a:spcPts val="0"/>
              </a:spcBef>
              <a:buFont typeface="Arial" panose="020B0604020202020204" pitchFamily="34" charset="0"/>
              <a:buNone/>
            </a:pPr>
            <a:endParaRPr lang="en-US" sz="2400" b="1" i="1" dirty="0">
              <a:solidFill>
                <a:prstClr val="black"/>
              </a:solidFill>
              <a:latin typeface="Constantia" panose="02030602050306030303" pitchFamily="18" charset="0"/>
            </a:endParaRPr>
          </a:p>
          <a:p>
            <a:pPr marL="457200" lvl="1" indent="0">
              <a:lnSpc>
                <a:spcPct val="110000"/>
              </a:lnSpc>
              <a:buFont typeface="Arial" panose="020B0604020202020204" pitchFamily="34" charset="0"/>
              <a:buNone/>
            </a:pPr>
            <a:r>
              <a:rPr lang="en-US" sz="2000" b="1" i="1" dirty="0">
                <a:solidFill>
                  <a:prstClr val="black"/>
                </a:solidFill>
                <a:latin typeface="Constantia" panose="02030602050306030303" pitchFamily="18" charset="0"/>
              </a:rPr>
              <a:t>        </a:t>
            </a:r>
          </a:p>
        </p:txBody>
      </p:sp>
    </p:spTree>
    <p:extLst>
      <p:ext uri="{BB962C8B-B14F-4D97-AF65-F5344CB8AC3E}">
        <p14:creationId xmlns:p14="http://schemas.microsoft.com/office/powerpoint/2010/main" val="6975296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0" y="6128124"/>
            <a:ext cx="9144000" cy="276999"/>
          </a:xfrm>
          <a:prstGeom prst="rect">
            <a:avLst/>
          </a:prstGeom>
          <a:noFill/>
        </p:spPr>
        <p:txBody>
          <a:bodyPr wrap="square" rtlCol="0">
            <a:spAutoFit/>
          </a:bodyPr>
          <a:lstStyle/>
          <a:p>
            <a:pPr algn="ctr"/>
            <a:r>
              <a:rPr lang="en-US" sz="1200" i="1" dirty="0" err="1">
                <a:solidFill>
                  <a:prstClr val="black"/>
                </a:solidFill>
                <a:latin typeface="Frutiger LT Pro 55 Roman" panose="020B0602020204020204" pitchFamily="34" charset="0"/>
              </a:rPr>
              <a:t>Yunshun</a:t>
            </a:r>
            <a:r>
              <a:rPr lang="en-US" sz="1200" i="1" dirty="0">
                <a:solidFill>
                  <a:prstClr val="black"/>
                </a:solidFill>
                <a:latin typeface="Frutiger LT Pro 55 Roman" panose="020B0602020204020204" pitchFamily="34" charset="0"/>
              </a:rPr>
              <a:t> Chen, Davis McCarthy, Mark Robinson, Gordon K. Smyth, edgeR User’s Guide, 2014</a:t>
            </a:r>
          </a:p>
        </p:txBody>
      </p:sp>
      <p:sp>
        <p:nvSpPr>
          <p:cNvPr id="8" name="TextBox 7"/>
          <p:cNvSpPr txBox="1"/>
          <p:nvPr/>
        </p:nvSpPr>
        <p:spPr>
          <a:xfrm>
            <a:off x="561086" y="1502736"/>
            <a:ext cx="8484059" cy="4154984"/>
          </a:xfrm>
          <a:prstGeom prst="rect">
            <a:avLst/>
          </a:prstGeom>
          <a:noFill/>
        </p:spPr>
        <p:txBody>
          <a:bodyPr wrap="square" rtlCol="0">
            <a:spAutoFit/>
          </a:bodyPr>
          <a:lstStyle/>
          <a:p>
            <a:r>
              <a:rPr lang="en-US" sz="2000" b="1" i="1" dirty="0">
                <a:solidFill>
                  <a:prstClr val="black"/>
                </a:solidFill>
                <a:latin typeface="Frutiger LT Pro 55 Roman" panose="020B0602020204020204" pitchFamily="34" charset="0"/>
              </a:rPr>
              <a:t>Data exploration -  Multi-dimensional Scaling (MDS) plot</a:t>
            </a:r>
          </a:p>
          <a:p>
            <a:endParaRPr lang="en-US" sz="2400" b="1" i="1" dirty="0">
              <a:solidFill>
                <a:prstClr val="black"/>
              </a:solidFill>
              <a:latin typeface="Frutiger LT Pro 55 Roman" panose="020B0602020204020204" pitchFamily="34" charset="0"/>
            </a:endParaRPr>
          </a:p>
          <a:p>
            <a:pPr marL="342900" indent="-342900">
              <a:buFont typeface="Wingdings" panose="05000000000000000000" pitchFamily="2" charset="2"/>
              <a:buChar char="Ø"/>
            </a:pPr>
            <a:r>
              <a:rPr lang="en-US" sz="2000" i="1" dirty="0">
                <a:solidFill>
                  <a:prstClr val="black"/>
                </a:solidFill>
                <a:latin typeface="Frutiger LT Pro 55 Roman" panose="020B0602020204020204" pitchFamily="34" charset="0"/>
              </a:rPr>
              <a:t>The ‘</a:t>
            </a:r>
            <a:r>
              <a:rPr lang="en-US" sz="2000" i="1" dirty="0" err="1">
                <a:solidFill>
                  <a:prstClr val="black"/>
                </a:solidFill>
                <a:latin typeface="Frutiger LT Pro 55 Roman" panose="020B0602020204020204" pitchFamily="34" charset="0"/>
              </a:rPr>
              <a:t>plotMDS</a:t>
            </a:r>
            <a:r>
              <a:rPr lang="en-US" sz="2000" i="1" dirty="0">
                <a:solidFill>
                  <a:prstClr val="black"/>
                </a:solidFill>
                <a:latin typeface="Frutiger LT Pro 55 Roman" panose="020B0602020204020204" pitchFamily="34" charset="0"/>
              </a:rPr>
              <a:t>’ function produces a multi-dimensional scaling plot of the RNA samples based on leading log-fold-change distances </a:t>
            </a:r>
          </a:p>
          <a:p>
            <a:endParaRPr lang="en-US" sz="2000" i="1" dirty="0">
              <a:solidFill>
                <a:prstClr val="black"/>
              </a:solidFill>
              <a:latin typeface="Frutiger LT Pro 55 Roman" panose="020B0602020204020204" pitchFamily="34" charset="0"/>
            </a:endParaRPr>
          </a:p>
          <a:p>
            <a:pPr marL="342900" indent="-342900">
              <a:buFont typeface="Wingdings" panose="05000000000000000000" pitchFamily="2" charset="2"/>
              <a:buChar char="Ø"/>
            </a:pPr>
            <a:r>
              <a:rPr lang="en-US" sz="2000" i="1" dirty="0">
                <a:solidFill>
                  <a:prstClr val="black"/>
                </a:solidFill>
                <a:latin typeface="Frutiger LT Pro 55 Roman" panose="020B0602020204020204" pitchFamily="34" charset="0"/>
              </a:rPr>
              <a:t>This plot can be viewed as a type of unsupervised Clustering, somewhat similar in principle to the HCL clustering of  the WGCNA in Class 1 </a:t>
            </a:r>
          </a:p>
          <a:p>
            <a:pPr marL="342900" indent="-342900">
              <a:buFont typeface="Wingdings" panose="05000000000000000000" pitchFamily="2" charset="2"/>
              <a:buChar char="Ø"/>
            </a:pPr>
            <a:endParaRPr lang="en-US" sz="2000" i="1" dirty="0">
              <a:solidFill>
                <a:prstClr val="black"/>
              </a:solidFill>
              <a:latin typeface="Frutiger LT Pro 55 Roman" panose="020B0602020204020204" pitchFamily="34" charset="0"/>
            </a:endParaRPr>
          </a:p>
          <a:p>
            <a:pPr marL="342900" indent="-342900">
              <a:buFont typeface="Wingdings" panose="05000000000000000000" pitchFamily="2" charset="2"/>
              <a:buChar char="Ø"/>
            </a:pPr>
            <a:r>
              <a:rPr lang="en-US" sz="2000" i="1" dirty="0">
                <a:solidFill>
                  <a:prstClr val="black"/>
                </a:solidFill>
                <a:latin typeface="Frutiger LT Pro 55 Roman" panose="020B0602020204020204" pitchFamily="34" charset="0"/>
              </a:rPr>
              <a:t>“Dimension 1 is the direction that best separates the samples, without regard to whether they are treatments or replicates. Dimension 2 is the next best direction, uncorrelated with the first, that separates the samples.” </a:t>
            </a:r>
          </a:p>
        </p:txBody>
      </p:sp>
    </p:spTree>
    <p:extLst>
      <p:ext uri="{BB962C8B-B14F-4D97-AF65-F5344CB8AC3E}">
        <p14:creationId xmlns:p14="http://schemas.microsoft.com/office/powerpoint/2010/main" val="1060798542"/>
      </p:ext>
    </p:extLst>
  </p:cSld>
  <p:clrMapOvr>
    <a:masterClrMapping/>
  </p:clrMapOvr>
</p:sld>
</file>

<file path=ppt/theme/theme1.xml><?xml version="1.0" encoding="utf-8"?>
<a:theme xmlns:a="http://schemas.openxmlformats.org/drawingml/2006/main" name="2_Master">
  <a:themeElements>
    <a:clrScheme name="Custom 2">
      <a:dk1>
        <a:srgbClr val="221E1F"/>
      </a:dk1>
      <a:lt1>
        <a:srgbClr val="FFFFFF"/>
      </a:lt1>
      <a:dk2>
        <a:srgbClr val="6D6E71"/>
      </a:dk2>
      <a:lt2>
        <a:srgbClr val="EEEEEE"/>
      </a:lt2>
      <a:accent1>
        <a:srgbClr val="EF4136"/>
      </a:accent1>
      <a:accent2>
        <a:srgbClr val="0668B3"/>
      </a:accent2>
      <a:accent3>
        <a:srgbClr val="8DC63F"/>
      </a:accent3>
      <a:accent4>
        <a:srgbClr val="E7C31F"/>
      </a:accent4>
      <a:accent5>
        <a:srgbClr val="00904C"/>
      </a:accent5>
      <a:accent6>
        <a:srgbClr val="007180"/>
      </a:accent6>
      <a:hlink>
        <a:srgbClr val="00AEEF"/>
      </a:hlink>
      <a:folHlink>
        <a:srgbClr val="0668B3"/>
      </a:folHlink>
    </a:clrScheme>
    <a:fontScheme name="Custom 2">
      <a:majorFont>
        <a:latin typeface="Frutiger LT Pro 45 Light"/>
        <a:ea typeface=""/>
        <a:cs typeface=""/>
      </a:majorFont>
      <a:minorFont>
        <a:latin typeface="Frutiger LT Pro 45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7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Master">
  <a:themeElements>
    <a:clrScheme name="Custom 2">
      <a:dk1>
        <a:srgbClr val="221E1F"/>
      </a:dk1>
      <a:lt1>
        <a:srgbClr val="FFFFFF"/>
      </a:lt1>
      <a:dk2>
        <a:srgbClr val="6D6E71"/>
      </a:dk2>
      <a:lt2>
        <a:srgbClr val="EEEEEE"/>
      </a:lt2>
      <a:accent1>
        <a:srgbClr val="EF4136"/>
      </a:accent1>
      <a:accent2>
        <a:srgbClr val="0668B3"/>
      </a:accent2>
      <a:accent3>
        <a:srgbClr val="8DC63F"/>
      </a:accent3>
      <a:accent4>
        <a:srgbClr val="E7C31F"/>
      </a:accent4>
      <a:accent5>
        <a:srgbClr val="00904C"/>
      </a:accent5>
      <a:accent6>
        <a:srgbClr val="007180"/>
      </a:accent6>
      <a:hlink>
        <a:srgbClr val="00AEEF"/>
      </a:hlink>
      <a:folHlink>
        <a:srgbClr val="0668B3"/>
      </a:folHlink>
    </a:clrScheme>
    <a:fontScheme name="Custom 2">
      <a:majorFont>
        <a:latin typeface="Frutiger LT Pro 45 Light"/>
        <a:ea typeface=""/>
        <a:cs typeface=""/>
      </a:majorFont>
      <a:minorFont>
        <a:latin typeface="Frutiger LT Pro 45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Master">
  <a:themeElements>
    <a:clrScheme name="Custom 2">
      <a:dk1>
        <a:srgbClr val="221E1F"/>
      </a:dk1>
      <a:lt1>
        <a:srgbClr val="FFFFFF"/>
      </a:lt1>
      <a:dk2>
        <a:srgbClr val="6D6E71"/>
      </a:dk2>
      <a:lt2>
        <a:srgbClr val="EEEEEE"/>
      </a:lt2>
      <a:accent1>
        <a:srgbClr val="EF4136"/>
      </a:accent1>
      <a:accent2>
        <a:srgbClr val="0668B3"/>
      </a:accent2>
      <a:accent3>
        <a:srgbClr val="8DC63F"/>
      </a:accent3>
      <a:accent4>
        <a:srgbClr val="E7C31F"/>
      </a:accent4>
      <a:accent5>
        <a:srgbClr val="00904C"/>
      </a:accent5>
      <a:accent6>
        <a:srgbClr val="007180"/>
      </a:accent6>
      <a:hlink>
        <a:srgbClr val="00AEEF"/>
      </a:hlink>
      <a:folHlink>
        <a:srgbClr val="0668B3"/>
      </a:folHlink>
    </a:clrScheme>
    <a:fontScheme name="Custom 2">
      <a:majorFont>
        <a:latin typeface="Frutiger LT Pro 45 Light"/>
        <a:ea typeface=""/>
        <a:cs typeface=""/>
      </a:majorFont>
      <a:minorFont>
        <a:latin typeface="Frutiger LT Pro 45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15428</TotalTime>
  <Words>4540</Words>
  <Application>Microsoft Office PowerPoint</Application>
  <PresentationFormat>On-screen Show (4:3)</PresentationFormat>
  <Paragraphs>1045</Paragraphs>
  <Slides>52</Slides>
  <Notes>23</Notes>
  <HiddenSlides>0</HiddenSlides>
  <MMClips>0</MMClips>
  <ScaleCrop>false</ScaleCrop>
  <HeadingPairs>
    <vt:vector size="8" baseType="variant">
      <vt:variant>
        <vt:lpstr>Fonts Used</vt:lpstr>
      </vt:variant>
      <vt:variant>
        <vt:i4>16</vt:i4>
      </vt:variant>
      <vt:variant>
        <vt:lpstr>Theme</vt:lpstr>
      </vt:variant>
      <vt:variant>
        <vt:i4>4</vt:i4>
      </vt:variant>
      <vt:variant>
        <vt:lpstr>Embedded OLE Servers</vt:lpstr>
      </vt:variant>
      <vt:variant>
        <vt:i4>1</vt:i4>
      </vt:variant>
      <vt:variant>
        <vt:lpstr>Slide Titles</vt:lpstr>
      </vt:variant>
      <vt:variant>
        <vt:i4>52</vt:i4>
      </vt:variant>
    </vt:vector>
  </HeadingPairs>
  <TitlesOfParts>
    <vt:vector size="73" baseType="lpstr">
      <vt:lpstr>宋体</vt:lpstr>
      <vt:lpstr>AdvPSHN-M</vt:lpstr>
      <vt:lpstr>Arial</vt:lpstr>
      <vt:lpstr>Calibri</vt:lpstr>
      <vt:lpstr>Calibri Light</vt:lpstr>
      <vt:lpstr>Cambria Math</vt:lpstr>
      <vt:lpstr>Constantia</vt:lpstr>
      <vt:lpstr>Copperplate Gothic Bold</vt:lpstr>
      <vt:lpstr>Frutiger LT Pro 45 Light</vt:lpstr>
      <vt:lpstr>Frutiger LT Pro 55 Roman</vt:lpstr>
      <vt:lpstr>Garamond</vt:lpstr>
      <vt:lpstr>Helvetica Light</vt:lpstr>
      <vt:lpstr>Palatino Linotype</vt:lpstr>
      <vt:lpstr>Tahoma</vt:lpstr>
      <vt:lpstr>Times New Roman</vt:lpstr>
      <vt:lpstr>Wingdings</vt:lpstr>
      <vt:lpstr>2_Master</vt:lpstr>
      <vt:lpstr>7_Office Theme</vt:lpstr>
      <vt:lpstr>3_Master</vt:lpstr>
      <vt:lpstr>Master</vt:lpstr>
      <vt:lpstr>Acrobat Document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Tom Chittenden</dc:creator>
  <cp:lastModifiedBy>tom chittenden</cp:lastModifiedBy>
  <cp:revision>525</cp:revision>
  <dcterms:created xsi:type="dcterms:W3CDTF">2013-08-29T14:29:03Z</dcterms:created>
  <dcterms:modified xsi:type="dcterms:W3CDTF">2016-05-12T18:51:45Z</dcterms:modified>
</cp:coreProperties>
</file>