
<file path=[Content_Types].xml><?xml version="1.0" encoding="utf-8"?>
<Types xmlns="http://schemas.openxmlformats.org/package/2006/content-types">
  <Default Extension="bin" ContentType="application/vnd.openxmlformats-officedocument.oleObject"/>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4" r:id="rId1"/>
  </p:sldMasterIdLst>
  <p:notesMasterIdLst>
    <p:notesMasterId r:id="rId37"/>
  </p:notesMasterIdLst>
  <p:sldIdLst>
    <p:sldId id="256" r:id="rId2"/>
    <p:sldId id="466" r:id="rId3"/>
    <p:sldId id="467" r:id="rId4"/>
    <p:sldId id="289" r:id="rId5"/>
    <p:sldId id="468" r:id="rId6"/>
    <p:sldId id="475" r:id="rId7"/>
    <p:sldId id="440" r:id="rId8"/>
    <p:sldId id="387" r:id="rId9"/>
    <p:sldId id="464" r:id="rId10"/>
    <p:sldId id="382" r:id="rId11"/>
    <p:sldId id="465" r:id="rId12"/>
    <p:sldId id="474" r:id="rId13"/>
    <p:sldId id="383" r:id="rId14"/>
    <p:sldId id="457" r:id="rId15"/>
    <p:sldId id="460" r:id="rId16"/>
    <p:sldId id="459" r:id="rId17"/>
    <p:sldId id="461" r:id="rId18"/>
    <p:sldId id="395" r:id="rId19"/>
    <p:sldId id="384" r:id="rId20"/>
    <p:sldId id="438" r:id="rId21"/>
    <p:sldId id="388" r:id="rId22"/>
    <p:sldId id="393" r:id="rId23"/>
    <p:sldId id="394" r:id="rId24"/>
    <p:sldId id="396" r:id="rId25"/>
    <p:sldId id="397" r:id="rId26"/>
    <p:sldId id="423" r:id="rId27"/>
    <p:sldId id="469" r:id="rId28"/>
    <p:sldId id="470" r:id="rId29"/>
    <p:sldId id="471" r:id="rId30"/>
    <p:sldId id="472" r:id="rId31"/>
    <p:sldId id="473" r:id="rId32"/>
    <p:sldId id="424" r:id="rId33"/>
    <p:sldId id="363" r:id="rId34"/>
    <p:sldId id="443" r:id="rId35"/>
    <p:sldId id="463"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66FF"/>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92" autoAdjust="0"/>
    <p:restoredTop sz="96433" autoAdjust="0"/>
  </p:normalViewPr>
  <p:slideViewPr>
    <p:cSldViewPr snapToGrid="0">
      <p:cViewPr varScale="1">
        <p:scale>
          <a:sx n="114" d="100"/>
          <a:sy n="114" d="100"/>
        </p:scale>
        <p:origin x="1524" y="102"/>
      </p:cViewPr>
      <p:guideLst/>
    </p:cSldViewPr>
  </p:slideViewPr>
  <p:notesTextViewPr>
    <p:cViewPr>
      <p:scale>
        <a:sx n="3" d="2"/>
        <a:sy n="3" d="2"/>
      </p:scale>
      <p:origin x="0" y="0"/>
    </p:cViewPr>
  </p:notesTextViewPr>
  <p:sorterViewPr>
    <p:cViewPr>
      <p:scale>
        <a:sx n="100" d="100"/>
        <a:sy n="100" d="100"/>
      </p:scale>
      <p:origin x="0" y="-3749"/>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85CFC9B-C159-45A3-82CE-9883786141FD}" type="datetimeFigureOut">
              <a:rPr lang="en-US" smtClean="0"/>
              <a:t>4/21/2021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9A12793-ACAD-47FA-80A5-6852D2A1F526}" type="slidenum">
              <a:rPr lang="en-US" smtClean="0"/>
              <a:t>‹#›</a:t>
            </a:fld>
            <a:endParaRPr lang="en-US"/>
          </a:p>
        </p:txBody>
      </p:sp>
    </p:spTree>
    <p:extLst>
      <p:ext uri="{BB962C8B-B14F-4D97-AF65-F5344CB8AC3E}">
        <p14:creationId xmlns:p14="http://schemas.microsoft.com/office/powerpoint/2010/main" val="17560748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4</a:t>
            </a:fld>
            <a:endParaRPr lang="en-US"/>
          </a:p>
        </p:txBody>
      </p:sp>
    </p:spTree>
    <p:extLst>
      <p:ext uri="{BB962C8B-B14F-4D97-AF65-F5344CB8AC3E}">
        <p14:creationId xmlns:p14="http://schemas.microsoft.com/office/powerpoint/2010/main" val="306118995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34</a:t>
            </a:fld>
            <a:endParaRPr lang="en-US"/>
          </a:p>
        </p:txBody>
      </p:sp>
    </p:spTree>
    <p:extLst>
      <p:ext uri="{BB962C8B-B14F-4D97-AF65-F5344CB8AC3E}">
        <p14:creationId xmlns:p14="http://schemas.microsoft.com/office/powerpoint/2010/main" val="33486931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35</a:t>
            </a:fld>
            <a:endParaRPr lang="en-US"/>
          </a:p>
        </p:txBody>
      </p:sp>
    </p:spTree>
    <p:extLst>
      <p:ext uri="{BB962C8B-B14F-4D97-AF65-F5344CB8AC3E}">
        <p14:creationId xmlns:p14="http://schemas.microsoft.com/office/powerpoint/2010/main" val="160921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solidFill>
                  <a:prstClr val="black"/>
                </a:solidFill>
              </a:rPr>
              <a:pPr/>
              <a:t>7</a:t>
            </a:fld>
            <a:endParaRPr lang="en-US">
              <a:solidFill>
                <a:prstClr val="black"/>
              </a:solidFill>
            </a:endParaRPr>
          </a:p>
        </p:txBody>
      </p:sp>
    </p:spTree>
    <p:extLst>
      <p:ext uri="{BB962C8B-B14F-4D97-AF65-F5344CB8AC3E}">
        <p14:creationId xmlns:p14="http://schemas.microsoft.com/office/powerpoint/2010/main" val="134098138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8</a:t>
            </a:fld>
            <a:endParaRPr lang="en-US"/>
          </a:p>
        </p:txBody>
      </p:sp>
    </p:spTree>
    <p:extLst>
      <p:ext uri="{BB962C8B-B14F-4D97-AF65-F5344CB8AC3E}">
        <p14:creationId xmlns:p14="http://schemas.microsoft.com/office/powerpoint/2010/main" val="31567964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a:p>
            <a:r>
              <a:rPr lang="en-US" dirty="0"/>
              <a:t>√</a:t>
            </a:r>
            <a:r>
              <a:rPr lang="en-US" dirty="0" err="1"/>
              <a:t>Φg</a:t>
            </a:r>
            <a:r>
              <a:rPr lang="en-US" dirty="0"/>
              <a:t> = Biological Coefficient of Variation between samples. Coefficient of variation (CV) (standard deviation divided by mean).</a:t>
            </a:r>
          </a:p>
          <a:p>
            <a:endParaRPr lang="en-US" dirty="0"/>
          </a:p>
          <a:p>
            <a:r>
              <a:rPr lang="en-US" dirty="0"/>
              <a:t>In some DGE applications, technical variation can be treated as Poisson.</a:t>
            </a:r>
          </a:p>
        </p:txBody>
      </p:sp>
      <p:sp>
        <p:nvSpPr>
          <p:cNvPr id="4" name="Slide Number Placeholder 3"/>
          <p:cNvSpPr>
            <a:spLocks noGrp="1"/>
          </p:cNvSpPr>
          <p:nvPr>
            <p:ph type="sldNum" sz="quarter" idx="10"/>
          </p:nvPr>
        </p:nvSpPr>
        <p:spPr/>
        <p:txBody>
          <a:bodyPr/>
          <a:lstStyle/>
          <a:p>
            <a:fld id="{59A12793-ACAD-47FA-80A5-6852D2A1F526}" type="slidenum">
              <a:rPr lang="en-US" smtClean="0"/>
              <a:t>10</a:t>
            </a:fld>
            <a:endParaRPr lang="en-US"/>
          </a:p>
        </p:txBody>
      </p:sp>
    </p:spTree>
    <p:extLst>
      <p:ext uri="{BB962C8B-B14F-4D97-AF65-F5344CB8AC3E}">
        <p14:creationId xmlns:p14="http://schemas.microsoft.com/office/powerpoint/2010/main" val="570045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Poisson distribution assumes that the mean and variance are the same. Sometimes, your data show extra variation that is greater than the mean. This situation is called </a:t>
            </a:r>
            <a:r>
              <a:rPr lang="en-US" dirty="0" err="1"/>
              <a:t>overdispersion</a:t>
            </a:r>
            <a:r>
              <a:rPr lang="en-US" dirty="0"/>
              <a:t> and negative binomial regression is more flexible in that regard than Poisson regression (you could still use Poisson regression in that case but the standard errors could be biased). The negative binomial distribution has one parameter more than the Poisson regression that adjusts the variance independently from the mean. In fact, the Poisson distribution is a special case of the negative binomial distribution.</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11</a:t>
            </a:fld>
            <a:endParaRPr lang="en-US"/>
          </a:p>
        </p:txBody>
      </p:sp>
    </p:spTree>
    <p:extLst>
      <p:ext uri="{BB962C8B-B14F-4D97-AF65-F5344CB8AC3E}">
        <p14:creationId xmlns:p14="http://schemas.microsoft.com/office/powerpoint/2010/main" val="2872631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The leading log-fold-change is the average (root-mean-square) of the largest absolute log-fold-</a:t>
            </a:r>
          </a:p>
          <a:p>
            <a:r>
              <a:rPr lang="en-US" dirty="0"/>
              <a:t>changes between each pair of samples.</a:t>
            </a:r>
          </a:p>
        </p:txBody>
      </p:sp>
      <p:sp>
        <p:nvSpPr>
          <p:cNvPr id="4" name="Slide Number Placeholder 3"/>
          <p:cNvSpPr>
            <a:spLocks noGrp="1"/>
          </p:cNvSpPr>
          <p:nvPr>
            <p:ph type="sldNum" sz="quarter" idx="10"/>
          </p:nvPr>
        </p:nvSpPr>
        <p:spPr/>
        <p:txBody>
          <a:bodyPr/>
          <a:lstStyle/>
          <a:p>
            <a:fld id="{59A12793-ACAD-47FA-80A5-6852D2A1F526}" type="slidenum">
              <a:rPr lang="en-US" smtClean="0"/>
              <a:t>15</a:t>
            </a:fld>
            <a:endParaRPr lang="en-US"/>
          </a:p>
        </p:txBody>
      </p:sp>
    </p:spTree>
    <p:extLst>
      <p:ext uri="{BB962C8B-B14F-4D97-AF65-F5344CB8AC3E}">
        <p14:creationId xmlns:p14="http://schemas.microsoft.com/office/powerpoint/2010/main" val="150737015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dirty="0"/>
              <a:t>A scale-free network is a connected graph or network with the property that the number of links k originating from a given node exhibits a power. law distribution P(k)∼k^(-gamma). where gamma is a parameter whose value is typically in the range 2 &lt; gamma &lt; 3</a:t>
            </a:r>
          </a:p>
        </p:txBody>
      </p:sp>
      <p:sp>
        <p:nvSpPr>
          <p:cNvPr id="4" name="Slide Number Placeholder 3"/>
          <p:cNvSpPr>
            <a:spLocks noGrp="1"/>
          </p:cNvSpPr>
          <p:nvPr>
            <p:ph type="sldNum" sz="quarter" idx="10"/>
          </p:nvPr>
        </p:nvSpPr>
        <p:spPr/>
        <p:txBody>
          <a:bodyPr/>
          <a:lstStyle/>
          <a:p>
            <a:fld id="{59A12793-ACAD-47FA-80A5-6852D2A1F526}" type="slidenum">
              <a:rPr lang="en-US" smtClean="0"/>
              <a:t>18</a:t>
            </a:fld>
            <a:endParaRPr lang="en-US"/>
          </a:p>
        </p:txBody>
      </p:sp>
    </p:spTree>
    <p:extLst>
      <p:ext uri="{BB962C8B-B14F-4D97-AF65-F5344CB8AC3E}">
        <p14:creationId xmlns:p14="http://schemas.microsoft.com/office/powerpoint/2010/main" val="25707326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24</a:t>
            </a:fld>
            <a:endParaRPr lang="en-US"/>
          </a:p>
        </p:txBody>
      </p:sp>
    </p:spTree>
    <p:extLst>
      <p:ext uri="{BB962C8B-B14F-4D97-AF65-F5344CB8AC3E}">
        <p14:creationId xmlns:p14="http://schemas.microsoft.com/office/powerpoint/2010/main" val="30708838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371600" y="1143000"/>
            <a:ext cx="4114800" cy="3086100"/>
          </a:xfrm>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LIMMA: Linear Models for Microarray Data</a:t>
            </a:r>
          </a:p>
          <a:p>
            <a:r>
              <a:rPr lang="it-IT" sz="1200" b="0" i="0" kern="1200" dirty="0">
                <a:solidFill>
                  <a:schemeClr val="tx1"/>
                </a:solidFill>
                <a:effectLst/>
                <a:latin typeface="+mn-lt"/>
                <a:ea typeface="+mn-ea"/>
                <a:cs typeface="+mn-cs"/>
              </a:rPr>
              <a:t>RPKM:</a:t>
            </a:r>
            <a:r>
              <a:rPr lang="it-IT" sz="1200" b="0" i="0" kern="1200" baseline="0" dirty="0">
                <a:solidFill>
                  <a:schemeClr val="tx1"/>
                </a:solidFill>
                <a:effectLst/>
                <a:latin typeface="+mn-lt"/>
                <a:ea typeface="+mn-ea"/>
                <a:cs typeface="+mn-cs"/>
              </a:rPr>
              <a:t> </a:t>
            </a:r>
            <a:r>
              <a:rPr lang="it-IT" sz="1200" b="0" i="0" kern="1200" dirty="0">
                <a:solidFill>
                  <a:schemeClr val="tx1"/>
                </a:solidFill>
                <a:effectLst/>
                <a:latin typeface="+mn-lt"/>
                <a:ea typeface="+mn-ea"/>
                <a:cs typeface="+mn-cs"/>
              </a:rPr>
              <a:t>Reads per kilo base per million</a:t>
            </a:r>
          </a:p>
          <a:p>
            <a:r>
              <a:rPr lang="en-US" sz="1200" b="0" i="0" kern="1200" dirty="0">
                <a:solidFill>
                  <a:schemeClr val="tx1"/>
                </a:solidFill>
                <a:effectLst/>
                <a:latin typeface="+mn-lt"/>
                <a:ea typeface="+mn-ea"/>
                <a:cs typeface="+mn-cs"/>
              </a:rPr>
              <a:t>RPK=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length of transcript in kb (transcript length/1000)</a:t>
            </a:r>
          </a:p>
          <a:p>
            <a:r>
              <a:rPr lang="en-US" sz="1200" b="0" i="0" kern="1200" dirty="0">
                <a:solidFill>
                  <a:schemeClr val="tx1"/>
                </a:solidFill>
                <a:effectLst/>
                <a:latin typeface="+mn-lt"/>
                <a:ea typeface="+mn-ea"/>
                <a:cs typeface="+mn-cs"/>
              </a:rPr>
              <a:t>RPKM = RPK/total 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reads in million (total no of reads/ 1,000,000)</a:t>
            </a:r>
          </a:p>
          <a:p>
            <a:r>
              <a:rPr lang="en-US" sz="1200" b="0" i="0" kern="1200" dirty="0">
                <a:solidFill>
                  <a:schemeClr val="tx1"/>
                </a:solidFill>
                <a:effectLst/>
                <a:latin typeface="+mn-lt"/>
                <a:ea typeface="+mn-ea"/>
                <a:cs typeface="+mn-cs"/>
              </a:rPr>
              <a:t>Example:</a:t>
            </a:r>
          </a:p>
          <a:p>
            <a:r>
              <a:rPr lang="en-US" sz="1200" b="0" i="0" kern="1200" dirty="0">
                <a:solidFill>
                  <a:schemeClr val="tx1"/>
                </a:solidFill>
                <a:effectLst/>
                <a:latin typeface="+mn-lt"/>
                <a:ea typeface="+mn-ea"/>
                <a:cs typeface="+mn-cs"/>
              </a:rPr>
              <a:t>Number</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of mapped reads =3</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length of transcript=300 </a:t>
            </a:r>
            <a:r>
              <a:rPr lang="en-US" sz="1200" b="0" i="0" kern="1200" dirty="0" err="1">
                <a:solidFill>
                  <a:schemeClr val="tx1"/>
                </a:solidFill>
                <a:effectLst/>
                <a:latin typeface="+mn-lt"/>
                <a:ea typeface="+mn-ea"/>
                <a:cs typeface="+mn-cs"/>
              </a:rPr>
              <a:t>bp</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Total number of reads =10,000</a:t>
            </a:r>
          </a:p>
          <a:p>
            <a:r>
              <a:rPr lang="en-US" sz="1200" b="0" i="0" kern="1200" dirty="0">
                <a:solidFill>
                  <a:schemeClr val="tx1"/>
                </a:solidFill>
                <a:effectLst/>
                <a:latin typeface="+mn-lt"/>
                <a:ea typeface="+mn-ea"/>
                <a:cs typeface="+mn-cs"/>
              </a:rPr>
              <a:t>RPK = 3/(300/1000) = 3/0.3 = 10</a:t>
            </a:r>
          </a:p>
          <a:p>
            <a:r>
              <a:rPr lang="en-US" sz="1200" b="0" i="0" kern="1200" dirty="0">
                <a:solidFill>
                  <a:schemeClr val="tx1"/>
                </a:solidFill>
                <a:effectLst/>
                <a:latin typeface="+mn-lt"/>
                <a:ea typeface="+mn-ea"/>
                <a:cs typeface="+mn-cs"/>
              </a:rPr>
              <a:t>RPKM = 10 / (10,000/1,000,000) = 10/ 0.01 = 1000</a:t>
            </a:r>
          </a:p>
          <a:p>
            <a:r>
              <a:rPr lang="en-US" sz="1200" b="0" i="0" kern="1200" dirty="0">
                <a:solidFill>
                  <a:schemeClr val="tx1"/>
                </a:solidFill>
                <a:effectLst/>
                <a:latin typeface="+mn-lt"/>
                <a:ea typeface="+mn-ea"/>
                <a:cs typeface="+mn-cs"/>
              </a:rPr>
              <a:t>RPKM =1000</a:t>
            </a:r>
          </a:p>
          <a:p>
            <a:endParaRPr lang="en-US" dirty="0"/>
          </a:p>
        </p:txBody>
      </p:sp>
      <p:sp>
        <p:nvSpPr>
          <p:cNvPr id="4" name="Slide Number Placeholder 3"/>
          <p:cNvSpPr>
            <a:spLocks noGrp="1"/>
          </p:cNvSpPr>
          <p:nvPr>
            <p:ph type="sldNum" sz="quarter" idx="10"/>
          </p:nvPr>
        </p:nvSpPr>
        <p:spPr/>
        <p:txBody>
          <a:bodyPr/>
          <a:lstStyle/>
          <a:p>
            <a:fld id="{59A12793-ACAD-47FA-80A5-6852D2A1F526}" type="slidenum">
              <a:rPr lang="en-US" smtClean="0"/>
              <a:t>33</a:t>
            </a:fld>
            <a:endParaRPr lang="en-US"/>
          </a:p>
        </p:txBody>
      </p:sp>
    </p:spTree>
    <p:extLst>
      <p:ext uri="{BB962C8B-B14F-4D97-AF65-F5344CB8AC3E}">
        <p14:creationId xmlns:p14="http://schemas.microsoft.com/office/powerpoint/2010/main" val="158291302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asic + Classic Swoop, Left">
    <p:spTree>
      <p:nvGrpSpPr>
        <p:cNvPr id="1" name=""/>
        <p:cNvGrpSpPr/>
        <p:nvPr/>
      </p:nvGrpSpPr>
      <p:grpSpPr>
        <a:xfrm>
          <a:off x="0" y="0"/>
          <a:ext cx="0" cy="0"/>
          <a:chOff x="0" y="0"/>
          <a:chExt cx="0" cy="0"/>
        </a:xfrm>
      </p:grpSpPr>
      <p:pic>
        <p:nvPicPr>
          <p:cNvPr id="10" name="Picture 9"/>
          <p:cNvPicPr>
            <a:picLocks noChangeAspect="1"/>
          </p:cNvPicPr>
          <p:nvPr/>
        </p:nvPicPr>
        <p:blipFill>
          <a:blip r:embed="rId2"/>
          <a:stretch>
            <a:fillRect/>
          </a:stretch>
        </p:blipFill>
        <p:spPr>
          <a:xfrm>
            <a:off x="1" y="5394696"/>
            <a:ext cx="2590254" cy="1463307"/>
          </a:xfrm>
          <a:prstGeom prst="rect">
            <a:avLst/>
          </a:prstGeom>
        </p:spPr>
      </p:pic>
      <p:pic>
        <p:nvPicPr>
          <p:cNvPr id="3" name="Picture 2"/>
          <p:cNvPicPr>
            <a:picLocks noChangeAspect="1"/>
          </p:cNvPicPr>
          <p:nvPr userDrawn="1"/>
        </p:nvPicPr>
        <p:blipFill>
          <a:blip r:embed="rId2"/>
          <a:stretch>
            <a:fillRect/>
          </a:stretch>
        </p:blipFill>
        <p:spPr>
          <a:xfrm>
            <a:off x="2" y="5394696"/>
            <a:ext cx="3642934" cy="1463307"/>
          </a:xfrm>
          <a:prstGeom prst="rect">
            <a:avLst/>
          </a:prstGeom>
        </p:spPr>
      </p:pic>
    </p:spTree>
    <p:extLst>
      <p:ext uri="{BB962C8B-B14F-4D97-AF65-F5344CB8AC3E}">
        <p14:creationId xmlns:p14="http://schemas.microsoft.com/office/powerpoint/2010/main" val="1399642860"/>
      </p:ext>
    </p:extLst>
  </p:cSld>
  <p:clrMapOvr>
    <a:masterClrMapping/>
  </p:clrMapOvr>
  <p:extLst>
    <p:ext uri="{DCECCB84-F9BA-43D5-87BE-67443E8EF086}">
      <p15:sldGuideLst xmlns:p15="http://schemas.microsoft.com/office/powerpoint/2012/main">
        <p15:guide id="1" pos="272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Footer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929552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9" name="Rectangle 2"/>
          <p:cNvSpPr>
            <a:spLocks noChangeArrowheads="1"/>
          </p:cNvSpPr>
          <p:nvPr userDrawn="1"/>
        </p:nvSpPr>
        <p:spPr bwMode="auto">
          <a:xfrm>
            <a:off x="5626823" y="374563"/>
            <a:ext cx="2309941" cy="604849"/>
          </a:xfrm>
          <a:prstGeom prst="rect">
            <a:avLst/>
          </a:prstGeom>
          <a:noFill/>
          <a:ln w="9525">
            <a:noFill/>
            <a:miter lim="800000"/>
            <a:headEnd/>
            <a:tailEnd/>
          </a:ln>
          <a:effectLst/>
        </p:spPr>
        <p:txBody>
          <a:bodyPr lIns="54811" tIns="27406" rIns="54811" bIns="27406" anchor="ctr"/>
          <a:lstStyle/>
          <a:p>
            <a:pPr algn="r"/>
            <a:r>
              <a:rPr lang="en-US" sz="714" dirty="0">
                <a:solidFill>
                  <a:prstClr val="black"/>
                </a:solidFill>
                <a:latin typeface="Copperplate Gothic Bold" pitchFamily="34" charset="0"/>
                <a:ea typeface="宋体" pitchFamily="2" charset="-122"/>
              </a:rPr>
              <a:t>Research Computing</a:t>
            </a:r>
          </a:p>
          <a:p>
            <a:pPr algn="r"/>
            <a:r>
              <a:rPr lang="en-US" sz="655" i="1" dirty="0">
                <a:solidFill>
                  <a:prstClr val="black"/>
                </a:solidFill>
                <a:latin typeface="Palatino Linotype" pitchFamily="18" charset="0"/>
                <a:ea typeface="宋体" pitchFamily="2" charset="-122"/>
              </a:rPr>
              <a:t>Harvard Medical School</a:t>
            </a:r>
            <a:endParaRPr lang="en-US" sz="655" b="1" dirty="0">
              <a:solidFill>
                <a:prstClr val="black"/>
              </a:solidFill>
              <a:latin typeface="Tahoma" charset="0"/>
              <a:ea typeface="宋体" pitchFamily="2" charset="-122"/>
            </a:endParaRPr>
          </a:p>
        </p:txBody>
      </p:sp>
      <p:pic>
        <p:nvPicPr>
          <p:cNvPr id="10" name="Picture 9"/>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936765" y="460293"/>
            <a:ext cx="472541" cy="561274"/>
          </a:xfrm>
          <a:prstGeom prst="rect">
            <a:avLst/>
          </a:prstGeom>
        </p:spPr>
      </p:pic>
      <p:pic>
        <p:nvPicPr>
          <p:cNvPr id="11" name="Picture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736598" y="481371"/>
            <a:ext cx="1266063" cy="519118"/>
          </a:xfrm>
          <a:prstGeom prst="rect">
            <a:avLst/>
          </a:prstGeom>
        </p:spPr>
      </p:pic>
      <p:pic>
        <p:nvPicPr>
          <p:cNvPr id="7170" name="Picture 1" descr="A close up of a sign&#10;&#10;Description automatically generated">
            <a:extLst>
              <a:ext uri="{FF2B5EF4-FFF2-40B4-BE49-F238E27FC236}">
                <a16:creationId xmlns:a16="http://schemas.microsoft.com/office/drawing/2014/main" id="{B959077D-6D53-4E64-84B6-B6FE3C8D71B6}"/>
              </a:ext>
            </a:extLst>
          </p:cNvPr>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3402929" y="195974"/>
            <a:ext cx="1809750"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14547024"/>
      </p:ext>
    </p:extLst>
  </p:cSld>
  <p:clrMap bg1="lt1" tx1="dk1" bg2="lt2" tx2="dk2" accent1="accent1" accent2="accent2" accent3="accent3" accent4="accent4" accent5="accent5" accent6="accent6" hlink="hlink" folHlink="folHlink"/>
  <p:sldLayoutIdLst>
    <p:sldLayoutId id="2147483675" r:id="rId1"/>
    <p:sldLayoutId id="2147483676" r:id="rId2"/>
  </p:sldLayoutIdLst>
  <p:hf hdr="0" ftr="0" dt="0"/>
  <p:txStyles>
    <p:titleStyle>
      <a:lvl1pPr algn="ctr" rtl="0" eaLnBrk="0" fontAlgn="base" hangingPunct="0">
        <a:spcBef>
          <a:spcPct val="0"/>
        </a:spcBef>
        <a:spcAft>
          <a:spcPct val="0"/>
        </a:spcAft>
        <a:defRPr sz="2619" kern="1200">
          <a:solidFill>
            <a:schemeClr val="tx1"/>
          </a:solidFill>
          <a:latin typeface="+mj-lt"/>
          <a:ea typeface="+mj-ea"/>
          <a:cs typeface="+mj-cs"/>
        </a:defRPr>
      </a:lvl1pPr>
      <a:lvl2pPr algn="ctr" rtl="0" eaLnBrk="0" fontAlgn="base" hangingPunct="0">
        <a:spcBef>
          <a:spcPct val="0"/>
        </a:spcBef>
        <a:spcAft>
          <a:spcPct val="0"/>
        </a:spcAft>
        <a:defRPr sz="2619">
          <a:solidFill>
            <a:schemeClr val="tx1"/>
          </a:solidFill>
          <a:latin typeface="Calibri" pitchFamily="34" charset="0"/>
          <a:ea typeface="宋体" pitchFamily="2" charset="-122"/>
        </a:defRPr>
      </a:lvl2pPr>
      <a:lvl3pPr algn="ctr" rtl="0" eaLnBrk="0" fontAlgn="base" hangingPunct="0">
        <a:spcBef>
          <a:spcPct val="0"/>
        </a:spcBef>
        <a:spcAft>
          <a:spcPct val="0"/>
        </a:spcAft>
        <a:defRPr sz="2619">
          <a:solidFill>
            <a:schemeClr val="tx1"/>
          </a:solidFill>
          <a:latin typeface="Calibri" pitchFamily="34" charset="0"/>
          <a:ea typeface="宋体" pitchFamily="2" charset="-122"/>
        </a:defRPr>
      </a:lvl3pPr>
      <a:lvl4pPr algn="ctr" rtl="0" eaLnBrk="0" fontAlgn="base" hangingPunct="0">
        <a:spcBef>
          <a:spcPct val="0"/>
        </a:spcBef>
        <a:spcAft>
          <a:spcPct val="0"/>
        </a:spcAft>
        <a:defRPr sz="2619">
          <a:solidFill>
            <a:schemeClr val="tx1"/>
          </a:solidFill>
          <a:latin typeface="Calibri" pitchFamily="34" charset="0"/>
          <a:ea typeface="宋体" pitchFamily="2" charset="-122"/>
        </a:defRPr>
      </a:lvl4pPr>
      <a:lvl5pPr algn="ctr" rtl="0" eaLnBrk="0" fontAlgn="base" hangingPunct="0">
        <a:spcBef>
          <a:spcPct val="0"/>
        </a:spcBef>
        <a:spcAft>
          <a:spcPct val="0"/>
        </a:spcAft>
        <a:defRPr sz="2619">
          <a:solidFill>
            <a:schemeClr val="tx1"/>
          </a:solidFill>
          <a:latin typeface="Calibri" pitchFamily="34" charset="0"/>
          <a:ea typeface="宋体" pitchFamily="2" charset="-122"/>
        </a:defRPr>
      </a:lvl5pPr>
      <a:lvl6pPr marL="272147" algn="ctr" rtl="0" fontAlgn="base">
        <a:spcBef>
          <a:spcPct val="0"/>
        </a:spcBef>
        <a:spcAft>
          <a:spcPct val="0"/>
        </a:spcAft>
        <a:defRPr sz="2619">
          <a:solidFill>
            <a:schemeClr val="tx1"/>
          </a:solidFill>
          <a:latin typeface="Calibri" pitchFamily="34" charset="0"/>
          <a:ea typeface="宋体" pitchFamily="2" charset="-122"/>
        </a:defRPr>
      </a:lvl6pPr>
      <a:lvl7pPr marL="544294" algn="ctr" rtl="0" fontAlgn="base">
        <a:spcBef>
          <a:spcPct val="0"/>
        </a:spcBef>
        <a:spcAft>
          <a:spcPct val="0"/>
        </a:spcAft>
        <a:defRPr sz="2619">
          <a:solidFill>
            <a:schemeClr val="tx1"/>
          </a:solidFill>
          <a:latin typeface="Calibri" pitchFamily="34" charset="0"/>
          <a:ea typeface="宋体" pitchFamily="2" charset="-122"/>
        </a:defRPr>
      </a:lvl7pPr>
      <a:lvl8pPr marL="816440" algn="ctr" rtl="0" fontAlgn="base">
        <a:spcBef>
          <a:spcPct val="0"/>
        </a:spcBef>
        <a:spcAft>
          <a:spcPct val="0"/>
        </a:spcAft>
        <a:defRPr sz="2619">
          <a:solidFill>
            <a:schemeClr val="tx1"/>
          </a:solidFill>
          <a:latin typeface="Calibri" pitchFamily="34" charset="0"/>
          <a:ea typeface="宋体" pitchFamily="2" charset="-122"/>
        </a:defRPr>
      </a:lvl8pPr>
      <a:lvl9pPr marL="1088587" algn="ctr" rtl="0" fontAlgn="base">
        <a:spcBef>
          <a:spcPct val="0"/>
        </a:spcBef>
        <a:spcAft>
          <a:spcPct val="0"/>
        </a:spcAft>
        <a:defRPr sz="2619">
          <a:solidFill>
            <a:schemeClr val="tx1"/>
          </a:solidFill>
          <a:latin typeface="Calibri" pitchFamily="34" charset="0"/>
          <a:ea typeface="宋体" pitchFamily="2" charset="-122"/>
        </a:defRPr>
      </a:lvl9pPr>
    </p:titleStyle>
    <p:bodyStyle>
      <a:lvl1pPr marL="204110" indent="-204110" algn="l" rtl="0" eaLnBrk="0" fontAlgn="base" hangingPunct="0">
        <a:spcBef>
          <a:spcPct val="20000"/>
        </a:spcBef>
        <a:spcAft>
          <a:spcPct val="0"/>
        </a:spcAft>
        <a:buFont typeface="Arial" pitchFamily="34" charset="0"/>
        <a:buChar char="•"/>
        <a:defRPr sz="1906" kern="1200">
          <a:solidFill>
            <a:schemeClr val="tx1"/>
          </a:solidFill>
          <a:latin typeface="+mn-lt"/>
          <a:ea typeface="+mn-ea"/>
          <a:cs typeface="+mn-cs"/>
        </a:defRPr>
      </a:lvl1pPr>
      <a:lvl2pPr marL="442238" indent="-170092" algn="l" rtl="0" eaLnBrk="0" fontAlgn="base" hangingPunct="0">
        <a:spcBef>
          <a:spcPct val="20000"/>
        </a:spcBef>
        <a:spcAft>
          <a:spcPct val="0"/>
        </a:spcAft>
        <a:buFont typeface="Arial" pitchFamily="34" charset="0"/>
        <a:buChar char="–"/>
        <a:defRPr sz="1667" kern="1200">
          <a:solidFill>
            <a:schemeClr val="tx1"/>
          </a:solidFill>
          <a:latin typeface="+mn-lt"/>
          <a:ea typeface="+mn-ea"/>
          <a:cs typeface="+mn-cs"/>
        </a:defRPr>
      </a:lvl2pPr>
      <a:lvl3pPr marL="680368" indent="-136074" algn="l" rtl="0" eaLnBrk="0" fontAlgn="base" hangingPunct="0">
        <a:spcBef>
          <a:spcPct val="20000"/>
        </a:spcBef>
        <a:spcAft>
          <a:spcPct val="0"/>
        </a:spcAft>
        <a:buFont typeface="Arial" pitchFamily="34" charset="0"/>
        <a:buChar char="•"/>
        <a:defRPr sz="1429" kern="1200">
          <a:solidFill>
            <a:schemeClr val="tx1"/>
          </a:solidFill>
          <a:latin typeface="+mn-lt"/>
          <a:ea typeface="+mn-ea"/>
          <a:cs typeface="+mn-cs"/>
        </a:defRPr>
      </a:lvl3pPr>
      <a:lvl4pPr marL="952514"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4pPr>
      <a:lvl5pPr marL="1224661" indent="-136074" algn="l" rtl="0" eaLnBrk="0" fontAlgn="base" hangingPunct="0">
        <a:spcBef>
          <a:spcPct val="20000"/>
        </a:spcBef>
        <a:spcAft>
          <a:spcPct val="0"/>
        </a:spcAft>
        <a:buFont typeface="Arial" pitchFamily="34" charset="0"/>
        <a:buChar char="»"/>
        <a:defRPr sz="1190" kern="1200">
          <a:solidFill>
            <a:schemeClr val="tx1"/>
          </a:solidFill>
          <a:latin typeface="+mn-lt"/>
          <a:ea typeface="+mn-ea"/>
          <a:cs typeface="+mn-cs"/>
        </a:defRPr>
      </a:lvl5pPr>
      <a:lvl6pPr marL="149680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6pPr>
      <a:lvl7pPr marL="1768954"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7pPr>
      <a:lvl8pPr marL="2041100"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8pPr>
      <a:lvl9pPr marL="2313247" indent="-136074" algn="l" defTabSz="544294" rtl="0" eaLnBrk="1" latinLnBrk="0" hangingPunct="1">
        <a:spcBef>
          <a:spcPct val="20000"/>
        </a:spcBef>
        <a:buFont typeface="Arial" pitchFamily="34" charset="0"/>
        <a:buChar char="•"/>
        <a:defRPr sz="1190" kern="1200">
          <a:solidFill>
            <a:schemeClr val="tx1"/>
          </a:solidFill>
          <a:latin typeface="+mn-lt"/>
          <a:ea typeface="+mn-ea"/>
          <a:cs typeface="+mn-cs"/>
        </a:defRPr>
      </a:lvl9pPr>
    </p:bodyStyle>
    <p:otherStyle>
      <a:defPPr>
        <a:defRPr lang="zh-CN"/>
      </a:defPPr>
      <a:lvl1pPr marL="0" algn="l" defTabSz="544294" rtl="0" eaLnBrk="1" latinLnBrk="0" hangingPunct="1">
        <a:defRPr sz="1071" kern="1200">
          <a:solidFill>
            <a:schemeClr val="tx1"/>
          </a:solidFill>
          <a:latin typeface="+mn-lt"/>
          <a:ea typeface="+mn-ea"/>
          <a:cs typeface="+mn-cs"/>
        </a:defRPr>
      </a:lvl1pPr>
      <a:lvl2pPr marL="272147" algn="l" defTabSz="544294" rtl="0" eaLnBrk="1" latinLnBrk="0" hangingPunct="1">
        <a:defRPr sz="1071" kern="1200">
          <a:solidFill>
            <a:schemeClr val="tx1"/>
          </a:solidFill>
          <a:latin typeface="+mn-lt"/>
          <a:ea typeface="+mn-ea"/>
          <a:cs typeface="+mn-cs"/>
        </a:defRPr>
      </a:lvl2pPr>
      <a:lvl3pPr marL="544294" algn="l" defTabSz="544294" rtl="0" eaLnBrk="1" latinLnBrk="0" hangingPunct="1">
        <a:defRPr sz="1071" kern="1200">
          <a:solidFill>
            <a:schemeClr val="tx1"/>
          </a:solidFill>
          <a:latin typeface="+mn-lt"/>
          <a:ea typeface="+mn-ea"/>
          <a:cs typeface="+mn-cs"/>
        </a:defRPr>
      </a:lvl3pPr>
      <a:lvl4pPr marL="816440" algn="l" defTabSz="544294" rtl="0" eaLnBrk="1" latinLnBrk="0" hangingPunct="1">
        <a:defRPr sz="1071" kern="1200">
          <a:solidFill>
            <a:schemeClr val="tx1"/>
          </a:solidFill>
          <a:latin typeface="+mn-lt"/>
          <a:ea typeface="+mn-ea"/>
          <a:cs typeface="+mn-cs"/>
        </a:defRPr>
      </a:lvl4pPr>
      <a:lvl5pPr marL="1088587" algn="l" defTabSz="544294" rtl="0" eaLnBrk="1" latinLnBrk="0" hangingPunct="1">
        <a:defRPr sz="1071" kern="1200">
          <a:solidFill>
            <a:schemeClr val="tx1"/>
          </a:solidFill>
          <a:latin typeface="+mn-lt"/>
          <a:ea typeface="+mn-ea"/>
          <a:cs typeface="+mn-cs"/>
        </a:defRPr>
      </a:lvl5pPr>
      <a:lvl6pPr marL="1360734" algn="l" defTabSz="544294" rtl="0" eaLnBrk="1" latinLnBrk="0" hangingPunct="1">
        <a:defRPr sz="1071" kern="1200">
          <a:solidFill>
            <a:schemeClr val="tx1"/>
          </a:solidFill>
          <a:latin typeface="+mn-lt"/>
          <a:ea typeface="+mn-ea"/>
          <a:cs typeface="+mn-cs"/>
        </a:defRPr>
      </a:lvl6pPr>
      <a:lvl7pPr marL="1632881" algn="l" defTabSz="544294" rtl="0" eaLnBrk="1" latinLnBrk="0" hangingPunct="1">
        <a:defRPr sz="1071" kern="1200">
          <a:solidFill>
            <a:schemeClr val="tx1"/>
          </a:solidFill>
          <a:latin typeface="+mn-lt"/>
          <a:ea typeface="+mn-ea"/>
          <a:cs typeface="+mn-cs"/>
        </a:defRPr>
      </a:lvl7pPr>
      <a:lvl8pPr marL="1905028" algn="l" defTabSz="544294" rtl="0" eaLnBrk="1" latinLnBrk="0" hangingPunct="1">
        <a:defRPr sz="1071" kern="1200">
          <a:solidFill>
            <a:schemeClr val="tx1"/>
          </a:solidFill>
          <a:latin typeface="+mn-lt"/>
          <a:ea typeface="+mn-ea"/>
          <a:cs typeface="+mn-cs"/>
        </a:defRPr>
      </a:lvl8pPr>
      <a:lvl9pPr marL="2177174" algn="l" defTabSz="544294" rtl="0" eaLnBrk="1" latinLnBrk="0" hangingPunct="1">
        <a:defRPr sz="107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_rels/slide12.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oleObject" Target="../embeddings/oleObject2.bin"/><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oleObject" Target="../embeddings/oleObject4.bin"/><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iki.rc.hms.harvard.edu/display/O2/R+Biostatistics+Course" TargetMode="Externa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oleObject" Target="../embeddings/oleObject5.bin"/><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4.emf"/></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gif"/><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44730" y="1118319"/>
            <a:ext cx="7367423" cy="1538883"/>
          </a:xfrm>
          <a:prstGeom prst="rect">
            <a:avLst/>
          </a:prstGeom>
          <a:noFill/>
        </p:spPr>
        <p:txBody>
          <a:bodyPr wrap="square" rtlCol="0">
            <a:spAutoFit/>
          </a:bodyPr>
          <a:lstStyle/>
          <a:p>
            <a:pPr algn="ctr"/>
            <a:endParaRPr lang="en-US" sz="3000" i="1" dirty="0">
              <a:latin typeface="Constantia" panose="02030602050306030303" pitchFamily="18" charset="0"/>
            </a:endParaRPr>
          </a:p>
          <a:p>
            <a:pPr algn="ctr"/>
            <a:r>
              <a:rPr lang="en-US" sz="3200" b="1" i="1" dirty="0">
                <a:latin typeface="Frutiger LT Pro 55 Roman" panose="020B0602020204020204" pitchFamily="34" charset="0"/>
              </a:rPr>
              <a:t>edgeR: empirical Bayes analysis </a:t>
            </a:r>
          </a:p>
          <a:p>
            <a:pPr algn="ctr"/>
            <a:r>
              <a:rPr lang="en-US" sz="3200" b="1" i="1" dirty="0">
                <a:latin typeface="Frutiger LT Pro 55 Roman" panose="020B0602020204020204" pitchFamily="34" charset="0"/>
              </a:rPr>
              <a:t>of digital gene expression data</a:t>
            </a:r>
            <a:r>
              <a:rPr lang="en-US" sz="3200" i="1" dirty="0">
                <a:latin typeface="Frutiger LT Pro 55 Roman" panose="020B0602020204020204" pitchFamily="34" charset="0"/>
              </a:rPr>
              <a:t> </a:t>
            </a:r>
            <a:endParaRPr lang="en-US" sz="3200" dirty="0">
              <a:latin typeface="Frutiger LT Pro 55 Roman" panose="020B0602020204020204" pitchFamily="34" charset="0"/>
            </a:endParaRPr>
          </a:p>
        </p:txBody>
      </p:sp>
      <p:sp>
        <p:nvSpPr>
          <p:cNvPr id="2" name="TextBox 1"/>
          <p:cNvSpPr txBox="1"/>
          <p:nvPr/>
        </p:nvSpPr>
        <p:spPr>
          <a:xfrm>
            <a:off x="1111249" y="3195466"/>
            <a:ext cx="3460751" cy="1777410"/>
          </a:xfrm>
          <a:prstGeom prst="rect">
            <a:avLst/>
          </a:prstGeom>
          <a:noFill/>
        </p:spPr>
        <p:txBody>
          <a:bodyPr wrap="square" rtlCol="0">
            <a:spAutoFit/>
          </a:bodyPr>
          <a:lstStyle/>
          <a:p>
            <a:pPr lvl="0"/>
            <a:r>
              <a:rPr lang="en-US" sz="1600" dirty="0">
                <a:solidFill>
                  <a:srgbClr val="221E1F"/>
                </a:solidFill>
                <a:latin typeface="+mj-lt"/>
              </a:rPr>
              <a:t>Tom Chittenden, PhD, DPhil, PStat</a:t>
            </a:r>
          </a:p>
          <a:p>
            <a:pPr lvl="0"/>
            <a:r>
              <a:rPr lang="en-US" sz="1600" dirty="0">
                <a:solidFill>
                  <a:srgbClr val="221E1F"/>
                </a:solidFill>
                <a:latin typeface="+mj-lt"/>
              </a:rPr>
              <a:t>BCH/HMS Lecturer on Pediatrics</a:t>
            </a:r>
          </a:p>
          <a:p>
            <a:pPr lvl="0"/>
            <a:r>
              <a:rPr lang="en-US" sz="1600" dirty="0">
                <a:solidFill>
                  <a:srgbClr val="221E1F"/>
                </a:solidFill>
                <a:latin typeface="+mj-lt"/>
              </a:rPr>
              <a:t>Chief Technology Officer</a:t>
            </a:r>
          </a:p>
          <a:p>
            <a:pPr lvl="0"/>
            <a:r>
              <a:rPr lang="en-US" sz="1600" dirty="0">
                <a:solidFill>
                  <a:srgbClr val="221E1F"/>
                </a:solidFill>
                <a:latin typeface="+mj-lt"/>
              </a:rPr>
              <a:t>President &amp; Founding Director</a:t>
            </a:r>
          </a:p>
          <a:p>
            <a:pPr lvl="0"/>
            <a:r>
              <a:rPr lang="en-US" sz="1600" dirty="0">
                <a:solidFill>
                  <a:srgbClr val="221E1F"/>
                </a:solidFill>
                <a:latin typeface="+mj-lt"/>
              </a:rPr>
              <a:t>Genuity AI Research Institute</a:t>
            </a:r>
          </a:p>
          <a:p>
            <a:pPr lvl="0"/>
            <a:r>
              <a:rPr lang="en-US" sz="1600" dirty="0">
                <a:solidFill>
                  <a:srgbClr val="221E1F"/>
                </a:solidFill>
                <a:latin typeface="+mj-lt"/>
              </a:rPr>
              <a:t>Genuity Science</a:t>
            </a:r>
          </a:p>
          <a:p>
            <a:pPr lvl="0" algn="ctr"/>
            <a:r>
              <a:rPr lang="en-US" sz="1350" dirty="0">
                <a:solidFill>
                  <a:srgbClr val="221E1F"/>
                </a:solidFill>
                <a:latin typeface="Frutiger LT Pro 55 Roman" panose="020B0602020204020204" pitchFamily="34" charset="0"/>
              </a:rPr>
              <a:t> </a:t>
            </a:r>
          </a:p>
        </p:txBody>
      </p:sp>
      <p:sp>
        <p:nvSpPr>
          <p:cNvPr id="4" name="TextBox 3"/>
          <p:cNvSpPr txBox="1"/>
          <p:nvPr/>
        </p:nvSpPr>
        <p:spPr>
          <a:xfrm>
            <a:off x="5275677" y="3195466"/>
            <a:ext cx="3742487" cy="3293209"/>
          </a:xfrm>
          <a:prstGeom prst="rect">
            <a:avLst/>
          </a:prstGeom>
          <a:noFill/>
        </p:spPr>
        <p:txBody>
          <a:bodyPr wrap="square" rtlCol="0">
            <a:spAutoFit/>
          </a:bodyPr>
          <a:lstStyle/>
          <a:p>
            <a:r>
              <a:rPr lang="en-US" sz="1600" dirty="0"/>
              <a:t>Allison McLean, MS</a:t>
            </a:r>
          </a:p>
          <a:p>
            <a:r>
              <a:rPr lang="en-US" sz="1600" dirty="0"/>
              <a:t>AI Laboratory Manager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Genuity AI Research Institute</a:t>
            </a:r>
          </a:p>
          <a:p>
            <a:r>
              <a:rPr lang="en-US" sz="1600" dirty="0"/>
              <a:t>Genuity Science</a:t>
            </a:r>
          </a:p>
          <a:p>
            <a:endParaRPr lang="en-US" sz="1600" dirty="0"/>
          </a:p>
          <a:p>
            <a:r>
              <a:rPr lang="en-US" sz="1600" dirty="0"/>
              <a:t>Sweta Bajaj, MS</a:t>
            </a:r>
          </a:p>
          <a:p>
            <a:r>
              <a:rPr lang="en-US" sz="1600" dirty="0"/>
              <a:t>Machine Learning Engineer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221E1F"/>
                </a:solidFill>
                <a:effectLst/>
                <a:uLnTx/>
                <a:uFillTx/>
                <a:latin typeface="Frutiger LT Pro 45 Light"/>
                <a:ea typeface="+mn-ea"/>
                <a:cs typeface="+mn-cs"/>
              </a:rPr>
              <a:t>Genuity AI Research Institute</a:t>
            </a:r>
          </a:p>
          <a:p>
            <a:r>
              <a:rPr lang="en-US" sz="1600" dirty="0"/>
              <a:t>Genuity Science</a:t>
            </a:r>
          </a:p>
          <a:p>
            <a:endParaRPr lang="en-US" sz="1600" dirty="0"/>
          </a:p>
          <a:p>
            <a:r>
              <a:rPr lang="en-US" sz="1600" dirty="0"/>
              <a:t>Lingsheng Dong, MD, MS</a:t>
            </a:r>
          </a:p>
          <a:p>
            <a:r>
              <a:rPr lang="en-US" sz="1600" dirty="0"/>
              <a:t>Senior Research Computing Consultant</a:t>
            </a:r>
          </a:p>
          <a:p>
            <a:r>
              <a:rPr lang="en-US" sz="1600" dirty="0"/>
              <a:t>HMS Research Computing</a:t>
            </a:r>
          </a:p>
        </p:txBody>
      </p:sp>
    </p:spTree>
    <p:extLst>
      <p:ext uri="{BB962C8B-B14F-4D97-AF65-F5344CB8AC3E}">
        <p14:creationId xmlns:p14="http://schemas.microsoft.com/office/powerpoint/2010/main" val="15510360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738610" y="1548751"/>
            <a:ext cx="7943996" cy="4466155"/>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spcBef>
                <a:spcPts val="2250"/>
              </a:spcBef>
              <a:buNone/>
            </a:pPr>
            <a:r>
              <a:rPr lang="en-US" sz="1950" b="1" i="1" dirty="0">
                <a:latin typeface="Frutiger LT Pro 55 Roman" panose="020B0602020204020204" pitchFamily="34" charset="0"/>
              </a:rPr>
              <a:t>The data is fit with a negative binomial (NB) model:</a:t>
            </a:r>
          </a:p>
          <a:p>
            <a:pPr marL="0" indent="0">
              <a:lnSpc>
                <a:spcPct val="110000"/>
              </a:lnSpc>
              <a:spcBef>
                <a:spcPts val="900"/>
              </a:spcBef>
              <a:buNone/>
            </a:pPr>
            <a:r>
              <a:rPr lang="en-US" sz="2100" b="1" i="1" dirty="0">
                <a:latin typeface="Frutiger LT Pro 55 Roman" panose="020B0602020204020204" pitchFamily="34" charset="0"/>
              </a:rPr>
              <a:t>                       </a:t>
            </a:r>
            <a:r>
              <a:rPr lang="en-US" sz="2100" i="1" dirty="0" err="1">
                <a:latin typeface="Frutiger LT Pro 55 Roman" panose="020B0602020204020204" pitchFamily="34" charset="0"/>
              </a:rPr>
              <a:t>Y</a:t>
            </a:r>
            <a:r>
              <a:rPr lang="en-US" sz="2100" i="1" baseline="-25000" dirty="0" err="1">
                <a:latin typeface="Frutiger LT Pro 55 Roman" panose="020B0602020204020204" pitchFamily="34" charset="0"/>
              </a:rPr>
              <a:t>gi</a:t>
            </a:r>
            <a:r>
              <a:rPr lang="en-US" sz="2100" i="1" dirty="0">
                <a:latin typeface="Frutiger LT Pro 55 Roman" panose="020B0602020204020204" pitchFamily="34" charset="0"/>
              </a:rPr>
              <a:t> ∼ NB(</a:t>
            </a:r>
            <a:r>
              <a:rPr lang="en-US" sz="2100" i="1" dirty="0" err="1">
                <a:latin typeface="Frutiger LT Pro 55 Roman" panose="020B0602020204020204" pitchFamily="34" charset="0"/>
              </a:rPr>
              <a:t>M</a:t>
            </a:r>
            <a:r>
              <a:rPr lang="en-US" sz="2100" i="1" baseline="-25000" dirty="0" err="1">
                <a:latin typeface="Frutiger LT Pro 55 Roman" panose="020B0602020204020204" pitchFamily="34" charset="0"/>
              </a:rPr>
              <a:t>i</a:t>
            </a:r>
            <a:r>
              <a:rPr lang="en-US" sz="2100" i="1" dirty="0" err="1">
                <a:latin typeface="Frutiger LT Pro 55 Roman" panose="020B0602020204020204" pitchFamily="34" charset="0"/>
              </a:rPr>
              <a:t>P</a:t>
            </a:r>
            <a:r>
              <a:rPr lang="en-US" sz="2100" i="1" baseline="-25000" dirty="0" err="1">
                <a:latin typeface="Frutiger LT Pro 55 Roman" panose="020B0602020204020204" pitchFamily="34" charset="0"/>
              </a:rPr>
              <a:t>gj</a:t>
            </a:r>
            <a:r>
              <a:rPr lang="en-US" sz="2100" i="1" baseline="-25000" dirty="0">
                <a:latin typeface="Frutiger LT Pro 55 Roman" panose="020B0602020204020204" pitchFamily="34" charset="0"/>
              </a:rPr>
              <a:t> </a:t>
            </a:r>
            <a:r>
              <a:rPr lang="en-US" sz="2100" i="1" dirty="0">
                <a:latin typeface="Frutiger LT Pro 55 Roman" panose="020B0602020204020204" pitchFamily="34" charset="0"/>
              </a:rPr>
              <a:t>,</a:t>
            </a:r>
            <a:r>
              <a:rPr lang="el-GR" sz="2100" i="1" dirty="0">
                <a:latin typeface="Frutiger LT Pro 55 Roman" panose="020B0602020204020204" pitchFamily="34" charset="0"/>
              </a:rPr>
              <a:t>Φ</a:t>
            </a:r>
            <a:r>
              <a:rPr lang="en-US" sz="2100" i="1" baseline="-25000" dirty="0">
                <a:latin typeface="Frutiger LT Pro 55 Roman" panose="020B0602020204020204" pitchFamily="34" charset="0"/>
              </a:rPr>
              <a:t>g</a:t>
            </a:r>
            <a:r>
              <a:rPr lang="en-US" sz="2100" i="1" dirty="0">
                <a:latin typeface="Frutiger LT Pro 55 Roman" panose="020B0602020204020204" pitchFamily="34" charset="0"/>
              </a:rPr>
              <a:t>)</a:t>
            </a:r>
          </a:p>
          <a:p>
            <a:pPr marL="0" indent="0">
              <a:lnSpc>
                <a:spcPct val="110000"/>
              </a:lnSpc>
              <a:spcBef>
                <a:spcPts val="900"/>
              </a:spcBef>
              <a:buNone/>
            </a:pPr>
            <a:r>
              <a:rPr lang="en-US" sz="1800" i="1" dirty="0">
                <a:latin typeface="Frutiger LT Pro 55 Roman" panose="020B0602020204020204" pitchFamily="34" charset="0"/>
              </a:rPr>
              <a:t>For gene (g) and sample (</a:t>
            </a:r>
            <a:r>
              <a:rPr lang="en-US" sz="1800" i="1" dirty="0" err="1">
                <a:latin typeface="Frutiger LT Pro 55 Roman" panose="020B0602020204020204" pitchFamily="34" charset="0"/>
              </a:rPr>
              <a:t>i</a:t>
            </a:r>
            <a:r>
              <a:rPr lang="en-US" sz="1800" i="1" dirty="0">
                <a:latin typeface="Frutiger LT Pro 55 Roman" panose="020B0602020204020204" pitchFamily="34" charset="0"/>
              </a:rPr>
              <a:t>)</a:t>
            </a:r>
          </a:p>
          <a:p>
            <a:pPr marL="0" indent="0">
              <a:lnSpc>
                <a:spcPct val="100000"/>
              </a:lnSpc>
              <a:spcBef>
                <a:spcPts val="450"/>
              </a:spcBef>
              <a:buNone/>
            </a:pPr>
            <a:endParaRPr lang="en-US" sz="1800" i="1" dirty="0">
              <a:latin typeface="Frutiger LT Pro 55 Roman" panose="020B0602020204020204" pitchFamily="34" charset="0"/>
            </a:endParaRPr>
          </a:p>
          <a:p>
            <a:pPr marL="0" indent="0">
              <a:lnSpc>
                <a:spcPct val="100000"/>
              </a:lnSpc>
              <a:spcBef>
                <a:spcPts val="450"/>
              </a:spcBef>
              <a:buNone/>
            </a:pPr>
            <a:r>
              <a:rPr lang="en-US" sz="1800" i="1" dirty="0">
                <a:latin typeface="Frutiger LT Pro 55 Roman" panose="020B0602020204020204" pitchFamily="34" charset="0"/>
              </a:rPr>
              <a:t>M</a:t>
            </a:r>
            <a:r>
              <a:rPr lang="en-US" sz="1800" i="1" baseline="-25000" dirty="0">
                <a:latin typeface="Frutiger LT Pro 55 Roman" panose="020B0602020204020204" pitchFamily="34" charset="0"/>
              </a:rPr>
              <a:t>i</a:t>
            </a:r>
            <a:r>
              <a:rPr lang="en-US" sz="1500" i="1" dirty="0">
                <a:latin typeface="Frutiger LT Pro 55 Roman" panose="020B0602020204020204" pitchFamily="34" charset="0"/>
              </a:rPr>
              <a:t> = Library size (total number of reads)</a:t>
            </a:r>
          </a:p>
          <a:p>
            <a:pPr marL="0" indent="0">
              <a:lnSpc>
                <a:spcPct val="100000"/>
              </a:lnSpc>
              <a:spcBef>
                <a:spcPts val="450"/>
              </a:spcBef>
              <a:buNone/>
            </a:pPr>
            <a:r>
              <a:rPr lang="el-GR" sz="1800" i="1" dirty="0">
                <a:latin typeface="Frutiger LT Pro 55 Roman" panose="020B0602020204020204" pitchFamily="34" charset="0"/>
              </a:rPr>
              <a:t>Φ</a:t>
            </a:r>
            <a:r>
              <a:rPr lang="en-US" sz="1800" i="1" baseline="-25000" dirty="0">
                <a:latin typeface="Frutiger LT Pro 55 Roman" panose="020B0602020204020204" pitchFamily="34" charset="0"/>
              </a:rPr>
              <a:t>g</a:t>
            </a:r>
            <a:r>
              <a:rPr lang="en-US" sz="1500" i="1" dirty="0">
                <a:latin typeface="Frutiger LT Pro 55 Roman" panose="020B0602020204020204" pitchFamily="34" charset="0"/>
              </a:rPr>
              <a:t> = Dispersion (Phi)</a:t>
            </a:r>
          </a:p>
          <a:p>
            <a:pPr marL="0" indent="0">
              <a:lnSpc>
                <a:spcPct val="100000"/>
              </a:lnSpc>
              <a:spcBef>
                <a:spcPts val="450"/>
              </a:spcBef>
              <a:buNone/>
            </a:pPr>
            <a:r>
              <a:rPr lang="en-US" sz="1800" i="1" dirty="0">
                <a:latin typeface="Frutiger LT Pro 55 Roman" panose="020B0602020204020204" pitchFamily="34" charset="0"/>
              </a:rPr>
              <a:t>p</a:t>
            </a:r>
            <a:r>
              <a:rPr lang="en-US" sz="1800" i="1" baseline="-25000" dirty="0">
                <a:latin typeface="Frutiger LT Pro 55 Roman" panose="020B0602020204020204" pitchFamily="34" charset="0"/>
              </a:rPr>
              <a:t>gj</a:t>
            </a:r>
            <a:r>
              <a:rPr lang="en-US" sz="1500" i="1" dirty="0">
                <a:latin typeface="Frutiger LT Pro 55 Roman" panose="020B0602020204020204" pitchFamily="34" charset="0"/>
              </a:rPr>
              <a:t> = Relative abundance of gene (g) </a:t>
            </a:r>
          </a:p>
          <a:p>
            <a:pPr marL="0" indent="0">
              <a:lnSpc>
                <a:spcPct val="100000"/>
              </a:lnSpc>
              <a:spcBef>
                <a:spcPts val="450"/>
              </a:spcBef>
              <a:buNone/>
            </a:pPr>
            <a:r>
              <a:rPr lang="en-US" sz="1500" i="1" dirty="0">
                <a:latin typeface="Frutiger LT Pro 55 Roman" panose="020B0602020204020204" pitchFamily="34" charset="0"/>
              </a:rPr>
              <a:t>in experimental group (j) to which sample (</a:t>
            </a:r>
            <a:r>
              <a:rPr lang="en-US" sz="1500" i="1" dirty="0" err="1">
                <a:latin typeface="Frutiger LT Pro 55 Roman" panose="020B0602020204020204" pitchFamily="34" charset="0"/>
              </a:rPr>
              <a:t>i</a:t>
            </a:r>
            <a:r>
              <a:rPr lang="en-US" sz="1500" i="1" dirty="0">
                <a:latin typeface="Frutiger LT Pro 55 Roman" panose="020B0602020204020204" pitchFamily="34" charset="0"/>
              </a:rPr>
              <a:t>) belongs</a:t>
            </a:r>
          </a:p>
          <a:p>
            <a:pPr marL="0" indent="0">
              <a:lnSpc>
                <a:spcPct val="100000"/>
              </a:lnSpc>
              <a:spcBef>
                <a:spcPts val="450"/>
              </a:spcBef>
              <a:buNone/>
            </a:pPr>
            <a:r>
              <a:rPr lang="en-US" sz="1800" i="1" dirty="0">
                <a:latin typeface="Frutiger LT Pro 55 Roman" panose="020B0602020204020204" pitchFamily="34" charset="0"/>
              </a:rPr>
              <a:t>Mean</a:t>
            </a:r>
            <a:r>
              <a:rPr lang="en-US" sz="2100" i="1" dirty="0">
                <a:latin typeface="Frutiger LT Pro 55 Roman" panose="020B0602020204020204" pitchFamily="34" charset="0"/>
              </a:rPr>
              <a:t> = </a:t>
            </a:r>
            <a:r>
              <a:rPr lang="en-US" sz="1800" i="1" dirty="0">
                <a:latin typeface="Frutiger LT Pro 55 Roman" panose="020B0602020204020204" pitchFamily="34" charset="0"/>
              </a:rPr>
              <a:t>µ</a:t>
            </a:r>
            <a:r>
              <a:rPr lang="en-US" sz="1800" i="1" baseline="-25000" dirty="0" err="1">
                <a:latin typeface="Frutiger LT Pro 55 Roman" panose="020B0602020204020204" pitchFamily="34" charset="0"/>
              </a:rPr>
              <a:t>gi</a:t>
            </a:r>
            <a:r>
              <a:rPr lang="en-US" sz="2100" i="1" dirty="0">
                <a:latin typeface="Frutiger LT Pro 55 Roman" panose="020B0602020204020204" pitchFamily="34" charset="0"/>
              </a:rPr>
              <a:t> = </a:t>
            </a:r>
            <a:r>
              <a:rPr lang="en-US" sz="1800" i="1" dirty="0" err="1">
                <a:latin typeface="Frutiger LT Pro 55 Roman" panose="020B0602020204020204" pitchFamily="34" charset="0"/>
              </a:rPr>
              <a:t>M</a:t>
            </a:r>
            <a:r>
              <a:rPr lang="en-US" sz="1800" i="1" baseline="-25000" dirty="0" err="1">
                <a:latin typeface="Frutiger LT Pro 55 Roman" panose="020B0602020204020204" pitchFamily="34" charset="0"/>
              </a:rPr>
              <a:t>i</a:t>
            </a:r>
            <a:r>
              <a:rPr lang="en-US" sz="1800" i="1" dirty="0" err="1">
                <a:latin typeface="Frutiger LT Pro 55 Roman" panose="020B0602020204020204" pitchFamily="34" charset="0"/>
              </a:rPr>
              <a:t>P</a:t>
            </a:r>
            <a:r>
              <a:rPr lang="en-US" sz="1800" i="1" baseline="-25000" dirty="0" err="1">
                <a:latin typeface="Frutiger LT Pro 55 Roman" panose="020B0602020204020204" pitchFamily="34" charset="0"/>
              </a:rPr>
              <a:t>gj</a:t>
            </a:r>
            <a:r>
              <a:rPr lang="en-US" sz="1800" i="1" baseline="-25000" dirty="0">
                <a:latin typeface="Frutiger LT Pro 55 Roman" panose="020B0602020204020204" pitchFamily="34" charset="0"/>
              </a:rPr>
              <a:t> </a:t>
            </a:r>
          </a:p>
          <a:p>
            <a:pPr marL="0" indent="0">
              <a:lnSpc>
                <a:spcPct val="100000"/>
              </a:lnSpc>
              <a:spcBef>
                <a:spcPts val="450"/>
              </a:spcBef>
              <a:buNone/>
            </a:pPr>
            <a:r>
              <a:rPr lang="en-US" sz="1800" i="1" dirty="0">
                <a:latin typeface="Frutiger LT Pro 55 Roman" panose="020B0602020204020204" pitchFamily="34" charset="0"/>
              </a:rPr>
              <a:t>Variance = µ</a:t>
            </a:r>
            <a:r>
              <a:rPr lang="en-US" sz="1800" i="1" baseline="-25000" dirty="0" err="1">
                <a:latin typeface="Frutiger LT Pro 55 Roman" panose="020B0602020204020204" pitchFamily="34" charset="0"/>
              </a:rPr>
              <a:t>gi</a:t>
            </a:r>
            <a:r>
              <a:rPr lang="en-US" sz="1800" i="1" dirty="0">
                <a:latin typeface="Frutiger LT Pro 55 Roman" panose="020B0602020204020204" pitchFamily="34" charset="0"/>
              </a:rPr>
              <a:t> (1+µ</a:t>
            </a:r>
            <a:r>
              <a:rPr lang="en-US" sz="1800" i="1" baseline="-25000" dirty="0" err="1">
                <a:latin typeface="Frutiger LT Pro 55 Roman" panose="020B0602020204020204" pitchFamily="34" charset="0"/>
              </a:rPr>
              <a:t>gi</a:t>
            </a:r>
            <a:r>
              <a:rPr lang="el-GR" sz="1800" i="1" dirty="0">
                <a:latin typeface="Frutiger LT Pro 55 Roman" panose="020B0602020204020204" pitchFamily="34" charset="0"/>
              </a:rPr>
              <a:t>Φ</a:t>
            </a:r>
            <a:r>
              <a:rPr lang="en-US" sz="1800" i="1" baseline="-25000" dirty="0">
                <a:latin typeface="Frutiger LT Pro 55 Roman" panose="020B0602020204020204" pitchFamily="34" charset="0"/>
              </a:rPr>
              <a:t>g</a:t>
            </a:r>
            <a:r>
              <a:rPr lang="en-US" sz="1800" i="1" dirty="0">
                <a:latin typeface="Frutiger LT Pro 55 Roman" panose="020B0602020204020204" pitchFamily="34" charset="0"/>
              </a:rPr>
              <a:t>)</a:t>
            </a:r>
          </a:p>
          <a:p>
            <a:pPr marL="0" indent="0">
              <a:lnSpc>
                <a:spcPct val="100000"/>
              </a:lnSpc>
              <a:spcBef>
                <a:spcPts val="450"/>
              </a:spcBef>
              <a:buNone/>
            </a:pPr>
            <a:endParaRPr lang="en-US" sz="1800" i="1" baseline="-25000" dirty="0">
              <a:latin typeface="Frutiger LT Pro 55 Roman" panose="020B0602020204020204" pitchFamily="34" charset="0"/>
            </a:endParaRPr>
          </a:p>
          <a:p>
            <a:pPr marL="0" indent="0">
              <a:lnSpc>
                <a:spcPct val="100000"/>
              </a:lnSpc>
              <a:spcBef>
                <a:spcPts val="450"/>
              </a:spcBef>
              <a:buNone/>
            </a:pPr>
            <a:r>
              <a:rPr lang="en-US" sz="1500" i="1" dirty="0">
                <a:latin typeface="Frutiger LT Pro 55 Roman" panose="020B0602020204020204" pitchFamily="34" charset="0"/>
              </a:rPr>
              <a:t>Note: NB distribution reduces to Poisson distribution when </a:t>
            </a:r>
            <a:r>
              <a:rPr lang="el-GR" sz="1500" i="1" dirty="0">
                <a:latin typeface="Frutiger LT Pro 55 Roman" panose="020B0602020204020204" pitchFamily="34" charset="0"/>
              </a:rPr>
              <a:t>Φ</a:t>
            </a:r>
            <a:r>
              <a:rPr lang="en-US" sz="1500" i="1" baseline="-25000" dirty="0">
                <a:latin typeface="Frutiger LT Pro 55 Roman" panose="020B0602020204020204" pitchFamily="34" charset="0"/>
              </a:rPr>
              <a:t>g</a:t>
            </a:r>
            <a:r>
              <a:rPr lang="en-US" sz="1500" i="1" dirty="0">
                <a:latin typeface="Frutiger LT Pro 55 Roman" panose="020B0602020204020204" pitchFamily="34" charset="0"/>
              </a:rPr>
              <a:t> = 0</a:t>
            </a:r>
          </a:p>
          <a:p>
            <a:pPr marL="0" indent="0">
              <a:lnSpc>
                <a:spcPct val="100000"/>
              </a:lnSpc>
              <a:spcBef>
                <a:spcPts val="450"/>
              </a:spcBef>
              <a:buNone/>
            </a:pPr>
            <a:r>
              <a:rPr lang="en-US" sz="1500" i="1" dirty="0">
                <a:latin typeface="Frutiger LT Pro 55 Roman" panose="020B0602020204020204" pitchFamily="34" charset="0"/>
              </a:rPr>
              <a:t>            √</a:t>
            </a:r>
            <a:r>
              <a:rPr lang="el-GR" sz="1500" i="1" dirty="0">
                <a:latin typeface="Frutiger LT Pro 55 Roman" panose="020B0602020204020204" pitchFamily="34" charset="0"/>
              </a:rPr>
              <a:t>Φ</a:t>
            </a:r>
            <a:r>
              <a:rPr lang="en-US" sz="1500" i="1" baseline="-25000" dirty="0">
                <a:latin typeface="Frutiger LT Pro 55 Roman" panose="020B0602020204020204" pitchFamily="34" charset="0"/>
              </a:rPr>
              <a:t>g </a:t>
            </a:r>
            <a:r>
              <a:rPr lang="en-US" sz="1500" i="1" dirty="0">
                <a:latin typeface="Frutiger LT Pro 55 Roman" panose="020B0602020204020204" pitchFamily="34" charset="0"/>
              </a:rPr>
              <a:t>= Biological Coefficient of Variation between samples</a:t>
            </a:r>
            <a:endParaRPr lang="en-US" sz="1500" i="1" baseline="-25000" dirty="0">
              <a:latin typeface="Frutiger LT Pro 55 Roman" panose="020B0602020204020204" pitchFamily="34" charset="0"/>
            </a:endParaRPr>
          </a:p>
        </p:txBody>
      </p:sp>
      <p:sp>
        <p:nvSpPr>
          <p:cNvPr id="21" name="TextBox 20"/>
          <p:cNvSpPr txBox="1"/>
          <p:nvPr/>
        </p:nvSpPr>
        <p:spPr>
          <a:xfrm>
            <a:off x="2644630" y="6249011"/>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23548028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286000" y="624627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2010</a:t>
            </a:r>
          </a:p>
        </p:txBody>
      </p:sp>
      <p:graphicFrame>
        <p:nvGraphicFramePr>
          <p:cNvPr id="14" name="Object 13"/>
          <p:cNvGraphicFramePr>
            <a:graphicFrameLocks noChangeAspect="1"/>
          </p:cNvGraphicFramePr>
          <p:nvPr>
            <p:extLst>
              <p:ext uri="{D42A27DB-BD31-4B8C-83A1-F6EECF244321}">
                <p14:modId xmlns:p14="http://schemas.microsoft.com/office/powerpoint/2010/main" val="2597551493"/>
              </p:ext>
            </p:extLst>
          </p:nvPr>
        </p:nvGraphicFramePr>
        <p:xfrm>
          <a:off x="1823205" y="2091614"/>
          <a:ext cx="5029901" cy="3912254"/>
        </p:xfrm>
        <a:graphic>
          <a:graphicData uri="http://schemas.openxmlformats.org/presentationml/2006/ole">
            <mc:AlternateContent xmlns:mc="http://schemas.openxmlformats.org/markup-compatibility/2006">
              <mc:Choice xmlns:v="urn:schemas-microsoft-com:vml" Requires="v">
                <p:oleObj name="Acrobat Document" r:id="rId3" imgW="4937622" imgH="3840480" progId="AcroExch.Document.11">
                  <p:embed/>
                </p:oleObj>
              </mc:Choice>
              <mc:Fallback>
                <p:oleObj name="Acrobat Document" r:id="rId3" imgW="4937622" imgH="3840480" progId="AcroExch.Document.11">
                  <p:embed/>
                  <p:pic>
                    <p:nvPicPr>
                      <p:cNvPr id="14" name="Object 13"/>
                      <p:cNvPicPr/>
                      <p:nvPr/>
                    </p:nvPicPr>
                    <p:blipFill>
                      <a:blip r:embed="rId4"/>
                      <a:stretch>
                        <a:fillRect/>
                      </a:stretch>
                    </p:blipFill>
                    <p:spPr>
                      <a:xfrm>
                        <a:off x="1823205" y="2091614"/>
                        <a:ext cx="5029901" cy="3912254"/>
                      </a:xfrm>
                      <a:prstGeom prst="rect">
                        <a:avLst/>
                      </a:prstGeom>
                    </p:spPr>
                  </p:pic>
                </p:oleObj>
              </mc:Fallback>
            </mc:AlternateContent>
          </a:graphicData>
        </a:graphic>
      </p:graphicFrame>
      <p:sp>
        <p:nvSpPr>
          <p:cNvPr id="15" name="Content Placeholder 14"/>
          <p:cNvSpPr>
            <a:spLocks noGrp="1"/>
          </p:cNvSpPr>
          <p:nvPr>
            <p:ph idx="4294967295"/>
          </p:nvPr>
        </p:nvSpPr>
        <p:spPr>
          <a:xfrm>
            <a:off x="547381" y="1372498"/>
            <a:ext cx="7581551" cy="1046287"/>
          </a:xfrm>
          <a:prstGeom prst="rect">
            <a:avLst/>
          </a:prstGeom>
        </p:spPr>
        <p:txBody>
          <a:bodyPr>
            <a:normAutofit/>
          </a:bodyPr>
          <a:lstStyle/>
          <a:p>
            <a:pPr marL="0" indent="0" algn="ctr">
              <a:buNone/>
            </a:pPr>
            <a:r>
              <a:rPr lang="en-US" b="1" i="1" dirty="0">
                <a:latin typeface="Frutiger LT Pro 55 Roman" panose="020B0602020204020204" pitchFamily="34" charset="0"/>
              </a:rPr>
              <a:t>Mean-Variance Plot</a:t>
            </a:r>
          </a:p>
          <a:p>
            <a:pPr marL="0" indent="0" algn="ctr">
              <a:buNone/>
            </a:pPr>
            <a:r>
              <a:rPr lang="en-US" sz="1500" b="1" i="1" dirty="0">
                <a:latin typeface="Frutiger LT Pro 55 Roman" panose="020B0602020204020204" pitchFamily="34" charset="0"/>
              </a:rPr>
              <a:t>    &gt;</a:t>
            </a:r>
            <a:r>
              <a:rPr lang="en-US" sz="1500" b="1" i="1" dirty="0" err="1">
                <a:latin typeface="Frutiger LT Pro 55 Roman" panose="020B0602020204020204" pitchFamily="34" charset="0"/>
              </a:rPr>
              <a:t>plotMeanVar</a:t>
            </a:r>
            <a:r>
              <a:rPr lang="en-US" sz="1500" b="1" i="1" dirty="0">
                <a:latin typeface="Frutiger LT Pro 55 Roman" panose="020B0602020204020204" pitchFamily="34" charset="0"/>
              </a:rPr>
              <a:t>(y)</a:t>
            </a:r>
          </a:p>
          <a:p>
            <a:pPr marL="0" indent="0">
              <a:buNone/>
            </a:pPr>
            <a:endParaRPr lang="en-US" sz="2700" b="1" i="1" dirty="0">
              <a:latin typeface="Constantia" panose="02030602050306030303" pitchFamily="18" charset="0"/>
            </a:endParaRPr>
          </a:p>
        </p:txBody>
      </p:sp>
    </p:spTree>
    <p:extLst>
      <p:ext uri="{BB962C8B-B14F-4D97-AF65-F5344CB8AC3E}">
        <p14:creationId xmlns:p14="http://schemas.microsoft.com/office/powerpoint/2010/main" val="23401863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70849" y="3167390"/>
            <a:ext cx="2579482" cy="523220"/>
          </a:xfrm>
          <a:prstGeom prst="rect">
            <a:avLst/>
          </a:prstGeom>
          <a:noFill/>
        </p:spPr>
        <p:txBody>
          <a:bodyPr wrap="square" rtlCol="0">
            <a:spAutoFit/>
          </a:bodyPr>
          <a:lstStyle/>
          <a:p>
            <a:r>
              <a:rPr lang="en-US" sz="2800" b="1" i="1" dirty="0">
                <a:latin typeface="Frutiger LT Pro 55 Roman" panose="020B0602020204020204" pitchFamily="34" charset="0"/>
              </a:rPr>
              <a:t>Why </a:t>
            </a:r>
            <a:r>
              <a:rPr lang="en-US" sz="2800" b="1" i="1" dirty="0" err="1">
                <a:latin typeface="Frutiger LT Pro 55 Roman" panose="020B0602020204020204" pitchFamily="34" charset="0"/>
              </a:rPr>
              <a:t>edgeR</a:t>
            </a:r>
            <a:r>
              <a:rPr lang="en-US" sz="2800" b="1" i="1" dirty="0">
                <a:latin typeface="Frutiger LT Pro 55 Roman" panose="020B0602020204020204" pitchFamily="34" charset="0"/>
              </a:rPr>
              <a:t>?</a:t>
            </a:r>
          </a:p>
        </p:txBody>
      </p:sp>
      <p:graphicFrame>
        <p:nvGraphicFramePr>
          <p:cNvPr id="4" name="Object 3"/>
          <p:cNvGraphicFramePr>
            <a:graphicFrameLocks noChangeAspect="1"/>
          </p:cNvGraphicFramePr>
          <p:nvPr>
            <p:extLst>
              <p:ext uri="{D42A27DB-BD31-4B8C-83A1-F6EECF244321}">
                <p14:modId xmlns:p14="http://schemas.microsoft.com/office/powerpoint/2010/main" val="549927168"/>
              </p:ext>
            </p:extLst>
          </p:nvPr>
        </p:nvGraphicFramePr>
        <p:xfrm>
          <a:off x="3301333" y="1506282"/>
          <a:ext cx="4890340" cy="4552530"/>
        </p:xfrm>
        <a:graphic>
          <a:graphicData uri="http://schemas.openxmlformats.org/presentationml/2006/ole">
            <mc:AlternateContent xmlns:mc="http://schemas.openxmlformats.org/markup-compatibility/2006">
              <mc:Choice xmlns:v="urn:schemas-microsoft-com:vml" Requires="v">
                <p:oleObj name="Acrobat Document" r:id="rId2" imgW="5790881" imgH="5390866" progId="Acrobat.Document.2015">
                  <p:embed/>
                </p:oleObj>
              </mc:Choice>
              <mc:Fallback>
                <p:oleObj name="Acrobat Document" r:id="rId2" imgW="5790881" imgH="5390866" progId="Acrobat.Document.2015">
                  <p:embed/>
                  <p:pic>
                    <p:nvPicPr>
                      <p:cNvPr id="4" name="Object 3"/>
                      <p:cNvPicPr/>
                      <p:nvPr/>
                    </p:nvPicPr>
                    <p:blipFill>
                      <a:blip r:embed="rId3"/>
                      <a:stretch>
                        <a:fillRect/>
                      </a:stretch>
                    </p:blipFill>
                    <p:spPr>
                      <a:xfrm>
                        <a:off x="3301333" y="1506282"/>
                        <a:ext cx="4890340" cy="4552530"/>
                      </a:xfrm>
                      <a:prstGeom prst="rect">
                        <a:avLst/>
                      </a:prstGeom>
                    </p:spPr>
                  </p:pic>
                </p:oleObj>
              </mc:Fallback>
            </mc:AlternateContent>
          </a:graphicData>
        </a:graphic>
      </p:graphicFrame>
    </p:spTree>
    <p:extLst>
      <p:ext uri="{BB962C8B-B14F-4D97-AF65-F5344CB8AC3E}">
        <p14:creationId xmlns:p14="http://schemas.microsoft.com/office/powerpoint/2010/main" val="75576491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395057" y="5851185"/>
            <a:ext cx="6665053"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975024" y="1627160"/>
            <a:ext cx="7193952" cy="4224025"/>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Frutiger LT Pro 55 Roman" panose="020B0602020204020204" pitchFamily="34" charset="0"/>
              </a:rPr>
              <a:t>Creating the </a:t>
            </a:r>
            <a:r>
              <a:rPr lang="en-US" sz="2400" b="1" i="1" dirty="0" err="1">
                <a:latin typeface="Frutiger LT Pro 55 Roman" panose="020B0602020204020204" pitchFamily="34" charset="0"/>
              </a:rPr>
              <a:t>DGEList</a:t>
            </a:r>
            <a:r>
              <a:rPr lang="en-US" sz="2400" b="1" i="1" dirty="0">
                <a:latin typeface="Frutiger LT Pro 55 Roman" panose="020B0602020204020204" pitchFamily="34" charset="0"/>
              </a:rPr>
              <a:t> data class</a:t>
            </a:r>
          </a:p>
          <a:p>
            <a:pPr marL="0" indent="0">
              <a:lnSpc>
                <a:spcPct val="100000"/>
              </a:lnSpc>
              <a:spcBef>
                <a:spcPts val="0"/>
              </a:spcBef>
              <a:buNone/>
            </a:pPr>
            <a:endParaRPr lang="en-US" sz="1800" b="1" i="1" dirty="0">
              <a:latin typeface="Frutiger LT Pro 55 Roman" panose="020B0602020204020204" pitchFamily="34" charset="0"/>
            </a:endParaRPr>
          </a:p>
          <a:p>
            <a:pPr>
              <a:lnSpc>
                <a:spcPct val="110000"/>
              </a:lnSpc>
              <a:buFont typeface="Wingdings" panose="05000000000000000000" pitchFamily="2" charset="2"/>
              <a:buChar char="Ø"/>
            </a:pPr>
            <a:r>
              <a:rPr lang="en-US" sz="1800" i="1" dirty="0">
                <a:latin typeface="Frutiger LT Pro 55 Roman" panose="020B0602020204020204" pitchFamily="34" charset="0"/>
              </a:rPr>
              <a:t>edgeR stores data in a </a:t>
            </a:r>
            <a:r>
              <a:rPr lang="en-US" sz="1800" b="1" i="1" dirty="0">
                <a:latin typeface="Frutiger LT Pro 55 Roman" panose="020B0602020204020204" pitchFamily="34" charset="0"/>
              </a:rPr>
              <a:t>simple list-based </a:t>
            </a:r>
            <a:r>
              <a:rPr lang="en-US" sz="1800" i="1" dirty="0">
                <a:latin typeface="Frutiger LT Pro 55 Roman" panose="020B0602020204020204" pitchFamily="34" charset="0"/>
              </a:rPr>
              <a:t>data object called a </a:t>
            </a:r>
            <a:r>
              <a:rPr lang="en-US" sz="1800" i="1" dirty="0" err="1">
                <a:latin typeface="Frutiger LT Pro 55 Roman" panose="020B0602020204020204" pitchFamily="34" charset="0"/>
              </a:rPr>
              <a:t>DGEList</a:t>
            </a:r>
            <a:endParaRPr lang="en-US" sz="1800" i="1" dirty="0">
              <a:latin typeface="Frutiger LT Pro 55 Roman" panose="020B0602020204020204" pitchFamily="34" charset="0"/>
            </a:endParaRPr>
          </a:p>
          <a:p>
            <a:pPr marL="0" indent="0">
              <a:lnSpc>
                <a:spcPct val="100000"/>
              </a:lnSpc>
              <a:spcBef>
                <a:spcPts val="0"/>
              </a:spcBef>
              <a:buNone/>
            </a:pPr>
            <a:endParaRPr lang="en-US" sz="1800" i="1" dirty="0">
              <a:latin typeface="Frutiger LT Pro 55 Roman" panose="020B0602020204020204" pitchFamily="34" charset="0"/>
            </a:endParaRPr>
          </a:p>
          <a:p>
            <a:pPr>
              <a:lnSpc>
                <a:spcPct val="110000"/>
              </a:lnSpc>
              <a:buFont typeface="Wingdings" panose="05000000000000000000" pitchFamily="2" charset="2"/>
              <a:buChar char="Ø"/>
            </a:pPr>
            <a:r>
              <a:rPr lang="en-US" sz="1800" i="1" dirty="0">
                <a:latin typeface="Frutiger LT Pro 55 Roman" panose="020B0602020204020204" pitchFamily="34" charset="0"/>
              </a:rPr>
              <a:t>If the table of counts exists as a </a:t>
            </a:r>
            <a:r>
              <a:rPr lang="en-US" sz="1800" i="1" dirty="0" err="1">
                <a:latin typeface="Frutiger LT Pro 55 Roman" panose="020B0602020204020204" pitchFamily="34" charset="0"/>
              </a:rPr>
              <a:t>data.frame</a:t>
            </a:r>
            <a:r>
              <a:rPr lang="en-US" sz="1800" i="1" dirty="0">
                <a:latin typeface="Frutiger LT Pro 55 Roman" panose="020B0602020204020204" pitchFamily="34" charset="0"/>
              </a:rPr>
              <a:t> then a </a:t>
            </a:r>
            <a:r>
              <a:rPr lang="en-US" sz="1800" i="1" dirty="0" err="1">
                <a:latin typeface="Frutiger LT Pro 55 Roman" panose="020B0602020204020204" pitchFamily="34" charset="0"/>
              </a:rPr>
              <a:t>DGEList</a:t>
            </a:r>
            <a:r>
              <a:rPr lang="en-US" sz="1800" i="1" dirty="0">
                <a:latin typeface="Frutiger LT Pro 55 Roman" panose="020B0602020204020204" pitchFamily="34" charset="0"/>
              </a:rPr>
              <a:t> object can be created by</a:t>
            </a:r>
          </a:p>
          <a:p>
            <a:pPr marL="0" indent="0">
              <a:lnSpc>
                <a:spcPct val="100000"/>
              </a:lnSpc>
              <a:spcBef>
                <a:spcPts val="0"/>
              </a:spcBef>
              <a:buNone/>
            </a:pPr>
            <a:endParaRPr lang="en-US" sz="1800" i="1" dirty="0">
              <a:latin typeface="Frutiger LT Pro 55 Roman" panose="020B0602020204020204" pitchFamily="34" charset="0"/>
            </a:endParaRPr>
          </a:p>
          <a:p>
            <a:pPr marL="342900" lvl="1" indent="0">
              <a:lnSpc>
                <a:spcPct val="110000"/>
              </a:lnSpc>
              <a:buNone/>
            </a:pPr>
            <a:r>
              <a:rPr lang="en-US" sz="1500" i="1" dirty="0">
                <a:latin typeface="Frutiger LT Pro 55 Roman" panose="020B0602020204020204" pitchFamily="34" charset="0"/>
              </a:rPr>
              <a:t>        &gt;group &lt;- c(rep("TNBC", 10), rep("Normal", 10))</a:t>
            </a:r>
          </a:p>
          <a:p>
            <a:pPr marL="342900" lvl="1" indent="0">
              <a:lnSpc>
                <a:spcPct val="110000"/>
              </a:lnSpc>
              <a:buNone/>
            </a:pPr>
            <a:r>
              <a:rPr lang="en-US" sz="1500" i="1" dirty="0">
                <a:latin typeface="Frutiger LT Pro 55 Roman" panose="020B0602020204020204" pitchFamily="34" charset="0"/>
              </a:rPr>
              <a:t>        &gt;y &lt;- </a:t>
            </a:r>
            <a:r>
              <a:rPr lang="en-US" sz="1500" i="1" dirty="0" err="1">
                <a:latin typeface="Frutiger LT Pro 55 Roman" panose="020B0602020204020204" pitchFamily="34" charset="0"/>
              </a:rPr>
              <a:t>DGEList</a:t>
            </a:r>
            <a:r>
              <a:rPr lang="en-US" sz="1500" i="1" dirty="0">
                <a:latin typeface="Frutiger LT Pro 55 Roman" panose="020B0602020204020204" pitchFamily="34" charset="0"/>
              </a:rPr>
              <a:t>(counts=x[,1:20], group=group)</a:t>
            </a:r>
          </a:p>
        </p:txBody>
      </p:sp>
    </p:spTree>
    <p:extLst>
      <p:ext uri="{BB962C8B-B14F-4D97-AF65-F5344CB8AC3E}">
        <p14:creationId xmlns:p14="http://schemas.microsoft.com/office/powerpoint/2010/main" val="19734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443294" y="6142987"/>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408914" y="1578433"/>
            <a:ext cx="8326172" cy="4394528"/>
          </a:xfrm>
          <a:prstGeom prst="rect">
            <a:avLst/>
          </a:prstGeom>
        </p:spPr>
        <p:txBody>
          <a:bodyPr>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10000"/>
              </a:lnSpc>
              <a:buNone/>
            </a:pPr>
            <a:r>
              <a:rPr lang="en-US" sz="3375" b="1" i="1" dirty="0">
                <a:latin typeface="Frutiger LT Pro 55 Roman" panose="020B0602020204020204" pitchFamily="34" charset="0"/>
              </a:rPr>
              <a:t>Trimmed Mean of M-values (TMM) Normalization</a:t>
            </a:r>
          </a:p>
          <a:p>
            <a:pPr marL="0" indent="0">
              <a:lnSpc>
                <a:spcPct val="120000"/>
              </a:lnSpc>
              <a:spcBef>
                <a:spcPts val="0"/>
              </a:spcBef>
              <a:buNone/>
            </a:pPr>
            <a:endParaRPr lang="en-US" sz="2250" b="1" i="1" dirty="0">
              <a:latin typeface="Frutiger LT Pro 55 Roman" panose="020B0602020204020204" pitchFamily="34" charset="0"/>
            </a:endParaRPr>
          </a:p>
          <a:p>
            <a:pPr>
              <a:lnSpc>
                <a:spcPct val="110000"/>
              </a:lnSpc>
              <a:buFont typeface="Wingdings" panose="05000000000000000000" pitchFamily="2" charset="2"/>
              <a:buChar char="Ø"/>
            </a:pPr>
            <a:r>
              <a:rPr lang="en-US" sz="2850" i="1" dirty="0">
                <a:latin typeface="Frutiger LT Pro 55 Roman" panose="020B0602020204020204" pitchFamily="34" charset="0"/>
              </a:rPr>
              <a:t>The ‘</a:t>
            </a:r>
            <a:r>
              <a:rPr lang="en-US" sz="2850" b="1" i="1" dirty="0" err="1">
                <a:latin typeface="Frutiger LT Pro 55 Roman" panose="020B0602020204020204" pitchFamily="34" charset="0"/>
              </a:rPr>
              <a:t>calcNormFactors</a:t>
            </a:r>
            <a:r>
              <a:rPr lang="en-US" sz="2850" i="1" dirty="0">
                <a:latin typeface="Frutiger LT Pro 55 Roman" panose="020B0602020204020204" pitchFamily="34" charset="0"/>
              </a:rPr>
              <a:t>’ function normalizes for RNA composition by determining a set of scaling factors for the library sizes that minimize the </a:t>
            </a:r>
            <a:r>
              <a:rPr lang="en-US" sz="2850" b="1" i="1" dirty="0">
                <a:latin typeface="Frutiger LT Pro 55 Roman" panose="020B0602020204020204" pitchFamily="34" charset="0"/>
              </a:rPr>
              <a:t>log-fold changes </a:t>
            </a:r>
            <a:r>
              <a:rPr lang="en-US" sz="2850" i="1" dirty="0">
                <a:latin typeface="Frutiger LT Pro 55 Roman" panose="020B0602020204020204" pitchFamily="34" charset="0"/>
              </a:rPr>
              <a:t>between samples</a:t>
            </a:r>
          </a:p>
          <a:p>
            <a:pPr marL="0" indent="0">
              <a:lnSpc>
                <a:spcPct val="60000"/>
              </a:lnSpc>
              <a:spcBef>
                <a:spcPts val="450"/>
              </a:spcBef>
              <a:buNone/>
            </a:pPr>
            <a:endParaRPr lang="en-US" sz="2850" i="1" dirty="0">
              <a:latin typeface="Frutiger LT Pro 55 Roman" panose="020B0602020204020204" pitchFamily="34" charset="0"/>
            </a:endParaRPr>
          </a:p>
          <a:p>
            <a:pPr>
              <a:lnSpc>
                <a:spcPct val="110000"/>
              </a:lnSpc>
              <a:buFont typeface="Wingdings" panose="05000000000000000000" pitchFamily="2" charset="2"/>
              <a:buChar char="Ø"/>
            </a:pPr>
            <a:r>
              <a:rPr lang="en-US" sz="2850" i="1" dirty="0">
                <a:latin typeface="Frutiger LT Pro 55 Roman" panose="020B0602020204020204" pitchFamily="34" charset="0"/>
              </a:rPr>
              <a:t>TMM is used to compute these factors to scale original library size to the ‘</a:t>
            </a:r>
            <a:r>
              <a:rPr lang="en-US" sz="2850" b="1" i="1" dirty="0">
                <a:latin typeface="Frutiger LT Pro 55 Roman" panose="020B0602020204020204" pitchFamily="34" charset="0"/>
              </a:rPr>
              <a:t>effective library size</a:t>
            </a:r>
            <a:r>
              <a:rPr lang="en-US" sz="2850" i="1" dirty="0">
                <a:latin typeface="Frutiger LT Pro 55 Roman" panose="020B0602020204020204" pitchFamily="34" charset="0"/>
              </a:rPr>
              <a:t>,’ which for differences in transcriptome sizes are accounted for and thus used for all downstream analyses </a:t>
            </a:r>
          </a:p>
          <a:p>
            <a:pPr marL="0" indent="0">
              <a:lnSpc>
                <a:spcPct val="110000"/>
              </a:lnSpc>
              <a:buNone/>
            </a:pPr>
            <a:r>
              <a:rPr lang="en-US" sz="2850" i="1" dirty="0">
                <a:latin typeface="Frutiger LT Pro 55 Roman" panose="020B0602020204020204" pitchFamily="34" charset="0"/>
              </a:rPr>
              <a:t>                                       &gt;y &lt;- </a:t>
            </a:r>
            <a:r>
              <a:rPr lang="en-US" sz="2850" i="1" dirty="0" err="1">
                <a:latin typeface="Frutiger LT Pro 55 Roman" panose="020B0602020204020204" pitchFamily="34" charset="0"/>
              </a:rPr>
              <a:t>calcNormFactors</a:t>
            </a:r>
            <a:r>
              <a:rPr lang="en-US" sz="2850" i="1" dirty="0">
                <a:latin typeface="Frutiger LT Pro 55 Roman" panose="020B0602020204020204" pitchFamily="34" charset="0"/>
              </a:rPr>
              <a:t>(y)</a:t>
            </a:r>
          </a:p>
          <a:p>
            <a:pPr marL="0" indent="0">
              <a:lnSpc>
                <a:spcPct val="110000"/>
              </a:lnSpc>
              <a:buNone/>
            </a:pPr>
            <a:r>
              <a:rPr lang="en-US" sz="2850" i="1" dirty="0">
                <a:latin typeface="Frutiger LT Pro 55 Roman" panose="020B0602020204020204" pitchFamily="34" charset="0"/>
              </a:rPr>
              <a:t>                                       &gt;</a:t>
            </a:r>
            <a:r>
              <a:rPr lang="en-US" sz="2850" i="1" dirty="0" err="1">
                <a:latin typeface="Frutiger LT Pro 55 Roman" panose="020B0602020204020204" pitchFamily="34" charset="0"/>
              </a:rPr>
              <a:t>y$samples</a:t>
            </a:r>
            <a:endParaRPr lang="en-US" sz="2850" i="1" dirty="0">
              <a:latin typeface="Frutiger LT Pro 55 Roman" panose="020B0602020204020204" pitchFamily="34" charset="0"/>
            </a:endParaRPr>
          </a:p>
          <a:p>
            <a:pPr marL="0" indent="0">
              <a:lnSpc>
                <a:spcPct val="100000"/>
              </a:lnSpc>
              <a:spcBef>
                <a:spcPts val="0"/>
              </a:spcBef>
              <a:buNone/>
            </a:pPr>
            <a:endParaRPr lang="en-US" sz="1800" b="1" i="1" dirty="0">
              <a:latin typeface="Constantia" panose="02030602050306030303" pitchFamily="18" charset="0"/>
            </a:endParaRPr>
          </a:p>
          <a:p>
            <a:pPr marL="342900" lvl="1" indent="0">
              <a:lnSpc>
                <a:spcPct val="110000"/>
              </a:lnSpc>
              <a:buNone/>
            </a:pPr>
            <a:r>
              <a:rPr lang="en-US" sz="1500" b="1" i="1" dirty="0">
                <a:latin typeface="Constantia" panose="02030602050306030303" pitchFamily="18" charset="0"/>
              </a:rPr>
              <a:t>        </a:t>
            </a:r>
          </a:p>
        </p:txBody>
      </p:sp>
    </p:spTree>
    <p:extLst>
      <p:ext uri="{BB962C8B-B14F-4D97-AF65-F5344CB8AC3E}">
        <p14:creationId xmlns:p14="http://schemas.microsoft.com/office/powerpoint/2010/main" val="1313975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535573" y="5637902"/>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8" name="TextBox 7"/>
          <p:cNvSpPr txBox="1"/>
          <p:nvPr/>
        </p:nvSpPr>
        <p:spPr>
          <a:xfrm>
            <a:off x="789930" y="1743118"/>
            <a:ext cx="7976565" cy="2723823"/>
          </a:xfrm>
          <a:prstGeom prst="rect">
            <a:avLst/>
          </a:prstGeom>
          <a:noFill/>
        </p:spPr>
        <p:txBody>
          <a:bodyPr wrap="square" rtlCol="0">
            <a:spAutoFit/>
          </a:bodyPr>
          <a:lstStyle/>
          <a:p>
            <a:r>
              <a:rPr lang="en-US" b="1" i="1" dirty="0">
                <a:latin typeface="Frutiger LT Pro 55 Roman" panose="020B0602020204020204" pitchFamily="34" charset="0"/>
              </a:rPr>
              <a:t>Data exploration -  Multi-dimensional Scaling (MDS) plot</a:t>
            </a:r>
          </a:p>
          <a:p>
            <a:endParaRPr lang="en-US" b="1"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The ‘</a:t>
            </a:r>
            <a:r>
              <a:rPr lang="en-US" sz="1500" b="1" i="1" dirty="0" err="1">
                <a:latin typeface="Frutiger LT Pro 55 Roman" panose="020B0602020204020204" pitchFamily="34" charset="0"/>
              </a:rPr>
              <a:t>plotMDS</a:t>
            </a:r>
            <a:r>
              <a:rPr lang="en-US" sz="1500" i="1" dirty="0">
                <a:latin typeface="Frutiger LT Pro 55 Roman" panose="020B0602020204020204" pitchFamily="34" charset="0"/>
              </a:rPr>
              <a:t>’ function produces a multi-dimensional scaling plot of the RNA samples based on </a:t>
            </a:r>
            <a:r>
              <a:rPr lang="en-US" sz="1500" i="1" u="sng" dirty="0">
                <a:latin typeface="Frutiger LT Pro 55 Roman" panose="020B0602020204020204" pitchFamily="34" charset="0"/>
              </a:rPr>
              <a:t>leading log-fold-change distances</a:t>
            </a:r>
            <a:r>
              <a:rPr lang="en-US" sz="1500" i="1" dirty="0">
                <a:latin typeface="Frutiger LT Pro 55 Roman" panose="020B0602020204020204" pitchFamily="34" charset="0"/>
              </a:rPr>
              <a:t> </a:t>
            </a:r>
          </a:p>
          <a:p>
            <a:endParaRPr lang="en-US" sz="1500"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This plot can be viewed as a type of </a:t>
            </a:r>
            <a:r>
              <a:rPr lang="en-US" sz="1500" b="1" i="1" dirty="0">
                <a:latin typeface="Frutiger LT Pro 55 Roman" panose="020B0602020204020204" pitchFamily="34" charset="0"/>
              </a:rPr>
              <a:t>unsupervised Clustering</a:t>
            </a:r>
            <a:r>
              <a:rPr lang="en-US" sz="1500" i="1" dirty="0">
                <a:latin typeface="Frutiger LT Pro 55 Roman" panose="020B0602020204020204" pitchFamily="34" charset="0"/>
              </a:rPr>
              <a:t>, somewhat similar in principle to the HCL clustering</a:t>
            </a:r>
          </a:p>
          <a:p>
            <a:endParaRPr lang="en-US" sz="1500" i="1" dirty="0">
              <a:latin typeface="Frutiger LT Pro 55 Roman" panose="020B0602020204020204" pitchFamily="34" charset="0"/>
            </a:endParaRPr>
          </a:p>
          <a:p>
            <a:pPr marL="257175" indent="-257175">
              <a:buFont typeface="Wingdings" panose="05000000000000000000" pitchFamily="2" charset="2"/>
              <a:buChar char="Ø"/>
            </a:pPr>
            <a:r>
              <a:rPr lang="en-US" sz="1500" i="1" dirty="0">
                <a:latin typeface="Frutiger LT Pro 55 Roman" panose="020B0602020204020204" pitchFamily="34" charset="0"/>
              </a:rPr>
              <a:t>“Dimension 1 is the direction that best separates the samples, </a:t>
            </a:r>
            <a:r>
              <a:rPr lang="en-US" sz="1500" b="1" i="1" dirty="0">
                <a:latin typeface="Frutiger LT Pro 55 Roman" panose="020B0602020204020204" pitchFamily="34" charset="0"/>
              </a:rPr>
              <a:t>without</a:t>
            </a:r>
            <a:r>
              <a:rPr lang="en-US" sz="1500" i="1" dirty="0">
                <a:latin typeface="Frutiger LT Pro 55 Roman" panose="020B0602020204020204" pitchFamily="34" charset="0"/>
              </a:rPr>
              <a:t> regard to whether they are </a:t>
            </a:r>
            <a:r>
              <a:rPr lang="en-US" sz="1500" i="1" u="sng" dirty="0">
                <a:latin typeface="Frutiger LT Pro 55 Roman" panose="020B0602020204020204" pitchFamily="34" charset="0"/>
              </a:rPr>
              <a:t>treatments or replicates</a:t>
            </a:r>
            <a:r>
              <a:rPr lang="en-US" sz="1500" i="1" dirty="0">
                <a:latin typeface="Frutiger LT Pro 55 Roman" panose="020B0602020204020204" pitchFamily="34" charset="0"/>
              </a:rPr>
              <a:t>. Dimension 2 is the next best direction, uncorrelated with the first, that separates the samples.” </a:t>
            </a:r>
          </a:p>
        </p:txBody>
      </p:sp>
    </p:spTree>
    <p:extLst>
      <p:ext uri="{BB962C8B-B14F-4D97-AF65-F5344CB8AC3E}">
        <p14:creationId xmlns:p14="http://schemas.microsoft.com/office/powerpoint/2010/main" val="35078696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787243" y="6397672"/>
            <a:ext cx="6465814"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graphicFrame>
        <p:nvGraphicFramePr>
          <p:cNvPr id="3" name="Object 2"/>
          <p:cNvGraphicFramePr>
            <a:graphicFrameLocks noChangeAspect="1"/>
          </p:cNvGraphicFramePr>
          <p:nvPr>
            <p:extLst>
              <p:ext uri="{D42A27DB-BD31-4B8C-83A1-F6EECF244321}">
                <p14:modId xmlns:p14="http://schemas.microsoft.com/office/powerpoint/2010/main" val="2389173131"/>
              </p:ext>
            </p:extLst>
          </p:nvPr>
        </p:nvGraphicFramePr>
        <p:xfrm>
          <a:off x="1499300" y="2247272"/>
          <a:ext cx="6145399" cy="3910798"/>
        </p:xfrm>
        <a:graphic>
          <a:graphicData uri="http://schemas.openxmlformats.org/presentationml/2006/ole">
            <mc:AlternateContent xmlns:mc="http://schemas.openxmlformats.org/markup-compatibility/2006">
              <mc:Choice xmlns:v="urn:schemas-microsoft-com:vml" Requires="v">
                <p:oleObj name="Acrobat Document" r:id="rId2" imgW="6034902" imgH="3840480" progId="AcroExch.Document.11">
                  <p:embed/>
                </p:oleObj>
              </mc:Choice>
              <mc:Fallback>
                <p:oleObj name="Acrobat Document" r:id="rId2" imgW="6034902" imgH="3840480" progId="AcroExch.Document.11">
                  <p:embed/>
                  <p:pic>
                    <p:nvPicPr>
                      <p:cNvPr id="3" name="Object 2"/>
                      <p:cNvPicPr/>
                      <p:nvPr/>
                    </p:nvPicPr>
                    <p:blipFill>
                      <a:blip r:embed="rId3"/>
                      <a:stretch>
                        <a:fillRect/>
                      </a:stretch>
                    </p:blipFill>
                    <p:spPr>
                      <a:xfrm>
                        <a:off x="1499300" y="2247272"/>
                        <a:ext cx="6145399" cy="3910798"/>
                      </a:xfrm>
                      <a:prstGeom prst="rect">
                        <a:avLst/>
                      </a:prstGeom>
                    </p:spPr>
                  </p:pic>
                </p:oleObj>
              </mc:Fallback>
            </mc:AlternateContent>
          </a:graphicData>
        </a:graphic>
      </p:graphicFrame>
      <p:sp>
        <p:nvSpPr>
          <p:cNvPr id="8" name="TextBox 7"/>
          <p:cNvSpPr txBox="1"/>
          <p:nvPr/>
        </p:nvSpPr>
        <p:spPr>
          <a:xfrm>
            <a:off x="1063343" y="1451481"/>
            <a:ext cx="7017314" cy="715581"/>
          </a:xfrm>
          <a:prstGeom prst="rect">
            <a:avLst/>
          </a:prstGeom>
          <a:noFill/>
        </p:spPr>
        <p:txBody>
          <a:bodyPr wrap="square" rtlCol="0">
            <a:spAutoFit/>
          </a:bodyPr>
          <a:lstStyle/>
          <a:p>
            <a:r>
              <a:rPr lang="en-US" b="1" i="1" dirty="0">
                <a:latin typeface="Frutiger LT Pro 55 Roman" panose="020B0602020204020204" pitchFamily="34" charset="0"/>
              </a:rPr>
              <a:t>Data exploration -  Multi-dimensional Scaling (MDS) plot </a:t>
            </a:r>
          </a:p>
          <a:p>
            <a:pPr>
              <a:lnSpc>
                <a:spcPct val="50000"/>
              </a:lnSpc>
            </a:pPr>
            <a:endParaRPr lang="en-US" sz="1500" b="1" i="1" dirty="0">
              <a:latin typeface="Frutiger LT Pro 55 Roman" panose="020B0602020204020204" pitchFamily="34" charset="0"/>
            </a:endParaRPr>
          </a:p>
          <a:p>
            <a:r>
              <a:rPr lang="en-US" sz="1500" i="1" dirty="0">
                <a:latin typeface="Frutiger LT Pro 55 Roman" panose="020B0602020204020204" pitchFamily="34" charset="0"/>
              </a:rPr>
              <a:t>	&gt;</a:t>
            </a:r>
            <a:r>
              <a:rPr lang="en-US" sz="1500" i="1" dirty="0" err="1">
                <a:latin typeface="Frutiger LT Pro 55 Roman" panose="020B0602020204020204" pitchFamily="34" charset="0"/>
              </a:rPr>
              <a:t>plotMDS</a:t>
            </a:r>
            <a:r>
              <a:rPr lang="en-US" sz="1500" i="1" dirty="0">
                <a:latin typeface="Frutiger LT Pro 55 Roman" panose="020B0602020204020204" pitchFamily="34" charset="0"/>
              </a:rPr>
              <a:t>(y) </a:t>
            </a:r>
          </a:p>
        </p:txBody>
      </p:sp>
    </p:spTree>
    <p:extLst>
      <p:ext uri="{BB962C8B-B14F-4D97-AF65-F5344CB8AC3E}">
        <p14:creationId xmlns:p14="http://schemas.microsoft.com/office/powerpoint/2010/main" val="41694713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 name="Object 19"/>
          <p:cNvGraphicFramePr>
            <a:graphicFrameLocks noChangeAspect="1"/>
          </p:cNvGraphicFramePr>
          <p:nvPr>
            <p:extLst>
              <p:ext uri="{D42A27DB-BD31-4B8C-83A1-F6EECF244321}">
                <p14:modId xmlns:p14="http://schemas.microsoft.com/office/powerpoint/2010/main" val="939514905"/>
              </p:ext>
            </p:extLst>
          </p:nvPr>
        </p:nvGraphicFramePr>
        <p:xfrm>
          <a:off x="1178233" y="1375953"/>
          <a:ext cx="6464138" cy="4830466"/>
        </p:xfrm>
        <a:graphic>
          <a:graphicData uri="http://schemas.openxmlformats.org/presentationml/2006/ole">
            <mc:AlternateContent xmlns:mc="http://schemas.openxmlformats.org/markup-compatibility/2006">
              <mc:Choice xmlns:v="urn:schemas-microsoft-com:vml" Requires="v">
                <p:oleObj name="Acrobat Document" r:id="rId2" imgW="4160417" imgH="3108960" progId="AcroExch.Document.11">
                  <p:embed/>
                </p:oleObj>
              </mc:Choice>
              <mc:Fallback>
                <p:oleObj name="Acrobat Document" r:id="rId2" imgW="4160417" imgH="3108960" progId="AcroExch.Document.11">
                  <p:embed/>
                  <p:pic>
                    <p:nvPicPr>
                      <p:cNvPr id="20" name="Object 19"/>
                      <p:cNvPicPr/>
                      <p:nvPr/>
                    </p:nvPicPr>
                    <p:blipFill>
                      <a:blip r:embed="rId3"/>
                      <a:stretch>
                        <a:fillRect/>
                      </a:stretch>
                    </p:blipFill>
                    <p:spPr>
                      <a:xfrm>
                        <a:off x="1178233" y="1375953"/>
                        <a:ext cx="6464138" cy="4830466"/>
                      </a:xfrm>
                      <a:prstGeom prst="rect">
                        <a:avLst/>
                      </a:prstGeom>
                    </p:spPr>
                  </p:pic>
                </p:oleObj>
              </mc:Fallback>
            </mc:AlternateContent>
          </a:graphicData>
        </a:graphic>
      </p:graphicFrame>
      <p:sp>
        <p:nvSpPr>
          <p:cNvPr id="21" name="TextBox 20"/>
          <p:cNvSpPr txBox="1"/>
          <p:nvPr/>
        </p:nvSpPr>
        <p:spPr>
          <a:xfrm>
            <a:off x="4062370" y="6426246"/>
            <a:ext cx="5425580" cy="230832"/>
          </a:xfrm>
          <a:prstGeom prst="rect">
            <a:avLst/>
          </a:prstGeom>
          <a:noFill/>
        </p:spPr>
        <p:txBody>
          <a:bodyPr wrap="square" rtlCol="0">
            <a:spAutoFit/>
          </a:bodyPr>
          <a:lstStyle/>
          <a:p>
            <a:pPr lvl="0" algn="ctr"/>
            <a:r>
              <a:rPr lang="en-US" sz="900" i="1" dirty="0">
                <a:solidFill>
                  <a:prstClr val="black"/>
                </a:solidFill>
                <a:latin typeface="Frutiger LT Pro 55 Roman" panose="020B0602020204020204" pitchFamily="34" charset="0"/>
              </a:rPr>
              <a:t>WGCNA, Peter </a:t>
            </a:r>
            <a:r>
              <a:rPr lang="en-US" sz="900" i="1" dirty="0" err="1">
                <a:solidFill>
                  <a:prstClr val="black"/>
                </a:solidFill>
                <a:latin typeface="Frutiger LT Pro 55 Roman" panose="020B0602020204020204" pitchFamily="34" charset="0"/>
              </a:rPr>
              <a:t>Langfelder</a:t>
            </a:r>
            <a:r>
              <a:rPr lang="en-US" sz="900" i="1" dirty="0">
                <a:solidFill>
                  <a:prstClr val="black"/>
                </a:solidFill>
                <a:latin typeface="Frutiger LT Pro 55 Roman" panose="020B0602020204020204" pitchFamily="34" charset="0"/>
              </a:rPr>
              <a:t> and Steve Horvath, 2008</a:t>
            </a:r>
          </a:p>
        </p:txBody>
      </p:sp>
    </p:spTree>
    <p:extLst>
      <p:ext uri="{BB962C8B-B14F-4D97-AF65-F5344CB8AC3E}">
        <p14:creationId xmlns:p14="http://schemas.microsoft.com/office/powerpoint/2010/main" val="1701597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Content Placeholder 14"/>
          <p:cNvSpPr>
            <a:spLocks noGrp="1"/>
          </p:cNvSpPr>
          <p:nvPr>
            <p:ph idx="4294967295"/>
          </p:nvPr>
        </p:nvSpPr>
        <p:spPr>
          <a:xfrm>
            <a:off x="869222" y="1790743"/>
            <a:ext cx="7536547" cy="3049706"/>
          </a:xfrm>
          <a:prstGeom prst="rect">
            <a:avLst/>
          </a:prstGeom>
        </p:spPr>
        <p:txBody>
          <a:bodyPr>
            <a:normAutofit/>
          </a:bodyPr>
          <a:lstStyle/>
          <a:p>
            <a:pPr marL="0" indent="0">
              <a:buNone/>
            </a:pPr>
            <a:r>
              <a:rPr lang="en-US" b="1" i="1" dirty="0">
                <a:latin typeface="Frutiger LT Pro 55 Roman" panose="020B0602020204020204" pitchFamily="34" charset="0"/>
              </a:rPr>
              <a:t>Estimating Dispersions</a:t>
            </a:r>
          </a:p>
          <a:p>
            <a:pPr marL="0" indent="0">
              <a:lnSpc>
                <a:spcPct val="25000"/>
              </a:lnSpc>
              <a:buNone/>
            </a:pPr>
            <a:r>
              <a:rPr lang="en-US"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edgeR uses the quantile-adjusted conditional </a:t>
            </a:r>
            <a:r>
              <a:rPr lang="en-US" sz="1800" b="1" i="1" dirty="0">
                <a:latin typeface="Frutiger LT Pro 55 Roman" panose="020B0602020204020204" pitchFamily="34" charset="0"/>
              </a:rPr>
              <a:t>maximum likelihood </a:t>
            </a:r>
            <a:r>
              <a:rPr lang="en-US" sz="1800" i="1" dirty="0">
                <a:latin typeface="Frutiger LT Pro 55 Roman" panose="020B0602020204020204" pitchFamily="34" charset="0"/>
              </a:rPr>
              <a:t>(qCML) method to </a:t>
            </a:r>
            <a:r>
              <a:rPr lang="en-US" sz="1800" i="1" u="sng" dirty="0">
                <a:latin typeface="Frutiger LT Pro 55 Roman" panose="020B0602020204020204" pitchFamily="34" charset="0"/>
              </a:rPr>
              <a:t>estimate dispersions</a:t>
            </a:r>
            <a:r>
              <a:rPr lang="en-US" sz="1800" i="1" dirty="0">
                <a:latin typeface="Frutiger LT Pro 55 Roman" panose="020B0602020204020204" pitchFamily="34" charset="0"/>
              </a:rPr>
              <a:t> for experiments with single factor</a:t>
            </a:r>
          </a:p>
          <a:p>
            <a:pPr marL="0" indent="0">
              <a:buNone/>
            </a:pPr>
            <a:endParaRPr lang="en-US"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qCML calculates likelihood by conditioning on the total counts for each tag, and uses </a:t>
            </a:r>
            <a:r>
              <a:rPr lang="en-US" sz="1800" b="1" i="1" u="sng" dirty="0">
                <a:latin typeface="Frutiger LT Pro 55 Roman" panose="020B0602020204020204" pitchFamily="34" charset="0"/>
              </a:rPr>
              <a:t>pseudo counts </a:t>
            </a:r>
            <a:r>
              <a:rPr lang="en-US" sz="1800" i="1" dirty="0">
                <a:latin typeface="Frutiger LT Pro 55 Roman" panose="020B0602020204020204" pitchFamily="34" charset="0"/>
              </a:rPr>
              <a:t>after adjusting for library sizes (effective library sizes)</a:t>
            </a:r>
          </a:p>
        </p:txBody>
      </p:sp>
      <p:sp>
        <p:nvSpPr>
          <p:cNvPr id="18" name="TextBox 17"/>
          <p:cNvSpPr txBox="1"/>
          <p:nvPr/>
        </p:nvSpPr>
        <p:spPr>
          <a:xfrm>
            <a:off x="2777781" y="571748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338781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2569128" y="5843716"/>
            <a:ext cx="6574872"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20" name="Content Placeholder 14"/>
          <p:cNvSpPr txBox="1">
            <a:spLocks/>
          </p:cNvSpPr>
          <p:nvPr/>
        </p:nvSpPr>
        <p:spPr>
          <a:xfrm>
            <a:off x="887271" y="1797248"/>
            <a:ext cx="7937947" cy="3757182"/>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i="1" dirty="0">
                <a:latin typeface="Frutiger LT Pro 55 Roman" panose="020B0602020204020204" pitchFamily="34" charset="0"/>
              </a:rPr>
              <a:t>Estimating Dispersions</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qCML common dispersion is calculated using the ‘</a:t>
            </a:r>
            <a:r>
              <a:rPr lang="en-US" sz="1800" b="1" i="1" dirty="0" err="1">
                <a:latin typeface="Frutiger LT Pro 55 Roman" panose="020B0602020204020204" pitchFamily="34" charset="0"/>
              </a:rPr>
              <a:t>estimateCommonDisp</a:t>
            </a:r>
            <a:r>
              <a:rPr lang="en-US" sz="1800" i="1" dirty="0">
                <a:latin typeface="Frutiger LT Pro 55 Roman" panose="020B0602020204020204" pitchFamily="34" charset="0"/>
              </a:rPr>
              <a:t>’ function</a:t>
            </a:r>
          </a:p>
          <a:p>
            <a:pPr marL="0" indent="0">
              <a:buNone/>
            </a:pPr>
            <a:r>
              <a:rPr lang="en-US" sz="1800" i="1" dirty="0">
                <a:latin typeface="Frutiger LT Pro 55 Roman" panose="020B0602020204020204" pitchFamily="34" charset="0"/>
              </a:rPr>
              <a:t>           </a:t>
            </a:r>
            <a:r>
              <a:rPr lang="en-US" sz="1500" i="1" dirty="0">
                <a:latin typeface="Frutiger LT Pro 55 Roman" panose="020B0602020204020204" pitchFamily="34" charset="0"/>
              </a:rPr>
              <a:t>&gt;y &lt;- </a:t>
            </a:r>
            <a:r>
              <a:rPr lang="en-US" sz="1500" i="1" dirty="0" err="1">
                <a:latin typeface="Frutiger LT Pro 55 Roman" panose="020B0602020204020204" pitchFamily="34" charset="0"/>
              </a:rPr>
              <a:t>estimateCommonDisp</a:t>
            </a:r>
            <a:r>
              <a:rPr lang="en-US" sz="1500" i="1" dirty="0">
                <a:latin typeface="Frutiger LT Pro 55 Roman" panose="020B0602020204020204" pitchFamily="34" charset="0"/>
              </a:rPr>
              <a:t>(y, verbose=TRUE)</a:t>
            </a:r>
          </a:p>
          <a:p>
            <a:pPr marL="0" indent="0">
              <a:buNone/>
            </a:pPr>
            <a:endParaRPr lang="en-US" sz="15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qCML </a:t>
            </a:r>
            <a:r>
              <a:rPr lang="en-US" sz="1800" i="1" dirty="0" err="1">
                <a:latin typeface="Frutiger LT Pro 55 Roman" panose="020B0602020204020204" pitchFamily="34" charset="0"/>
              </a:rPr>
              <a:t>tagwise</a:t>
            </a:r>
            <a:r>
              <a:rPr lang="en-US" sz="1800" i="1" dirty="0">
                <a:latin typeface="Frutiger LT Pro 55 Roman" panose="020B0602020204020204" pitchFamily="34" charset="0"/>
              </a:rPr>
              <a:t> dispersions are calculated using the ‘</a:t>
            </a:r>
            <a:r>
              <a:rPr lang="en-US" sz="1800" b="1" i="1" dirty="0" err="1">
                <a:latin typeface="Frutiger LT Pro 55 Roman" panose="020B0602020204020204" pitchFamily="34" charset="0"/>
              </a:rPr>
              <a:t>estimateTagwiseDisp</a:t>
            </a:r>
            <a:r>
              <a:rPr lang="en-US" sz="1800" i="1" dirty="0">
                <a:latin typeface="Frutiger LT Pro 55 Roman" panose="020B0602020204020204" pitchFamily="34" charset="0"/>
              </a:rPr>
              <a:t>’ function</a:t>
            </a:r>
          </a:p>
          <a:p>
            <a:pPr marL="0" indent="0">
              <a:spcBef>
                <a:spcPts val="0"/>
              </a:spcBef>
              <a:buNone/>
            </a:pPr>
            <a:r>
              <a:rPr lang="en-US" sz="1500" i="1" dirty="0">
                <a:solidFill>
                  <a:prstClr val="black"/>
                </a:solidFill>
                <a:latin typeface="Frutiger LT Pro 55 Roman" panose="020B0602020204020204" pitchFamily="34" charset="0"/>
              </a:rPr>
              <a:t>             </a:t>
            </a:r>
          </a:p>
          <a:p>
            <a:pPr marL="0" indent="0">
              <a:spcBef>
                <a:spcPts val="0"/>
              </a:spcBef>
              <a:buNone/>
            </a:pPr>
            <a:r>
              <a:rPr lang="en-US" sz="1500" i="1" dirty="0">
                <a:solidFill>
                  <a:prstClr val="black"/>
                </a:solidFill>
                <a:latin typeface="Frutiger LT Pro 55 Roman" panose="020B0602020204020204" pitchFamily="34" charset="0"/>
              </a:rPr>
              <a:t>             &gt;y &lt;- </a:t>
            </a:r>
            <a:r>
              <a:rPr lang="en-US" sz="1500" i="1" dirty="0" err="1">
                <a:solidFill>
                  <a:prstClr val="black"/>
                </a:solidFill>
                <a:latin typeface="Frutiger LT Pro 55 Roman" panose="020B0602020204020204" pitchFamily="34" charset="0"/>
              </a:rPr>
              <a:t>estimateTagwiseDisp</a:t>
            </a:r>
            <a:r>
              <a:rPr lang="en-US" sz="1500" i="1" dirty="0">
                <a:solidFill>
                  <a:prstClr val="black"/>
                </a:solidFill>
                <a:latin typeface="Frutiger LT Pro 55 Roman" panose="020B0602020204020204" pitchFamily="34" charset="0"/>
              </a:rPr>
              <a:t>(y)</a:t>
            </a:r>
            <a:endParaRPr lang="en-US" sz="1800" i="1" dirty="0">
              <a:latin typeface="Frutiger LT Pro 55 Roman" panose="020B0602020204020204" pitchFamily="34" charset="0"/>
            </a:endParaRPr>
          </a:p>
        </p:txBody>
      </p:sp>
    </p:spTree>
    <p:extLst>
      <p:ext uri="{BB962C8B-B14F-4D97-AF65-F5344CB8AC3E}">
        <p14:creationId xmlns:p14="http://schemas.microsoft.com/office/powerpoint/2010/main" val="17681204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p:cNvSpPr txBox="1">
            <a:spLocks/>
          </p:cNvSpPr>
          <p:nvPr/>
        </p:nvSpPr>
        <p:spPr>
          <a:xfrm>
            <a:off x="722565" y="2018695"/>
            <a:ext cx="7951651" cy="261927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 typeface="Wingdings" panose="05000000000000000000" pitchFamily="2" charset="2"/>
              <a:buChar char="Ø"/>
            </a:pPr>
            <a:r>
              <a:rPr lang="en-US" sz="1500" b="1" i="1" dirty="0">
                <a:latin typeface="Frutiger LT Pro 55 Roman" panose="020B0602020204020204" pitchFamily="34" charset="0"/>
              </a:rPr>
              <a:t>HMS Research Computing Course Page</a:t>
            </a:r>
          </a:p>
          <a:p>
            <a:pPr marL="0" indent="0">
              <a:buNone/>
            </a:pPr>
            <a:r>
              <a:rPr lang="en-US" sz="1500" b="1" i="1" dirty="0">
                <a:latin typeface="Frutiger LT Pro 55 Roman" panose="020B0602020204020204" pitchFamily="34" charset="0"/>
              </a:rPr>
              <a:t>     </a:t>
            </a:r>
            <a:r>
              <a:rPr lang="en-US" sz="1500" dirty="0">
                <a:hlinkClick r:id="rId2"/>
              </a:rPr>
              <a:t>https://wiki.rc.hms.harvard.edu/display/O2/R+Biostatistics+Course</a:t>
            </a:r>
            <a:endParaRPr lang="en-US" sz="1500" b="1" i="1" dirty="0">
              <a:latin typeface="Frutiger LT Pro 55 Roman" panose="020B0602020204020204" pitchFamily="34" charset="0"/>
            </a:endParaRPr>
          </a:p>
          <a:p>
            <a:pPr marL="0" indent="0">
              <a:buNone/>
            </a:pPr>
            <a:endParaRPr lang="en-US" sz="1500" b="1" i="1" dirty="0">
              <a:latin typeface="Frutiger LT Pro 55 Roman" panose="020B0602020204020204" pitchFamily="34" charset="0"/>
            </a:endParaRPr>
          </a:p>
          <a:p>
            <a:pPr>
              <a:buFont typeface="Wingdings" panose="05000000000000000000" pitchFamily="2" charset="2"/>
              <a:buChar char="Ø"/>
            </a:pPr>
            <a:r>
              <a:rPr lang="en-US" sz="1500" b="1" i="1" dirty="0">
                <a:latin typeface="Frutiger LT Pro 55 Roman" panose="020B0602020204020204" pitchFamily="34" charset="0"/>
              </a:rPr>
              <a:t>Course information and materials will be posted two days prior to the start of each class. </a:t>
            </a:r>
          </a:p>
          <a:p>
            <a:pPr marL="0" indent="0">
              <a:buNone/>
            </a:pPr>
            <a:endParaRPr lang="en-US" sz="1500" b="1" i="1" dirty="0">
              <a:latin typeface="Frutiger LT Pro 55 Roman" panose="020B0602020204020204" pitchFamily="34" charset="0"/>
            </a:endParaRPr>
          </a:p>
          <a:p>
            <a:pPr>
              <a:buFont typeface="Wingdings" panose="05000000000000000000" pitchFamily="2" charset="2"/>
              <a:buChar char="Ø"/>
            </a:pPr>
            <a:r>
              <a:rPr lang="en-US" sz="1500" b="1" i="1" dirty="0" err="1">
                <a:latin typeface="Frutiger LT Pro 55 Roman" panose="020B0602020204020204" pitchFamily="34" charset="0"/>
              </a:rPr>
              <a:t>Shar</a:t>
            </a:r>
            <a:r>
              <a:rPr lang="en-US" sz="1500" b="1" i="1" dirty="0">
                <a:latin typeface="Frutiger LT Pro 55 Roman" panose="020B0602020204020204" pitchFamily="34" charset="0"/>
              </a:rPr>
              <a:t>, Sweta, and Lingsheng will serve as teaching assistants for the course.</a:t>
            </a:r>
          </a:p>
        </p:txBody>
      </p:sp>
    </p:spTree>
    <p:extLst>
      <p:ext uri="{BB962C8B-B14F-4D97-AF65-F5344CB8AC3E}">
        <p14:creationId xmlns:p14="http://schemas.microsoft.com/office/powerpoint/2010/main" val="20193009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285864" y="6213114"/>
            <a:ext cx="6858000"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17" name="Content Placeholder 14"/>
          <p:cNvSpPr txBox="1">
            <a:spLocks/>
          </p:cNvSpPr>
          <p:nvPr/>
        </p:nvSpPr>
        <p:spPr>
          <a:xfrm>
            <a:off x="1220347" y="1478466"/>
            <a:ext cx="7000864" cy="107953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100" b="1" i="1" dirty="0">
                <a:latin typeface="Frutiger LT Pro 55 Roman" panose="020B0602020204020204" pitchFamily="34" charset="0"/>
              </a:rPr>
              <a:t>Plotting Estimated Dispersions</a:t>
            </a:r>
          </a:p>
          <a:p>
            <a:pPr marL="0" indent="0">
              <a:lnSpc>
                <a:spcPct val="25000"/>
              </a:lnSpc>
              <a:buNone/>
            </a:pPr>
            <a:r>
              <a:rPr lang="en-US" sz="2100" b="1" i="1" dirty="0">
                <a:latin typeface="Frutiger LT Pro 55 Roman" panose="020B0602020204020204" pitchFamily="34" charset="0"/>
              </a:rPr>
              <a:t>             </a:t>
            </a:r>
          </a:p>
          <a:p>
            <a:pPr marL="0" indent="0">
              <a:lnSpc>
                <a:spcPct val="25000"/>
              </a:lnSpc>
              <a:buNone/>
            </a:pPr>
            <a:r>
              <a:rPr lang="en-US" sz="1500" b="1" i="1" dirty="0">
                <a:latin typeface="Frutiger LT Pro 55 Roman" panose="020B0602020204020204" pitchFamily="34" charset="0"/>
              </a:rPr>
              <a:t>       </a:t>
            </a:r>
            <a:r>
              <a:rPr lang="en-US" sz="1500" i="1" dirty="0">
                <a:latin typeface="Frutiger LT Pro 55 Roman" panose="020B0602020204020204" pitchFamily="34" charset="0"/>
              </a:rPr>
              <a:t>&gt;</a:t>
            </a:r>
            <a:r>
              <a:rPr lang="en-US" sz="1500" i="1" dirty="0" err="1">
                <a:latin typeface="Frutiger LT Pro 55 Roman" panose="020B0602020204020204" pitchFamily="34" charset="0"/>
              </a:rPr>
              <a:t>plotBCV</a:t>
            </a:r>
            <a:r>
              <a:rPr lang="en-US" sz="1500" i="1" dirty="0">
                <a:latin typeface="Frutiger LT Pro 55 Roman" panose="020B0602020204020204" pitchFamily="34" charset="0"/>
              </a:rPr>
              <a:t>(y, main = "Plot of Estimated Dispersions")</a:t>
            </a:r>
          </a:p>
          <a:p>
            <a:pPr marL="0" indent="0">
              <a:lnSpc>
                <a:spcPct val="25000"/>
              </a:lnSpc>
              <a:buNone/>
            </a:pPr>
            <a:endParaRPr lang="en-US" sz="1500" b="1" i="1" dirty="0">
              <a:latin typeface="Constantia" panose="02030602050306030303" pitchFamily="18" charset="0"/>
            </a:endParaRPr>
          </a:p>
        </p:txBody>
      </p:sp>
      <p:graphicFrame>
        <p:nvGraphicFramePr>
          <p:cNvPr id="12" name="Object 11"/>
          <p:cNvGraphicFramePr>
            <a:graphicFrameLocks noChangeAspect="1"/>
          </p:cNvGraphicFramePr>
          <p:nvPr>
            <p:extLst>
              <p:ext uri="{D42A27DB-BD31-4B8C-83A1-F6EECF244321}">
                <p14:modId xmlns:p14="http://schemas.microsoft.com/office/powerpoint/2010/main" val="2471744554"/>
              </p:ext>
            </p:extLst>
          </p:nvPr>
        </p:nvGraphicFramePr>
        <p:xfrm>
          <a:off x="1664309" y="2381830"/>
          <a:ext cx="5815382" cy="3700781"/>
        </p:xfrm>
        <a:graphic>
          <a:graphicData uri="http://schemas.openxmlformats.org/presentationml/2006/ole">
            <mc:AlternateContent xmlns:mc="http://schemas.openxmlformats.org/markup-compatibility/2006">
              <mc:Choice xmlns:v="urn:schemas-microsoft-com:vml" Requires="v">
                <p:oleObj name="Acrobat Document" r:id="rId2" imgW="6034902" imgH="3840480" progId="AcroExch.Document.11">
                  <p:embed/>
                </p:oleObj>
              </mc:Choice>
              <mc:Fallback>
                <p:oleObj name="Acrobat Document" r:id="rId2" imgW="6034902" imgH="3840480" progId="AcroExch.Document.11">
                  <p:embed/>
                  <p:pic>
                    <p:nvPicPr>
                      <p:cNvPr id="12" name="Object 11"/>
                      <p:cNvPicPr/>
                      <p:nvPr/>
                    </p:nvPicPr>
                    <p:blipFill>
                      <a:blip r:embed="rId3"/>
                      <a:stretch>
                        <a:fillRect/>
                      </a:stretch>
                    </p:blipFill>
                    <p:spPr>
                      <a:xfrm>
                        <a:off x="1664309" y="2381830"/>
                        <a:ext cx="5815382" cy="3700781"/>
                      </a:xfrm>
                      <a:prstGeom prst="rect">
                        <a:avLst/>
                      </a:prstGeom>
                    </p:spPr>
                  </p:pic>
                </p:oleObj>
              </mc:Fallback>
            </mc:AlternateContent>
          </a:graphicData>
        </a:graphic>
      </p:graphicFrame>
    </p:spTree>
    <p:extLst>
      <p:ext uri="{BB962C8B-B14F-4D97-AF65-F5344CB8AC3E}">
        <p14:creationId xmlns:p14="http://schemas.microsoft.com/office/powerpoint/2010/main" val="150248026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822895" y="5654283"/>
            <a:ext cx="6321105"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
        <p:nvSpPr>
          <p:cNvPr id="18" name="Content Placeholder 14"/>
          <p:cNvSpPr txBox="1">
            <a:spLocks/>
          </p:cNvSpPr>
          <p:nvPr/>
        </p:nvSpPr>
        <p:spPr>
          <a:xfrm>
            <a:off x="903607" y="1797248"/>
            <a:ext cx="7703498" cy="3263504"/>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Once the negative binomial model is fitted and dispersion estimates are derived, the </a:t>
            </a:r>
            <a:r>
              <a:rPr lang="en-US" sz="1800" b="1" i="1" u="sng" dirty="0">
                <a:latin typeface="Frutiger LT Pro 55 Roman" panose="020B0602020204020204" pitchFamily="34" charset="0"/>
              </a:rPr>
              <a:t>NB exact test </a:t>
            </a:r>
            <a:r>
              <a:rPr lang="en-US" sz="1800" i="1" dirty="0">
                <a:latin typeface="Frutiger LT Pro 55 Roman" panose="020B0602020204020204" pitchFamily="34" charset="0"/>
              </a:rPr>
              <a:t>is used to determine differential expression for </a:t>
            </a:r>
            <a:r>
              <a:rPr lang="en-US" sz="1800" b="1" i="1" dirty="0">
                <a:latin typeface="Frutiger LT Pro 55 Roman" panose="020B0602020204020204" pitchFamily="34" charset="0"/>
              </a:rPr>
              <a:t>*single factor </a:t>
            </a:r>
            <a:r>
              <a:rPr lang="en-US" sz="1800" i="1" dirty="0">
                <a:latin typeface="Frutiger LT Pro 55 Roman" panose="020B0602020204020204" pitchFamily="34" charset="0"/>
              </a:rPr>
              <a:t>experimental designs</a:t>
            </a:r>
          </a:p>
          <a:p>
            <a:pPr marL="0" indent="0">
              <a:lnSpc>
                <a:spcPct val="3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Knowing the </a:t>
            </a:r>
            <a:r>
              <a:rPr lang="en-US" sz="1800" b="1" i="1" dirty="0">
                <a:latin typeface="Frutiger LT Pro 55 Roman" panose="020B0602020204020204" pitchFamily="34" charset="0"/>
              </a:rPr>
              <a:t>conditional distribution </a:t>
            </a:r>
            <a:r>
              <a:rPr lang="en-US" sz="1800" i="1" dirty="0">
                <a:latin typeface="Frutiger LT Pro 55 Roman" panose="020B0602020204020204" pitchFamily="34" charset="0"/>
              </a:rPr>
              <a:t>for the sum of counts in a group, exact p-values are derived by summing over all sums of counts that have a </a:t>
            </a:r>
            <a:r>
              <a:rPr lang="en-US" sz="1800" i="1" u="sng" dirty="0">
                <a:latin typeface="Frutiger LT Pro 55 Roman" panose="020B0602020204020204" pitchFamily="34" charset="0"/>
              </a:rPr>
              <a:t>probability </a:t>
            </a:r>
            <a:r>
              <a:rPr lang="en-US" sz="1800" b="1" i="1" u="sng" dirty="0">
                <a:latin typeface="Frutiger LT Pro 55 Roman" panose="020B0602020204020204" pitchFamily="34" charset="0"/>
              </a:rPr>
              <a:t>less</a:t>
            </a:r>
            <a:r>
              <a:rPr lang="en-US" sz="1800" i="1" u="sng" dirty="0">
                <a:latin typeface="Frutiger LT Pro 55 Roman" panose="020B0602020204020204" pitchFamily="34" charset="0"/>
              </a:rPr>
              <a:t> than</a:t>
            </a:r>
            <a:r>
              <a:rPr lang="en-US" sz="1800" i="1" dirty="0">
                <a:latin typeface="Frutiger LT Pro 55 Roman" panose="020B0602020204020204" pitchFamily="34" charset="0"/>
              </a:rPr>
              <a:t> the probability under the null hypothesis of the </a:t>
            </a:r>
            <a:r>
              <a:rPr lang="en-US" sz="1800" b="1" i="1" dirty="0">
                <a:latin typeface="Frutiger LT Pro 55 Roman" panose="020B0602020204020204" pitchFamily="34" charset="0"/>
              </a:rPr>
              <a:t>observed</a:t>
            </a:r>
            <a:r>
              <a:rPr lang="en-US" sz="1800" i="1" dirty="0">
                <a:latin typeface="Frutiger LT Pro 55 Roman" panose="020B0602020204020204" pitchFamily="34" charset="0"/>
              </a:rPr>
              <a:t> sum of counts  </a:t>
            </a:r>
          </a:p>
        </p:txBody>
      </p:sp>
    </p:spTree>
    <p:extLst>
      <p:ext uri="{BB962C8B-B14F-4D97-AF65-F5344CB8AC3E}">
        <p14:creationId xmlns:p14="http://schemas.microsoft.com/office/powerpoint/2010/main" val="32529194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4129481" y="5430398"/>
            <a:ext cx="5266189" cy="230832"/>
          </a:xfrm>
          <a:prstGeom prst="rect">
            <a:avLst/>
          </a:prstGeom>
          <a:noFill/>
        </p:spPr>
        <p:txBody>
          <a:bodyPr wrap="square" rtlCol="0">
            <a:spAutoFit/>
          </a:bodyPr>
          <a:lstStyle/>
          <a:p>
            <a:pPr algn="ctr"/>
            <a:r>
              <a:rPr lang="en-US" sz="900" i="1" dirty="0">
                <a:solidFill>
                  <a:prstClr val="black"/>
                </a:solidFill>
                <a:latin typeface="Frutiger LT Pro 55 Roman" panose="020B0602020204020204" pitchFamily="34" charset="0"/>
              </a:rPr>
              <a:t>Mark Robinson and Gordon K. Smyth, Biostatistics, 2008</a:t>
            </a:r>
          </a:p>
        </p:txBody>
      </p:sp>
      <p:sp>
        <p:nvSpPr>
          <p:cNvPr id="17" name="Content Placeholder 14"/>
          <p:cNvSpPr txBox="1">
            <a:spLocks/>
          </p:cNvSpPr>
          <p:nvPr/>
        </p:nvSpPr>
        <p:spPr>
          <a:xfrm>
            <a:off x="903606" y="1794240"/>
            <a:ext cx="7913223" cy="2863039"/>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Conditioning on the </a:t>
            </a:r>
            <a:r>
              <a:rPr lang="en-US" sz="1800" b="1" i="1" dirty="0">
                <a:latin typeface="Frutiger LT Pro 55 Roman" panose="020B0602020204020204" pitchFamily="34" charset="0"/>
              </a:rPr>
              <a:t>total pseudo-sum</a:t>
            </a:r>
            <a:r>
              <a:rPr lang="en-US" sz="1800" i="1" dirty="0">
                <a:latin typeface="Frutiger LT Pro 55 Roman" panose="020B0602020204020204" pitchFamily="34" charset="0"/>
              </a:rPr>
              <a:t>, the probability of observing class totals equal to or more extreme than </a:t>
            </a:r>
            <a:r>
              <a:rPr lang="en-US" sz="1800" b="1" i="1" dirty="0">
                <a:latin typeface="Frutiger LT Pro 55 Roman" panose="020B0602020204020204" pitchFamily="34" charset="0"/>
              </a:rPr>
              <a:t>observed</a:t>
            </a:r>
            <a:r>
              <a:rPr lang="en-US" sz="1800" i="1" dirty="0">
                <a:latin typeface="Frutiger LT Pro 55 Roman" panose="020B0602020204020204" pitchFamily="34" charset="0"/>
              </a:rPr>
              <a:t> can be calculated, giving an exact method of assessing differential expression</a:t>
            </a:r>
          </a:p>
          <a:p>
            <a:pPr marL="0" indent="0">
              <a:lnSpc>
                <a:spcPct val="2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The </a:t>
            </a:r>
            <a:r>
              <a:rPr lang="en-US" sz="1800" b="1" i="1" dirty="0">
                <a:latin typeface="Frutiger LT Pro 55 Roman" panose="020B0602020204020204" pitchFamily="34" charset="0"/>
              </a:rPr>
              <a:t>2-tailed p-value </a:t>
            </a:r>
            <a:r>
              <a:rPr lang="en-US" sz="1800" i="1" dirty="0">
                <a:latin typeface="Frutiger LT Pro 55 Roman" panose="020B0602020204020204" pitchFamily="34" charset="0"/>
              </a:rPr>
              <a:t>equals the sum of the probabilities of class totals that are no more likely than those observed</a:t>
            </a:r>
          </a:p>
        </p:txBody>
      </p:sp>
    </p:spTree>
    <p:extLst>
      <p:ext uri="{BB962C8B-B14F-4D97-AF65-F5344CB8AC3E}">
        <p14:creationId xmlns:p14="http://schemas.microsoft.com/office/powerpoint/2010/main" val="7708952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2493628" y="5487354"/>
            <a:ext cx="6858000" cy="230832"/>
          </a:xfrm>
          <a:prstGeom prst="rect">
            <a:avLst/>
          </a:prstGeom>
          <a:noFill/>
        </p:spPr>
        <p:txBody>
          <a:bodyPr wrap="square" rtlCol="0">
            <a:spAutoFit/>
          </a:bodyPr>
          <a:lstStyle/>
          <a:p>
            <a:pPr algn="ctr"/>
            <a:r>
              <a:rPr lang="en-US" sz="900" b="1" i="1" dirty="0" err="1">
                <a:solidFill>
                  <a:prstClr val="black"/>
                </a:solidFill>
                <a:latin typeface="Palatino Linotype" panose="02040502050505030304" pitchFamily="18" charset="0"/>
              </a:rPr>
              <a:t>Yunshun</a:t>
            </a:r>
            <a:r>
              <a:rPr lang="en-US" sz="900" b="1" i="1" dirty="0">
                <a:solidFill>
                  <a:prstClr val="black"/>
                </a:solidFill>
                <a:latin typeface="Palatino Linotype" panose="02040502050505030304" pitchFamily="18" charset="0"/>
              </a:rPr>
              <a:t> Chen, Davis McCarthy, Mark Robinson, Gordon K. Smyth, edgeR User’s Guide, 2014</a:t>
            </a:r>
          </a:p>
        </p:txBody>
      </p:sp>
      <p:sp>
        <p:nvSpPr>
          <p:cNvPr id="17" name="Content Placeholder 14"/>
          <p:cNvSpPr txBox="1">
            <a:spLocks/>
          </p:cNvSpPr>
          <p:nvPr/>
        </p:nvSpPr>
        <p:spPr>
          <a:xfrm>
            <a:off x="821004" y="1767424"/>
            <a:ext cx="7903545" cy="3098191"/>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b="1" i="1" dirty="0">
                <a:latin typeface="Frutiger LT Pro 55 Roman" panose="020B0602020204020204" pitchFamily="34" charset="0"/>
              </a:rPr>
              <a:t>Testing for DE Genes </a:t>
            </a:r>
          </a:p>
          <a:p>
            <a:pPr marL="0" indent="0">
              <a:lnSpc>
                <a:spcPct val="25000"/>
              </a:lnSpc>
              <a:buNone/>
            </a:pPr>
            <a:r>
              <a:rPr lang="en-US" sz="2100" b="1" i="1" dirty="0">
                <a:latin typeface="Frutiger LT Pro 55 Roman" panose="020B0602020204020204" pitchFamily="34" charset="0"/>
              </a:rPr>
              <a:t> </a:t>
            </a:r>
          </a:p>
          <a:p>
            <a:pPr>
              <a:buFont typeface="Wingdings" panose="05000000000000000000" pitchFamily="2" charset="2"/>
              <a:buChar char="Ø"/>
            </a:pPr>
            <a:r>
              <a:rPr lang="en-US" sz="1800" i="1" dirty="0">
                <a:latin typeface="Frutiger LT Pro 55 Roman" panose="020B0602020204020204" pitchFamily="34" charset="0"/>
              </a:rPr>
              <a:t>The exact test for the negative binomial distribution has strong parallels with </a:t>
            </a:r>
            <a:r>
              <a:rPr lang="en-US" sz="1800" b="1" i="1" u="sng" dirty="0">
                <a:latin typeface="Frutiger LT Pro 55 Roman" panose="020B0602020204020204" pitchFamily="34" charset="0"/>
              </a:rPr>
              <a:t>Fisher's exact test </a:t>
            </a:r>
            <a:r>
              <a:rPr lang="en-US" sz="1800" i="1" dirty="0">
                <a:latin typeface="Frutiger LT Pro 55 Roman" panose="020B0602020204020204" pitchFamily="34" charset="0"/>
              </a:rPr>
              <a:t>for the </a:t>
            </a:r>
            <a:r>
              <a:rPr lang="en-US" sz="1800" b="1" i="1" dirty="0">
                <a:latin typeface="Frutiger LT Pro 55 Roman" panose="020B0602020204020204" pitchFamily="34" charset="0"/>
              </a:rPr>
              <a:t>hypergeometric distribution </a:t>
            </a:r>
          </a:p>
          <a:p>
            <a:pPr marL="0" indent="0">
              <a:lnSpc>
                <a:spcPct val="25000"/>
              </a:lnSpc>
              <a:buNone/>
            </a:pPr>
            <a:endParaRPr lang="en-US" sz="1800" i="1" dirty="0">
              <a:latin typeface="Frutiger LT Pro 55 Roman" panose="020B0602020204020204" pitchFamily="34" charset="0"/>
            </a:endParaRPr>
          </a:p>
          <a:p>
            <a:pPr>
              <a:buFont typeface="Wingdings" panose="05000000000000000000" pitchFamily="2" charset="2"/>
              <a:buChar char="Ø"/>
            </a:pPr>
            <a:r>
              <a:rPr lang="en-US" sz="1800" i="1" dirty="0">
                <a:latin typeface="Frutiger LT Pro 55 Roman" panose="020B0602020204020204" pitchFamily="34" charset="0"/>
              </a:rPr>
              <a:t>Hypothesis testing is performed with the ‘</a:t>
            </a:r>
            <a:r>
              <a:rPr lang="en-US" sz="1800" i="1" u="sng" dirty="0" err="1">
                <a:latin typeface="Frutiger LT Pro 55 Roman" panose="020B0602020204020204" pitchFamily="34" charset="0"/>
              </a:rPr>
              <a:t>exactTest</a:t>
            </a:r>
            <a:r>
              <a:rPr lang="en-US" sz="1800" i="1" u="sng" dirty="0">
                <a:latin typeface="Frutiger LT Pro 55 Roman" panose="020B0602020204020204" pitchFamily="34" charset="0"/>
              </a:rPr>
              <a:t>’ function</a:t>
            </a:r>
            <a:r>
              <a:rPr lang="en-US" sz="1800" i="1" dirty="0">
                <a:latin typeface="Frutiger LT Pro 55 Roman" panose="020B0602020204020204" pitchFamily="34" charset="0"/>
              </a:rPr>
              <a:t>, and it allows for both common dispersion and </a:t>
            </a:r>
            <a:r>
              <a:rPr lang="en-US" sz="1800" i="1" dirty="0" err="1">
                <a:latin typeface="Frutiger LT Pro 55 Roman" panose="020B0602020204020204" pitchFamily="34" charset="0"/>
              </a:rPr>
              <a:t>tagwise</a:t>
            </a:r>
            <a:r>
              <a:rPr lang="en-US" sz="1800" i="1" dirty="0">
                <a:latin typeface="Frutiger LT Pro 55 Roman" panose="020B0602020204020204" pitchFamily="34" charset="0"/>
              </a:rPr>
              <a:t> dispersion approaches</a:t>
            </a:r>
          </a:p>
          <a:p>
            <a:pPr marL="0" indent="0">
              <a:lnSpc>
                <a:spcPct val="35000"/>
              </a:lnSpc>
              <a:buNone/>
            </a:pPr>
            <a:r>
              <a:rPr lang="en-US" sz="1800" i="1" dirty="0">
                <a:latin typeface="Frutiger LT Pro 55 Roman" panose="020B0602020204020204" pitchFamily="34" charset="0"/>
              </a:rPr>
              <a:t>                       </a:t>
            </a:r>
          </a:p>
          <a:p>
            <a:pPr marL="0" indent="0">
              <a:buNone/>
            </a:pPr>
            <a:r>
              <a:rPr lang="en-US" sz="1800" i="1" dirty="0">
                <a:latin typeface="Frutiger LT Pro 55 Roman" panose="020B0602020204020204" pitchFamily="34" charset="0"/>
              </a:rPr>
              <a:t>                         &gt;et &lt;- </a:t>
            </a:r>
            <a:r>
              <a:rPr lang="en-US" sz="1800" i="1" dirty="0" err="1">
                <a:latin typeface="Frutiger LT Pro 55 Roman" panose="020B0602020204020204" pitchFamily="34" charset="0"/>
              </a:rPr>
              <a:t>exactTest</a:t>
            </a:r>
            <a:r>
              <a:rPr lang="en-US" sz="1800" i="1" dirty="0">
                <a:latin typeface="Frutiger LT Pro 55 Roman" panose="020B0602020204020204" pitchFamily="34" charset="0"/>
              </a:rPr>
              <a:t>(y)</a:t>
            </a:r>
          </a:p>
        </p:txBody>
      </p:sp>
    </p:spTree>
    <p:extLst>
      <p:ext uri="{BB962C8B-B14F-4D97-AF65-F5344CB8AC3E}">
        <p14:creationId xmlns:p14="http://schemas.microsoft.com/office/powerpoint/2010/main" val="31217215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ontent Placeholder 14"/>
          <p:cNvSpPr txBox="1">
            <a:spLocks/>
          </p:cNvSpPr>
          <p:nvPr/>
        </p:nvSpPr>
        <p:spPr>
          <a:xfrm>
            <a:off x="848658" y="1470492"/>
            <a:ext cx="7875892" cy="1068938"/>
          </a:xfrm>
          <a:prstGeom prst="rect">
            <a:avLst/>
          </a:prstGeom>
        </p:spPr>
        <p:txBody>
          <a:bodyPr>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800" b="1" i="1" dirty="0">
                <a:latin typeface="Frutiger LT Pro 55 Roman" panose="020B0602020204020204" pitchFamily="34" charset="0"/>
              </a:rPr>
              <a:t>Plot the log-fold-changes with a smear plot, highlighting </a:t>
            </a:r>
          </a:p>
          <a:p>
            <a:pPr marL="0" indent="0">
              <a:buNone/>
            </a:pPr>
            <a:r>
              <a:rPr lang="en-US" sz="1800" b="1" i="1" dirty="0">
                <a:latin typeface="Frutiger LT Pro 55 Roman" panose="020B0602020204020204" pitchFamily="34" charset="0"/>
              </a:rPr>
              <a:t>the DE genes </a:t>
            </a:r>
          </a:p>
          <a:p>
            <a:pPr marL="0" indent="0">
              <a:buNone/>
            </a:pPr>
            <a:r>
              <a:rPr lang="en-US" sz="1800" b="1" i="1" dirty="0">
                <a:latin typeface="Frutiger LT Pro 55 Roman" panose="020B0602020204020204" pitchFamily="34" charset="0"/>
              </a:rPr>
              <a:t>            </a:t>
            </a:r>
            <a:r>
              <a:rPr lang="en-US" sz="1350" i="1" dirty="0">
                <a:latin typeface="Frutiger LT Pro 55 Roman" panose="020B0602020204020204" pitchFamily="34" charset="0"/>
              </a:rPr>
              <a:t>&gt;</a:t>
            </a:r>
            <a:r>
              <a:rPr lang="en-US" sz="1350" i="1" dirty="0" err="1">
                <a:latin typeface="Frutiger LT Pro 55 Roman" panose="020B0602020204020204" pitchFamily="34" charset="0"/>
              </a:rPr>
              <a:t>plotSmear</a:t>
            </a:r>
            <a:r>
              <a:rPr lang="en-US" sz="1350" i="1" dirty="0">
                <a:latin typeface="Frutiger LT Pro 55 Roman" panose="020B0602020204020204" pitchFamily="34" charset="0"/>
              </a:rPr>
              <a:t>(et, </a:t>
            </a:r>
            <a:r>
              <a:rPr lang="en-US" sz="1350" i="1" dirty="0" err="1">
                <a:latin typeface="Frutiger LT Pro 55 Roman" panose="020B0602020204020204" pitchFamily="34" charset="0"/>
              </a:rPr>
              <a:t>de.tags</a:t>
            </a:r>
            <a:r>
              <a:rPr lang="en-US" sz="1350" i="1" dirty="0">
                <a:latin typeface="Frutiger LT Pro 55 Roman" panose="020B0602020204020204" pitchFamily="34" charset="0"/>
              </a:rPr>
              <a:t>=</a:t>
            </a:r>
            <a:r>
              <a:rPr lang="en-US" sz="1350" i="1" dirty="0" err="1">
                <a:latin typeface="Frutiger LT Pro 55 Roman" panose="020B0602020204020204" pitchFamily="34" charset="0"/>
              </a:rPr>
              <a:t>detags</a:t>
            </a:r>
            <a:r>
              <a:rPr lang="en-US" sz="1350" i="1" dirty="0">
                <a:latin typeface="Frutiger LT Pro 55 Roman" panose="020B0602020204020204" pitchFamily="34" charset="0"/>
              </a:rPr>
              <a:t>, main = "Smear Plot")</a:t>
            </a:r>
          </a:p>
        </p:txBody>
      </p:sp>
      <p:graphicFrame>
        <p:nvGraphicFramePr>
          <p:cNvPr id="17" name="Object 16"/>
          <p:cNvGraphicFramePr>
            <a:graphicFrameLocks noChangeAspect="1"/>
          </p:cNvGraphicFramePr>
          <p:nvPr>
            <p:extLst>
              <p:ext uri="{D42A27DB-BD31-4B8C-83A1-F6EECF244321}">
                <p14:modId xmlns:p14="http://schemas.microsoft.com/office/powerpoint/2010/main" val="1033259042"/>
              </p:ext>
            </p:extLst>
          </p:nvPr>
        </p:nvGraphicFramePr>
        <p:xfrm>
          <a:off x="2474284" y="2469447"/>
          <a:ext cx="3855041" cy="3855041"/>
        </p:xfrm>
        <a:graphic>
          <a:graphicData uri="http://schemas.openxmlformats.org/presentationml/2006/ole">
            <mc:AlternateContent xmlns:mc="http://schemas.openxmlformats.org/markup-compatibility/2006">
              <mc:Choice xmlns:v="urn:schemas-microsoft-com:vml" Requires="v">
                <p:oleObj name="Acrobat Document" r:id="rId3" imgW="3840342" imgH="3840480" progId="AcroExch.Document.11">
                  <p:embed/>
                </p:oleObj>
              </mc:Choice>
              <mc:Fallback>
                <p:oleObj name="Acrobat Document" r:id="rId3" imgW="3840342" imgH="3840480" progId="AcroExch.Document.11">
                  <p:embed/>
                  <p:pic>
                    <p:nvPicPr>
                      <p:cNvPr id="17" name="Object 16"/>
                      <p:cNvPicPr/>
                      <p:nvPr/>
                    </p:nvPicPr>
                    <p:blipFill>
                      <a:blip r:embed="rId4"/>
                      <a:stretch>
                        <a:fillRect/>
                      </a:stretch>
                    </p:blipFill>
                    <p:spPr>
                      <a:xfrm>
                        <a:off x="2474284" y="2469447"/>
                        <a:ext cx="3855041" cy="3855041"/>
                      </a:xfrm>
                      <a:prstGeom prst="rect">
                        <a:avLst/>
                      </a:prstGeom>
                    </p:spPr>
                  </p:pic>
                </p:oleObj>
              </mc:Fallback>
            </mc:AlternateContent>
          </a:graphicData>
        </a:graphic>
      </p:graphicFrame>
      <p:sp>
        <p:nvSpPr>
          <p:cNvPr id="18" name="TextBox 17"/>
          <p:cNvSpPr txBox="1"/>
          <p:nvPr/>
        </p:nvSpPr>
        <p:spPr>
          <a:xfrm rot="16200000">
            <a:off x="2127079" y="4055273"/>
            <a:ext cx="226514" cy="300082"/>
          </a:xfrm>
          <a:prstGeom prst="rect">
            <a:avLst/>
          </a:prstGeom>
          <a:noFill/>
        </p:spPr>
        <p:txBody>
          <a:bodyPr wrap="square" rtlCol="0">
            <a:spAutoFit/>
          </a:bodyPr>
          <a:lstStyle/>
          <a:p>
            <a:pPr algn="ctr"/>
            <a:r>
              <a:rPr lang="en-US" sz="1350" b="1" i="1" dirty="0">
                <a:latin typeface="Constantia" panose="02030602050306030303" pitchFamily="18" charset="0"/>
              </a:rPr>
              <a:t>M</a:t>
            </a:r>
          </a:p>
        </p:txBody>
      </p:sp>
      <p:sp>
        <p:nvSpPr>
          <p:cNvPr id="19" name="TextBox 18"/>
          <p:cNvSpPr txBox="1"/>
          <p:nvPr/>
        </p:nvSpPr>
        <p:spPr>
          <a:xfrm>
            <a:off x="4351470" y="6174447"/>
            <a:ext cx="226514" cy="300082"/>
          </a:xfrm>
          <a:prstGeom prst="rect">
            <a:avLst/>
          </a:prstGeom>
          <a:noFill/>
        </p:spPr>
        <p:txBody>
          <a:bodyPr wrap="square" rtlCol="0">
            <a:spAutoFit/>
          </a:bodyPr>
          <a:lstStyle/>
          <a:p>
            <a:pPr algn="ctr"/>
            <a:r>
              <a:rPr lang="en-US" sz="1350" b="1" i="1" dirty="0">
                <a:latin typeface="Constantia" panose="02030602050306030303" pitchFamily="18" charset="0"/>
              </a:rPr>
              <a:t>A</a:t>
            </a:r>
          </a:p>
        </p:txBody>
      </p:sp>
      <p:sp>
        <p:nvSpPr>
          <p:cNvPr id="20" name="TextBox 19"/>
          <p:cNvSpPr txBox="1"/>
          <p:nvPr/>
        </p:nvSpPr>
        <p:spPr>
          <a:xfrm>
            <a:off x="3131190" y="6515072"/>
            <a:ext cx="5945697"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11183231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p:cNvSpPr txBox="1"/>
          <p:nvPr/>
        </p:nvSpPr>
        <p:spPr>
          <a:xfrm>
            <a:off x="1075888" y="1678565"/>
            <a:ext cx="6856929" cy="584775"/>
          </a:xfrm>
          <a:prstGeom prst="rect">
            <a:avLst/>
          </a:prstGeom>
          <a:noFill/>
        </p:spPr>
        <p:txBody>
          <a:bodyPr wrap="square" rtlCol="0">
            <a:spAutoFit/>
          </a:bodyPr>
          <a:lstStyle/>
          <a:p>
            <a:pPr algn="ctr"/>
            <a:r>
              <a:rPr lang="en-US" sz="3200" b="1" i="1" dirty="0">
                <a:latin typeface="Frutiger LT Pro 55 Roman" panose="020B0602020204020204" pitchFamily="34" charset="0"/>
              </a:rPr>
              <a:t>Multiple Testing Correction</a:t>
            </a:r>
          </a:p>
        </p:txBody>
      </p:sp>
      <p:graphicFrame>
        <p:nvGraphicFramePr>
          <p:cNvPr id="18" name="Table 17"/>
          <p:cNvGraphicFramePr>
            <a:graphicFrameLocks noGrp="1"/>
          </p:cNvGraphicFramePr>
          <p:nvPr>
            <p:extLst>
              <p:ext uri="{D42A27DB-BD31-4B8C-83A1-F6EECF244321}">
                <p14:modId xmlns:p14="http://schemas.microsoft.com/office/powerpoint/2010/main" val="457310016"/>
              </p:ext>
            </p:extLst>
          </p:nvPr>
        </p:nvGraphicFramePr>
        <p:xfrm>
          <a:off x="1434234" y="2598089"/>
          <a:ext cx="6275532" cy="1996572"/>
        </p:xfrm>
        <a:graphic>
          <a:graphicData uri="http://schemas.openxmlformats.org/drawingml/2006/table">
            <a:tbl>
              <a:tblPr firstRow="1" bandRow="1">
                <a:tableStyleId>{21E4AEA4-8DFA-4A89-87EB-49C32662AFE0}</a:tableStyleId>
              </a:tblPr>
              <a:tblGrid>
                <a:gridCol w="1546501">
                  <a:extLst>
                    <a:ext uri="{9D8B030D-6E8A-4147-A177-3AD203B41FA5}">
                      <a16:colId xmlns:a16="http://schemas.microsoft.com/office/drawing/2014/main" val="20000"/>
                    </a:ext>
                  </a:extLst>
                </a:gridCol>
                <a:gridCol w="1317049">
                  <a:extLst>
                    <a:ext uri="{9D8B030D-6E8A-4147-A177-3AD203B41FA5}">
                      <a16:colId xmlns:a16="http://schemas.microsoft.com/office/drawing/2014/main" val="20001"/>
                    </a:ext>
                  </a:extLst>
                </a:gridCol>
                <a:gridCol w="3411982">
                  <a:extLst>
                    <a:ext uri="{9D8B030D-6E8A-4147-A177-3AD203B41FA5}">
                      <a16:colId xmlns:a16="http://schemas.microsoft.com/office/drawing/2014/main" val="20002"/>
                    </a:ext>
                  </a:extLst>
                </a:gridCol>
              </a:tblGrid>
              <a:tr h="470396">
                <a:tc>
                  <a:txBody>
                    <a:bodyPr/>
                    <a:lstStyle/>
                    <a:p>
                      <a:r>
                        <a:rPr lang="en-US" sz="900" u="none" strike="noStrike" kern="1200" baseline="0" dirty="0"/>
                        <a:t>Number of genes</a:t>
                      </a:r>
                    </a:p>
                    <a:p>
                      <a:r>
                        <a:rPr lang="en-US" sz="900" u="none" strike="noStrike" kern="1200" baseline="0" dirty="0"/>
                        <a:t>tested (N)</a:t>
                      </a:r>
                      <a:endParaRPr lang="en-US" sz="900" dirty="0"/>
                    </a:p>
                  </a:txBody>
                  <a:tcPr marL="68580" marR="68580" marT="34290" marB="34290"/>
                </a:tc>
                <a:tc>
                  <a:txBody>
                    <a:bodyPr/>
                    <a:lstStyle/>
                    <a:p>
                      <a:r>
                        <a:rPr lang="en-US" sz="900" u="none" strike="noStrike" kern="1200" baseline="0" dirty="0"/>
                        <a:t>False positives</a:t>
                      </a:r>
                    </a:p>
                    <a:p>
                      <a:r>
                        <a:rPr lang="en-US" sz="900" u="none" strike="noStrike" kern="1200" baseline="0" dirty="0"/>
                        <a:t>incidence</a:t>
                      </a:r>
                      <a:endParaRPr lang="en-US" sz="900" dirty="0"/>
                    </a:p>
                  </a:txBody>
                  <a:tcPr marL="68580" marR="68580" marT="34290" marB="34290"/>
                </a:tc>
                <a:tc>
                  <a:txBody>
                    <a:bodyPr/>
                    <a:lstStyle/>
                    <a:p>
                      <a:r>
                        <a:rPr lang="en-US" sz="900" u="none" strike="noStrike" kern="1200" baseline="0" dirty="0"/>
                        <a:t>Probability of calling 1 or more false positives by chance (100(1-0.95</a:t>
                      </a:r>
                      <a:r>
                        <a:rPr lang="en-US" sz="900" u="none" strike="noStrike" kern="1200" baseline="30000" dirty="0"/>
                        <a:t>N</a:t>
                      </a:r>
                      <a:r>
                        <a:rPr lang="en-US" sz="900" u="none" strike="noStrike" kern="1200" baseline="0" dirty="0"/>
                        <a:t>))</a:t>
                      </a:r>
                      <a:endParaRPr lang="en-US" sz="900" dirty="0"/>
                    </a:p>
                  </a:txBody>
                  <a:tcPr marL="68580" marR="68580" marT="34290" marB="34290"/>
                </a:tc>
                <a:extLst>
                  <a:ext uri="{0D108BD9-81ED-4DB2-BD59-A6C34878D82A}">
                    <a16:rowId xmlns:a16="http://schemas.microsoft.com/office/drawing/2014/main" val="10000"/>
                  </a:ext>
                </a:extLst>
              </a:tr>
              <a:tr h="381544">
                <a:tc>
                  <a:txBody>
                    <a:bodyPr/>
                    <a:lstStyle/>
                    <a:p>
                      <a:r>
                        <a:rPr lang="en-US" sz="1400" dirty="0"/>
                        <a:t>1</a:t>
                      </a:r>
                    </a:p>
                  </a:txBody>
                  <a:tcPr marL="68580" marR="68580" marT="34290" marB="34290"/>
                </a:tc>
                <a:tc>
                  <a:txBody>
                    <a:bodyPr/>
                    <a:lstStyle/>
                    <a:p>
                      <a:r>
                        <a:rPr lang="en-US" sz="1400" dirty="0"/>
                        <a:t>1/20</a:t>
                      </a:r>
                    </a:p>
                  </a:txBody>
                  <a:tcPr marL="68580" marR="68580" marT="34290" marB="34290"/>
                </a:tc>
                <a:tc>
                  <a:txBody>
                    <a:bodyPr/>
                    <a:lstStyle/>
                    <a:p>
                      <a:r>
                        <a:rPr lang="en-US" sz="1400" dirty="0"/>
                        <a:t>5%</a:t>
                      </a:r>
                    </a:p>
                  </a:txBody>
                  <a:tcPr marL="68580" marR="68580" marT="34290" marB="34290"/>
                </a:tc>
                <a:extLst>
                  <a:ext uri="{0D108BD9-81ED-4DB2-BD59-A6C34878D82A}">
                    <a16:rowId xmlns:a16="http://schemas.microsoft.com/office/drawing/2014/main" val="10001"/>
                  </a:ext>
                </a:extLst>
              </a:tr>
              <a:tr h="381544">
                <a:tc>
                  <a:txBody>
                    <a:bodyPr/>
                    <a:lstStyle/>
                    <a:p>
                      <a:r>
                        <a:rPr lang="en-US" sz="1400" dirty="0"/>
                        <a:t>2</a:t>
                      </a:r>
                    </a:p>
                  </a:txBody>
                  <a:tcPr marL="68580" marR="68580" marT="34290" marB="34290"/>
                </a:tc>
                <a:tc>
                  <a:txBody>
                    <a:bodyPr/>
                    <a:lstStyle/>
                    <a:p>
                      <a:r>
                        <a:rPr lang="en-US" sz="1400" dirty="0"/>
                        <a:t>1/10</a:t>
                      </a:r>
                    </a:p>
                  </a:txBody>
                  <a:tcPr marL="68580" marR="68580" marT="34290" marB="34290"/>
                </a:tc>
                <a:tc>
                  <a:txBody>
                    <a:bodyPr/>
                    <a:lstStyle/>
                    <a:p>
                      <a:r>
                        <a:rPr lang="en-US" sz="1400" dirty="0"/>
                        <a:t>10%</a:t>
                      </a:r>
                    </a:p>
                  </a:txBody>
                  <a:tcPr marL="68580" marR="68580" marT="34290" marB="34290"/>
                </a:tc>
                <a:extLst>
                  <a:ext uri="{0D108BD9-81ED-4DB2-BD59-A6C34878D82A}">
                    <a16:rowId xmlns:a16="http://schemas.microsoft.com/office/drawing/2014/main" val="10002"/>
                  </a:ext>
                </a:extLst>
              </a:tr>
              <a:tr h="381544">
                <a:tc>
                  <a:txBody>
                    <a:bodyPr/>
                    <a:lstStyle/>
                    <a:p>
                      <a:r>
                        <a:rPr lang="en-US" sz="1400" dirty="0"/>
                        <a:t>20</a:t>
                      </a:r>
                    </a:p>
                  </a:txBody>
                  <a:tcPr marL="68580" marR="68580" marT="34290" marB="34290"/>
                </a:tc>
                <a:tc>
                  <a:txBody>
                    <a:bodyPr/>
                    <a:lstStyle/>
                    <a:p>
                      <a:r>
                        <a:rPr lang="en-US" sz="1400" dirty="0"/>
                        <a:t>1</a:t>
                      </a:r>
                    </a:p>
                  </a:txBody>
                  <a:tcPr marL="68580" marR="68580" marT="34290" marB="34290"/>
                </a:tc>
                <a:tc>
                  <a:txBody>
                    <a:bodyPr/>
                    <a:lstStyle/>
                    <a:p>
                      <a:r>
                        <a:rPr lang="en-US" sz="1400" dirty="0"/>
                        <a:t>64%</a:t>
                      </a:r>
                    </a:p>
                  </a:txBody>
                  <a:tcPr marL="68580" marR="68580" marT="34290" marB="34290"/>
                </a:tc>
                <a:extLst>
                  <a:ext uri="{0D108BD9-81ED-4DB2-BD59-A6C34878D82A}">
                    <a16:rowId xmlns:a16="http://schemas.microsoft.com/office/drawing/2014/main" val="10003"/>
                  </a:ext>
                </a:extLst>
              </a:tr>
              <a:tr h="381544">
                <a:tc>
                  <a:txBody>
                    <a:bodyPr/>
                    <a:lstStyle/>
                    <a:p>
                      <a:r>
                        <a:rPr lang="en-US" sz="1400" dirty="0"/>
                        <a:t>100</a:t>
                      </a:r>
                    </a:p>
                  </a:txBody>
                  <a:tcPr marL="68580" marR="68580" marT="34290" marB="34290"/>
                </a:tc>
                <a:tc>
                  <a:txBody>
                    <a:bodyPr/>
                    <a:lstStyle/>
                    <a:p>
                      <a:r>
                        <a:rPr lang="en-US" sz="1400" dirty="0"/>
                        <a:t>5</a:t>
                      </a:r>
                    </a:p>
                  </a:txBody>
                  <a:tcPr marL="68580" marR="68580" marT="34290" marB="34290"/>
                </a:tc>
                <a:tc>
                  <a:txBody>
                    <a:bodyPr/>
                    <a:lstStyle/>
                    <a:p>
                      <a:r>
                        <a:rPr lang="en-US" sz="1400" dirty="0"/>
                        <a:t>99.4%</a:t>
                      </a:r>
                    </a:p>
                  </a:txBody>
                  <a:tcPr marL="68580" marR="68580" marT="34290" marB="3429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38561753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 name="Table 15"/>
          <p:cNvGraphicFramePr>
            <a:graphicFrameLocks noGrp="1"/>
          </p:cNvGraphicFramePr>
          <p:nvPr>
            <p:extLst>
              <p:ext uri="{D42A27DB-BD31-4B8C-83A1-F6EECF244321}">
                <p14:modId xmlns:p14="http://schemas.microsoft.com/office/powerpoint/2010/main" val="2053105030"/>
              </p:ext>
            </p:extLst>
          </p:nvPr>
        </p:nvGraphicFramePr>
        <p:xfrm>
          <a:off x="1101998" y="2559809"/>
          <a:ext cx="4636072" cy="2070915"/>
        </p:xfrm>
        <a:graphic>
          <a:graphicData uri="http://schemas.openxmlformats.org/drawingml/2006/table">
            <a:tbl>
              <a:tblPr firstRow="1" bandRow="1">
                <a:tableStyleId>{21E4AEA4-8DFA-4A89-87EB-49C32662AFE0}</a:tableStyleId>
              </a:tblPr>
              <a:tblGrid>
                <a:gridCol w="4636072">
                  <a:extLst>
                    <a:ext uri="{9D8B030D-6E8A-4147-A177-3AD203B41FA5}">
                      <a16:colId xmlns:a16="http://schemas.microsoft.com/office/drawing/2014/main" val="20000"/>
                    </a:ext>
                  </a:extLst>
                </a:gridCol>
              </a:tblGrid>
              <a:tr h="297905">
                <a:tc>
                  <a:txBody>
                    <a:bodyPr/>
                    <a:lstStyle/>
                    <a:p>
                      <a:r>
                        <a:rPr lang="en-US" sz="1100" dirty="0"/>
                        <a:t>Common Methods Ranked by Stringency</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0"/>
                  </a:ext>
                </a:extLst>
              </a:tr>
              <a:tr h="3555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u="none" strike="noStrike" kern="1200" baseline="0" dirty="0"/>
                        <a:t>Bonferroni</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1"/>
                  </a:ext>
                </a:extLst>
              </a:tr>
              <a:tr h="355563">
                <a:tc>
                  <a:txBody>
                    <a:bodyPr/>
                    <a:lstStyle/>
                    <a:p>
                      <a:r>
                        <a:rPr lang="en-US" sz="1400" u="none" strike="noStrike" kern="1200" baseline="0" dirty="0"/>
                        <a:t>Bonferroni Step-Down</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2"/>
                  </a:ext>
                </a:extLst>
              </a:tr>
              <a:tr h="355563">
                <a:tc>
                  <a:txBody>
                    <a:bodyPr/>
                    <a:lstStyle/>
                    <a:p>
                      <a:r>
                        <a:rPr lang="en-US" sz="1400" u="none" strike="noStrike" kern="1200" baseline="0" dirty="0"/>
                        <a:t>Westfall and Young Permutation</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3"/>
                  </a:ext>
                </a:extLst>
              </a:tr>
              <a:tr h="355563">
                <a:tc>
                  <a:txBody>
                    <a:bodyPr/>
                    <a:lstStyle/>
                    <a:p>
                      <a:r>
                        <a:rPr lang="en-US" sz="1400" u="none" strike="noStrike" kern="1200" baseline="0" dirty="0"/>
                        <a:t>Benjamini and Hochberg False Discovery Rate</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4"/>
                  </a:ext>
                </a:extLst>
              </a:tr>
              <a:tr h="350758">
                <a:tc>
                  <a:txBody>
                    <a:bodyPr/>
                    <a:lstStyle/>
                    <a:p>
                      <a:r>
                        <a:rPr lang="en-US" sz="1100" dirty="0"/>
                        <a:t>None</a:t>
                      </a:r>
                      <a:endParaRPr lang="en-US" sz="1100" dirty="0">
                        <a:latin typeface="Constantia" panose="02030602050306030303" pitchFamily="18" charset="0"/>
                      </a:endParaRPr>
                    </a:p>
                  </a:txBody>
                  <a:tcPr marL="68580" marR="68580" marT="34290" marB="34290"/>
                </a:tc>
                <a:extLst>
                  <a:ext uri="{0D108BD9-81ED-4DB2-BD59-A6C34878D82A}">
                    <a16:rowId xmlns:a16="http://schemas.microsoft.com/office/drawing/2014/main" val="10005"/>
                  </a:ext>
                </a:extLst>
              </a:tr>
            </a:tbl>
          </a:graphicData>
        </a:graphic>
      </p:graphicFrame>
      <p:sp>
        <p:nvSpPr>
          <p:cNvPr id="17" name="Up-Down Arrow 16"/>
          <p:cNvSpPr/>
          <p:nvPr/>
        </p:nvSpPr>
        <p:spPr>
          <a:xfrm>
            <a:off x="6046554" y="2836459"/>
            <a:ext cx="102576" cy="1794265"/>
          </a:xfrm>
          <a:prstGeom prst="up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8" name="TextBox 17"/>
          <p:cNvSpPr txBox="1"/>
          <p:nvPr/>
        </p:nvSpPr>
        <p:spPr>
          <a:xfrm>
            <a:off x="6215193" y="2847703"/>
            <a:ext cx="2651970" cy="369332"/>
          </a:xfrm>
          <a:prstGeom prst="rect">
            <a:avLst/>
          </a:prstGeom>
          <a:noFill/>
        </p:spPr>
        <p:txBody>
          <a:bodyPr wrap="square" rtlCol="0">
            <a:spAutoFit/>
          </a:bodyPr>
          <a:lstStyle/>
          <a:p>
            <a:r>
              <a:rPr lang="en-US" dirty="0">
                <a:latin typeface="Frutiger LT Pro 55 Roman" panose="020B0602020204020204" pitchFamily="34" charset="0"/>
              </a:rPr>
              <a:t>More False Negatives</a:t>
            </a:r>
          </a:p>
        </p:txBody>
      </p:sp>
      <p:sp>
        <p:nvSpPr>
          <p:cNvPr id="19" name="TextBox 18"/>
          <p:cNvSpPr txBox="1"/>
          <p:nvPr/>
        </p:nvSpPr>
        <p:spPr>
          <a:xfrm>
            <a:off x="6215193" y="4092773"/>
            <a:ext cx="2425468" cy="369332"/>
          </a:xfrm>
          <a:prstGeom prst="rect">
            <a:avLst/>
          </a:prstGeom>
          <a:noFill/>
        </p:spPr>
        <p:txBody>
          <a:bodyPr wrap="square" rtlCol="0">
            <a:spAutoFit/>
          </a:bodyPr>
          <a:lstStyle/>
          <a:p>
            <a:r>
              <a:rPr lang="en-US" dirty="0">
                <a:latin typeface="Frutiger LT Pro 55 Roman" panose="020B0602020204020204" pitchFamily="34" charset="0"/>
              </a:rPr>
              <a:t>More False Positives</a:t>
            </a:r>
          </a:p>
        </p:txBody>
      </p:sp>
    </p:spTree>
    <p:extLst>
      <p:ext uri="{BB962C8B-B14F-4D97-AF65-F5344CB8AC3E}">
        <p14:creationId xmlns:p14="http://schemas.microsoft.com/office/powerpoint/2010/main" val="2032552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89455" y="1863279"/>
            <a:ext cx="7650537" cy="2803332"/>
          </a:xfrm>
          <a:prstGeom prst="rect">
            <a:avLst/>
          </a:prstGeom>
          <a:noFill/>
        </p:spPr>
        <p:txBody>
          <a:bodyPr wrap="square" rtlCol="0">
            <a:spAutoFit/>
          </a:bodyPr>
          <a:lstStyle/>
          <a:p>
            <a:pPr>
              <a:spcBef>
                <a:spcPts val="450"/>
              </a:spcBef>
            </a:pPr>
            <a:r>
              <a:rPr lang="en-US" sz="2800" b="1" i="1" dirty="0">
                <a:latin typeface="Frutiger LT Pro 55 Roman"/>
              </a:rPr>
              <a:t>Bonferroni correction</a:t>
            </a:r>
          </a:p>
          <a:p>
            <a:pPr>
              <a:spcBef>
                <a:spcPts val="450"/>
              </a:spcBef>
            </a:pPr>
            <a:r>
              <a:rPr lang="en-US" sz="1500" dirty="0">
                <a:latin typeface="Frutiger LT Pro 55 Roman"/>
              </a:rPr>
              <a:t>The </a:t>
            </a:r>
            <a:r>
              <a:rPr lang="en-US" sz="1500" i="1" dirty="0">
                <a:latin typeface="Frutiger LT Pro 55 Roman"/>
              </a:rPr>
              <a:t>p-value</a:t>
            </a:r>
            <a:r>
              <a:rPr lang="en-US" sz="1500" dirty="0">
                <a:latin typeface="Frutiger LT Pro 55 Roman"/>
              </a:rPr>
              <a:t> of each gene is multiplied by the number of genes in the gene list. If the corrected p-value is still below the error rate, the gene will be significant:</a:t>
            </a:r>
          </a:p>
          <a:p>
            <a:endParaRPr lang="en-US" dirty="0">
              <a:latin typeface="Frutiger LT Pro 55 Roman"/>
            </a:endParaRPr>
          </a:p>
          <a:p>
            <a:r>
              <a:rPr lang="en-US" b="1" i="1" dirty="0">
                <a:latin typeface="Frutiger LT Pro 55 Roman"/>
              </a:rPr>
              <a:t>Corrected P-value= p-value * n (number of genes in test) &lt;0.05</a:t>
            </a:r>
          </a:p>
          <a:p>
            <a:endParaRPr lang="en-US" dirty="0">
              <a:latin typeface="Frutiger LT Pro 55 Roman"/>
            </a:endParaRPr>
          </a:p>
          <a:p>
            <a:r>
              <a:rPr lang="en-US" sz="1500" dirty="0">
                <a:latin typeface="Frutiger LT Pro 55 Roman"/>
              </a:rPr>
              <a:t>As a consequence, if testing 1000 genes at a time, the highest accepted individual </a:t>
            </a:r>
            <a:r>
              <a:rPr lang="en-US" sz="1500" i="1" u="sng" dirty="0">
                <a:latin typeface="Frutiger LT Pro 55 Roman"/>
              </a:rPr>
              <a:t>p-value</a:t>
            </a:r>
            <a:r>
              <a:rPr lang="en-US" sz="1500" u="sng" dirty="0">
                <a:latin typeface="Frutiger LT Pro 55 Roman"/>
              </a:rPr>
              <a:t> is 0.00005</a:t>
            </a:r>
            <a:r>
              <a:rPr lang="en-US" sz="1500" dirty="0">
                <a:latin typeface="Frutiger LT Pro 55 Roman"/>
              </a:rPr>
              <a:t>, making the correction very stringent. With a Family-wise error rate of 0.05 (i.e., the probability of at least one error in the family), the expected number of false positives will be 0.05.</a:t>
            </a:r>
          </a:p>
        </p:txBody>
      </p:sp>
    </p:spTree>
    <p:extLst>
      <p:ext uri="{BB962C8B-B14F-4D97-AF65-F5344CB8AC3E}">
        <p14:creationId xmlns:p14="http://schemas.microsoft.com/office/powerpoint/2010/main" val="8117129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52186" y="1785408"/>
            <a:ext cx="7554920" cy="3162404"/>
          </a:xfrm>
          <a:prstGeom prst="rect">
            <a:avLst/>
          </a:prstGeom>
          <a:noFill/>
        </p:spPr>
        <p:txBody>
          <a:bodyPr wrap="square" rtlCol="0">
            <a:spAutoFit/>
          </a:bodyPr>
          <a:lstStyle/>
          <a:p>
            <a:r>
              <a:rPr lang="en-US" sz="2400" b="1" i="1" dirty="0">
                <a:latin typeface="Frutiger LT Pro 55 Roman"/>
              </a:rPr>
              <a:t>Bonferroni Step-down (Holm) correction</a:t>
            </a:r>
          </a:p>
          <a:p>
            <a:pPr>
              <a:spcBef>
                <a:spcPts val="900"/>
              </a:spcBef>
            </a:pPr>
            <a:r>
              <a:rPr lang="en-US" sz="1350" dirty="0">
                <a:latin typeface="Frutiger LT Pro 55 Roman"/>
              </a:rPr>
              <a:t>1) The </a:t>
            </a:r>
            <a:r>
              <a:rPr lang="en-US" sz="1350" i="1" dirty="0">
                <a:latin typeface="Frutiger LT Pro 55 Roman"/>
              </a:rPr>
              <a:t>p-value</a:t>
            </a:r>
            <a:r>
              <a:rPr lang="en-US" sz="1350" dirty="0">
                <a:latin typeface="Frutiger LT Pro 55 Roman"/>
              </a:rPr>
              <a:t> of each gene is ranked from the </a:t>
            </a:r>
            <a:r>
              <a:rPr lang="en-US" sz="1350" b="1" i="1" dirty="0">
                <a:latin typeface="Frutiger LT Pro 55 Roman"/>
              </a:rPr>
              <a:t>smallest</a:t>
            </a:r>
            <a:r>
              <a:rPr lang="en-US" sz="1350" dirty="0">
                <a:latin typeface="Frutiger LT Pro 55 Roman"/>
              </a:rPr>
              <a:t> to the </a:t>
            </a:r>
            <a:r>
              <a:rPr lang="en-US" sz="1350" b="1" i="1" dirty="0">
                <a:latin typeface="Frutiger LT Pro 55 Roman"/>
              </a:rPr>
              <a:t>largest</a:t>
            </a:r>
            <a:r>
              <a:rPr lang="en-US" sz="1350" dirty="0">
                <a:latin typeface="Frutiger LT Pro 55 Roman"/>
              </a:rPr>
              <a:t>.</a:t>
            </a:r>
          </a:p>
          <a:p>
            <a:pPr>
              <a:spcBef>
                <a:spcPts val="900"/>
              </a:spcBef>
            </a:pPr>
            <a:r>
              <a:rPr lang="en-US" sz="1350" dirty="0">
                <a:latin typeface="Frutiger LT Pro 55 Roman"/>
              </a:rPr>
              <a:t>2) The first </a:t>
            </a:r>
            <a:r>
              <a:rPr lang="en-US" sz="1350" i="1" dirty="0">
                <a:latin typeface="Frutiger LT Pro 55 Roman"/>
              </a:rPr>
              <a:t>p-value</a:t>
            </a:r>
            <a:r>
              <a:rPr lang="en-US" sz="1350" dirty="0">
                <a:latin typeface="Frutiger LT Pro 55 Roman"/>
              </a:rPr>
              <a:t> is multiplied by the number of genes present in the gene list. </a:t>
            </a:r>
          </a:p>
          <a:p>
            <a:pPr>
              <a:spcBef>
                <a:spcPts val="900"/>
              </a:spcBef>
            </a:pPr>
            <a:r>
              <a:rPr lang="en-US" sz="1350" b="1" i="1" dirty="0">
                <a:latin typeface="Frutiger LT Pro 55 Roman"/>
              </a:rPr>
              <a:t>	</a:t>
            </a:r>
            <a:r>
              <a:rPr lang="en-US" sz="1600" b="1" i="1" dirty="0">
                <a:latin typeface="Frutiger LT Pro 55 Roman"/>
              </a:rPr>
              <a:t>Corrected P-value= p-value * n &lt; 0.05</a:t>
            </a:r>
            <a:endParaRPr lang="en-US" sz="1350" b="1" i="1" dirty="0">
              <a:latin typeface="Frutiger LT Pro 55 Roman"/>
            </a:endParaRPr>
          </a:p>
          <a:p>
            <a:pPr>
              <a:spcBef>
                <a:spcPts val="900"/>
              </a:spcBef>
            </a:pPr>
            <a:r>
              <a:rPr lang="en-US" sz="1350" dirty="0">
                <a:latin typeface="Frutiger LT Pro 55 Roman"/>
              </a:rPr>
              <a:t>3) The second </a:t>
            </a:r>
            <a:r>
              <a:rPr lang="en-US" sz="1350" i="1" dirty="0">
                <a:latin typeface="Frutiger LT Pro 55 Roman"/>
              </a:rPr>
              <a:t>p-value</a:t>
            </a:r>
            <a:r>
              <a:rPr lang="en-US" sz="1350" dirty="0">
                <a:latin typeface="Frutiger LT Pro 55 Roman"/>
              </a:rPr>
              <a:t> is multiplied by the number of genes less 1:</a:t>
            </a:r>
          </a:p>
          <a:p>
            <a:pPr>
              <a:spcBef>
                <a:spcPts val="900"/>
              </a:spcBef>
            </a:pPr>
            <a:r>
              <a:rPr lang="en-US" sz="1350" b="1" i="1" dirty="0">
                <a:latin typeface="Frutiger LT Pro 55 Roman"/>
              </a:rPr>
              <a:t>	</a:t>
            </a:r>
            <a:r>
              <a:rPr lang="en-US" sz="1600" b="1" i="1" dirty="0">
                <a:latin typeface="Frutiger LT Pro 55 Roman"/>
              </a:rPr>
              <a:t>Corrected P-value= p-value * n-1 &lt; 0.05</a:t>
            </a:r>
            <a:endParaRPr lang="en-US" sz="1350" b="1" i="1" dirty="0">
              <a:latin typeface="Frutiger LT Pro 55 Roman"/>
            </a:endParaRPr>
          </a:p>
          <a:p>
            <a:pPr>
              <a:spcBef>
                <a:spcPts val="900"/>
              </a:spcBef>
            </a:pPr>
            <a:r>
              <a:rPr lang="en-US" sz="1350" dirty="0">
                <a:latin typeface="Frutiger LT Pro 55 Roman"/>
              </a:rPr>
              <a:t>4) The third </a:t>
            </a:r>
            <a:r>
              <a:rPr lang="en-US" sz="1350" i="1" dirty="0">
                <a:latin typeface="Frutiger LT Pro 55 Roman"/>
              </a:rPr>
              <a:t>p-value</a:t>
            </a:r>
            <a:r>
              <a:rPr lang="en-US" sz="1350" dirty="0">
                <a:latin typeface="Frutiger LT Pro 55 Roman"/>
              </a:rPr>
              <a:t> is multiplied by the number of genes less 2:</a:t>
            </a:r>
          </a:p>
          <a:p>
            <a:pPr>
              <a:spcBef>
                <a:spcPts val="900"/>
              </a:spcBef>
            </a:pPr>
            <a:r>
              <a:rPr lang="en-US" sz="1350" b="1" i="1" dirty="0">
                <a:latin typeface="Frutiger LT Pro 55 Roman"/>
              </a:rPr>
              <a:t>	</a:t>
            </a:r>
            <a:r>
              <a:rPr lang="en-US" sz="1600" b="1" i="1" dirty="0">
                <a:latin typeface="Frutiger LT Pro 55 Roman"/>
              </a:rPr>
              <a:t>Corrected P-value= p-value * n-2 &lt; 0.05</a:t>
            </a:r>
            <a:endParaRPr lang="en-US" sz="1350" b="1" i="1" dirty="0">
              <a:latin typeface="Frutiger LT Pro 55 Roman"/>
            </a:endParaRPr>
          </a:p>
          <a:p>
            <a:pPr>
              <a:spcBef>
                <a:spcPts val="900"/>
              </a:spcBef>
            </a:pPr>
            <a:r>
              <a:rPr lang="en-US" sz="1350" dirty="0">
                <a:latin typeface="Frutiger LT Pro 55 Roman"/>
              </a:rPr>
              <a:t>It follows that sequence until no gene is found to be significant.</a:t>
            </a:r>
          </a:p>
        </p:txBody>
      </p:sp>
    </p:spTree>
    <p:extLst>
      <p:ext uri="{BB962C8B-B14F-4D97-AF65-F5344CB8AC3E}">
        <p14:creationId xmlns:p14="http://schemas.microsoft.com/office/powerpoint/2010/main" val="8829130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606958115"/>
              </p:ext>
            </p:extLst>
          </p:nvPr>
        </p:nvGraphicFramePr>
        <p:xfrm>
          <a:off x="1222510" y="3252282"/>
          <a:ext cx="6648639" cy="2131209"/>
        </p:xfrm>
        <a:graphic>
          <a:graphicData uri="http://schemas.openxmlformats.org/drawingml/2006/table">
            <a:tbl>
              <a:tblPr firstRow="1" bandRow="1">
                <a:tableStyleId>{21E4AEA4-8DFA-4A89-87EB-49C32662AFE0}</a:tableStyleId>
              </a:tblPr>
              <a:tblGrid>
                <a:gridCol w="1010621">
                  <a:extLst>
                    <a:ext uri="{9D8B030D-6E8A-4147-A177-3AD203B41FA5}">
                      <a16:colId xmlns:a16="http://schemas.microsoft.com/office/drawing/2014/main" val="20000"/>
                    </a:ext>
                  </a:extLst>
                </a:gridCol>
                <a:gridCol w="950596">
                  <a:extLst>
                    <a:ext uri="{9D8B030D-6E8A-4147-A177-3AD203B41FA5}">
                      <a16:colId xmlns:a16="http://schemas.microsoft.com/office/drawing/2014/main" val="20001"/>
                    </a:ext>
                  </a:extLst>
                </a:gridCol>
                <a:gridCol w="737531">
                  <a:extLst>
                    <a:ext uri="{9D8B030D-6E8A-4147-A177-3AD203B41FA5}">
                      <a16:colId xmlns:a16="http://schemas.microsoft.com/office/drawing/2014/main" val="20002"/>
                    </a:ext>
                  </a:extLst>
                </a:gridCol>
                <a:gridCol w="2096620">
                  <a:extLst>
                    <a:ext uri="{9D8B030D-6E8A-4147-A177-3AD203B41FA5}">
                      <a16:colId xmlns:a16="http://schemas.microsoft.com/office/drawing/2014/main" val="20003"/>
                    </a:ext>
                  </a:extLst>
                </a:gridCol>
                <a:gridCol w="1853271">
                  <a:extLst>
                    <a:ext uri="{9D8B030D-6E8A-4147-A177-3AD203B41FA5}">
                      <a16:colId xmlns:a16="http://schemas.microsoft.com/office/drawing/2014/main" val="20004"/>
                    </a:ext>
                  </a:extLst>
                </a:gridCol>
              </a:tblGrid>
              <a:tr h="978777">
                <a:tc>
                  <a:txBody>
                    <a:bodyPr/>
                    <a:lstStyle/>
                    <a:p>
                      <a:pPr algn="l"/>
                      <a:r>
                        <a:rPr lang="en-US" sz="1400" u="none" strike="noStrike" baseline="0" dirty="0"/>
                        <a:t>Gene</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p-value (S to L)</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Rank</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Correction</a:t>
                      </a:r>
                      <a:endParaRPr lang="en-US" sz="1400" dirty="0">
                        <a:latin typeface="Constantia" panose="02030602050306030303" pitchFamily="18" charset="0"/>
                      </a:endParaRPr>
                    </a:p>
                  </a:txBody>
                  <a:tcPr marL="68580" marR="68580" marT="34290" marB="34290" anchor="b"/>
                </a:tc>
                <a:tc>
                  <a:txBody>
                    <a:bodyPr/>
                    <a:lstStyle/>
                    <a:p>
                      <a:pPr algn="l"/>
                      <a:r>
                        <a:rPr lang="en-US" sz="1400" u="none" strike="noStrike" baseline="0" dirty="0"/>
                        <a:t>Is gene significant after correction?</a:t>
                      </a:r>
                      <a:endParaRPr lang="en-US" sz="1400" dirty="0">
                        <a:latin typeface="Constantia" panose="02030602050306030303" pitchFamily="18" charset="0"/>
                      </a:endParaRPr>
                    </a:p>
                  </a:txBody>
                  <a:tcPr marL="68580" marR="68580" marT="34290" marB="34290" anchor="b"/>
                </a:tc>
                <a:extLst>
                  <a:ext uri="{0D108BD9-81ED-4DB2-BD59-A6C34878D82A}">
                    <a16:rowId xmlns:a16="http://schemas.microsoft.com/office/drawing/2014/main" val="10000"/>
                  </a:ext>
                </a:extLst>
              </a:tr>
              <a:tr h="384144">
                <a:tc>
                  <a:txBody>
                    <a:bodyPr/>
                    <a:lstStyle/>
                    <a:p>
                      <a:r>
                        <a:rPr lang="en-US" sz="1400" dirty="0"/>
                        <a:t>A</a:t>
                      </a:r>
                    </a:p>
                  </a:txBody>
                  <a:tcPr marL="68580" marR="68580" marT="34290" marB="34290"/>
                </a:tc>
                <a:tc>
                  <a:txBody>
                    <a:bodyPr/>
                    <a:lstStyle/>
                    <a:p>
                      <a:r>
                        <a:rPr lang="en-US" sz="1400" u="none" strike="noStrike" kern="1200" baseline="0" dirty="0"/>
                        <a:t>0.00002</a:t>
                      </a:r>
                      <a:endParaRPr lang="en-US" sz="1400" dirty="0"/>
                    </a:p>
                  </a:txBody>
                  <a:tcPr marL="68580" marR="68580" marT="34290" marB="34290"/>
                </a:tc>
                <a:tc>
                  <a:txBody>
                    <a:bodyPr/>
                    <a:lstStyle/>
                    <a:p>
                      <a:r>
                        <a:rPr lang="en-US" sz="1400" dirty="0"/>
                        <a:t>1</a:t>
                      </a:r>
                    </a:p>
                  </a:txBody>
                  <a:tcPr marL="68580" marR="68580" marT="34290" marB="34290"/>
                </a:tc>
                <a:tc>
                  <a:txBody>
                    <a:bodyPr/>
                    <a:lstStyle/>
                    <a:p>
                      <a:r>
                        <a:rPr lang="en-US" sz="1400" u="none" strike="noStrike" kern="1200" baseline="0" dirty="0"/>
                        <a:t>0.00002*1000 = 0.02</a:t>
                      </a:r>
                      <a:endParaRPr lang="en-US" sz="1400" dirty="0"/>
                    </a:p>
                  </a:txBody>
                  <a:tcPr marL="68580" marR="68580" marT="34290" marB="34290"/>
                </a:tc>
                <a:tc>
                  <a:txBody>
                    <a:bodyPr/>
                    <a:lstStyle/>
                    <a:p>
                      <a:r>
                        <a:rPr lang="en-US" sz="1400" u="none" strike="noStrike" kern="1200" baseline="0" dirty="0"/>
                        <a:t>0.02 &lt; 0.05 =&gt; Yes</a:t>
                      </a:r>
                      <a:endParaRPr lang="en-US" sz="1400" dirty="0"/>
                    </a:p>
                  </a:txBody>
                  <a:tcPr marL="68580" marR="68580" marT="34290" marB="34290"/>
                </a:tc>
                <a:extLst>
                  <a:ext uri="{0D108BD9-81ED-4DB2-BD59-A6C34878D82A}">
                    <a16:rowId xmlns:a16="http://schemas.microsoft.com/office/drawing/2014/main" val="10001"/>
                  </a:ext>
                </a:extLst>
              </a:tr>
              <a:tr h="384144">
                <a:tc>
                  <a:txBody>
                    <a:bodyPr/>
                    <a:lstStyle/>
                    <a:p>
                      <a:r>
                        <a:rPr lang="en-US" sz="1400" dirty="0"/>
                        <a:t>B</a:t>
                      </a:r>
                    </a:p>
                  </a:txBody>
                  <a:tcPr marL="68580" marR="68580" marT="34290" marB="34290"/>
                </a:tc>
                <a:tc>
                  <a:txBody>
                    <a:bodyPr/>
                    <a:lstStyle/>
                    <a:p>
                      <a:r>
                        <a:rPr lang="en-US" sz="1400" u="none" strike="noStrike" kern="1200" baseline="0" dirty="0"/>
                        <a:t>0.00004</a:t>
                      </a:r>
                      <a:endParaRPr lang="en-US" sz="1400" dirty="0"/>
                    </a:p>
                  </a:txBody>
                  <a:tcPr marL="68580" marR="68580" marT="34290" marB="34290"/>
                </a:tc>
                <a:tc>
                  <a:txBody>
                    <a:bodyPr/>
                    <a:lstStyle/>
                    <a:p>
                      <a:r>
                        <a:rPr lang="en-US" sz="1400" dirty="0"/>
                        <a:t>2</a:t>
                      </a:r>
                    </a:p>
                  </a:txBody>
                  <a:tcPr marL="68580" marR="68580" marT="34290" marB="34290"/>
                </a:tc>
                <a:tc>
                  <a:txBody>
                    <a:bodyPr/>
                    <a:lstStyle/>
                    <a:p>
                      <a:r>
                        <a:rPr lang="en-US" sz="1400" u="none" strike="noStrike" kern="1200" baseline="0" dirty="0"/>
                        <a:t>0.00004*999 = 0.039</a:t>
                      </a:r>
                      <a:endParaRPr lang="en-US" sz="1400" dirty="0"/>
                    </a:p>
                  </a:txBody>
                  <a:tcPr marL="68580" marR="68580" marT="34290" marB="34290"/>
                </a:tc>
                <a:tc>
                  <a:txBody>
                    <a:bodyPr/>
                    <a:lstStyle/>
                    <a:p>
                      <a:r>
                        <a:rPr lang="en-US" sz="1400" u="none" strike="noStrike" kern="1200" baseline="0" dirty="0"/>
                        <a:t>0.039 &lt; 0.05 =&gt; Yes</a:t>
                      </a:r>
                      <a:endParaRPr lang="en-US" sz="1400" dirty="0"/>
                    </a:p>
                  </a:txBody>
                  <a:tcPr marL="68580" marR="68580" marT="34290" marB="34290"/>
                </a:tc>
                <a:extLst>
                  <a:ext uri="{0D108BD9-81ED-4DB2-BD59-A6C34878D82A}">
                    <a16:rowId xmlns:a16="http://schemas.microsoft.com/office/drawing/2014/main" val="10002"/>
                  </a:ext>
                </a:extLst>
              </a:tr>
              <a:tr h="384144">
                <a:tc>
                  <a:txBody>
                    <a:bodyPr/>
                    <a:lstStyle/>
                    <a:p>
                      <a:r>
                        <a:rPr lang="en-US" sz="1400" dirty="0"/>
                        <a:t>C</a:t>
                      </a:r>
                    </a:p>
                  </a:txBody>
                  <a:tcPr marL="68580" marR="68580" marT="34290" marB="34290"/>
                </a:tc>
                <a:tc>
                  <a:txBody>
                    <a:bodyPr/>
                    <a:lstStyle/>
                    <a:p>
                      <a:r>
                        <a:rPr lang="en-US" sz="1400" u="none" strike="noStrike" kern="1200" baseline="0" dirty="0"/>
                        <a:t>0.00009</a:t>
                      </a:r>
                      <a:endParaRPr lang="en-US" sz="1400" dirty="0"/>
                    </a:p>
                  </a:txBody>
                  <a:tcPr marL="68580" marR="68580" marT="34290" marB="34290"/>
                </a:tc>
                <a:tc>
                  <a:txBody>
                    <a:bodyPr/>
                    <a:lstStyle/>
                    <a:p>
                      <a:r>
                        <a:rPr lang="en-US" sz="1400" dirty="0"/>
                        <a:t>3</a:t>
                      </a:r>
                    </a:p>
                  </a:txBody>
                  <a:tcPr marL="68580" marR="68580" marT="34290" marB="34290"/>
                </a:tc>
                <a:tc>
                  <a:txBody>
                    <a:bodyPr/>
                    <a:lstStyle/>
                    <a:p>
                      <a:r>
                        <a:rPr lang="en-US" sz="1400" u="none" strike="noStrike" kern="1200" baseline="0" dirty="0"/>
                        <a:t>0.00009*998 = 0.0898</a:t>
                      </a:r>
                      <a:endParaRPr lang="en-US" sz="1400" dirty="0"/>
                    </a:p>
                  </a:txBody>
                  <a:tcPr marL="68580" marR="68580" marT="34290" marB="34290"/>
                </a:tc>
                <a:tc>
                  <a:txBody>
                    <a:bodyPr/>
                    <a:lstStyle/>
                    <a:p>
                      <a:r>
                        <a:rPr lang="en-US" sz="1400" u="none" strike="noStrike" kern="1200" baseline="0" dirty="0"/>
                        <a:t>0.0898 &gt; 0.05 =&gt; No</a:t>
                      </a:r>
                      <a:endParaRPr lang="en-US" sz="1400" dirty="0"/>
                    </a:p>
                  </a:txBody>
                  <a:tcPr marL="68580" marR="68580" marT="34290" marB="34290"/>
                </a:tc>
                <a:extLst>
                  <a:ext uri="{0D108BD9-81ED-4DB2-BD59-A6C34878D82A}">
                    <a16:rowId xmlns:a16="http://schemas.microsoft.com/office/drawing/2014/main" val="10003"/>
                  </a:ext>
                </a:extLst>
              </a:tr>
            </a:tbl>
          </a:graphicData>
        </a:graphic>
      </p:graphicFrame>
      <p:sp>
        <p:nvSpPr>
          <p:cNvPr id="3" name="Rectangle 2"/>
          <p:cNvSpPr/>
          <p:nvPr/>
        </p:nvSpPr>
        <p:spPr>
          <a:xfrm>
            <a:off x="1222510" y="1927615"/>
            <a:ext cx="6757195" cy="461665"/>
          </a:xfrm>
          <a:prstGeom prst="rect">
            <a:avLst/>
          </a:prstGeom>
        </p:spPr>
        <p:txBody>
          <a:bodyPr wrap="square">
            <a:spAutoFit/>
          </a:bodyPr>
          <a:lstStyle/>
          <a:p>
            <a:r>
              <a:rPr lang="en-US" sz="2400" b="1" i="1" dirty="0">
                <a:latin typeface="Frutiger LT Pro 55 Roman"/>
              </a:rPr>
              <a:t>Bonferroni Step-down (Holm) correction</a:t>
            </a:r>
          </a:p>
        </p:txBody>
      </p:sp>
      <p:sp>
        <p:nvSpPr>
          <p:cNvPr id="4" name="TextBox 3"/>
          <p:cNvSpPr txBox="1"/>
          <p:nvPr/>
        </p:nvSpPr>
        <p:spPr>
          <a:xfrm>
            <a:off x="1222510" y="2543782"/>
            <a:ext cx="3174574" cy="553998"/>
          </a:xfrm>
          <a:prstGeom prst="rect">
            <a:avLst/>
          </a:prstGeom>
          <a:noFill/>
        </p:spPr>
        <p:txBody>
          <a:bodyPr wrap="square" rtlCol="0">
            <a:spAutoFit/>
          </a:bodyPr>
          <a:lstStyle/>
          <a:p>
            <a:r>
              <a:rPr lang="en-US" sz="1500" dirty="0">
                <a:latin typeface="Frutiger LT Pro 55 Roman"/>
              </a:rPr>
              <a:t>Example:</a:t>
            </a:r>
          </a:p>
          <a:p>
            <a:r>
              <a:rPr lang="en-US" sz="1500" dirty="0">
                <a:latin typeface="Frutiger LT Pro 55 Roman"/>
              </a:rPr>
              <a:t>Let n=1000, error rate=0.05</a:t>
            </a:r>
          </a:p>
        </p:txBody>
      </p:sp>
    </p:spTree>
    <p:extLst>
      <p:ext uri="{BB962C8B-B14F-4D97-AF65-F5344CB8AC3E}">
        <p14:creationId xmlns:p14="http://schemas.microsoft.com/office/powerpoint/2010/main" val="34951016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a:grpSpLocks noChangeAspect="1"/>
          </p:cNvGrpSpPr>
          <p:nvPr/>
        </p:nvGrpSpPr>
        <p:grpSpPr>
          <a:xfrm>
            <a:off x="2540434" y="1982351"/>
            <a:ext cx="4051922" cy="3403616"/>
            <a:chOff x="1440078" y="1105960"/>
            <a:chExt cx="5857875" cy="4920615"/>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40078" y="1105960"/>
              <a:ext cx="5857875" cy="4920615"/>
            </a:xfrm>
            <a:prstGeom prst="rect">
              <a:avLst/>
            </a:prstGeom>
          </p:spPr>
        </p:pic>
        <p:sp>
          <p:nvSpPr>
            <p:cNvPr id="4" name="TextBox 3"/>
            <p:cNvSpPr txBox="1"/>
            <p:nvPr/>
          </p:nvSpPr>
          <p:spPr>
            <a:xfrm>
              <a:off x="2364825" y="3385130"/>
              <a:ext cx="1121358" cy="533944"/>
            </a:xfrm>
            <a:prstGeom prst="rect">
              <a:avLst/>
            </a:prstGeom>
            <a:noFill/>
          </p:spPr>
          <p:txBody>
            <a:bodyPr wrap="square" rtlCol="0">
              <a:spAutoFit/>
            </a:bodyPr>
            <a:lstStyle/>
            <a:p>
              <a:pPr algn="ctr"/>
              <a:r>
                <a:rPr lang="en-US" sz="600" b="1" i="1" dirty="0"/>
                <a:t>R Programming &amp; </a:t>
              </a:r>
            </a:p>
            <a:p>
              <a:pPr algn="ctr"/>
              <a:r>
                <a:rPr lang="en-US" sz="600" b="1" i="1" dirty="0"/>
                <a:t>Biostatistics  </a:t>
              </a:r>
            </a:p>
          </p:txBody>
        </p:sp>
        <p:sp>
          <p:nvSpPr>
            <p:cNvPr id="5" name="TextBox 4"/>
            <p:cNvSpPr txBox="1"/>
            <p:nvPr/>
          </p:nvSpPr>
          <p:spPr>
            <a:xfrm>
              <a:off x="5828734" y="3451873"/>
              <a:ext cx="945224" cy="400458"/>
            </a:xfrm>
            <a:prstGeom prst="rect">
              <a:avLst/>
            </a:prstGeom>
            <a:noFill/>
          </p:spPr>
          <p:txBody>
            <a:bodyPr wrap="square" rtlCol="0">
              <a:spAutoFit/>
            </a:bodyPr>
            <a:lstStyle/>
            <a:p>
              <a:pPr algn="ctr"/>
              <a:r>
                <a:rPr lang="en-US" sz="600" b="1" i="1" dirty="0"/>
                <a:t>Generating</a:t>
              </a:r>
            </a:p>
            <a:p>
              <a:pPr algn="ctr"/>
              <a:r>
                <a:rPr lang="en-US" sz="600" b="1" i="1" dirty="0"/>
                <a:t>Results</a:t>
              </a:r>
            </a:p>
          </p:txBody>
        </p:sp>
      </p:grpSp>
      <p:sp>
        <p:nvSpPr>
          <p:cNvPr id="6" name="TextBox 5"/>
          <p:cNvSpPr txBox="1"/>
          <p:nvPr/>
        </p:nvSpPr>
        <p:spPr>
          <a:xfrm>
            <a:off x="3033960" y="1724761"/>
            <a:ext cx="3331953" cy="276999"/>
          </a:xfrm>
          <a:prstGeom prst="rect">
            <a:avLst/>
          </a:prstGeom>
          <a:noFill/>
        </p:spPr>
        <p:txBody>
          <a:bodyPr wrap="square" rtlCol="0">
            <a:spAutoFit/>
          </a:bodyPr>
          <a:lstStyle/>
          <a:p>
            <a:pPr algn="ctr"/>
            <a:r>
              <a:rPr lang="en-US" sz="1200" b="1" i="1" dirty="0">
                <a:latin typeface="Frutiger LT Pro 55 Roman" panose="020B0602020204020204" pitchFamily="34" charset="0"/>
              </a:rPr>
              <a:t>Office Hours</a:t>
            </a:r>
          </a:p>
        </p:txBody>
      </p:sp>
      <p:sp>
        <p:nvSpPr>
          <p:cNvPr id="7" name="TextBox 6"/>
          <p:cNvSpPr txBox="1"/>
          <p:nvPr/>
        </p:nvSpPr>
        <p:spPr>
          <a:xfrm>
            <a:off x="2974994" y="5544314"/>
            <a:ext cx="3331953" cy="253916"/>
          </a:xfrm>
          <a:prstGeom prst="rect">
            <a:avLst/>
          </a:prstGeom>
          <a:noFill/>
        </p:spPr>
        <p:txBody>
          <a:bodyPr wrap="square" rtlCol="0">
            <a:spAutoFit/>
          </a:bodyPr>
          <a:lstStyle/>
          <a:p>
            <a:pPr algn="ctr"/>
            <a:r>
              <a:rPr lang="en-US" sz="1050" b="1" i="1" dirty="0">
                <a:latin typeface="Frutiger LT Pro 55 Roman" panose="020B0602020204020204" pitchFamily="34" charset="0"/>
              </a:rPr>
              <a:t>Wednesdays 1:00 to 3:00pm</a:t>
            </a:r>
          </a:p>
        </p:txBody>
      </p:sp>
    </p:spTree>
    <p:extLst>
      <p:ext uri="{BB962C8B-B14F-4D97-AF65-F5344CB8AC3E}">
        <p14:creationId xmlns:p14="http://schemas.microsoft.com/office/powerpoint/2010/main" val="17345545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6761" y="1774701"/>
            <a:ext cx="7745176" cy="3308598"/>
          </a:xfrm>
          <a:prstGeom prst="rect">
            <a:avLst/>
          </a:prstGeom>
          <a:noFill/>
        </p:spPr>
        <p:txBody>
          <a:bodyPr wrap="square" rtlCol="0">
            <a:spAutoFit/>
          </a:bodyPr>
          <a:lstStyle/>
          <a:p>
            <a:pPr>
              <a:spcBef>
                <a:spcPts val="450"/>
              </a:spcBef>
            </a:pPr>
            <a:r>
              <a:rPr lang="en-US" sz="2800" b="1" i="1" dirty="0">
                <a:latin typeface="Frutiger LT Pro 55 Roman"/>
              </a:rPr>
              <a:t>Westfall and Young Permutation</a:t>
            </a:r>
          </a:p>
          <a:p>
            <a:endParaRPr lang="en-US" dirty="0">
              <a:latin typeface="Frutiger LT Pro 55 Roman"/>
            </a:endParaRPr>
          </a:p>
          <a:p>
            <a:pPr marL="257175" indent="-257175">
              <a:buFont typeface="Wingdings" panose="05000000000000000000" pitchFamily="2" charset="2"/>
              <a:buChar char="Ø"/>
            </a:pPr>
            <a:r>
              <a:rPr lang="en-US" sz="1650" dirty="0">
                <a:latin typeface="Frutiger LT Pro 55 Roman"/>
              </a:rPr>
              <a:t>Both Bonferroni and Holm methods are called single-step procedures, where each </a:t>
            </a:r>
            <a:r>
              <a:rPr lang="en-US" sz="1650" i="1" u="sng" dirty="0">
                <a:latin typeface="Frutiger LT Pro 55 Roman"/>
              </a:rPr>
              <a:t>p-value</a:t>
            </a:r>
            <a:r>
              <a:rPr lang="en-US" sz="1650" u="sng" dirty="0">
                <a:latin typeface="Frutiger LT Pro 55 Roman"/>
              </a:rPr>
              <a:t> is corrected </a:t>
            </a:r>
            <a:r>
              <a:rPr lang="en-US" sz="1650" b="1" i="1" u="sng" dirty="0">
                <a:latin typeface="Frutiger LT Pro 55 Roman"/>
              </a:rPr>
              <a:t>independently</a:t>
            </a:r>
            <a:r>
              <a:rPr lang="en-US" sz="1650" dirty="0">
                <a:latin typeface="Frutiger LT Pro 55 Roman"/>
              </a:rPr>
              <a:t>. </a:t>
            </a:r>
          </a:p>
          <a:p>
            <a:pPr marL="257175" indent="-257175">
              <a:buFont typeface="Wingdings" panose="05000000000000000000" pitchFamily="2" charset="2"/>
              <a:buChar char="Ø"/>
            </a:pPr>
            <a:endParaRPr lang="en-US" sz="1650" dirty="0">
              <a:latin typeface="Frutiger LT Pro 55 Roman"/>
            </a:endParaRPr>
          </a:p>
          <a:p>
            <a:pPr marL="257175" indent="-257175">
              <a:buFont typeface="Wingdings" panose="05000000000000000000" pitchFamily="2" charset="2"/>
              <a:buChar char="Ø"/>
            </a:pPr>
            <a:r>
              <a:rPr lang="en-US" sz="1650" dirty="0">
                <a:latin typeface="Frutiger LT Pro 55 Roman"/>
              </a:rPr>
              <a:t>The Westfall and Young permutation method takes advantage of the </a:t>
            </a:r>
            <a:r>
              <a:rPr lang="en-US" sz="1650" b="1" i="1" u="sng" dirty="0">
                <a:latin typeface="Frutiger LT Pro 55 Roman"/>
              </a:rPr>
              <a:t>dependence structure </a:t>
            </a:r>
            <a:r>
              <a:rPr lang="en-US" sz="1650" dirty="0">
                <a:latin typeface="Frutiger LT Pro 55 Roman"/>
              </a:rPr>
              <a:t>between genes, by permuting all genes at the same time.</a:t>
            </a:r>
          </a:p>
          <a:p>
            <a:endParaRPr lang="en-US" sz="1650" dirty="0">
              <a:latin typeface="Frutiger LT Pro 55 Roman"/>
            </a:endParaRPr>
          </a:p>
          <a:p>
            <a:pPr marL="257175" indent="-257175">
              <a:buFont typeface="Wingdings" panose="05000000000000000000" pitchFamily="2" charset="2"/>
              <a:buChar char="Ø"/>
            </a:pPr>
            <a:r>
              <a:rPr lang="en-US" sz="1650" dirty="0">
                <a:latin typeface="Frutiger LT Pro 55 Roman"/>
              </a:rPr>
              <a:t>Westfall and Young permutation follows a step-down procedure similar to the Holm method, combined with a </a:t>
            </a:r>
            <a:r>
              <a:rPr lang="en-US" sz="1650" b="1" i="1" u="sng" dirty="0">
                <a:latin typeface="Frutiger LT Pro 55 Roman"/>
              </a:rPr>
              <a:t>bootstrapping</a:t>
            </a:r>
            <a:r>
              <a:rPr lang="en-US" sz="1650" dirty="0">
                <a:latin typeface="Frutiger LT Pro 55 Roman"/>
              </a:rPr>
              <a:t> method to compute the </a:t>
            </a:r>
            <a:r>
              <a:rPr lang="en-US" sz="1650" i="1" dirty="0">
                <a:latin typeface="Frutiger LT Pro 55 Roman"/>
              </a:rPr>
              <a:t>p-value</a:t>
            </a:r>
            <a:r>
              <a:rPr lang="en-US" sz="1650" dirty="0">
                <a:latin typeface="Frutiger LT Pro 55 Roman"/>
              </a:rPr>
              <a:t> (null) distribution</a:t>
            </a:r>
          </a:p>
        </p:txBody>
      </p:sp>
    </p:spTree>
    <p:extLst>
      <p:ext uri="{BB962C8B-B14F-4D97-AF65-F5344CB8AC3E}">
        <p14:creationId xmlns:p14="http://schemas.microsoft.com/office/powerpoint/2010/main" val="32578638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8150" y="1672900"/>
            <a:ext cx="7976735" cy="4008790"/>
          </a:xfrm>
          <a:prstGeom prst="rect">
            <a:avLst/>
          </a:prstGeom>
          <a:noFill/>
        </p:spPr>
        <p:txBody>
          <a:bodyPr wrap="square" rtlCol="0">
            <a:spAutoFit/>
          </a:bodyPr>
          <a:lstStyle/>
          <a:p>
            <a:pPr>
              <a:spcBef>
                <a:spcPts val="450"/>
              </a:spcBef>
            </a:pPr>
            <a:r>
              <a:rPr lang="en-US" sz="2800" b="1" i="1" dirty="0">
                <a:latin typeface="Frutiger LT Pro 55 Roman"/>
              </a:rPr>
              <a:t>Westfall and Young Permutation</a:t>
            </a:r>
          </a:p>
          <a:p>
            <a:pPr>
              <a:spcBef>
                <a:spcPts val="900"/>
              </a:spcBef>
            </a:pPr>
            <a:r>
              <a:rPr lang="en-US" sz="1650" dirty="0">
                <a:latin typeface="Frutiger LT Pro 55 Roman"/>
              </a:rPr>
              <a:t>1) </a:t>
            </a:r>
            <a:r>
              <a:rPr lang="en-US" sz="1650" i="1" dirty="0">
                <a:latin typeface="Frutiger LT Pro 55 Roman"/>
              </a:rPr>
              <a:t>p-values</a:t>
            </a:r>
            <a:r>
              <a:rPr lang="en-US" sz="1650" dirty="0">
                <a:latin typeface="Frutiger LT Pro 55 Roman"/>
              </a:rPr>
              <a:t> are calculated for each gene based on the original data set and ranked.</a:t>
            </a:r>
          </a:p>
          <a:p>
            <a:pPr>
              <a:spcBef>
                <a:spcPts val="900"/>
              </a:spcBef>
            </a:pPr>
            <a:r>
              <a:rPr lang="en-US" sz="1650" dirty="0">
                <a:latin typeface="Frutiger LT Pro 55 Roman"/>
              </a:rPr>
              <a:t>2) The permutation method creates a </a:t>
            </a:r>
            <a:r>
              <a:rPr lang="en-US" sz="1650" b="1" i="1" dirty="0">
                <a:latin typeface="Frutiger LT Pro 55 Roman"/>
              </a:rPr>
              <a:t>pseudo-data set </a:t>
            </a:r>
            <a:r>
              <a:rPr lang="en-US" sz="1650" dirty="0">
                <a:latin typeface="Frutiger LT Pro 55 Roman"/>
              </a:rPr>
              <a:t>by dividing the data into artificial treatment and control groups.</a:t>
            </a:r>
          </a:p>
          <a:p>
            <a:pPr>
              <a:spcBef>
                <a:spcPts val="900"/>
              </a:spcBef>
            </a:pPr>
            <a:r>
              <a:rPr lang="en-US" sz="1650" dirty="0">
                <a:latin typeface="Frutiger LT Pro 55 Roman"/>
              </a:rPr>
              <a:t>3) </a:t>
            </a:r>
            <a:r>
              <a:rPr lang="en-US" sz="1650" i="1" dirty="0">
                <a:latin typeface="Frutiger LT Pro 55 Roman"/>
              </a:rPr>
              <a:t>p-values</a:t>
            </a:r>
            <a:r>
              <a:rPr lang="en-US" sz="1650" dirty="0">
                <a:latin typeface="Frutiger LT Pro 55 Roman"/>
              </a:rPr>
              <a:t> for all genes are computed on the </a:t>
            </a:r>
            <a:r>
              <a:rPr lang="en-US" sz="1650" i="1" dirty="0">
                <a:latin typeface="Frutiger LT Pro 55 Roman"/>
              </a:rPr>
              <a:t>pseudo-data set</a:t>
            </a:r>
            <a:r>
              <a:rPr lang="en-US" sz="1650" dirty="0">
                <a:latin typeface="Frutiger LT Pro 55 Roman"/>
              </a:rPr>
              <a:t>.</a:t>
            </a:r>
          </a:p>
          <a:p>
            <a:pPr>
              <a:spcBef>
                <a:spcPts val="900"/>
              </a:spcBef>
            </a:pPr>
            <a:r>
              <a:rPr lang="en-US" sz="1650" dirty="0">
                <a:latin typeface="Frutiger LT Pro 55 Roman"/>
              </a:rPr>
              <a:t>4) The successive </a:t>
            </a:r>
            <a:r>
              <a:rPr lang="en-US" sz="1650" b="1" i="1" dirty="0">
                <a:latin typeface="Frutiger LT Pro 55 Roman"/>
              </a:rPr>
              <a:t>minima</a:t>
            </a:r>
            <a:r>
              <a:rPr lang="en-US" sz="1650" dirty="0">
                <a:latin typeface="Frutiger LT Pro 55 Roman"/>
              </a:rPr>
              <a:t> of the new </a:t>
            </a:r>
            <a:r>
              <a:rPr lang="en-US" sz="1650" i="1" dirty="0">
                <a:latin typeface="Frutiger LT Pro 55 Roman"/>
              </a:rPr>
              <a:t>p-values</a:t>
            </a:r>
            <a:r>
              <a:rPr lang="en-US" sz="1650" dirty="0">
                <a:latin typeface="Frutiger LT Pro 55 Roman"/>
              </a:rPr>
              <a:t> are retained and compared to the original ones.</a:t>
            </a:r>
          </a:p>
          <a:p>
            <a:pPr>
              <a:spcBef>
                <a:spcPts val="900"/>
              </a:spcBef>
            </a:pPr>
            <a:r>
              <a:rPr lang="en-US" sz="1650" dirty="0">
                <a:latin typeface="Frutiger LT Pro 55 Roman"/>
              </a:rPr>
              <a:t>5) This process is repeated a large number of times, and the proportion of resampled data sets where the </a:t>
            </a:r>
            <a:r>
              <a:rPr lang="en-US" sz="1650" b="1" i="1" dirty="0">
                <a:latin typeface="Frutiger LT Pro 55 Roman"/>
              </a:rPr>
              <a:t>minimum pseudo-p-value</a:t>
            </a:r>
            <a:r>
              <a:rPr lang="en-US" sz="1650" i="1" dirty="0">
                <a:latin typeface="Frutiger LT Pro 55 Roman"/>
              </a:rPr>
              <a:t> </a:t>
            </a:r>
            <a:r>
              <a:rPr lang="en-US" sz="1650" dirty="0">
                <a:latin typeface="Frutiger LT Pro 55 Roman"/>
              </a:rPr>
              <a:t>is less than the original </a:t>
            </a:r>
            <a:r>
              <a:rPr lang="en-US" sz="1650" i="1" dirty="0">
                <a:latin typeface="Frutiger LT Pro 55 Roman"/>
              </a:rPr>
              <a:t>p-value</a:t>
            </a:r>
            <a:r>
              <a:rPr lang="en-US" sz="1650" dirty="0">
                <a:latin typeface="Frutiger LT Pro 55 Roman"/>
              </a:rPr>
              <a:t> is the adjusted </a:t>
            </a:r>
            <a:r>
              <a:rPr lang="en-US" sz="1650" i="1" dirty="0">
                <a:latin typeface="Frutiger LT Pro 55 Roman"/>
              </a:rPr>
              <a:t>p-value</a:t>
            </a:r>
            <a:r>
              <a:rPr lang="en-US" sz="1650" dirty="0">
                <a:latin typeface="Frutiger LT Pro 55 Roman"/>
              </a:rPr>
              <a:t>.</a:t>
            </a:r>
          </a:p>
          <a:p>
            <a:pPr>
              <a:spcBef>
                <a:spcPts val="900"/>
              </a:spcBef>
            </a:pPr>
            <a:endParaRPr lang="en-US" sz="1650" dirty="0"/>
          </a:p>
        </p:txBody>
      </p:sp>
    </p:spTree>
    <p:extLst>
      <p:ext uri="{BB962C8B-B14F-4D97-AF65-F5344CB8AC3E}">
        <p14:creationId xmlns:p14="http://schemas.microsoft.com/office/powerpoint/2010/main" val="403062530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extBox 17"/>
          <p:cNvSpPr txBox="1"/>
          <p:nvPr/>
        </p:nvSpPr>
        <p:spPr>
          <a:xfrm>
            <a:off x="656208" y="1676446"/>
            <a:ext cx="7831583" cy="4093428"/>
          </a:xfrm>
          <a:prstGeom prst="rect">
            <a:avLst/>
          </a:prstGeom>
          <a:noFill/>
        </p:spPr>
        <p:txBody>
          <a:bodyPr wrap="square" rtlCol="0">
            <a:spAutoFit/>
          </a:bodyPr>
          <a:lstStyle/>
          <a:p>
            <a:pPr>
              <a:spcBef>
                <a:spcPts val="450"/>
              </a:spcBef>
            </a:pPr>
            <a:r>
              <a:rPr lang="en-US" sz="2400" b="1" i="1" dirty="0">
                <a:latin typeface="Frutiger LT Pro 55 Roman" panose="020B0602020204020204" pitchFamily="34" charset="0"/>
              </a:rPr>
              <a:t>Benjamini and Hochberg False Discovery Rate</a:t>
            </a:r>
          </a:p>
          <a:p>
            <a:pPr>
              <a:spcBef>
                <a:spcPts val="450"/>
              </a:spcBef>
            </a:pPr>
            <a:endParaRPr lang="en-US" sz="1500" dirty="0">
              <a:latin typeface="Frutiger LT Pro 55 Roman" panose="020B0602020204020204" pitchFamily="34" charset="0"/>
            </a:endParaRPr>
          </a:p>
          <a:p>
            <a:pPr>
              <a:spcBef>
                <a:spcPts val="450"/>
              </a:spcBef>
            </a:pPr>
            <a:r>
              <a:rPr lang="en-US" sz="1500" dirty="0">
                <a:latin typeface="Frutiger LT Pro 55 Roman" panose="020B0602020204020204" pitchFamily="34" charset="0"/>
              </a:rPr>
              <a:t>This correction is the least stringent of all 4 options, and therefore tolerates more </a:t>
            </a:r>
            <a:r>
              <a:rPr lang="en-US" sz="1500" b="1" i="1" dirty="0">
                <a:latin typeface="Frutiger LT Pro 55 Roman" panose="020B0602020204020204" pitchFamily="34" charset="0"/>
              </a:rPr>
              <a:t>false positives</a:t>
            </a:r>
            <a:r>
              <a:rPr lang="en-US" sz="1500" dirty="0">
                <a:latin typeface="Frutiger LT Pro 55 Roman" panose="020B0602020204020204" pitchFamily="34" charset="0"/>
              </a:rPr>
              <a:t>. There will be also </a:t>
            </a:r>
          </a:p>
          <a:p>
            <a:pPr>
              <a:spcBef>
                <a:spcPts val="450"/>
              </a:spcBef>
            </a:pPr>
            <a:r>
              <a:rPr lang="en-US" sz="1500" dirty="0">
                <a:latin typeface="Frutiger LT Pro 55 Roman" panose="020B0602020204020204" pitchFamily="34" charset="0"/>
              </a:rPr>
              <a:t>less </a:t>
            </a:r>
            <a:r>
              <a:rPr lang="en-US" sz="1500" b="1" i="1" dirty="0">
                <a:latin typeface="Frutiger LT Pro 55 Roman" panose="020B0602020204020204" pitchFamily="34" charset="0"/>
              </a:rPr>
              <a:t>false negatives</a:t>
            </a:r>
            <a:r>
              <a:rPr lang="en-US" sz="1500" i="1" dirty="0">
                <a:latin typeface="Frutiger LT Pro 55 Roman" panose="020B0602020204020204" pitchFamily="34" charset="0"/>
              </a:rPr>
              <a:t>. </a:t>
            </a:r>
            <a:endParaRPr lang="en-US" sz="1500" dirty="0">
              <a:latin typeface="Frutiger LT Pro 55 Roman" panose="020B0602020204020204" pitchFamily="34" charset="0"/>
            </a:endParaRPr>
          </a:p>
          <a:p>
            <a:endParaRPr lang="en-US" sz="1500" dirty="0">
              <a:latin typeface="Frutiger LT Pro 55 Roman" panose="020B0602020204020204" pitchFamily="34" charset="0"/>
            </a:endParaRPr>
          </a:p>
          <a:p>
            <a:r>
              <a:rPr lang="en-US" sz="1500" dirty="0">
                <a:latin typeface="Frutiger LT Pro 55 Roman" panose="020B0602020204020204" pitchFamily="34" charset="0"/>
              </a:rPr>
              <a:t>1) The </a:t>
            </a:r>
            <a:r>
              <a:rPr lang="en-US" sz="1500" i="1" dirty="0">
                <a:latin typeface="Frutiger LT Pro 55 Roman" panose="020B0602020204020204" pitchFamily="34" charset="0"/>
              </a:rPr>
              <a:t>p-values</a:t>
            </a:r>
            <a:r>
              <a:rPr lang="en-US" sz="1500" dirty="0">
                <a:latin typeface="Frutiger LT Pro 55 Roman" panose="020B0602020204020204" pitchFamily="34" charset="0"/>
              </a:rPr>
              <a:t> of each gene are ranked from </a:t>
            </a:r>
            <a:r>
              <a:rPr lang="en-US" sz="1500" b="1" i="1" dirty="0">
                <a:latin typeface="Frutiger LT Pro 55 Roman" panose="020B0602020204020204" pitchFamily="34" charset="0"/>
              </a:rPr>
              <a:t>largest</a:t>
            </a:r>
            <a:r>
              <a:rPr lang="en-US" sz="1500" dirty="0">
                <a:latin typeface="Frutiger LT Pro 55 Roman" panose="020B0602020204020204" pitchFamily="34" charset="0"/>
              </a:rPr>
              <a:t> to </a:t>
            </a:r>
            <a:r>
              <a:rPr lang="en-US" sz="1500" b="1" i="1" dirty="0">
                <a:latin typeface="Frutiger LT Pro 55 Roman" panose="020B0602020204020204" pitchFamily="34" charset="0"/>
              </a:rPr>
              <a:t>smallest</a:t>
            </a:r>
            <a:r>
              <a:rPr lang="en-US" sz="1500" dirty="0">
                <a:latin typeface="Frutiger LT Pro 55 Roman" panose="020B0602020204020204" pitchFamily="34" charset="0"/>
              </a:rPr>
              <a:t>.</a:t>
            </a:r>
          </a:p>
          <a:p>
            <a:pPr>
              <a:spcBef>
                <a:spcPts val="900"/>
              </a:spcBef>
            </a:pPr>
            <a:r>
              <a:rPr lang="en-US" sz="1500" dirty="0">
                <a:latin typeface="Frutiger LT Pro 55 Roman" panose="020B0602020204020204" pitchFamily="34" charset="0"/>
              </a:rPr>
              <a:t>2) The largest </a:t>
            </a:r>
            <a:r>
              <a:rPr lang="en-US" sz="1500" i="1" dirty="0">
                <a:latin typeface="Frutiger LT Pro 55 Roman" panose="020B0602020204020204" pitchFamily="34" charset="0"/>
              </a:rPr>
              <a:t>p-value</a:t>
            </a:r>
            <a:r>
              <a:rPr lang="en-US" sz="1500" dirty="0">
                <a:latin typeface="Frutiger LT Pro 55 Roman" panose="020B0602020204020204" pitchFamily="34" charset="0"/>
              </a:rPr>
              <a:t> remains as it is.</a:t>
            </a:r>
          </a:p>
          <a:p>
            <a:pPr>
              <a:spcBef>
                <a:spcPts val="900"/>
              </a:spcBef>
            </a:pPr>
            <a:r>
              <a:rPr lang="en-US" sz="1500" dirty="0">
                <a:latin typeface="Frutiger LT Pro 55 Roman" panose="020B0602020204020204" pitchFamily="34" charset="0"/>
              </a:rPr>
              <a:t>3) The second largest </a:t>
            </a:r>
            <a:r>
              <a:rPr lang="en-US" sz="1500" i="1" dirty="0">
                <a:latin typeface="Frutiger LT Pro 55 Roman" panose="020B0602020204020204" pitchFamily="34" charset="0"/>
              </a:rPr>
              <a:t>p-value</a:t>
            </a:r>
            <a:r>
              <a:rPr lang="en-US" sz="1500" dirty="0">
                <a:latin typeface="Frutiger LT Pro 55 Roman" panose="020B0602020204020204" pitchFamily="34" charset="0"/>
              </a:rPr>
              <a:t> is multiplied by the total number of genes in gene list divided by its rank. </a:t>
            </a:r>
          </a:p>
          <a:p>
            <a:pPr>
              <a:spcBef>
                <a:spcPts val="900"/>
              </a:spcBef>
            </a:pPr>
            <a:r>
              <a:rPr lang="en-US" sz="1500" b="1" i="1" dirty="0">
                <a:latin typeface="Frutiger LT Pro 55 Roman" panose="020B0602020204020204" pitchFamily="34" charset="0"/>
              </a:rPr>
              <a:t>	</a:t>
            </a:r>
            <a:r>
              <a:rPr lang="en-US" b="1" i="1" dirty="0">
                <a:latin typeface="Frutiger LT Pro 55 Roman" panose="020B0602020204020204" pitchFamily="34" charset="0"/>
              </a:rPr>
              <a:t>Corrected p-value = p-value*(n/n-1) &lt; 0.05</a:t>
            </a:r>
            <a:endParaRPr lang="en-US" sz="1500" b="1" i="1" dirty="0">
              <a:latin typeface="Frutiger LT Pro 55 Roman" panose="020B0602020204020204" pitchFamily="34" charset="0"/>
            </a:endParaRPr>
          </a:p>
          <a:p>
            <a:pPr>
              <a:spcBef>
                <a:spcPts val="900"/>
              </a:spcBef>
            </a:pPr>
            <a:r>
              <a:rPr lang="en-US" sz="1500" dirty="0">
                <a:latin typeface="Frutiger LT Pro 55 Roman" panose="020B0602020204020204" pitchFamily="34" charset="0"/>
              </a:rPr>
              <a:t>4) The third p-value is multiplied as in step 3:</a:t>
            </a:r>
          </a:p>
          <a:p>
            <a:pPr>
              <a:spcBef>
                <a:spcPts val="900"/>
              </a:spcBef>
            </a:pPr>
            <a:r>
              <a:rPr lang="en-US" sz="1500" b="1" i="1" dirty="0">
                <a:latin typeface="Frutiger LT Pro 55 Roman" panose="020B0602020204020204" pitchFamily="34" charset="0"/>
              </a:rPr>
              <a:t>	</a:t>
            </a:r>
            <a:r>
              <a:rPr lang="en-US" b="1" i="1" dirty="0">
                <a:latin typeface="Frutiger LT Pro 55 Roman" panose="020B0602020204020204" pitchFamily="34" charset="0"/>
              </a:rPr>
              <a:t>Corrected p-value = p-value*(n/n-2) &lt; 0.05</a:t>
            </a:r>
            <a:endParaRPr lang="en-US" sz="1500" b="1" i="1" dirty="0">
              <a:latin typeface="Frutiger LT Pro 55 Roman" panose="020B0602020204020204" pitchFamily="34" charset="0"/>
            </a:endParaRPr>
          </a:p>
        </p:txBody>
      </p:sp>
    </p:spTree>
    <p:extLst>
      <p:ext uri="{BB962C8B-B14F-4D97-AF65-F5344CB8AC3E}">
        <p14:creationId xmlns:p14="http://schemas.microsoft.com/office/powerpoint/2010/main" val="358175504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551774369"/>
              </p:ext>
            </p:extLst>
          </p:nvPr>
        </p:nvGraphicFramePr>
        <p:xfrm>
          <a:off x="888982" y="2909108"/>
          <a:ext cx="7525175" cy="1973284"/>
        </p:xfrm>
        <a:graphic>
          <a:graphicData uri="http://schemas.openxmlformats.org/drawingml/2006/table">
            <a:tbl>
              <a:tblPr firstRow="1" bandRow="1">
                <a:tableStyleId>{21E4AEA4-8DFA-4A89-87EB-49C32662AFE0}</a:tableStyleId>
              </a:tblPr>
              <a:tblGrid>
                <a:gridCol w="768394">
                  <a:extLst>
                    <a:ext uri="{9D8B030D-6E8A-4147-A177-3AD203B41FA5}">
                      <a16:colId xmlns:a16="http://schemas.microsoft.com/office/drawing/2014/main" val="20000"/>
                    </a:ext>
                  </a:extLst>
                </a:gridCol>
                <a:gridCol w="993890">
                  <a:extLst>
                    <a:ext uri="{9D8B030D-6E8A-4147-A177-3AD203B41FA5}">
                      <a16:colId xmlns:a16="http://schemas.microsoft.com/office/drawing/2014/main" val="20001"/>
                    </a:ext>
                  </a:extLst>
                </a:gridCol>
                <a:gridCol w="826850">
                  <a:extLst>
                    <a:ext uri="{9D8B030D-6E8A-4147-A177-3AD203B41FA5}">
                      <a16:colId xmlns:a16="http://schemas.microsoft.com/office/drawing/2014/main" val="20002"/>
                    </a:ext>
                  </a:extLst>
                </a:gridCol>
                <a:gridCol w="2781221">
                  <a:extLst>
                    <a:ext uri="{9D8B030D-6E8A-4147-A177-3AD203B41FA5}">
                      <a16:colId xmlns:a16="http://schemas.microsoft.com/office/drawing/2014/main" val="20003"/>
                    </a:ext>
                  </a:extLst>
                </a:gridCol>
                <a:gridCol w="2154820">
                  <a:extLst>
                    <a:ext uri="{9D8B030D-6E8A-4147-A177-3AD203B41FA5}">
                      <a16:colId xmlns:a16="http://schemas.microsoft.com/office/drawing/2014/main" val="20004"/>
                    </a:ext>
                  </a:extLst>
                </a:gridCol>
              </a:tblGrid>
              <a:tr h="735034">
                <a:tc>
                  <a:txBody>
                    <a:bodyPr/>
                    <a:lstStyle/>
                    <a:p>
                      <a:pPr algn="l"/>
                      <a:r>
                        <a:rPr lang="en-US" sz="1400" u="none" strike="noStrike" baseline="0" dirty="0"/>
                        <a:t>Gene</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p-value (L to S)</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Rank</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Correction </a:t>
                      </a:r>
                      <a:endParaRPr lang="en-US" sz="1400" b="1" i="0" u="none" strike="noStrike" baseline="0" dirty="0">
                        <a:latin typeface="Constantia" panose="02030602050306030303" pitchFamily="18" charset="0"/>
                      </a:endParaRPr>
                    </a:p>
                  </a:txBody>
                  <a:tcPr marL="68580" marR="68580" marT="34290" marB="34290" anchor="b"/>
                </a:tc>
                <a:tc>
                  <a:txBody>
                    <a:bodyPr/>
                    <a:lstStyle/>
                    <a:p>
                      <a:pPr algn="l"/>
                      <a:r>
                        <a:rPr lang="en-US" sz="1400" u="none" strike="noStrike" baseline="0" dirty="0"/>
                        <a:t>Is gene significant after correction?</a:t>
                      </a:r>
                      <a:endParaRPr lang="en-US" sz="1400" dirty="0">
                        <a:latin typeface="Constantia" panose="02030602050306030303" pitchFamily="18" charset="0"/>
                      </a:endParaRPr>
                    </a:p>
                  </a:txBody>
                  <a:tcPr marL="68580" marR="68580" marT="34290" marB="34290" anchor="b"/>
                </a:tc>
                <a:extLst>
                  <a:ext uri="{0D108BD9-81ED-4DB2-BD59-A6C34878D82A}">
                    <a16:rowId xmlns:a16="http://schemas.microsoft.com/office/drawing/2014/main" val="10000"/>
                  </a:ext>
                </a:extLst>
              </a:tr>
              <a:tr h="412750">
                <a:tc>
                  <a:txBody>
                    <a:bodyPr/>
                    <a:lstStyle/>
                    <a:p>
                      <a:r>
                        <a:rPr lang="en-US" sz="1600" dirty="0"/>
                        <a:t>A</a:t>
                      </a:r>
                    </a:p>
                  </a:txBody>
                  <a:tcPr marL="68580" marR="68580" marT="34290" marB="34290"/>
                </a:tc>
                <a:tc>
                  <a:txBody>
                    <a:bodyPr/>
                    <a:lstStyle/>
                    <a:p>
                      <a:r>
                        <a:rPr lang="en-US" sz="1600" u="none" strike="noStrike" kern="1200" baseline="0" dirty="0"/>
                        <a:t>0.1</a:t>
                      </a:r>
                      <a:endParaRPr lang="en-US" sz="1600" dirty="0"/>
                    </a:p>
                  </a:txBody>
                  <a:tcPr marL="68580" marR="68580" marT="34290" marB="34290"/>
                </a:tc>
                <a:tc>
                  <a:txBody>
                    <a:bodyPr/>
                    <a:lstStyle/>
                    <a:p>
                      <a:r>
                        <a:rPr lang="en-US" sz="1600" dirty="0"/>
                        <a:t>1000</a:t>
                      </a:r>
                    </a:p>
                  </a:txBody>
                  <a:tcPr marL="68580" marR="68580" marT="34290" marB="34290"/>
                </a:tc>
                <a:tc>
                  <a:txBody>
                    <a:bodyPr/>
                    <a:lstStyle/>
                    <a:p>
                      <a:r>
                        <a:rPr lang="en-US" sz="1600" u="none" strike="noStrike" kern="1200" baseline="0" dirty="0"/>
                        <a:t>No correction</a:t>
                      </a:r>
                      <a:endParaRPr lang="en-US" sz="1600" dirty="0"/>
                    </a:p>
                  </a:txBody>
                  <a:tcPr marL="68580" marR="68580" marT="34290" marB="34290"/>
                </a:tc>
                <a:tc>
                  <a:txBody>
                    <a:bodyPr/>
                    <a:lstStyle/>
                    <a:p>
                      <a:r>
                        <a:rPr lang="en-US" sz="1600" u="none" strike="noStrike" kern="1200" baseline="0" dirty="0"/>
                        <a:t>0.1 &gt; 0.05 =&gt; No</a:t>
                      </a:r>
                      <a:endParaRPr lang="en-US" sz="1600" dirty="0"/>
                    </a:p>
                  </a:txBody>
                  <a:tcPr marL="68580" marR="68580" marT="34290" marB="34290"/>
                </a:tc>
                <a:extLst>
                  <a:ext uri="{0D108BD9-81ED-4DB2-BD59-A6C34878D82A}">
                    <a16:rowId xmlns:a16="http://schemas.microsoft.com/office/drawing/2014/main" val="10001"/>
                  </a:ext>
                </a:extLst>
              </a:tr>
              <a:tr h="412750">
                <a:tc>
                  <a:txBody>
                    <a:bodyPr/>
                    <a:lstStyle/>
                    <a:p>
                      <a:r>
                        <a:rPr lang="en-US" sz="1600" dirty="0"/>
                        <a:t>B</a:t>
                      </a:r>
                    </a:p>
                  </a:txBody>
                  <a:tcPr marL="68580" marR="68580" marT="34290" marB="34290"/>
                </a:tc>
                <a:tc>
                  <a:txBody>
                    <a:bodyPr/>
                    <a:lstStyle/>
                    <a:p>
                      <a:r>
                        <a:rPr lang="en-US" sz="1600" u="none" strike="noStrike" kern="1200" baseline="0" dirty="0"/>
                        <a:t>0.06</a:t>
                      </a:r>
                      <a:endParaRPr lang="en-US" sz="1600" dirty="0"/>
                    </a:p>
                  </a:txBody>
                  <a:tcPr marL="68580" marR="68580" marT="34290" marB="34290"/>
                </a:tc>
                <a:tc>
                  <a:txBody>
                    <a:bodyPr/>
                    <a:lstStyle/>
                    <a:p>
                      <a:r>
                        <a:rPr lang="en-US" sz="1600" dirty="0"/>
                        <a:t>999</a:t>
                      </a:r>
                    </a:p>
                  </a:txBody>
                  <a:tcPr marL="68580" marR="68580" marT="34290" marB="34290"/>
                </a:tc>
                <a:tc>
                  <a:txBody>
                    <a:bodyPr/>
                    <a:lstStyle/>
                    <a:p>
                      <a:r>
                        <a:rPr lang="en-US" sz="1600" u="none" strike="noStrike" kern="1200" baseline="0" dirty="0"/>
                        <a:t>0.06* (1000/999) = 0.06006</a:t>
                      </a:r>
                      <a:endParaRPr lang="en-US" sz="1600" dirty="0"/>
                    </a:p>
                  </a:txBody>
                  <a:tcPr marL="68580" marR="68580" marT="34290" marB="34290"/>
                </a:tc>
                <a:tc>
                  <a:txBody>
                    <a:bodyPr/>
                    <a:lstStyle/>
                    <a:p>
                      <a:r>
                        <a:rPr lang="en-US" sz="1600" u="none" strike="noStrike" kern="1200" baseline="0" dirty="0"/>
                        <a:t>0.06006 &gt; 0.05 =&gt; No</a:t>
                      </a:r>
                      <a:endParaRPr lang="en-US" sz="1600" dirty="0"/>
                    </a:p>
                  </a:txBody>
                  <a:tcPr marL="68580" marR="68580" marT="34290" marB="34290"/>
                </a:tc>
                <a:extLst>
                  <a:ext uri="{0D108BD9-81ED-4DB2-BD59-A6C34878D82A}">
                    <a16:rowId xmlns:a16="http://schemas.microsoft.com/office/drawing/2014/main" val="10002"/>
                  </a:ext>
                </a:extLst>
              </a:tr>
              <a:tr h="412750">
                <a:tc>
                  <a:txBody>
                    <a:bodyPr/>
                    <a:lstStyle/>
                    <a:p>
                      <a:r>
                        <a:rPr lang="en-US" sz="1600" dirty="0"/>
                        <a:t>C</a:t>
                      </a:r>
                    </a:p>
                  </a:txBody>
                  <a:tcPr marL="68580" marR="68580" marT="34290" marB="34290"/>
                </a:tc>
                <a:tc>
                  <a:txBody>
                    <a:bodyPr/>
                    <a:lstStyle/>
                    <a:p>
                      <a:r>
                        <a:rPr lang="en-US" sz="1600" u="none" strike="noStrike" kern="1200" baseline="0" dirty="0"/>
                        <a:t>0.04</a:t>
                      </a:r>
                      <a:endParaRPr lang="en-US" sz="1600" dirty="0"/>
                    </a:p>
                  </a:txBody>
                  <a:tcPr marL="68580" marR="68580" marT="34290" marB="34290"/>
                </a:tc>
                <a:tc>
                  <a:txBody>
                    <a:bodyPr/>
                    <a:lstStyle/>
                    <a:p>
                      <a:r>
                        <a:rPr lang="en-US" sz="1600" dirty="0"/>
                        <a:t>998</a:t>
                      </a:r>
                    </a:p>
                  </a:txBody>
                  <a:tcPr marL="68580" marR="68580" marT="34290" marB="34290"/>
                </a:tc>
                <a:tc>
                  <a:txBody>
                    <a:bodyPr/>
                    <a:lstStyle/>
                    <a:p>
                      <a:r>
                        <a:rPr lang="en-US" sz="1600" u="none" strike="noStrike" kern="1200" baseline="0" dirty="0"/>
                        <a:t>0.04*(1000/998) = 0.04008</a:t>
                      </a:r>
                      <a:endParaRPr lang="en-US" sz="1600" dirty="0"/>
                    </a:p>
                  </a:txBody>
                  <a:tcPr marL="68580" marR="68580" marT="34290" marB="34290"/>
                </a:tc>
                <a:tc>
                  <a:txBody>
                    <a:bodyPr/>
                    <a:lstStyle/>
                    <a:p>
                      <a:r>
                        <a:rPr lang="en-US" sz="1600" u="none" strike="noStrike" kern="1200" baseline="0" dirty="0"/>
                        <a:t>0.04008 &lt; 0.05 =&gt; Yes</a:t>
                      </a:r>
                      <a:endParaRPr lang="en-US" sz="1600" dirty="0"/>
                    </a:p>
                  </a:txBody>
                  <a:tcPr marL="68580" marR="68580" marT="34290" marB="34290"/>
                </a:tc>
                <a:extLst>
                  <a:ext uri="{0D108BD9-81ED-4DB2-BD59-A6C34878D82A}">
                    <a16:rowId xmlns:a16="http://schemas.microsoft.com/office/drawing/2014/main" val="10003"/>
                  </a:ext>
                </a:extLst>
              </a:tr>
            </a:tbl>
          </a:graphicData>
        </a:graphic>
      </p:graphicFrame>
      <p:sp>
        <p:nvSpPr>
          <p:cNvPr id="16" name="Rectangle 15"/>
          <p:cNvSpPr/>
          <p:nvPr/>
        </p:nvSpPr>
        <p:spPr>
          <a:xfrm>
            <a:off x="888983" y="1775162"/>
            <a:ext cx="7401371" cy="461665"/>
          </a:xfrm>
          <a:prstGeom prst="rect">
            <a:avLst/>
          </a:prstGeom>
        </p:spPr>
        <p:txBody>
          <a:bodyPr wrap="square">
            <a:spAutoFit/>
          </a:bodyPr>
          <a:lstStyle/>
          <a:p>
            <a:pPr>
              <a:spcBef>
                <a:spcPts val="450"/>
              </a:spcBef>
            </a:pPr>
            <a:r>
              <a:rPr lang="en-US" sz="2400" b="1" i="1" dirty="0">
                <a:latin typeface="Frutiger LT Pro 55 Roman" panose="020B0602020204020204" pitchFamily="34" charset="0"/>
              </a:rPr>
              <a:t>Benjamini and Hochberg False Discovery Rate</a:t>
            </a:r>
          </a:p>
        </p:txBody>
      </p:sp>
      <p:sp>
        <p:nvSpPr>
          <p:cNvPr id="17" name="TextBox 16"/>
          <p:cNvSpPr txBox="1"/>
          <p:nvPr/>
        </p:nvSpPr>
        <p:spPr>
          <a:xfrm>
            <a:off x="888983" y="2236827"/>
            <a:ext cx="3174574" cy="553998"/>
          </a:xfrm>
          <a:prstGeom prst="rect">
            <a:avLst/>
          </a:prstGeom>
          <a:noFill/>
        </p:spPr>
        <p:txBody>
          <a:bodyPr wrap="square" rtlCol="0">
            <a:spAutoFit/>
          </a:bodyPr>
          <a:lstStyle/>
          <a:p>
            <a:r>
              <a:rPr lang="en-US" sz="1500" dirty="0">
                <a:latin typeface="Frutiger LT Pro 55 Roman" panose="020B0602020204020204" pitchFamily="34" charset="0"/>
              </a:rPr>
              <a:t>Example:</a:t>
            </a:r>
          </a:p>
          <a:p>
            <a:r>
              <a:rPr lang="en-US" sz="1500" dirty="0">
                <a:latin typeface="Frutiger LT Pro 55 Roman" panose="020B0602020204020204" pitchFamily="34" charset="0"/>
              </a:rPr>
              <a:t>Let n=1000, error rate=0.05</a:t>
            </a:r>
          </a:p>
        </p:txBody>
      </p:sp>
    </p:spTree>
    <p:extLst>
      <p:ext uri="{BB962C8B-B14F-4D97-AF65-F5344CB8AC3E}">
        <p14:creationId xmlns:p14="http://schemas.microsoft.com/office/powerpoint/2010/main" val="2482607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5" name="Table 14"/>
          <p:cNvGraphicFramePr>
            <a:graphicFrameLocks noGrp="1"/>
          </p:cNvGraphicFramePr>
          <p:nvPr>
            <p:extLst>
              <p:ext uri="{D42A27DB-BD31-4B8C-83A1-F6EECF244321}">
                <p14:modId xmlns:p14="http://schemas.microsoft.com/office/powerpoint/2010/main" val="3181614633"/>
              </p:ext>
            </p:extLst>
          </p:nvPr>
        </p:nvGraphicFramePr>
        <p:xfrm>
          <a:off x="1036021" y="2583624"/>
          <a:ext cx="7420082" cy="3147060"/>
        </p:xfrm>
        <a:graphic>
          <a:graphicData uri="http://schemas.openxmlformats.org/drawingml/2006/table">
            <a:tbl>
              <a:tblPr firstRow="1" bandRow="1">
                <a:tableStyleId>{21E4AEA4-8DFA-4A89-87EB-49C32662AFE0}</a:tableStyleId>
              </a:tblPr>
              <a:tblGrid>
                <a:gridCol w="2473361">
                  <a:extLst>
                    <a:ext uri="{9D8B030D-6E8A-4147-A177-3AD203B41FA5}">
                      <a16:colId xmlns:a16="http://schemas.microsoft.com/office/drawing/2014/main" val="20000"/>
                    </a:ext>
                  </a:extLst>
                </a:gridCol>
                <a:gridCol w="2063348">
                  <a:extLst>
                    <a:ext uri="{9D8B030D-6E8A-4147-A177-3AD203B41FA5}">
                      <a16:colId xmlns:a16="http://schemas.microsoft.com/office/drawing/2014/main" val="20001"/>
                    </a:ext>
                  </a:extLst>
                </a:gridCol>
                <a:gridCol w="2883373">
                  <a:extLst>
                    <a:ext uri="{9D8B030D-6E8A-4147-A177-3AD203B41FA5}">
                      <a16:colId xmlns:a16="http://schemas.microsoft.com/office/drawing/2014/main" val="20002"/>
                    </a:ext>
                  </a:extLst>
                </a:gridCol>
              </a:tblGrid>
              <a:tr h="434340">
                <a:tc>
                  <a:txBody>
                    <a:bodyPr/>
                    <a:lstStyle/>
                    <a:p>
                      <a:r>
                        <a:rPr lang="en-US" sz="1200" dirty="0"/>
                        <a:t>Correction Method</a:t>
                      </a:r>
                    </a:p>
                  </a:txBody>
                  <a:tcPr marL="68580" marR="68580" marT="34290" marB="34290"/>
                </a:tc>
                <a:tc>
                  <a:txBody>
                    <a:bodyPr/>
                    <a:lstStyle/>
                    <a:p>
                      <a:r>
                        <a:rPr lang="en-US" sz="1200" u="none" strike="noStrike" kern="1200" baseline="0" dirty="0"/>
                        <a:t>Type of Error control</a:t>
                      </a:r>
                      <a:endParaRPr lang="en-US" sz="1200" dirty="0"/>
                    </a:p>
                  </a:txBody>
                  <a:tcPr marL="68580" marR="68580" marT="34290" marB="34290"/>
                </a:tc>
                <a:tc>
                  <a:txBody>
                    <a:bodyPr/>
                    <a:lstStyle/>
                    <a:p>
                      <a:r>
                        <a:rPr lang="en-US" sz="1200" u="none" strike="noStrike" kern="1200" baseline="0" dirty="0"/>
                        <a:t>Genes identified by chance after correction</a:t>
                      </a:r>
                      <a:endParaRPr lang="en-US" sz="1200" dirty="0"/>
                    </a:p>
                  </a:txBody>
                  <a:tcPr marL="68580" marR="68580" marT="34290" marB="34290"/>
                </a:tc>
                <a:extLst>
                  <a:ext uri="{0D108BD9-81ED-4DB2-BD59-A6C34878D82A}">
                    <a16:rowId xmlns:a16="http://schemas.microsoft.com/office/drawing/2014/main" val="10000"/>
                  </a:ext>
                </a:extLst>
              </a:tr>
              <a:tr h="251460">
                <a:tc>
                  <a:txBody>
                    <a:bodyPr/>
                    <a:lstStyle/>
                    <a:p>
                      <a:r>
                        <a:rPr lang="en-US" sz="1600" u="none" strike="noStrike" kern="1200" baseline="0" dirty="0"/>
                        <a:t>Bonferroni</a:t>
                      </a:r>
                      <a:endParaRPr lang="en-US" sz="1600" dirty="0"/>
                    </a:p>
                  </a:txBody>
                  <a:tcPr marL="68580" marR="68580" marT="34290" marB="34290"/>
                </a:tc>
                <a:tc rowSpan="3">
                  <a:txBody>
                    <a:bodyPr/>
                    <a:lstStyle/>
                    <a:p>
                      <a:r>
                        <a:rPr lang="en-US" sz="1600" u="none" strike="noStrike" kern="1200" baseline="0" dirty="0"/>
                        <a:t>Family-wise error rate</a:t>
                      </a:r>
                      <a:endParaRPr lang="en-US" sz="1600" dirty="0"/>
                    </a:p>
                  </a:txBody>
                  <a:tcPr marL="68580" marR="68580" marT="34290" marB="34290"/>
                </a:tc>
                <a:tc rowSpan="3">
                  <a:txBody>
                    <a:bodyPr/>
                    <a:lstStyle/>
                    <a:p>
                      <a:r>
                        <a:rPr lang="en-US" sz="1600" u="none" strike="noStrike" kern="1200" baseline="0" dirty="0"/>
                        <a:t>If error rate equals 0.05, expects</a:t>
                      </a:r>
                    </a:p>
                    <a:p>
                      <a:r>
                        <a:rPr lang="en-US" sz="1600" u="none" strike="noStrike" kern="1200" baseline="0" dirty="0"/>
                        <a:t>0.05 genes to be significant by</a:t>
                      </a:r>
                    </a:p>
                    <a:p>
                      <a:r>
                        <a:rPr lang="en-US" sz="1600" u="none" strike="noStrike" kern="1200" baseline="0" dirty="0"/>
                        <a:t>Chance.</a:t>
                      </a:r>
                      <a:endParaRPr lang="en-US" sz="1600" dirty="0"/>
                    </a:p>
                  </a:txBody>
                  <a:tcPr marL="68580" marR="68580" marT="34290" marB="34290"/>
                </a:tc>
                <a:extLst>
                  <a:ext uri="{0D108BD9-81ED-4DB2-BD59-A6C34878D82A}">
                    <a16:rowId xmlns:a16="http://schemas.microsoft.com/office/drawing/2014/main" val="10001"/>
                  </a:ext>
                </a:extLst>
              </a:tr>
              <a:tr h="251460">
                <a:tc>
                  <a:txBody>
                    <a:bodyPr/>
                    <a:lstStyle/>
                    <a:p>
                      <a:r>
                        <a:rPr lang="en-US" sz="1600" u="none" strike="noStrike" kern="1200" baseline="0" dirty="0"/>
                        <a:t>Bonferroni Step Down</a:t>
                      </a:r>
                      <a:endParaRPr lang="en-US" sz="1600" dirty="0"/>
                    </a:p>
                  </a:txBody>
                  <a:tcPr marL="68580" marR="68580" marT="34290" marB="3429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2"/>
                  </a:ext>
                </a:extLst>
              </a:tr>
              <a:tr h="434340">
                <a:tc>
                  <a:txBody>
                    <a:bodyPr/>
                    <a:lstStyle/>
                    <a:p>
                      <a:r>
                        <a:rPr lang="en-US" sz="1600" u="none" strike="noStrike" kern="1200" baseline="0" dirty="0"/>
                        <a:t>Westfall and Young</a:t>
                      </a:r>
                    </a:p>
                    <a:p>
                      <a:r>
                        <a:rPr lang="en-US" sz="1600" u="none" strike="noStrike" kern="1200" baseline="0" dirty="0"/>
                        <a:t>Permutation</a:t>
                      </a:r>
                      <a:endParaRPr lang="en-US" sz="1600" dirty="0"/>
                    </a:p>
                  </a:txBody>
                  <a:tcPr marL="68580" marR="68580" marT="34290" marB="34290"/>
                </a:tc>
                <a:tc vMerge="1">
                  <a:txBody>
                    <a:bodyPr/>
                    <a:lstStyle/>
                    <a:p>
                      <a:endParaRPr lang="en-US"/>
                    </a:p>
                  </a:txBody>
                  <a:tcPr/>
                </a:tc>
                <a:tc vMerge="1">
                  <a:txBody>
                    <a:bodyPr/>
                    <a:lstStyle/>
                    <a:p>
                      <a:endParaRPr lang="en-US"/>
                    </a:p>
                  </a:txBody>
                  <a:tcPr/>
                </a:tc>
                <a:extLst>
                  <a:ext uri="{0D108BD9-81ED-4DB2-BD59-A6C34878D82A}">
                    <a16:rowId xmlns:a16="http://schemas.microsoft.com/office/drawing/2014/main" val="10003"/>
                  </a:ext>
                </a:extLst>
              </a:tr>
              <a:tr h="1165860">
                <a:tc>
                  <a:txBody>
                    <a:bodyPr/>
                    <a:lstStyle/>
                    <a:p>
                      <a:r>
                        <a:rPr lang="en-US" sz="1600" u="none" strike="noStrike" kern="1200" baseline="0" dirty="0"/>
                        <a:t>Benjamini and Hochberg</a:t>
                      </a:r>
                      <a:endParaRPr lang="en-US" sz="1600" dirty="0"/>
                    </a:p>
                  </a:txBody>
                  <a:tcPr marL="68580" marR="68580" marT="34290" marB="34290"/>
                </a:tc>
                <a:tc>
                  <a:txBody>
                    <a:bodyPr/>
                    <a:lstStyle/>
                    <a:p>
                      <a:r>
                        <a:rPr lang="en-US" sz="1600" u="none" strike="noStrike" kern="1200" baseline="0" dirty="0"/>
                        <a:t>False Discovery Rate</a:t>
                      </a:r>
                      <a:endParaRPr lang="en-US" sz="1600" dirty="0"/>
                    </a:p>
                  </a:txBody>
                  <a:tcPr marL="68580" marR="68580" marT="34290" marB="34290"/>
                </a:tc>
                <a:tc>
                  <a:txBody>
                    <a:bodyPr/>
                    <a:lstStyle/>
                    <a:p>
                      <a:r>
                        <a:rPr lang="en-US" sz="1600" u="none" strike="noStrike" kern="1200" baseline="0" dirty="0"/>
                        <a:t>If error rate equals 0.05, 5% of</a:t>
                      </a:r>
                    </a:p>
                    <a:p>
                      <a:r>
                        <a:rPr lang="en-US" sz="1600" u="none" strike="noStrike" kern="1200" baseline="0" dirty="0"/>
                        <a:t>genes considered statistically</a:t>
                      </a:r>
                    </a:p>
                    <a:p>
                      <a:r>
                        <a:rPr lang="en-US" sz="1600" u="none" strike="noStrike" kern="1200" baseline="0" dirty="0"/>
                        <a:t>significant (that pass the</a:t>
                      </a:r>
                    </a:p>
                    <a:p>
                      <a:r>
                        <a:rPr lang="en-US" sz="1600" u="none" strike="noStrike" kern="1200" baseline="0" dirty="0"/>
                        <a:t>restriction after correction) will be identified by chance (false</a:t>
                      </a:r>
                    </a:p>
                    <a:p>
                      <a:r>
                        <a:rPr lang="en-US" sz="1600" u="none" strike="noStrike" kern="1200" baseline="0" dirty="0"/>
                        <a:t>positives).</a:t>
                      </a:r>
                      <a:endParaRPr lang="en-US" sz="1600" dirty="0"/>
                    </a:p>
                  </a:txBody>
                  <a:tcPr marL="68580" marR="68580" marT="34290" marB="34290"/>
                </a:tc>
                <a:extLst>
                  <a:ext uri="{0D108BD9-81ED-4DB2-BD59-A6C34878D82A}">
                    <a16:rowId xmlns:a16="http://schemas.microsoft.com/office/drawing/2014/main" val="10004"/>
                  </a:ext>
                </a:extLst>
              </a:tr>
            </a:tbl>
          </a:graphicData>
        </a:graphic>
      </p:graphicFrame>
      <p:sp>
        <p:nvSpPr>
          <p:cNvPr id="16" name="TextBox 15"/>
          <p:cNvSpPr txBox="1"/>
          <p:nvPr/>
        </p:nvSpPr>
        <p:spPr>
          <a:xfrm>
            <a:off x="1036021" y="1738514"/>
            <a:ext cx="5052923" cy="523220"/>
          </a:xfrm>
          <a:prstGeom prst="rect">
            <a:avLst/>
          </a:prstGeom>
          <a:noFill/>
        </p:spPr>
        <p:txBody>
          <a:bodyPr wrap="square" rtlCol="0">
            <a:spAutoFit/>
          </a:bodyPr>
          <a:lstStyle/>
          <a:p>
            <a:r>
              <a:rPr lang="en-US" sz="2800" b="1" i="1" dirty="0">
                <a:latin typeface="Frutiger LT Pro 55 Roman" panose="020B0602020204020204" pitchFamily="34" charset="0"/>
              </a:rPr>
              <a:t>Summary Table</a:t>
            </a:r>
          </a:p>
        </p:txBody>
      </p:sp>
    </p:spTree>
    <p:extLst>
      <p:ext uri="{BB962C8B-B14F-4D97-AF65-F5344CB8AC3E}">
        <p14:creationId xmlns:p14="http://schemas.microsoft.com/office/powerpoint/2010/main" val="218449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Content Placeholder 12"/>
          <p:cNvSpPr>
            <a:spLocks noGrp="1"/>
          </p:cNvSpPr>
          <p:nvPr>
            <p:ph idx="4294967295"/>
          </p:nvPr>
        </p:nvSpPr>
        <p:spPr>
          <a:xfrm>
            <a:off x="1116731" y="1899091"/>
            <a:ext cx="7280648" cy="2822972"/>
          </a:xfrm>
          <a:prstGeom prst="rect">
            <a:avLst/>
          </a:prstGeom>
        </p:spPr>
        <p:txBody>
          <a:bodyPr>
            <a:normAutofit fontScale="92500" lnSpcReduction="10000"/>
          </a:bodyPr>
          <a:lstStyle/>
          <a:p>
            <a:pPr marL="0" indent="0">
              <a:buNone/>
            </a:pPr>
            <a:r>
              <a:rPr lang="en-US" sz="3200" b="1" i="1" dirty="0">
                <a:latin typeface="Frutiger LT Pro 55 Roman" panose="020B0602020204020204" pitchFamily="34" charset="0"/>
              </a:rPr>
              <a:t>Practicum – Class 1</a:t>
            </a:r>
          </a:p>
          <a:p>
            <a:pPr marL="0" indent="0">
              <a:buNone/>
            </a:pPr>
            <a:endParaRPr lang="en-US" sz="2400" b="1" i="1" dirty="0">
              <a:latin typeface="Frutiger LT Pro 55 Roman" panose="020B0602020204020204" pitchFamily="34" charset="0"/>
            </a:endParaRPr>
          </a:p>
          <a:p>
            <a:pPr marL="171450" lvl="1">
              <a:lnSpc>
                <a:spcPct val="110000"/>
              </a:lnSpc>
              <a:spcBef>
                <a:spcPts val="750"/>
              </a:spcBef>
              <a:buFont typeface="Wingdings" panose="05000000000000000000" pitchFamily="2" charset="2"/>
              <a:buChar char="Ø"/>
            </a:pPr>
            <a:r>
              <a:rPr lang="en-US" sz="2000" i="1" dirty="0">
                <a:latin typeface="Frutiger LT Pro 55 Roman" panose="020B0602020204020204" pitchFamily="34" charset="0"/>
              </a:rPr>
              <a:t>edgeR: Differential Expression Analysis of Digital Gene Expression Data</a:t>
            </a:r>
          </a:p>
          <a:p>
            <a:pPr marL="171450" lvl="1">
              <a:lnSpc>
                <a:spcPct val="110000"/>
              </a:lnSpc>
              <a:spcBef>
                <a:spcPts val="750"/>
              </a:spcBef>
              <a:buFont typeface="Wingdings" panose="05000000000000000000" pitchFamily="2" charset="2"/>
              <a:buChar char="Ø"/>
            </a:pPr>
            <a:endParaRPr lang="en-US" sz="2800" i="1" dirty="0">
              <a:latin typeface="Frutiger LT Pro 55 Roman" panose="020B0602020204020204" pitchFamily="34" charset="0"/>
            </a:endParaRPr>
          </a:p>
          <a:p>
            <a:pPr>
              <a:buFont typeface="Wingdings" panose="05000000000000000000" pitchFamily="2" charset="2"/>
              <a:buChar char="Ø"/>
            </a:pPr>
            <a:r>
              <a:rPr lang="en-US" sz="2400" i="1" dirty="0">
                <a:latin typeface="Frutiger LT Pro 55 Roman" panose="020B0602020204020204" pitchFamily="34" charset="0"/>
              </a:rPr>
              <a:t>Example Directory Path</a:t>
            </a:r>
          </a:p>
          <a:p>
            <a:pPr marL="0" indent="0">
              <a:buNone/>
            </a:pPr>
            <a:r>
              <a:rPr lang="en-US" sz="1050" i="1" dirty="0">
                <a:latin typeface="Frutiger LT Pro 55 Roman" panose="020B0602020204020204" pitchFamily="34" charset="0"/>
              </a:rPr>
              <a:t>“C:/Users/Owner/Documents/RCCG_HMS/</a:t>
            </a:r>
            <a:r>
              <a:rPr lang="en-US" sz="1050" i="1" dirty="0" err="1">
                <a:latin typeface="Frutiger LT Pro 55 Roman" panose="020B0602020204020204" pitchFamily="34" charset="0"/>
              </a:rPr>
              <a:t>RC_Biostatistics_Courses</a:t>
            </a:r>
            <a:r>
              <a:rPr lang="en-US" sz="1050" i="1" dirty="0">
                <a:latin typeface="Frutiger LT Pro 55 Roman" panose="020B0602020204020204" pitchFamily="34" charset="0"/>
              </a:rPr>
              <a:t>/</a:t>
            </a:r>
            <a:r>
              <a:rPr lang="en-US" sz="1050" i="1" dirty="0" err="1">
                <a:latin typeface="Frutiger LT Pro 55 Roman" panose="020B0602020204020204" pitchFamily="34" charset="0"/>
              </a:rPr>
              <a:t>Biostats_RNA</a:t>
            </a:r>
            <a:r>
              <a:rPr lang="en-US" sz="1050" i="1" dirty="0">
                <a:latin typeface="Frutiger LT Pro 55 Roman" panose="020B0602020204020204" pitchFamily="34" charset="0"/>
              </a:rPr>
              <a:t>-Seq/Supervised/Class 1”  </a:t>
            </a:r>
          </a:p>
          <a:p>
            <a:pPr marL="0" indent="0">
              <a:buNone/>
            </a:pPr>
            <a:r>
              <a:rPr lang="en-US" sz="1200" b="1" i="1" dirty="0">
                <a:latin typeface="Constantia" panose="02030602050306030303" pitchFamily="18" charset="0"/>
              </a:rPr>
              <a:t>	</a:t>
            </a:r>
          </a:p>
        </p:txBody>
      </p:sp>
    </p:spTree>
    <p:extLst>
      <p:ext uri="{BB962C8B-B14F-4D97-AF65-F5344CB8AC3E}">
        <p14:creationId xmlns:p14="http://schemas.microsoft.com/office/powerpoint/2010/main" val="27247573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2A4F0FD6-43CF-4204-BCCB-8D80DDC86156}"/>
              </a:ext>
            </a:extLst>
          </p:cNvPr>
          <p:cNvGrpSpPr/>
          <p:nvPr/>
        </p:nvGrpSpPr>
        <p:grpSpPr>
          <a:xfrm>
            <a:off x="757387" y="2062217"/>
            <a:ext cx="7629226" cy="3013121"/>
            <a:chOff x="-306850" y="1858294"/>
            <a:chExt cx="9276163" cy="3319640"/>
          </a:xfrm>
        </p:grpSpPr>
        <p:grpSp>
          <p:nvGrpSpPr>
            <p:cNvPr id="47" name="Group 46"/>
            <p:cNvGrpSpPr/>
            <p:nvPr/>
          </p:nvGrpSpPr>
          <p:grpSpPr>
            <a:xfrm>
              <a:off x="180704" y="3243342"/>
              <a:ext cx="8778414" cy="513483"/>
              <a:chOff x="112143" y="1442565"/>
              <a:chExt cx="8778414" cy="513483"/>
            </a:xfrm>
          </p:grpSpPr>
          <p:sp>
            <p:nvSpPr>
              <p:cNvPr id="81" name="TextBox 80"/>
              <p:cNvSpPr txBox="1"/>
              <p:nvPr/>
            </p:nvSpPr>
            <p:spPr>
              <a:xfrm>
                <a:off x="5500491" y="1442565"/>
                <a:ext cx="852857"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900" dirty="0"/>
                  <a:t>Gene Set </a:t>
                </a:r>
              </a:p>
              <a:p>
                <a:pPr algn="ctr"/>
                <a:r>
                  <a:rPr lang="en-US" sz="900" dirty="0"/>
                  <a:t>Analysis</a:t>
                </a:r>
              </a:p>
            </p:txBody>
          </p:sp>
          <p:sp>
            <p:nvSpPr>
              <p:cNvPr id="82" name="TextBox 81"/>
              <p:cNvSpPr txBox="1"/>
              <p:nvPr/>
            </p:nvSpPr>
            <p:spPr>
              <a:xfrm>
                <a:off x="2160498" y="1463605"/>
                <a:ext cx="1238309"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Data</a:t>
                </a:r>
              </a:p>
              <a:p>
                <a:pPr algn="ctr"/>
                <a:r>
                  <a:rPr lang="en-US" sz="900" dirty="0"/>
                  <a:t>Normalization</a:t>
                </a:r>
              </a:p>
            </p:txBody>
          </p:sp>
          <p:sp>
            <p:nvSpPr>
              <p:cNvPr id="83" name="TextBox 82"/>
              <p:cNvSpPr txBox="1"/>
              <p:nvPr/>
            </p:nvSpPr>
            <p:spPr>
              <a:xfrm>
                <a:off x="3897545" y="1462689"/>
                <a:ext cx="1062657" cy="492443"/>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Differential Analysis</a:t>
                </a:r>
              </a:p>
            </p:txBody>
          </p:sp>
          <p:cxnSp>
            <p:nvCxnSpPr>
              <p:cNvPr id="84" name="Straight Arrow Connector 83"/>
              <p:cNvCxnSpPr>
                <a:stCxn id="82" idx="3"/>
                <a:endCxn id="83" idx="1"/>
              </p:cNvCxnSpPr>
              <p:nvPr/>
            </p:nvCxnSpPr>
            <p:spPr>
              <a:xfrm flipV="1">
                <a:off x="3398807" y="1708911"/>
                <a:ext cx="498737" cy="916"/>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p:cNvCxnSpPr>
                <a:stCxn id="83" idx="3"/>
                <a:endCxn id="81" idx="1"/>
              </p:cNvCxnSpPr>
              <p:nvPr/>
            </p:nvCxnSpPr>
            <p:spPr>
              <a:xfrm flipV="1">
                <a:off x="4960202" y="1688786"/>
                <a:ext cx="540289" cy="2012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6" name="TextBox 85"/>
              <p:cNvSpPr txBox="1"/>
              <p:nvPr/>
            </p:nvSpPr>
            <p:spPr>
              <a:xfrm>
                <a:off x="6910764" y="1537362"/>
                <a:ext cx="1979793" cy="3077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nchor="ctr" anchorCtr="0">
                <a:spAutoFit/>
              </a:bodyPr>
              <a:lstStyle/>
              <a:p>
                <a:pPr algn="ctr"/>
                <a:r>
                  <a:rPr lang="en-US" sz="900" dirty="0"/>
                  <a:t>Hypothesis Generation</a:t>
                </a:r>
              </a:p>
            </p:txBody>
          </p:sp>
          <p:cxnSp>
            <p:nvCxnSpPr>
              <p:cNvPr id="87" name="Straight Arrow Connector 86"/>
              <p:cNvCxnSpPr>
                <a:stCxn id="81" idx="3"/>
                <a:endCxn id="86" idx="1"/>
              </p:cNvCxnSpPr>
              <p:nvPr/>
            </p:nvCxnSpPr>
            <p:spPr>
              <a:xfrm>
                <a:off x="6353349" y="1688786"/>
                <a:ext cx="557415" cy="2464"/>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112143" y="1555118"/>
                <a:ext cx="1699403" cy="307776"/>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Data Platform</a:t>
                </a:r>
              </a:p>
            </p:txBody>
          </p:sp>
          <p:cxnSp>
            <p:nvCxnSpPr>
              <p:cNvPr id="89" name="Straight Arrow Connector 88"/>
              <p:cNvCxnSpPr>
                <a:stCxn id="88" idx="3"/>
                <a:endCxn id="82" idx="1"/>
              </p:cNvCxnSpPr>
              <p:nvPr/>
            </p:nvCxnSpPr>
            <p:spPr>
              <a:xfrm>
                <a:off x="1811546" y="1709007"/>
                <a:ext cx="348952" cy="820"/>
              </a:xfrm>
              <a:prstGeom prst="straightConnector1">
                <a:avLst/>
              </a:prstGeom>
              <a:ln>
                <a:solidFill>
                  <a:schemeClr val="accent1">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93" name="Group 92"/>
            <p:cNvGrpSpPr/>
            <p:nvPr/>
          </p:nvGrpSpPr>
          <p:grpSpPr>
            <a:xfrm>
              <a:off x="190899" y="4070475"/>
              <a:ext cx="8778414" cy="677108"/>
              <a:chOff x="112143" y="4351608"/>
              <a:chExt cx="8778414" cy="677108"/>
            </a:xfrm>
          </p:grpSpPr>
          <p:sp>
            <p:nvSpPr>
              <p:cNvPr id="94" name="TextBox 93"/>
              <p:cNvSpPr txBox="1"/>
              <p:nvPr/>
            </p:nvSpPr>
            <p:spPr>
              <a:xfrm>
                <a:off x="112143" y="4542123"/>
                <a:ext cx="1699404"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900" dirty="0"/>
                  <a:t>RNA-</a:t>
                </a:r>
                <a:r>
                  <a:rPr lang="en-US" sz="900" dirty="0" err="1"/>
                  <a:t>Seq</a:t>
                </a:r>
                <a:r>
                  <a:rPr lang="en-US" sz="900" dirty="0"/>
                  <a:t> Data</a:t>
                </a:r>
              </a:p>
            </p:txBody>
          </p:sp>
          <p:sp>
            <p:nvSpPr>
              <p:cNvPr id="95" name="TextBox 94"/>
              <p:cNvSpPr txBox="1"/>
              <p:nvPr/>
            </p:nvSpPr>
            <p:spPr>
              <a:xfrm>
                <a:off x="3890529" y="4527076"/>
                <a:ext cx="1074053"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spAutoFit/>
              </a:bodyPr>
              <a:lstStyle/>
              <a:p>
                <a:pPr algn="ctr"/>
                <a:r>
                  <a:rPr lang="en-US" sz="900" dirty="0"/>
                  <a:t>edgeR</a:t>
                </a:r>
              </a:p>
            </p:txBody>
          </p:sp>
          <p:sp>
            <p:nvSpPr>
              <p:cNvPr id="96" name="TextBox 95"/>
              <p:cNvSpPr txBox="1"/>
              <p:nvPr/>
            </p:nvSpPr>
            <p:spPr>
              <a:xfrm>
                <a:off x="2136856" y="4545665"/>
                <a:ext cx="1238309"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0">
                <a:spAutoFit/>
              </a:bodyPr>
              <a:lstStyle/>
              <a:p>
                <a:pPr algn="ctr"/>
                <a:r>
                  <a:rPr lang="en-US" sz="900" dirty="0"/>
                  <a:t>TMM</a:t>
                </a:r>
              </a:p>
            </p:txBody>
          </p:sp>
          <p:cxnSp>
            <p:nvCxnSpPr>
              <p:cNvPr id="97" name="Straight Arrow Connector 96"/>
              <p:cNvCxnSpPr/>
              <p:nvPr/>
            </p:nvCxnSpPr>
            <p:spPr>
              <a:xfrm flipV="1">
                <a:off x="3366798" y="4685303"/>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p:cNvCxnSpPr/>
              <p:nvPr/>
            </p:nvCxnSpPr>
            <p:spPr>
              <a:xfrm flipV="1">
                <a:off x="4963839" y="4681378"/>
                <a:ext cx="518362" cy="916"/>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9" name="TextBox 98"/>
              <p:cNvSpPr txBox="1"/>
              <p:nvPr/>
            </p:nvSpPr>
            <p:spPr>
              <a:xfrm>
                <a:off x="5483525" y="4537039"/>
                <a:ext cx="862005" cy="307776"/>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a:ln>
                <a:noFill/>
              </a:ln>
            </p:spPr>
            <p:txBody>
              <a:bodyPr wrap="square" rtlCol="0" anchor="ctr" anchorCtr="1">
                <a:spAutoFit/>
              </a:bodyPr>
              <a:lstStyle/>
              <a:p>
                <a:pPr algn="ctr"/>
                <a:r>
                  <a:rPr lang="en-US" sz="900" dirty="0" err="1"/>
                  <a:t>GOSeq</a:t>
                </a:r>
                <a:endParaRPr lang="en-US" sz="900" dirty="0"/>
              </a:p>
            </p:txBody>
          </p:sp>
          <p:sp>
            <p:nvSpPr>
              <p:cNvPr id="100" name="TextBox 99"/>
              <p:cNvSpPr txBox="1"/>
              <p:nvPr/>
            </p:nvSpPr>
            <p:spPr>
              <a:xfrm>
                <a:off x="6910764" y="4351608"/>
                <a:ext cx="1979793" cy="677108"/>
              </a:xfrm>
              <a:prstGeom prst="rect">
                <a:avLst/>
              </a:prstGeom>
              <a:gradFill flip="none" rotWithShape="1">
                <a:gsLst>
                  <a:gs pos="0">
                    <a:schemeClr val="accent2">
                      <a:lumMod val="5000"/>
                      <a:lumOff val="95000"/>
                    </a:schemeClr>
                  </a:gs>
                  <a:gs pos="74000">
                    <a:schemeClr val="accent2">
                      <a:lumMod val="45000"/>
                      <a:lumOff val="55000"/>
                    </a:schemeClr>
                  </a:gs>
                  <a:gs pos="83000">
                    <a:schemeClr val="accent2">
                      <a:lumMod val="45000"/>
                      <a:lumOff val="55000"/>
                    </a:schemeClr>
                  </a:gs>
                  <a:gs pos="100000">
                    <a:schemeClr val="accent2">
                      <a:lumMod val="30000"/>
                      <a:lumOff val="70000"/>
                    </a:schemeClr>
                  </a:gs>
                </a:gsLst>
                <a:lin ang="5400000" scaled="1"/>
                <a:tileRect/>
              </a:gradFill>
            </p:spPr>
            <p:txBody>
              <a:bodyPr wrap="square" rtlCol="0" anchor="ctr" anchorCtr="1">
                <a:spAutoFit/>
              </a:bodyPr>
              <a:lstStyle/>
              <a:p>
                <a:r>
                  <a:rPr lang="en-US" sz="900" dirty="0"/>
                  <a:t>Controls for Biases in Background Distribution &amp; Transcript Length </a:t>
                </a:r>
              </a:p>
            </p:txBody>
          </p:sp>
          <p:cxnSp>
            <p:nvCxnSpPr>
              <p:cNvPr id="101" name="Straight Arrow Connector 100"/>
              <p:cNvCxnSpPr>
                <a:stCxn id="94" idx="3"/>
                <a:endCxn id="96" idx="1"/>
              </p:cNvCxnSpPr>
              <p:nvPr/>
            </p:nvCxnSpPr>
            <p:spPr>
              <a:xfrm>
                <a:off x="1811547" y="4696011"/>
                <a:ext cx="325309" cy="3543"/>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p:cNvCxnSpPr>
                <a:stCxn id="99" idx="3"/>
                <a:endCxn id="100" idx="1"/>
              </p:cNvCxnSpPr>
              <p:nvPr/>
            </p:nvCxnSpPr>
            <p:spPr>
              <a:xfrm flipV="1">
                <a:off x="6345530" y="4690163"/>
                <a:ext cx="565233" cy="764"/>
              </a:xfrm>
              <a:prstGeom prst="straightConnector1">
                <a:avLst/>
              </a:prstGeom>
              <a:ln>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
          <p:nvSpPr>
            <p:cNvPr id="104" name="TextBox 103"/>
            <p:cNvSpPr txBox="1"/>
            <p:nvPr/>
          </p:nvSpPr>
          <p:spPr>
            <a:xfrm>
              <a:off x="180703" y="1858294"/>
              <a:ext cx="8778280" cy="33855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noFill/>
            </a:ln>
          </p:spPr>
          <p:txBody>
            <a:bodyPr wrap="square" rtlCol="0">
              <a:spAutoFit/>
            </a:bodyPr>
            <a:lstStyle/>
            <a:p>
              <a:pPr algn="ctr"/>
              <a:r>
                <a:rPr lang="en-US" sz="900" dirty="0"/>
                <a:t>Supervised Biostatistical Analysis</a:t>
              </a:r>
              <a:r>
                <a:rPr lang="en-US" sz="1050" dirty="0"/>
                <a:t> </a:t>
              </a:r>
            </a:p>
          </p:txBody>
        </p:sp>
        <p:cxnSp>
          <p:nvCxnSpPr>
            <p:cNvPr id="22" name="Straight Connector 21"/>
            <p:cNvCxnSpPr>
              <a:cxnSpLocks/>
            </p:cNvCxnSpPr>
            <p:nvPr/>
          </p:nvCxnSpPr>
          <p:spPr>
            <a:xfrm flipH="1">
              <a:off x="1997349" y="2434733"/>
              <a:ext cx="134"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cxnSp>
          <p:nvCxnSpPr>
            <p:cNvPr id="56" name="Straight Connector 55"/>
            <p:cNvCxnSpPr>
              <a:cxnSpLocks/>
            </p:cNvCxnSpPr>
            <p:nvPr/>
          </p:nvCxnSpPr>
          <p:spPr>
            <a:xfrm flipH="1">
              <a:off x="6749407" y="2432617"/>
              <a:ext cx="15659" cy="2743201"/>
            </a:xfrm>
            <a:prstGeom prst="line">
              <a:avLst/>
            </a:prstGeom>
            <a:ln w="222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nvGrpSpPr>
            <p:cNvPr id="5" name="Group 4"/>
            <p:cNvGrpSpPr/>
            <p:nvPr/>
          </p:nvGrpSpPr>
          <p:grpSpPr>
            <a:xfrm>
              <a:off x="2089533" y="2796889"/>
              <a:ext cx="4609541" cy="338555"/>
              <a:chOff x="3733084" y="3429064"/>
              <a:chExt cx="2674095" cy="338555"/>
            </a:xfrm>
          </p:grpSpPr>
          <p:sp>
            <p:nvSpPr>
              <p:cNvPr id="2" name="TextBox 1"/>
              <p:cNvSpPr txBox="1"/>
              <p:nvPr/>
            </p:nvSpPr>
            <p:spPr>
              <a:xfrm>
                <a:off x="3771829" y="3429064"/>
                <a:ext cx="2588374" cy="338555"/>
              </a:xfrm>
              <a:prstGeom prst="rect">
                <a:avLst/>
              </a:prstGeom>
              <a:noFill/>
            </p:spPr>
            <p:txBody>
              <a:bodyPr wrap="square" rtlCol="0">
                <a:spAutoFit/>
              </a:bodyPr>
              <a:lstStyle/>
              <a:p>
                <a:pPr algn="ctr"/>
                <a:r>
                  <a:rPr lang="en-US" sz="1050" b="1" i="1" dirty="0">
                    <a:latin typeface="Constantia" panose="02030602050306030303" pitchFamily="18" charset="0"/>
                  </a:rPr>
                  <a:t>  R Biostatistics Course</a:t>
                </a:r>
              </a:p>
            </p:txBody>
          </p:sp>
          <p:cxnSp>
            <p:nvCxnSpPr>
              <p:cNvPr id="4" name="Straight Arrow Connector 3"/>
              <p:cNvCxnSpPr>
                <a:cxnSpLocks/>
              </p:cNvCxnSpPr>
              <p:nvPr/>
            </p:nvCxnSpPr>
            <p:spPr>
              <a:xfrm>
                <a:off x="3733084" y="3582954"/>
                <a:ext cx="776326" cy="6633"/>
              </a:xfrm>
              <a:prstGeom prst="straightConnector1">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cxnSp>
            <p:nvCxnSpPr>
              <p:cNvPr id="57" name="Straight Arrow Connector 56"/>
              <p:cNvCxnSpPr>
                <a:cxnSpLocks/>
              </p:cNvCxnSpPr>
              <p:nvPr/>
            </p:nvCxnSpPr>
            <p:spPr>
              <a:xfrm>
                <a:off x="5658590" y="3589475"/>
                <a:ext cx="748589" cy="112"/>
              </a:xfrm>
              <a:prstGeom prst="straightConnector1">
                <a:avLst/>
              </a:prstGeom>
              <a:ln>
                <a:solidFill>
                  <a:schemeClr val="tx1"/>
                </a:solidFill>
                <a:headEnd type="none"/>
                <a:tailEnd type="triangle"/>
              </a:ln>
            </p:spPr>
            <p:style>
              <a:lnRef idx="1">
                <a:schemeClr val="accent1"/>
              </a:lnRef>
              <a:fillRef idx="0">
                <a:schemeClr val="accent1"/>
              </a:fillRef>
              <a:effectRef idx="0">
                <a:schemeClr val="accent1"/>
              </a:effectRef>
              <a:fontRef idx="minor">
                <a:schemeClr val="tx1"/>
              </a:fontRef>
            </p:style>
          </p:cxnSp>
        </p:grpSp>
        <p:sp>
          <p:nvSpPr>
            <p:cNvPr id="65" name="TextBox 64"/>
            <p:cNvSpPr txBox="1"/>
            <p:nvPr/>
          </p:nvSpPr>
          <p:spPr>
            <a:xfrm>
              <a:off x="-306850" y="2803773"/>
              <a:ext cx="2588373" cy="338555"/>
            </a:xfrm>
            <a:prstGeom prst="rect">
              <a:avLst/>
            </a:prstGeom>
            <a:noFill/>
          </p:spPr>
          <p:txBody>
            <a:bodyPr wrap="square" rtlCol="0">
              <a:spAutoFit/>
            </a:bodyPr>
            <a:lstStyle/>
            <a:p>
              <a:pPr algn="ctr"/>
              <a:r>
                <a:rPr lang="en-US" sz="1050" b="1" i="1" dirty="0">
                  <a:latin typeface="Constantia" panose="02030602050306030303" pitchFamily="18" charset="0"/>
                </a:rPr>
                <a:t>  HMS RC NGS Course</a:t>
              </a:r>
            </a:p>
          </p:txBody>
        </p:sp>
      </p:grpSp>
    </p:spTree>
    <p:extLst>
      <p:ext uri="{BB962C8B-B14F-4D97-AF65-F5344CB8AC3E}">
        <p14:creationId xmlns:p14="http://schemas.microsoft.com/office/powerpoint/2010/main" val="24000524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50573" y="1584448"/>
            <a:ext cx="4397140" cy="4484582"/>
          </a:xfrm>
          <a:prstGeom prst="rect">
            <a:avLst/>
          </a:prstGeom>
        </p:spPr>
      </p:pic>
      <p:sp>
        <p:nvSpPr>
          <p:cNvPr id="3" name="TextBox 2"/>
          <p:cNvSpPr txBox="1"/>
          <p:nvPr/>
        </p:nvSpPr>
        <p:spPr>
          <a:xfrm>
            <a:off x="512936" y="2690336"/>
            <a:ext cx="3218856" cy="1477328"/>
          </a:xfrm>
          <a:prstGeom prst="rect">
            <a:avLst/>
          </a:prstGeom>
          <a:noFill/>
        </p:spPr>
        <p:txBody>
          <a:bodyPr wrap="square" rtlCol="0">
            <a:spAutoFit/>
          </a:bodyPr>
          <a:lstStyle/>
          <a:p>
            <a:pPr marL="214313" indent="-214313">
              <a:buFont typeface="Wingdings" panose="05000000000000000000" pitchFamily="2" charset="2"/>
              <a:buChar char="Ø"/>
            </a:pPr>
            <a:r>
              <a:rPr lang="en-US" b="1" i="1" dirty="0">
                <a:latin typeface="Frutiger LT Pro 55 Roman" panose="020B0602020204020204" pitchFamily="34" charset="0"/>
              </a:rPr>
              <a:t>TCGA breast cancer dataset</a:t>
            </a:r>
          </a:p>
          <a:p>
            <a:pPr marL="214313" indent="-214313">
              <a:buFont typeface="Wingdings" panose="05000000000000000000" pitchFamily="2" charset="2"/>
              <a:buChar char="Ø"/>
            </a:pPr>
            <a:endParaRPr lang="en-US" b="1" i="1" dirty="0">
              <a:latin typeface="Frutiger LT Pro 55 Roman" panose="020B0602020204020204" pitchFamily="34" charset="0"/>
            </a:endParaRPr>
          </a:p>
          <a:p>
            <a:pPr marL="214313" indent="-214313">
              <a:buFont typeface="Wingdings" panose="05000000000000000000" pitchFamily="2" charset="2"/>
              <a:buChar char="Ø"/>
            </a:pPr>
            <a:r>
              <a:rPr lang="en-US" b="1" i="1" dirty="0">
                <a:latin typeface="Frutiger LT Pro 55 Roman" panose="020B0602020204020204" pitchFamily="34" charset="0"/>
              </a:rPr>
              <a:t>TCGA practice </a:t>
            </a:r>
          </a:p>
          <a:p>
            <a:r>
              <a:rPr lang="en-US" b="1" i="1" dirty="0">
                <a:latin typeface="Frutiger LT Pro 55 Roman" panose="020B0602020204020204" pitchFamily="34" charset="0"/>
              </a:rPr>
              <a:t>   breast cancer dataset </a:t>
            </a:r>
          </a:p>
        </p:txBody>
      </p:sp>
    </p:spTree>
    <p:extLst>
      <p:ext uri="{BB962C8B-B14F-4D97-AF65-F5344CB8AC3E}">
        <p14:creationId xmlns:p14="http://schemas.microsoft.com/office/powerpoint/2010/main" val="3416208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0" name="Group 99">
            <a:extLst>
              <a:ext uri="{FF2B5EF4-FFF2-40B4-BE49-F238E27FC236}">
                <a16:creationId xmlns:a16="http://schemas.microsoft.com/office/drawing/2014/main" id="{AA1CEF79-A138-42D4-A552-A613FDCF3542}"/>
              </a:ext>
            </a:extLst>
          </p:cNvPr>
          <p:cNvGrpSpPr/>
          <p:nvPr/>
        </p:nvGrpSpPr>
        <p:grpSpPr>
          <a:xfrm>
            <a:off x="632526" y="1260229"/>
            <a:ext cx="7878947" cy="3501073"/>
            <a:chOff x="1450295" y="556514"/>
            <a:chExt cx="8787538" cy="3608832"/>
          </a:xfrm>
        </p:grpSpPr>
        <p:grpSp>
          <p:nvGrpSpPr>
            <p:cNvPr id="101" name="Group 100"/>
            <p:cNvGrpSpPr>
              <a:grpSpLocks noChangeAspect="1"/>
            </p:cNvGrpSpPr>
            <p:nvPr/>
          </p:nvGrpSpPr>
          <p:grpSpPr>
            <a:xfrm>
              <a:off x="1450295" y="556514"/>
              <a:ext cx="8787538" cy="3608832"/>
              <a:chOff x="1016721" y="1082600"/>
              <a:chExt cx="9551671" cy="3922644"/>
            </a:xfrm>
          </p:grpSpPr>
          <p:pic>
            <p:nvPicPr>
              <p:cNvPr id="103" name="Picture 102"/>
              <p:cNvPicPr>
                <a:picLocks noChangeAspect="1"/>
              </p:cNvPicPr>
              <p:nvPr/>
            </p:nvPicPr>
            <p:blipFill rotWithShape="1">
              <a:blip r:embed="rId2" cstate="print">
                <a:extLst>
                  <a:ext uri="{28A0092B-C50C-407E-A947-70E740481C1C}">
                    <a14:useLocalDpi xmlns:a14="http://schemas.microsoft.com/office/drawing/2010/main" val="0"/>
                  </a:ext>
                </a:extLst>
              </a:blip>
              <a:srcRect r="46" b="60377"/>
              <a:stretch/>
            </p:blipFill>
            <p:spPr>
              <a:xfrm>
                <a:off x="1110596" y="1121436"/>
                <a:ext cx="9457796" cy="3883808"/>
              </a:xfrm>
              <a:prstGeom prst="rect">
                <a:avLst/>
              </a:prstGeom>
            </p:spPr>
          </p:pic>
          <p:sp>
            <p:nvSpPr>
              <p:cNvPr id="104" name="Rectangle 103"/>
              <p:cNvSpPr/>
              <p:nvPr/>
            </p:nvSpPr>
            <p:spPr>
              <a:xfrm>
                <a:off x="1016721" y="1082600"/>
                <a:ext cx="181382" cy="181155"/>
              </a:xfrm>
              <a:prstGeom prst="rect">
                <a:avLst/>
              </a:prstGeom>
              <a:solidFill>
                <a:srgbClr val="FFFFFF"/>
              </a:solidFill>
              <a:ln w="12700" cap="flat" cmpd="sng" algn="ctr">
                <a:noFill/>
                <a:prstDash val="solid"/>
                <a:miter lim="800000"/>
              </a:ln>
              <a:effectLst/>
            </p:spPr>
            <p:txBody>
              <a:bodyPr rtlCol="0" anchor="ctr"/>
              <a:lstStyle/>
              <a:p>
                <a:pPr algn="ctr">
                  <a:defRPr/>
                </a:pPr>
                <a:endParaRPr lang="en-US" sz="1350" kern="0">
                  <a:solidFill>
                    <a:srgbClr val="FFFFFF"/>
                  </a:solidFill>
                  <a:latin typeface="Helvetica Neue"/>
                </a:endParaRPr>
              </a:p>
            </p:txBody>
          </p:sp>
        </p:grpSp>
        <p:sp>
          <p:nvSpPr>
            <p:cNvPr id="102" name="Rectangle 101">
              <a:extLst>
                <a:ext uri="{FF2B5EF4-FFF2-40B4-BE49-F238E27FC236}">
                  <a16:creationId xmlns:a16="http://schemas.microsoft.com/office/drawing/2014/main" id="{E4CAC88C-CB0F-4150-8B51-E5F7BB38FF12}"/>
                </a:ext>
              </a:extLst>
            </p:cNvPr>
            <p:cNvSpPr/>
            <p:nvPr/>
          </p:nvSpPr>
          <p:spPr>
            <a:xfrm>
              <a:off x="1536662" y="854112"/>
              <a:ext cx="112676" cy="166082"/>
            </a:xfrm>
            <a:prstGeom prst="rect">
              <a:avLst/>
            </a:prstGeom>
            <a:solidFill>
              <a:srgbClr val="FFFFFF"/>
            </a:solidFill>
            <a:ln w="12700" cap="flat" cmpd="sng" algn="ctr">
              <a:noFill/>
              <a:prstDash val="solid"/>
              <a:miter lim="800000"/>
            </a:ln>
            <a:effectLst/>
          </p:spPr>
          <p:txBody>
            <a:bodyPr rtlCol="0" anchor="ctr"/>
            <a:lstStyle/>
            <a:p>
              <a:pPr algn="ctr">
                <a:defRPr/>
              </a:pPr>
              <a:endParaRPr lang="en-US" sz="1350" kern="0">
                <a:solidFill>
                  <a:srgbClr val="FFFFFF"/>
                </a:solidFill>
                <a:latin typeface="Helvetica Neue"/>
              </a:endParaRPr>
            </a:p>
          </p:txBody>
        </p:sp>
      </p:grpSp>
      <p:pic>
        <p:nvPicPr>
          <p:cNvPr id="105" name="Picture 104">
            <a:extLst>
              <a:ext uri="{FF2B5EF4-FFF2-40B4-BE49-F238E27FC236}">
                <a16:creationId xmlns:a16="http://schemas.microsoft.com/office/drawing/2014/main" id="{98C9F3ED-303C-4A2E-B1E0-6200D814D541}"/>
              </a:ext>
            </a:extLst>
          </p:cNvPr>
          <p:cNvPicPr>
            <a:picLocks noChangeAspect="1"/>
          </p:cNvPicPr>
          <p:nvPr/>
        </p:nvPicPr>
        <p:blipFill>
          <a:blip r:embed="rId3"/>
          <a:stretch>
            <a:fillRect/>
          </a:stretch>
        </p:blipFill>
        <p:spPr>
          <a:xfrm>
            <a:off x="5691287" y="4505042"/>
            <a:ext cx="2742752" cy="1960324"/>
          </a:xfrm>
          <a:prstGeom prst="rect">
            <a:avLst/>
          </a:prstGeom>
        </p:spPr>
      </p:pic>
      <p:sp>
        <p:nvSpPr>
          <p:cNvPr id="106" name="Rectangle 105">
            <a:extLst>
              <a:ext uri="{FF2B5EF4-FFF2-40B4-BE49-F238E27FC236}">
                <a16:creationId xmlns:a16="http://schemas.microsoft.com/office/drawing/2014/main" id="{6C74E84B-6ADC-49D3-B229-C67B8530888F}"/>
              </a:ext>
            </a:extLst>
          </p:cNvPr>
          <p:cNvSpPr/>
          <p:nvPr/>
        </p:nvSpPr>
        <p:spPr>
          <a:xfrm>
            <a:off x="332588" y="4961984"/>
            <a:ext cx="5736072" cy="523220"/>
          </a:xfrm>
          <a:prstGeom prst="rect">
            <a:avLst/>
          </a:prstGeom>
        </p:spPr>
        <p:txBody>
          <a:bodyPr wrap="square">
            <a:spAutoFit/>
          </a:bodyPr>
          <a:lstStyle/>
          <a:p>
            <a:r>
              <a:rPr lang="en-US" sz="1400" b="1" i="1" dirty="0">
                <a:solidFill>
                  <a:srgbClr val="0070C0"/>
                </a:solidFill>
                <a:latin typeface="Frutiger LT Pro 55 Roman" panose="020B0602020204020204" pitchFamily="34" charset="0"/>
              </a:rPr>
              <a:t>Multinomial Classification of 22 TCGA Cancer Types </a:t>
            </a:r>
          </a:p>
          <a:p>
            <a:r>
              <a:rPr lang="en-US" sz="1400" b="1" i="1" dirty="0">
                <a:solidFill>
                  <a:srgbClr val="0070C0"/>
                </a:solidFill>
                <a:latin typeface="Frutiger LT Pro 55 Roman" panose="020B0602020204020204" pitchFamily="34" charset="0"/>
              </a:rPr>
              <a:t>with Greater than 99.7 % Accuracy  = Disease Recognition </a:t>
            </a:r>
          </a:p>
        </p:txBody>
      </p:sp>
    </p:spTree>
    <p:extLst>
      <p:ext uri="{BB962C8B-B14F-4D97-AF65-F5344CB8AC3E}">
        <p14:creationId xmlns:p14="http://schemas.microsoft.com/office/powerpoint/2010/main" val="13509902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4294967295"/>
          </p:nvPr>
        </p:nvSpPr>
        <p:spPr>
          <a:xfrm>
            <a:off x="761912" y="1753374"/>
            <a:ext cx="7912304" cy="2702357"/>
          </a:xfrm>
          <a:prstGeom prst="rect">
            <a:avLst/>
          </a:prstGeom>
        </p:spPr>
        <p:txBody>
          <a:bodyPr>
            <a:noAutofit/>
          </a:bodyPr>
          <a:lstStyle/>
          <a:p>
            <a:pPr marL="0" indent="0">
              <a:buNone/>
            </a:pPr>
            <a:r>
              <a:rPr lang="en-US" sz="2400" b="1" i="1" dirty="0">
                <a:latin typeface="Frutiger LT Pro 55 Roman" panose="020B0602020204020204" pitchFamily="34" charset="0"/>
              </a:rPr>
              <a:t>Supervised Differential Gene Expression and Functional Enrichment Analyses</a:t>
            </a:r>
          </a:p>
          <a:p>
            <a:pPr lvl="1">
              <a:lnSpc>
                <a:spcPct val="120000"/>
              </a:lnSpc>
              <a:spcBef>
                <a:spcPts val="900"/>
              </a:spcBef>
              <a:buFont typeface="Wingdings" panose="05000000000000000000" pitchFamily="2" charset="2"/>
              <a:buChar char="Ø"/>
            </a:pPr>
            <a:r>
              <a:rPr lang="en-US" sz="2400" i="1" dirty="0">
                <a:latin typeface="Frutiger LT Pro 55 Roman" panose="020B0602020204020204" pitchFamily="34" charset="0"/>
              </a:rPr>
              <a:t>Differential Gene Expression Analysis with edgeR</a:t>
            </a:r>
          </a:p>
          <a:p>
            <a:pPr lvl="1">
              <a:lnSpc>
                <a:spcPct val="120000"/>
              </a:lnSpc>
              <a:spcBef>
                <a:spcPts val="900"/>
              </a:spcBef>
              <a:buFont typeface="Wingdings" panose="05000000000000000000" pitchFamily="2" charset="2"/>
              <a:buChar char="Ø"/>
            </a:pPr>
            <a:r>
              <a:rPr lang="en-US" sz="2400" i="1" dirty="0">
                <a:solidFill>
                  <a:schemeClr val="bg1">
                    <a:lumMod val="75000"/>
                  </a:schemeClr>
                </a:solidFill>
                <a:latin typeface="Frutiger LT Pro 55 Roman" panose="020B0602020204020204" pitchFamily="34" charset="0"/>
              </a:rPr>
              <a:t>Functional Enrichment of Gene Ontology Terms with </a:t>
            </a:r>
            <a:r>
              <a:rPr lang="en-US" sz="2400" i="1" dirty="0" err="1">
                <a:solidFill>
                  <a:schemeClr val="bg1">
                    <a:lumMod val="75000"/>
                  </a:schemeClr>
                </a:solidFill>
                <a:latin typeface="Frutiger LT Pro 55 Roman" panose="020B0602020204020204" pitchFamily="34" charset="0"/>
              </a:rPr>
              <a:t>GOSeq</a:t>
            </a:r>
            <a:r>
              <a:rPr lang="en-US" sz="2400" i="1" dirty="0">
                <a:solidFill>
                  <a:schemeClr val="bg1">
                    <a:lumMod val="75000"/>
                  </a:schemeClr>
                </a:solidFill>
                <a:latin typeface="Frutiger LT Pro 55 Roman" panose="020B0602020204020204" pitchFamily="34" charset="0"/>
              </a:rPr>
              <a:t> Analysis</a:t>
            </a:r>
          </a:p>
        </p:txBody>
      </p:sp>
      <p:sp>
        <p:nvSpPr>
          <p:cNvPr id="23" name="TextBox 22"/>
          <p:cNvSpPr txBox="1"/>
          <p:nvPr/>
        </p:nvSpPr>
        <p:spPr>
          <a:xfrm>
            <a:off x="3347207" y="4688997"/>
            <a:ext cx="5003422" cy="219291"/>
          </a:xfrm>
          <a:prstGeom prst="rect">
            <a:avLst/>
          </a:prstGeom>
          <a:noFill/>
        </p:spPr>
        <p:txBody>
          <a:bodyPr wrap="square" rtlCol="0">
            <a:spAutoFit/>
          </a:bodyPr>
          <a:lstStyle/>
          <a:p>
            <a:pPr algn="r"/>
            <a:r>
              <a:rPr lang="en-US" sz="825" i="1" dirty="0">
                <a:solidFill>
                  <a:prstClr val="black"/>
                </a:solidFill>
                <a:latin typeface="Frutiger LT Pro 55 Roman" panose="020B0602020204020204" pitchFamily="34" charset="0"/>
              </a:rPr>
              <a:t>Robinson MD, McCarthy DJ and Smyth GK, Bioinformatics 2010</a:t>
            </a:r>
          </a:p>
        </p:txBody>
      </p:sp>
    </p:spTree>
    <p:extLst>
      <p:ext uri="{BB962C8B-B14F-4D97-AF65-F5344CB8AC3E}">
        <p14:creationId xmlns:p14="http://schemas.microsoft.com/office/powerpoint/2010/main" val="30774671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4294967295"/>
          </p:nvPr>
        </p:nvSpPr>
        <p:spPr>
          <a:xfrm>
            <a:off x="441471" y="1650801"/>
            <a:ext cx="8261057" cy="3556397"/>
          </a:xfrm>
          <a:prstGeom prst="rect">
            <a:avLst/>
          </a:prstGeom>
        </p:spPr>
        <p:txBody>
          <a:bodyPr>
            <a:noAutofit/>
          </a:bodyPr>
          <a:lstStyle/>
          <a:p>
            <a:pPr marL="0" indent="0">
              <a:buNone/>
            </a:pPr>
            <a:r>
              <a:rPr lang="en-US" sz="2000" b="1" i="1" dirty="0">
                <a:latin typeface="Frutiger LT Pro 55 Roman" panose="020B0602020204020204" pitchFamily="34" charset="0"/>
              </a:rPr>
              <a:t>edgeR (empirical Bayes analysis of DGE in R)</a:t>
            </a:r>
          </a:p>
          <a:p>
            <a:pPr marL="0" indent="0">
              <a:buNone/>
            </a:pPr>
            <a:endParaRPr lang="en-US" sz="2000" b="1"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is a class of statistical methods for examining differential expression of replicated </a:t>
            </a:r>
            <a:r>
              <a:rPr lang="en-US" sz="2000" b="1" i="1" u="sng" dirty="0">
                <a:latin typeface="Frutiger LT Pro 55 Roman" panose="020B0602020204020204" pitchFamily="34" charset="0"/>
              </a:rPr>
              <a:t>count</a:t>
            </a:r>
            <a:r>
              <a:rPr lang="en-US" sz="2000" i="1" dirty="0">
                <a:latin typeface="Frutiger LT Pro 55 Roman" panose="020B0602020204020204" pitchFamily="34" charset="0"/>
              </a:rPr>
              <a:t> data</a:t>
            </a:r>
          </a:p>
          <a:p>
            <a:pPr>
              <a:buFont typeface="Wingdings" panose="05000000000000000000" pitchFamily="2" charset="2"/>
              <a:buChar char="Ø"/>
            </a:pPr>
            <a:endParaRPr lang="en-US" sz="2000"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is an </a:t>
            </a:r>
            <a:r>
              <a:rPr lang="en-US" sz="2000" b="1" i="1" dirty="0" err="1">
                <a:latin typeface="Frutiger LT Pro 55 Roman" panose="020B0602020204020204" pitchFamily="34" charset="0"/>
              </a:rPr>
              <a:t>overdispersed</a:t>
            </a:r>
            <a:r>
              <a:rPr lang="en-US" sz="2000" i="1" dirty="0">
                <a:latin typeface="Frutiger LT Pro 55 Roman" panose="020B0602020204020204" pitchFamily="34" charset="0"/>
              </a:rPr>
              <a:t> Poisson model used to account for both biological and technical variability</a:t>
            </a:r>
          </a:p>
          <a:p>
            <a:pPr marL="0" indent="0">
              <a:lnSpc>
                <a:spcPct val="110000"/>
              </a:lnSpc>
              <a:buNone/>
            </a:pPr>
            <a:endParaRPr lang="en-US" sz="2000" i="1" dirty="0">
              <a:latin typeface="Frutiger LT Pro 55 Roman" panose="020B0602020204020204" pitchFamily="34" charset="0"/>
            </a:endParaRPr>
          </a:p>
          <a:p>
            <a:pPr>
              <a:lnSpc>
                <a:spcPct val="110000"/>
              </a:lnSpc>
              <a:buFont typeface="Wingdings" panose="05000000000000000000" pitchFamily="2" charset="2"/>
              <a:buChar char="Ø"/>
            </a:pPr>
            <a:r>
              <a:rPr lang="en-US" sz="2000" i="1" dirty="0">
                <a:latin typeface="Frutiger LT Pro 55 Roman" panose="020B0602020204020204" pitchFamily="34" charset="0"/>
              </a:rPr>
              <a:t>edgeR uses Empirical Bayes methods to moderate the degree of overdispersion across transcripts, improving the reliability of statistical inference</a:t>
            </a:r>
          </a:p>
        </p:txBody>
      </p:sp>
      <p:sp>
        <p:nvSpPr>
          <p:cNvPr id="18" name="TextBox 17"/>
          <p:cNvSpPr txBox="1"/>
          <p:nvPr/>
        </p:nvSpPr>
        <p:spPr>
          <a:xfrm>
            <a:off x="4897971" y="5825897"/>
            <a:ext cx="3804557" cy="230832"/>
          </a:xfrm>
          <a:prstGeom prst="rect">
            <a:avLst/>
          </a:prstGeom>
          <a:noFill/>
        </p:spPr>
        <p:txBody>
          <a:bodyPr wrap="square" rtlCol="0">
            <a:spAutoFit/>
          </a:bodyPr>
          <a:lstStyle/>
          <a:p>
            <a:pPr algn="ctr"/>
            <a:r>
              <a:rPr lang="en-US" sz="900" b="1" i="1" dirty="0">
                <a:solidFill>
                  <a:prstClr val="black"/>
                </a:solidFill>
                <a:latin typeface="Palatino Linotype" panose="02040502050505030304" pitchFamily="18" charset="0"/>
              </a:rPr>
              <a:t>Robinson MD, McCarthy DJ and Smyth GK, Bioinformatics 2010</a:t>
            </a:r>
          </a:p>
        </p:txBody>
      </p:sp>
    </p:spTree>
    <p:extLst>
      <p:ext uri="{BB962C8B-B14F-4D97-AF65-F5344CB8AC3E}">
        <p14:creationId xmlns:p14="http://schemas.microsoft.com/office/powerpoint/2010/main" val="454293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Content Placeholder 14"/>
          <p:cNvSpPr>
            <a:spLocks noGrp="1"/>
          </p:cNvSpPr>
          <p:nvPr>
            <p:ph idx="4294967295"/>
          </p:nvPr>
        </p:nvSpPr>
        <p:spPr>
          <a:xfrm>
            <a:off x="757238" y="1403631"/>
            <a:ext cx="7757589" cy="4376383"/>
          </a:xfrm>
          <a:prstGeom prst="rect">
            <a:avLst/>
          </a:prstGeom>
        </p:spPr>
        <p:txBody>
          <a:bodyPr>
            <a:normAutofit/>
          </a:bodyPr>
          <a:lstStyle/>
          <a:p>
            <a:pPr marL="0" indent="0">
              <a:buNone/>
            </a:pPr>
            <a:r>
              <a:rPr lang="en-US" sz="2700" b="1" i="1" dirty="0">
                <a:latin typeface="Frutiger LT Pro 55 Roman" panose="020B0602020204020204" pitchFamily="34" charset="0"/>
              </a:rPr>
              <a:t>Negative Binomial Model</a:t>
            </a:r>
          </a:p>
          <a:p>
            <a:pPr marL="0" indent="0">
              <a:lnSpc>
                <a:spcPct val="35000"/>
              </a:lnSpc>
              <a:buNone/>
            </a:pPr>
            <a:endParaRPr lang="en-US" sz="2700" b="1"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Each sample is sequenced and reads are mapped to the appropriate reference genome</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number of reads from sample (</a:t>
            </a:r>
            <a:r>
              <a:rPr lang="en-US" i="1" dirty="0" err="1">
                <a:latin typeface="Frutiger LT Pro 55 Roman" panose="020B0602020204020204" pitchFamily="34" charset="0"/>
              </a:rPr>
              <a:t>i</a:t>
            </a:r>
            <a:r>
              <a:rPr lang="en-US" i="1" dirty="0">
                <a:latin typeface="Frutiger LT Pro 55 Roman" panose="020B0602020204020204" pitchFamily="34" charset="0"/>
              </a:rPr>
              <a:t>) mapped to gene (g) will be denoted (</a:t>
            </a:r>
            <a:r>
              <a:rPr lang="en-US" i="1" dirty="0" err="1">
                <a:latin typeface="Frutiger LT Pro 55 Roman" panose="020B0602020204020204" pitchFamily="34" charset="0"/>
              </a:rPr>
              <a:t>y</a:t>
            </a:r>
            <a:r>
              <a:rPr lang="en-US" i="1" baseline="-25000" dirty="0" err="1">
                <a:latin typeface="Frutiger LT Pro 55 Roman" panose="020B0602020204020204" pitchFamily="34" charset="0"/>
              </a:rPr>
              <a:t>gi</a:t>
            </a:r>
            <a:r>
              <a:rPr lang="en-US" i="1" dirty="0">
                <a:latin typeface="Frutiger LT Pro 55 Roman" panose="020B0602020204020204" pitchFamily="34" charset="0"/>
              </a:rPr>
              <a:t>)</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set of </a:t>
            </a:r>
            <a:r>
              <a:rPr lang="en-US" b="1" i="1" dirty="0" err="1">
                <a:latin typeface="Frutiger LT Pro 55 Roman" panose="020B0602020204020204" pitchFamily="34" charset="0"/>
              </a:rPr>
              <a:t>genewise</a:t>
            </a:r>
            <a:r>
              <a:rPr lang="en-US" i="1" dirty="0">
                <a:latin typeface="Frutiger LT Pro 55 Roman" panose="020B0602020204020204" pitchFamily="34" charset="0"/>
              </a:rPr>
              <a:t> counts for sample (</a:t>
            </a:r>
            <a:r>
              <a:rPr lang="en-US" i="1" dirty="0" err="1">
                <a:latin typeface="Frutiger LT Pro 55 Roman" panose="020B0602020204020204" pitchFamily="34" charset="0"/>
              </a:rPr>
              <a:t>i</a:t>
            </a:r>
            <a:r>
              <a:rPr lang="en-US" i="1" dirty="0">
                <a:latin typeface="Frutiger LT Pro 55 Roman" panose="020B0602020204020204" pitchFamily="34" charset="0"/>
              </a:rPr>
              <a:t>) makes up the expression profile or library for that sample</a:t>
            </a:r>
          </a:p>
          <a:p>
            <a:pPr marL="0" indent="0">
              <a:lnSpc>
                <a:spcPct val="45000"/>
              </a:lnSpc>
              <a:buNone/>
            </a:pPr>
            <a:endParaRPr lang="en-US" i="1" dirty="0">
              <a:latin typeface="Frutiger LT Pro 55 Roman" panose="020B0602020204020204" pitchFamily="34" charset="0"/>
            </a:endParaRPr>
          </a:p>
          <a:p>
            <a:pPr>
              <a:lnSpc>
                <a:spcPct val="110000"/>
              </a:lnSpc>
              <a:buFont typeface="Wingdings" panose="05000000000000000000" pitchFamily="2" charset="2"/>
              <a:buChar char="Ø"/>
            </a:pPr>
            <a:r>
              <a:rPr lang="en-US" i="1" dirty="0">
                <a:latin typeface="Frutiger LT Pro 55 Roman" panose="020B0602020204020204" pitchFamily="34" charset="0"/>
              </a:rPr>
              <a:t>The expected size of each count is the product of the </a:t>
            </a:r>
            <a:r>
              <a:rPr lang="en-US" b="1" i="1" dirty="0">
                <a:latin typeface="Frutiger LT Pro 55 Roman" panose="020B0602020204020204" pitchFamily="34" charset="0"/>
              </a:rPr>
              <a:t>library size </a:t>
            </a:r>
            <a:r>
              <a:rPr lang="en-US" i="1" dirty="0">
                <a:latin typeface="Frutiger LT Pro 55 Roman" panose="020B0602020204020204" pitchFamily="34" charset="0"/>
              </a:rPr>
              <a:t>and the </a:t>
            </a:r>
            <a:r>
              <a:rPr lang="en-US" b="1" i="1" dirty="0">
                <a:latin typeface="Frutiger LT Pro 55 Roman" panose="020B0602020204020204" pitchFamily="34" charset="0"/>
              </a:rPr>
              <a:t>relative abundance </a:t>
            </a:r>
            <a:r>
              <a:rPr lang="en-US" i="1" dirty="0">
                <a:latin typeface="Frutiger LT Pro 55 Roman" panose="020B0602020204020204" pitchFamily="34" charset="0"/>
              </a:rPr>
              <a:t>of that gene in that sample</a:t>
            </a:r>
          </a:p>
        </p:txBody>
      </p:sp>
      <p:sp>
        <p:nvSpPr>
          <p:cNvPr id="16" name="TextBox 15"/>
          <p:cNvSpPr txBox="1"/>
          <p:nvPr/>
        </p:nvSpPr>
        <p:spPr>
          <a:xfrm>
            <a:off x="2510405" y="5995000"/>
            <a:ext cx="6633595" cy="230832"/>
          </a:xfrm>
          <a:prstGeom prst="rect">
            <a:avLst/>
          </a:prstGeom>
          <a:noFill/>
        </p:spPr>
        <p:txBody>
          <a:bodyPr wrap="square" rtlCol="0">
            <a:spAutoFit/>
          </a:bodyPr>
          <a:lstStyle/>
          <a:p>
            <a:pPr algn="ctr"/>
            <a:r>
              <a:rPr lang="en-US" sz="900" i="1" dirty="0" err="1">
                <a:solidFill>
                  <a:prstClr val="black"/>
                </a:solidFill>
                <a:latin typeface="Frutiger LT Pro 55 Roman" panose="020B0602020204020204" pitchFamily="34" charset="0"/>
              </a:rPr>
              <a:t>Yunshun</a:t>
            </a:r>
            <a:r>
              <a:rPr lang="en-US" sz="900" i="1" dirty="0">
                <a:solidFill>
                  <a:prstClr val="black"/>
                </a:solidFill>
                <a:latin typeface="Frutiger LT Pro 55 Roman" panose="020B0602020204020204" pitchFamily="34" charset="0"/>
              </a:rPr>
              <a:t> Chen, Davis McCarthy, Mark Robinson, Gordon K. Smyth, edgeR User’s Guide, 2014</a:t>
            </a:r>
          </a:p>
        </p:txBody>
      </p:sp>
    </p:spTree>
    <p:extLst>
      <p:ext uri="{BB962C8B-B14F-4D97-AF65-F5344CB8AC3E}">
        <p14:creationId xmlns:p14="http://schemas.microsoft.com/office/powerpoint/2010/main" val="391395238"/>
      </p:ext>
    </p:extLst>
  </p:cSld>
  <p:clrMapOvr>
    <a:masterClrMapping/>
  </p:clrMapOvr>
</p:sld>
</file>

<file path=ppt/theme/theme1.xml><?xml version="1.0" encoding="utf-8"?>
<a:theme xmlns:a="http://schemas.openxmlformats.org/drawingml/2006/main" name="Master">
  <a:themeElements>
    <a:clrScheme name="Custom 2">
      <a:dk1>
        <a:srgbClr val="221E1F"/>
      </a:dk1>
      <a:lt1>
        <a:srgbClr val="FFFFFF"/>
      </a:lt1>
      <a:dk2>
        <a:srgbClr val="6D6E71"/>
      </a:dk2>
      <a:lt2>
        <a:srgbClr val="EEEEEE"/>
      </a:lt2>
      <a:accent1>
        <a:srgbClr val="EF4136"/>
      </a:accent1>
      <a:accent2>
        <a:srgbClr val="0668B3"/>
      </a:accent2>
      <a:accent3>
        <a:srgbClr val="8DC63F"/>
      </a:accent3>
      <a:accent4>
        <a:srgbClr val="E7C31F"/>
      </a:accent4>
      <a:accent5>
        <a:srgbClr val="00904C"/>
      </a:accent5>
      <a:accent6>
        <a:srgbClr val="007180"/>
      </a:accent6>
      <a:hlink>
        <a:srgbClr val="00AEEF"/>
      </a:hlink>
      <a:folHlink>
        <a:srgbClr val="0668B3"/>
      </a:folHlink>
    </a:clrScheme>
    <a:fontScheme name="Custom 2">
      <a:majorFont>
        <a:latin typeface="Frutiger LT Pro 45 Light"/>
        <a:ea typeface=""/>
        <a:cs typeface=""/>
      </a:majorFont>
      <a:minorFont>
        <a:latin typeface="Frutiger LT Pro 45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15315</TotalTime>
  <Words>3129</Words>
  <Application>Microsoft Office PowerPoint</Application>
  <PresentationFormat>On-screen Show (4:3)</PresentationFormat>
  <Paragraphs>376</Paragraphs>
  <Slides>35</Slides>
  <Notes>11</Notes>
  <HiddenSlides>0</HiddenSlides>
  <MMClips>0</MMClips>
  <ScaleCrop>false</ScaleCrop>
  <HeadingPairs>
    <vt:vector size="8" baseType="variant">
      <vt:variant>
        <vt:lpstr>Fonts Used</vt:lpstr>
      </vt:variant>
      <vt:variant>
        <vt:i4>10</vt:i4>
      </vt:variant>
      <vt:variant>
        <vt:lpstr>Theme</vt:lpstr>
      </vt:variant>
      <vt:variant>
        <vt:i4>1</vt:i4>
      </vt:variant>
      <vt:variant>
        <vt:lpstr>Embedded OLE Servers</vt:lpstr>
      </vt:variant>
      <vt:variant>
        <vt:i4>1</vt:i4>
      </vt:variant>
      <vt:variant>
        <vt:lpstr>Slide Titles</vt:lpstr>
      </vt:variant>
      <vt:variant>
        <vt:i4>35</vt:i4>
      </vt:variant>
    </vt:vector>
  </HeadingPairs>
  <TitlesOfParts>
    <vt:vector size="47" baseType="lpstr">
      <vt:lpstr>Arial</vt:lpstr>
      <vt:lpstr>Calibri</vt:lpstr>
      <vt:lpstr>Constantia</vt:lpstr>
      <vt:lpstr>Copperplate Gothic Bold</vt:lpstr>
      <vt:lpstr>Frutiger LT Pro 45 Light</vt:lpstr>
      <vt:lpstr>Frutiger LT Pro 55 Roman</vt:lpstr>
      <vt:lpstr>Helvetica Neue</vt:lpstr>
      <vt:lpstr>Palatino Linotype</vt:lpstr>
      <vt:lpstr>Tahoma</vt:lpstr>
      <vt:lpstr>Wingdings</vt:lpstr>
      <vt:lpstr>Master</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Tom Chittenden</dc:creator>
  <cp:lastModifiedBy>Tom Chittenden</cp:lastModifiedBy>
  <cp:revision>663</cp:revision>
  <dcterms:created xsi:type="dcterms:W3CDTF">2013-08-29T14:29:03Z</dcterms:created>
  <dcterms:modified xsi:type="dcterms:W3CDTF">2021-04-21T20:09:27Z</dcterms:modified>
</cp:coreProperties>
</file>