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3"/>
  </p:notesMasterIdLst>
  <p:sldIdLst>
    <p:sldId id="256" r:id="rId2"/>
    <p:sldId id="289" r:id="rId3"/>
    <p:sldId id="451" r:id="rId4"/>
    <p:sldId id="330" r:id="rId5"/>
    <p:sldId id="381" r:id="rId6"/>
    <p:sldId id="459" r:id="rId7"/>
    <p:sldId id="326" r:id="rId8"/>
    <p:sldId id="413" r:id="rId9"/>
    <p:sldId id="414" r:id="rId10"/>
    <p:sldId id="415" r:id="rId11"/>
    <p:sldId id="417" r:id="rId12"/>
    <p:sldId id="418" r:id="rId13"/>
    <p:sldId id="420" r:id="rId14"/>
    <p:sldId id="452" r:id="rId15"/>
    <p:sldId id="453" r:id="rId16"/>
    <p:sldId id="454" r:id="rId17"/>
    <p:sldId id="458" r:id="rId18"/>
    <p:sldId id="455" r:id="rId19"/>
    <p:sldId id="456" r:id="rId20"/>
    <p:sldId id="457" r:id="rId21"/>
    <p:sldId id="419" r:id="rId22"/>
    <p:sldId id="470" r:id="rId23"/>
    <p:sldId id="421" r:id="rId24"/>
    <p:sldId id="471" r:id="rId25"/>
    <p:sldId id="472" r:id="rId26"/>
    <p:sldId id="460" r:id="rId27"/>
    <p:sldId id="461" r:id="rId28"/>
    <p:sldId id="467" r:id="rId29"/>
    <p:sldId id="468" r:id="rId30"/>
    <p:sldId id="469" r:id="rId31"/>
    <p:sldId id="3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7" autoAdjust="0"/>
    <p:restoredTop sz="96357" autoAdjust="0"/>
  </p:normalViewPr>
  <p:slideViewPr>
    <p:cSldViewPr snapToGrid="0">
      <p:cViewPr varScale="1">
        <p:scale>
          <a:sx n="114" d="100"/>
          <a:sy n="114" d="100"/>
        </p:scale>
        <p:origin x="1512" y="102"/>
      </p:cViewPr>
      <p:guideLst/>
    </p:cSldViewPr>
  </p:slideViewPr>
  <p:notesTextViewPr>
    <p:cViewPr>
      <p:scale>
        <a:sx n="3" d="2"/>
        <a:sy n="3" d="2"/>
      </p:scale>
      <p:origin x="0" y="0"/>
    </p:cViewPr>
  </p:notesTextViewPr>
  <p:sorterViewPr>
    <p:cViewPr>
      <p:scale>
        <a:sx n="100" d="100"/>
        <a:sy n="100" d="100"/>
      </p:scale>
      <p:origin x="0" y="-374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CFC9B-C159-45A3-82CE-9883786141FD}" type="datetimeFigureOut">
              <a:rPr lang="en-US" smtClean="0"/>
              <a:t>11/2/2020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12793-ACAD-47FA-80A5-6852D2A1F526}" type="slidenum">
              <a:rPr lang="en-US" smtClean="0"/>
              <a:t>‹#›</a:t>
            </a:fld>
            <a:endParaRPr lang="en-US"/>
          </a:p>
        </p:txBody>
      </p:sp>
    </p:spTree>
    <p:extLst>
      <p:ext uri="{BB962C8B-B14F-4D97-AF65-F5344CB8AC3E}">
        <p14:creationId xmlns:p14="http://schemas.microsoft.com/office/powerpoint/2010/main" val="1756074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A12793-ACAD-47FA-80A5-6852D2A1F52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3423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446368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a:p>
            <a:r>
              <a:rPr lang="en-US" dirty="0"/>
              <a:t>It is clear from Figure S2 that different methods for determining DE can result in significantly different trends of proportion DE vs. gene length.  Most strikingly, using a fold change cutoff to determine DE, results in a decreasing, rather than increasing, trend as gene length increases.  This is because chance variation is relatively large for genes with fewer reads, so large fold changes are more likely by chance, especially when the transcript has zero or very few counts in one of the conditions. </a:t>
            </a:r>
          </a:p>
          <a:p>
            <a:endParaRPr lang="en-US" dirty="0"/>
          </a:p>
          <a:p>
            <a:r>
              <a:rPr lang="en-US" dirty="0"/>
              <a:t>More generally, the exact shape of the PWF cannot be predicted in advance.  This underscores the necessity for estimating the PWF from the whole genome.  It is essential that the PWF reflect the technical trend present in the actual biological data under consideration and the DE methodology being used.</a:t>
            </a:r>
          </a:p>
          <a:p>
            <a:endParaRPr lang="en-US" dirty="0"/>
          </a:p>
          <a:p>
            <a:pPr algn="l"/>
            <a:r>
              <a:rPr lang="en-US" b="0" i="0" dirty="0">
                <a:solidFill>
                  <a:srgbClr val="252525"/>
                </a:solidFill>
                <a:effectLst/>
                <a:latin typeface="Arial" panose="020B0604020202020204" pitchFamily="34" charset="0"/>
              </a:rPr>
              <a:t>The following is a simple optimization problem</a:t>
            </a:r>
          </a:p>
          <a:p>
            <a:pPr algn="l"/>
            <a:endParaRPr lang="en-US" b="0" i="0" dirty="0">
              <a:solidFill>
                <a:srgbClr val="252525"/>
              </a:solidFill>
              <a:effectLst/>
              <a:latin typeface="Arial" panose="020B0604020202020204" pitchFamily="34" charset="0"/>
            </a:endParaRPr>
          </a:p>
          <a:p>
            <a:pPr algn="l"/>
            <a:r>
              <a:rPr lang="en-US" b="0" i="0" dirty="0">
                <a:solidFill>
                  <a:srgbClr val="252525"/>
                </a:solidFill>
                <a:effectLst/>
                <a:latin typeface="Arial" panose="020B0604020202020204" pitchFamily="34" charset="0"/>
              </a:rPr>
              <a:t>min </a:t>
            </a:r>
            <a:r>
              <a:rPr lang="en-US" b="0" i="1" dirty="0">
                <a:solidFill>
                  <a:srgbClr val="252525"/>
                </a:solidFill>
                <a:effectLst/>
                <a:latin typeface="Arial" panose="020B0604020202020204" pitchFamily="34" charset="0"/>
              </a:rPr>
              <a:t>f </a:t>
            </a:r>
            <a:r>
              <a:rPr lang="en-US" b="0" i="0" dirty="0">
                <a:solidFill>
                  <a:srgbClr val="252525"/>
                </a:solidFill>
                <a:effectLst/>
                <a:latin typeface="Arial" panose="020B0604020202020204" pitchFamily="34" charset="0"/>
              </a:rPr>
              <a:t>(x) x</a:t>
            </a:r>
            <a:r>
              <a:rPr lang="en-US" b="0" i="0" baseline="-25000" dirty="0">
                <a:solidFill>
                  <a:srgbClr val="252525"/>
                </a:solidFill>
                <a:effectLst/>
                <a:latin typeface="Arial" panose="020B0604020202020204" pitchFamily="34" charset="0"/>
              </a:rPr>
              <a:t>1</a:t>
            </a:r>
            <a:r>
              <a:rPr lang="en-US" b="0" i="0" baseline="30000" dirty="0">
                <a:solidFill>
                  <a:srgbClr val="252525"/>
                </a:solidFill>
                <a:effectLst/>
                <a:latin typeface="Arial" panose="020B0604020202020204" pitchFamily="34" charset="0"/>
              </a:rPr>
              <a:t>2</a:t>
            </a:r>
            <a:r>
              <a:rPr lang="en-US" b="0" i="0" dirty="0">
                <a:solidFill>
                  <a:srgbClr val="252525"/>
                </a:solidFill>
                <a:effectLst/>
                <a:latin typeface="Arial" panose="020B0604020202020204" pitchFamily="34" charset="0"/>
              </a:rPr>
              <a:t> = x</a:t>
            </a:r>
            <a:r>
              <a:rPr lang="en-US" b="0" i="0" baseline="-25000" dirty="0">
                <a:solidFill>
                  <a:srgbClr val="252525"/>
                </a:solidFill>
                <a:effectLst/>
                <a:latin typeface="Arial" panose="020B0604020202020204" pitchFamily="34" charset="0"/>
              </a:rPr>
              <a:t>2</a:t>
            </a:r>
            <a:r>
              <a:rPr lang="en-US" b="0" i="0" baseline="30000" dirty="0">
                <a:solidFill>
                  <a:srgbClr val="252525"/>
                </a:solidFill>
                <a:effectLst/>
                <a:latin typeface="Arial" panose="020B0604020202020204" pitchFamily="34" charset="0"/>
              </a:rPr>
              <a:t>4</a:t>
            </a:r>
            <a:r>
              <a:rPr lang="en-US" b="0" i="0" dirty="0">
                <a:solidFill>
                  <a:srgbClr val="252525"/>
                </a:solidFill>
                <a:effectLst/>
                <a:latin typeface="Arial" panose="020B0604020202020204" pitchFamily="34" charset="0"/>
              </a:rPr>
              <a:t> subject to: x</a:t>
            </a:r>
            <a:r>
              <a:rPr lang="en-US" b="0" i="0" baseline="-25000" dirty="0">
                <a:solidFill>
                  <a:srgbClr val="252525"/>
                </a:solidFill>
                <a:effectLst/>
                <a:latin typeface="Arial" panose="020B0604020202020204" pitchFamily="34" charset="0"/>
              </a:rPr>
              <a:t>1</a:t>
            </a:r>
            <a:r>
              <a:rPr lang="en-US" b="0" i="0" dirty="0">
                <a:solidFill>
                  <a:srgbClr val="252525"/>
                </a:solidFill>
                <a:effectLst/>
                <a:latin typeface="Arial" panose="020B0604020202020204" pitchFamily="34" charset="0"/>
              </a:rPr>
              <a:t> &gt;=</a:t>
            </a:r>
            <a:r>
              <a:rPr lang="en-US" b="0" i="0" baseline="0" dirty="0">
                <a:solidFill>
                  <a:srgbClr val="252525"/>
                </a:solidFill>
                <a:effectLst/>
                <a:latin typeface="Arial" panose="020B0604020202020204" pitchFamily="34" charset="0"/>
              </a:rPr>
              <a:t> and x</a:t>
            </a:r>
            <a:r>
              <a:rPr lang="en-US" b="0" i="0" baseline="-25000" dirty="0">
                <a:solidFill>
                  <a:srgbClr val="252525"/>
                </a:solidFill>
                <a:effectLst/>
                <a:latin typeface="Arial" panose="020B0604020202020204" pitchFamily="34" charset="0"/>
              </a:rPr>
              <a:t>2</a:t>
            </a:r>
            <a:r>
              <a:rPr lang="en-US" b="0" i="0" baseline="0" dirty="0">
                <a:solidFill>
                  <a:srgbClr val="252525"/>
                </a:solidFill>
                <a:effectLst/>
                <a:latin typeface="Arial" panose="020B0604020202020204" pitchFamily="34" charset="0"/>
              </a:rPr>
              <a:t> =1</a:t>
            </a:r>
            <a:endParaRPr lang="en-US" b="0" i="1" dirty="0">
              <a:solidFill>
                <a:srgbClr val="252525"/>
              </a:solidFill>
              <a:effectLst/>
              <a:latin typeface="Arial" panose="020B0604020202020204" pitchFamily="34" charset="0"/>
            </a:endParaRPr>
          </a:p>
          <a:p>
            <a:pPr algn="l"/>
            <a:endParaRPr lang="en-US" b="0" i="0" dirty="0">
              <a:solidFill>
                <a:srgbClr val="252525"/>
              </a:solidFill>
              <a:effectLst/>
              <a:latin typeface="Arial" panose="020B0604020202020204" pitchFamily="34" charset="0"/>
            </a:endParaRPr>
          </a:p>
          <a:p>
            <a:pPr algn="l"/>
            <a:endParaRPr lang="en-US" b="0" i="0" dirty="0">
              <a:solidFill>
                <a:srgbClr val="252525"/>
              </a:solidFill>
              <a:effectLst/>
              <a:latin typeface="Arial" panose="020B0604020202020204" pitchFamily="34" charset="0"/>
            </a:endParaRPr>
          </a:p>
          <a:p>
            <a:pPr algn="l"/>
            <a:r>
              <a:rPr lang="en-US" b="0" i="0" dirty="0">
                <a:solidFill>
                  <a:srgbClr val="252525"/>
                </a:solidFill>
                <a:effectLst/>
                <a:latin typeface="Arial" panose="020B0604020202020204" pitchFamily="34" charset="0"/>
              </a:rPr>
              <a:t>where  denotes the vector (x</a:t>
            </a:r>
            <a:r>
              <a:rPr lang="en-US" b="0" i="0" baseline="-25000" dirty="0">
                <a:solidFill>
                  <a:srgbClr val="252525"/>
                </a:solidFill>
                <a:effectLst/>
                <a:latin typeface="Arial" panose="020B0604020202020204" pitchFamily="34" charset="0"/>
              </a:rPr>
              <a:t>1</a:t>
            </a:r>
            <a:r>
              <a:rPr lang="en-US" b="0" i="0" dirty="0">
                <a:solidFill>
                  <a:srgbClr val="252525"/>
                </a:solidFill>
                <a:effectLst/>
                <a:latin typeface="Arial" panose="020B0604020202020204" pitchFamily="34" charset="0"/>
              </a:rPr>
              <a:t>, x</a:t>
            </a:r>
            <a:r>
              <a:rPr lang="en-US" b="0" i="0" baseline="-25000" dirty="0">
                <a:solidFill>
                  <a:srgbClr val="252525"/>
                </a:solidFill>
                <a:effectLst/>
                <a:latin typeface="Arial" panose="020B0604020202020204" pitchFamily="34" charset="0"/>
              </a:rPr>
              <a:t>2</a:t>
            </a:r>
            <a:r>
              <a:rPr lang="en-US" b="0" i="0" dirty="0">
                <a:solidFill>
                  <a:srgbClr val="252525"/>
                </a:solidFill>
                <a:effectLst/>
                <a:latin typeface="Arial" panose="020B0604020202020204" pitchFamily="34" charset="0"/>
              </a:rPr>
              <a:t>).</a:t>
            </a:r>
          </a:p>
          <a:p>
            <a:pPr algn="l"/>
            <a:r>
              <a:rPr lang="en-US" b="0" i="0" dirty="0">
                <a:solidFill>
                  <a:srgbClr val="252525"/>
                </a:solidFill>
                <a:effectLst/>
                <a:latin typeface="Arial" panose="020B0604020202020204" pitchFamily="34" charset="0"/>
              </a:rPr>
              <a:t>In this example, the first line defines the function to be minimized (called the objective function, loss function, or cost function). The second and third lines define two constraints, the first of which is an inequality constraint and the second of which is an equality constraint. These two constraints are hard constraints, meaning that it is required that they be satisfied; they define the feasible set of candidate solutions.</a:t>
            </a:r>
          </a:p>
          <a:p>
            <a:pPr algn="l"/>
            <a:r>
              <a:rPr lang="en-US" b="0" i="0" dirty="0">
                <a:solidFill>
                  <a:srgbClr val="252525"/>
                </a:solidFill>
                <a:effectLst/>
                <a:latin typeface="Arial" panose="020B0604020202020204" pitchFamily="34" charset="0"/>
              </a:rPr>
              <a:t>Without the constraints, the solution would be (0,0), where  </a:t>
            </a:r>
            <a:r>
              <a:rPr lang="en-US" b="0" i="1" dirty="0">
                <a:solidFill>
                  <a:srgbClr val="252525"/>
                </a:solidFill>
                <a:effectLst/>
                <a:latin typeface="Arial" panose="020B0604020202020204" pitchFamily="34" charset="0"/>
              </a:rPr>
              <a:t>f</a:t>
            </a:r>
            <a:r>
              <a:rPr lang="en-US" b="0" i="0" dirty="0">
                <a:solidFill>
                  <a:srgbClr val="252525"/>
                </a:solidFill>
                <a:effectLst/>
                <a:latin typeface="Arial" panose="020B0604020202020204" pitchFamily="34" charset="0"/>
              </a:rPr>
              <a:t>(x)</a:t>
            </a:r>
            <a:r>
              <a:rPr lang="en-US" b="0" i="0" baseline="0" dirty="0">
                <a:solidFill>
                  <a:srgbClr val="252525"/>
                </a:solidFill>
                <a:effectLst/>
                <a:latin typeface="Arial" panose="020B0604020202020204" pitchFamily="34" charset="0"/>
              </a:rPr>
              <a:t> </a:t>
            </a:r>
            <a:r>
              <a:rPr lang="en-US" b="0" i="0" dirty="0">
                <a:solidFill>
                  <a:srgbClr val="252525"/>
                </a:solidFill>
                <a:effectLst/>
                <a:latin typeface="Arial" panose="020B0604020202020204" pitchFamily="34" charset="0"/>
              </a:rPr>
              <a:t>has the lowest value. But this solution does not satisfy the constraints. The solution of the constrained optimization problem stated above is x=(1,1) , which is the point with the smallest value of </a:t>
            </a:r>
            <a:r>
              <a:rPr kumimoji="0" lang="en-US" sz="1200" b="0" i="1" u="none" strike="noStrike" kern="1200" cap="none" spc="0" normalizeH="0" baseline="0" noProof="0" dirty="0">
                <a:ln>
                  <a:noFill/>
                </a:ln>
                <a:solidFill>
                  <a:srgbClr val="252525"/>
                </a:solidFill>
                <a:effectLst/>
                <a:uLnTx/>
                <a:uFillTx/>
                <a:latin typeface="Arial" panose="020B0604020202020204" pitchFamily="34" charset="0"/>
                <a:ea typeface="+mn-ea"/>
                <a:cs typeface="+mn-cs"/>
              </a:rPr>
              <a:t>f</a:t>
            </a:r>
            <a:r>
              <a:rPr kumimoji="0" lang="en-US" sz="1200" b="0"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(x)</a:t>
            </a:r>
            <a:r>
              <a:rPr lang="en-US" b="0" i="0" dirty="0">
                <a:solidFill>
                  <a:srgbClr val="252525"/>
                </a:solidFill>
                <a:effectLst/>
                <a:latin typeface="Arial" panose="020B0604020202020204" pitchFamily="34" charset="0"/>
              </a:rPr>
              <a:t> that satisfies the two constraints.</a:t>
            </a:r>
          </a:p>
          <a:p>
            <a:endParaRPr lang="en-US" dirty="0"/>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36304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420211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444055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404505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FB0C864-45A8-4E2E-B1C6-6B37639F21C4}" type="slidenum">
              <a:rPr lang="en-US" smtClean="0">
                <a:latin typeface="Arial" pitchFamily="34" charset="0"/>
                <a:cs typeface="Arial" pitchFamily="34" charset="0"/>
              </a:rPr>
              <a:pPr/>
              <a:t>21</a:t>
            </a:fld>
            <a:endParaRPr lang="en-US">
              <a:latin typeface="Arial" pitchFamily="34" charset="0"/>
              <a:cs typeface="Arial" pitchFamily="34" charset="0"/>
            </a:endParaRPr>
          </a:p>
        </p:txBody>
      </p:sp>
      <p:sp>
        <p:nvSpPr>
          <p:cNvPr id="114691" name="Rectangle 2"/>
          <p:cNvSpPr>
            <a:spLocks noGrp="1" noRot="1" noChangeAspect="1" noChangeArrowheads="1" noTextEdit="1"/>
          </p:cNvSpPr>
          <p:nvPr>
            <p:ph type="sldImg"/>
          </p:nvPr>
        </p:nvSpPr>
        <p:spPr>
          <a:xfrm>
            <a:off x="1143000" y="684213"/>
            <a:ext cx="4573588" cy="3430587"/>
          </a:xfrm>
          <a:ln/>
        </p:spPr>
      </p:sp>
      <p:sp>
        <p:nvSpPr>
          <p:cNvPr id="114692" name="Rectangle 3"/>
          <p:cNvSpPr>
            <a:spLocks noGrp="1" noChangeArrowheads="1"/>
          </p:cNvSpPr>
          <p:nvPr>
            <p:ph type="body" idx="1"/>
          </p:nvPr>
        </p:nvSpPr>
        <p:spPr>
          <a:xfrm>
            <a:off x="915988" y="4344988"/>
            <a:ext cx="5026025" cy="4114800"/>
          </a:xfrm>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1636389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2D9B58-856E-4633-9822-9FC8B14E923D}" type="slidenum">
              <a:rPr lang="zh-CN" altLang="en-US" smtClean="0">
                <a:solidFill>
                  <a:prstClr val="black"/>
                </a:solidFill>
              </a:rPr>
              <a:pPr>
                <a:defRPr/>
              </a:pPr>
              <a:t>22</a:t>
            </a:fld>
            <a:endParaRPr lang="zh-CN" altLang="en-US">
              <a:solidFill>
                <a:prstClr val="black"/>
              </a:solidFill>
            </a:endParaRPr>
          </a:p>
        </p:txBody>
      </p:sp>
    </p:spTree>
    <p:extLst>
      <p:ext uri="{BB962C8B-B14F-4D97-AF65-F5344CB8AC3E}">
        <p14:creationId xmlns:p14="http://schemas.microsoft.com/office/powerpoint/2010/main" val="1693655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868310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28922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01009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8838" y="742950"/>
            <a:ext cx="4949825" cy="3713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2D9B58-856E-4633-9822-9FC8B14E923D}" type="slidenum">
              <a:rPr lang="zh-CN" altLang="en-US" smtClean="0">
                <a:solidFill>
                  <a:prstClr val="black"/>
                </a:solidFill>
              </a:rPr>
              <a:pPr>
                <a:defRPr/>
              </a:pPr>
              <a:t>6</a:t>
            </a:fld>
            <a:endParaRPr lang="zh-CN" altLang="en-US">
              <a:solidFill>
                <a:prstClr val="black"/>
              </a:solidFill>
            </a:endParaRPr>
          </a:p>
        </p:txBody>
      </p:sp>
    </p:spTree>
    <p:extLst>
      <p:ext uri="{BB962C8B-B14F-4D97-AF65-F5344CB8AC3E}">
        <p14:creationId xmlns:p14="http://schemas.microsoft.com/office/powerpoint/2010/main" val="222187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a:solidFill>
                  <a:schemeClr val="tx1"/>
                </a:solidFill>
                <a:effectLst/>
                <a:latin typeface="+mn-lt"/>
                <a:ea typeface="+mn-ea"/>
                <a:cs typeface="+mn-cs"/>
              </a:rPr>
              <a:t>Niels</a:t>
            </a:r>
            <a:r>
              <a:rPr lang="en-US" sz="1200" b="1" i="0" kern="1200" baseline="0" dirty="0">
                <a:solidFill>
                  <a:schemeClr val="tx1"/>
                </a:solidFill>
                <a:effectLst/>
                <a:latin typeface="+mn-lt"/>
                <a:ea typeface="+mn-ea"/>
                <a:cs typeface="+mn-cs"/>
              </a:rPr>
              <a:t> </a:t>
            </a:r>
            <a:r>
              <a:rPr lang="en-US" sz="1200" b="1" i="0" kern="1200" baseline="0" dirty="0" err="1">
                <a:solidFill>
                  <a:schemeClr val="tx1"/>
                </a:solidFill>
                <a:effectLst/>
                <a:latin typeface="+mn-lt"/>
                <a:ea typeface="+mn-ea"/>
                <a:cs typeface="+mn-cs"/>
              </a:rPr>
              <a:t>Bhor</a:t>
            </a:r>
            <a:r>
              <a:rPr lang="en-US" sz="1200" b="1" i="0" kern="1200" baseline="0" dirty="0">
                <a:solidFill>
                  <a:schemeClr val="tx1"/>
                </a:solidFill>
                <a:effectLst/>
                <a:latin typeface="+mn-lt"/>
                <a:ea typeface="+mn-ea"/>
                <a:cs typeface="+mn-cs"/>
              </a:rPr>
              <a:t> – 20</a:t>
            </a:r>
            <a:r>
              <a:rPr lang="en-US" sz="1200" b="1" i="0" kern="1200" baseline="30000" dirty="0">
                <a:solidFill>
                  <a:schemeClr val="tx1"/>
                </a:solidFill>
                <a:effectLst/>
                <a:latin typeface="+mn-lt"/>
                <a:ea typeface="+mn-ea"/>
                <a:cs typeface="+mn-cs"/>
              </a:rPr>
              <a:t>th</a:t>
            </a:r>
            <a:r>
              <a:rPr lang="en-US" sz="1200" b="1" i="0" kern="1200" baseline="0" dirty="0">
                <a:solidFill>
                  <a:schemeClr val="tx1"/>
                </a:solidFill>
                <a:effectLst/>
                <a:latin typeface="+mn-lt"/>
                <a:ea typeface="+mn-ea"/>
                <a:cs typeface="+mn-cs"/>
              </a:rPr>
              <a:t> Century Danish physicist – Quantum physics and theory.  </a:t>
            </a:r>
            <a:endParaRPr lang="en-US" dirty="0"/>
          </a:p>
        </p:txBody>
      </p:sp>
      <p:sp>
        <p:nvSpPr>
          <p:cNvPr id="4" name="Slide Number Placeholder 3"/>
          <p:cNvSpPr>
            <a:spLocks noGrp="1"/>
          </p:cNvSpPr>
          <p:nvPr>
            <p:ph type="sldNum" sz="quarter" idx="10"/>
          </p:nvPr>
        </p:nvSpPr>
        <p:spPr/>
        <p:txBody>
          <a:bodyPr/>
          <a:lstStyle/>
          <a:p>
            <a:pPr>
              <a:defRPr/>
            </a:pPr>
            <a:fld id="{3D2A8DA0-E18C-448C-9716-30A85EB88844}" type="slidenum">
              <a:rPr lang="en-US" smtClean="0"/>
              <a:pPr>
                <a:defRPr/>
              </a:pPr>
              <a:t>7</a:t>
            </a:fld>
            <a:endParaRPr lang="en-US"/>
          </a:p>
        </p:txBody>
      </p:sp>
    </p:spTree>
    <p:extLst>
      <p:ext uri="{BB962C8B-B14F-4D97-AF65-F5344CB8AC3E}">
        <p14:creationId xmlns:p14="http://schemas.microsoft.com/office/powerpoint/2010/main" val="977923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6613C42-BF9C-4F93-80C9-6EF7E12EB3C2}" type="slidenum">
              <a:rPr lang="en-US" smtClean="0">
                <a:latin typeface="Arial" pitchFamily="34" charset="0"/>
                <a:cs typeface="Arial" pitchFamily="34" charset="0"/>
              </a:rPr>
              <a:pPr/>
              <a:t>10</a:t>
            </a:fld>
            <a:endParaRPr lang="en-US">
              <a:latin typeface="Arial" pitchFamily="34" charset="0"/>
              <a:cs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dirty="0">
                <a:latin typeface="Arial" pitchFamily="34" charset="0"/>
                <a:cs typeface="Arial" pitchFamily="34" charset="0"/>
              </a:rPr>
              <a:t>Church/Bar</a:t>
            </a:r>
            <a:r>
              <a:rPr lang="en-US" baseline="0" dirty="0">
                <a:latin typeface="Arial" pitchFamily="34" charset="0"/>
                <a:cs typeface="Arial" pitchFamily="34" charset="0"/>
              </a:rPr>
              <a:t> Analogy</a:t>
            </a:r>
            <a:endParaRPr lang="en-US" dirty="0">
              <a:latin typeface="Arial" pitchFamily="34" charset="0"/>
              <a:cs typeface="Arial" pitchFamily="34" charset="0"/>
            </a:endParaRPr>
          </a:p>
          <a:p>
            <a:pPr eaLnBrk="1" hangingPunct="1"/>
            <a:endParaRPr lang="en-US" dirty="0">
              <a:latin typeface="Arial" pitchFamily="34" charset="0"/>
              <a:cs typeface="Arial" pitchFamily="34" charset="0"/>
            </a:endParaRPr>
          </a:p>
          <a:p>
            <a:pPr eaLnBrk="1" hangingPunct="1"/>
            <a:r>
              <a:rPr lang="en-US" dirty="0">
                <a:latin typeface="Arial" pitchFamily="34" charset="0"/>
                <a:cs typeface="Arial" pitchFamily="34" charset="0"/>
              </a:rPr>
              <a:t>8</a:t>
            </a:r>
            <a:r>
              <a:rPr lang="en-US" baseline="30000" dirty="0">
                <a:latin typeface="Arial" pitchFamily="34" charset="0"/>
                <a:cs typeface="Arial" pitchFamily="34" charset="0"/>
              </a:rPr>
              <a:t>th</a:t>
            </a:r>
            <a:r>
              <a:rPr lang="en-US" dirty="0">
                <a:latin typeface="Arial" pitchFamily="34" charset="0"/>
                <a:cs typeface="Arial" pitchFamily="34" charset="0"/>
              </a:rPr>
              <a:t> of the genes = 82/682</a:t>
            </a:r>
          </a:p>
          <a:p>
            <a:pPr eaLnBrk="1" hangingPunct="1"/>
            <a:endParaRPr lang="en-US" dirty="0">
              <a:latin typeface="Arial" pitchFamily="34" charset="0"/>
              <a:cs typeface="Arial" pitchFamily="34" charset="0"/>
            </a:endParaRPr>
          </a:p>
          <a:p>
            <a:r>
              <a:rPr lang="en-US" dirty="0"/>
              <a:t>In our analysis, we identified 68 upper-level enriched EASE GO terms, corresponding to 46 biological process terms, 16 cellular component terms, and six molecular function terms.  According to the GO resource[5], there are currently 35,786 GO term annotations: 21,976 biological process terms, 2,960 cellular component terms, 9,237 molecular function terms, and 1,613 obsolete terms. (http://www.geneontology.org/GO.contents.ont-cont.shtml).  Therefore, sub-classification of the 68 upper-level enriched EASE GO terms with nEASE analysis involved 1,113,678 individual Fisher’s Exact Tests.  Because of the inheritance issue associated with the GO DAG[13, 15, 16], multiple testing correction is essential for existing SEA and MEA methods.   However, to maintain a familywise error rate of 5% in the example highlighted above, Bonferroni correction would adjust the alpha level for nEASE GO term enrichment to  p ≤ 4.49 x10</a:t>
            </a:r>
            <a:r>
              <a:rPr lang="en-US" baseline="30000" dirty="0"/>
              <a:t>-8</a:t>
            </a:r>
            <a:r>
              <a:rPr lang="en-US" dirty="0"/>
              <a:t>. </a:t>
            </a:r>
            <a:endParaRPr lang="en-US" dirty="0">
              <a:latin typeface="Arial" pitchFamily="34" charset="0"/>
              <a:cs typeface="Arial" pitchFamily="34" charset="0"/>
            </a:endParaRPr>
          </a:p>
        </p:txBody>
      </p:sp>
    </p:spTree>
    <p:extLst>
      <p:ext uri="{BB962C8B-B14F-4D97-AF65-F5344CB8AC3E}">
        <p14:creationId xmlns:p14="http://schemas.microsoft.com/office/powerpoint/2010/main" val="2340883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FB0C864-45A8-4E2E-B1C6-6B37639F21C4}" type="slidenum">
              <a:rPr lang="en-US" smtClean="0">
                <a:latin typeface="Arial" pitchFamily="34" charset="0"/>
                <a:cs typeface="Arial" pitchFamily="34" charset="0"/>
              </a:rPr>
              <a:pPr/>
              <a:t>12</a:t>
            </a:fld>
            <a:endParaRPr lang="en-US">
              <a:latin typeface="Arial" pitchFamily="34" charset="0"/>
              <a:cs typeface="Arial" pitchFamily="34" charset="0"/>
            </a:endParaRPr>
          </a:p>
        </p:txBody>
      </p:sp>
      <p:sp>
        <p:nvSpPr>
          <p:cNvPr id="114691" name="Rectangle 2"/>
          <p:cNvSpPr>
            <a:spLocks noGrp="1" noRot="1" noChangeAspect="1" noChangeArrowheads="1" noTextEdit="1"/>
          </p:cNvSpPr>
          <p:nvPr>
            <p:ph type="sldImg"/>
          </p:nvPr>
        </p:nvSpPr>
        <p:spPr>
          <a:xfrm>
            <a:off x="1143000" y="684213"/>
            <a:ext cx="4573588" cy="3430587"/>
          </a:xfrm>
          <a:ln/>
        </p:spPr>
      </p:sp>
      <p:sp>
        <p:nvSpPr>
          <p:cNvPr id="114692" name="Rectangle 3"/>
          <p:cNvSpPr>
            <a:spLocks noGrp="1" noChangeArrowheads="1"/>
          </p:cNvSpPr>
          <p:nvPr>
            <p:ph type="body" idx="1"/>
          </p:nvPr>
        </p:nvSpPr>
        <p:spPr>
          <a:xfrm>
            <a:off x="915988" y="4344988"/>
            <a:ext cx="5026025" cy="4114800"/>
          </a:xfrm>
          <a:noFill/>
          <a:ln/>
        </p:spPr>
        <p:txBody>
          <a:bodyPr/>
          <a:lstStyle/>
          <a:p>
            <a:pPr eaLnBrk="1" hangingPunct="1"/>
            <a:r>
              <a:rPr lang="en-US" dirty="0">
                <a:latin typeface="Arial" pitchFamily="34" charset="0"/>
                <a:cs typeface="Arial" pitchFamily="34" charset="0"/>
              </a:rPr>
              <a:t>Combinatorics; combinatorial mathematics</a:t>
            </a:r>
          </a:p>
        </p:txBody>
      </p:sp>
    </p:spTree>
    <p:extLst>
      <p:ext uri="{BB962C8B-B14F-4D97-AF65-F5344CB8AC3E}">
        <p14:creationId xmlns:p14="http://schemas.microsoft.com/office/powerpoint/2010/main" val="143350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FB0C864-45A8-4E2E-B1C6-6B37639F21C4}" type="slidenum">
              <a:rPr lang="en-US" smtClean="0">
                <a:latin typeface="Arial" pitchFamily="34" charset="0"/>
                <a:cs typeface="Arial" pitchFamily="34" charset="0"/>
              </a:rPr>
              <a:pPr/>
              <a:t>13</a:t>
            </a:fld>
            <a:endParaRPr lang="en-US">
              <a:latin typeface="Arial" pitchFamily="34" charset="0"/>
              <a:cs typeface="Arial" pitchFamily="34" charset="0"/>
            </a:endParaRPr>
          </a:p>
        </p:txBody>
      </p:sp>
      <p:sp>
        <p:nvSpPr>
          <p:cNvPr id="114691" name="Rectangle 2"/>
          <p:cNvSpPr>
            <a:spLocks noGrp="1" noRot="1" noChangeAspect="1" noChangeArrowheads="1" noTextEdit="1"/>
          </p:cNvSpPr>
          <p:nvPr>
            <p:ph type="sldImg"/>
          </p:nvPr>
        </p:nvSpPr>
        <p:spPr>
          <a:xfrm>
            <a:off x="1143000" y="684213"/>
            <a:ext cx="4573588" cy="3430587"/>
          </a:xfrm>
          <a:ln/>
        </p:spPr>
      </p:sp>
      <p:sp>
        <p:nvSpPr>
          <p:cNvPr id="114692" name="Rectangle 3"/>
          <p:cNvSpPr>
            <a:spLocks noGrp="1" noChangeArrowheads="1"/>
          </p:cNvSpPr>
          <p:nvPr>
            <p:ph type="body" idx="1"/>
          </p:nvPr>
        </p:nvSpPr>
        <p:spPr>
          <a:xfrm>
            <a:off x="915988" y="4344988"/>
            <a:ext cx="5026025" cy="4114800"/>
          </a:xfrm>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2716465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930680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076314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 Classic Swoop, Left">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 y="5394696"/>
            <a:ext cx="2590254" cy="1463307"/>
          </a:xfrm>
          <a:prstGeom prst="rect">
            <a:avLst/>
          </a:prstGeom>
        </p:spPr>
      </p:pic>
      <p:pic>
        <p:nvPicPr>
          <p:cNvPr id="3" name="Picture 2"/>
          <p:cNvPicPr>
            <a:picLocks noChangeAspect="1"/>
          </p:cNvPicPr>
          <p:nvPr userDrawn="1"/>
        </p:nvPicPr>
        <p:blipFill>
          <a:blip r:embed="rId2"/>
          <a:stretch>
            <a:fillRect/>
          </a:stretch>
        </p:blipFill>
        <p:spPr>
          <a:xfrm>
            <a:off x="2" y="5394696"/>
            <a:ext cx="3642934" cy="1463307"/>
          </a:xfrm>
          <a:prstGeom prst="rect">
            <a:avLst/>
          </a:prstGeom>
        </p:spPr>
      </p:pic>
    </p:spTree>
    <p:extLst>
      <p:ext uri="{BB962C8B-B14F-4D97-AF65-F5344CB8AC3E}">
        <p14:creationId xmlns:p14="http://schemas.microsoft.com/office/powerpoint/2010/main" val="115414784"/>
      </p:ext>
    </p:extLst>
  </p:cSld>
  <p:clrMapOvr>
    <a:masterClrMapping/>
  </p:clrMapOvr>
  <p:extLst>
    <p:ext uri="{DCECCB84-F9BA-43D5-87BE-67443E8EF086}">
      <p15:sldGuideLst xmlns:p15="http://schemas.microsoft.com/office/powerpoint/2012/main">
        <p15:guide id="1" pos="272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202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5626823" y="374563"/>
            <a:ext cx="2309941" cy="604849"/>
          </a:xfrm>
          <a:prstGeom prst="rect">
            <a:avLst/>
          </a:prstGeom>
          <a:noFill/>
          <a:ln w="9525">
            <a:noFill/>
            <a:miter lim="800000"/>
            <a:headEnd/>
            <a:tailEnd/>
          </a:ln>
          <a:effectLst/>
        </p:spPr>
        <p:txBody>
          <a:bodyPr lIns="54811" tIns="27406" rIns="54811" bIns="27406" anchor="ctr"/>
          <a:lstStyle/>
          <a:p>
            <a:pPr algn="r"/>
            <a:r>
              <a:rPr lang="en-US" sz="714" dirty="0">
                <a:solidFill>
                  <a:prstClr val="black"/>
                </a:solidFill>
                <a:latin typeface="Copperplate Gothic Bold" pitchFamily="34" charset="0"/>
                <a:ea typeface="宋体" pitchFamily="2" charset="-122"/>
              </a:rPr>
              <a:t>Research Computing</a:t>
            </a:r>
          </a:p>
          <a:p>
            <a:pPr algn="r"/>
            <a:r>
              <a:rPr lang="en-US" sz="655" i="1" dirty="0">
                <a:solidFill>
                  <a:prstClr val="black"/>
                </a:solidFill>
                <a:latin typeface="Palatino Linotype" pitchFamily="18" charset="0"/>
                <a:ea typeface="宋体" pitchFamily="2" charset="-122"/>
              </a:rPr>
              <a:t>Harvard Medical School</a:t>
            </a:r>
            <a:endParaRPr lang="en-US" sz="655" b="1" dirty="0">
              <a:solidFill>
                <a:prstClr val="black"/>
              </a:solidFill>
              <a:latin typeface="Tahoma" charset="0"/>
              <a:ea typeface="宋体" pitchFamily="2" charset="-122"/>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6765" y="460293"/>
            <a:ext cx="472541" cy="561274"/>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6598" y="481371"/>
            <a:ext cx="1266063" cy="519118"/>
          </a:xfrm>
          <a:prstGeom prst="rect">
            <a:avLst/>
          </a:prstGeom>
        </p:spPr>
      </p:pic>
      <p:pic>
        <p:nvPicPr>
          <p:cNvPr id="7170" name="Picture 1" descr="A close up of a sign&#10;&#10;Description automatically generated">
            <a:extLst>
              <a:ext uri="{FF2B5EF4-FFF2-40B4-BE49-F238E27FC236}">
                <a16:creationId xmlns:a16="http://schemas.microsoft.com/office/drawing/2014/main" id="{B959077D-6D53-4E64-84B6-B6FE3C8D71B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02929" y="195974"/>
            <a:ext cx="18097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4131595"/>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ftr="0" dt="0"/>
  <p:txStyles>
    <p:titleStyle>
      <a:lvl1pPr algn="ctr" rtl="0" eaLnBrk="0" fontAlgn="base" hangingPunct="0">
        <a:spcBef>
          <a:spcPct val="0"/>
        </a:spcBef>
        <a:spcAft>
          <a:spcPct val="0"/>
        </a:spcAft>
        <a:defRPr sz="2619" kern="1200">
          <a:solidFill>
            <a:schemeClr val="tx1"/>
          </a:solidFill>
          <a:latin typeface="+mj-lt"/>
          <a:ea typeface="+mj-ea"/>
          <a:cs typeface="+mj-cs"/>
        </a:defRPr>
      </a:lvl1pPr>
      <a:lvl2pPr algn="ctr" rtl="0" eaLnBrk="0" fontAlgn="base" hangingPunct="0">
        <a:spcBef>
          <a:spcPct val="0"/>
        </a:spcBef>
        <a:spcAft>
          <a:spcPct val="0"/>
        </a:spcAft>
        <a:defRPr sz="2619">
          <a:solidFill>
            <a:schemeClr val="tx1"/>
          </a:solidFill>
          <a:latin typeface="Calibri" pitchFamily="34" charset="0"/>
          <a:ea typeface="宋体" pitchFamily="2" charset="-122"/>
        </a:defRPr>
      </a:lvl2pPr>
      <a:lvl3pPr algn="ctr" rtl="0" eaLnBrk="0" fontAlgn="base" hangingPunct="0">
        <a:spcBef>
          <a:spcPct val="0"/>
        </a:spcBef>
        <a:spcAft>
          <a:spcPct val="0"/>
        </a:spcAft>
        <a:defRPr sz="2619">
          <a:solidFill>
            <a:schemeClr val="tx1"/>
          </a:solidFill>
          <a:latin typeface="Calibri" pitchFamily="34" charset="0"/>
          <a:ea typeface="宋体" pitchFamily="2" charset="-122"/>
        </a:defRPr>
      </a:lvl3pPr>
      <a:lvl4pPr algn="ctr" rtl="0" eaLnBrk="0" fontAlgn="base" hangingPunct="0">
        <a:spcBef>
          <a:spcPct val="0"/>
        </a:spcBef>
        <a:spcAft>
          <a:spcPct val="0"/>
        </a:spcAft>
        <a:defRPr sz="2619">
          <a:solidFill>
            <a:schemeClr val="tx1"/>
          </a:solidFill>
          <a:latin typeface="Calibri" pitchFamily="34" charset="0"/>
          <a:ea typeface="宋体" pitchFamily="2" charset="-122"/>
        </a:defRPr>
      </a:lvl4pPr>
      <a:lvl5pPr algn="ctr" rtl="0" eaLnBrk="0" fontAlgn="base" hangingPunct="0">
        <a:spcBef>
          <a:spcPct val="0"/>
        </a:spcBef>
        <a:spcAft>
          <a:spcPct val="0"/>
        </a:spcAft>
        <a:defRPr sz="2619">
          <a:solidFill>
            <a:schemeClr val="tx1"/>
          </a:solidFill>
          <a:latin typeface="Calibri" pitchFamily="34" charset="0"/>
          <a:ea typeface="宋体" pitchFamily="2" charset="-122"/>
        </a:defRPr>
      </a:lvl5pPr>
      <a:lvl6pPr marL="272147" algn="ctr" rtl="0" fontAlgn="base">
        <a:spcBef>
          <a:spcPct val="0"/>
        </a:spcBef>
        <a:spcAft>
          <a:spcPct val="0"/>
        </a:spcAft>
        <a:defRPr sz="2619">
          <a:solidFill>
            <a:schemeClr val="tx1"/>
          </a:solidFill>
          <a:latin typeface="Calibri" pitchFamily="34" charset="0"/>
          <a:ea typeface="宋体" pitchFamily="2" charset="-122"/>
        </a:defRPr>
      </a:lvl6pPr>
      <a:lvl7pPr marL="544294" algn="ctr" rtl="0" fontAlgn="base">
        <a:spcBef>
          <a:spcPct val="0"/>
        </a:spcBef>
        <a:spcAft>
          <a:spcPct val="0"/>
        </a:spcAft>
        <a:defRPr sz="2619">
          <a:solidFill>
            <a:schemeClr val="tx1"/>
          </a:solidFill>
          <a:latin typeface="Calibri" pitchFamily="34" charset="0"/>
          <a:ea typeface="宋体" pitchFamily="2" charset="-122"/>
        </a:defRPr>
      </a:lvl7pPr>
      <a:lvl8pPr marL="816440" algn="ctr" rtl="0" fontAlgn="base">
        <a:spcBef>
          <a:spcPct val="0"/>
        </a:spcBef>
        <a:spcAft>
          <a:spcPct val="0"/>
        </a:spcAft>
        <a:defRPr sz="2619">
          <a:solidFill>
            <a:schemeClr val="tx1"/>
          </a:solidFill>
          <a:latin typeface="Calibri" pitchFamily="34" charset="0"/>
          <a:ea typeface="宋体" pitchFamily="2" charset="-122"/>
        </a:defRPr>
      </a:lvl8pPr>
      <a:lvl9pPr marL="1088587" algn="ctr" rtl="0" fontAlgn="base">
        <a:spcBef>
          <a:spcPct val="0"/>
        </a:spcBef>
        <a:spcAft>
          <a:spcPct val="0"/>
        </a:spcAft>
        <a:defRPr sz="2619">
          <a:solidFill>
            <a:schemeClr val="tx1"/>
          </a:solidFill>
          <a:latin typeface="Calibri" pitchFamily="34" charset="0"/>
          <a:ea typeface="宋体" pitchFamily="2" charset="-122"/>
        </a:defRPr>
      </a:lvl9pPr>
    </p:titleStyle>
    <p:bodyStyle>
      <a:lvl1pPr marL="204110" indent="-204110" algn="l" rtl="0" eaLnBrk="0" fontAlgn="base" hangingPunct="0">
        <a:spcBef>
          <a:spcPct val="20000"/>
        </a:spcBef>
        <a:spcAft>
          <a:spcPct val="0"/>
        </a:spcAft>
        <a:buFont typeface="Arial" pitchFamily="34" charset="0"/>
        <a:buChar char="•"/>
        <a:defRPr sz="1906" kern="1200">
          <a:solidFill>
            <a:schemeClr val="tx1"/>
          </a:solidFill>
          <a:latin typeface="+mn-lt"/>
          <a:ea typeface="+mn-ea"/>
          <a:cs typeface="+mn-cs"/>
        </a:defRPr>
      </a:lvl1pPr>
      <a:lvl2pPr marL="442238" indent="-170092" algn="l" rtl="0" eaLnBrk="0" fontAlgn="base" hangingPunct="0">
        <a:spcBef>
          <a:spcPct val="20000"/>
        </a:spcBef>
        <a:spcAft>
          <a:spcPct val="0"/>
        </a:spcAft>
        <a:buFont typeface="Arial" pitchFamily="34" charset="0"/>
        <a:buChar char="–"/>
        <a:defRPr sz="1667" kern="1200">
          <a:solidFill>
            <a:schemeClr val="tx1"/>
          </a:solidFill>
          <a:latin typeface="+mn-lt"/>
          <a:ea typeface="+mn-ea"/>
          <a:cs typeface="+mn-cs"/>
        </a:defRPr>
      </a:lvl2pPr>
      <a:lvl3pPr marL="680368" indent="-136074" algn="l" rtl="0" eaLnBrk="0" fontAlgn="base" hangingPunct="0">
        <a:spcBef>
          <a:spcPct val="20000"/>
        </a:spcBef>
        <a:spcAft>
          <a:spcPct val="0"/>
        </a:spcAft>
        <a:buFont typeface="Arial" pitchFamily="34" charset="0"/>
        <a:buChar char="•"/>
        <a:defRPr sz="1429" kern="1200">
          <a:solidFill>
            <a:schemeClr val="tx1"/>
          </a:solidFill>
          <a:latin typeface="+mn-lt"/>
          <a:ea typeface="+mn-ea"/>
          <a:cs typeface="+mn-cs"/>
        </a:defRPr>
      </a:lvl3pPr>
      <a:lvl4pPr marL="952514" indent="-136074" algn="l" rtl="0" eaLnBrk="0" fontAlgn="base" hangingPunct="0">
        <a:spcBef>
          <a:spcPct val="20000"/>
        </a:spcBef>
        <a:spcAft>
          <a:spcPct val="0"/>
        </a:spcAft>
        <a:buFont typeface="Arial" pitchFamily="34" charset="0"/>
        <a:buChar char="–"/>
        <a:defRPr sz="1190" kern="1200">
          <a:solidFill>
            <a:schemeClr val="tx1"/>
          </a:solidFill>
          <a:latin typeface="+mn-lt"/>
          <a:ea typeface="+mn-ea"/>
          <a:cs typeface="+mn-cs"/>
        </a:defRPr>
      </a:lvl4pPr>
      <a:lvl5pPr marL="1224661" indent="-136074" algn="l" rtl="0" eaLnBrk="0" fontAlgn="base" hangingPunct="0">
        <a:spcBef>
          <a:spcPct val="20000"/>
        </a:spcBef>
        <a:spcAft>
          <a:spcPct val="0"/>
        </a:spcAft>
        <a:buFont typeface="Arial" pitchFamily="34" charset="0"/>
        <a:buChar char="»"/>
        <a:defRPr sz="1190" kern="1200">
          <a:solidFill>
            <a:schemeClr val="tx1"/>
          </a:solidFill>
          <a:latin typeface="+mn-lt"/>
          <a:ea typeface="+mn-ea"/>
          <a:cs typeface="+mn-cs"/>
        </a:defRPr>
      </a:lvl5pPr>
      <a:lvl6pPr marL="1496807"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6pPr>
      <a:lvl7pPr marL="1768954"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7pPr>
      <a:lvl8pPr marL="2041100"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8pPr>
      <a:lvl9pPr marL="2313247"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9pPr>
    </p:bodyStyle>
    <p:otherStyle>
      <a:defPPr>
        <a:defRPr lang="zh-CN"/>
      </a:defPPr>
      <a:lvl1pPr marL="0" algn="l" defTabSz="544294" rtl="0" eaLnBrk="1" latinLnBrk="0" hangingPunct="1">
        <a:defRPr sz="1071" kern="1200">
          <a:solidFill>
            <a:schemeClr val="tx1"/>
          </a:solidFill>
          <a:latin typeface="+mn-lt"/>
          <a:ea typeface="+mn-ea"/>
          <a:cs typeface="+mn-cs"/>
        </a:defRPr>
      </a:lvl1pPr>
      <a:lvl2pPr marL="272147" algn="l" defTabSz="544294" rtl="0" eaLnBrk="1" latinLnBrk="0" hangingPunct="1">
        <a:defRPr sz="1071" kern="1200">
          <a:solidFill>
            <a:schemeClr val="tx1"/>
          </a:solidFill>
          <a:latin typeface="+mn-lt"/>
          <a:ea typeface="+mn-ea"/>
          <a:cs typeface="+mn-cs"/>
        </a:defRPr>
      </a:lvl2pPr>
      <a:lvl3pPr marL="544294" algn="l" defTabSz="544294" rtl="0" eaLnBrk="1" latinLnBrk="0" hangingPunct="1">
        <a:defRPr sz="1071" kern="1200">
          <a:solidFill>
            <a:schemeClr val="tx1"/>
          </a:solidFill>
          <a:latin typeface="+mn-lt"/>
          <a:ea typeface="+mn-ea"/>
          <a:cs typeface="+mn-cs"/>
        </a:defRPr>
      </a:lvl3pPr>
      <a:lvl4pPr marL="816440" algn="l" defTabSz="544294" rtl="0" eaLnBrk="1" latinLnBrk="0" hangingPunct="1">
        <a:defRPr sz="1071" kern="1200">
          <a:solidFill>
            <a:schemeClr val="tx1"/>
          </a:solidFill>
          <a:latin typeface="+mn-lt"/>
          <a:ea typeface="+mn-ea"/>
          <a:cs typeface="+mn-cs"/>
        </a:defRPr>
      </a:lvl4pPr>
      <a:lvl5pPr marL="1088587" algn="l" defTabSz="544294" rtl="0" eaLnBrk="1" latinLnBrk="0" hangingPunct="1">
        <a:defRPr sz="1071" kern="1200">
          <a:solidFill>
            <a:schemeClr val="tx1"/>
          </a:solidFill>
          <a:latin typeface="+mn-lt"/>
          <a:ea typeface="+mn-ea"/>
          <a:cs typeface="+mn-cs"/>
        </a:defRPr>
      </a:lvl5pPr>
      <a:lvl6pPr marL="1360734" algn="l" defTabSz="544294" rtl="0" eaLnBrk="1" latinLnBrk="0" hangingPunct="1">
        <a:defRPr sz="1071" kern="1200">
          <a:solidFill>
            <a:schemeClr val="tx1"/>
          </a:solidFill>
          <a:latin typeface="+mn-lt"/>
          <a:ea typeface="+mn-ea"/>
          <a:cs typeface="+mn-cs"/>
        </a:defRPr>
      </a:lvl6pPr>
      <a:lvl7pPr marL="1632881" algn="l" defTabSz="544294" rtl="0" eaLnBrk="1" latinLnBrk="0" hangingPunct="1">
        <a:defRPr sz="1071" kern="1200">
          <a:solidFill>
            <a:schemeClr val="tx1"/>
          </a:solidFill>
          <a:latin typeface="+mn-lt"/>
          <a:ea typeface="+mn-ea"/>
          <a:cs typeface="+mn-cs"/>
        </a:defRPr>
      </a:lvl7pPr>
      <a:lvl8pPr marL="1905028" algn="l" defTabSz="544294" rtl="0" eaLnBrk="1" latinLnBrk="0" hangingPunct="1">
        <a:defRPr sz="1071" kern="1200">
          <a:solidFill>
            <a:schemeClr val="tx1"/>
          </a:solidFill>
          <a:latin typeface="+mn-lt"/>
          <a:ea typeface="+mn-ea"/>
          <a:cs typeface="+mn-cs"/>
        </a:defRPr>
      </a:lvl8pPr>
      <a:lvl9pPr marL="2177174" algn="l" defTabSz="544294" rtl="0" eaLnBrk="1" latinLnBrk="0" hangingPunct="1">
        <a:defRPr sz="10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0.png"/></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tif"/><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434020"/>
            <a:ext cx="9144000" cy="954107"/>
          </a:xfrm>
          <a:prstGeom prst="rect">
            <a:avLst/>
          </a:prstGeom>
          <a:noFill/>
        </p:spPr>
        <p:txBody>
          <a:bodyPr wrap="square" rtlCol="0">
            <a:spAutoFit/>
          </a:bodyPr>
          <a:lstStyle/>
          <a:p>
            <a:pPr algn="ctr"/>
            <a:r>
              <a:rPr lang="en-US" sz="2800" b="1" i="1" dirty="0">
                <a:latin typeface="Frutiger LT Pro 55 Roman" panose="020B0602020204020204" pitchFamily="34" charset="0"/>
              </a:rPr>
              <a:t>Gene Ontology Analysis for RNA-seq: Accounting for Selection Bias with </a:t>
            </a:r>
            <a:r>
              <a:rPr lang="en-US" sz="2800" b="1" i="1" dirty="0" err="1">
                <a:latin typeface="Frutiger LT Pro 55 Roman" panose="020B0602020204020204" pitchFamily="34" charset="0"/>
              </a:rPr>
              <a:t>GOseq</a:t>
            </a:r>
            <a:endParaRPr lang="en-US" sz="2800" dirty="0"/>
          </a:p>
        </p:txBody>
      </p:sp>
      <p:sp>
        <p:nvSpPr>
          <p:cNvPr id="7" name="TextBox 6"/>
          <p:cNvSpPr txBox="1"/>
          <p:nvPr/>
        </p:nvSpPr>
        <p:spPr>
          <a:xfrm>
            <a:off x="853555" y="3179633"/>
            <a:ext cx="4614334" cy="1846659"/>
          </a:xfrm>
          <a:prstGeom prst="rect">
            <a:avLst/>
          </a:prstGeom>
          <a:noFill/>
        </p:spPr>
        <p:txBody>
          <a:bodyPr wrap="square" rtlCol="0">
            <a:spAutoFit/>
          </a:bodyPr>
          <a:lstStyle/>
          <a:p>
            <a:pPr lvl="0"/>
            <a:r>
              <a:rPr lang="en-US" sz="1600" dirty="0">
                <a:solidFill>
                  <a:srgbClr val="221E1F"/>
                </a:solidFill>
                <a:latin typeface="+mj-lt"/>
              </a:rPr>
              <a:t>Tom Chittenden, PhD, DPhil, PStat</a:t>
            </a:r>
          </a:p>
          <a:p>
            <a:pPr lvl="0"/>
            <a:r>
              <a:rPr lang="en-US" sz="1600" dirty="0">
                <a:solidFill>
                  <a:srgbClr val="221E1F"/>
                </a:solidFill>
                <a:latin typeface="+mj-lt"/>
              </a:rPr>
              <a:t>HMS/BCH Lecturer on Pediatrics</a:t>
            </a:r>
          </a:p>
          <a:p>
            <a:pPr lvl="0"/>
            <a:r>
              <a:rPr lang="en-US" sz="1600" dirty="0">
                <a:solidFill>
                  <a:srgbClr val="221E1F"/>
                </a:solidFill>
                <a:latin typeface="+mj-lt"/>
              </a:rPr>
              <a:t>Chief Data Science Officer</a:t>
            </a:r>
          </a:p>
          <a:p>
            <a:pPr lvl="0"/>
            <a:r>
              <a:rPr lang="en-US" sz="1600" dirty="0">
                <a:solidFill>
                  <a:srgbClr val="221E1F"/>
                </a:solidFill>
                <a:latin typeface="+mj-lt"/>
              </a:rPr>
              <a:t>Founding Director</a:t>
            </a:r>
          </a:p>
          <a:p>
            <a:pPr lvl="0"/>
            <a:r>
              <a:rPr lang="en-US" sz="1600" dirty="0">
                <a:solidFill>
                  <a:srgbClr val="221E1F"/>
                </a:solidFill>
                <a:latin typeface="+mj-lt"/>
              </a:rPr>
              <a:t>Advanced  AI Research Laboratory</a:t>
            </a:r>
          </a:p>
          <a:p>
            <a:r>
              <a:rPr lang="en-US" sz="1600" dirty="0">
                <a:latin typeface="+mj-lt"/>
              </a:rPr>
              <a:t>Genuity Science</a:t>
            </a:r>
          </a:p>
          <a:p>
            <a:pPr lvl="0" algn="ctr"/>
            <a:r>
              <a:rPr lang="en-US" dirty="0">
                <a:solidFill>
                  <a:srgbClr val="221E1F"/>
                </a:solidFill>
                <a:latin typeface="Frutiger LT Pro 55 Roman" panose="020B0602020204020204" pitchFamily="34" charset="0"/>
              </a:rPr>
              <a:t> </a:t>
            </a:r>
          </a:p>
        </p:txBody>
      </p:sp>
      <p:sp>
        <p:nvSpPr>
          <p:cNvPr id="2" name="TextBox 1">
            <a:extLst>
              <a:ext uri="{FF2B5EF4-FFF2-40B4-BE49-F238E27FC236}">
                <a16:creationId xmlns:a16="http://schemas.microsoft.com/office/drawing/2014/main" id="{A84F35E6-4F62-42F8-B9DE-B475BF76164E}"/>
              </a:ext>
            </a:extLst>
          </p:cNvPr>
          <p:cNvSpPr txBox="1"/>
          <p:nvPr/>
        </p:nvSpPr>
        <p:spPr>
          <a:xfrm>
            <a:off x="5183398" y="3179633"/>
            <a:ext cx="3742487" cy="3293209"/>
          </a:xfrm>
          <a:prstGeom prst="rect">
            <a:avLst/>
          </a:prstGeom>
          <a:noFill/>
        </p:spPr>
        <p:txBody>
          <a:bodyPr wrap="square" rtlCol="0">
            <a:spAutoFit/>
          </a:bodyPr>
          <a:lstStyle/>
          <a:p>
            <a:r>
              <a:rPr lang="en-US" sz="1600" dirty="0"/>
              <a:t>Sharvari Gujja, MS</a:t>
            </a:r>
          </a:p>
          <a:p>
            <a:r>
              <a:rPr lang="en-US" sz="1600" dirty="0"/>
              <a:t>Director, Bioinformatics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21E1F"/>
                </a:solidFill>
                <a:effectLst/>
                <a:uLnTx/>
                <a:uFillTx/>
                <a:latin typeface="Frutiger LT Pro 45 Light"/>
                <a:ea typeface="+mn-ea"/>
                <a:cs typeface="+mn-cs"/>
              </a:rPr>
              <a:t>Advanced AI Research Laboratory</a:t>
            </a:r>
          </a:p>
          <a:p>
            <a:r>
              <a:rPr lang="en-US" sz="1600" dirty="0"/>
              <a:t>Genuity Science</a:t>
            </a:r>
          </a:p>
          <a:p>
            <a:endParaRPr lang="en-US" sz="1600" dirty="0"/>
          </a:p>
          <a:p>
            <a:r>
              <a:rPr lang="en-US" sz="1600" dirty="0"/>
              <a:t>Sweta Bajaj, MS</a:t>
            </a:r>
          </a:p>
          <a:p>
            <a:r>
              <a:rPr lang="en-US" sz="1600" dirty="0"/>
              <a:t>Machine Learning Engineer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21E1F"/>
                </a:solidFill>
                <a:effectLst/>
                <a:uLnTx/>
                <a:uFillTx/>
                <a:latin typeface="Frutiger LT Pro 45 Light"/>
                <a:ea typeface="+mn-ea"/>
                <a:cs typeface="+mn-cs"/>
              </a:rPr>
              <a:t>Advanced AI Research Laboratory</a:t>
            </a:r>
          </a:p>
          <a:p>
            <a:r>
              <a:rPr lang="en-US" sz="1600" dirty="0"/>
              <a:t>Genuity Science</a:t>
            </a:r>
          </a:p>
          <a:p>
            <a:endParaRPr lang="en-US" sz="1600" dirty="0"/>
          </a:p>
          <a:p>
            <a:r>
              <a:rPr lang="en-US" sz="1600" dirty="0"/>
              <a:t>Lingsheng Dong, MD, MS</a:t>
            </a:r>
          </a:p>
          <a:p>
            <a:r>
              <a:rPr lang="en-US" sz="1600" dirty="0"/>
              <a:t>Senior Research Computing Consultant</a:t>
            </a:r>
          </a:p>
          <a:p>
            <a:r>
              <a:rPr lang="en-US" sz="1600" dirty="0"/>
              <a:t>HMS Research Computing</a:t>
            </a:r>
          </a:p>
        </p:txBody>
      </p:sp>
    </p:spTree>
    <p:extLst>
      <p:ext uri="{BB962C8B-B14F-4D97-AF65-F5344CB8AC3E}">
        <p14:creationId xmlns:p14="http://schemas.microsoft.com/office/powerpoint/2010/main" val="155103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nEASEDiagram.gif"/>
          <p:cNvPicPr>
            <a:picLocks noChangeAspect="1"/>
          </p:cNvPicPr>
          <p:nvPr/>
        </p:nvPicPr>
        <p:blipFill>
          <a:blip r:embed="rId3" cstate="print"/>
          <a:stretch>
            <a:fillRect/>
          </a:stretch>
        </p:blipFill>
        <p:spPr>
          <a:xfrm>
            <a:off x="1488727" y="934641"/>
            <a:ext cx="5947796" cy="5682198"/>
          </a:xfrm>
          <a:prstGeom prst="rect">
            <a:avLst/>
          </a:prstGeom>
        </p:spPr>
      </p:pic>
      <p:sp>
        <p:nvSpPr>
          <p:cNvPr id="3" name="TextBox 2"/>
          <p:cNvSpPr txBox="1"/>
          <p:nvPr/>
        </p:nvSpPr>
        <p:spPr>
          <a:xfrm>
            <a:off x="5611543" y="1663124"/>
            <a:ext cx="3200400" cy="646331"/>
          </a:xfrm>
          <a:prstGeom prst="rect">
            <a:avLst/>
          </a:prstGeom>
          <a:noFill/>
        </p:spPr>
        <p:txBody>
          <a:bodyPr wrap="square" rtlCol="0">
            <a:spAutoFit/>
          </a:bodyPr>
          <a:lstStyle/>
          <a:p>
            <a:pPr algn="ctr"/>
            <a:r>
              <a:rPr lang="en-US" i="1" dirty="0">
                <a:latin typeface="Frutiger LT Pro 55 Roman" panose="020B0602020204020204" pitchFamily="34" charset="0"/>
              </a:rPr>
              <a:t>Bioinformatics</a:t>
            </a:r>
            <a:r>
              <a:rPr lang="en-US" dirty="0">
                <a:latin typeface="Frutiger LT Pro 55 Roman" panose="020B0602020204020204" pitchFamily="34" charset="0"/>
              </a:rPr>
              <a:t>, 2012 </a:t>
            </a:r>
          </a:p>
          <a:p>
            <a:pPr algn="ctr"/>
            <a:r>
              <a:rPr lang="en-US" dirty="0">
                <a:latin typeface="Frutiger LT Pro 55 Roman" panose="020B0602020204020204" pitchFamily="34" charset="0"/>
              </a:rPr>
              <a:t>Nature, 2017</a:t>
            </a:r>
          </a:p>
        </p:txBody>
      </p:sp>
      <p:sp>
        <p:nvSpPr>
          <p:cNvPr id="7" name="TextBox 6"/>
          <p:cNvSpPr txBox="1"/>
          <p:nvPr/>
        </p:nvSpPr>
        <p:spPr>
          <a:xfrm>
            <a:off x="472856" y="1755456"/>
            <a:ext cx="2895600" cy="461665"/>
          </a:xfrm>
          <a:prstGeom prst="rect">
            <a:avLst/>
          </a:prstGeom>
          <a:noFill/>
        </p:spPr>
        <p:txBody>
          <a:bodyPr wrap="square" rtlCol="0">
            <a:spAutoFit/>
          </a:bodyPr>
          <a:lstStyle/>
          <a:p>
            <a:pPr marL="342900" indent="-342900"/>
            <a:r>
              <a:rPr lang="en-US" sz="1200" dirty="0">
                <a:latin typeface="Frutiger LT Pro 55 Roman" panose="020B0602020204020204" pitchFamily="34" charset="0"/>
              </a:rPr>
              <a:t>A. EASE results - cell proliferation </a:t>
            </a:r>
          </a:p>
          <a:p>
            <a:pPr marL="342900" indent="-342900"/>
            <a:r>
              <a:rPr lang="en-US" sz="1200" i="1" dirty="0">
                <a:latin typeface="Frutiger LT Pro 55 Roman" panose="020B0602020204020204" pitchFamily="34" charset="0"/>
              </a:rPr>
              <a:t>pvalue</a:t>
            </a:r>
            <a:r>
              <a:rPr lang="en-US" sz="1200" dirty="0">
                <a:latin typeface="Frutiger LT Pro 55 Roman" panose="020B0602020204020204" pitchFamily="34" charset="0"/>
              </a:rPr>
              <a:t>  = 4.57E-11</a:t>
            </a:r>
          </a:p>
        </p:txBody>
      </p:sp>
      <p:sp>
        <p:nvSpPr>
          <p:cNvPr id="8" name="TextBox 7"/>
          <p:cNvSpPr txBox="1"/>
          <p:nvPr/>
        </p:nvSpPr>
        <p:spPr>
          <a:xfrm>
            <a:off x="988390" y="3687521"/>
            <a:ext cx="2895600" cy="461665"/>
          </a:xfrm>
          <a:prstGeom prst="rect">
            <a:avLst/>
          </a:prstGeom>
          <a:noFill/>
        </p:spPr>
        <p:txBody>
          <a:bodyPr wrap="square" rtlCol="0">
            <a:spAutoFit/>
          </a:bodyPr>
          <a:lstStyle/>
          <a:p>
            <a:pPr marL="342900" indent="-342900"/>
            <a:r>
              <a:rPr lang="en-US" sz="1200" dirty="0">
                <a:latin typeface="Frutiger LT Pro 55 Roman" panose="020B0602020204020204" pitchFamily="34" charset="0"/>
              </a:rPr>
              <a:t>B. EASE results - cell adhesion  </a:t>
            </a:r>
          </a:p>
          <a:p>
            <a:pPr marL="342900" indent="-342900"/>
            <a:r>
              <a:rPr lang="en-US" sz="1200" i="1" dirty="0">
                <a:latin typeface="Frutiger LT Pro 55 Roman" panose="020B0602020204020204" pitchFamily="34" charset="0"/>
              </a:rPr>
              <a:t>pvalue</a:t>
            </a:r>
            <a:r>
              <a:rPr lang="en-US" sz="1200" dirty="0">
                <a:latin typeface="Frutiger LT Pro 55 Roman" panose="020B0602020204020204" pitchFamily="34" charset="0"/>
              </a:rPr>
              <a:t>  = 7.10E-01</a:t>
            </a:r>
          </a:p>
        </p:txBody>
      </p:sp>
      <p:sp>
        <p:nvSpPr>
          <p:cNvPr id="9" name="TextBox 8"/>
          <p:cNvSpPr txBox="1"/>
          <p:nvPr/>
        </p:nvSpPr>
        <p:spPr>
          <a:xfrm>
            <a:off x="5260011" y="3687522"/>
            <a:ext cx="4419600" cy="461665"/>
          </a:xfrm>
          <a:prstGeom prst="rect">
            <a:avLst/>
          </a:prstGeom>
          <a:noFill/>
        </p:spPr>
        <p:txBody>
          <a:bodyPr wrap="square" rtlCol="0">
            <a:spAutoFit/>
          </a:bodyPr>
          <a:lstStyle/>
          <a:p>
            <a:r>
              <a:rPr lang="en-US" sz="1200" dirty="0">
                <a:latin typeface="Frutiger LT Pro 55 Roman" panose="020B0602020204020204" pitchFamily="34" charset="0"/>
              </a:rPr>
              <a:t>C. nEASE results - cell adhesion nested within cell proliferation  </a:t>
            </a:r>
            <a:r>
              <a:rPr lang="en-US" sz="1200" i="1" dirty="0">
                <a:latin typeface="Frutiger LT Pro 55 Roman" panose="020B0602020204020204" pitchFamily="34" charset="0"/>
              </a:rPr>
              <a:t>pvalue</a:t>
            </a:r>
            <a:r>
              <a:rPr lang="en-US" sz="1200" dirty="0">
                <a:latin typeface="Frutiger LT Pro 55 Roman" panose="020B0602020204020204" pitchFamily="34" charset="0"/>
              </a:rPr>
              <a:t>  = 2.41E-02</a:t>
            </a:r>
          </a:p>
        </p:txBody>
      </p:sp>
    </p:spTree>
    <p:extLst>
      <p:ext uri="{BB962C8B-B14F-4D97-AF65-F5344CB8AC3E}">
        <p14:creationId xmlns:p14="http://schemas.microsoft.com/office/powerpoint/2010/main" val="163474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808336" y="1739209"/>
            <a:ext cx="5790453" cy="338554"/>
          </a:xfrm>
          <a:prstGeom prst="rect">
            <a:avLst/>
          </a:prstGeom>
          <a:noFill/>
        </p:spPr>
        <p:txBody>
          <a:bodyPr wrap="square" rtlCol="0">
            <a:spAutoFit/>
          </a:bodyPr>
          <a:lstStyle/>
          <a:p>
            <a:r>
              <a:rPr lang="en-US" sz="1600" i="1" dirty="0">
                <a:latin typeface="Frutiger LT Pro 55 Roman" panose="020B0602020204020204" pitchFamily="34" charset="0"/>
              </a:rPr>
              <a:t>A. EASE results - cell proliferation  pvalue  = 4.57E-11</a:t>
            </a:r>
          </a:p>
        </p:txBody>
      </p:sp>
      <p:graphicFrame>
        <p:nvGraphicFramePr>
          <p:cNvPr id="18" name="Table 17"/>
          <p:cNvGraphicFramePr>
            <a:graphicFrameLocks noGrp="1"/>
          </p:cNvGraphicFramePr>
          <p:nvPr>
            <p:extLst>
              <p:ext uri="{D42A27DB-BD31-4B8C-83A1-F6EECF244321}">
                <p14:modId xmlns:p14="http://schemas.microsoft.com/office/powerpoint/2010/main" val="3922588982"/>
              </p:ext>
            </p:extLst>
          </p:nvPr>
        </p:nvGraphicFramePr>
        <p:xfrm>
          <a:off x="3770024" y="3318537"/>
          <a:ext cx="4955244" cy="1367155"/>
        </p:xfrm>
        <a:graphic>
          <a:graphicData uri="http://schemas.openxmlformats.org/drawingml/2006/table">
            <a:tbl>
              <a:tblPr firstRow="1" bandRow="1">
                <a:tableStyleId>{21E4AEA4-8DFA-4A89-87EB-49C32662AFE0}</a:tableStyleId>
              </a:tblPr>
              <a:tblGrid>
                <a:gridCol w="1238811">
                  <a:extLst>
                    <a:ext uri="{9D8B030D-6E8A-4147-A177-3AD203B41FA5}">
                      <a16:colId xmlns:a16="http://schemas.microsoft.com/office/drawing/2014/main" val="20000"/>
                    </a:ext>
                  </a:extLst>
                </a:gridCol>
                <a:gridCol w="1238811">
                  <a:extLst>
                    <a:ext uri="{9D8B030D-6E8A-4147-A177-3AD203B41FA5}">
                      <a16:colId xmlns:a16="http://schemas.microsoft.com/office/drawing/2014/main" val="20001"/>
                    </a:ext>
                  </a:extLst>
                </a:gridCol>
                <a:gridCol w="1238811">
                  <a:extLst>
                    <a:ext uri="{9D8B030D-6E8A-4147-A177-3AD203B41FA5}">
                      <a16:colId xmlns:a16="http://schemas.microsoft.com/office/drawing/2014/main" val="20002"/>
                    </a:ext>
                  </a:extLst>
                </a:gridCol>
                <a:gridCol w="1238811">
                  <a:extLst>
                    <a:ext uri="{9D8B030D-6E8A-4147-A177-3AD203B41FA5}">
                      <a16:colId xmlns:a16="http://schemas.microsoft.com/office/drawing/2014/main" val="20003"/>
                    </a:ext>
                  </a:extLst>
                </a:gridCol>
              </a:tblGrid>
              <a:tr h="0">
                <a:tc>
                  <a:txBody>
                    <a:bodyPr/>
                    <a:lstStyle/>
                    <a:p>
                      <a:endParaRPr lang="en-US" dirty="0"/>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10000"/>
                  </a:ext>
                </a:extLst>
              </a:tr>
              <a:tr h="370840">
                <a:tc>
                  <a:txBody>
                    <a:bodyPr/>
                    <a:lstStyle/>
                    <a:p>
                      <a:r>
                        <a:rPr lang="en-US" dirty="0"/>
                        <a:t>Differential</a:t>
                      </a:r>
                      <a:r>
                        <a:rPr lang="en-US" baseline="0" dirty="0"/>
                        <a:t> </a:t>
                      </a:r>
                      <a:endParaRPr lang="en-US" dirty="0"/>
                    </a:p>
                  </a:txBody>
                  <a:tcPr/>
                </a:tc>
                <a:tc>
                  <a:txBody>
                    <a:bodyPr/>
                    <a:lstStyle/>
                    <a:p>
                      <a:pPr algn="ctr"/>
                      <a:r>
                        <a:rPr lang="en-US" dirty="0"/>
                        <a:t>277</a:t>
                      </a:r>
                    </a:p>
                  </a:txBody>
                  <a:tcPr/>
                </a:tc>
                <a:tc>
                  <a:txBody>
                    <a:bodyPr/>
                    <a:lstStyle/>
                    <a:p>
                      <a:pPr algn="ctr"/>
                      <a:r>
                        <a:rPr lang="en-US" dirty="0"/>
                        <a:t>1296</a:t>
                      </a:r>
                    </a:p>
                  </a:txBody>
                  <a:tcPr/>
                </a:tc>
                <a:tc>
                  <a:txBody>
                    <a:bodyPr/>
                    <a:lstStyle/>
                    <a:p>
                      <a:pPr algn="ctr"/>
                      <a:r>
                        <a:rPr lang="en-US" dirty="0"/>
                        <a:t>1573</a:t>
                      </a:r>
                    </a:p>
                  </a:txBody>
                  <a:tcPr/>
                </a:tc>
                <a:extLst>
                  <a:ext uri="{0D108BD9-81ED-4DB2-BD59-A6C34878D82A}">
                    <a16:rowId xmlns:a16="http://schemas.microsoft.com/office/drawing/2014/main" val="10001"/>
                  </a:ext>
                </a:extLst>
              </a:tr>
              <a:tr h="370840">
                <a:tc>
                  <a:txBody>
                    <a:bodyPr/>
                    <a:lstStyle/>
                    <a:p>
                      <a:r>
                        <a:rPr lang="en-US" dirty="0"/>
                        <a:t>Non-differential</a:t>
                      </a:r>
                    </a:p>
                  </a:txBody>
                  <a:tcPr/>
                </a:tc>
                <a:tc>
                  <a:txBody>
                    <a:bodyPr/>
                    <a:lstStyle/>
                    <a:p>
                      <a:pPr algn="ctr"/>
                      <a:r>
                        <a:rPr lang="en-US" dirty="0"/>
                        <a:t>1257</a:t>
                      </a:r>
                    </a:p>
                  </a:txBody>
                  <a:tcPr anchor="ctr"/>
                </a:tc>
                <a:tc>
                  <a:txBody>
                    <a:bodyPr/>
                    <a:lstStyle/>
                    <a:p>
                      <a:pPr algn="ctr"/>
                      <a:r>
                        <a:rPr lang="en-US" dirty="0"/>
                        <a:t>9609</a:t>
                      </a:r>
                    </a:p>
                  </a:txBody>
                  <a:tcPr anchor="ctr"/>
                </a:tc>
                <a:tc>
                  <a:txBody>
                    <a:bodyPr/>
                    <a:lstStyle/>
                    <a:p>
                      <a:pPr algn="ctr"/>
                      <a:r>
                        <a:rPr lang="en-US" dirty="0"/>
                        <a:t>10866</a:t>
                      </a:r>
                    </a:p>
                  </a:txBody>
                  <a:tcPr anchor="ct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pPr algn="ctr"/>
                      <a:r>
                        <a:rPr lang="en-US" dirty="0"/>
                        <a:t>1534</a:t>
                      </a:r>
                    </a:p>
                  </a:txBody>
                  <a:tcPr/>
                </a:tc>
                <a:tc>
                  <a:txBody>
                    <a:bodyPr/>
                    <a:lstStyle/>
                    <a:p>
                      <a:pPr algn="ctr"/>
                      <a:r>
                        <a:rPr lang="en-US" dirty="0"/>
                        <a:t>10905</a:t>
                      </a:r>
                    </a:p>
                  </a:txBody>
                  <a:tcPr/>
                </a:tc>
                <a:tc>
                  <a:txBody>
                    <a:bodyPr/>
                    <a:lstStyle/>
                    <a:p>
                      <a:pPr algn="ctr"/>
                      <a:r>
                        <a:rPr lang="en-US" dirty="0"/>
                        <a:t>12439</a:t>
                      </a:r>
                    </a:p>
                  </a:txBody>
                  <a:tcPr/>
                </a:tc>
                <a:extLst>
                  <a:ext uri="{0D108BD9-81ED-4DB2-BD59-A6C34878D82A}">
                    <a16:rowId xmlns:a16="http://schemas.microsoft.com/office/drawing/2014/main" val="10003"/>
                  </a:ext>
                </a:extLst>
              </a:tr>
            </a:tbl>
          </a:graphicData>
        </a:graphic>
      </p:graphicFrame>
      <p:sp>
        <p:nvSpPr>
          <p:cNvPr id="19" name="TextBox 18"/>
          <p:cNvSpPr txBox="1"/>
          <p:nvPr/>
        </p:nvSpPr>
        <p:spPr>
          <a:xfrm>
            <a:off x="4999220" y="2906788"/>
            <a:ext cx="2488367" cy="369332"/>
          </a:xfrm>
          <a:prstGeom prst="rect">
            <a:avLst/>
          </a:prstGeom>
          <a:noFill/>
        </p:spPr>
        <p:txBody>
          <a:bodyPr wrap="square" rtlCol="0">
            <a:spAutoFit/>
          </a:bodyPr>
          <a:lstStyle/>
          <a:p>
            <a:pPr algn="ctr"/>
            <a:r>
              <a:rPr lang="en-US" dirty="0">
                <a:latin typeface="Constantia" panose="02030602050306030303" pitchFamily="18" charset="0"/>
              </a:rPr>
              <a:t>Cell Proliferation</a:t>
            </a:r>
          </a:p>
        </p:txBody>
      </p:sp>
      <p:sp>
        <p:nvSpPr>
          <p:cNvPr id="20" name="TextBox 19"/>
          <p:cNvSpPr txBox="1"/>
          <p:nvPr/>
        </p:nvSpPr>
        <p:spPr>
          <a:xfrm>
            <a:off x="3703563" y="2516248"/>
            <a:ext cx="5021705" cy="369332"/>
          </a:xfrm>
          <a:prstGeom prst="rect">
            <a:avLst/>
          </a:prstGeom>
          <a:noFill/>
        </p:spPr>
        <p:txBody>
          <a:bodyPr wrap="square" rtlCol="0">
            <a:spAutoFit/>
          </a:bodyPr>
          <a:lstStyle/>
          <a:p>
            <a:pPr algn="ctr"/>
            <a:r>
              <a:rPr lang="en-US" dirty="0">
                <a:latin typeface="Frutiger LT Pro 55 Roman" panose="020B0602020204020204" pitchFamily="34" charset="0"/>
              </a:rPr>
              <a:t>2x2 Contingency Table</a:t>
            </a:r>
          </a:p>
        </p:txBody>
      </p:sp>
      <p:sp>
        <p:nvSpPr>
          <p:cNvPr id="24" name="TextBox 23"/>
          <p:cNvSpPr txBox="1"/>
          <p:nvPr/>
        </p:nvSpPr>
        <p:spPr>
          <a:xfrm>
            <a:off x="3770024" y="5674062"/>
            <a:ext cx="5857103" cy="276999"/>
          </a:xfrm>
          <a:prstGeom prst="rect">
            <a:avLst/>
          </a:prstGeom>
          <a:noFill/>
        </p:spPr>
        <p:txBody>
          <a:bodyPr wrap="square" rtlCol="0">
            <a:spAutoFit/>
          </a:bodyPr>
          <a:lstStyle/>
          <a:p>
            <a:pPr algn="ctr"/>
            <a:r>
              <a:rPr lang="en-US" sz="1200" dirty="0">
                <a:latin typeface="Frutiger LT Pro 55 Roman" panose="020B0602020204020204" pitchFamily="34" charset="0"/>
              </a:rPr>
              <a:t>Chittenden </a:t>
            </a:r>
            <a:r>
              <a:rPr lang="en-US" sz="1200" i="1" dirty="0">
                <a:latin typeface="Frutiger LT Pro 55 Roman" panose="020B0602020204020204" pitchFamily="34" charset="0"/>
              </a:rPr>
              <a:t>et al</a:t>
            </a:r>
            <a:r>
              <a:rPr lang="en-US" sz="1200" dirty="0">
                <a:latin typeface="Frutiger LT Pro 55 Roman" panose="020B0602020204020204" pitchFamily="34" charset="0"/>
              </a:rPr>
              <a:t>., </a:t>
            </a:r>
            <a:r>
              <a:rPr lang="en-US" sz="1200" i="1" dirty="0">
                <a:latin typeface="Frutiger LT Pro 55 Roman" panose="020B0602020204020204" pitchFamily="34" charset="0"/>
              </a:rPr>
              <a:t>Bioinformatics</a:t>
            </a:r>
            <a:r>
              <a:rPr lang="en-US" sz="1200" dirty="0">
                <a:latin typeface="Frutiger LT Pro 55 Roman" panose="020B0602020204020204" pitchFamily="34" charset="0"/>
              </a:rPr>
              <a:t> 2012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20" y="2216564"/>
            <a:ext cx="2841905" cy="2483809"/>
          </a:xfrm>
          <a:prstGeom prst="rect">
            <a:avLst/>
          </a:prstGeom>
        </p:spPr>
      </p:pic>
      <p:sp>
        <p:nvSpPr>
          <p:cNvPr id="3" name="TextBox 2"/>
          <p:cNvSpPr txBox="1"/>
          <p:nvPr/>
        </p:nvSpPr>
        <p:spPr>
          <a:xfrm>
            <a:off x="5892378" y="4391648"/>
            <a:ext cx="322037" cy="215444"/>
          </a:xfrm>
          <a:prstGeom prst="rect">
            <a:avLst/>
          </a:prstGeom>
          <a:noFill/>
        </p:spPr>
        <p:txBody>
          <a:bodyPr wrap="square" rtlCol="0">
            <a:spAutoFit/>
          </a:bodyPr>
          <a:lstStyle/>
          <a:p>
            <a:r>
              <a:rPr lang="en-US" sz="800" b="1" dirty="0"/>
              <a:t>(n)</a:t>
            </a:r>
          </a:p>
        </p:txBody>
      </p:sp>
      <p:sp>
        <p:nvSpPr>
          <p:cNvPr id="23" name="TextBox 22"/>
          <p:cNvSpPr txBox="1"/>
          <p:nvPr/>
        </p:nvSpPr>
        <p:spPr>
          <a:xfrm>
            <a:off x="5921366" y="3668358"/>
            <a:ext cx="322037" cy="215444"/>
          </a:xfrm>
          <a:prstGeom prst="rect">
            <a:avLst/>
          </a:prstGeom>
          <a:noFill/>
        </p:spPr>
        <p:txBody>
          <a:bodyPr wrap="square" rtlCol="0">
            <a:spAutoFit/>
          </a:bodyPr>
          <a:lstStyle/>
          <a:p>
            <a:r>
              <a:rPr lang="en-US" sz="800" b="1" dirty="0"/>
              <a:t>(k)</a:t>
            </a:r>
          </a:p>
        </p:txBody>
      </p:sp>
      <p:sp>
        <p:nvSpPr>
          <p:cNvPr id="25" name="TextBox 24"/>
          <p:cNvSpPr txBox="1"/>
          <p:nvPr/>
        </p:nvSpPr>
        <p:spPr>
          <a:xfrm>
            <a:off x="8372999" y="4342497"/>
            <a:ext cx="352269" cy="215444"/>
          </a:xfrm>
          <a:prstGeom prst="rect">
            <a:avLst/>
          </a:prstGeom>
          <a:noFill/>
        </p:spPr>
        <p:txBody>
          <a:bodyPr wrap="square" rtlCol="0">
            <a:spAutoFit/>
          </a:bodyPr>
          <a:lstStyle/>
          <a:p>
            <a:r>
              <a:rPr lang="en-US" sz="800" b="1" dirty="0"/>
              <a:t>(N)</a:t>
            </a:r>
          </a:p>
        </p:txBody>
      </p:sp>
      <p:sp>
        <p:nvSpPr>
          <p:cNvPr id="26" name="TextBox 25"/>
          <p:cNvSpPr txBox="1"/>
          <p:nvPr/>
        </p:nvSpPr>
        <p:spPr>
          <a:xfrm>
            <a:off x="8351519" y="3680600"/>
            <a:ext cx="352269" cy="215444"/>
          </a:xfrm>
          <a:prstGeom prst="rect">
            <a:avLst/>
          </a:prstGeom>
          <a:noFill/>
        </p:spPr>
        <p:txBody>
          <a:bodyPr wrap="square" rtlCol="0">
            <a:spAutoFit/>
          </a:bodyPr>
          <a:lstStyle/>
          <a:p>
            <a:r>
              <a:rPr lang="en-US" sz="800" b="1" dirty="0"/>
              <a:t>(</a:t>
            </a:r>
            <a:r>
              <a:rPr lang="en-US" sz="800" dirty="0"/>
              <a:t>M)</a:t>
            </a:r>
          </a:p>
        </p:txBody>
      </p:sp>
    </p:spTree>
    <p:extLst>
      <p:ext uri="{BB962C8B-B14F-4D97-AF65-F5344CB8AC3E}">
        <p14:creationId xmlns:p14="http://schemas.microsoft.com/office/powerpoint/2010/main" val="407741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2"/>
          <p:cNvGrpSpPr>
            <a:grpSpLocks/>
          </p:cNvGrpSpPr>
          <p:nvPr/>
        </p:nvGrpSpPr>
        <p:grpSpPr bwMode="auto">
          <a:xfrm>
            <a:off x="2391666" y="1950669"/>
            <a:ext cx="4572000" cy="1676400"/>
            <a:chOff x="1440" y="864"/>
            <a:chExt cx="2880" cy="1056"/>
          </a:xfrm>
        </p:grpSpPr>
        <p:sp>
          <p:nvSpPr>
            <p:cNvPr id="23566" name="Text Box 3"/>
            <p:cNvSpPr txBox="1">
              <a:spLocks noChangeArrowheads="1"/>
            </p:cNvSpPr>
            <p:nvPr/>
          </p:nvSpPr>
          <p:spPr bwMode="auto">
            <a:xfrm>
              <a:off x="1440" y="1152"/>
              <a:ext cx="2880" cy="576"/>
            </a:xfrm>
            <a:prstGeom prst="rect">
              <a:avLst/>
            </a:prstGeom>
            <a:noFill/>
            <a:ln w="9525">
              <a:noFill/>
              <a:miter lim="800000"/>
              <a:headEnd/>
              <a:tailEnd/>
            </a:ln>
          </p:spPr>
          <p:txBody>
            <a:bodyPr>
              <a:spAutoFit/>
            </a:bodyPr>
            <a:lstStyle/>
            <a:p>
              <a:pPr>
                <a:spcBef>
                  <a:spcPct val="50000"/>
                </a:spcBef>
              </a:pPr>
              <a:r>
                <a:rPr lang="en-US" sz="3600" i="1" dirty="0">
                  <a:latin typeface="Times New Roman" pitchFamily="18" charset="0"/>
                </a:rPr>
                <a:t>P</a:t>
              </a:r>
              <a:r>
                <a:rPr lang="en-US" sz="3600" dirty="0">
                  <a:latin typeface="Times New Roman" pitchFamily="18" charset="0"/>
                </a:rPr>
                <a:t> = 1 - </a:t>
              </a:r>
              <a:r>
                <a:rPr lang="el-GR" sz="5400" dirty="0">
                  <a:latin typeface="Times New Roman" pitchFamily="18" charset="0"/>
                </a:rPr>
                <a:t>Σ</a:t>
              </a:r>
            </a:p>
          </p:txBody>
        </p:sp>
        <p:sp>
          <p:nvSpPr>
            <p:cNvPr id="23567" name="Line 4"/>
            <p:cNvSpPr>
              <a:spLocks noChangeShapeType="1"/>
            </p:cNvSpPr>
            <p:nvPr/>
          </p:nvSpPr>
          <p:spPr bwMode="auto">
            <a:xfrm>
              <a:off x="2640" y="1440"/>
              <a:ext cx="1632" cy="0"/>
            </a:xfrm>
            <a:prstGeom prst="line">
              <a:avLst/>
            </a:prstGeom>
            <a:noFill/>
            <a:ln w="19050">
              <a:solidFill>
                <a:schemeClr val="tx1"/>
              </a:solidFill>
              <a:round/>
              <a:headEnd/>
              <a:tailEnd/>
            </a:ln>
          </p:spPr>
          <p:txBody>
            <a:bodyPr/>
            <a:lstStyle/>
            <a:p>
              <a:endParaRPr lang="en-US"/>
            </a:p>
          </p:txBody>
        </p:sp>
        <p:sp>
          <p:nvSpPr>
            <p:cNvPr id="23568" name="Text Box 5"/>
            <p:cNvSpPr txBox="1">
              <a:spLocks noChangeArrowheads="1"/>
            </p:cNvSpPr>
            <p:nvPr/>
          </p:nvSpPr>
          <p:spPr bwMode="auto">
            <a:xfrm>
              <a:off x="2304" y="1056"/>
              <a:ext cx="528" cy="231"/>
            </a:xfrm>
            <a:prstGeom prst="rect">
              <a:avLst/>
            </a:prstGeom>
            <a:noFill/>
            <a:ln w="9525">
              <a:noFill/>
              <a:miter lim="800000"/>
              <a:headEnd/>
              <a:tailEnd/>
            </a:ln>
          </p:spPr>
          <p:txBody>
            <a:bodyPr>
              <a:spAutoFit/>
            </a:bodyPr>
            <a:lstStyle/>
            <a:p>
              <a:pPr>
                <a:spcBef>
                  <a:spcPct val="50000"/>
                </a:spcBef>
              </a:pPr>
              <a:r>
                <a:rPr lang="en-US" i="1"/>
                <a:t>k</a:t>
              </a:r>
              <a:r>
                <a:rPr lang="en-US"/>
                <a:t> - 1</a:t>
              </a:r>
            </a:p>
          </p:txBody>
        </p:sp>
        <p:sp>
          <p:nvSpPr>
            <p:cNvPr id="23569" name="Text Box 6"/>
            <p:cNvSpPr txBox="1">
              <a:spLocks noChangeArrowheads="1"/>
            </p:cNvSpPr>
            <p:nvPr/>
          </p:nvSpPr>
          <p:spPr bwMode="auto">
            <a:xfrm>
              <a:off x="2304" y="1632"/>
              <a:ext cx="528" cy="231"/>
            </a:xfrm>
            <a:prstGeom prst="rect">
              <a:avLst/>
            </a:prstGeom>
            <a:noFill/>
            <a:ln w="9525">
              <a:noFill/>
              <a:miter lim="800000"/>
              <a:headEnd/>
              <a:tailEnd/>
            </a:ln>
          </p:spPr>
          <p:txBody>
            <a:bodyPr>
              <a:spAutoFit/>
            </a:bodyPr>
            <a:lstStyle/>
            <a:p>
              <a:pPr>
                <a:spcBef>
                  <a:spcPct val="50000"/>
                </a:spcBef>
              </a:pPr>
              <a:r>
                <a:rPr lang="en-US" i="1"/>
                <a:t>i</a:t>
              </a:r>
              <a:r>
                <a:rPr lang="en-US"/>
                <a:t> = 0</a:t>
              </a:r>
            </a:p>
          </p:txBody>
        </p:sp>
        <p:sp>
          <p:nvSpPr>
            <p:cNvPr id="23570" name="Text Box 7"/>
            <p:cNvSpPr txBox="1">
              <a:spLocks noChangeArrowheads="1"/>
            </p:cNvSpPr>
            <p:nvPr/>
          </p:nvSpPr>
          <p:spPr bwMode="auto">
            <a:xfrm>
              <a:off x="3024" y="864"/>
              <a:ext cx="240" cy="493"/>
            </a:xfrm>
            <a:prstGeom prst="rect">
              <a:avLst/>
            </a:prstGeom>
            <a:noFill/>
            <a:ln w="9525">
              <a:noFill/>
              <a:miter lim="800000"/>
              <a:headEnd/>
              <a:tailEnd/>
            </a:ln>
          </p:spPr>
          <p:txBody>
            <a:bodyPr>
              <a:spAutoFit/>
            </a:bodyPr>
            <a:lstStyle/>
            <a:p>
              <a:pPr>
                <a:lnSpc>
                  <a:spcPct val="50000"/>
                </a:lnSpc>
                <a:spcBef>
                  <a:spcPct val="50000"/>
                </a:spcBef>
              </a:pPr>
              <a:endParaRPr lang="en-US" i="1"/>
            </a:p>
            <a:p>
              <a:pPr>
                <a:lnSpc>
                  <a:spcPct val="50000"/>
                </a:lnSpc>
                <a:spcBef>
                  <a:spcPct val="50000"/>
                </a:spcBef>
              </a:pPr>
              <a:r>
                <a:rPr lang="en-US" i="1"/>
                <a:t>M</a:t>
              </a:r>
            </a:p>
            <a:p>
              <a:pPr>
                <a:lnSpc>
                  <a:spcPct val="50000"/>
                </a:lnSpc>
                <a:spcBef>
                  <a:spcPct val="50000"/>
                </a:spcBef>
              </a:pPr>
              <a:r>
                <a:rPr lang="en-US" i="1"/>
                <a:t> i</a:t>
              </a:r>
            </a:p>
          </p:txBody>
        </p:sp>
        <p:sp>
          <p:nvSpPr>
            <p:cNvPr id="23571" name="Text Box 8"/>
            <p:cNvSpPr txBox="1">
              <a:spLocks noChangeArrowheads="1"/>
            </p:cNvSpPr>
            <p:nvPr/>
          </p:nvSpPr>
          <p:spPr bwMode="auto">
            <a:xfrm>
              <a:off x="3264" y="1392"/>
              <a:ext cx="240" cy="506"/>
            </a:xfrm>
            <a:prstGeom prst="rect">
              <a:avLst/>
            </a:prstGeom>
            <a:noFill/>
            <a:ln w="9525">
              <a:noFill/>
              <a:miter lim="800000"/>
              <a:headEnd/>
              <a:tailEnd/>
            </a:ln>
          </p:spPr>
          <p:txBody>
            <a:bodyPr>
              <a:spAutoFit/>
            </a:bodyPr>
            <a:lstStyle/>
            <a:p>
              <a:pPr>
                <a:lnSpc>
                  <a:spcPct val="50000"/>
                </a:lnSpc>
                <a:spcBef>
                  <a:spcPct val="50000"/>
                </a:spcBef>
              </a:pPr>
              <a:endParaRPr lang="en-US" i="1"/>
            </a:p>
            <a:p>
              <a:pPr>
                <a:lnSpc>
                  <a:spcPct val="50000"/>
                </a:lnSpc>
                <a:spcBef>
                  <a:spcPct val="50000"/>
                </a:spcBef>
              </a:pPr>
              <a:r>
                <a:rPr lang="en-US" i="1"/>
                <a:t>N</a:t>
              </a:r>
            </a:p>
            <a:p>
              <a:pPr>
                <a:lnSpc>
                  <a:spcPct val="50000"/>
                </a:lnSpc>
                <a:spcBef>
                  <a:spcPct val="50000"/>
                </a:spcBef>
              </a:pPr>
              <a:r>
                <a:rPr lang="en-US" i="1"/>
                <a:t> n</a:t>
              </a:r>
            </a:p>
          </p:txBody>
        </p:sp>
        <p:sp>
          <p:nvSpPr>
            <p:cNvPr id="23572" name="Text Box 9"/>
            <p:cNvSpPr txBox="1">
              <a:spLocks noChangeArrowheads="1"/>
            </p:cNvSpPr>
            <p:nvPr/>
          </p:nvSpPr>
          <p:spPr bwMode="auto">
            <a:xfrm>
              <a:off x="3552" y="864"/>
              <a:ext cx="480" cy="493"/>
            </a:xfrm>
            <a:prstGeom prst="rect">
              <a:avLst/>
            </a:prstGeom>
            <a:noFill/>
            <a:ln w="9525">
              <a:noFill/>
              <a:miter lim="800000"/>
              <a:headEnd/>
              <a:tailEnd/>
            </a:ln>
          </p:spPr>
          <p:txBody>
            <a:bodyPr>
              <a:spAutoFit/>
            </a:bodyPr>
            <a:lstStyle/>
            <a:p>
              <a:pPr>
                <a:lnSpc>
                  <a:spcPct val="50000"/>
                </a:lnSpc>
                <a:spcBef>
                  <a:spcPct val="50000"/>
                </a:spcBef>
              </a:pPr>
              <a:endParaRPr lang="en-US" i="1"/>
            </a:p>
            <a:p>
              <a:pPr>
                <a:lnSpc>
                  <a:spcPct val="50000"/>
                </a:lnSpc>
                <a:spcBef>
                  <a:spcPct val="50000"/>
                </a:spcBef>
              </a:pPr>
              <a:r>
                <a:rPr lang="en-US" i="1"/>
                <a:t>N –M</a:t>
              </a:r>
            </a:p>
            <a:p>
              <a:pPr>
                <a:lnSpc>
                  <a:spcPct val="50000"/>
                </a:lnSpc>
                <a:spcBef>
                  <a:spcPct val="50000"/>
                </a:spcBef>
              </a:pPr>
              <a:r>
                <a:rPr lang="en-US" i="1"/>
                <a:t>n - i</a:t>
              </a:r>
            </a:p>
          </p:txBody>
        </p:sp>
        <p:sp>
          <p:nvSpPr>
            <p:cNvPr id="23573" name="Text Box 10"/>
            <p:cNvSpPr txBox="1">
              <a:spLocks noChangeArrowheads="1"/>
            </p:cNvSpPr>
            <p:nvPr/>
          </p:nvSpPr>
          <p:spPr bwMode="auto">
            <a:xfrm>
              <a:off x="2880" y="912"/>
              <a:ext cx="384" cy="480"/>
            </a:xfrm>
            <a:prstGeom prst="rect">
              <a:avLst/>
            </a:prstGeom>
            <a:noFill/>
            <a:ln w="9525">
              <a:noFill/>
              <a:miter lim="800000"/>
              <a:headEnd/>
              <a:tailEnd/>
            </a:ln>
          </p:spPr>
          <p:txBody>
            <a:bodyPr>
              <a:spAutoFit/>
            </a:bodyPr>
            <a:lstStyle/>
            <a:p>
              <a:pPr>
                <a:spcBef>
                  <a:spcPct val="50000"/>
                </a:spcBef>
              </a:pPr>
              <a:r>
                <a:rPr lang="en-US" sz="4400"/>
                <a:t>(</a:t>
              </a:r>
            </a:p>
          </p:txBody>
        </p:sp>
        <p:sp>
          <p:nvSpPr>
            <p:cNvPr id="23574" name="Text Box 11"/>
            <p:cNvSpPr txBox="1">
              <a:spLocks noChangeArrowheads="1"/>
            </p:cNvSpPr>
            <p:nvPr/>
          </p:nvSpPr>
          <p:spPr bwMode="auto">
            <a:xfrm>
              <a:off x="3408" y="912"/>
              <a:ext cx="384" cy="480"/>
            </a:xfrm>
            <a:prstGeom prst="rect">
              <a:avLst/>
            </a:prstGeom>
            <a:noFill/>
            <a:ln w="9525">
              <a:noFill/>
              <a:miter lim="800000"/>
              <a:headEnd/>
              <a:tailEnd/>
            </a:ln>
          </p:spPr>
          <p:txBody>
            <a:bodyPr>
              <a:spAutoFit/>
            </a:bodyPr>
            <a:lstStyle/>
            <a:p>
              <a:pPr>
                <a:spcBef>
                  <a:spcPct val="50000"/>
                </a:spcBef>
              </a:pPr>
              <a:r>
                <a:rPr lang="en-US" sz="4400"/>
                <a:t>(</a:t>
              </a:r>
            </a:p>
          </p:txBody>
        </p:sp>
        <p:sp>
          <p:nvSpPr>
            <p:cNvPr id="23575" name="Text Box 12"/>
            <p:cNvSpPr txBox="1">
              <a:spLocks noChangeArrowheads="1"/>
            </p:cNvSpPr>
            <p:nvPr/>
          </p:nvSpPr>
          <p:spPr bwMode="auto">
            <a:xfrm>
              <a:off x="3120" y="1440"/>
              <a:ext cx="384" cy="480"/>
            </a:xfrm>
            <a:prstGeom prst="rect">
              <a:avLst/>
            </a:prstGeom>
            <a:noFill/>
            <a:ln w="9525">
              <a:noFill/>
              <a:miter lim="800000"/>
              <a:headEnd/>
              <a:tailEnd/>
            </a:ln>
          </p:spPr>
          <p:txBody>
            <a:bodyPr>
              <a:spAutoFit/>
            </a:bodyPr>
            <a:lstStyle/>
            <a:p>
              <a:pPr>
                <a:spcBef>
                  <a:spcPct val="50000"/>
                </a:spcBef>
              </a:pPr>
              <a:r>
                <a:rPr lang="en-US" sz="4400"/>
                <a:t>(</a:t>
              </a:r>
            </a:p>
          </p:txBody>
        </p:sp>
        <p:sp>
          <p:nvSpPr>
            <p:cNvPr id="23576" name="Text Box 13"/>
            <p:cNvSpPr txBox="1">
              <a:spLocks noChangeArrowheads="1"/>
            </p:cNvSpPr>
            <p:nvPr/>
          </p:nvSpPr>
          <p:spPr bwMode="auto">
            <a:xfrm>
              <a:off x="3936" y="912"/>
              <a:ext cx="384" cy="480"/>
            </a:xfrm>
            <a:prstGeom prst="rect">
              <a:avLst/>
            </a:prstGeom>
            <a:noFill/>
            <a:ln w="9525">
              <a:noFill/>
              <a:miter lim="800000"/>
              <a:headEnd/>
              <a:tailEnd/>
            </a:ln>
          </p:spPr>
          <p:txBody>
            <a:bodyPr>
              <a:spAutoFit/>
            </a:bodyPr>
            <a:lstStyle/>
            <a:p>
              <a:pPr>
                <a:spcBef>
                  <a:spcPct val="50000"/>
                </a:spcBef>
              </a:pPr>
              <a:r>
                <a:rPr lang="en-US" sz="4400"/>
                <a:t>)</a:t>
              </a:r>
            </a:p>
          </p:txBody>
        </p:sp>
        <p:sp>
          <p:nvSpPr>
            <p:cNvPr id="23577" name="Text Box 14"/>
            <p:cNvSpPr txBox="1">
              <a:spLocks noChangeArrowheads="1"/>
            </p:cNvSpPr>
            <p:nvPr/>
          </p:nvSpPr>
          <p:spPr bwMode="auto">
            <a:xfrm>
              <a:off x="3168" y="912"/>
              <a:ext cx="384" cy="480"/>
            </a:xfrm>
            <a:prstGeom prst="rect">
              <a:avLst/>
            </a:prstGeom>
            <a:noFill/>
            <a:ln w="9525">
              <a:noFill/>
              <a:miter lim="800000"/>
              <a:headEnd/>
              <a:tailEnd/>
            </a:ln>
          </p:spPr>
          <p:txBody>
            <a:bodyPr>
              <a:spAutoFit/>
            </a:bodyPr>
            <a:lstStyle/>
            <a:p>
              <a:pPr>
                <a:spcBef>
                  <a:spcPct val="50000"/>
                </a:spcBef>
              </a:pPr>
              <a:r>
                <a:rPr lang="en-US" sz="4400"/>
                <a:t>)</a:t>
              </a:r>
            </a:p>
          </p:txBody>
        </p:sp>
        <p:sp>
          <p:nvSpPr>
            <p:cNvPr id="23578" name="Text Box 15"/>
            <p:cNvSpPr txBox="1">
              <a:spLocks noChangeArrowheads="1"/>
            </p:cNvSpPr>
            <p:nvPr/>
          </p:nvSpPr>
          <p:spPr bwMode="auto">
            <a:xfrm>
              <a:off x="3408" y="1440"/>
              <a:ext cx="384" cy="480"/>
            </a:xfrm>
            <a:prstGeom prst="rect">
              <a:avLst/>
            </a:prstGeom>
            <a:noFill/>
            <a:ln w="9525">
              <a:noFill/>
              <a:miter lim="800000"/>
              <a:headEnd/>
              <a:tailEnd/>
            </a:ln>
          </p:spPr>
          <p:txBody>
            <a:bodyPr>
              <a:spAutoFit/>
            </a:bodyPr>
            <a:lstStyle/>
            <a:p>
              <a:pPr>
                <a:spcBef>
                  <a:spcPct val="50000"/>
                </a:spcBef>
              </a:pPr>
              <a:r>
                <a:rPr lang="en-US" sz="4400"/>
                <a:t>)</a:t>
              </a:r>
            </a:p>
          </p:txBody>
        </p:sp>
      </p:grpSp>
      <p:sp>
        <p:nvSpPr>
          <p:cNvPr id="23556" name="Text Box 16"/>
          <p:cNvSpPr txBox="1">
            <a:spLocks noChangeArrowheads="1"/>
          </p:cNvSpPr>
          <p:nvPr/>
        </p:nvSpPr>
        <p:spPr bwMode="auto">
          <a:xfrm>
            <a:off x="564293" y="1508584"/>
            <a:ext cx="7896125" cy="461665"/>
          </a:xfrm>
          <a:prstGeom prst="rect">
            <a:avLst/>
          </a:prstGeom>
          <a:noFill/>
          <a:ln w="9525">
            <a:noFill/>
            <a:miter lim="800000"/>
            <a:headEnd/>
            <a:tailEnd/>
          </a:ln>
        </p:spPr>
        <p:txBody>
          <a:bodyPr wrap="square">
            <a:spAutoFit/>
          </a:bodyPr>
          <a:lstStyle/>
          <a:p>
            <a:pPr>
              <a:spcBef>
                <a:spcPct val="50000"/>
              </a:spcBef>
            </a:pPr>
            <a:r>
              <a:rPr lang="en-US" sz="2400" dirty="0">
                <a:latin typeface="Frutiger LT Pro 55 Roman" panose="020B0602020204020204" pitchFamily="34" charset="0"/>
              </a:rPr>
              <a:t>Hypergeometric Distribution: Fisher’s Exact Test</a:t>
            </a:r>
          </a:p>
        </p:txBody>
      </p:sp>
      <p:sp>
        <p:nvSpPr>
          <p:cNvPr id="23557" name="Text Box 17"/>
          <p:cNvSpPr txBox="1">
            <a:spLocks noChangeArrowheads="1"/>
          </p:cNvSpPr>
          <p:nvPr/>
        </p:nvSpPr>
        <p:spPr bwMode="auto">
          <a:xfrm>
            <a:off x="564293" y="3850449"/>
            <a:ext cx="8534400" cy="2062103"/>
          </a:xfrm>
          <a:prstGeom prst="rect">
            <a:avLst/>
          </a:prstGeom>
          <a:noFill/>
          <a:ln w="9525">
            <a:noFill/>
            <a:miter lim="800000"/>
            <a:headEnd/>
            <a:tailEnd/>
          </a:ln>
        </p:spPr>
        <p:txBody>
          <a:bodyPr>
            <a:spAutoFit/>
          </a:bodyPr>
          <a:lstStyle/>
          <a:p>
            <a:pPr>
              <a:buFont typeface="Arial" pitchFamily="34" charset="0"/>
              <a:buNone/>
            </a:pPr>
            <a:r>
              <a:rPr lang="en-US" sz="1600" b="1" i="1" u="sng" dirty="0">
                <a:latin typeface="Frutiger LT Pro 55 Roman" panose="020B0602020204020204" pitchFamily="34" charset="0"/>
              </a:rPr>
              <a:t>N</a:t>
            </a:r>
            <a:r>
              <a:rPr lang="en-US" sz="1600" i="1" dirty="0">
                <a:latin typeface="Frutiger LT Pro 55 Roman" panose="020B0602020204020204" pitchFamily="34" charset="0"/>
              </a:rPr>
              <a:t> </a:t>
            </a:r>
            <a:r>
              <a:rPr lang="en-US" sz="1600" dirty="0">
                <a:latin typeface="Frutiger LT Pro 55 Roman" panose="020B0602020204020204" pitchFamily="34" charset="0"/>
              </a:rPr>
              <a:t>is the total number of genes in the background distribution </a:t>
            </a:r>
          </a:p>
          <a:p>
            <a:pPr>
              <a:buFont typeface="Arial" pitchFamily="34" charset="0"/>
              <a:buNone/>
            </a:pPr>
            <a:r>
              <a:rPr lang="en-US" sz="1600" b="1" dirty="0">
                <a:latin typeface="Frutiger LT Pro 55 Roman" panose="020B0602020204020204" pitchFamily="34" charset="0"/>
              </a:rPr>
              <a:t>(Annotated genes BP, MF, or CC)</a:t>
            </a:r>
          </a:p>
          <a:p>
            <a:pPr>
              <a:buFont typeface="Arial" pitchFamily="34" charset="0"/>
              <a:buNone/>
            </a:pPr>
            <a:r>
              <a:rPr lang="en-US" sz="1600" b="1" i="1" u="sng" dirty="0">
                <a:latin typeface="Frutiger LT Pro 55 Roman" panose="020B0602020204020204" pitchFamily="34" charset="0"/>
              </a:rPr>
              <a:t>M</a:t>
            </a:r>
            <a:r>
              <a:rPr lang="en-US" sz="1600" i="1" dirty="0">
                <a:latin typeface="Frutiger LT Pro 55 Roman" panose="020B0602020204020204" pitchFamily="34" charset="0"/>
              </a:rPr>
              <a:t> </a:t>
            </a:r>
            <a:r>
              <a:rPr lang="en-US" sz="1600" dirty="0">
                <a:latin typeface="Frutiger LT Pro 55 Roman" panose="020B0602020204020204" pitchFamily="34" charset="0"/>
              </a:rPr>
              <a:t>is the number of genes within that distribution that are annotated to the node of interest </a:t>
            </a:r>
            <a:r>
              <a:rPr lang="en-US" sz="1600" b="1" dirty="0">
                <a:latin typeface="Frutiger LT Pro 55 Roman" panose="020B0602020204020204" pitchFamily="34" charset="0"/>
              </a:rPr>
              <a:t>(differentially expressed genes within N: BP, MF, or CC)</a:t>
            </a:r>
          </a:p>
          <a:p>
            <a:pPr>
              <a:buFont typeface="Arial" pitchFamily="34" charset="0"/>
              <a:buNone/>
            </a:pPr>
            <a:r>
              <a:rPr lang="en-US" sz="1600" b="1" i="1" u="sng" dirty="0">
                <a:latin typeface="Frutiger LT Pro 55 Roman" panose="020B0602020204020204" pitchFamily="34" charset="0"/>
              </a:rPr>
              <a:t>n</a:t>
            </a:r>
            <a:r>
              <a:rPr lang="en-US" sz="1600" i="1" dirty="0">
                <a:latin typeface="Frutiger LT Pro 55 Roman" panose="020B0602020204020204" pitchFamily="34" charset="0"/>
              </a:rPr>
              <a:t> </a:t>
            </a:r>
            <a:r>
              <a:rPr lang="en-US" sz="1600" dirty="0">
                <a:latin typeface="Frutiger LT Pro 55 Roman" panose="020B0602020204020204" pitchFamily="34" charset="0"/>
              </a:rPr>
              <a:t>is the size of the list of genes of interest </a:t>
            </a:r>
          </a:p>
          <a:p>
            <a:pPr>
              <a:buFont typeface="Arial" pitchFamily="34" charset="0"/>
              <a:buNone/>
            </a:pPr>
            <a:r>
              <a:rPr lang="en-US" sz="1600" b="1" dirty="0">
                <a:latin typeface="Frutiger LT Pro 55 Roman" panose="020B0602020204020204" pitchFamily="34" charset="0"/>
              </a:rPr>
              <a:t>(specific node/term of interest)</a:t>
            </a:r>
          </a:p>
          <a:p>
            <a:pPr>
              <a:buFont typeface="Arial" pitchFamily="34" charset="0"/>
              <a:buNone/>
            </a:pPr>
            <a:r>
              <a:rPr lang="en-US" sz="1600" b="1" i="1" u="sng" dirty="0">
                <a:latin typeface="Frutiger LT Pro 55 Roman" panose="020B0602020204020204" pitchFamily="34" charset="0"/>
              </a:rPr>
              <a:t>k</a:t>
            </a:r>
            <a:r>
              <a:rPr lang="en-US" sz="1600" i="1" dirty="0">
                <a:latin typeface="Frutiger LT Pro 55 Roman" panose="020B0602020204020204" pitchFamily="34" charset="0"/>
              </a:rPr>
              <a:t> </a:t>
            </a:r>
            <a:r>
              <a:rPr lang="en-US" sz="1600" dirty="0">
                <a:latin typeface="Frutiger LT Pro 55 Roman" panose="020B0602020204020204" pitchFamily="34" charset="0"/>
              </a:rPr>
              <a:t>is the number of genes within that list which are annotated to the node </a:t>
            </a:r>
          </a:p>
          <a:p>
            <a:pPr>
              <a:buFont typeface="Arial" pitchFamily="34" charset="0"/>
              <a:buNone/>
            </a:pPr>
            <a:r>
              <a:rPr lang="en-US" sz="1600" b="1" dirty="0">
                <a:latin typeface="Frutiger LT Pro 55 Roman" panose="020B0602020204020204" pitchFamily="34" charset="0"/>
              </a:rPr>
              <a:t>(differentially expressed within n: specific node/term of interest )</a:t>
            </a:r>
          </a:p>
        </p:txBody>
      </p:sp>
      <p:sp>
        <p:nvSpPr>
          <p:cNvPr id="32" name="TextBox 31"/>
          <p:cNvSpPr txBox="1"/>
          <p:nvPr/>
        </p:nvSpPr>
        <p:spPr>
          <a:xfrm>
            <a:off x="5799099" y="6163733"/>
            <a:ext cx="3230725" cy="276999"/>
          </a:xfrm>
          <a:prstGeom prst="rect">
            <a:avLst/>
          </a:prstGeom>
          <a:noFill/>
        </p:spPr>
        <p:txBody>
          <a:bodyPr wrap="square" rtlCol="0">
            <a:spAutoFit/>
          </a:bodyPr>
          <a:lstStyle/>
          <a:p>
            <a:r>
              <a:rPr lang="en-US" sz="1200" dirty="0">
                <a:latin typeface="Frutiger LT Pro 55 Roman" panose="020B0602020204020204" pitchFamily="34" charset="0"/>
              </a:rPr>
              <a:t>Chittenden </a:t>
            </a:r>
            <a:r>
              <a:rPr lang="en-US" sz="1200" i="1" dirty="0">
                <a:latin typeface="Frutiger LT Pro 55 Roman" panose="020B0602020204020204" pitchFamily="34" charset="0"/>
              </a:rPr>
              <a:t>et al</a:t>
            </a:r>
            <a:r>
              <a:rPr lang="en-US" sz="1200" dirty="0">
                <a:latin typeface="Frutiger LT Pro 55 Roman" panose="020B0602020204020204" pitchFamily="34" charset="0"/>
              </a:rPr>
              <a:t>., </a:t>
            </a:r>
            <a:r>
              <a:rPr lang="en-US" sz="1200" i="1" dirty="0">
                <a:latin typeface="Frutiger LT Pro 55 Roman" panose="020B0602020204020204" pitchFamily="34" charset="0"/>
              </a:rPr>
              <a:t>Bioinformatics</a:t>
            </a:r>
            <a:r>
              <a:rPr lang="en-US" sz="1200" dirty="0">
                <a:latin typeface="Frutiger LT Pro 55 Roman" panose="020B0602020204020204" pitchFamily="34" charset="0"/>
              </a:rPr>
              <a:t> 2012</a:t>
            </a:r>
          </a:p>
        </p:txBody>
      </p:sp>
    </p:spTree>
    <p:extLst>
      <p:ext uri="{BB962C8B-B14F-4D97-AF65-F5344CB8AC3E}">
        <p14:creationId xmlns:p14="http://schemas.microsoft.com/office/powerpoint/2010/main" val="412492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2"/>
          <p:cNvGrpSpPr>
            <a:grpSpLocks/>
          </p:cNvGrpSpPr>
          <p:nvPr/>
        </p:nvGrpSpPr>
        <p:grpSpPr bwMode="auto">
          <a:xfrm>
            <a:off x="2184047" y="2097427"/>
            <a:ext cx="6285249" cy="866776"/>
            <a:chOff x="1829" y="972"/>
            <a:chExt cx="2422" cy="546"/>
          </a:xfrm>
        </p:grpSpPr>
        <p:sp>
          <p:nvSpPr>
            <p:cNvPr id="23566" name="Text Box 3"/>
            <p:cNvSpPr txBox="1">
              <a:spLocks noChangeArrowheads="1"/>
            </p:cNvSpPr>
            <p:nvPr/>
          </p:nvSpPr>
          <p:spPr bwMode="auto">
            <a:xfrm>
              <a:off x="1829" y="1098"/>
              <a:ext cx="2422" cy="407"/>
            </a:xfrm>
            <a:prstGeom prst="rect">
              <a:avLst/>
            </a:prstGeom>
            <a:noFill/>
            <a:ln w="9525">
              <a:noFill/>
              <a:miter lim="800000"/>
              <a:headEnd/>
              <a:tailEnd/>
            </a:ln>
          </p:spPr>
          <p:txBody>
            <a:bodyPr wrap="square">
              <a:spAutoFit/>
            </a:bodyPr>
            <a:lstStyle/>
            <a:p>
              <a:pPr>
                <a:spcBef>
                  <a:spcPct val="50000"/>
                </a:spcBef>
              </a:pPr>
              <a:r>
                <a:rPr lang="en-US" sz="3600" i="1" dirty="0">
                  <a:latin typeface="Times New Roman" pitchFamily="18" charset="0"/>
                </a:rPr>
                <a:t>P=(X=k)</a:t>
              </a:r>
              <a:r>
                <a:rPr lang="en-US" sz="3600" dirty="0">
                  <a:latin typeface="Times New Roman" pitchFamily="18" charset="0"/>
                </a:rPr>
                <a:t> =      </a:t>
              </a:r>
              <a:r>
                <a:rPr lang="en-US" sz="3600" i="1" dirty="0" err="1">
                  <a:latin typeface="Times New Roman" pitchFamily="18" charset="0"/>
                </a:rPr>
                <a:t>p</a:t>
              </a:r>
              <a:r>
                <a:rPr lang="en-US" sz="3600" i="1" baseline="30000" dirty="0" err="1">
                  <a:latin typeface="Times New Roman" pitchFamily="18" charset="0"/>
                </a:rPr>
                <a:t>k</a:t>
              </a:r>
              <a:r>
                <a:rPr lang="en-US" sz="3600" i="1" baseline="30000" dirty="0">
                  <a:latin typeface="Times New Roman" pitchFamily="18" charset="0"/>
                </a:rPr>
                <a:t> </a:t>
              </a:r>
              <a:r>
                <a:rPr lang="en-US" sz="3600" dirty="0">
                  <a:latin typeface="Times New Roman" pitchFamily="18" charset="0"/>
                </a:rPr>
                <a:t>(1- </a:t>
              </a:r>
              <a:r>
                <a:rPr lang="en-US" sz="3600" i="1" dirty="0">
                  <a:latin typeface="Times New Roman" pitchFamily="18" charset="0"/>
                </a:rPr>
                <a:t>p</a:t>
              </a:r>
              <a:r>
                <a:rPr lang="en-US" sz="3600" dirty="0">
                  <a:latin typeface="Times New Roman" pitchFamily="18" charset="0"/>
                </a:rPr>
                <a:t>)</a:t>
              </a:r>
              <a:r>
                <a:rPr lang="en-US" sz="3600" i="1" baseline="30000" dirty="0">
                  <a:latin typeface="Times New Roman" pitchFamily="18" charset="0"/>
                </a:rPr>
                <a:t>n-k</a:t>
              </a:r>
              <a:r>
                <a:rPr lang="en-US" sz="3600" dirty="0">
                  <a:latin typeface="Times New Roman" pitchFamily="18" charset="0"/>
                </a:rPr>
                <a:t> </a:t>
              </a:r>
              <a:endParaRPr lang="el-GR" sz="5400" dirty="0">
                <a:latin typeface="Times New Roman" pitchFamily="18" charset="0"/>
              </a:endParaRPr>
            </a:p>
          </p:txBody>
        </p:sp>
        <p:sp>
          <p:nvSpPr>
            <p:cNvPr id="23570" name="Text Box 7"/>
            <p:cNvSpPr txBox="1">
              <a:spLocks noChangeArrowheads="1"/>
            </p:cNvSpPr>
            <p:nvPr/>
          </p:nvSpPr>
          <p:spPr bwMode="auto">
            <a:xfrm>
              <a:off x="2704" y="972"/>
              <a:ext cx="200" cy="493"/>
            </a:xfrm>
            <a:prstGeom prst="rect">
              <a:avLst/>
            </a:prstGeom>
            <a:noFill/>
            <a:ln w="9525">
              <a:noFill/>
              <a:miter lim="800000"/>
              <a:headEnd/>
              <a:tailEnd/>
            </a:ln>
          </p:spPr>
          <p:txBody>
            <a:bodyPr wrap="square">
              <a:spAutoFit/>
            </a:bodyPr>
            <a:lstStyle/>
            <a:p>
              <a:pPr>
                <a:lnSpc>
                  <a:spcPct val="50000"/>
                </a:lnSpc>
                <a:spcBef>
                  <a:spcPct val="50000"/>
                </a:spcBef>
              </a:pPr>
              <a:endParaRPr lang="en-US" i="1" dirty="0"/>
            </a:p>
            <a:p>
              <a:pPr>
                <a:lnSpc>
                  <a:spcPct val="50000"/>
                </a:lnSpc>
                <a:spcBef>
                  <a:spcPct val="50000"/>
                </a:spcBef>
              </a:pPr>
              <a:r>
                <a:rPr lang="en-US" i="1" dirty="0"/>
                <a:t>n</a:t>
              </a:r>
            </a:p>
            <a:p>
              <a:pPr>
                <a:lnSpc>
                  <a:spcPct val="50000"/>
                </a:lnSpc>
                <a:spcBef>
                  <a:spcPct val="50000"/>
                </a:spcBef>
              </a:pPr>
              <a:r>
                <a:rPr lang="en-US" i="1" dirty="0"/>
                <a:t>k</a:t>
              </a:r>
            </a:p>
          </p:txBody>
        </p:sp>
        <p:sp>
          <p:nvSpPr>
            <p:cNvPr id="23573" name="Text Box 10"/>
            <p:cNvSpPr txBox="1">
              <a:spLocks noChangeArrowheads="1"/>
            </p:cNvSpPr>
            <p:nvPr/>
          </p:nvSpPr>
          <p:spPr bwMode="auto">
            <a:xfrm>
              <a:off x="2632" y="1038"/>
              <a:ext cx="272" cy="480"/>
            </a:xfrm>
            <a:prstGeom prst="rect">
              <a:avLst/>
            </a:prstGeom>
            <a:noFill/>
            <a:ln w="9525">
              <a:noFill/>
              <a:miter lim="800000"/>
              <a:headEnd/>
              <a:tailEnd/>
            </a:ln>
          </p:spPr>
          <p:txBody>
            <a:bodyPr wrap="square">
              <a:spAutoFit/>
            </a:bodyPr>
            <a:lstStyle/>
            <a:p>
              <a:pPr>
                <a:spcBef>
                  <a:spcPct val="50000"/>
                </a:spcBef>
              </a:pPr>
              <a:r>
                <a:rPr lang="en-US" sz="4400" dirty="0"/>
                <a:t>(</a:t>
              </a:r>
            </a:p>
          </p:txBody>
        </p:sp>
        <p:sp>
          <p:nvSpPr>
            <p:cNvPr id="23577" name="Text Box 14"/>
            <p:cNvSpPr txBox="1">
              <a:spLocks noChangeArrowheads="1"/>
            </p:cNvSpPr>
            <p:nvPr/>
          </p:nvSpPr>
          <p:spPr bwMode="auto">
            <a:xfrm>
              <a:off x="2763" y="1032"/>
              <a:ext cx="141" cy="480"/>
            </a:xfrm>
            <a:prstGeom prst="rect">
              <a:avLst/>
            </a:prstGeom>
            <a:noFill/>
            <a:ln w="9525">
              <a:noFill/>
              <a:miter lim="800000"/>
              <a:headEnd/>
              <a:tailEnd/>
            </a:ln>
          </p:spPr>
          <p:txBody>
            <a:bodyPr wrap="square">
              <a:spAutoFit/>
            </a:bodyPr>
            <a:lstStyle/>
            <a:p>
              <a:pPr>
                <a:spcBef>
                  <a:spcPct val="50000"/>
                </a:spcBef>
              </a:pPr>
              <a:r>
                <a:rPr lang="en-US" sz="4400" dirty="0"/>
                <a:t>)</a:t>
              </a:r>
            </a:p>
          </p:txBody>
        </p:sp>
      </p:grpSp>
      <p:sp>
        <p:nvSpPr>
          <p:cNvPr id="23556" name="Text Box 16"/>
          <p:cNvSpPr txBox="1">
            <a:spLocks noChangeArrowheads="1"/>
          </p:cNvSpPr>
          <p:nvPr/>
        </p:nvSpPr>
        <p:spPr bwMode="auto">
          <a:xfrm>
            <a:off x="597245" y="1469273"/>
            <a:ext cx="7872051" cy="457200"/>
          </a:xfrm>
          <a:prstGeom prst="rect">
            <a:avLst/>
          </a:prstGeom>
          <a:noFill/>
          <a:ln w="9525">
            <a:noFill/>
            <a:miter lim="800000"/>
            <a:headEnd/>
            <a:tailEnd/>
          </a:ln>
        </p:spPr>
        <p:txBody>
          <a:bodyPr wrap="square">
            <a:spAutoFit/>
          </a:bodyPr>
          <a:lstStyle/>
          <a:p>
            <a:pPr>
              <a:spcBef>
                <a:spcPct val="50000"/>
              </a:spcBef>
            </a:pPr>
            <a:r>
              <a:rPr lang="en-US" sz="2400" dirty="0">
                <a:latin typeface="Frutiger LT Pro 55 Roman" panose="020B0602020204020204" pitchFamily="34" charset="0"/>
              </a:rPr>
              <a:t>Binomial Distribution: Binomial Test</a:t>
            </a:r>
          </a:p>
        </p:txBody>
      </p:sp>
      <p:sp>
        <p:nvSpPr>
          <p:cNvPr id="23557" name="Text Box 17"/>
          <p:cNvSpPr txBox="1">
            <a:spLocks noChangeArrowheads="1"/>
          </p:cNvSpPr>
          <p:nvPr/>
        </p:nvSpPr>
        <p:spPr bwMode="auto">
          <a:xfrm>
            <a:off x="597245" y="3425920"/>
            <a:ext cx="8342569" cy="2308324"/>
          </a:xfrm>
          <a:prstGeom prst="rect">
            <a:avLst/>
          </a:prstGeom>
          <a:noFill/>
          <a:ln w="9525">
            <a:noFill/>
            <a:miter lim="800000"/>
            <a:headEnd/>
            <a:tailEnd/>
          </a:ln>
        </p:spPr>
        <p:txBody>
          <a:bodyPr wrap="square">
            <a:spAutoFit/>
          </a:bodyPr>
          <a:lstStyle/>
          <a:p>
            <a:pPr>
              <a:buFont typeface="Arial" pitchFamily="34" charset="0"/>
              <a:buNone/>
            </a:pPr>
            <a:r>
              <a:rPr lang="en-US" sz="1600" b="1" i="1" u="sng" dirty="0">
                <a:latin typeface="Frutiger LT Pro 55 Roman" panose="020B0602020204020204" pitchFamily="34" charset="0"/>
              </a:rPr>
              <a:t>N</a:t>
            </a:r>
            <a:r>
              <a:rPr lang="en-US" sz="1600" i="1" dirty="0">
                <a:latin typeface="Frutiger LT Pro 55 Roman" panose="020B0602020204020204" pitchFamily="34" charset="0"/>
              </a:rPr>
              <a:t> </a:t>
            </a:r>
            <a:r>
              <a:rPr lang="en-US" sz="1600" dirty="0">
                <a:latin typeface="Frutiger LT Pro 55 Roman" panose="020B0602020204020204" pitchFamily="34" charset="0"/>
              </a:rPr>
              <a:t>is the total number of genes in the background distribution </a:t>
            </a:r>
          </a:p>
          <a:p>
            <a:pPr>
              <a:buFont typeface="Arial" pitchFamily="34" charset="0"/>
              <a:buNone/>
            </a:pPr>
            <a:r>
              <a:rPr lang="en-US" sz="1600" b="1" dirty="0">
                <a:latin typeface="Frutiger LT Pro 55 Roman" panose="020B0602020204020204" pitchFamily="34" charset="0"/>
              </a:rPr>
              <a:t>(Annotated genes BP, MF, or CC)</a:t>
            </a:r>
          </a:p>
          <a:p>
            <a:pPr>
              <a:buFont typeface="Arial" pitchFamily="34" charset="0"/>
              <a:buNone/>
            </a:pPr>
            <a:r>
              <a:rPr lang="en-US" sz="1600" b="1" i="1" u="sng" dirty="0">
                <a:latin typeface="Frutiger LT Pro 55 Roman" panose="020B0602020204020204" pitchFamily="34" charset="0"/>
              </a:rPr>
              <a:t>M</a:t>
            </a:r>
            <a:r>
              <a:rPr lang="en-US" sz="1600" i="1" dirty="0">
                <a:latin typeface="Frutiger LT Pro 55 Roman" panose="020B0602020204020204" pitchFamily="34" charset="0"/>
              </a:rPr>
              <a:t> </a:t>
            </a:r>
            <a:r>
              <a:rPr lang="en-US" sz="1600" dirty="0">
                <a:latin typeface="Frutiger LT Pro 55 Roman" panose="020B0602020204020204" pitchFamily="34" charset="0"/>
              </a:rPr>
              <a:t>is the number of genes within that distribution that are annotated to the node of interest </a:t>
            </a:r>
            <a:r>
              <a:rPr lang="en-US" sz="1600" b="1" dirty="0">
                <a:latin typeface="Frutiger LT Pro 55 Roman" panose="020B0602020204020204" pitchFamily="34" charset="0"/>
              </a:rPr>
              <a:t>(differentially expressed genes within N: BP, MF, or CC)</a:t>
            </a:r>
          </a:p>
          <a:p>
            <a:pPr>
              <a:buFont typeface="Arial" pitchFamily="34" charset="0"/>
              <a:buNone/>
            </a:pPr>
            <a:r>
              <a:rPr lang="en-US" sz="1600" b="1" i="1" u="sng" dirty="0">
                <a:latin typeface="Frutiger LT Pro 55 Roman" panose="020B0602020204020204" pitchFamily="34" charset="0"/>
              </a:rPr>
              <a:t>n</a:t>
            </a:r>
            <a:r>
              <a:rPr lang="en-US" sz="1600" i="1" dirty="0">
                <a:latin typeface="Frutiger LT Pro 55 Roman" panose="020B0602020204020204" pitchFamily="34" charset="0"/>
              </a:rPr>
              <a:t> </a:t>
            </a:r>
            <a:r>
              <a:rPr lang="en-US" sz="1600" dirty="0">
                <a:latin typeface="Frutiger LT Pro 55 Roman" panose="020B0602020204020204" pitchFamily="34" charset="0"/>
              </a:rPr>
              <a:t>is the size of the list of genes of interest </a:t>
            </a:r>
          </a:p>
          <a:p>
            <a:pPr>
              <a:buFont typeface="Arial" pitchFamily="34" charset="0"/>
              <a:buNone/>
            </a:pPr>
            <a:r>
              <a:rPr lang="en-US" sz="1600" b="1" dirty="0">
                <a:latin typeface="Frutiger LT Pro 55 Roman" panose="020B0602020204020204" pitchFamily="34" charset="0"/>
              </a:rPr>
              <a:t>(specific node/term of interest)</a:t>
            </a:r>
          </a:p>
          <a:p>
            <a:pPr>
              <a:buFont typeface="Arial" pitchFamily="34" charset="0"/>
              <a:buNone/>
            </a:pPr>
            <a:r>
              <a:rPr lang="en-US" sz="1600" b="1" i="1" u="sng" dirty="0">
                <a:latin typeface="Frutiger LT Pro 55 Roman" panose="020B0602020204020204" pitchFamily="34" charset="0"/>
              </a:rPr>
              <a:t>k</a:t>
            </a:r>
            <a:r>
              <a:rPr lang="en-US" sz="1600" i="1" dirty="0">
                <a:latin typeface="Frutiger LT Pro 55 Roman" panose="020B0602020204020204" pitchFamily="34" charset="0"/>
              </a:rPr>
              <a:t> </a:t>
            </a:r>
            <a:r>
              <a:rPr lang="en-US" sz="1600" dirty="0">
                <a:latin typeface="Frutiger LT Pro 55 Roman" panose="020B0602020204020204" pitchFamily="34" charset="0"/>
              </a:rPr>
              <a:t>is the number of genes within that list which are annotated to the node </a:t>
            </a:r>
          </a:p>
          <a:p>
            <a:pPr>
              <a:buFont typeface="Arial" pitchFamily="34" charset="0"/>
              <a:buNone/>
            </a:pPr>
            <a:r>
              <a:rPr lang="en-US" sz="1600" b="1" dirty="0">
                <a:latin typeface="Frutiger LT Pro 55 Roman" panose="020B0602020204020204" pitchFamily="34" charset="0"/>
              </a:rPr>
              <a:t>(differentially expressed within n: specific node/term of interest )</a:t>
            </a:r>
          </a:p>
          <a:p>
            <a:pPr>
              <a:buFont typeface="Arial" pitchFamily="34" charset="0"/>
              <a:buNone/>
            </a:pPr>
            <a:r>
              <a:rPr lang="en-US" sz="1600" b="1" i="1" u="sng" dirty="0">
                <a:latin typeface="Frutiger LT Pro 55 Roman" panose="020B0602020204020204" pitchFamily="34" charset="0"/>
              </a:rPr>
              <a:t>p</a:t>
            </a:r>
            <a:r>
              <a:rPr lang="en-US" sz="1600" dirty="0">
                <a:latin typeface="Frutiger LT Pro 55 Roman" panose="020B0602020204020204" pitchFamily="34" charset="0"/>
              </a:rPr>
              <a:t> is the ratio (probability) of </a:t>
            </a:r>
            <a:r>
              <a:rPr lang="en-US" sz="1600" b="1" dirty="0">
                <a:latin typeface="Frutiger LT Pro 55 Roman" panose="020B0602020204020204" pitchFamily="34" charset="0"/>
              </a:rPr>
              <a:t>M</a:t>
            </a:r>
            <a:r>
              <a:rPr lang="en-US" sz="1600" dirty="0">
                <a:latin typeface="Frutiger LT Pro 55 Roman" panose="020B0602020204020204" pitchFamily="34" charset="0"/>
              </a:rPr>
              <a:t>/</a:t>
            </a:r>
            <a:r>
              <a:rPr lang="en-US" sz="1600" b="1" dirty="0">
                <a:latin typeface="Frutiger LT Pro 55 Roman" panose="020B0602020204020204" pitchFamily="34" charset="0"/>
              </a:rPr>
              <a:t>N</a:t>
            </a:r>
          </a:p>
        </p:txBody>
      </p:sp>
      <p:sp>
        <p:nvSpPr>
          <p:cNvPr id="20" name="Rectangle 19"/>
          <p:cNvSpPr/>
          <p:nvPr/>
        </p:nvSpPr>
        <p:spPr>
          <a:xfrm>
            <a:off x="5889709" y="6078099"/>
            <a:ext cx="2713563" cy="276999"/>
          </a:xfrm>
          <a:prstGeom prst="rect">
            <a:avLst/>
          </a:prstGeom>
        </p:spPr>
        <p:txBody>
          <a:bodyPr wrap="none">
            <a:spAutoFit/>
          </a:bodyPr>
          <a:lstStyle/>
          <a:p>
            <a:r>
              <a:rPr lang="en-US" sz="1200" dirty="0">
                <a:latin typeface="Frutiger LT Pro 55 Roman" panose="020B0602020204020204" pitchFamily="34" charset="0"/>
              </a:rPr>
              <a:t>Young </a:t>
            </a:r>
            <a:r>
              <a:rPr lang="en-US" sz="1200" i="1" dirty="0">
                <a:latin typeface="Frutiger LT Pro 55 Roman" panose="020B0602020204020204" pitchFamily="34" charset="0"/>
              </a:rPr>
              <a:t>et al., Genome Biology </a:t>
            </a:r>
            <a:r>
              <a:rPr lang="en-US" sz="1200" dirty="0">
                <a:latin typeface="Frutiger LT Pro 55 Roman" panose="020B0602020204020204" pitchFamily="34" charset="0"/>
              </a:rPr>
              <a:t>2010</a:t>
            </a:r>
          </a:p>
        </p:txBody>
      </p:sp>
    </p:spTree>
    <p:extLst>
      <p:ext uri="{BB962C8B-B14F-4D97-AF65-F5344CB8AC3E}">
        <p14:creationId xmlns:p14="http://schemas.microsoft.com/office/powerpoint/2010/main" val="3593022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77031" y="1942546"/>
            <a:ext cx="8389937" cy="2972907"/>
          </a:xfrm>
          <a:prstGeom prst="rect">
            <a:avLst/>
          </a:prstGeom>
        </p:spPr>
        <p:txBody>
          <a:bodyPr>
            <a:normAutofit/>
          </a:bodyPr>
          <a:lstStyle/>
          <a:p>
            <a:pPr marL="0" indent="0">
              <a:lnSpc>
                <a:spcPct val="100000"/>
              </a:lnSpc>
              <a:buNone/>
            </a:pPr>
            <a:r>
              <a:rPr lang="en-US" sz="2400" b="1" i="1" dirty="0" err="1">
                <a:latin typeface="Frutiger LT Pro 55 Roman" panose="020B0602020204020204" pitchFamily="34" charset="0"/>
              </a:rPr>
              <a:t>Goseq</a:t>
            </a:r>
            <a:r>
              <a:rPr lang="en-US" sz="2400" b="1" i="1" dirty="0">
                <a:latin typeface="Frutiger LT Pro 55 Roman" panose="020B0602020204020204" pitchFamily="34" charset="0"/>
              </a:rPr>
              <a:t> - Justification </a:t>
            </a:r>
          </a:p>
          <a:p>
            <a:pPr lvl="1">
              <a:lnSpc>
                <a:spcPct val="120000"/>
              </a:lnSpc>
              <a:spcBef>
                <a:spcPts val="1200"/>
              </a:spcBef>
              <a:buFont typeface="Wingdings" panose="05000000000000000000" pitchFamily="2" charset="2"/>
              <a:buChar char="Ø"/>
            </a:pPr>
            <a:r>
              <a:rPr lang="en-US" b="1" i="1" dirty="0">
                <a:latin typeface="Frutiger LT Pro 55 Roman" panose="020B0602020204020204" pitchFamily="34" charset="0"/>
              </a:rPr>
              <a:t>The expected read count for a transcript is proportional to the gene's expression level multiplied by its transcript length</a:t>
            </a:r>
          </a:p>
          <a:p>
            <a:pPr marL="457200" lvl="1" indent="0">
              <a:lnSpc>
                <a:spcPct val="120000"/>
              </a:lnSpc>
              <a:spcBef>
                <a:spcPts val="1200"/>
              </a:spcBef>
              <a:buNone/>
            </a:pPr>
            <a:endParaRPr lang="en-US" b="1" i="1" dirty="0">
              <a:latin typeface="Frutiger LT Pro 55 Roman" panose="020B0602020204020204" pitchFamily="34" charset="0"/>
            </a:endParaRPr>
          </a:p>
          <a:p>
            <a:pPr lvl="1">
              <a:lnSpc>
                <a:spcPct val="120000"/>
              </a:lnSpc>
              <a:spcBef>
                <a:spcPts val="1200"/>
              </a:spcBef>
              <a:buFont typeface="Wingdings" panose="05000000000000000000" pitchFamily="2" charset="2"/>
              <a:buChar char="Ø"/>
            </a:pPr>
            <a:r>
              <a:rPr lang="en-US" b="1" i="1" dirty="0">
                <a:latin typeface="Frutiger LT Pro 55 Roman" panose="020B0602020204020204" pitchFamily="34" charset="0"/>
              </a:rPr>
              <a:t>Therefore, even when two transcripts are expressed at the same level, differences in length will yield differing numbers of total reads</a:t>
            </a:r>
          </a:p>
          <a:p>
            <a:pPr lvl="1">
              <a:lnSpc>
                <a:spcPct val="120000"/>
              </a:lnSpc>
              <a:spcBef>
                <a:spcPts val="1200"/>
              </a:spcBef>
              <a:buFont typeface="Wingdings" panose="05000000000000000000" pitchFamily="2" charset="2"/>
              <a:buChar char="Ø"/>
            </a:pPr>
            <a:endParaRPr lang="en-US" dirty="0">
              <a:solidFill>
                <a:schemeClr val="bg1">
                  <a:lumMod val="75000"/>
                </a:schemeClr>
              </a:solidFill>
            </a:endParaRPr>
          </a:p>
        </p:txBody>
      </p:sp>
      <p:sp>
        <p:nvSpPr>
          <p:cNvPr id="17" name="Rectangle 16"/>
          <p:cNvSpPr/>
          <p:nvPr/>
        </p:nvSpPr>
        <p:spPr>
          <a:xfrm>
            <a:off x="5653595" y="5582493"/>
            <a:ext cx="2713563" cy="276999"/>
          </a:xfrm>
          <a:prstGeom prst="rect">
            <a:avLst/>
          </a:prstGeom>
        </p:spPr>
        <p:txBody>
          <a:bodyPr wrap="none">
            <a:spAutoFit/>
          </a:bodyPr>
          <a:lstStyle/>
          <a:p>
            <a:r>
              <a:rPr lang="en-US" sz="1200" dirty="0">
                <a:latin typeface="Frutiger LT Pro 55 Roman" panose="020B0602020204020204" pitchFamily="34" charset="0"/>
              </a:rPr>
              <a:t>Young </a:t>
            </a:r>
            <a:r>
              <a:rPr lang="en-US" sz="1200" i="1" dirty="0">
                <a:latin typeface="Frutiger LT Pro 55 Roman" panose="020B0602020204020204" pitchFamily="34" charset="0"/>
              </a:rPr>
              <a:t>et al., Genome Biology </a:t>
            </a:r>
            <a:r>
              <a:rPr lang="en-US" sz="1200" dirty="0">
                <a:latin typeface="Frutiger LT Pro 55 Roman" panose="020B0602020204020204" pitchFamily="34" charset="0"/>
              </a:rPr>
              <a:t>2010</a:t>
            </a:r>
          </a:p>
        </p:txBody>
      </p:sp>
    </p:spTree>
    <p:extLst>
      <p:ext uri="{BB962C8B-B14F-4D97-AF65-F5344CB8AC3E}">
        <p14:creationId xmlns:p14="http://schemas.microsoft.com/office/powerpoint/2010/main" val="397970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94531" y="1759402"/>
            <a:ext cx="7754938" cy="3897312"/>
          </a:xfrm>
          <a:prstGeom prst="rect">
            <a:avLst/>
          </a:prstGeom>
        </p:spPr>
        <p:txBody>
          <a:bodyPr>
            <a:normAutofit/>
          </a:bodyPr>
          <a:lstStyle/>
          <a:p>
            <a:pPr marL="0" indent="0">
              <a:lnSpc>
                <a:spcPct val="100000"/>
              </a:lnSpc>
              <a:buNone/>
            </a:pPr>
            <a:r>
              <a:rPr lang="en-US" sz="2400" b="1" i="1" dirty="0" err="1">
                <a:latin typeface="Frutiger LT Pro 55 Roman" panose="020B0602020204020204" pitchFamily="34" charset="0"/>
              </a:rPr>
              <a:t>Goseq</a:t>
            </a:r>
            <a:r>
              <a:rPr lang="en-US" sz="2400" b="1" i="1" dirty="0">
                <a:latin typeface="Frutiger LT Pro 55 Roman" panose="020B0602020204020204" pitchFamily="34" charset="0"/>
              </a:rPr>
              <a:t> - Justification </a:t>
            </a:r>
          </a:p>
          <a:p>
            <a:pPr lvl="1">
              <a:lnSpc>
                <a:spcPct val="120000"/>
              </a:lnSpc>
              <a:spcBef>
                <a:spcPts val="1200"/>
              </a:spcBef>
              <a:buFont typeface="Wingdings" panose="05000000000000000000" pitchFamily="2" charset="2"/>
              <a:buChar char="Ø"/>
            </a:pPr>
            <a:r>
              <a:rPr lang="en-US" sz="2000" i="1" dirty="0">
                <a:latin typeface="Frutiger LT Pro 55 Roman" panose="020B0602020204020204" pitchFamily="34" charset="0"/>
              </a:rPr>
              <a:t>Longer transcripts give more statistical power for detecting differential expression</a:t>
            </a:r>
          </a:p>
          <a:p>
            <a:pPr marL="457200" lvl="1" indent="0">
              <a:lnSpc>
                <a:spcPct val="120000"/>
              </a:lnSpc>
              <a:spcBef>
                <a:spcPts val="1200"/>
              </a:spcBef>
              <a:buNone/>
            </a:pPr>
            <a:endParaRPr lang="en-US" sz="2000" i="1" dirty="0">
              <a:latin typeface="Frutiger LT Pro 55 Roman" panose="020B0602020204020204" pitchFamily="34" charset="0"/>
            </a:endParaRPr>
          </a:p>
          <a:p>
            <a:pPr lvl="1">
              <a:lnSpc>
                <a:spcPct val="120000"/>
              </a:lnSpc>
              <a:spcBef>
                <a:spcPts val="1200"/>
              </a:spcBef>
              <a:buFont typeface="Wingdings" panose="05000000000000000000" pitchFamily="2" charset="2"/>
              <a:buChar char="Ø"/>
            </a:pPr>
            <a:r>
              <a:rPr lang="en-US" sz="2000" i="1" dirty="0">
                <a:latin typeface="Frutiger LT Pro 55 Roman" panose="020B0602020204020204" pitchFamily="34" charset="0"/>
              </a:rPr>
              <a:t>More highly expressed transcripts have a greater number of reads and greater power to detect differential expression</a:t>
            </a:r>
            <a:endParaRPr lang="en-US" sz="2000" dirty="0">
              <a:solidFill>
                <a:schemeClr val="bg1">
                  <a:lumMod val="75000"/>
                </a:schemeClr>
              </a:solidFill>
            </a:endParaRPr>
          </a:p>
        </p:txBody>
      </p:sp>
      <p:sp>
        <p:nvSpPr>
          <p:cNvPr id="17" name="Rectangle 16"/>
          <p:cNvSpPr/>
          <p:nvPr/>
        </p:nvSpPr>
        <p:spPr>
          <a:xfrm>
            <a:off x="5627823" y="5656714"/>
            <a:ext cx="2713563" cy="276999"/>
          </a:xfrm>
          <a:prstGeom prst="rect">
            <a:avLst/>
          </a:prstGeom>
        </p:spPr>
        <p:txBody>
          <a:bodyPr wrap="none">
            <a:spAutoFit/>
          </a:bodyPr>
          <a:lstStyle/>
          <a:p>
            <a:r>
              <a:rPr lang="en-US" sz="1200" dirty="0">
                <a:solidFill>
                  <a:prstClr val="black"/>
                </a:solidFill>
                <a:latin typeface="Frutiger LT Pro 55 Roman" panose="020B0602020204020204" pitchFamily="34" charset="0"/>
              </a:rPr>
              <a:t>Young </a:t>
            </a:r>
            <a:r>
              <a:rPr lang="en-US" sz="1200" i="1" dirty="0">
                <a:solidFill>
                  <a:prstClr val="black"/>
                </a:solidFill>
                <a:latin typeface="Frutiger LT Pro 55 Roman" panose="020B0602020204020204" pitchFamily="34" charset="0"/>
              </a:rPr>
              <a:t>et al., Genome Biology </a:t>
            </a:r>
            <a:r>
              <a:rPr lang="en-US" sz="1200" dirty="0">
                <a:solidFill>
                  <a:prstClr val="black"/>
                </a:solidFill>
                <a:latin typeface="Frutiger LT Pro 55 Roman" panose="020B0602020204020204" pitchFamily="34" charset="0"/>
              </a:rPr>
              <a:t>2010</a:t>
            </a:r>
          </a:p>
        </p:txBody>
      </p:sp>
    </p:spTree>
    <p:extLst>
      <p:ext uri="{BB962C8B-B14F-4D97-AF65-F5344CB8AC3E}">
        <p14:creationId xmlns:p14="http://schemas.microsoft.com/office/powerpoint/2010/main" val="1920999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18502" y="1540152"/>
            <a:ext cx="8348662" cy="4100512"/>
          </a:xfrm>
          <a:prstGeom prst="rect">
            <a:avLst/>
          </a:prstGeom>
        </p:spPr>
        <p:txBody>
          <a:bodyPr>
            <a:normAutofit fontScale="77500" lnSpcReduction="20000"/>
          </a:bodyPr>
          <a:lstStyle/>
          <a:p>
            <a:pPr marL="0" indent="0">
              <a:lnSpc>
                <a:spcPct val="100000"/>
              </a:lnSpc>
              <a:buNone/>
            </a:pPr>
            <a:r>
              <a:rPr lang="en-US" sz="3500" b="1" i="1" dirty="0" err="1">
                <a:latin typeface="Frutiger LT Pro 55 Roman" panose="020B0602020204020204" pitchFamily="34" charset="0"/>
              </a:rPr>
              <a:t>Goseq</a:t>
            </a:r>
            <a:r>
              <a:rPr lang="en-US" sz="3500" b="1" i="1" dirty="0">
                <a:latin typeface="Frutiger LT Pro 55 Roman" panose="020B0602020204020204" pitchFamily="34" charset="0"/>
              </a:rPr>
              <a:t> - Justification </a:t>
            </a:r>
          </a:p>
          <a:p>
            <a:pPr lvl="1">
              <a:lnSpc>
                <a:spcPct val="120000"/>
              </a:lnSpc>
              <a:spcBef>
                <a:spcPts val="1200"/>
              </a:spcBef>
              <a:buFont typeface="Wingdings" panose="05000000000000000000" pitchFamily="2" charset="2"/>
              <a:buChar char="Ø"/>
            </a:pPr>
            <a:r>
              <a:rPr lang="en-US" sz="2900" i="1" dirty="0">
                <a:latin typeface="Frutiger LT Pro 55 Roman" panose="020B0602020204020204" pitchFamily="34" charset="0"/>
              </a:rPr>
              <a:t>Long or highly expressed transcripts are more likely to be detected as differentially expressed compared with their short and/or lowly expressed counterparts</a:t>
            </a:r>
          </a:p>
          <a:p>
            <a:pPr lvl="1">
              <a:lnSpc>
                <a:spcPct val="120000"/>
              </a:lnSpc>
              <a:spcBef>
                <a:spcPts val="1200"/>
              </a:spcBef>
              <a:buFont typeface="Wingdings" panose="05000000000000000000" pitchFamily="2" charset="2"/>
              <a:buChar char="Ø"/>
            </a:pPr>
            <a:endParaRPr lang="en-US" sz="2900" b="1" i="1" dirty="0">
              <a:latin typeface="Frutiger LT Pro 55 Roman" panose="020B0602020204020204" pitchFamily="34" charset="0"/>
            </a:endParaRPr>
          </a:p>
          <a:p>
            <a:pPr lvl="1">
              <a:lnSpc>
                <a:spcPct val="120000"/>
              </a:lnSpc>
              <a:spcBef>
                <a:spcPts val="1200"/>
              </a:spcBef>
              <a:buFont typeface="Wingdings" panose="05000000000000000000" pitchFamily="2" charset="2"/>
              <a:buChar char="Ø"/>
            </a:pPr>
            <a:r>
              <a:rPr lang="en-US" sz="2900" i="1" dirty="0">
                <a:latin typeface="Frutiger LT Pro 55 Roman" panose="020B0602020204020204" pitchFamily="34" charset="0"/>
              </a:rPr>
              <a:t>Statistical power increases with the number of reads is an unavoidable property of count data, which cannot be removed by normalization or re-scaling, even when working with data normalized by dividing by transcript length, such as </a:t>
            </a:r>
            <a:r>
              <a:rPr lang="en-US" sz="2900" i="1" u="sng" dirty="0">
                <a:latin typeface="Frutiger LT Pro 55 Roman" panose="020B0602020204020204" pitchFamily="34" charset="0"/>
              </a:rPr>
              <a:t>RPKM transformed data</a:t>
            </a:r>
            <a:endParaRPr lang="en-US" u="sng" dirty="0">
              <a:solidFill>
                <a:schemeClr val="bg1">
                  <a:lumMod val="75000"/>
                </a:schemeClr>
              </a:solidFill>
              <a:latin typeface="Frutiger LT Pro 55 Roman" panose="020B0602020204020204" pitchFamily="34" charset="0"/>
            </a:endParaRPr>
          </a:p>
        </p:txBody>
      </p:sp>
      <p:sp>
        <p:nvSpPr>
          <p:cNvPr id="17" name="Rectangle 16"/>
          <p:cNvSpPr/>
          <p:nvPr/>
        </p:nvSpPr>
        <p:spPr>
          <a:xfrm>
            <a:off x="6149452" y="5962113"/>
            <a:ext cx="2401811" cy="276999"/>
          </a:xfrm>
          <a:prstGeom prst="rect">
            <a:avLst/>
          </a:prstGeom>
        </p:spPr>
        <p:txBody>
          <a:bodyPr wrap="none">
            <a:spAutoFit/>
          </a:bodyPr>
          <a:lstStyle/>
          <a:p>
            <a:r>
              <a:rPr lang="en-US" sz="1200" dirty="0">
                <a:solidFill>
                  <a:prstClr val="black"/>
                </a:solidFill>
                <a:latin typeface="Palatino Linotype" panose="02040502050505030304" pitchFamily="18" charset="0"/>
              </a:rPr>
              <a:t>Young </a:t>
            </a:r>
            <a:r>
              <a:rPr lang="en-US" sz="1200" i="1" dirty="0">
                <a:solidFill>
                  <a:prstClr val="black"/>
                </a:solidFill>
                <a:latin typeface="Palatino Linotype" panose="02040502050505030304" pitchFamily="18" charset="0"/>
              </a:rPr>
              <a:t>et al., Genome Biology </a:t>
            </a:r>
            <a:r>
              <a:rPr lang="en-US" sz="1200" dirty="0">
                <a:solidFill>
                  <a:prstClr val="black"/>
                </a:solidFill>
                <a:latin typeface="Palatino Linotype" panose="02040502050505030304" pitchFamily="18" charset="0"/>
              </a:rPr>
              <a:t>2010</a:t>
            </a:r>
          </a:p>
        </p:txBody>
      </p:sp>
    </p:spTree>
    <p:extLst>
      <p:ext uri="{BB962C8B-B14F-4D97-AF65-F5344CB8AC3E}">
        <p14:creationId xmlns:p14="http://schemas.microsoft.com/office/powerpoint/2010/main" val="38480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487667" y="6144404"/>
            <a:ext cx="3908003" cy="276999"/>
          </a:xfrm>
          <a:prstGeom prst="rect">
            <a:avLst/>
          </a:prstGeom>
        </p:spPr>
        <p:txBody>
          <a:bodyPr wrap="square">
            <a:spAutoFit/>
          </a:bodyPr>
          <a:lstStyle/>
          <a:p>
            <a:pPr algn="ctr"/>
            <a:r>
              <a:rPr lang="en-US" sz="1200" dirty="0">
                <a:solidFill>
                  <a:prstClr val="black"/>
                </a:solidFill>
                <a:latin typeface="Frutiger LT Pro 55 Roman" panose="020B0602020204020204" pitchFamily="34" charset="0"/>
              </a:rPr>
              <a:t>Young </a:t>
            </a:r>
            <a:r>
              <a:rPr lang="en-US" sz="1200" i="1" dirty="0">
                <a:solidFill>
                  <a:prstClr val="black"/>
                </a:solidFill>
                <a:latin typeface="Frutiger LT Pro 55 Roman" panose="020B0602020204020204" pitchFamily="34" charset="0"/>
              </a:rPr>
              <a:t>et al., Genome Biology </a:t>
            </a:r>
            <a:r>
              <a:rPr lang="en-US" sz="1200" dirty="0">
                <a:solidFill>
                  <a:prstClr val="black"/>
                </a:solidFill>
                <a:latin typeface="Frutiger LT Pro 55 Roman" panose="020B0602020204020204" pitchFamily="34" charset="0"/>
              </a:rPr>
              <a:t>2010</a:t>
            </a:r>
          </a:p>
        </p:txBody>
      </p:sp>
      <p:grpSp>
        <p:nvGrpSpPr>
          <p:cNvPr id="19" name="Group 18"/>
          <p:cNvGrpSpPr/>
          <p:nvPr/>
        </p:nvGrpSpPr>
        <p:grpSpPr>
          <a:xfrm>
            <a:off x="69013" y="1250307"/>
            <a:ext cx="8974952" cy="4556028"/>
            <a:chOff x="112143" y="1026031"/>
            <a:chExt cx="8974952" cy="4556028"/>
          </a:xfrm>
        </p:grpSpPr>
        <p:pic>
          <p:nvPicPr>
            <p:cNvPr id="5" name="Picture 4"/>
            <p:cNvPicPr>
              <a:picLocks noChangeAspect="1"/>
            </p:cNvPicPr>
            <p:nvPr/>
          </p:nvPicPr>
          <p:blipFill>
            <a:blip r:embed="rId3"/>
            <a:stretch>
              <a:fillRect/>
            </a:stretch>
          </p:blipFill>
          <p:spPr>
            <a:xfrm>
              <a:off x="112143" y="1026031"/>
              <a:ext cx="8974952" cy="4208286"/>
            </a:xfrm>
            <a:prstGeom prst="rect">
              <a:avLst/>
            </a:prstGeom>
          </p:spPr>
        </p:pic>
        <p:sp>
          <p:nvSpPr>
            <p:cNvPr id="8" name="Rectangle 7"/>
            <p:cNvSpPr/>
            <p:nvPr/>
          </p:nvSpPr>
          <p:spPr>
            <a:xfrm>
              <a:off x="297682" y="5335838"/>
              <a:ext cx="2701381" cy="246221"/>
            </a:xfrm>
            <a:prstGeom prst="rect">
              <a:avLst/>
            </a:prstGeom>
          </p:spPr>
          <p:txBody>
            <a:bodyPr wrap="none">
              <a:spAutoFit/>
            </a:bodyPr>
            <a:lstStyle/>
            <a:p>
              <a:r>
                <a:rPr lang="en-US" sz="1000" dirty="0">
                  <a:latin typeface="Frutiger LT Pro 55 Roman" panose="020B0602020204020204" pitchFamily="34" charset="0"/>
                  <a:ea typeface="Times New Roman" panose="02020603050405020304" pitchFamily="18" charset="0"/>
                </a:rPr>
                <a:t>(A) log2 fold change cutoff greater than 3</a:t>
              </a:r>
              <a:endParaRPr lang="en-US" sz="1000" dirty="0">
                <a:latin typeface="Frutiger LT Pro 55 Roman" panose="020B0602020204020204" pitchFamily="34" charset="0"/>
              </a:endParaRPr>
            </a:p>
          </p:txBody>
        </p:sp>
        <p:sp>
          <p:nvSpPr>
            <p:cNvPr id="9" name="Rectangle 8"/>
            <p:cNvSpPr/>
            <p:nvPr/>
          </p:nvSpPr>
          <p:spPr>
            <a:xfrm>
              <a:off x="3314638" y="5335837"/>
              <a:ext cx="2606804" cy="246221"/>
            </a:xfrm>
            <a:prstGeom prst="rect">
              <a:avLst/>
            </a:prstGeom>
          </p:spPr>
          <p:txBody>
            <a:bodyPr wrap="none">
              <a:spAutoFit/>
            </a:bodyPr>
            <a:lstStyle/>
            <a:p>
              <a:r>
                <a:rPr lang="en-US" sz="1000" dirty="0">
                  <a:latin typeface="Frutiger LT Pro 55 Roman" panose="020B0602020204020204" pitchFamily="34" charset="0"/>
                  <a:ea typeface="Times New Roman" panose="02020603050405020304" pitchFamily="18" charset="0"/>
                </a:rPr>
                <a:t>(B) </a:t>
              </a:r>
              <a:r>
                <a:rPr lang="en-US" sz="1000" dirty="0" err="1">
                  <a:latin typeface="Frutiger LT Pro 55 Roman" panose="020B0602020204020204" pitchFamily="34" charset="0"/>
                  <a:ea typeface="Times New Roman" panose="02020603050405020304" pitchFamily="18" charset="0"/>
                </a:rPr>
                <a:t>limma</a:t>
              </a:r>
              <a:r>
                <a:rPr lang="en-US" sz="1000" dirty="0">
                  <a:latin typeface="Frutiger LT Pro 55 Roman" panose="020B0602020204020204" pitchFamily="34" charset="0"/>
                  <a:ea typeface="Times New Roman" panose="02020603050405020304" pitchFamily="18" charset="0"/>
                </a:rPr>
                <a:t> test on RPKM normalized data</a:t>
              </a:r>
              <a:endParaRPr lang="en-US" sz="1000" dirty="0">
                <a:latin typeface="Frutiger LT Pro 55 Roman" panose="020B0602020204020204" pitchFamily="34" charset="0"/>
              </a:endParaRPr>
            </a:p>
          </p:txBody>
        </p:sp>
        <p:sp>
          <p:nvSpPr>
            <p:cNvPr id="10" name="Rectangle 9"/>
            <p:cNvSpPr/>
            <p:nvPr/>
          </p:nvSpPr>
          <p:spPr>
            <a:xfrm>
              <a:off x="6339160" y="5312477"/>
              <a:ext cx="2066591" cy="246221"/>
            </a:xfrm>
            <a:prstGeom prst="rect">
              <a:avLst/>
            </a:prstGeom>
          </p:spPr>
          <p:txBody>
            <a:bodyPr wrap="none">
              <a:spAutoFit/>
            </a:bodyPr>
            <a:lstStyle/>
            <a:p>
              <a:r>
                <a:rPr lang="en-US" sz="1000" dirty="0">
                  <a:latin typeface="Frutiger LT Pro 55 Roman" panose="020B0602020204020204" pitchFamily="34" charset="0"/>
                  <a:ea typeface="Times New Roman" panose="02020603050405020304" pitchFamily="18" charset="0"/>
                </a:rPr>
                <a:t>(C) negative binomial exact test</a:t>
              </a:r>
              <a:endParaRPr lang="en-US" sz="1000" dirty="0">
                <a:latin typeface="Frutiger LT Pro 55 Roman" panose="020B0602020204020204" pitchFamily="34" charset="0"/>
              </a:endParaRPr>
            </a:p>
          </p:txBody>
        </p:sp>
      </p:grpSp>
    </p:spTree>
    <p:extLst>
      <p:ext uri="{BB962C8B-B14F-4D97-AF65-F5344CB8AC3E}">
        <p14:creationId xmlns:p14="http://schemas.microsoft.com/office/powerpoint/2010/main" val="2178878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8102" y="1607453"/>
            <a:ext cx="8267700" cy="3508375"/>
          </a:xfrm>
          <a:prstGeom prst="rect">
            <a:avLst/>
          </a:prstGeom>
        </p:spPr>
        <p:txBody>
          <a:bodyPr>
            <a:normAutofit/>
          </a:bodyPr>
          <a:lstStyle/>
          <a:p>
            <a:pPr marL="0" indent="0">
              <a:lnSpc>
                <a:spcPct val="100000"/>
              </a:lnSpc>
              <a:buNone/>
            </a:pPr>
            <a:r>
              <a:rPr lang="en-US" sz="2400" b="1" i="1" dirty="0" err="1">
                <a:latin typeface="Frutiger LT Pro 55 Roman" panose="020B0602020204020204" pitchFamily="34" charset="0"/>
              </a:rPr>
              <a:t>Goseq</a:t>
            </a:r>
            <a:r>
              <a:rPr lang="en-US" sz="2400" b="1" i="1" dirty="0">
                <a:latin typeface="Frutiger LT Pro 55 Roman" panose="020B0602020204020204" pitchFamily="34" charset="0"/>
              </a:rPr>
              <a:t> – Three Steps</a:t>
            </a:r>
          </a:p>
          <a:p>
            <a:pPr lvl="1">
              <a:lnSpc>
                <a:spcPct val="120000"/>
              </a:lnSpc>
              <a:spcBef>
                <a:spcPts val="1200"/>
              </a:spcBef>
              <a:buFont typeface="Wingdings" panose="05000000000000000000" pitchFamily="2" charset="2"/>
              <a:buChar char="Ø"/>
            </a:pPr>
            <a:r>
              <a:rPr lang="en-US" sz="2000" i="1" dirty="0">
                <a:latin typeface="Frutiger LT Pro 55 Roman" panose="020B0602020204020204" pitchFamily="34" charset="0"/>
              </a:rPr>
              <a:t>Determine differential expression – edgeR</a:t>
            </a:r>
          </a:p>
          <a:p>
            <a:pPr marL="457200" lvl="1" indent="0">
              <a:spcBef>
                <a:spcPts val="0"/>
              </a:spcBef>
              <a:buNone/>
            </a:pPr>
            <a:endParaRPr lang="en-US" sz="2000" i="1" dirty="0">
              <a:latin typeface="Frutiger LT Pro 55 Roman" panose="020B0602020204020204" pitchFamily="34" charset="0"/>
            </a:endParaRPr>
          </a:p>
          <a:p>
            <a:pPr lvl="1">
              <a:lnSpc>
                <a:spcPct val="120000"/>
              </a:lnSpc>
              <a:spcBef>
                <a:spcPts val="1200"/>
              </a:spcBef>
              <a:buFont typeface="Wingdings" panose="05000000000000000000" pitchFamily="2" charset="2"/>
              <a:buChar char="Ø"/>
            </a:pPr>
            <a:r>
              <a:rPr lang="en-US" sz="2000" i="1" dirty="0">
                <a:latin typeface="Frutiger LT Pro 55 Roman" panose="020B0602020204020204" pitchFamily="34" charset="0"/>
              </a:rPr>
              <a:t>A probability weighting function (PWF) is estimated from the data, which quantifies how the probability of a gene selected as DE changes as a function of its transcript length.</a:t>
            </a:r>
          </a:p>
          <a:p>
            <a:pPr marL="457200" lvl="1" indent="0">
              <a:lnSpc>
                <a:spcPct val="120000"/>
              </a:lnSpc>
              <a:spcBef>
                <a:spcPts val="1200"/>
              </a:spcBef>
              <a:buNone/>
            </a:pPr>
            <a:endParaRPr lang="en-US" sz="2900" b="1" i="1" dirty="0">
              <a:latin typeface="Constantia" panose="02030602050306030303" pitchFamily="18" charset="0"/>
            </a:endParaRPr>
          </a:p>
          <a:p>
            <a:pPr lvl="1">
              <a:lnSpc>
                <a:spcPct val="120000"/>
              </a:lnSpc>
              <a:spcBef>
                <a:spcPts val="1200"/>
              </a:spcBef>
              <a:buFont typeface="Wingdings" panose="05000000000000000000" pitchFamily="2" charset="2"/>
              <a:buChar char="Ø"/>
            </a:pPr>
            <a:endParaRPr lang="en-US" dirty="0">
              <a:solidFill>
                <a:schemeClr val="bg1">
                  <a:lumMod val="75000"/>
                </a:schemeClr>
              </a:solidFill>
            </a:endParaRPr>
          </a:p>
        </p:txBody>
      </p:sp>
      <p:sp>
        <p:nvSpPr>
          <p:cNvPr id="17" name="Rectangle 16"/>
          <p:cNvSpPr/>
          <p:nvPr/>
        </p:nvSpPr>
        <p:spPr>
          <a:xfrm>
            <a:off x="5932335" y="5112047"/>
            <a:ext cx="2713563" cy="276999"/>
          </a:xfrm>
          <a:prstGeom prst="rect">
            <a:avLst/>
          </a:prstGeom>
        </p:spPr>
        <p:txBody>
          <a:bodyPr wrap="none">
            <a:spAutoFit/>
          </a:bodyPr>
          <a:lstStyle/>
          <a:p>
            <a:r>
              <a:rPr lang="en-US" sz="1200" dirty="0">
                <a:solidFill>
                  <a:prstClr val="black"/>
                </a:solidFill>
                <a:latin typeface="Frutiger LT Pro 55 Roman" panose="020B0602020204020204" pitchFamily="34" charset="0"/>
              </a:rPr>
              <a:t>Young </a:t>
            </a:r>
            <a:r>
              <a:rPr lang="en-US" sz="1200" i="1" dirty="0">
                <a:solidFill>
                  <a:prstClr val="black"/>
                </a:solidFill>
                <a:latin typeface="Frutiger LT Pro 55 Roman" panose="020B0602020204020204" pitchFamily="34" charset="0"/>
              </a:rPr>
              <a:t>et al., Genome Biology </a:t>
            </a:r>
            <a:r>
              <a:rPr lang="en-US" sz="1200" dirty="0">
                <a:solidFill>
                  <a:prstClr val="black"/>
                </a:solidFill>
                <a:latin typeface="Frutiger LT Pro 55 Roman" panose="020B0602020204020204" pitchFamily="34" charset="0"/>
              </a:rPr>
              <a:t>2010</a:t>
            </a:r>
          </a:p>
        </p:txBody>
      </p:sp>
    </p:spTree>
    <p:extLst>
      <p:ext uri="{BB962C8B-B14F-4D97-AF65-F5344CB8AC3E}">
        <p14:creationId xmlns:p14="http://schemas.microsoft.com/office/powerpoint/2010/main" val="555233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5761" y="1443489"/>
            <a:ext cx="8372475" cy="4903788"/>
          </a:xfrm>
          <a:prstGeom prst="rect">
            <a:avLst/>
          </a:prstGeom>
        </p:spPr>
        <p:txBody>
          <a:bodyPr>
            <a:normAutofit/>
          </a:bodyPr>
          <a:lstStyle/>
          <a:p>
            <a:pPr marL="0" indent="0">
              <a:lnSpc>
                <a:spcPct val="100000"/>
              </a:lnSpc>
              <a:buNone/>
            </a:pPr>
            <a:r>
              <a:rPr lang="en-US" sz="2600" b="1" i="1" dirty="0" err="1">
                <a:latin typeface="Frutiger LT Pro 55 Roman" panose="020B0602020204020204" pitchFamily="34" charset="0"/>
              </a:rPr>
              <a:t>Goseq</a:t>
            </a:r>
            <a:r>
              <a:rPr lang="en-US" sz="2600" b="1" i="1" dirty="0">
                <a:latin typeface="Frutiger LT Pro 55 Roman" panose="020B0602020204020204" pitchFamily="34" charset="0"/>
              </a:rPr>
              <a:t> – Three Steps</a:t>
            </a:r>
          </a:p>
          <a:p>
            <a:pPr lvl="1">
              <a:lnSpc>
                <a:spcPct val="120000"/>
              </a:lnSpc>
              <a:spcBef>
                <a:spcPts val="1200"/>
              </a:spcBef>
              <a:buFont typeface="Wingdings" panose="05000000000000000000" pitchFamily="2" charset="2"/>
              <a:buChar char="Ø"/>
            </a:pPr>
            <a:r>
              <a:rPr lang="en-US" sz="2400" i="1" dirty="0">
                <a:latin typeface="Frutiger LT Pro 55 Roman" panose="020B0602020204020204" pitchFamily="34" charset="0"/>
              </a:rPr>
              <a:t>Resampling is then performed by randomly selecting a set of genes, the same size as the set of DE genes, and counting the number of genes associated with the GO category of interest</a:t>
            </a:r>
          </a:p>
          <a:p>
            <a:pPr lvl="1">
              <a:lnSpc>
                <a:spcPct val="120000"/>
              </a:lnSpc>
              <a:spcBef>
                <a:spcPts val="1200"/>
              </a:spcBef>
              <a:buFont typeface="Wingdings" panose="05000000000000000000" pitchFamily="2" charset="2"/>
              <a:buChar char="Ø"/>
            </a:pPr>
            <a:r>
              <a:rPr lang="en-US" sz="2400" i="1" dirty="0">
                <a:latin typeface="Frutiger LT Pro 55 Roman" panose="020B0602020204020204" pitchFamily="34" charset="0"/>
              </a:rPr>
              <a:t>This random selection weights the chance of choosing a gene by its length or read count, from the previously fitted probability weighting function</a:t>
            </a:r>
          </a:p>
          <a:p>
            <a:pPr marL="457200" lvl="1" indent="0">
              <a:lnSpc>
                <a:spcPct val="120000"/>
              </a:lnSpc>
              <a:spcBef>
                <a:spcPts val="1200"/>
              </a:spcBef>
              <a:buNone/>
            </a:pPr>
            <a:endParaRPr lang="en-US" sz="2900" b="1" i="1" dirty="0">
              <a:latin typeface="Constantia" panose="02030602050306030303" pitchFamily="18" charset="0"/>
            </a:endParaRPr>
          </a:p>
          <a:p>
            <a:pPr lvl="1">
              <a:lnSpc>
                <a:spcPct val="120000"/>
              </a:lnSpc>
              <a:spcBef>
                <a:spcPts val="1200"/>
              </a:spcBef>
              <a:buFont typeface="Wingdings" panose="05000000000000000000" pitchFamily="2" charset="2"/>
              <a:buChar char="Ø"/>
            </a:pPr>
            <a:endParaRPr lang="en-US" dirty="0">
              <a:solidFill>
                <a:schemeClr val="bg1">
                  <a:lumMod val="75000"/>
                </a:schemeClr>
              </a:solidFill>
            </a:endParaRPr>
          </a:p>
        </p:txBody>
      </p:sp>
      <p:sp>
        <p:nvSpPr>
          <p:cNvPr id="17" name="Rectangle 16"/>
          <p:cNvSpPr/>
          <p:nvPr/>
        </p:nvSpPr>
        <p:spPr>
          <a:xfrm>
            <a:off x="4932728" y="5881776"/>
            <a:ext cx="3993160" cy="276999"/>
          </a:xfrm>
          <a:prstGeom prst="rect">
            <a:avLst/>
          </a:prstGeom>
        </p:spPr>
        <p:txBody>
          <a:bodyPr wrap="square">
            <a:spAutoFit/>
          </a:bodyPr>
          <a:lstStyle/>
          <a:p>
            <a:pPr algn="ctr"/>
            <a:r>
              <a:rPr lang="en-US" sz="1200" dirty="0">
                <a:solidFill>
                  <a:prstClr val="black"/>
                </a:solidFill>
                <a:latin typeface="Frutiger LT Pro 55 Roman" panose="020B0602020204020204" pitchFamily="34" charset="0"/>
              </a:rPr>
              <a:t>Young </a:t>
            </a:r>
            <a:r>
              <a:rPr lang="en-US" sz="1200" i="1" dirty="0">
                <a:solidFill>
                  <a:prstClr val="black"/>
                </a:solidFill>
                <a:latin typeface="Frutiger LT Pro 55 Roman" panose="020B0602020204020204" pitchFamily="34" charset="0"/>
              </a:rPr>
              <a:t>et al., Genome Biology </a:t>
            </a:r>
            <a:r>
              <a:rPr lang="en-US" sz="1200" dirty="0">
                <a:solidFill>
                  <a:prstClr val="black"/>
                </a:solidFill>
                <a:latin typeface="Frutiger LT Pro 55 Roman" panose="020B0602020204020204" pitchFamily="34" charset="0"/>
              </a:rPr>
              <a:t>2010</a:t>
            </a:r>
          </a:p>
        </p:txBody>
      </p:sp>
    </p:spTree>
    <p:extLst>
      <p:ext uri="{BB962C8B-B14F-4D97-AF65-F5344CB8AC3E}">
        <p14:creationId xmlns:p14="http://schemas.microsoft.com/office/powerpoint/2010/main" val="19193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A4F0FD6-43CF-4204-BCCB-8D80DDC86156}"/>
              </a:ext>
            </a:extLst>
          </p:cNvPr>
          <p:cNvGrpSpPr/>
          <p:nvPr/>
        </p:nvGrpSpPr>
        <p:grpSpPr>
          <a:xfrm>
            <a:off x="-298461" y="1640180"/>
            <a:ext cx="9276163" cy="3319640"/>
            <a:chOff x="-306850" y="1858294"/>
            <a:chExt cx="9276163" cy="3319640"/>
          </a:xfrm>
        </p:grpSpPr>
        <p:grpSp>
          <p:nvGrpSpPr>
            <p:cNvPr id="47" name="Group 46"/>
            <p:cNvGrpSpPr/>
            <p:nvPr/>
          </p:nvGrpSpPr>
          <p:grpSpPr>
            <a:xfrm>
              <a:off x="180704" y="3258731"/>
              <a:ext cx="8778414" cy="467316"/>
              <a:chOff x="112143" y="1457954"/>
              <a:chExt cx="8778414" cy="467316"/>
            </a:xfrm>
          </p:grpSpPr>
          <p:sp>
            <p:nvSpPr>
              <p:cNvPr id="81" name="TextBox 80"/>
              <p:cNvSpPr txBox="1"/>
              <p:nvPr/>
            </p:nvSpPr>
            <p:spPr>
              <a:xfrm>
                <a:off x="5500492" y="1457954"/>
                <a:ext cx="852858"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Gene Set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Analysis</a:t>
                </a:r>
              </a:p>
            </p:txBody>
          </p:sp>
          <p:sp>
            <p:nvSpPr>
              <p:cNvPr id="82" name="TextBox 81"/>
              <p:cNvSpPr txBox="1"/>
              <p:nvPr/>
            </p:nvSpPr>
            <p:spPr>
              <a:xfrm>
                <a:off x="2160498" y="1463605"/>
                <a:ext cx="123831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Normalization</a:t>
                </a:r>
              </a:p>
            </p:txBody>
          </p:sp>
          <p:sp>
            <p:nvSpPr>
              <p:cNvPr id="83" name="TextBox 82"/>
              <p:cNvSpPr txBox="1"/>
              <p:nvPr/>
            </p:nvSpPr>
            <p:spPr>
              <a:xfrm>
                <a:off x="3897544" y="1462689"/>
                <a:ext cx="1062657"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Differential Analysis</a:t>
                </a:r>
              </a:p>
            </p:txBody>
          </p:sp>
          <p:cxnSp>
            <p:nvCxnSpPr>
              <p:cNvPr id="84" name="Straight Arrow Connector 83"/>
              <p:cNvCxnSpPr>
                <a:stCxn id="82" idx="3"/>
                <a:endCxn id="83" idx="1"/>
              </p:cNvCxnSpPr>
              <p:nvPr/>
            </p:nvCxnSpPr>
            <p:spPr>
              <a:xfrm flipV="1">
                <a:off x="3398808" y="1693522"/>
                <a:ext cx="498736" cy="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3"/>
                <a:endCxn id="81" idx="1"/>
              </p:cNvCxnSpPr>
              <p:nvPr/>
            </p:nvCxnSpPr>
            <p:spPr>
              <a:xfrm flipV="1">
                <a:off x="4960201" y="1688787"/>
                <a:ext cx="540291" cy="473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910764" y="1552752"/>
                <a:ext cx="1979793" cy="2769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Hypothesis Generation</a:t>
                </a:r>
              </a:p>
            </p:txBody>
          </p:sp>
          <p:cxnSp>
            <p:nvCxnSpPr>
              <p:cNvPr id="87" name="Straight Arrow Connector 86"/>
              <p:cNvCxnSpPr>
                <a:stCxn id="81" idx="3"/>
                <a:endCxn id="86" idx="1"/>
              </p:cNvCxnSpPr>
              <p:nvPr/>
            </p:nvCxnSpPr>
            <p:spPr>
              <a:xfrm>
                <a:off x="6353350" y="1688787"/>
                <a:ext cx="557414" cy="246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12143" y="1555119"/>
                <a:ext cx="1699403" cy="2769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Data Platform</a:t>
                </a:r>
              </a:p>
            </p:txBody>
          </p:sp>
          <p:cxnSp>
            <p:nvCxnSpPr>
              <p:cNvPr id="89" name="Straight Arrow Connector 88"/>
              <p:cNvCxnSpPr>
                <a:stCxn id="88" idx="3"/>
                <a:endCxn id="82" idx="1"/>
              </p:cNvCxnSpPr>
              <p:nvPr/>
            </p:nvCxnSpPr>
            <p:spPr>
              <a:xfrm>
                <a:off x="1811546" y="1693619"/>
                <a:ext cx="348952" cy="819"/>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90899" y="4085864"/>
              <a:ext cx="8778414" cy="646331"/>
              <a:chOff x="112143" y="4366997"/>
              <a:chExt cx="8778414" cy="646331"/>
            </a:xfrm>
          </p:grpSpPr>
          <p:sp>
            <p:nvSpPr>
              <p:cNvPr id="94" name="TextBox 93"/>
              <p:cNvSpPr txBox="1"/>
              <p:nvPr/>
            </p:nvSpPr>
            <p:spPr>
              <a:xfrm>
                <a:off x="112143" y="4557511"/>
                <a:ext cx="1699404" cy="27699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RNA-</a:t>
                </a:r>
                <a:r>
                  <a:rPr kumimoji="0" lang="en-US" sz="1200" b="0" i="0" u="none" strike="noStrike" kern="1200" cap="none" spc="0" normalizeH="0" baseline="0" noProof="0" dirty="0" err="1">
                    <a:ln>
                      <a:noFill/>
                    </a:ln>
                    <a:solidFill>
                      <a:srgbClr val="221E1F"/>
                    </a:solidFill>
                    <a:effectLst/>
                    <a:uLnTx/>
                    <a:uFillTx/>
                    <a:latin typeface="Frutiger LT Pro 45 Light"/>
                    <a:ea typeface="+mn-ea"/>
                    <a:cs typeface="+mn-cs"/>
                  </a:rPr>
                  <a:t>Seq</a:t>
                </a: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 Data</a:t>
                </a:r>
              </a:p>
            </p:txBody>
          </p:sp>
          <p:sp>
            <p:nvSpPr>
              <p:cNvPr id="95" name="TextBox 94"/>
              <p:cNvSpPr txBox="1"/>
              <p:nvPr/>
            </p:nvSpPr>
            <p:spPr>
              <a:xfrm>
                <a:off x="3890528" y="4527076"/>
                <a:ext cx="1074054" cy="27699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edgeR</a:t>
                </a:r>
              </a:p>
            </p:txBody>
          </p:sp>
          <p:sp>
            <p:nvSpPr>
              <p:cNvPr id="96" name="TextBox 95"/>
              <p:cNvSpPr txBox="1"/>
              <p:nvPr/>
            </p:nvSpPr>
            <p:spPr>
              <a:xfrm>
                <a:off x="2136856" y="4561054"/>
                <a:ext cx="1238310" cy="27699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TMM</a:t>
                </a:r>
              </a:p>
            </p:txBody>
          </p:sp>
          <p:cxnSp>
            <p:nvCxnSpPr>
              <p:cNvPr id="97" name="Straight Arrow Connector 96"/>
              <p:cNvCxnSpPr/>
              <p:nvPr/>
            </p:nvCxnSpPr>
            <p:spPr>
              <a:xfrm flipV="1">
                <a:off x="3366798" y="4685303"/>
                <a:ext cx="518362" cy="91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963839" y="4681378"/>
                <a:ext cx="518362" cy="91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483525" y="4552427"/>
                <a:ext cx="862005" cy="27699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221E1F"/>
                    </a:solidFill>
                    <a:effectLst/>
                    <a:uLnTx/>
                    <a:uFillTx/>
                    <a:latin typeface="Frutiger LT Pro 45 Light"/>
                    <a:ea typeface="+mn-ea"/>
                    <a:cs typeface="+mn-cs"/>
                  </a:rPr>
                  <a:t>GOSeq</a:t>
                </a:r>
                <a:endParaRPr kumimoji="0" lang="en-US" sz="1200" b="0" i="0" u="none" strike="noStrike" kern="1200" cap="none" spc="0" normalizeH="0" baseline="0" noProof="0" dirty="0">
                  <a:ln>
                    <a:noFill/>
                  </a:ln>
                  <a:solidFill>
                    <a:srgbClr val="221E1F"/>
                  </a:solidFill>
                  <a:effectLst/>
                  <a:uLnTx/>
                  <a:uFillTx/>
                  <a:latin typeface="Frutiger LT Pro 45 Light"/>
                  <a:ea typeface="+mn-ea"/>
                  <a:cs typeface="+mn-cs"/>
                </a:endParaRPr>
              </a:p>
            </p:txBody>
          </p:sp>
          <p:sp>
            <p:nvSpPr>
              <p:cNvPr id="100" name="TextBox 99"/>
              <p:cNvSpPr txBox="1"/>
              <p:nvPr/>
            </p:nvSpPr>
            <p:spPr>
              <a:xfrm>
                <a:off x="6910764" y="4366997"/>
                <a:ext cx="1979793"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nchor="ctr" anchorCtr="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Controls for Biases in Background Distribution &amp; Transcript Length </a:t>
                </a:r>
              </a:p>
            </p:txBody>
          </p:sp>
          <p:cxnSp>
            <p:nvCxnSpPr>
              <p:cNvPr id="101" name="Straight Arrow Connector 100"/>
              <p:cNvCxnSpPr>
                <a:stCxn id="94" idx="3"/>
                <a:endCxn id="96" idx="1"/>
              </p:cNvCxnSpPr>
              <p:nvPr/>
            </p:nvCxnSpPr>
            <p:spPr>
              <a:xfrm>
                <a:off x="1811547" y="4696011"/>
                <a:ext cx="325309" cy="354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3"/>
                <a:endCxn id="100" idx="1"/>
              </p:cNvCxnSpPr>
              <p:nvPr/>
            </p:nvCxnSpPr>
            <p:spPr>
              <a:xfrm flipV="1">
                <a:off x="6345530" y="4690163"/>
                <a:ext cx="565234" cy="76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180704" y="1858294"/>
              <a:ext cx="8778280" cy="3077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1E1F"/>
                  </a:solidFill>
                  <a:effectLst/>
                  <a:uLnTx/>
                  <a:uFillTx/>
                  <a:latin typeface="Frutiger LT Pro 45 Light"/>
                  <a:ea typeface="+mn-ea"/>
                  <a:cs typeface="+mn-cs"/>
                </a:rPr>
                <a:t>Supervised Biostatistical Analysis</a:t>
              </a:r>
              <a:r>
                <a:rPr kumimoji="0" lang="en-US" sz="1400" b="0" i="0" u="none" strike="noStrike" kern="1200" cap="none" spc="0" normalizeH="0" baseline="0" noProof="0" dirty="0">
                  <a:ln>
                    <a:noFill/>
                  </a:ln>
                  <a:solidFill>
                    <a:srgbClr val="221E1F"/>
                  </a:solidFill>
                  <a:effectLst/>
                  <a:uLnTx/>
                  <a:uFillTx/>
                  <a:latin typeface="Frutiger LT Pro 45 Light"/>
                  <a:ea typeface="+mn-ea"/>
                  <a:cs typeface="+mn-cs"/>
                </a:rPr>
                <a:t> </a:t>
              </a:r>
            </a:p>
          </p:txBody>
        </p:sp>
        <p:cxnSp>
          <p:nvCxnSpPr>
            <p:cNvPr id="22" name="Straight Connector 21"/>
            <p:cNvCxnSpPr>
              <a:cxnSpLocks/>
            </p:cNvCxnSpPr>
            <p:nvPr/>
          </p:nvCxnSpPr>
          <p:spPr>
            <a:xfrm flipH="1">
              <a:off x="1997349" y="2434733"/>
              <a:ext cx="134" cy="2743201"/>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flipH="1">
              <a:off x="6749407" y="2432617"/>
              <a:ext cx="15659" cy="2743201"/>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089533" y="2796889"/>
              <a:ext cx="4609541" cy="307777"/>
              <a:chOff x="3733084" y="3429064"/>
              <a:chExt cx="2674095" cy="307777"/>
            </a:xfrm>
          </p:grpSpPr>
          <p:sp>
            <p:nvSpPr>
              <p:cNvPr id="2" name="TextBox 1"/>
              <p:cNvSpPr txBox="1"/>
              <p:nvPr/>
            </p:nvSpPr>
            <p:spPr>
              <a:xfrm>
                <a:off x="3771829" y="3429064"/>
                <a:ext cx="258837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221E1F"/>
                    </a:solidFill>
                    <a:effectLst/>
                    <a:uLnTx/>
                    <a:uFillTx/>
                    <a:latin typeface="Constantia" panose="02030602050306030303" pitchFamily="18" charset="0"/>
                    <a:ea typeface="+mn-ea"/>
                    <a:cs typeface="+mn-cs"/>
                  </a:rPr>
                  <a:t>  R Biostatistics Course</a:t>
                </a:r>
              </a:p>
            </p:txBody>
          </p:sp>
          <p:cxnSp>
            <p:nvCxnSpPr>
              <p:cNvPr id="4" name="Straight Arrow Connector 3"/>
              <p:cNvCxnSpPr>
                <a:cxnSpLocks/>
              </p:cNvCxnSpPr>
              <p:nvPr/>
            </p:nvCxnSpPr>
            <p:spPr>
              <a:xfrm>
                <a:off x="3733084" y="3582954"/>
                <a:ext cx="776326" cy="663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p:cNvCxnSpPr>
              <p:nvPr/>
            </p:nvCxnSpPr>
            <p:spPr>
              <a:xfrm>
                <a:off x="5658590" y="3589475"/>
                <a:ext cx="748589" cy="1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306850" y="2803773"/>
              <a:ext cx="258837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221E1F"/>
                  </a:solidFill>
                  <a:effectLst/>
                  <a:uLnTx/>
                  <a:uFillTx/>
                  <a:latin typeface="Constantia" panose="02030602050306030303" pitchFamily="18" charset="0"/>
                  <a:ea typeface="+mn-ea"/>
                  <a:cs typeface="+mn-cs"/>
                </a:rPr>
                <a:t>  HMS RC NGS Course</a:t>
              </a:r>
            </a:p>
          </p:txBody>
        </p:sp>
      </p:grpSp>
    </p:spTree>
    <p:extLst>
      <p:ext uri="{BB962C8B-B14F-4D97-AF65-F5344CB8AC3E}">
        <p14:creationId xmlns:p14="http://schemas.microsoft.com/office/powerpoint/2010/main" val="240005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2106" y="1543924"/>
            <a:ext cx="8459787" cy="3439137"/>
          </a:xfrm>
          <a:prstGeom prst="rect">
            <a:avLst/>
          </a:prstGeom>
        </p:spPr>
        <p:txBody>
          <a:bodyPr>
            <a:normAutofit/>
          </a:bodyPr>
          <a:lstStyle/>
          <a:p>
            <a:pPr marL="0" indent="0">
              <a:lnSpc>
                <a:spcPct val="100000"/>
              </a:lnSpc>
              <a:buNone/>
            </a:pPr>
            <a:r>
              <a:rPr lang="en-US" sz="2400" b="1" i="1" dirty="0" err="1">
                <a:latin typeface="Frutiger LT Pro 55 Roman" panose="020B0602020204020204" pitchFamily="34" charset="0"/>
              </a:rPr>
              <a:t>Goseq</a:t>
            </a:r>
            <a:r>
              <a:rPr lang="en-US" sz="2400" b="1" i="1" dirty="0">
                <a:latin typeface="Frutiger LT Pro 55 Roman" panose="020B0602020204020204" pitchFamily="34" charset="0"/>
              </a:rPr>
              <a:t> – Three Steps</a:t>
            </a:r>
          </a:p>
          <a:p>
            <a:pPr lvl="1">
              <a:lnSpc>
                <a:spcPct val="120000"/>
              </a:lnSpc>
              <a:spcBef>
                <a:spcPts val="1200"/>
              </a:spcBef>
              <a:buFont typeface="Wingdings" panose="05000000000000000000" pitchFamily="2" charset="2"/>
              <a:buChar char="Ø"/>
            </a:pPr>
            <a:r>
              <a:rPr lang="en-US" sz="1800" i="1" dirty="0">
                <a:latin typeface="Frutiger LT Pro 55 Roman" panose="020B0602020204020204" pitchFamily="34" charset="0"/>
              </a:rPr>
              <a:t>The resampling is repeated many times and the resulting distribution of GO category membership is taken to approximate the shape of the true probability distribution</a:t>
            </a:r>
          </a:p>
          <a:p>
            <a:pPr marL="457200" lvl="1" indent="0">
              <a:lnSpc>
                <a:spcPct val="120000"/>
              </a:lnSpc>
              <a:spcBef>
                <a:spcPts val="1200"/>
              </a:spcBef>
              <a:buNone/>
            </a:pPr>
            <a:endParaRPr lang="en-US" sz="1800" i="1" dirty="0">
              <a:latin typeface="Frutiger LT Pro 55 Roman" panose="020B0602020204020204" pitchFamily="34" charset="0"/>
            </a:endParaRPr>
          </a:p>
          <a:p>
            <a:pPr lvl="1">
              <a:lnSpc>
                <a:spcPct val="120000"/>
              </a:lnSpc>
              <a:spcBef>
                <a:spcPts val="1200"/>
              </a:spcBef>
              <a:buFont typeface="Wingdings" panose="05000000000000000000" pitchFamily="2" charset="2"/>
              <a:buChar char="Ø"/>
            </a:pPr>
            <a:r>
              <a:rPr lang="en-US" sz="1800" i="1" dirty="0">
                <a:latin typeface="Frutiger LT Pro 55 Roman" panose="020B0602020204020204" pitchFamily="34" charset="0"/>
              </a:rPr>
              <a:t>The sampling distribution allows calculation of a p-value for each GO category being over-represented in the set of DE genes while taking selection bias into account</a:t>
            </a:r>
          </a:p>
          <a:p>
            <a:pPr lvl="1">
              <a:lnSpc>
                <a:spcPct val="120000"/>
              </a:lnSpc>
              <a:spcBef>
                <a:spcPts val="1200"/>
              </a:spcBef>
              <a:buFont typeface="Wingdings" panose="05000000000000000000" pitchFamily="2" charset="2"/>
              <a:buChar char="Ø"/>
            </a:pPr>
            <a:endParaRPr lang="en-US" dirty="0">
              <a:solidFill>
                <a:schemeClr val="bg1">
                  <a:lumMod val="75000"/>
                </a:schemeClr>
              </a:solidFill>
            </a:endParaRPr>
          </a:p>
        </p:txBody>
      </p:sp>
      <p:sp>
        <p:nvSpPr>
          <p:cNvPr id="17" name="Rectangle 16"/>
          <p:cNvSpPr/>
          <p:nvPr/>
        </p:nvSpPr>
        <p:spPr>
          <a:xfrm>
            <a:off x="4857225" y="5797735"/>
            <a:ext cx="4496499" cy="276999"/>
          </a:xfrm>
          <a:prstGeom prst="rect">
            <a:avLst/>
          </a:prstGeom>
        </p:spPr>
        <p:txBody>
          <a:bodyPr wrap="square">
            <a:spAutoFit/>
          </a:bodyPr>
          <a:lstStyle/>
          <a:p>
            <a:pPr algn="ctr"/>
            <a:r>
              <a:rPr lang="en-US" sz="1200" dirty="0">
                <a:solidFill>
                  <a:prstClr val="black"/>
                </a:solidFill>
                <a:latin typeface="Frutiger LT Pro 55 Roman" panose="020B0602020204020204" pitchFamily="34" charset="0"/>
              </a:rPr>
              <a:t>Young </a:t>
            </a:r>
            <a:r>
              <a:rPr lang="en-US" sz="1200" i="1" dirty="0">
                <a:solidFill>
                  <a:prstClr val="black"/>
                </a:solidFill>
                <a:latin typeface="Frutiger LT Pro 55 Roman" panose="020B0602020204020204" pitchFamily="34" charset="0"/>
              </a:rPr>
              <a:t>et al., Genome Biology </a:t>
            </a:r>
            <a:r>
              <a:rPr lang="en-US" sz="1200" dirty="0">
                <a:solidFill>
                  <a:prstClr val="black"/>
                </a:solidFill>
                <a:latin typeface="Frutiger LT Pro 55 Roman" panose="020B0602020204020204" pitchFamily="34" charset="0"/>
              </a:rPr>
              <a:t>2010</a:t>
            </a:r>
          </a:p>
        </p:txBody>
      </p:sp>
    </p:spTree>
    <p:extLst>
      <p:ext uri="{BB962C8B-B14F-4D97-AF65-F5344CB8AC3E}">
        <p14:creationId xmlns:p14="http://schemas.microsoft.com/office/powerpoint/2010/main" val="1600493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16"/>
          <p:cNvSpPr txBox="1">
            <a:spLocks noChangeArrowheads="1"/>
          </p:cNvSpPr>
          <p:nvPr/>
        </p:nvSpPr>
        <p:spPr bwMode="auto">
          <a:xfrm>
            <a:off x="409151" y="1366139"/>
            <a:ext cx="8582450" cy="369332"/>
          </a:xfrm>
          <a:prstGeom prst="rect">
            <a:avLst/>
          </a:prstGeom>
          <a:noFill/>
          <a:ln w="9525">
            <a:noFill/>
            <a:miter lim="800000"/>
            <a:headEnd/>
            <a:tailEnd/>
          </a:ln>
        </p:spPr>
        <p:txBody>
          <a:bodyPr wrap="square">
            <a:spAutoFit/>
          </a:bodyPr>
          <a:lstStyle/>
          <a:p>
            <a:pPr>
              <a:spcBef>
                <a:spcPct val="50000"/>
              </a:spcBef>
            </a:pPr>
            <a:r>
              <a:rPr lang="en-US" dirty="0">
                <a:latin typeface="Frutiger LT Pro 55 Roman" panose="020B0602020204020204" pitchFamily="34" charset="0"/>
              </a:rPr>
              <a:t>Wallenius Non-central Hypergeometric Distribution: Fisher’s Exact Test</a:t>
            </a:r>
          </a:p>
        </p:txBody>
      </p:sp>
      <mc:AlternateContent xmlns:mc="http://schemas.openxmlformats.org/markup-compatibility/2006" xmlns:a14="http://schemas.microsoft.com/office/drawing/2010/main">
        <mc:Choice Requires="a14">
          <p:sp>
            <p:nvSpPr>
              <p:cNvPr id="23557" name="Text Box 17"/>
              <p:cNvSpPr txBox="1">
                <a:spLocks noChangeArrowheads="1"/>
              </p:cNvSpPr>
              <p:nvPr/>
            </p:nvSpPr>
            <p:spPr bwMode="auto">
              <a:xfrm>
                <a:off x="457200" y="2905974"/>
                <a:ext cx="8534400" cy="2333972"/>
              </a:xfrm>
              <a:prstGeom prst="rect">
                <a:avLst/>
              </a:prstGeom>
              <a:noFill/>
              <a:ln w="9525">
                <a:noFill/>
                <a:miter lim="800000"/>
                <a:headEnd/>
                <a:tailEnd/>
              </a:ln>
            </p:spPr>
            <p:txBody>
              <a:bodyPr>
                <a:spAutoFit/>
              </a:bodyPr>
              <a:lstStyle/>
              <a:p>
                <a:pPr>
                  <a:buFont typeface="Arial" pitchFamily="34" charset="0"/>
                  <a:buNone/>
                </a:pPr>
                <a:r>
                  <a:rPr lang="en-US" sz="1600" b="1" i="1" u="sng" dirty="0">
                    <a:latin typeface="Frutiger LT Pro 55 Roman" panose="020B0602020204020204" pitchFamily="34" charset="0"/>
                  </a:rPr>
                  <a:t>N</a:t>
                </a:r>
                <a:r>
                  <a:rPr lang="en-US" sz="1600" i="1" dirty="0">
                    <a:latin typeface="Frutiger LT Pro 55 Roman" panose="020B0602020204020204" pitchFamily="34" charset="0"/>
                  </a:rPr>
                  <a:t> </a:t>
                </a:r>
                <a:r>
                  <a:rPr lang="en-US" sz="1600" dirty="0">
                    <a:latin typeface="Frutiger LT Pro 55 Roman" panose="020B0602020204020204" pitchFamily="34" charset="0"/>
                  </a:rPr>
                  <a:t>is the total number of genes in the background distribution </a:t>
                </a:r>
              </a:p>
              <a:p>
                <a:pPr>
                  <a:buFont typeface="Arial" pitchFamily="34" charset="0"/>
                  <a:buNone/>
                </a:pPr>
                <a:r>
                  <a:rPr lang="en-US" sz="1600" b="1" dirty="0">
                    <a:latin typeface="Frutiger LT Pro 55 Roman" panose="020B0602020204020204" pitchFamily="34" charset="0"/>
                  </a:rPr>
                  <a:t>(Annotated genes BP, MF, or CC)</a:t>
                </a:r>
              </a:p>
              <a:p>
                <a:pPr>
                  <a:buFont typeface="Arial" pitchFamily="34" charset="0"/>
                  <a:buNone/>
                </a:pPr>
                <a:r>
                  <a:rPr lang="en-US" sz="1600" b="1" i="1" u="sng" dirty="0">
                    <a:latin typeface="Frutiger LT Pro 55 Roman" panose="020B0602020204020204" pitchFamily="34" charset="0"/>
                  </a:rPr>
                  <a:t>K</a:t>
                </a:r>
                <a:r>
                  <a:rPr lang="en-US" sz="1600" i="1" dirty="0">
                    <a:latin typeface="Frutiger LT Pro 55 Roman" panose="020B0602020204020204" pitchFamily="34" charset="0"/>
                  </a:rPr>
                  <a:t> </a:t>
                </a:r>
                <a:r>
                  <a:rPr lang="en-US" sz="1600" dirty="0">
                    <a:latin typeface="Frutiger LT Pro 55 Roman" panose="020B0602020204020204" pitchFamily="34" charset="0"/>
                  </a:rPr>
                  <a:t>is the number of genes within that distribution that are annotated to the node of interest </a:t>
                </a:r>
                <a:r>
                  <a:rPr lang="en-US" sz="1600" b="1" dirty="0">
                    <a:latin typeface="Frutiger LT Pro 55 Roman" panose="020B0602020204020204" pitchFamily="34" charset="0"/>
                  </a:rPr>
                  <a:t>(differentially expressed genes within N: BP, MF, or CC)</a:t>
                </a:r>
              </a:p>
              <a:p>
                <a:pPr>
                  <a:buFont typeface="Arial" pitchFamily="34" charset="0"/>
                  <a:buNone/>
                </a:pPr>
                <a:r>
                  <a:rPr lang="en-US" sz="1600" b="1" i="1" u="sng" dirty="0">
                    <a:latin typeface="Frutiger LT Pro 55 Roman" panose="020B0602020204020204" pitchFamily="34" charset="0"/>
                  </a:rPr>
                  <a:t>M</a:t>
                </a:r>
                <a:r>
                  <a:rPr lang="en-US" sz="1600" i="1" dirty="0">
                    <a:latin typeface="Frutiger LT Pro 55 Roman" panose="020B0602020204020204" pitchFamily="34" charset="0"/>
                  </a:rPr>
                  <a:t> </a:t>
                </a:r>
                <a:r>
                  <a:rPr lang="en-US" sz="1600" dirty="0">
                    <a:latin typeface="Frutiger LT Pro 55 Roman" panose="020B0602020204020204" pitchFamily="34" charset="0"/>
                  </a:rPr>
                  <a:t>is the size of the list of genes of interest </a:t>
                </a:r>
              </a:p>
              <a:p>
                <a:pPr>
                  <a:buFont typeface="Arial" pitchFamily="34" charset="0"/>
                  <a:buNone/>
                </a:pPr>
                <a:r>
                  <a:rPr lang="en-US" sz="1600" b="1" dirty="0">
                    <a:latin typeface="Frutiger LT Pro 55 Roman" panose="020B0602020204020204" pitchFamily="34" charset="0"/>
                  </a:rPr>
                  <a:t>(specific node/term of interest)</a:t>
                </a:r>
              </a:p>
              <a:p>
                <a:pPr>
                  <a:buFont typeface="Arial" pitchFamily="34" charset="0"/>
                  <a:buNone/>
                </a:pPr>
                <a:r>
                  <a:rPr lang="en-US" sz="1600" b="1" i="1" u="sng" dirty="0">
                    <a:latin typeface="Frutiger LT Pro 55 Roman" panose="020B0602020204020204" pitchFamily="34" charset="0"/>
                  </a:rPr>
                  <a:t>t</a:t>
                </a:r>
                <a:r>
                  <a:rPr lang="en-US" sz="1600" i="1" dirty="0">
                    <a:latin typeface="Frutiger LT Pro 55 Roman" panose="020B0602020204020204" pitchFamily="34" charset="0"/>
                  </a:rPr>
                  <a:t> </a:t>
                </a:r>
                <a:r>
                  <a:rPr lang="en-US" sz="1600" dirty="0">
                    <a:latin typeface="Frutiger LT Pro 55 Roman" panose="020B0602020204020204" pitchFamily="34" charset="0"/>
                  </a:rPr>
                  <a:t>is the number of genes within that list which are annotated to the node </a:t>
                </a:r>
              </a:p>
              <a:p>
                <a:pPr>
                  <a:buFont typeface="Arial" pitchFamily="34" charset="0"/>
                  <a:buNone/>
                </a:pPr>
                <a:r>
                  <a:rPr lang="en-US" sz="1600" b="1" dirty="0">
                    <a:latin typeface="Frutiger LT Pro 55 Roman" panose="020B0602020204020204" pitchFamily="34" charset="0"/>
                  </a:rPr>
                  <a:t>(differentially expressed within M: specific node/term of interest )</a:t>
                </a:r>
              </a:p>
              <a:p>
                <a:pPr>
                  <a:buFont typeface="Arial" pitchFamily="34" charset="0"/>
                  <a:buNone/>
                </a:pPr>
                <a:r>
                  <a:rPr lang="en-US" sz="1600" b="1" i="1" u="sng" dirty="0">
                    <a:latin typeface="Frutiger LT Pro 55 Roman" panose="020B0602020204020204" pitchFamily="34" charset="0"/>
                  </a:rPr>
                  <a:t>w</a:t>
                </a:r>
                <a:r>
                  <a:rPr lang="en-US" sz="1600" b="1" i="1" dirty="0">
                    <a:latin typeface="Frutiger LT Pro 55 Roman" panose="020B0602020204020204" pitchFamily="34" charset="0"/>
                  </a:rPr>
                  <a:t> </a:t>
                </a:r>
                <a:r>
                  <a:rPr lang="en-US" sz="1600" dirty="0">
                    <a:latin typeface="Frutiger LT Pro 55 Roman" panose="020B0602020204020204" pitchFamily="34" charset="0"/>
                  </a:rPr>
                  <a:t>is an </a:t>
                </a:r>
                <a:r>
                  <a:rPr lang="en-US" sz="1600" i="1" dirty="0">
                    <a:latin typeface="Frutiger LT Pro 55 Roman" panose="020B0602020204020204" pitchFamily="34" charset="0"/>
                  </a:rPr>
                  <a:t>estimate</a:t>
                </a:r>
                <a:r>
                  <a:rPr lang="en-US" sz="1600" dirty="0">
                    <a:latin typeface="Frutiger LT Pro 55 Roman" panose="020B0602020204020204" pitchFamily="34" charset="0"/>
                  </a:rPr>
                  <a:t> of the *</a:t>
                </a:r>
                <a:r>
                  <a:rPr lang="en-US" sz="1600" dirty="0" err="1">
                    <a:latin typeface="Frutiger LT Pro 55 Roman" panose="020B0602020204020204" pitchFamily="34" charset="0"/>
                  </a:rPr>
                  <a:t>noncentral</a:t>
                </a:r>
                <a:r>
                  <a:rPr lang="en-US" sz="1600" dirty="0">
                    <a:latin typeface="Frutiger LT Pro 55 Roman" panose="020B0602020204020204" pitchFamily="34" charset="0"/>
                  </a:rPr>
                  <a:t> parameter: median(</a:t>
                </a:r>
                <a14:m>
                  <m:oMath xmlns:m="http://schemas.openxmlformats.org/officeDocument/2006/math">
                    <m:rad>
                      <m:radPr>
                        <m:degHide m:val="on"/>
                        <m:ctrlPr>
                          <a:rPr lang="en-US" sz="1600" i="1" smtClean="0">
                            <a:latin typeface="Cambria Math" panose="02040503050406030204" pitchFamily="18" charset="0"/>
                          </a:rPr>
                        </m:ctrlPr>
                      </m:radPr>
                      <m:deg/>
                      <m:e>
                        <m:r>
                          <a:rPr lang="en-US" sz="1600" b="0" i="1" smtClean="0">
                            <a:latin typeface="Cambria Math" panose="02040503050406030204" pitchFamily="18" charset="0"/>
                          </a:rPr>
                          <m:t>𝐿</m:t>
                        </m:r>
                        <m:r>
                          <a:rPr lang="en-US" sz="1600" b="0" i="1" baseline="-25000"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𝑑</m:t>
                        </m:r>
                      </m:e>
                    </m:rad>
                  </m:oMath>
                </a14:m>
                <a:r>
                  <a:rPr lang="en-US" sz="1600" dirty="0">
                    <a:latin typeface="Frutiger LT Pro 55 Roman" panose="020B0602020204020204" pitchFamily="34" charset="0"/>
                  </a:rPr>
                  <a:t> )/median(</a:t>
                </a:r>
                <a14:m>
                  <m:oMath xmlns:m="http://schemas.openxmlformats.org/officeDocument/2006/math">
                    <m:rad>
                      <m:radPr>
                        <m:degHide m:val="on"/>
                        <m:ctrlPr>
                          <a:rPr lang="en-US" sz="1600" i="1" smtClean="0">
                            <a:latin typeface="Cambria Math" panose="02040503050406030204" pitchFamily="18" charset="0"/>
                          </a:rPr>
                        </m:ctrlPr>
                      </m:radPr>
                      <m:deg/>
                      <m:e>
                        <m:r>
                          <a:rPr lang="en-US" sz="1600" b="0" i="1" smtClean="0">
                            <a:latin typeface="Cambria Math" panose="02040503050406030204" pitchFamily="18" charset="0"/>
                          </a:rPr>
                          <m:t>𝐿</m:t>
                        </m:r>
                        <m:r>
                          <a:rPr lang="en-US" sz="1600" b="0" i="1" baseline="-25000"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𝑑</m:t>
                        </m:r>
                      </m:e>
                    </m:rad>
                    <m:r>
                      <a:rPr lang="en-US" sz="1600" b="0" i="0" smtClean="0">
                        <a:latin typeface="Cambria Math" panose="02040503050406030204" pitchFamily="18" charset="0"/>
                      </a:rPr>
                      <m:t> )</m:t>
                    </m:r>
                  </m:oMath>
                </a14:m>
                <a:endParaRPr lang="en-US" sz="1600" dirty="0">
                  <a:latin typeface="Frutiger LT Pro 55 Roman" panose="020B0602020204020204" pitchFamily="34" charset="0"/>
                </a:endParaRPr>
              </a:p>
            </p:txBody>
          </p:sp>
        </mc:Choice>
        <mc:Fallback xmlns="">
          <p:sp>
            <p:nvSpPr>
              <p:cNvPr id="23557" name="Text Box 17"/>
              <p:cNvSpPr txBox="1">
                <a:spLocks noRot="1" noChangeAspect="1" noMove="1" noResize="1" noEditPoints="1" noAdjustHandles="1" noChangeArrowheads="1" noChangeShapeType="1" noTextEdit="1"/>
              </p:cNvSpPr>
              <p:nvPr/>
            </p:nvSpPr>
            <p:spPr bwMode="auto">
              <a:xfrm>
                <a:off x="457200" y="2905974"/>
                <a:ext cx="8534400" cy="2333972"/>
              </a:xfrm>
              <a:prstGeom prst="rect">
                <a:avLst/>
              </a:prstGeom>
              <a:blipFill rotWithShape="0">
                <a:blip r:embed="rId3"/>
                <a:stretch>
                  <a:fillRect l="-357" t="-783" b="-2350"/>
                </a:stretch>
              </a:blipFill>
              <a:ln w="9525">
                <a:noFill/>
                <a:miter lim="800000"/>
                <a:headEnd/>
                <a:tailEnd/>
              </a:ln>
            </p:spPr>
            <p:txBody>
              <a:bodyPr/>
              <a:lstStyle/>
              <a:p>
                <a:r>
                  <a:rPr lang="en-US">
                    <a:noFill/>
                  </a:rPr>
                  <a:t> </a:t>
                </a:r>
              </a:p>
            </p:txBody>
          </p:sp>
        </mc:Fallback>
      </mc:AlternateContent>
      <p:grpSp>
        <p:nvGrpSpPr>
          <p:cNvPr id="5" name="Group 4"/>
          <p:cNvGrpSpPr/>
          <p:nvPr/>
        </p:nvGrpSpPr>
        <p:grpSpPr>
          <a:xfrm>
            <a:off x="2409016" y="1631211"/>
            <a:ext cx="3916627" cy="1274763"/>
            <a:chOff x="1059305" y="1665448"/>
            <a:chExt cx="3916627" cy="1274763"/>
          </a:xfrm>
        </p:grpSpPr>
        <p:grpSp>
          <p:nvGrpSpPr>
            <p:cNvPr id="23555" name="Group 2"/>
            <p:cNvGrpSpPr>
              <a:grpSpLocks/>
            </p:cNvGrpSpPr>
            <p:nvPr/>
          </p:nvGrpSpPr>
          <p:grpSpPr bwMode="auto">
            <a:xfrm>
              <a:off x="1059305" y="1665448"/>
              <a:ext cx="2583346" cy="1274763"/>
              <a:chOff x="1440" y="887"/>
              <a:chExt cx="1733" cy="803"/>
            </a:xfrm>
          </p:grpSpPr>
          <p:sp>
            <p:nvSpPr>
              <p:cNvPr id="23566" name="Text Box 3"/>
              <p:cNvSpPr txBox="1">
                <a:spLocks noChangeArrowheads="1"/>
              </p:cNvSpPr>
              <p:nvPr/>
            </p:nvSpPr>
            <p:spPr bwMode="auto">
              <a:xfrm>
                <a:off x="1440" y="1152"/>
                <a:ext cx="1523" cy="368"/>
              </a:xfrm>
              <a:prstGeom prst="rect">
                <a:avLst/>
              </a:prstGeom>
              <a:noFill/>
              <a:ln w="9525">
                <a:noFill/>
                <a:miter lim="800000"/>
                <a:headEnd/>
                <a:tailEnd/>
              </a:ln>
            </p:spPr>
            <p:txBody>
              <a:bodyPr wrap="square">
                <a:spAutoFit/>
              </a:bodyPr>
              <a:lstStyle/>
              <a:p>
                <a:pPr>
                  <a:spcBef>
                    <a:spcPct val="50000"/>
                  </a:spcBef>
                </a:pPr>
                <a:r>
                  <a:rPr lang="en-US" sz="3200" i="1" dirty="0">
                    <a:latin typeface="Times New Roman" pitchFamily="18" charset="0"/>
                  </a:rPr>
                  <a:t>P</a:t>
                </a:r>
                <a:r>
                  <a:rPr lang="en-US" sz="3200" dirty="0">
                    <a:latin typeface="Times New Roman" pitchFamily="18" charset="0"/>
                  </a:rPr>
                  <a:t> = </a:t>
                </a:r>
                <a:r>
                  <a:rPr lang="el-GR" sz="3200" dirty="0">
                    <a:latin typeface="Times New Roman" pitchFamily="18" charset="0"/>
                  </a:rPr>
                  <a:t>Σ</a:t>
                </a:r>
              </a:p>
            </p:txBody>
          </p:sp>
          <p:sp>
            <p:nvSpPr>
              <p:cNvPr id="23567" name="Line 4"/>
              <p:cNvSpPr>
                <a:spLocks noChangeShapeType="1"/>
              </p:cNvSpPr>
              <p:nvPr/>
            </p:nvSpPr>
            <p:spPr bwMode="auto">
              <a:xfrm>
                <a:off x="2315" y="1340"/>
                <a:ext cx="576" cy="0"/>
              </a:xfrm>
              <a:prstGeom prst="line">
                <a:avLst/>
              </a:prstGeom>
              <a:noFill/>
              <a:ln w="19050">
                <a:solidFill>
                  <a:schemeClr val="tx1"/>
                </a:solidFill>
                <a:round/>
                <a:headEnd/>
                <a:tailEnd/>
              </a:ln>
            </p:spPr>
            <p:txBody>
              <a:bodyPr/>
              <a:lstStyle/>
              <a:p>
                <a:endParaRPr lang="en-US"/>
              </a:p>
            </p:txBody>
          </p:sp>
          <p:sp>
            <p:nvSpPr>
              <p:cNvPr id="23568" name="Text Box 5"/>
              <p:cNvSpPr txBox="1">
                <a:spLocks noChangeArrowheads="1"/>
              </p:cNvSpPr>
              <p:nvPr/>
            </p:nvSpPr>
            <p:spPr bwMode="auto">
              <a:xfrm>
                <a:off x="1870" y="1091"/>
                <a:ext cx="614" cy="174"/>
              </a:xfrm>
              <a:prstGeom prst="rect">
                <a:avLst/>
              </a:prstGeom>
              <a:noFill/>
              <a:ln w="9525">
                <a:noFill/>
                <a:miter lim="800000"/>
                <a:headEnd/>
                <a:tailEnd/>
              </a:ln>
            </p:spPr>
            <p:txBody>
              <a:bodyPr wrap="square">
                <a:spAutoFit/>
              </a:bodyPr>
              <a:lstStyle/>
              <a:p>
                <a:pPr>
                  <a:spcBef>
                    <a:spcPct val="50000"/>
                  </a:spcBef>
                </a:pPr>
                <a:r>
                  <a:rPr lang="en-US" sz="1200" i="1" dirty="0"/>
                  <a:t>min(M,K)</a:t>
                </a:r>
                <a:endParaRPr lang="en-US" sz="1200" dirty="0"/>
              </a:p>
            </p:txBody>
          </p:sp>
          <p:sp>
            <p:nvSpPr>
              <p:cNvPr id="23569" name="Text Box 6"/>
              <p:cNvSpPr txBox="1">
                <a:spLocks noChangeArrowheads="1"/>
              </p:cNvSpPr>
              <p:nvPr/>
            </p:nvSpPr>
            <p:spPr bwMode="auto">
              <a:xfrm>
                <a:off x="1860" y="1412"/>
                <a:ext cx="528" cy="194"/>
              </a:xfrm>
              <a:prstGeom prst="rect">
                <a:avLst/>
              </a:prstGeom>
              <a:noFill/>
              <a:ln w="9525">
                <a:noFill/>
                <a:miter lim="800000"/>
                <a:headEnd/>
                <a:tailEnd/>
              </a:ln>
            </p:spPr>
            <p:txBody>
              <a:bodyPr>
                <a:spAutoFit/>
              </a:bodyPr>
              <a:lstStyle/>
              <a:p>
                <a:pPr>
                  <a:spcBef>
                    <a:spcPct val="50000"/>
                  </a:spcBef>
                </a:pPr>
                <a:r>
                  <a:rPr lang="en-US" sz="1400" i="1" dirty="0"/>
                  <a:t>t</a:t>
                </a:r>
                <a:r>
                  <a:rPr lang="en-US" sz="1400" dirty="0"/>
                  <a:t>=T</a:t>
                </a:r>
              </a:p>
            </p:txBody>
          </p:sp>
          <p:sp>
            <p:nvSpPr>
              <p:cNvPr id="23570" name="Text Box 7"/>
              <p:cNvSpPr txBox="1">
                <a:spLocks noChangeArrowheads="1"/>
              </p:cNvSpPr>
              <p:nvPr/>
            </p:nvSpPr>
            <p:spPr bwMode="auto">
              <a:xfrm>
                <a:off x="2362" y="900"/>
                <a:ext cx="240" cy="456"/>
              </a:xfrm>
              <a:prstGeom prst="rect">
                <a:avLst/>
              </a:prstGeom>
              <a:noFill/>
              <a:ln w="9525">
                <a:noFill/>
                <a:miter lim="800000"/>
                <a:headEnd/>
                <a:tailEnd/>
              </a:ln>
            </p:spPr>
            <p:txBody>
              <a:bodyPr>
                <a:spAutoFit/>
              </a:bodyPr>
              <a:lstStyle/>
              <a:p>
                <a:pPr>
                  <a:lnSpc>
                    <a:spcPct val="50000"/>
                  </a:lnSpc>
                  <a:spcBef>
                    <a:spcPct val="50000"/>
                  </a:spcBef>
                </a:pPr>
                <a:endParaRPr lang="en-US" i="1" dirty="0"/>
              </a:p>
              <a:p>
                <a:pPr>
                  <a:lnSpc>
                    <a:spcPct val="50000"/>
                  </a:lnSpc>
                  <a:spcBef>
                    <a:spcPct val="50000"/>
                  </a:spcBef>
                </a:pPr>
                <a:r>
                  <a:rPr lang="en-US" sz="1600" i="1" dirty="0"/>
                  <a:t>M</a:t>
                </a:r>
              </a:p>
              <a:p>
                <a:pPr>
                  <a:lnSpc>
                    <a:spcPct val="50000"/>
                  </a:lnSpc>
                  <a:spcBef>
                    <a:spcPct val="50000"/>
                  </a:spcBef>
                </a:pPr>
                <a:r>
                  <a:rPr lang="en-US" sz="1600" i="1" dirty="0"/>
                  <a:t>t</a:t>
                </a:r>
              </a:p>
            </p:txBody>
          </p:sp>
          <p:sp>
            <p:nvSpPr>
              <p:cNvPr id="23571" name="Text Box 8"/>
              <p:cNvSpPr txBox="1">
                <a:spLocks noChangeArrowheads="1"/>
              </p:cNvSpPr>
              <p:nvPr/>
            </p:nvSpPr>
            <p:spPr bwMode="auto">
              <a:xfrm>
                <a:off x="2493" y="1297"/>
                <a:ext cx="240" cy="393"/>
              </a:xfrm>
              <a:prstGeom prst="rect">
                <a:avLst/>
              </a:prstGeom>
              <a:noFill/>
              <a:ln w="9525">
                <a:noFill/>
                <a:miter lim="800000"/>
                <a:headEnd/>
                <a:tailEnd/>
              </a:ln>
            </p:spPr>
            <p:txBody>
              <a:bodyPr>
                <a:spAutoFit/>
              </a:bodyPr>
              <a:lstStyle/>
              <a:p>
                <a:pPr>
                  <a:lnSpc>
                    <a:spcPct val="50000"/>
                  </a:lnSpc>
                  <a:spcBef>
                    <a:spcPct val="50000"/>
                  </a:spcBef>
                </a:pPr>
                <a:endParaRPr lang="en-US" i="1" dirty="0"/>
              </a:p>
              <a:p>
                <a:pPr>
                  <a:lnSpc>
                    <a:spcPct val="50000"/>
                  </a:lnSpc>
                </a:pPr>
                <a:r>
                  <a:rPr lang="en-US" sz="1600" i="1" dirty="0"/>
                  <a:t>N</a:t>
                </a:r>
              </a:p>
              <a:p>
                <a:pPr>
                  <a:lnSpc>
                    <a:spcPct val="50000"/>
                  </a:lnSpc>
                </a:pPr>
                <a:r>
                  <a:rPr lang="en-US" sz="1600" i="1" dirty="0"/>
                  <a:t> M</a:t>
                </a:r>
              </a:p>
            </p:txBody>
          </p:sp>
          <p:sp>
            <p:nvSpPr>
              <p:cNvPr id="23572" name="Text Box 9"/>
              <p:cNvSpPr txBox="1">
                <a:spLocks noChangeArrowheads="1"/>
              </p:cNvSpPr>
              <p:nvPr/>
            </p:nvSpPr>
            <p:spPr bwMode="auto">
              <a:xfrm>
                <a:off x="2646" y="887"/>
                <a:ext cx="480" cy="456"/>
              </a:xfrm>
              <a:prstGeom prst="rect">
                <a:avLst/>
              </a:prstGeom>
              <a:noFill/>
              <a:ln w="9525">
                <a:noFill/>
                <a:miter lim="800000"/>
                <a:headEnd/>
                <a:tailEnd/>
              </a:ln>
            </p:spPr>
            <p:txBody>
              <a:bodyPr>
                <a:spAutoFit/>
              </a:bodyPr>
              <a:lstStyle/>
              <a:p>
                <a:pPr>
                  <a:lnSpc>
                    <a:spcPct val="50000"/>
                  </a:lnSpc>
                  <a:spcBef>
                    <a:spcPct val="50000"/>
                  </a:spcBef>
                </a:pPr>
                <a:endParaRPr lang="en-US" i="1" dirty="0"/>
              </a:p>
              <a:p>
                <a:pPr>
                  <a:lnSpc>
                    <a:spcPct val="50000"/>
                  </a:lnSpc>
                  <a:spcBef>
                    <a:spcPct val="50000"/>
                  </a:spcBef>
                </a:pPr>
                <a:r>
                  <a:rPr lang="en-US" sz="1600" i="1" dirty="0"/>
                  <a:t>K</a:t>
                </a:r>
              </a:p>
              <a:p>
                <a:pPr>
                  <a:lnSpc>
                    <a:spcPct val="50000"/>
                  </a:lnSpc>
                  <a:spcBef>
                    <a:spcPct val="50000"/>
                  </a:spcBef>
                </a:pPr>
                <a:r>
                  <a:rPr lang="en-US" sz="1600" i="1" dirty="0"/>
                  <a:t>K-t</a:t>
                </a:r>
              </a:p>
            </p:txBody>
          </p:sp>
          <p:sp>
            <p:nvSpPr>
              <p:cNvPr id="23573" name="Text Box 10"/>
              <p:cNvSpPr txBox="1">
                <a:spLocks noChangeArrowheads="1"/>
              </p:cNvSpPr>
              <p:nvPr/>
            </p:nvSpPr>
            <p:spPr bwMode="auto">
              <a:xfrm>
                <a:off x="2270" y="962"/>
                <a:ext cx="384" cy="407"/>
              </a:xfrm>
              <a:prstGeom prst="rect">
                <a:avLst/>
              </a:prstGeom>
              <a:noFill/>
              <a:ln w="9525">
                <a:noFill/>
                <a:miter lim="800000"/>
                <a:headEnd/>
                <a:tailEnd/>
              </a:ln>
            </p:spPr>
            <p:txBody>
              <a:bodyPr>
                <a:spAutoFit/>
              </a:bodyPr>
              <a:lstStyle/>
              <a:p>
                <a:pPr>
                  <a:spcBef>
                    <a:spcPct val="50000"/>
                  </a:spcBef>
                </a:pPr>
                <a:r>
                  <a:rPr lang="en-US" sz="3600" dirty="0"/>
                  <a:t>(</a:t>
                </a:r>
              </a:p>
            </p:txBody>
          </p:sp>
          <p:sp>
            <p:nvSpPr>
              <p:cNvPr id="23574" name="Text Box 11"/>
              <p:cNvSpPr txBox="1">
                <a:spLocks noChangeArrowheads="1"/>
              </p:cNvSpPr>
              <p:nvPr/>
            </p:nvSpPr>
            <p:spPr bwMode="auto">
              <a:xfrm>
                <a:off x="2554" y="962"/>
                <a:ext cx="384" cy="407"/>
              </a:xfrm>
              <a:prstGeom prst="rect">
                <a:avLst/>
              </a:prstGeom>
              <a:noFill/>
              <a:ln w="9525">
                <a:noFill/>
                <a:miter lim="800000"/>
                <a:headEnd/>
                <a:tailEnd/>
              </a:ln>
            </p:spPr>
            <p:txBody>
              <a:bodyPr>
                <a:spAutoFit/>
              </a:bodyPr>
              <a:lstStyle/>
              <a:p>
                <a:pPr>
                  <a:spcBef>
                    <a:spcPct val="50000"/>
                  </a:spcBef>
                </a:pPr>
                <a:r>
                  <a:rPr lang="en-US" sz="3600" dirty="0"/>
                  <a:t>(</a:t>
                </a:r>
              </a:p>
            </p:txBody>
          </p:sp>
          <p:sp>
            <p:nvSpPr>
              <p:cNvPr id="23575" name="Text Box 12"/>
              <p:cNvSpPr txBox="1">
                <a:spLocks noChangeArrowheads="1"/>
              </p:cNvSpPr>
              <p:nvPr/>
            </p:nvSpPr>
            <p:spPr bwMode="auto">
              <a:xfrm>
                <a:off x="2388" y="1280"/>
                <a:ext cx="384" cy="407"/>
              </a:xfrm>
              <a:prstGeom prst="rect">
                <a:avLst/>
              </a:prstGeom>
              <a:noFill/>
              <a:ln w="9525">
                <a:noFill/>
                <a:miter lim="800000"/>
                <a:headEnd/>
                <a:tailEnd/>
              </a:ln>
            </p:spPr>
            <p:txBody>
              <a:bodyPr>
                <a:spAutoFit/>
              </a:bodyPr>
              <a:lstStyle/>
              <a:p>
                <a:pPr>
                  <a:spcBef>
                    <a:spcPct val="50000"/>
                  </a:spcBef>
                </a:pPr>
                <a:r>
                  <a:rPr lang="en-US" sz="3600" dirty="0"/>
                  <a:t>(</a:t>
                </a:r>
              </a:p>
            </p:txBody>
          </p:sp>
          <p:sp>
            <p:nvSpPr>
              <p:cNvPr id="23576" name="Text Box 13"/>
              <p:cNvSpPr txBox="1">
                <a:spLocks noChangeArrowheads="1"/>
              </p:cNvSpPr>
              <p:nvPr/>
            </p:nvSpPr>
            <p:spPr bwMode="auto">
              <a:xfrm>
                <a:off x="2789" y="956"/>
                <a:ext cx="384" cy="407"/>
              </a:xfrm>
              <a:prstGeom prst="rect">
                <a:avLst/>
              </a:prstGeom>
              <a:noFill/>
              <a:ln w="9525">
                <a:noFill/>
                <a:miter lim="800000"/>
                <a:headEnd/>
                <a:tailEnd/>
              </a:ln>
            </p:spPr>
            <p:txBody>
              <a:bodyPr>
                <a:spAutoFit/>
              </a:bodyPr>
              <a:lstStyle/>
              <a:p>
                <a:pPr>
                  <a:spcBef>
                    <a:spcPct val="50000"/>
                  </a:spcBef>
                </a:pPr>
                <a:r>
                  <a:rPr lang="en-US" sz="3600" dirty="0"/>
                  <a:t>)</a:t>
                </a:r>
              </a:p>
            </p:txBody>
          </p:sp>
          <p:sp>
            <p:nvSpPr>
              <p:cNvPr id="23577" name="Text Box 14"/>
              <p:cNvSpPr txBox="1">
                <a:spLocks noChangeArrowheads="1"/>
              </p:cNvSpPr>
              <p:nvPr/>
            </p:nvSpPr>
            <p:spPr bwMode="auto">
              <a:xfrm>
                <a:off x="2473" y="962"/>
                <a:ext cx="384" cy="407"/>
              </a:xfrm>
              <a:prstGeom prst="rect">
                <a:avLst/>
              </a:prstGeom>
              <a:noFill/>
              <a:ln w="9525">
                <a:noFill/>
                <a:miter lim="800000"/>
                <a:headEnd/>
                <a:tailEnd/>
              </a:ln>
            </p:spPr>
            <p:txBody>
              <a:bodyPr>
                <a:spAutoFit/>
              </a:bodyPr>
              <a:lstStyle/>
              <a:p>
                <a:pPr>
                  <a:spcBef>
                    <a:spcPct val="50000"/>
                  </a:spcBef>
                </a:pPr>
                <a:r>
                  <a:rPr lang="en-US" sz="3600" dirty="0"/>
                  <a:t>)</a:t>
                </a:r>
              </a:p>
            </p:txBody>
          </p:sp>
          <p:sp>
            <p:nvSpPr>
              <p:cNvPr id="23578" name="Text Box 15"/>
              <p:cNvSpPr txBox="1">
                <a:spLocks noChangeArrowheads="1"/>
              </p:cNvSpPr>
              <p:nvPr/>
            </p:nvSpPr>
            <p:spPr bwMode="auto">
              <a:xfrm>
                <a:off x="2615" y="1280"/>
                <a:ext cx="384" cy="407"/>
              </a:xfrm>
              <a:prstGeom prst="rect">
                <a:avLst/>
              </a:prstGeom>
              <a:noFill/>
              <a:ln w="9525">
                <a:noFill/>
                <a:miter lim="800000"/>
                <a:headEnd/>
                <a:tailEnd/>
              </a:ln>
            </p:spPr>
            <p:txBody>
              <a:bodyPr>
                <a:spAutoFit/>
              </a:bodyPr>
              <a:lstStyle/>
              <a:p>
                <a:pPr>
                  <a:spcBef>
                    <a:spcPct val="50000"/>
                  </a:spcBef>
                </a:pPr>
                <a:r>
                  <a:rPr lang="en-US" sz="3600" dirty="0"/>
                  <a:t>)</a:t>
                </a:r>
              </a:p>
            </p:txBody>
          </p:sp>
        </p:grpSp>
        <p:grpSp>
          <p:nvGrpSpPr>
            <p:cNvPr id="4" name="Group 3"/>
            <p:cNvGrpSpPr/>
            <p:nvPr/>
          </p:nvGrpSpPr>
          <p:grpSpPr>
            <a:xfrm>
              <a:off x="3331098" y="1989299"/>
              <a:ext cx="1644834" cy="821032"/>
              <a:chOff x="3331098" y="1989299"/>
              <a:chExt cx="1644834" cy="821032"/>
            </a:xfrm>
          </p:grpSpPr>
          <p:sp>
            <p:nvSpPr>
              <p:cNvPr id="30" name="Text Box 3"/>
              <p:cNvSpPr txBox="1">
                <a:spLocks noChangeArrowheads="1"/>
              </p:cNvSpPr>
              <p:nvPr/>
            </p:nvSpPr>
            <p:spPr bwMode="auto">
              <a:xfrm>
                <a:off x="3331098" y="2075137"/>
                <a:ext cx="1071221" cy="584775"/>
              </a:xfrm>
              <a:prstGeom prst="rect">
                <a:avLst/>
              </a:prstGeom>
              <a:noFill/>
              <a:ln w="9525">
                <a:noFill/>
                <a:miter lim="800000"/>
                <a:headEnd/>
                <a:tailEnd/>
              </a:ln>
            </p:spPr>
            <p:txBody>
              <a:bodyPr wrap="square">
                <a:spAutoFit/>
              </a:bodyPr>
              <a:lstStyle/>
              <a:p>
                <a:pPr>
                  <a:spcBef>
                    <a:spcPct val="50000"/>
                  </a:spcBef>
                </a:pPr>
                <a:r>
                  <a:rPr lang="en-US" sz="3200" dirty="0">
                    <a:latin typeface="Times New Roman" pitchFamily="18" charset="0"/>
                  </a:rPr>
                  <a:t>= </a:t>
                </a:r>
                <a:r>
                  <a:rPr lang="el-GR" sz="3200" dirty="0">
                    <a:latin typeface="Times New Roman" pitchFamily="18" charset="0"/>
                  </a:rPr>
                  <a:t>Σ</a:t>
                </a:r>
                <a:endParaRPr lang="el-GR" sz="1600" dirty="0">
                  <a:latin typeface="Times New Roman" pitchFamily="18" charset="0"/>
                </a:endParaRPr>
              </a:p>
            </p:txBody>
          </p:sp>
          <p:sp>
            <p:nvSpPr>
              <p:cNvPr id="31" name="Text Box 5"/>
              <p:cNvSpPr txBox="1">
                <a:spLocks noChangeArrowheads="1"/>
              </p:cNvSpPr>
              <p:nvPr/>
            </p:nvSpPr>
            <p:spPr bwMode="auto">
              <a:xfrm>
                <a:off x="3637420" y="1989299"/>
                <a:ext cx="915277" cy="276225"/>
              </a:xfrm>
              <a:prstGeom prst="rect">
                <a:avLst/>
              </a:prstGeom>
              <a:noFill/>
              <a:ln w="9525">
                <a:noFill/>
                <a:miter lim="800000"/>
                <a:headEnd/>
                <a:tailEnd/>
              </a:ln>
            </p:spPr>
            <p:txBody>
              <a:bodyPr wrap="square">
                <a:spAutoFit/>
              </a:bodyPr>
              <a:lstStyle/>
              <a:p>
                <a:pPr>
                  <a:spcBef>
                    <a:spcPct val="50000"/>
                  </a:spcBef>
                </a:pPr>
                <a:r>
                  <a:rPr lang="en-US" sz="1200" i="1" dirty="0"/>
                  <a:t>min(M,K)</a:t>
                </a:r>
                <a:endParaRPr lang="en-US" sz="1200" dirty="0"/>
              </a:p>
            </p:txBody>
          </p:sp>
          <p:sp>
            <p:nvSpPr>
              <p:cNvPr id="32" name="Text Box 6"/>
              <p:cNvSpPr txBox="1">
                <a:spLocks noChangeArrowheads="1"/>
              </p:cNvSpPr>
              <p:nvPr/>
            </p:nvSpPr>
            <p:spPr bwMode="auto">
              <a:xfrm>
                <a:off x="3694066" y="2502356"/>
                <a:ext cx="787078" cy="307975"/>
              </a:xfrm>
              <a:prstGeom prst="rect">
                <a:avLst/>
              </a:prstGeom>
              <a:noFill/>
              <a:ln w="9525">
                <a:noFill/>
                <a:miter lim="800000"/>
                <a:headEnd/>
                <a:tailEnd/>
              </a:ln>
            </p:spPr>
            <p:txBody>
              <a:bodyPr>
                <a:spAutoFit/>
              </a:bodyPr>
              <a:lstStyle/>
              <a:p>
                <a:pPr>
                  <a:spcBef>
                    <a:spcPct val="50000"/>
                  </a:spcBef>
                </a:pPr>
                <a:r>
                  <a:rPr lang="en-US" sz="1400" i="1" dirty="0"/>
                  <a:t>t</a:t>
                </a:r>
                <a:r>
                  <a:rPr lang="en-US" sz="1400" dirty="0"/>
                  <a:t>=T</a:t>
                </a:r>
              </a:p>
            </p:txBody>
          </p:sp>
          <mc:AlternateContent xmlns:mc="http://schemas.openxmlformats.org/markup-compatibility/2006" xmlns:a14="http://schemas.microsoft.com/office/drawing/2010/main">
            <mc:Choice Requires="a14">
              <p:sp>
                <p:nvSpPr>
                  <p:cNvPr id="3" name="TextBox 2"/>
                  <p:cNvSpPr txBox="1"/>
                  <p:nvPr/>
                </p:nvSpPr>
                <p:spPr>
                  <a:xfrm>
                    <a:off x="3979085" y="2155630"/>
                    <a:ext cx="9968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𝑤</m:t>
                              </m:r>
                            </m:e>
                          </m:d>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979085" y="2155630"/>
                    <a:ext cx="996847" cy="369332"/>
                  </a:xfrm>
                  <a:prstGeom prst="rect">
                    <a:avLst/>
                  </a:prstGeom>
                  <a:blipFill rotWithShape="0">
                    <a:blip r:embed="rId6"/>
                    <a:stretch>
                      <a:fillRect l="-1840" r="-60123" b="-13115"/>
                    </a:stretch>
                  </a:blipFill>
                </p:spPr>
                <p:txBody>
                  <a:bodyPr/>
                  <a:lstStyle/>
                  <a:p>
                    <a:r>
                      <a:rPr lang="en-US">
                        <a:noFill/>
                      </a:rPr>
                      <a:t> </a:t>
                    </a:r>
                  </a:p>
                </p:txBody>
              </p:sp>
            </mc:Fallback>
          </mc:AlternateContent>
        </p:grpSp>
      </p:grpSp>
      <p:sp>
        <p:nvSpPr>
          <p:cNvPr id="7" name="TextBox 6"/>
          <p:cNvSpPr txBox="1"/>
          <p:nvPr/>
        </p:nvSpPr>
        <p:spPr>
          <a:xfrm>
            <a:off x="5870725" y="5134534"/>
            <a:ext cx="2708767" cy="276999"/>
          </a:xfrm>
          <a:prstGeom prst="rect">
            <a:avLst/>
          </a:prstGeom>
          <a:noFill/>
        </p:spPr>
        <p:txBody>
          <a:bodyPr wrap="square" rtlCol="0">
            <a:spAutoFit/>
          </a:bodyPr>
          <a:lstStyle/>
          <a:p>
            <a:r>
              <a:rPr lang="en-US" sz="1200" dirty="0">
                <a:latin typeface="Frutiger LT Pro 55 Roman" panose="020B0602020204020204" pitchFamily="34" charset="0"/>
              </a:rPr>
              <a:t>1 ≤ </a:t>
            </a:r>
            <a:r>
              <a:rPr lang="en-US" sz="1200" i="1" dirty="0" err="1">
                <a:latin typeface="Frutiger LT Pro 55 Roman" panose="020B0602020204020204" pitchFamily="34" charset="0"/>
              </a:rPr>
              <a:t>i</a:t>
            </a:r>
            <a:r>
              <a:rPr lang="en-US" sz="1200" i="1" dirty="0">
                <a:latin typeface="Frutiger LT Pro 55 Roman" panose="020B0602020204020204" pitchFamily="34" charset="0"/>
              </a:rPr>
              <a:t> ≤ M                      </a:t>
            </a:r>
            <a:r>
              <a:rPr lang="en-US" sz="1200" dirty="0" err="1">
                <a:latin typeface="Frutiger LT Pro 55 Roman" panose="020B0602020204020204" pitchFamily="34" charset="0"/>
              </a:rPr>
              <a:t>M</a:t>
            </a:r>
            <a:r>
              <a:rPr lang="en-US" sz="1200" dirty="0">
                <a:latin typeface="Frutiger LT Pro 55 Roman" panose="020B0602020204020204" pitchFamily="34" charset="0"/>
              </a:rPr>
              <a:t> &lt; </a:t>
            </a:r>
            <a:r>
              <a:rPr lang="en-US" sz="1200" i="1" dirty="0" err="1">
                <a:latin typeface="Frutiger LT Pro 55 Roman" panose="020B0602020204020204" pitchFamily="34" charset="0"/>
              </a:rPr>
              <a:t>i</a:t>
            </a:r>
            <a:r>
              <a:rPr lang="en-US" sz="1200" i="1" dirty="0">
                <a:latin typeface="Frutiger LT Pro 55 Roman" panose="020B0602020204020204" pitchFamily="34" charset="0"/>
              </a:rPr>
              <a:t> ≤ N</a:t>
            </a:r>
          </a:p>
        </p:txBody>
      </p:sp>
      <p:sp>
        <p:nvSpPr>
          <p:cNvPr id="8" name="TextBox 7"/>
          <p:cNvSpPr txBox="1"/>
          <p:nvPr/>
        </p:nvSpPr>
        <p:spPr>
          <a:xfrm>
            <a:off x="5902408" y="5500851"/>
            <a:ext cx="2795663" cy="830997"/>
          </a:xfrm>
          <a:prstGeom prst="rect">
            <a:avLst/>
          </a:prstGeom>
          <a:noFill/>
        </p:spPr>
        <p:txBody>
          <a:bodyPr wrap="square" rtlCol="0">
            <a:spAutoFit/>
          </a:bodyPr>
          <a:lstStyle/>
          <a:p>
            <a:r>
              <a:rPr lang="en-US" sz="1200" i="1" u="sng" dirty="0">
                <a:latin typeface="Frutiger LT Pro 55 Roman" panose="020B0602020204020204" pitchFamily="34" charset="0"/>
              </a:rPr>
              <a:t>M</a:t>
            </a:r>
            <a:r>
              <a:rPr lang="en-US" sz="1200" dirty="0">
                <a:latin typeface="Frutiger LT Pro 55 Roman" panose="020B0602020204020204" pitchFamily="34" charset="0"/>
              </a:rPr>
              <a:t> = number of genes in GO term</a:t>
            </a:r>
          </a:p>
          <a:p>
            <a:r>
              <a:rPr lang="en-US" sz="1200" i="1" u="sng" dirty="0">
                <a:latin typeface="Frutiger LT Pro 55 Roman" panose="020B0602020204020204" pitchFamily="34" charset="0"/>
              </a:rPr>
              <a:t>N</a:t>
            </a:r>
            <a:r>
              <a:rPr lang="en-US" sz="1200" dirty="0">
                <a:latin typeface="Frutiger LT Pro 55 Roman" panose="020B0602020204020204" pitchFamily="34" charset="0"/>
              </a:rPr>
              <a:t> = total number of genes tested </a:t>
            </a:r>
          </a:p>
          <a:p>
            <a:r>
              <a:rPr lang="en-US" sz="1200" i="1" u="sng" dirty="0">
                <a:latin typeface="Frutiger LT Pro 55 Roman" panose="020B0602020204020204" pitchFamily="34" charset="0"/>
              </a:rPr>
              <a:t>L</a:t>
            </a:r>
            <a:r>
              <a:rPr lang="en-US" sz="1200" i="1" u="sng" baseline="-25000" dirty="0">
                <a:latin typeface="Frutiger LT Pro 55 Roman" panose="020B0602020204020204" pitchFamily="34" charset="0"/>
              </a:rPr>
              <a:t>i</a:t>
            </a:r>
            <a:r>
              <a:rPr lang="en-US" sz="1200" dirty="0">
                <a:latin typeface="Frutiger LT Pro 55 Roman" panose="020B0602020204020204" pitchFamily="34" charset="0"/>
              </a:rPr>
              <a:t> = transcript length of each gene</a:t>
            </a:r>
          </a:p>
          <a:p>
            <a:r>
              <a:rPr lang="en-US" sz="1200" i="1" u="sng" dirty="0">
                <a:latin typeface="Frutiger LT Pro 55 Roman" panose="020B0602020204020204" pitchFamily="34" charset="0"/>
              </a:rPr>
              <a:t>d</a:t>
            </a:r>
            <a:r>
              <a:rPr lang="en-US" sz="1200" dirty="0">
                <a:latin typeface="Frutiger LT Pro 55 Roman" panose="020B0602020204020204" pitchFamily="34" charset="0"/>
              </a:rPr>
              <a:t> = sequencing read length</a:t>
            </a:r>
          </a:p>
        </p:txBody>
      </p:sp>
      <p:sp>
        <p:nvSpPr>
          <p:cNvPr id="2" name="TextBox 1"/>
          <p:cNvSpPr txBox="1"/>
          <p:nvPr/>
        </p:nvSpPr>
        <p:spPr>
          <a:xfrm>
            <a:off x="517159" y="5615847"/>
            <a:ext cx="4995929" cy="307777"/>
          </a:xfrm>
          <a:prstGeom prst="rect">
            <a:avLst/>
          </a:prstGeom>
          <a:noFill/>
        </p:spPr>
        <p:txBody>
          <a:bodyPr wrap="square" rtlCol="0">
            <a:spAutoFit/>
          </a:bodyPr>
          <a:lstStyle/>
          <a:p>
            <a:r>
              <a:rPr lang="en-US" sz="1400" b="1" i="1" dirty="0">
                <a:latin typeface="Frutiger LT Pro 55 Roman" panose="020B0602020204020204" pitchFamily="34" charset="0"/>
                <a:cs typeface="Times New Roman" panose="02020603050405020304" pitchFamily="18" charset="0"/>
              </a:rPr>
              <a:t>*Noncentral parameter</a:t>
            </a:r>
            <a:r>
              <a:rPr lang="en-US" sz="1400" dirty="0">
                <a:latin typeface="Frutiger LT Pro 55 Roman" panose="020B0602020204020204" pitchFamily="34" charset="0"/>
                <a:cs typeface="Times New Roman" panose="02020603050405020304" pitchFamily="18" charset="0"/>
              </a:rPr>
              <a:t>: six-knot monotonic spline</a:t>
            </a:r>
          </a:p>
        </p:txBody>
      </p:sp>
      <p:sp>
        <p:nvSpPr>
          <p:cNvPr id="6" name="Rectangle 5"/>
          <p:cNvSpPr/>
          <p:nvPr/>
        </p:nvSpPr>
        <p:spPr>
          <a:xfrm>
            <a:off x="0" y="6377938"/>
            <a:ext cx="9144000" cy="276999"/>
          </a:xfrm>
          <a:prstGeom prst="rect">
            <a:avLst/>
          </a:prstGeom>
        </p:spPr>
        <p:txBody>
          <a:bodyPr wrap="square">
            <a:spAutoFit/>
          </a:bodyPr>
          <a:lstStyle/>
          <a:p>
            <a:pPr algn="ctr"/>
            <a:r>
              <a:rPr lang="en-US" sz="1200" dirty="0">
                <a:latin typeface="Frutiger LT Pro 55 Roman" panose="020B0602020204020204" pitchFamily="34" charset="0"/>
              </a:rPr>
              <a:t>Young </a:t>
            </a:r>
            <a:r>
              <a:rPr lang="en-US" sz="1200" i="1" dirty="0">
                <a:latin typeface="Frutiger LT Pro 55 Roman" panose="020B0602020204020204" pitchFamily="34" charset="0"/>
              </a:rPr>
              <a:t>et al., Genome Biology </a:t>
            </a:r>
            <a:r>
              <a:rPr lang="en-US" sz="1200" dirty="0">
                <a:latin typeface="Frutiger LT Pro 55 Roman" panose="020B0602020204020204" pitchFamily="34" charset="0"/>
              </a:rPr>
              <a:t>2010</a:t>
            </a:r>
          </a:p>
        </p:txBody>
      </p:sp>
    </p:spTree>
    <p:extLst>
      <p:ext uri="{BB962C8B-B14F-4D97-AF65-F5344CB8AC3E}">
        <p14:creationId xmlns:p14="http://schemas.microsoft.com/office/powerpoint/2010/main" val="1482503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463639" y="1804413"/>
            <a:ext cx="5129269" cy="3412824"/>
            <a:chOff x="3635482" y="1751154"/>
            <a:chExt cx="4846981" cy="3225000"/>
          </a:xfrm>
        </p:grpSpPr>
        <p:pic>
          <p:nvPicPr>
            <p:cNvPr id="3" name="Picture 2"/>
            <p:cNvPicPr>
              <a:picLocks noChangeAspect="1"/>
            </p:cNvPicPr>
            <p:nvPr/>
          </p:nvPicPr>
          <p:blipFill>
            <a:blip r:embed="rId3"/>
            <a:stretch>
              <a:fillRect/>
            </a:stretch>
          </p:blipFill>
          <p:spPr>
            <a:xfrm>
              <a:off x="3640613" y="1751154"/>
              <a:ext cx="4841850" cy="3225000"/>
            </a:xfrm>
            <a:prstGeom prst="rect">
              <a:avLst/>
            </a:prstGeom>
          </p:spPr>
        </p:pic>
        <p:sp>
          <p:nvSpPr>
            <p:cNvPr id="5" name="Rectangle 4"/>
            <p:cNvSpPr/>
            <p:nvPr/>
          </p:nvSpPr>
          <p:spPr>
            <a:xfrm>
              <a:off x="3635482" y="1751154"/>
              <a:ext cx="211588" cy="267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905">
                <a:solidFill>
                  <a:srgbClr val="FFFFFF"/>
                </a:solidFill>
              </a:endParaRPr>
            </a:p>
          </p:txBody>
        </p: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021" y="1536285"/>
            <a:ext cx="2685444" cy="3415014"/>
          </a:xfrm>
          <a:prstGeom prst="rect">
            <a:avLst/>
          </a:prstGeom>
        </p:spPr>
      </p:pic>
      <p:sp>
        <p:nvSpPr>
          <p:cNvPr id="8" name="TextBox 7">
            <a:extLst>
              <a:ext uri="{FF2B5EF4-FFF2-40B4-BE49-F238E27FC236}">
                <a16:creationId xmlns:a16="http://schemas.microsoft.com/office/drawing/2014/main" id="{3F0F8B97-82BF-4DCD-8512-DD6C654AABF7}"/>
              </a:ext>
            </a:extLst>
          </p:cNvPr>
          <p:cNvSpPr txBox="1"/>
          <p:nvPr/>
        </p:nvSpPr>
        <p:spPr>
          <a:xfrm>
            <a:off x="1123188" y="4951299"/>
            <a:ext cx="2340451" cy="531877"/>
          </a:xfrm>
          <a:prstGeom prst="rect">
            <a:avLst/>
          </a:prstGeom>
          <a:noFill/>
        </p:spPr>
        <p:txBody>
          <a:bodyPr wrap="square" rtlCol="0">
            <a:spAutoFit/>
          </a:bodyPr>
          <a:lstStyle/>
          <a:p>
            <a:pPr algn="r">
              <a:defRPr/>
            </a:pPr>
            <a:r>
              <a:rPr lang="en-US" sz="952" dirty="0" err="1">
                <a:solidFill>
                  <a:srgbClr val="221E1F"/>
                </a:solidFill>
                <a:latin typeface="Frutiger LT Pro 55 Roman" panose="020B0602020204020204" pitchFamily="34" charset="0"/>
              </a:rPr>
              <a:t>Lodato</a:t>
            </a:r>
            <a:r>
              <a:rPr lang="en-US" sz="952" dirty="0">
                <a:solidFill>
                  <a:srgbClr val="221E1F"/>
                </a:solidFill>
                <a:latin typeface="Frutiger LT Pro 55 Roman" panose="020B0602020204020204" pitchFamily="34" charset="0"/>
              </a:rPr>
              <a:t> </a:t>
            </a:r>
            <a:r>
              <a:rPr lang="en-US" sz="952" i="1" dirty="0">
                <a:solidFill>
                  <a:srgbClr val="221E1F"/>
                </a:solidFill>
                <a:latin typeface="Frutiger LT Pro 55 Roman" panose="020B0602020204020204" pitchFamily="34" charset="0"/>
              </a:rPr>
              <a:t>et al</a:t>
            </a:r>
            <a:r>
              <a:rPr lang="en-US" sz="952" dirty="0">
                <a:solidFill>
                  <a:srgbClr val="221E1F"/>
                </a:solidFill>
                <a:latin typeface="Frutiger LT Pro 55 Roman" panose="020B0602020204020204" pitchFamily="34" charset="0"/>
              </a:rPr>
              <a:t>., </a:t>
            </a:r>
            <a:r>
              <a:rPr lang="en-US" sz="952" i="1" dirty="0">
                <a:solidFill>
                  <a:srgbClr val="221E1F"/>
                </a:solidFill>
                <a:latin typeface="Frutiger LT Pro 55 Roman" panose="020B0602020204020204" pitchFamily="34" charset="0"/>
              </a:rPr>
              <a:t>Science</a:t>
            </a:r>
            <a:r>
              <a:rPr lang="en-US" sz="952" dirty="0">
                <a:solidFill>
                  <a:srgbClr val="221E1F"/>
                </a:solidFill>
                <a:latin typeface="Frutiger LT Pro 55 Roman" panose="020B0602020204020204" pitchFamily="34" charset="0"/>
              </a:rPr>
              <a:t> 2015</a:t>
            </a:r>
          </a:p>
          <a:p>
            <a:pPr algn="r"/>
            <a:r>
              <a:rPr lang="en-US" sz="952" dirty="0">
                <a:solidFill>
                  <a:srgbClr val="221E1F"/>
                </a:solidFill>
                <a:latin typeface="Frutiger LT Pro 55 Roman" panose="020B0602020204020204" pitchFamily="34" charset="0"/>
              </a:rPr>
              <a:t>Lodato </a:t>
            </a:r>
            <a:r>
              <a:rPr lang="en-US" sz="952" i="1" dirty="0">
                <a:solidFill>
                  <a:srgbClr val="221E1F"/>
                </a:solidFill>
                <a:latin typeface="Frutiger LT Pro 55 Roman" panose="020B0602020204020204" pitchFamily="34" charset="0"/>
              </a:rPr>
              <a:t>et al</a:t>
            </a:r>
            <a:r>
              <a:rPr lang="en-US" sz="952" dirty="0">
                <a:solidFill>
                  <a:srgbClr val="221E1F"/>
                </a:solidFill>
                <a:latin typeface="Frutiger LT Pro 55 Roman" panose="020B0602020204020204" pitchFamily="34" charset="0"/>
              </a:rPr>
              <a:t>., </a:t>
            </a:r>
            <a:r>
              <a:rPr lang="en-US" sz="952" i="1" dirty="0">
                <a:solidFill>
                  <a:srgbClr val="221E1F"/>
                </a:solidFill>
                <a:latin typeface="Frutiger LT Pro 55 Roman" panose="020B0602020204020204" pitchFamily="34" charset="0"/>
              </a:rPr>
              <a:t>Science</a:t>
            </a:r>
            <a:r>
              <a:rPr lang="en-US" sz="952" dirty="0">
                <a:solidFill>
                  <a:srgbClr val="221E1F"/>
                </a:solidFill>
                <a:latin typeface="Frutiger LT Pro 55 Roman" panose="020B0602020204020204" pitchFamily="34" charset="0"/>
              </a:rPr>
              <a:t> 2018</a:t>
            </a:r>
          </a:p>
          <a:p>
            <a:pPr algn="r">
              <a:defRPr/>
            </a:pPr>
            <a:endParaRPr lang="en-US" sz="952" dirty="0">
              <a:solidFill>
                <a:srgbClr val="221E1F"/>
              </a:solidFill>
              <a:latin typeface="Frutiger LT Pro 55 Roman" panose="020B0602020204020204" pitchFamily="34" charset="0"/>
            </a:endParaRPr>
          </a:p>
        </p:txBody>
      </p:sp>
    </p:spTree>
    <p:extLst>
      <p:ext uri="{BB962C8B-B14F-4D97-AF65-F5344CB8AC3E}">
        <p14:creationId xmlns:p14="http://schemas.microsoft.com/office/powerpoint/2010/main" val="1504906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969811267"/>
              </p:ext>
            </p:extLst>
          </p:nvPr>
        </p:nvGraphicFramePr>
        <p:xfrm>
          <a:off x="1162974" y="1593226"/>
          <a:ext cx="6568579" cy="1217256"/>
        </p:xfrm>
        <a:graphic>
          <a:graphicData uri="http://schemas.openxmlformats.org/drawingml/2006/table">
            <a:tbl>
              <a:tblPr firstRow="1" bandRow="1">
                <a:tableStyleId>{21E4AEA4-8DFA-4A89-87EB-49C32662AFE0}</a:tableStyleId>
              </a:tblPr>
              <a:tblGrid>
                <a:gridCol w="879812">
                  <a:extLst>
                    <a:ext uri="{9D8B030D-6E8A-4147-A177-3AD203B41FA5}">
                      <a16:colId xmlns:a16="http://schemas.microsoft.com/office/drawing/2014/main" val="20000"/>
                    </a:ext>
                  </a:extLst>
                </a:gridCol>
                <a:gridCol w="524656">
                  <a:extLst>
                    <a:ext uri="{9D8B030D-6E8A-4147-A177-3AD203B41FA5}">
                      <a16:colId xmlns:a16="http://schemas.microsoft.com/office/drawing/2014/main" val="20001"/>
                    </a:ext>
                  </a:extLst>
                </a:gridCol>
                <a:gridCol w="869429">
                  <a:extLst>
                    <a:ext uri="{9D8B030D-6E8A-4147-A177-3AD203B41FA5}">
                      <a16:colId xmlns:a16="http://schemas.microsoft.com/office/drawing/2014/main" val="20002"/>
                    </a:ext>
                  </a:extLst>
                </a:gridCol>
                <a:gridCol w="689548">
                  <a:extLst>
                    <a:ext uri="{9D8B030D-6E8A-4147-A177-3AD203B41FA5}">
                      <a16:colId xmlns:a16="http://schemas.microsoft.com/office/drawing/2014/main" val="20003"/>
                    </a:ext>
                  </a:extLst>
                </a:gridCol>
                <a:gridCol w="824459">
                  <a:extLst>
                    <a:ext uri="{9D8B030D-6E8A-4147-A177-3AD203B41FA5}">
                      <a16:colId xmlns:a16="http://schemas.microsoft.com/office/drawing/2014/main" val="20004"/>
                    </a:ext>
                  </a:extLst>
                </a:gridCol>
                <a:gridCol w="637082">
                  <a:extLst>
                    <a:ext uri="{9D8B030D-6E8A-4147-A177-3AD203B41FA5}">
                      <a16:colId xmlns:a16="http://schemas.microsoft.com/office/drawing/2014/main" val="20005"/>
                    </a:ext>
                  </a:extLst>
                </a:gridCol>
                <a:gridCol w="550511">
                  <a:extLst>
                    <a:ext uri="{9D8B030D-6E8A-4147-A177-3AD203B41FA5}">
                      <a16:colId xmlns:a16="http://schemas.microsoft.com/office/drawing/2014/main" val="20006"/>
                    </a:ext>
                  </a:extLst>
                </a:gridCol>
                <a:gridCol w="1593082">
                  <a:extLst>
                    <a:ext uri="{9D8B030D-6E8A-4147-A177-3AD203B41FA5}">
                      <a16:colId xmlns:a16="http://schemas.microsoft.com/office/drawing/2014/main" val="20007"/>
                    </a:ext>
                  </a:extLst>
                </a:gridCol>
              </a:tblGrid>
              <a:tr h="304314">
                <a:tc>
                  <a:txBody>
                    <a:bodyPr/>
                    <a:lstStyle/>
                    <a:p>
                      <a:pPr algn="l" fontAlgn="b"/>
                      <a:r>
                        <a:rPr lang="en-US" sz="1100" u="none" strike="noStrike" dirty="0">
                          <a:effectLst/>
                          <a:latin typeface="Calibri" panose="020F0502020204030204" pitchFamily="34" charset="0"/>
                          <a:cs typeface="Calibri" panose="020F0502020204030204" pitchFamily="34" charset="0"/>
                        </a:rPr>
                        <a:t>GO BP ID</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err="1">
                          <a:effectLst/>
                          <a:latin typeface="Calibri" panose="020F0502020204030204" pitchFamily="34" charset="0"/>
                          <a:cs typeface="Calibri" panose="020F0502020204030204" pitchFamily="34" charset="0"/>
                        </a:rPr>
                        <a:t>Pvalue</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BH </a:t>
                      </a:r>
                      <a:r>
                        <a:rPr lang="en-US" sz="1100" u="none" strike="noStrike" dirty="0" err="1">
                          <a:effectLst/>
                          <a:latin typeface="Calibri" panose="020F0502020204030204" pitchFamily="34" charset="0"/>
                          <a:cs typeface="Calibri" panose="020F0502020204030204" pitchFamily="34" charset="0"/>
                        </a:rPr>
                        <a:t>Adj</a:t>
                      </a:r>
                      <a:r>
                        <a:rPr lang="en-US" sz="1100" u="none" strike="noStrike" dirty="0">
                          <a:effectLst/>
                          <a:latin typeface="Calibri" panose="020F0502020204030204" pitchFamily="34" charset="0"/>
                          <a:cs typeface="Calibri" panose="020F0502020204030204" pitchFamily="34" charset="0"/>
                        </a:rPr>
                        <a:t> </a:t>
                      </a:r>
                      <a:r>
                        <a:rPr lang="en-US" sz="1100" u="none" strike="noStrike" dirty="0" err="1">
                          <a:effectLst/>
                          <a:latin typeface="Calibri" panose="020F0502020204030204" pitchFamily="34" charset="0"/>
                          <a:cs typeface="Calibri" panose="020F0502020204030204" pitchFamily="34" charset="0"/>
                        </a:rPr>
                        <a:t>Pvalue</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Odds Ratio</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err="1">
                          <a:effectLst/>
                          <a:latin typeface="Calibri" panose="020F0502020204030204" pitchFamily="34" charset="0"/>
                          <a:cs typeface="Calibri" panose="020F0502020204030204" pitchFamily="34" charset="0"/>
                        </a:rPr>
                        <a:t>Exp</a:t>
                      </a:r>
                      <a:r>
                        <a:rPr lang="en-US" sz="1100" u="none" strike="noStrike" dirty="0">
                          <a:effectLst/>
                          <a:latin typeface="Calibri" panose="020F0502020204030204" pitchFamily="34" charset="0"/>
                          <a:cs typeface="Calibri" panose="020F0502020204030204" pitchFamily="34" charset="0"/>
                        </a:rPr>
                        <a:t> Count</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Count</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Size</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Term</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0"/>
                  </a:ext>
                </a:extLst>
              </a:tr>
              <a:tr h="304314">
                <a:tc>
                  <a:txBody>
                    <a:bodyPr/>
                    <a:lstStyle/>
                    <a:p>
                      <a:pPr algn="ctr" fontAlgn="b"/>
                      <a:r>
                        <a:rPr lang="en-US" sz="1100" u="none" strike="noStrike" dirty="0">
                          <a:effectLst/>
                          <a:latin typeface="Calibri" panose="020F0502020204030204" pitchFamily="34" charset="0"/>
                          <a:cs typeface="Calibri" panose="020F0502020204030204" pitchFamily="34" charset="0"/>
                        </a:rPr>
                        <a:t>0007067</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1.12E-10</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6.16E-08</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3.18</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18.70</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50</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292</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mitosis</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04314">
                <a:tc>
                  <a:txBody>
                    <a:bodyPr/>
                    <a:lstStyle/>
                    <a:p>
                      <a:pPr algn="ctr" fontAlgn="b"/>
                      <a:r>
                        <a:rPr lang="en-US" sz="1100" u="none" strike="noStrike" dirty="0">
                          <a:effectLst/>
                          <a:latin typeface="Calibri" panose="020F0502020204030204" pitchFamily="34" charset="0"/>
                          <a:cs typeface="Calibri" panose="020F0502020204030204" pitchFamily="34" charset="0"/>
                        </a:rPr>
                        <a:t>0048285</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1.30E-10</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6.47E-08</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3.08</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19.98</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52</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312</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organelle fission</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2"/>
                  </a:ext>
                </a:extLst>
              </a:tr>
              <a:tr h="304314">
                <a:tc>
                  <a:txBody>
                    <a:bodyPr/>
                    <a:lstStyle/>
                    <a:p>
                      <a:pPr algn="ctr" fontAlgn="b"/>
                      <a:r>
                        <a:rPr lang="en-US" sz="1100" u="none" strike="noStrike" dirty="0">
                          <a:effectLst/>
                          <a:latin typeface="Calibri" panose="020F0502020204030204" pitchFamily="34" charset="0"/>
                          <a:cs typeface="Calibri" panose="020F0502020204030204" pitchFamily="34" charset="0"/>
                        </a:rPr>
                        <a:t>0007017</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4.91E-10</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2.22E-07</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2.91</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21.33</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53</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333</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microtubule-based process</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64518951"/>
              </p:ext>
            </p:extLst>
          </p:nvPr>
        </p:nvGraphicFramePr>
        <p:xfrm>
          <a:off x="1135882" y="3312098"/>
          <a:ext cx="6595672" cy="1255842"/>
        </p:xfrm>
        <a:graphic>
          <a:graphicData uri="http://schemas.openxmlformats.org/drawingml/2006/table">
            <a:tbl>
              <a:tblPr firstRow="1" bandRow="1">
                <a:tableStyleId>{21E4AEA4-8DFA-4A89-87EB-49C32662AFE0}</a:tableStyleId>
              </a:tblPr>
              <a:tblGrid>
                <a:gridCol w="906905">
                  <a:extLst>
                    <a:ext uri="{9D8B030D-6E8A-4147-A177-3AD203B41FA5}">
                      <a16:colId xmlns:a16="http://schemas.microsoft.com/office/drawing/2014/main" val="20000"/>
                    </a:ext>
                  </a:extLst>
                </a:gridCol>
                <a:gridCol w="524656">
                  <a:extLst>
                    <a:ext uri="{9D8B030D-6E8A-4147-A177-3AD203B41FA5}">
                      <a16:colId xmlns:a16="http://schemas.microsoft.com/office/drawing/2014/main" val="20001"/>
                    </a:ext>
                  </a:extLst>
                </a:gridCol>
                <a:gridCol w="869429">
                  <a:extLst>
                    <a:ext uri="{9D8B030D-6E8A-4147-A177-3AD203B41FA5}">
                      <a16:colId xmlns:a16="http://schemas.microsoft.com/office/drawing/2014/main" val="20002"/>
                    </a:ext>
                  </a:extLst>
                </a:gridCol>
                <a:gridCol w="689548">
                  <a:extLst>
                    <a:ext uri="{9D8B030D-6E8A-4147-A177-3AD203B41FA5}">
                      <a16:colId xmlns:a16="http://schemas.microsoft.com/office/drawing/2014/main" val="20003"/>
                    </a:ext>
                  </a:extLst>
                </a:gridCol>
                <a:gridCol w="824459">
                  <a:extLst>
                    <a:ext uri="{9D8B030D-6E8A-4147-A177-3AD203B41FA5}">
                      <a16:colId xmlns:a16="http://schemas.microsoft.com/office/drawing/2014/main" val="20004"/>
                    </a:ext>
                  </a:extLst>
                </a:gridCol>
                <a:gridCol w="637082">
                  <a:extLst>
                    <a:ext uri="{9D8B030D-6E8A-4147-A177-3AD203B41FA5}">
                      <a16:colId xmlns:a16="http://schemas.microsoft.com/office/drawing/2014/main" val="20005"/>
                    </a:ext>
                  </a:extLst>
                </a:gridCol>
                <a:gridCol w="547141">
                  <a:extLst>
                    <a:ext uri="{9D8B030D-6E8A-4147-A177-3AD203B41FA5}">
                      <a16:colId xmlns:a16="http://schemas.microsoft.com/office/drawing/2014/main" val="20006"/>
                    </a:ext>
                  </a:extLst>
                </a:gridCol>
                <a:gridCol w="1596452">
                  <a:extLst>
                    <a:ext uri="{9D8B030D-6E8A-4147-A177-3AD203B41FA5}">
                      <a16:colId xmlns:a16="http://schemas.microsoft.com/office/drawing/2014/main" val="20007"/>
                    </a:ext>
                  </a:extLst>
                </a:gridCol>
              </a:tblGrid>
              <a:tr h="304314">
                <a:tc>
                  <a:txBody>
                    <a:bodyPr/>
                    <a:lstStyle/>
                    <a:p>
                      <a:pPr algn="l" fontAlgn="b"/>
                      <a:r>
                        <a:rPr lang="en-US" sz="1100" u="none" strike="noStrike" dirty="0">
                          <a:effectLst/>
                          <a:latin typeface="Calibri" panose="020F0502020204030204" pitchFamily="34" charset="0"/>
                          <a:cs typeface="Calibri" panose="020F0502020204030204" pitchFamily="34" charset="0"/>
                        </a:rPr>
                        <a:t>GO CC ID</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a:effectLst/>
                          <a:latin typeface="Calibri" panose="020F0502020204030204" pitchFamily="34" charset="0"/>
                          <a:cs typeface="Calibri" panose="020F0502020204030204" pitchFamily="34" charset="0"/>
                        </a:rPr>
                        <a:t>Pvalue</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BH </a:t>
                      </a:r>
                      <a:r>
                        <a:rPr lang="en-US" sz="1100" u="none" strike="noStrike" dirty="0" err="1">
                          <a:effectLst/>
                          <a:latin typeface="Calibri" panose="020F0502020204030204" pitchFamily="34" charset="0"/>
                          <a:cs typeface="Calibri" panose="020F0502020204030204" pitchFamily="34" charset="0"/>
                        </a:rPr>
                        <a:t>Adj</a:t>
                      </a:r>
                      <a:r>
                        <a:rPr lang="en-US" sz="1100" u="none" strike="noStrike" dirty="0">
                          <a:effectLst/>
                          <a:latin typeface="Calibri" panose="020F0502020204030204" pitchFamily="34" charset="0"/>
                          <a:cs typeface="Calibri" panose="020F0502020204030204" pitchFamily="34" charset="0"/>
                        </a:rPr>
                        <a:t> </a:t>
                      </a:r>
                      <a:r>
                        <a:rPr lang="en-US" sz="1100" u="none" strike="noStrike" dirty="0" err="1">
                          <a:effectLst/>
                          <a:latin typeface="Calibri" panose="020F0502020204030204" pitchFamily="34" charset="0"/>
                          <a:cs typeface="Calibri" panose="020F0502020204030204" pitchFamily="34" charset="0"/>
                        </a:rPr>
                        <a:t>Pvalue</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Odds Ratio</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err="1">
                          <a:effectLst/>
                          <a:latin typeface="Calibri" panose="020F0502020204030204" pitchFamily="34" charset="0"/>
                          <a:cs typeface="Calibri" panose="020F0502020204030204" pitchFamily="34" charset="0"/>
                        </a:rPr>
                        <a:t>Exp</a:t>
                      </a:r>
                      <a:r>
                        <a:rPr lang="en-US" sz="1100" u="none" strike="noStrike" dirty="0">
                          <a:effectLst/>
                          <a:latin typeface="Calibri" panose="020F0502020204030204" pitchFamily="34" charset="0"/>
                          <a:cs typeface="Calibri" panose="020F0502020204030204" pitchFamily="34" charset="0"/>
                        </a:rPr>
                        <a:t> Count</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a:effectLst/>
                          <a:latin typeface="Calibri" panose="020F0502020204030204" pitchFamily="34" charset="0"/>
                          <a:cs typeface="Calibri" panose="020F0502020204030204" pitchFamily="34" charset="0"/>
                        </a:rPr>
                        <a:t>Count</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a:effectLst/>
                          <a:latin typeface="Calibri" panose="020F0502020204030204" pitchFamily="34" charset="0"/>
                          <a:cs typeface="Calibri" panose="020F0502020204030204" pitchFamily="34" charset="0"/>
                        </a:rPr>
                        <a:t>Size</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Term</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0"/>
                  </a:ext>
                </a:extLst>
              </a:tr>
              <a:tr h="304314">
                <a:tc>
                  <a:txBody>
                    <a:bodyPr/>
                    <a:lstStyle/>
                    <a:p>
                      <a:pPr algn="ctr" fontAlgn="b"/>
                      <a:r>
                        <a:rPr lang="en-US" sz="1100" u="none" strike="noStrike" dirty="0">
                          <a:effectLst/>
                          <a:latin typeface="Calibri" panose="020F0502020204030204" pitchFamily="34" charset="0"/>
                          <a:cs typeface="Calibri" panose="020F0502020204030204" pitchFamily="34" charset="0"/>
                        </a:rPr>
                        <a:t>0005819</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7.34E-09</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3.38E-06</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3.34</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13.14</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37</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198</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spindle</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04314">
                <a:tc>
                  <a:txBody>
                    <a:bodyPr/>
                    <a:lstStyle/>
                    <a:p>
                      <a:pPr algn="ctr" fontAlgn="b"/>
                      <a:r>
                        <a:rPr lang="en-US" sz="1100" u="none" strike="noStrike" dirty="0">
                          <a:effectLst/>
                          <a:latin typeface="Calibri" panose="020F0502020204030204" pitchFamily="34" charset="0"/>
                          <a:cs typeface="Calibri" panose="020F0502020204030204" pitchFamily="34" charset="0"/>
                        </a:rPr>
                        <a:t>0000779</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3.53E-07</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6.94E-05</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5.06</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4.57</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18</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69</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condensed chromosome, </a:t>
                      </a:r>
                      <a:r>
                        <a:rPr lang="en-US" sz="1100" u="none" strike="noStrike" dirty="0" err="1">
                          <a:effectLst/>
                          <a:latin typeface="Calibri" panose="020F0502020204030204" pitchFamily="34" charset="0"/>
                          <a:cs typeface="Calibri" panose="020F0502020204030204" pitchFamily="34" charset="0"/>
                        </a:rPr>
                        <a:t>centromeric</a:t>
                      </a:r>
                      <a:r>
                        <a:rPr lang="en-US" sz="1100" u="none" strike="noStrike" dirty="0">
                          <a:effectLst/>
                          <a:latin typeface="Calibri" panose="020F0502020204030204" pitchFamily="34" charset="0"/>
                          <a:cs typeface="Calibri" panose="020F0502020204030204" pitchFamily="34" charset="0"/>
                        </a:rPr>
                        <a:t> region</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2"/>
                  </a:ext>
                </a:extLst>
              </a:tr>
              <a:tr h="304314">
                <a:tc>
                  <a:txBody>
                    <a:bodyPr/>
                    <a:lstStyle/>
                    <a:p>
                      <a:pPr algn="ctr" fontAlgn="b"/>
                      <a:r>
                        <a:rPr lang="en-US" sz="1100" u="none" strike="noStrike" dirty="0">
                          <a:effectLst/>
                          <a:latin typeface="Calibri" panose="020F0502020204030204" pitchFamily="34" charset="0"/>
                          <a:cs typeface="Calibri" panose="020F0502020204030204" pitchFamily="34" charset="0"/>
                        </a:rPr>
                        <a:t>0044430</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2.12E-06</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0.00025</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1.75</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61.78</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98</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931</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cytoskeletal part</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121769900"/>
              </p:ext>
            </p:extLst>
          </p:nvPr>
        </p:nvGraphicFramePr>
        <p:xfrm>
          <a:off x="1135882" y="5043463"/>
          <a:ext cx="6563808" cy="1217256"/>
        </p:xfrm>
        <a:graphic>
          <a:graphicData uri="http://schemas.openxmlformats.org/drawingml/2006/table">
            <a:tbl>
              <a:tblPr firstRow="1" bandRow="1">
                <a:tableStyleId>{21E4AEA4-8DFA-4A89-87EB-49C32662AFE0}</a:tableStyleId>
              </a:tblPr>
              <a:tblGrid>
                <a:gridCol w="906905">
                  <a:extLst>
                    <a:ext uri="{9D8B030D-6E8A-4147-A177-3AD203B41FA5}">
                      <a16:colId xmlns:a16="http://schemas.microsoft.com/office/drawing/2014/main" val="20000"/>
                    </a:ext>
                  </a:extLst>
                </a:gridCol>
                <a:gridCol w="524656">
                  <a:extLst>
                    <a:ext uri="{9D8B030D-6E8A-4147-A177-3AD203B41FA5}">
                      <a16:colId xmlns:a16="http://schemas.microsoft.com/office/drawing/2014/main" val="20001"/>
                    </a:ext>
                  </a:extLst>
                </a:gridCol>
                <a:gridCol w="837565">
                  <a:extLst>
                    <a:ext uri="{9D8B030D-6E8A-4147-A177-3AD203B41FA5}">
                      <a16:colId xmlns:a16="http://schemas.microsoft.com/office/drawing/2014/main" val="20002"/>
                    </a:ext>
                  </a:extLst>
                </a:gridCol>
                <a:gridCol w="689548">
                  <a:extLst>
                    <a:ext uri="{9D8B030D-6E8A-4147-A177-3AD203B41FA5}">
                      <a16:colId xmlns:a16="http://schemas.microsoft.com/office/drawing/2014/main" val="20003"/>
                    </a:ext>
                  </a:extLst>
                </a:gridCol>
                <a:gridCol w="824459">
                  <a:extLst>
                    <a:ext uri="{9D8B030D-6E8A-4147-A177-3AD203B41FA5}">
                      <a16:colId xmlns:a16="http://schemas.microsoft.com/office/drawing/2014/main" val="20004"/>
                    </a:ext>
                  </a:extLst>
                </a:gridCol>
                <a:gridCol w="637082">
                  <a:extLst>
                    <a:ext uri="{9D8B030D-6E8A-4147-A177-3AD203B41FA5}">
                      <a16:colId xmlns:a16="http://schemas.microsoft.com/office/drawing/2014/main" val="20005"/>
                    </a:ext>
                  </a:extLst>
                </a:gridCol>
                <a:gridCol w="547141">
                  <a:extLst>
                    <a:ext uri="{9D8B030D-6E8A-4147-A177-3AD203B41FA5}">
                      <a16:colId xmlns:a16="http://schemas.microsoft.com/office/drawing/2014/main" val="20006"/>
                    </a:ext>
                  </a:extLst>
                </a:gridCol>
                <a:gridCol w="1596452">
                  <a:extLst>
                    <a:ext uri="{9D8B030D-6E8A-4147-A177-3AD203B41FA5}">
                      <a16:colId xmlns:a16="http://schemas.microsoft.com/office/drawing/2014/main" val="20007"/>
                    </a:ext>
                  </a:extLst>
                </a:gridCol>
              </a:tblGrid>
              <a:tr h="304314">
                <a:tc>
                  <a:txBody>
                    <a:bodyPr/>
                    <a:lstStyle/>
                    <a:p>
                      <a:pPr algn="l" fontAlgn="b"/>
                      <a:r>
                        <a:rPr lang="en-US" sz="1100" u="none" strike="noStrike" dirty="0">
                          <a:effectLst/>
                          <a:latin typeface="Calibri" panose="020F0502020204030204" pitchFamily="34" charset="0"/>
                          <a:cs typeface="Calibri" panose="020F0502020204030204" pitchFamily="34" charset="0"/>
                        </a:rPr>
                        <a:t>GO BP ID</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a:effectLst/>
                          <a:latin typeface="Calibri" panose="020F0502020204030204" pitchFamily="34" charset="0"/>
                          <a:cs typeface="Calibri" panose="020F0502020204030204" pitchFamily="34" charset="0"/>
                        </a:rPr>
                        <a:t>Pvalue</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BH </a:t>
                      </a:r>
                      <a:r>
                        <a:rPr lang="en-US" sz="1100" u="none" strike="noStrike" dirty="0" err="1">
                          <a:effectLst/>
                          <a:latin typeface="Calibri" panose="020F0502020204030204" pitchFamily="34" charset="0"/>
                          <a:cs typeface="Calibri" panose="020F0502020204030204" pitchFamily="34" charset="0"/>
                        </a:rPr>
                        <a:t>Adj</a:t>
                      </a:r>
                      <a:r>
                        <a:rPr lang="en-US" sz="1100" u="none" strike="noStrike" dirty="0">
                          <a:effectLst/>
                          <a:latin typeface="Calibri" panose="020F0502020204030204" pitchFamily="34" charset="0"/>
                          <a:cs typeface="Calibri" panose="020F0502020204030204" pitchFamily="34" charset="0"/>
                        </a:rPr>
                        <a:t> </a:t>
                      </a:r>
                      <a:r>
                        <a:rPr lang="en-US" sz="1100" u="none" strike="noStrike" dirty="0" err="1">
                          <a:effectLst/>
                          <a:latin typeface="Calibri" panose="020F0502020204030204" pitchFamily="34" charset="0"/>
                          <a:cs typeface="Calibri" panose="020F0502020204030204" pitchFamily="34" charset="0"/>
                        </a:rPr>
                        <a:t>Pvalue</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Odds Ratio</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err="1">
                          <a:effectLst/>
                          <a:latin typeface="Calibri" panose="020F0502020204030204" pitchFamily="34" charset="0"/>
                          <a:cs typeface="Calibri" panose="020F0502020204030204" pitchFamily="34" charset="0"/>
                        </a:rPr>
                        <a:t>Exp</a:t>
                      </a:r>
                      <a:r>
                        <a:rPr lang="en-US" sz="1100" u="none" strike="noStrike" dirty="0">
                          <a:effectLst/>
                          <a:latin typeface="Calibri" panose="020F0502020204030204" pitchFamily="34" charset="0"/>
                          <a:cs typeface="Calibri" panose="020F0502020204030204" pitchFamily="34" charset="0"/>
                        </a:rPr>
                        <a:t> Count</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a:effectLst/>
                          <a:latin typeface="Calibri" panose="020F0502020204030204" pitchFamily="34" charset="0"/>
                          <a:cs typeface="Calibri" panose="020F0502020204030204" pitchFamily="34" charset="0"/>
                        </a:rPr>
                        <a:t>Count</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a:effectLst/>
                          <a:latin typeface="Calibri" panose="020F0502020204030204" pitchFamily="34" charset="0"/>
                          <a:cs typeface="Calibri" panose="020F0502020204030204" pitchFamily="34" charset="0"/>
                        </a:rPr>
                        <a:t>Size</a:t>
                      </a:r>
                      <a:endParaRPr lang="en-US" sz="1100" b="0" i="0" u="none" strike="noStrike">
                        <a:solidFill>
                          <a:schemeClr val="bg1"/>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Term</a:t>
                      </a:r>
                      <a:endParaRPr lang="en-US" sz="1100" b="0" i="0" u="none" strike="noStrike" dirty="0">
                        <a:solidFill>
                          <a:schemeClr val="bg1"/>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0"/>
                  </a:ext>
                </a:extLst>
              </a:tr>
              <a:tr h="304314">
                <a:tc>
                  <a:txBody>
                    <a:bodyPr/>
                    <a:lstStyle/>
                    <a:p>
                      <a:pPr algn="ctr" fontAlgn="b"/>
                      <a:r>
                        <a:rPr lang="en-US" sz="1100" u="none" strike="noStrike" dirty="0">
                          <a:effectLst/>
                          <a:latin typeface="Calibri" panose="020F0502020204030204" pitchFamily="34" charset="0"/>
                          <a:cs typeface="Calibri" panose="020F0502020204030204" pitchFamily="34" charset="0"/>
                        </a:rPr>
                        <a:t>0003777</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6.19E-07</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0.01</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5.94</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3.37</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15</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52</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microtubule motor activity</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04314">
                <a:tc>
                  <a:txBody>
                    <a:bodyPr/>
                    <a:lstStyle/>
                    <a:p>
                      <a:pPr algn="ctr" fontAlgn="b"/>
                      <a:r>
                        <a:rPr lang="en-US" sz="1100" u="none" strike="noStrike" dirty="0">
                          <a:effectLst/>
                          <a:latin typeface="Calibri" panose="020F0502020204030204" pitchFamily="34" charset="0"/>
                          <a:cs typeface="Calibri" panose="020F0502020204030204" pitchFamily="34" charset="0"/>
                        </a:rPr>
                        <a:t>0005515</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4.01E-05</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0.02</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1.37</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388</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438</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5975</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protein binding</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2"/>
                  </a:ext>
                </a:extLst>
              </a:tr>
              <a:tr h="304314">
                <a:tc>
                  <a:txBody>
                    <a:bodyPr/>
                    <a:lstStyle/>
                    <a:p>
                      <a:pPr algn="ctr" fontAlgn="b"/>
                      <a:r>
                        <a:rPr lang="en-US" sz="1100" u="none" strike="noStrike" dirty="0">
                          <a:effectLst/>
                          <a:latin typeface="Calibri" panose="020F0502020204030204" pitchFamily="34" charset="0"/>
                          <a:cs typeface="Calibri" panose="020F0502020204030204" pitchFamily="34" charset="0"/>
                        </a:rPr>
                        <a:t>0003774</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0.01</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0.04</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3.19</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6.17</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17</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95</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US" sz="1100" u="none" strike="noStrike" dirty="0">
                          <a:effectLst/>
                          <a:latin typeface="Calibri" panose="020F0502020204030204" pitchFamily="34" charset="0"/>
                          <a:cs typeface="Calibri" panose="020F0502020204030204" pitchFamily="34" charset="0"/>
                        </a:rPr>
                        <a:t>motor activity</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0003"/>
                  </a:ext>
                </a:extLst>
              </a:tr>
            </a:tbl>
          </a:graphicData>
        </a:graphic>
      </p:graphicFrame>
      <p:sp>
        <p:nvSpPr>
          <p:cNvPr id="17" name="TextBox 16"/>
          <p:cNvSpPr txBox="1"/>
          <p:nvPr/>
        </p:nvSpPr>
        <p:spPr>
          <a:xfrm>
            <a:off x="1135882" y="1180708"/>
            <a:ext cx="3785016" cy="400110"/>
          </a:xfrm>
          <a:prstGeom prst="rect">
            <a:avLst/>
          </a:prstGeom>
          <a:noFill/>
        </p:spPr>
        <p:txBody>
          <a:bodyPr wrap="square" rtlCol="0">
            <a:spAutoFit/>
          </a:bodyPr>
          <a:lstStyle/>
          <a:p>
            <a:r>
              <a:rPr lang="en-US" sz="2000" b="1" i="1" dirty="0">
                <a:latin typeface="Frutiger LT Pro 55 Roman" panose="020B0602020204020204" pitchFamily="34" charset="0"/>
              </a:rPr>
              <a:t>EASE BP Output</a:t>
            </a:r>
          </a:p>
        </p:txBody>
      </p:sp>
      <p:sp>
        <p:nvSpPr>
          <p:cNvPr id="18" name="TextBox 17"/>
          <p:cNvSpPr txBox="1"/>
          <p:nvPr/>
        </p:nvSpPr>
        <p:spPr>
          <a:xfrm>
            <a:off x="1135882" y="2892086"/>
            <a:ext cx="3785016" cy="400110"/>
          </a:xfrm>
          <a:prstGeom prst="rect">
            <a:avLst/>
          </a:prstGeom>
          <a:noFill/>
        </p:spPr>
        <p:txBody>
          <a:bodyPr wrap="square" rtlCol="0">
            <a:spAutoFit/>
          </a:bodyPr>
          <a:lstStyle/>
          <a:p>
            <a:r>
              <a:rPr lang="en-US" sz="2000" b="1" i="1" dirty="0">
                <a:latin typeface="Frutiger LT Pro 55 Roman" panose="020B0602020204020204" pitchFamily="34" charset="0"/>
              </a:rPr>
              <a:t>EASE CC Output</a:t>
            </a:r>
          </a:p>
        </p:txBody>
      </p:sp>
      <p:sp>
        <p:nvSpPr>
          <p:cNvPr id="19" name="TextBox 18"/>
          <p:cNvSpPr txBox="1"/>
          <p:nvPr/>
        </p:nvSpPr>
        <p:spPr>
          <a:xfrm>
            <a:off x="1135882" y="4670919"/>
            <a:ext cx="3785016" cy="400110"/>
          </a:xfrm>
          <a:prstGeom prst="rect">
            <a:avLst/>
          </a:prstGeom>
          <a:noFill/>
        </p:spPr>
        <p:txBody>
          <a:bodyPr wrap="square" rtlCol="0">
            <a:spAutoFit/>
          </a:bodyPr>
          <a:lstStyle/>
          <a:p>
            <a:r>
              <a:rPr lang="en-US" sz="2000" b="1" i="1" dirty="0">
                <a:latin typeface="Frutiger LT Pro 55 Roman" panose="020B0602020204020204" pitchFamily="34" charset="0"/>
              </a:rPr>
              <a:t>EASE MF Output</a:t>
            </a:r>
          </a:p>
        </p:txBody>
      </p:sp>
      <p:sp>
        <p:nvSpPr>
          <p:cNvPr id="23" name="TextBox 22"/>
          <p:cNvSpPr txBox="1"/>
          <p:nvPr/>
        </p:nvSpPr>
        <p:spPr>
          <a:xfrm>
            <a:off x="5670627" y="6459243"/>
            <a:ext cx="3293294" cy="276999"/>
          </a:xfrm>
          <a:prstGeom prst="rect">
            <a:avLst/>
          </a:prstGeom>
          <a:noFill/>
        </p:spPr>
        <p:txBody>
          <a:bodyPr wrap="square" rtlCol="0">
            <a:spAutoFit/>
          </a:bodyPr>
          <a:lstStyle/>
          <a:p>
            <a:r>
              <a:rPr lang="en-US" sz="1200" dirty="0">
                <a:latin typeface="Frutiger LT Pro 55 Roman" panose="020B0602020204020204" pitchFamily="34" charset="0"/>
              </a:rPr>
              <a:t>Chittenden </a:t>
            </a:r>
            <a:r>
              <a:rPr lang="en-US" sz="1200" i="1" dirty="0">
                <a:latin typeface="Frutiger LT Pro 55 Roman" panose="020B0602020204020204" pitchFamily="34" charset="0"/>
              </a:rPr>
              <a:t>et al</a:t>
            </a:r>
            <a:r>
              <a:rPr lang="en-US" sz="1200" dirty="0">
                <a:latin typeface="Frutiger LT Pro 55 Roman" panose="020B0602020204020204" pitchFamily="34" charset="0"/>
              </a:rPr>
              <a:t>., </a:t>
            </a:r>
            <a:r>
              <a:rPr lang="en-US" sz="1200" i="1" dirty="0">
                <a:latin typeface="Frutiger LT Pro 55 Roman" panose="020B0602020204020204" pitchFamily="34" charset="0"/>
              </a:rPr>
              <a:t>Bioinformatics</a:t>
            </a:r>
            <a:r>
              <a:rPr lang="en-US" sz="1200" dirty="0">
                <a:latin typeface="Frutiger LT Pro 55 Roman" panose="020B0602020204020204" pitchFamily="34" charset="0"/>
              </a:rPr>
              <a:t> 2012</a:t>
            </a:r>
          </a:p>
        </p:txBody>
      </p:sp>
      <p:sp>
        <p:nvSpPr>
          <p:cNvPr id="22" name="TextBox 21"/>
          <p:cNvSpPr txBox="1"/>
          <p:nvPr/>
        </p:nvSpPr>
        <p:spPr>
          <a:xfrm>
            <a:off x="4255755" y="1169214"/>
            <a:ext cx="3443935" cy="369332"/>
          </a:xfrm>
          <a:prstGeom prst="rect">
            <a:avLst/>
          </a:prstGeom>
          <a:noFill/>
        </p:spPr>
        <p:txBody>
          <a:bodyPr wrap="square" rtlCol="0">
            <a:spAutoFit/>
          </a:bodyPr>
          <a:lstStyle/>
          <a:p>
            <a:r>
              <a:rPr lang="en-US" i="1" dirty="0">
                <a:latin typeface="Frutiger LT Pro 55 Roman" panose="020B0602020204020204" pitchFamily="34" charset="0"/>
              </a:rPr>
              <a:t>*Issues with Term Specificity</a:t>
            </a:r>
          </a:p>
        </p:txBody>
      </p:sp>
    </p:spTree>
    <p:extLst>
      <p:ext uri="{BB962C8B-B14F-4D97-AF65-F5344CB8AC3E}">
        <p14:creationId xmlns:p14="http://schemas.microsoft.com/office/powerpoint/2010/main" val="4020793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874" y="4483363"/>
            <a:ext cx="1293501" cy="1644912"/>
          </a:xfrm>
          <a:prstGeom prst="rect">
            <a:avLst/>
          </a:prstGeom>
        </p:spPr>
      </p:pic>
      <p:graphicFrame>
        <p:nvGraphicFramePr>
          <p:cNvPr id="4" name="Table 3"/>
          <p:cNvGraphicFramePr>
            <a:graphicFrameLocks noGrp="1"/>
          </p:cNvGraphicFramePr>
          <p:nvPr/>
        </p:nvGraphicFramePr>
        <p:xfrm>
          <a:off x="696873" y="1852460"/>
          <a:ext cx="7835614" cy="2425569"/>
        </p:xfrm>
        <a:graphic>
          <a:graphicData uri="http://schemas.openxmlformats.org/drawingml/2006/table">
            <a:tbl>
              <a:tblPr firstRow="1" bandRow="1"/>
              <a:tblGrid>
                <a:gridCol w="443185">
                  <a:extLst>
                    <a:ext uri="{9D8B030D-6E8A-4147-A177-3AD203B41FA5}">
                      <a16:colId xmlns:a16="http://schemas.microsoft.com/office/drawing/2014/main" val="20000"/>
                    </a:ext>
                  </a:extLst>
                </a:gridCol>
                <a:gridCol w="575648">
                  <a:extLst>
                    <a:ext uri="{9D8B030D-6E8A-4147-A177-3AD203B41FA5}">
                      <a16:colId xmlns:a16="http://schemas.microsoft.com/office/drawing/2014/main" val="20001"/>
                    </a:ext>
                  </a:extLst>
                </a:gridCol>
                <a:gridCol w="1700444">
                  <a:extLst>
                    <a:ext uri="{9D8B030D-6E8A-4147-A177-3AD203B41FA5}">
                      <a16:colId xmlns:a16="http://schemas.microsoft.com/office/drawing/2014/main" val="20002"/>
                    </a:ext>
                  </a:extLst>
                </a:gridCol>
                <a:gridCol w="268116">
                  <a:extLst>
                    <a:ext uri="{9D8B030D-6E8A-4147-A177-3AD203B41FA5}">
                      <a16:colId xmlns:a16="http://schemas.microsoft.com/office/drawing/2014/main" val="20003"/>
                    </a:ext>
                  </a:extLst>
                </a:gridCol>
                <a:gridCol w="355249">
                  <a:extLst>
                    <a:ext uri="{9D8B030D-6E8A-4147-A177-3AD203B41FA5}">
                      <a16:colId xmlns:a16="http://schemas.microsoft.com/office/drawing/2014/main" val="20004"/>
                    </a:ext>
                  </a:extLst>
                </a:gridCol>
                <a:gridCol w="308331">
                  <a:extLst>
                    <a:ext uri="{9D8B030D-6E8A-4147-A177-3AD203B41FA5}">
                      <a16:colId xmlns:a16="http://schemas.microsoft.com/office/drawing/2014/main" val="20005"/>
                    </a:ext>
                  </a:extLst>
                </a:gridCol>
                <a:gridCol w="428816">
                  <a:extLst>
                    <a:ext uri="{9D8B030D-6E8A-4147-A177-3AD203B41FA5}">
                      <a16:colId xmlns:a16="http://schemas.microsoft.com/office/drawing/2014/main" val="20006"/>
                    </a:ext>
                  </a:extLst>
                </a:gridCol>
                <a:gridCol w="428981">
                  <a:extLst>
                    <a:ext uri="{9D8B030D-6E8A-4147-A177-3AD203B41FA5}">
                      <a16:colId xmlns:a16="http://schemas.microsoft.com/office/drawing/2014/main" val="20007"/>
                    </a:ext>
                  </a:extLst>
                </a:gridCol>
                <a:gridCol w="428981">
                  <a:extLst>
                    <a:ext uri="{9D8B030D-6E8A-4147-A177-3AD203B41FA5}">
                      <a16:colId xmlns:a16="http://schemas.microsoft.com/office/drawing/2014/main" val="20008"/>
                    </a:ext>
                  </a:extLst>
                </a:gridCol>
                <a:gridCol w="395468">
                  <a:extLst>
                    <a:ext uri="{9D8B030D-6E8A-4147-A177-3AD203B41FA5}">
                      <a16:colId xmlns:a16="http://schemas.microsoft.com/office/drawing/2014/main" val="20009"/>
                    </a:ext>
                  </a:extLst>
                </a:gridCol>
                <a:gridCol w="402170">
                  <a:extLst>
                    <a:ext uri="{9D8B030D-6E8A-4147-A177-3AD203B41FA5}">
                      <a16:colId xmlns:a16="http://schemas.microsoft.com/office/drawing/2014/main" val="20010"/>
                    </a:ext>
                  </a:extLst>
                </a:gridCol>
                <a:gridCol w="435683">
                  <a:extLst>
                    <a:ext uri="{9D8B030D-6E8A-4147-A177-3AD203B41FA5}">
                      <a16:colId xmlns:a16="http://schemas.microsoft.com/office/drawing/2014/main" val="20011"/>
                    </a:ext>
                  </a:extLst>
                </a:gridCol>
                <a:gridCol w="576444">
                  <a:extLst>
                    <a:ext uri="{9D8B030D-6E8A-4147-A177-3AD203B41FA5}">
                      <a16:colId xmlns:a16="http://schemas.microsoft.com/office/drawing/2014/main" val="20012"/>
                    </a:ext>
                  </a:extLst>
                </a:gridCol>
                <a:gridCol w="1088098">
                  <a:extLst>
                    <a:ext uri="{9D8B030D-6E8A-4147-A177-3AD203B41FA5}">
                      <a16:colId xmlns:a16="http://schemas.microsoft.com/office/drawing/2014/main" val="20013"/>
                    </a:ext>
                  </a:extLst>
                </a:gridCol>
              </a:tblGrid>
              <a:tr h="46385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GO Class</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nGOseq</a:t>
                      </a:r>
                      <a:r>
                        <a:rPr lang="en-US" sz="800" b="1" i="0" u="none" strike="noStrike" dirty="0">
                          <a:solidFill>
                            <a:srgbClr val="000000"/>
                          </a:solidFill>
                          <a:effectLst/>
                          <a:latin typeface="+mj-lt"/>
                        </a:rPr>
                        <a:t> Accession</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nGOseq</a:t>
                      </a:r>
                      <a:r>
                        <a:rPr lang="en-US" sz="800" b="1" i="0" u="none" strike="noStrike" dirty="0">
                          <a:solidFill>
                            <a:srgbClr val="000000"/>
                          </a:solidFill>
                          <a:effectLst/>
                          <a:latin typeface="+mj-lt"/>
                        </a:rPr>
                        <a:t> Term</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List</a:t>
                      </a:r>
                    </a:p>
                    <a:p>
                      <a:pPr algn="l" fontAlgn="b"/>
                      <a:r>
                        <a:rPr lang="en-US" sz="800" b="1" i="0" u="none" strike="noStrike" dirty="0">
                          <a:solidFill>
                            <a:srgbClr val="000000"/>
                          </a:solidFill>
                          <a:effectLst/>
                          <a:latin typeface="+mj-lt"/>
                        </a:rPr>
                        <a:t>Hits</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List</a:t>
                      </a:r>
                    </a:p>
                    <a:p>
                      <a:pPr algn="l" fontAlgn="b"/>
                      <a:r>
                        <a:rPr lang="en-US" sz="800" b="1" i="0" u="none" strike="noStrike" dirty="0">
                          <a:solidFill>
                            <a:srgbClr val="000000"/>
                          </a:solidFill>
                          <a:effectLst/>
                          <a:latin typeface="+mj-lt"/>
                        </a:rPr>
                        <a:t>Size</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Pop</a:t>
                      </a:r>
                    </a:p>
                    <a:p>
                      <a:pPr algn="l" fontAlgn="b"/>
                      <a:r>
                        <a:rPr lang="en-US" sz="800" b="1" i="0" u="none" strike="noStrike" dirty="0">
                          <a:solidFill>
                            <a:srgbClr val="000000"/>
                          </a:solidFill>
                          <a:effectLst/>
                          <a:latin typeface="+mj-lt"/>
                        </a:rPr>
                        <a:t>Hits</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Pop</a:t>
                      </a:r>
                    </a:p>
                    <a:p>
                      <a:pPr algn="l" fontAlgn="b"/>
                      <a:r>
                        <a:rPr lang="en-US" sz="800" b="1" i="0" u="none" strike="noStrike" dirty="0">
                          <a:solidFill>
                            <a:srgbClr val="000000"/>
                          </a:solidFill>
                          <a:effectLst/>
                          <a:latin typeface="+mj-lt"/>
                        </a:rPr>
                        <a:t>Size</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Fisher's</a:t>
                      </a:r>
                    </a:p>
                    <a:p>
                      <a:pPr algn="l" fontAlgn="b"/>
                      <a:r>
                        <a:rPr lang="en-US" sz="800" b="1" i="0" u="none" strike="noStrike" dirty="0">
                          <a:solidFill>
                            <a:srgbClr val="000000"/>
                          </a:solidFill>
                          <a:effectLst/>
                          <a:latin typeface="+mj-lt"/>
                        </a:rPr>
                        <a:t>Exact</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Gene</a:t>
                      </a:r>
                    </a:p>
                    <a:p>
                      <a:pPr algn="l" fontAlgn="b"/>
                      <a:r>
                        <a:rPr lang="en-US" sz="800" b="1" i="0" u="none" strike="noStrike" dirty="0">
                          <a:solidFill>
                            <a:srgbClr val="000000"/>
                          </a:solidFill>
                          <a:effectLst/>
                          <a:latin typeface="+mj-lt"/>
                        </a:rPr>
                        <a:t>Enrich</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%Gene</a:t>
                      </a:r>
                    </a:p>
                    <a:p>
                      <a:pPr algn="l" fontAlgn="b"/>
                      <a:r>
                        <a:rPr lang="en-US" sz="800" b="1" i="0" u="none" strike="noStrike" dirty="0">
                          <a:solidFill>
                            <a:srgbClr val="000000"/>
                          </a:solidFill>
                          <a:effectLst/>
                          <a:latin typeface="+mj-lt"/>
                        </a:rPr>
                        <a:t>Enrich</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Pvalue</a:t>
                      </a:r>
                      <a:endParaRPr lang="en-US" sz="800" b="1" i="0" u="none" strike="noStrike" dirty="0">
                        <a:solidFill>
                          <a:srgbClr val="000000"/>
                        </a:solidFill>
                        <a:effectLst/>
                        <a:latin typeface="+mj-lt"/>
                      </a:endParaRPr>
                    </a:p>
                    <a:p>
                      <a:pPr algn="l" fontAlgn="b"/>
                      <a:r>
                        <a:rPr lang="en-US" sz="800" b="1" i="0" u="none" strike="noStrike" dirty="0" err="1">
                          <a:solidFill>
                            <a:srgbClr val="000000"/>
                          </a:solidFill>
                          <a:effectLst/>
                          <a:latin typeface="+mj-lt"/>
                        </a:rPr>
                        <a:t>LogDiff</a:t>
                      </a:r>
                      <a:endParaRPr lang="en-US" sz="800" b="1" i="0" u="none" strike="noStrike" dirty="0">
                        <a:solidFill>
                          <a:srgbClr val="000000"/>
                        </a:solidFill>
                        <a:effectLst/>
                        <a:latin typeface="+mj-lt"/>
                      </a:endParaRP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nGOseq</a:t>
                      </a:r>
                      <a:endParaRPr lang="en-US" sz="800" b="1" i="0" u="none" strike="noStrike" dirty="0">
                        <a:solidFill>
                          <a:srgbClr val="000000"/>
                        </a:solidFill>
                        <a:effectLst/>
                        <a:latin typeface="+mj-lt"/>
                      </a:endParaRPr>
                    </a:p>
                    <a:p>
                      <a:pPr algn="l" fontAlgn="b"/>
                      <a:r>
                        <a:rPr lang="en-US" sz="800" b="1" i="0" u="none" strike="noStrike" dirty="0">
                          <a:solidFill>
                            <a:srgbClr val="000000"/>
                          </a:solidFill>
                          <a:effectLst/>
                          <a:latin typeface="+mj-lt"/>
                        </a:rPr>
                        <a:t>Gene</a:t>
                      </a:r>
                    </a:p>
                    <a:p>
                      <a:pPr algn="l" fontAlgn="b"/>
                      <a:r>
                        <a:rPr lang="en-US" sz="800" b="1" i="0" u="none" strike="noStrike" dirty="0">
                          <a:solidFill>
                            <a:srgbClr val="000000"/>
                          </a:solidFill>
                          <a:effectLst/>
                          <a:latin typeface="+mj-lt"/>
                        </a:rPr>
                        <a:t>Enrich</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GOseq</a:t>
                      </a:r>
                      <a:endParaRPr lang="en-US" sz="800" b="1" i="0" u="none" strike="noStrike" dirty="0">
                        <a:solidFill>
                          <a:srgbClr val="000000"/>
                        </a:solidFill>
                        <a:effectLst/>
                        <a:latin typeface="+mj-lt"/>
                      </a:endParaRPr>
                    </a:p>
                    <a:p>
                      <a:pPr algn="l" fontAlgn="b"/>
                      <a:r>
                        <a:rPr lang="en-US" sz="800" b="1" i="0" u="none" strike="noStrike" dirty="0">
                          <a:solidFill>
                            <a:srgbClr val="000000"/>
                          </a:solidFill>
                          <a:effectLst/>
                          <a:latin typeface="+mj-lt"/>
                        </a:rPr>
                        <a:t>Accession</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GOseq</a:t>
                      </a:r>
                      <a:r>
                        <a:rPr lang="en-US" sz="800" b="1" i="0" u="none" strike="noStrike" dirty="0">
                          <a:solidFill>
                            <a:srgbClr val="000000"/>
                          </a:solidFill>
                          <a:effectLst/>
                          <a:latin typeface="+mj-lt"/>
                        </a:rPr>
                        <a:t> Term</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extLst>
                  <a:ext uri="{0D108BD9-81ED-4DB2-BD59-A6C34878D82A}">
                    <a16:rowId xmlns:a16="http://schemas.microsoft.com/office/drawing/2014/main" val="10000"/>
                  </a:ext>
                </a:extLst>
              </a:tr>
              <a:tr h="32695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BP</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0035067</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negative regulation of histone acetylation</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795</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2169</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0.04</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1.27</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63.35</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1.24</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1.95</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0007399</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nervous</a:t>
                      </a:r>
                      <a:r>
                        <a:rPr lang="en-US" sz="800" b="0" i="0" u="none" strike="noStrike" baseline="0" dirty="0">
                          <a:solidFill>
                            <a:srgbClr val="000000"/>
                          </a:solidFill>
                          <a:effectLst/>
                          <a:latin typeface="+mj-lt"/>
                        </a:rPr>
                        <a:t> system development</a:t>
                      </a:r>
                      <a:endParaRPr lang="en-US" sz="800" b="0" i="0" u="none" strike="noStrike" dirty="0">
                        <a:solidFill>
                          <a:srgbClr val="000000"/>
                        </a:solidFill>
                        <a:effectLst/>
                        <a:latin typeface="+mj-lt"/>
                      </a:endParaRP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2695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BP</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0032462</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regulation of protein </a:t>
                      </a:r>
                      <a:r>
                        <a:rPr lang="en-US" sz="800" b="0" i="0" u="none" strike="noStrike" dirty="0" err="1">
                          <a:solidFill>
                            <a:srgbClr val="000000"/>
                          </a:solidFill>
                          <a:effectLst/>
                          <a:latin typeface="+mj-lt"/>
                        </a:rPr>
                        <a:t>homooligomerization</a:t>
                      </a:r>
                      <a:endParaRPr lang="en-US" sz="800" b="0" i="0" u="none" strike="noStrike" dirty="0">
                        <a:solidFill>
                          <a:srgbClr val="000000"/>
                        </a:solidFill>
                        <a:effectLst/>
                        <a:latin typeface="+mj-lt"/>
                      </a:endParaRP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4</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795</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5</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2169</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0.04</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2.17</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43.35</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1.16</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2.42</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0007399</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nervous system development</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AEFF7"/>
                    </a:solidFill>
                  </a:tcPr>
                </a:tc>
                <a:extLst>
                  <a:ext uri="{0D108BD9-81ED-4DB2-BD59-A6C34878D82A}">
                    <a16:rowId xmlns:a16="http://schemas.microsoft.com/office/drawing/2014/main" val="10002"/>
                  </a:ext>
                </a:extLst>
              </a:tr>
              <a:tr h="32695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BP</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0050906</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detection of stimulus involved in sensory perception</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6</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319</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8</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832</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0.04</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2.93</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36.66</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1.37</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102.8</a:t>
                      </a:r>
                    </a:p>
                  </a:txBody>
                  <a:tcPr marL="6815" marR="6815" marT="6815"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0007417</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central nervous system development</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26953">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BP</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0072576</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l" rtl="0" eaLnBrk="1" fontAlgn="b" latinLnBrk="0" hangingPunct="1">
                        <a:spcBef>
                          <a:spcPts val="0"/>
                        </a:spcBef>
                        <a:spcAft>
                          <a:spcPts val="0"/>
                        </a:spcAft>
                      </a:pPr>
                      <a:r>
                        <a:rPr lang="en-US" sz="800" b="0" i="0" u="none" strike="noStrike" kern="1200" dirty="0">
                          <a:solidFill>
                            <a:srgbClr val="000000"/>
                          </a:solidFill>
                          <a:effectLst/>
                          <a:latin typeface="+mj-lt"/>
                        </a:rPr>
                        <a:t>liver morphogenesis</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3</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410</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3</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987</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0.04</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1.75</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58.46</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1.28</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2.29</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0031175</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l" rtl="0" eaLnBrk="1" fontAlgn="b" latinLnBrk="0" hangingPunct="1">
                        <a:spcBef>
                          <a:spcPts val="0"/>
                        </a:spcBef>
                        <a:spcAft>
                          <a:spcPts val="0"/>
                        </a:spcAft>
                      </a:pPr>
                      <a:r>
                        <a:rPr lang="en-US" sz="800" b="0" i="0" u="none" strike="noStrike" kern="1200" dirty="0">
                          <a:solidFill>
                            <a:srgbClr val="000000"/>
                          </a:solidFill>
                          <a:effectLst/>
                          <a:latin typeface="+mj-lt"/>
                        </a:rPr>
                        <a:t>neuron projection development</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26953">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BP</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2000757</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l" rtl="0" eaLnBrk="1" fontAlgn="b" latinLnBrk="0" hangingPunct="1">
                        <a:spcBef>
                          <a:spcPts val="0"/>
                        </a:spcBef>
                        <a:spcAft>
                          <a:spcPts val="0"/>
                        </a:spcAft>
                      </a:pPr>
                      <a:r>
                        <a:rPr lang="en-US" sz="800" b="0" i="0" u="none" strike="noStrike" kern="1200" dirty="0">
                          <a:solidFill>
                            <a:srgbClr val="000000"/>
                          </a:solidFill>
                          <a:effectLst/>
                          <a:latin typeface="+mj-lt"/>
                        </a:rPr>
                        <a:t>negative regulation of </a:t>
                      </a:r>
                      <a:r>
                        <a:rPr lang="en-US" sz="800" b="0" i="0" u="none" strike="noStrike" kern="1200" dirty="0" err="1">
                          <a:solidFill>
                            <a:srgbClr val="000000"/>
                          </a:solidFill>
                          <a:effectLst/>
                          <a:latin typeface="+mj-lt"/>
                        </a:rPr>
                        <a:t>peptidyl</a:t>
                      </a:r>
                      <a:r>
                        <a:rPr lang="en-US" sz="800" b="0" i="0" u="none" strike="noStrike" kern="1200" dirty="0">
                          <a:solidFill>
                            <a:srgbClr val="000000"/>
                          </a:solidFill>
                          <a:effectLst/>
                          <a:latin typeface="+mj-lt"/>
                        </a:rPr>
                        <a:t>-lysine acetylation</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3</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552</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3</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1467</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0.02</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1.87</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62.37</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1.50</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2.40</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0048699</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l" rtl="0" eaLnBrk="1" fontAlgn="b" latinLnBrk="0" hangingPunct="1">
                        <a:spcBef>
                          <a:spcPts val="0"/>
                        </a:spcBef>
                        <a:spcAft>
                          <a:spcPts val="0"/>
                        </a:spcAft>
                      </a:pPr>
                      <a:r>
                        <a:rPr lang="en-US" sz="800" b="0" i="0" u="none" strike="noStrike" kern="1200" dirty="0">
                          <a:solidFill>
                            <a:srgbClr val="000000"/>
                          </a:solidFill>
                          <a:effectLst/>
                          <a:latin typeface="+mj-lt"/>
                        </a:rPr>
                        <a:t>generation of neurons</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26953">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BP</a:t>
                      </a:r>
                      <a:endParaRPr lang="en-US" sz="1900" b="0" i="0" u="none" strike="noStrike" dirty="0">
                        <a:effectLst/>
                        <a:latin typeface="+mj-lt"/>
                      </a:endParaRPr>
                    </a:p>
                  </a:txBody>
                  <a:tcPr marL="6853" marR="6853" marT="6853"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0070098</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rtl="0" eaLnBrk="1" fontAlgn="b" latinLnBrk="0" hangingPunct="1">
                        <a:spcBef>
                          <a:spcPts val="0"/>
                        </a:spcBef>
                        <a:spcAft>
                          <a:spcPts val="0"/>
                        </a:spcAft>
                      </a:pPr>
                      <a:r>
                        <a:rPr lang="en-US" sz="800" b="0" i="0" u="none" strike="noStrike" kern="1200" dirty="0">
                          <a:solidFill>
                            <a:srgbClr val="000000"/>
                          </a:solidFill>
                          <a:effectLst/>
                          <a:latin typeface="+mj-lt"/>
                        </a:rPr>
                        <a:t>chemokine-mediated signaling pathway</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5</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287</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5</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684</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0.01</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2.90</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58.04</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1.85</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12.17</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0007409</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rtl="0" eaLnBrk="1" fontAlgn="b" latinLnBrk="0" hangingPunct="1">
                        <a:spcBef>
                          <a:spcPts val="0"/>
                        </a:spcBef>
                        <a:spcAft>
                          <a:spcPts val="0"/>
                        </a:spcAft>
                      </a:pPr>
                      <a:r>
                        <a:rPr lang="en-US" sz="800" b="0" i="0" u="none" strike="noStrike" kern="1200" dirty="0" err="1">
                          <a:solidFill>
                            <a:srgbClr val="000000"/>
                          </a:solidFill>
                          <a:effectLst/>
                          <a:latin typeface="+mj-lt"/>
                        </a:rPr>
                        <a:t>axonogenesis</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2060113" y="4849865"/>
            <a:ext cx="6472376" cy="906338"/>
          </a:xfrm>
          <a:prstGeom prst="rect">
            <a:avLst/>
          </a:prstGeom>
          <a:noFill/>
        </p:spPr>
        <p:txBody>
          <a:bodyPr wrap="square" rtlCol="0">
            <a:spAutoFit/>
          </a:bodyPr>
          <a:lstStyle/>
          <a:p>
            <a:r>
              <a:rPr lang="en-US" sz="1058" dirty="0">
                <a:solidFill>
                  <a:prstClr val="black"/>
                </a:solidFill>
                <a:latin typeface="Frutiger LT Pro 55 Roman" panose="020B0602020204020204" pitchFamily="34" charset="0"/>
                <a:ea typeface="宋体" pitchFamily="2" charset="-122"/>
              </a:rPr>
              <a:t>Fisher’s Exact Test p-value ≤ 0.05 and </a:t>
            </a:r>
            <a:r>
              <a:rPr lang="en-US" sz="1058" b="1" i="1" dirty="0">
                <a:solidFill>
                  <a:prstClr val="black"/>
                </a:solidFill>
                <a:latin typeface="Frutiger LT Pro 55 Roman" panose="020B0602020204020204" pitchFamily="34" charset="0"/>
                <a:ea typeface="宋体" pitchFamily="2" charset="-122"/>
              </a:rPr>
              <a:t>positive</a:t>
            </a:r>
            <a:r>
              <a:rPr lang="en-US" sz="1058" dirty="0">
                <a:solidFill>
                  <a:prstClr val="black"/>
                </a:solidFill>
                <a:latin typeface="Frutiger LT Pro 55 Roman" panose="020B0602020204020204" pitchFamily="34" charset="0"/>
                <a:ea typeface="宋体" pitchFamily="2" charset="-122"/>
              </a:rPr>
              <a:t> values for each of the following classifications:</a:t>
            </a:r>
          </a:p>
          <a:p>
            <a:r>
              <a:rPr lang="en-US" sz="1058" dirty="0">
                <a:solidFill>
                  <a:prstClr val="black"/>
                </a:solidFill>
                <a:latin typeface="Frutiger LT Pro 55 Roman" panose="020B0602020204020204" pitchFamily="34" charset="0"/>
                <a:ea typeface="宋体" pitchFamily="2" charset="-122"/>
              </a:rPr>
              <a:t>1. Gene Enrichment [k – ((M/N) x n)]</a:t>
            </a:r>
          </a:p>
          <a:p>
            <a:r>
              <a:rPr lang="en-US" sz="1058" dirty="0">
                <a:solidFill>
                  <a:prstClr val="black"/>
                </a:solidFill>
                <a:latin typeface="Frutiger LT Pro 55 Roman" panose="020B0602020204020204" pitchFamily="34" charset="0"/>
                <a:ea typeface="宋体" pitchFamily="2" charset="-122"/>
              </a:rPr>
              <a:t>2. Percent Gene Enrichment [((k/n) – (M/N)) x 100]</a:t>
            </a:r>
          </a:p>
          <a:p>
            <a:r>
              <a:rPr lang="en-US" sz="1058" dirty="0">
                <a:solidFill>
                  <a:prstClr val="black"/>
                </a:solidFill>
                <a:latin typeface="Frutiger LT Pro 55 Roman" panose="020B0602020204020204" pitchFamily="34" charset="0"/>
                <a:ea typeface="宋体" pitchFamily="2" charset="-122"/>
              </a:rPr>
              <a:t>3. </a:t>
            </a:r>
            <a:r>
              <a:rPr lang="en-US" sz="1058" dirty="0" err="1">
                <a:solidFill>
                  <a:prstClr val="black"/>
                </a:solidFill>
                <a:latin typeface="Frutiger LT Pro 55 Roman" panose="020B0602020204020204" pitchFamily="34" charset="0"/>
                <a:ea typeface="宋体" pitchFamily="2" charset="-122"/>
              </a:rPr>
              <a:t>nEASE</a:t>
            </a:r>
            <a:r>
              <a:rPr lang="en-US" sz="1058" dirty="0">
                <a:solidFill>
                  <a:prstClr val="black"/>
                </a:solidFill>
                <a:latin typeface="Frutiger LT Pro 55 Roman" panose="020B0602020204020204" pitchFamily="34" charset="0"/>
                <a:ea typeface="宋体" pitchFamily="2" charset="-122"/>
              </a:rPr>
              <a:t> p-value log difference</a:t>
            </a:r>
            <a:r>
              <a:rPr lang="en-US" sz="1058" b="1" dirty="0">
                <a:solidFill>
                  <a:prstClr val="black"/>
                </a:solidFill>
                <a:latin typeface="Frutiger LT Pro 55 Roman" panose="020B0602020204020204" pitchFamily="34" charset="0"/>
                <a:ea typeface="宋体" pitchFamily="2" charset="-122"/>
              </a:rPr>
              <a:t> </a:t>
            </a:r>
            <a:r>
              <a:rPr lang="en-US" sz="1058" dirty="0">
                <a:solidFill>
                  <a:prstClr val="black"/>
                </a:solidFill>
                <a:latin typeface="Frutiger LT Pro 55 Roman" panose="020B0602020204020204" pitchFamily="34" charset="0"/>
                <a:ea typeface="宋体" pitchFamily="2" charset="-122"/>
              </a:rPr>
              <a:t>[-log (</a:t>
            </a:r>
            <a:r>
              <a:rPr lang="en-US" sz="1058" dirty="0" err="1">
                <a:solidFill>
                  <a:prstClr val="black"/>
                </a:solidFill>
                <a:latin typeface="Frutiger LT Pro 55 Roman" panose="020B0602020204020204" pitchFamily="34" charset="0"/>
                <a:ea typeface="宋体" pitchFamily="2" charset="-122"/>
              </a:rPr>
              <a:t>nEASE</a:t>
            </a:r>
            <a:r>
              <a:rPr lang="en-US" sz="1058" dirty="0">
                <a:solidFill>
                  <a:prstClr val="black"/>
                </a:solidFill>
                <a:latin typeface="Frutiger LT Pro 55 Roman" panose="020B0602020204020204" pitchFamily="34" charset="0"/>
                <a:ea typeface="宋体" pitchFamily="2" charset="-122"/>
              </a:rPr>
              <a:t> p-value) – -log (EASE p-value)]</a:t>
            </a:r>
          </a:p>
          <a:p>
            <a:r>
              <a:rPr lang="en-US" sz="1058" dirty="0">
                <a:solidFill>
                  <a:prstClr val="black"/>
                </a:solidFill>
                <a:latin typeface="Frutiger LT Pro 55 Roman" panose="020B0602020204020204" pitchFamily="34" charset="0"/>
                <a:ea typeface="宋体" pitchFamily="2" charset="-122"/>
              </a:rPr>
              <a:t>4. </a:t>
            </a:r>
            <a:r>
              <a:rPr lang="en-US" sz="1058" dirty="0" err="1">
                <a:solidFill>
                  <a:prstClr val="black"/>
                </a:solidFill>
                <a:latin typeface="Frutiger LT Pro 55 Roman" panose="020B0602020204020204" pitchFamily="34" charset="0"/>
                <a:ea typeface="宋体" pitchFamily="2" charset="-122"/>
              </a:rPr>
              <a:t>nEASE</a:t>
            </a:r>
            <a:r>
              <a:rPr lang="en-US" sz="1058" dirty="0">
                <a:solidFill>
                  <a:prstClr val="black"/>
                </a:solidFill>
                <a:latin typeface="Frutiger LT Pro 55 Roman" panose="020B0602020204020204" pitchFamily="34" charset="0"/>
                <a:ea typeface="宋体" pitchFamily="2" charset="-122"/>
              </a:rPr>
              <a:t> Gene Enrichment [Gene Enrichment – EASE Gene Enrichment]</a:t>
            </a:r>
          </a:p>
        </p:txBody>
      </p:sp>
      <p:sp>
        <p:nvSpPr>
          <p:cNvPr id="7" name="Rectangle 6"/>
          <p:cNvSpPr/>
          <p:nvPr/>
        </p:nvSpPr>
        <p:spPr>
          <a:xfrm>
            <a:off x="5832710" y="5761772"/>
            <a:ext cx="2699777" cy="255134"/>
          </a:xfrm>
          <a:prstGeom prst="rect">
            <a:avLst/>
          </a:prstGeom>
        </p:spPr>
        <p:txBody>
          <a:bodyPr wrap="none">
            <a:spAutoFit/>
          </a:bodyPr>
          <a:lstStyle/>
          <a:p>
            <a:pPr algn="r" fontAlgn="base">
              <a:spcBef>
                <a:spcPct val="0"/>
              </a:spcBef>
              <a:spcAft>
                <a:spcPct val="0"/>
              </a:spcAft>
            </a:pPr>
            <a:r>
              <a:rPr lang="en-US" sz="1058" i="1" dirty="0">
                <a:solidFill>
                  <a:srgbClr val="221E1F"/>
                </a:solidFill>
                <a:latin typeface="Frutiger LT Pro 55 Roman" panose="020B0602020204020204" pitchFamily="34" charset="0"/>
                <a:ea typeface="宋体" pitchFamily="2" charset="-122"/>
              </a:rPr>
              <a:t>Chittenden et al., Bioinformatics</a:t>
            </a:r>
            <a:r>
              <a:rPr lang="en-US" sz="1058" dirty="0">
                <a:solidFill>
                  <a:srgbClr val="221E1F"/>
                </a:solidFill>
                <a:latin typeface="Frutiger LT Pro 55 Roman" panose="020B0602020204020204" pitchFamily="34" charset="0"/>
                <a:ea typeface="宋体" pitchFamily="2" charset="-122"/>
              </a:rPr>
              <a:t> 2012</a:t>
            </a:r>
          </a:p>
        </p:txBody>
      </p:sp>
      <p:sp>
        <p:nvSpPr>
          <p:cNvPr id="12" name="TextBox 11">
            <a:extLst>
              <a:ext uri="{FF2B5EF4-FFF2-40B4-BE49-F238E27FC236}">
                <a16:creationId xmlns:a16="http://schemas.microsoft.com/office/drawing/2014/main" id="{25CF4780-194C-4FC9-9B46-DF8D6B89F29F}"/>
              </a:ext>
            </a:extLst>
          </p:cNvPr>
          <p:cNvSpPr txBox="1"/>
          <p:nvPr/>
        </p:nvSpPr>
        <p:spPr>
          <a:xfrm>
            <a:off x="533903" y="6128275"/>
            <a:ext cx="1526210" cy="485069"/>
          </a:xfrm>
          <a:prstGeom prst="rect">
            <a:avLst/>
          </a:prstGeom>
          <a:noFill/>
        </p:spPr>
        <p:txBody>
          <a:bodyPr wrap="square" rtlCol="0">
            <a:spAutoFit/>
          </a:bodyPr>
          <a:lstStyle/>
          <a:p>
            <a:pPr algn="r">
              <a:defRPr/>
            </a:pPr>
            <a:r>
              <a:rPr lang="en-US" sz="800" dirty="0" err="1">
                <a:solidFill>
                  <a:srgbClr val="221E1F"/>
                </a:solidFill>
                <a:latin typeface="Frutiger LT Pro 55 Roman" panose="020B0602020204020204" pitchFamily="34" charset="0"/>
              </a:rPr>
              <a:t>Lodato</a:t>
            </a:r>
            <a:r>
              <a:rPr lang="en-US" sz="800" dirty="0">
                <a:solidFill>
                  <a:srgbClr val="221E1F"/>
                </a:solidFill>
                <a:latin typeface="Frutiger LT Pro 55 Roman" panose="020B0602020204020204" pitchFamily="34" charset="0"/>
              </a:rPr>
              <a:t> </a:t>
            </a:r>
            <a:r>
              <a:rPr lang="en-US" sz="800" i="1" dirty="0">
                <a:solidFill>
                  <a:srgbClr val="221E1F"/>
                </a:solidFill>
                <a:latin typeface="Frutiger LT Pro 55 Roman" panose="020B0602020204020204" pitchFamily="34" charset="0"/>
              </a:rPr>
              <a:t>et al</a:t>
            </a:r>
            <a:r>
              <a:rPr lang="en-US" sz="800" dirty="0">
                <a:solidFill>
                  <a:srgbClr val="221E1F"/>
                </a:solidFill>
                <a:latin typeface="Frutiger LT Pro 55 Roman" panose="020B0602020204020204" pitchFamily="34" charset="0"/>
              </a:rPr>
              <a:t>., </a:t>
            </a:r>
            <a:r>
              <a:rPr lang="en-US" sz="800" i="1" dirty="0">
                <a:solidFill>
                  <a:srgbClr val="221E1F"/>
                </a:solidFill>
                <a:latin typeface="Frutiger LT Pro 55 Roman" panose="020B0602020204020204" pitchFamily="34" charset="0"/>
              </a:rPr>
              <a:t>Science</a:t>
            </a:r>
            <a:r>
              <a:rPr lang="en-US" sz="800" dirty="0">
                <a:solidFill>
                  <a:srgbClr val="221E1F"/>
                </a:solidFill>
                <a:latin typeface="Frutiger LT Pro 55 Roman" panose="020B0602020204020204" pitchFamily="34" charset="0"/>
              </a:rPr>
              <a:t> 2015</a:t>
            </a:r>
          </a:p>
          <a:p>
            <a:pPr algn="r"/>
            <a:r>
              <a:rPr lang="en-US" sz="800" dirty="0" err="1">
                <a:solidFill>
                  <a:srgbClr val="221E1F"/>
                </a:solidFill>
                <a:latin typeface="Frutiger LT Pro 55 Roman" panose="020B0602020204020204" pitchFamily="34" charset="0"/>
              </a:rPr>
              <a:t>Lodato</a:t>
            </a:r>
            <a:r>
              <a:rPr lang="en-US" sz="800" dirty="0">
                <a:solidFill>
                  <a:srgbClr val="221E1F"/>
                </a:solidFill>
                <a:latin typeface="Frutiger LT Pro 55 Roman" panose="020B0602020204020204" pitchFamily="34" charset="0"/>
              </a:rPr>
              <a:t> </a:t>
            </a:r>
            <a:r>
              <a:rPr lang="en-US" sz="800" i="1" dirty="0">
                <a:solidFill>
                  <a:srgbClr val="221E1F"/>
                </a:solidFill>
                <a:latin typeface="Frutiger LT Pro 55 Roman" panose="020B0602020204020204" pitchFamily="34" charset="0"/>
              </a:rPr>
              <a:t>et al</a:t>
            </a:r>
            <a:r>
              <a:rPr lang="en-US" sz="800" dirty="0">
                <a:solidFill>
                  <a:srgbClr val="221E1F"/>
                </a:solidFill>
                <a:latin typeface="Frutiger LT Pro 55 Roman" panose="020B0602020204020204" pitchFamily="34" charset="0"/>
              </a:rPr>
              <a:t>., </a:t>
            </a:r>
            <a:r>
              <a:rPr lang="en-US" sz="800" i="1" dirty="0">
                <a:solidFill>
                  <a:srgbClr val="221E1F"/>
                </a:solidFill>
                <a:latin typeface="Frutiger LT Pro 55 Roman" panose="020B0602020204020204" pitchFamily="34" charset="0"/>
              </a:rPr>
              <a:t>Science</a:t>
            </a:r>
            <a:r>
              <a:rPr lang="en-US" sz="800" dirty="0">
                <a:solidFill>
                  <a:srgbClr val="221E1F"/>
                </a:solidFill>
                <a:latin typeface="Frutiger LT Pro 55 Roman" panose="020B0602020204020204" pitchFamily="34" charset="0"/>
              </a:rPr>
              <a:t> 2017</a:t>
            </a:r>
          </a:p>
          <a:p>
            <a:pPr algn="r">
              <a:defRPr/>
            </a:pPr>
            <a:endParaRPr lang="en-US" sz="952" dirty="0">
              <a:solidFill>
                <a:srgbClr val="221E1F"/>
              </a:solidFill>
              <a:latin typeface="Frutiger LT Pro 55 Roman" panose="020B0602020204020204" pitchFamily="34" charset="0"/>
            </a:endParaRPr>
          </a:p>
        </p:txBody>
      </p:sp>
    </p:spTree>
    <p:extLst>
      <p:ext uri="{BB962C8B-B14F-4D97-AF65-F5344CB8AC3E}">
        <p14:creationId xmlns:p14="http://schemas.microsoft.com/office/powerpoint/2010/main" val="3997585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20C719-51EC-432B-85E6-9EE102F372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691" y="1162466"/>
            <a:ext cx="4876175" cy="1615379"/>
          </a:xfrm>
          <a:prstGeom prst="rect">
            <a:avLst/>
          </a:prstGeom>
        </p:spPr>
      </p:pic>
      <p:graphicFrame>
        <p:nvGraphicFramePr>
          <p:cNvPr id="4" name="Table 3">
            <a:extLst>
              <a:ext uri="{FF2B5EF4-FFF2-40B4-BE49-F238E27FC236}">
                <a16:creationId xmlns:a16="http://schemas.microsoft.com/office/drawing/2014/main" id="{80032FBA-443D-4F2C-9B84-0814E95171E7}"/>
              </a:ext>
            </a:extLst>
          </p:cNvPr>
          <p:cNvGraphicFramePr>
            <a:graphicFrameLocks noGrp="1"/>
          </p:cNvGraphicFramePr>
          <p:nvPr>
            <p:extLst>
              <p:ext uri="{D42A27DB-BD31-4B8C-83A1-F6EECF244321}">
                <p14:modId xmlns:p14="http://schemas.microsoft.com/office/powerpoint/2010/main" val="3298999217"/>
              </p:ext>
            </p:extLst>
          </p:nvPr>
        </p:nvGraphicFramePr>
        <p:xfrm>
          <a:off x="257691" y="2892019"/>
          <a:ext cx="8778242" cy="3216505"/>
        </p:xfrm>
        <a:graphic>
          <a:graphicData uri="http://schemas.openxmlformats.org/drawingml/2006/table">
            <a:tbl>
              <a:tblPr firstRow="1" bandRow="1"/>
              <a:tblGrid>
                <a:gridCol w="496496">
                  <a:extLst>
                    <a:ext uri="{9D8B030D-6E8A-4147-A177-3AD203B41FA5}">
                      <a16:colId xmlns:a16="http://schemas.microsoft.com/office/drawing/2014/main" val="20000"/>
                    </a:ext>
                  </a:extLst>
                </a:gridCol>
                <a:gridCol w="644896">
                  <a:extLst>
                    <a:ext uri="{9D8B030D-6E8A-4147-A177-3AD203B41FA5}">
                      <a16:colId xmlns:a16="http://schemas.microsoft.com/office/drawing/2014/main" val="20001"/>
                    </a:ext>
                  </a:extLst>
                </a:gridCol>
                <a:gridCol w="1688475">
                  <a:extLst>
                    <a:ext uri="{9D8B030D-6E8A-4147-A177-3AD203B41FA5}">
                      <a16:colId xmlns:a16="http://schemas.microsoft.com/office/drawing/2014/main" val="20002"/>
                    </a:ext>
                  </a:extLst>
                </a:gridCol>
                <a:gridCol w="468511">
                  <a:extLst>
                    <a:ext uri="{9D8B030D-6E8A-4147-A177-3AD203B41FA5}">
                      <a16:colId xmlns:a16="http://schemas.microsoft.com/office/drawing/2014/main" val="20003"/>
                    </a:ext>
                  </a:extLst>
                </a:gridCol>
                <a:gridCol w="367455">
                  <a:extLst>
                    <a:ext uri="{9D8B030D-6E8A-4147-A177-3AD203B41FA5}">
                      <a16:colId xmlns:a16="http://schemas.microsoft.com/office/drawing/2014/main" val="20004"/>
                    </a:ext>
                  </a:extLst>
                </a:gridCol>
                <a:gridCol w="349086">
                  <a:extLst>
                    <a:ext uri="{9D8B030D-6E8A-4147-A177-3AD203B41FA5}">
                      <a16:colId xmlns:a16="http://schemas.microsoft.com/office/drawing/2014/main" val="20005"/>
                    </a:ext>
                  </a:extLst>
                </a:gridCol>
                <a:gridCol w="468511">
                  <a:extLst>
                    <a:ext uri="{9D8B030D-6E8A-4147-A177-3AD203B41FA5}">
                      <a16:colId xmlns:a16="http://schemas.microsoft.com/office/drawing/2014/main" val="20006"/>
                    </a:ext>
                  </a:extLst>
                </a:gridCol>
                <a:gridCol w="567750">
                  <a:extLst>
                    <a:ext uri="{9D8B030D-6E8A-4147-A177-3AD203B41FA5}">
                      <a16:colId xmlns:a16="http://schemas.microsoft.com/office/drawing/2014/main" val="20007"/>
                    </a:ext>
                  </a:extLst>
                </a:gridCol>
                <a:gridCol w="480587">
                  <a:extLst>
                    <a:ext uri="{9D8B030D-6E8A-4147-A177-3AD203B41FA5}">
                      <a16:colId xmlns:a16="http://schemas.microsoft.com/office/drawing/2014/main" val="20008"/>
                    </a:ext>
                  </a:extLst>
                </a:gridCol>
                <a:gridCol w="443044">
                  <a:extLst>
                    <a:ext uri="{9D8B030D-6E8A-4147-A177-3AD203B41FA5}">
                      <a16:colId xmlns:a16="http://schemas.microsoft.com/office/drawing/2014/main" val="20009"/>
                    </a:ext>
                  </a:extLst>
                </a:gridCol>
                <a:gridCol w="450551">
                  <a:extLst>
                    <a:ext uri="{9D8B030D-6E8A-4147-A177-3AD203B41FA5}">
                      <a16:colId xmlns:a16="http://schemas.microsoft.com/office/drawing/2014/main" val="20010"/>
                    </a:ext>
                  </a:extLst>
                </a:gridCol>
                <a:gridCol w="488099">
                  <a:extLst>
                    <a:ext uri="{9D8B030D-6E8A-4147-A177-3AD203B41FA5}">
                      <a16:colId xmlns:a16="http://schemas.microsoft.com/office/drawing/2014/main" val="20011"/>
                    </a:ext>
                  </a:extLst>
                </a:gridCol>
                <a:gridCol w="645787">
                  <a:extLst>
                    <a:ext uri="{9D8B030D-6E8A-4147-A177-3AD203B41FA5}">
                      <a16:colId xmlns:a16="http://schemas.microsoft.com/office/drawing/2014/main" val="20012"/>
                    </a:ext>
                  </a:extLst>
                </a:gridCol>
                <a:gridCol w="1218994">
                  <a:extLst>
                    <a:ext uri="{9D8B030D-6E8A-4147-A177-3AD203B41FA5}">
                      <a16:colId xmlns:a16="http://schemas.microsoft.com/office/drawing/2014/main" val="20013"/>
                    </a:ext>
                  </a:extLst>
                </a:gridCol>
              </a:tblGrid>
              <a:tr h="51965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a:solidFill>
                            <a:srgbClr val="000000"/>
                          </a:solidFill>
                          <a:effectLst/>
                          <a:latin typeface="+mj-lt"/>
                          <a:ea typeface="Times New Roman" charset="0"/>
                          <a:cs typeface="Times New Roman" charset="0"/>
                        </a:rPr>
                        <a:t>GO Class</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a:solidFill>
                            <a:srgbClr val="000000"/>
                          </a:solidFill>
                          <a:effectLst/>
                          <a:latin typeface="+mj-lt"/>
                          <a:ea typeface="Times New Roman" charset="0"/>
                          <a:cs typeface="Times New Roman" charset="0"/>
                        </a:rPr>
                        <a:t>Accession</a:t>
                      </a:r>
                      <a:r>
                        <a:rPr lang="en-US" sz="800" b="1" i="0" u="none" strike="noStrike" baseline="0" dirty="0">
                          <a:solidFill>
                            <a:srgbClr val="000000"/>
                          </a:solidFill>
                          <a:effectLst/>
                          <a:latin typeface="+mj-lt"/>
                          <a:ea typeface="Times New Roman" charset="0"/>
                          <a:cs typeface="Times New Roman" charset="0"/>
                        </a:rPr>
                        <a:t> Number</a:t>
                      </a:r>
                      <a:endParaRPr lang="en-US" sz="800" b="1" i="0" u="none" strike="noStrike" dirty="0">
                        <a:solidFill>
                          <a:srgbClr val="000000"/>
                        </a:solidFill>
                        <a:effectLst/>
                        <a:latin typeface="+mj-lt"/>
                        <a:ea typeface="Times New Roman" charset="0"/>
                        <a:cs typeface="Times New Roman" charset="0"/>
                      </a:endParaRP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err="1">
                          <a:solidFill>
                            <a:srgbClr val="000000"/>
                          </a:solidFill>
                          <a:effectLst/>
                          <a:latin typeface="+mj-lt"/>
                          <a:ea typeface="Times New Roman" charset="0"/>
                          <a:cs typeface="Times New Roman" charset="0"/>
                        </a:rPr>
                        <a:t>nGOSeq</a:t>
                      </a:r>
                      <a:r>
                        <a:rPr lang="en-US" sz="800" b="1" i="0" u="none" strike="noStrike" dirty="0">
                          <a:solidFill>
                            <a:srgbClr val="000000"/>
                          </a:solidFill>
                          <a:effectLst/>
                          <a:latin typeface="+mj-lt"/>
                          <a:ea typeface="Times New Roman" charset="0"/>
                          <a:cs typeface="Times New Roman" charset="0"/>
                        </a:rPr>
                        <a:t> Term</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a:solidFill>
                            <a:srgbClr val="000000"/>
                          </a:solidFill>
                          <a:effectLst/>
                          <a:latin typeface="+mj-lt"/>
                          <a:ea typeface="Times New Roman" charset="0"/>
                          <a:cs typeface="Times New Roman" charset="0"/>
                        </a:rPr>
                        <a:t>List</a:t>
                      </a:r>
                    </a:p>
                    <a:p>
                      <a:pPr algn="ctr" fontAlgn="b"/>
                      <a:r>
                        <a:rPr lang="en-US" sz="800" b="1" i="0" u="none" strike="noStrike" dirty="0">
                          <a:solidFill>
                            <a:srgbClr val="000000"/>
                          </a:solidFill>
                          <a:effectLst/>
                          <a:latin typeface="+mj-lt"/>
                          <a:ea typeface="Times New Roman" charset="0"/>
                          <a:cs typeface="Times New Roman" charset="0"/>
                        </a:rPr>
                        <a:t>Hits</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a:solidFill>
                            <a:srgbClr val="000000"/>
                          </a:solidFill>
                          <a:effectLst/>
                          <a:latin typeface="+mj-lt"/>
                          <a:ea typeface="Times New Roman" charset="0"/>
                          <a:cs typeface="Times New Roman" charset="0"/>
                        </a:rPr>
                        <a:t>List</a:t>
                      </a:r>
                    </a:p>
                    <a:p>
                      <a:pPr algn="ctr" fontAlgn="b"/>
                      <a:r>
                        <a:rPr lang="en-US" sz="800" b="1" i="0" u="none" strike="noStrike" dirty="0">
                          <a:solidFill>
                            <a:srgbClr val="000000"/>
                          </a:solidFill>
                          <a:effectLst/>
                          <a:latin typeface="+mj-lt"/>
                          <a:ea typeface="Times New Roman" charset="0"/>
                          <a:cs typeface="Times New Roman" charset="0"/>
                        </a:rPr>
                        <a:t>Size</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a:solidFill>
                            <a:srgbClr val="000000"/>
                          </a:solidFill>
                          <a:effectLst/>
                          <a:latin typeface="+mj-lt"/>
                          <a:ea typeface="Times New Roman" charset="0"/>
                          <a:cs typeface="Times New Roman" charset="0"/>
                        </a:rPr>
                        <a:t>Pop</a:t>
                      </a:r>
                    </a:p>
                    <a:p>
                      <a:pPr algn="ctr" fontAlgn="b"/>
                      <a:r>
                        <a:rPr lang="en-US" sz="800" b="1" i="0" u="none" strike="noStrike" dirty="0">
                          <a:solidFill>
                            <a:srgbClr val="000000"/>
                          </a:solidFill>
                          <a:effectLst/>
                          <a:latin typeface="+mj-lt"/>
                          <a:ea typeface="Times New Roman" charset="0"/>
                          <a:cs typeface="Times New Roman" charset="0"/>
                        </a:rPr>
                        <a:t>Hits</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a:solidFill>
                            <a:srgbClr val="000000"/>
                          </a:solidFill>
                          <a:effectLst/>
                          <a:latin typeface="+mj-lt"/>
                          <a:ea typeface="Times New Roman" charset="0"/>
                          <a:cs typeface="Times New Roman" charset="0"/>
                        </a:rPr>
                        <a:t>Pop</a:t>
                      </a:r>
                    </a:p>
                    <a:p>
                      <a:pPr algn="ctr" fontAlgn="b"/>
                      <a:r>
                        <a:rPr lang="en-US" sz="800" b="1" i="0" u="none" strike="noStrike" dirty="0">
                          <a:solidFill>
                            <a:srgbClr val="000000"/>
                          </a:solidFill>
                          <a:effectLst/>
                          <a:latin typeface="+mj-lt"/>
                          <a:ea typeface="Times New Roman" charset="0"/>
                          <a:cs typeface="Times New Roman" charset="0"/>
                        </a:rPr>
                        <a:t>Size</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a:solidFill>
                            <a:srgbClr val="000000"/>
                          </a:solidFill>
                          <a:effectLst/>
                          <a:latin typeface="+mj-lt"/>
                          <a:ea typeface="Times New Roman" charset="0"/>
                          <a:cs typeface="Times New Roman" charset="0"/>
                        </a:rPr>
                        <a:t>Fisher's</a:t>
                      </a:r>
                    </a:p>
                    <a:p>
                      <a:pPr algn="ctr" fontAlgn="b"/>
                      <a:r>
                        <a:rPr lang="en-US" sz="800" b="1" i="0" u="none" strike="noStrike" dirty="0">
                          <a:solidFill>
                            <a:srgbClr val="000000"/>
                          </a:solidFill>
                          <a:effectLst/>
                          <a:latin typeface="+mj-lt"/>
                          <a:ea typeface="Times New Roman" charset="0"/>
                          <a:cs typeface="Times New Roman" charset="0"/>
                        </a:rPr>
                        <a:t>Exact</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a:solidFill>
                            <a:srgbClr val="000000"/>
                          </a:solidFill>
                          <a:effectLst/>
                          <a:latin typeface="+mj-lt"/>
                          <a:ea typeface="Times New Roman" charset="0"/>
                          <a:cs typeface="Times New Roman" charset="0"/>
                        </a:rPr>
                        <a:t>Gene</a:t>
                      </a:r>
                    </a:p>
                    <a:p>
                      <a:pPr algn="ctr" fontAlgn="b"/>
                      <a:r>
                        <a:rPr lang="en-US" sz="800" b="1" i="0" u="none" strike="noStrike" dirty="0">
                          <a:solidFill>
                            <a:srgbClr val="000000"/>
                          </a:solidFill>
                          <a:effectLst/>
                          <a:latin typeface="+mj-lt"/>
                          <a:ea typeface="Times New Roman" charset="0"/>
                          <a:cs typeface="Times New Roman" charset="0"/>
                        </a:rPr>
                        <a:t>Enrich</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a:solidFill>
                            <a:srgbClr val="000000"/>
                          </a:solidFill>
                          <a:effectLst/>
                          <a:latin typeface="+mj-lt"/>
                          <a:ea typeface="Times New Roman" charset="0"/>
                          <a:cs typeface="Times New Roman" charset="0"/>
                        </a:rPr>
                        <a:t>%Gene</a:t>
                      </a:r>
                    </a:p>
                    <a:p>
                      <a:pPr algn="ctr" fontAlgn="b"/>
                      <a:r>
                        <a:rPr lang="en-US" sz="800" b="1" i="0" u="none" strike="noStrike" dirty="0">
                          <a:solidFill>
                            <a:srgbClr val="000000"/>
                          </a:solidFill>
                          <a:effectLst/>
                          <a:latin typeface="+mj-lt"/>
                          <a:ea typeface="Times New Roman" charset="0"/>
                          <a:cs typeface="Times New Roman" charset="0"/>
                        </a:rPr>
                        <a:t>Enrich</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err="1">
                          <a:solidFill>
                            <a:srgbClr val="000000"/>
                          </a:solidFill>
                          <a:effectLst/>
                          <a:latin typeface="+mj-lt"/>
                          <a:ea typeface="Times New Roman" charset="0"/>
                          <a:cs typeface="Times New Roman" charset="0"/>
                        </a:rPr>
                        <a:t>Pvalue</a:t>
                      </a:r>
                      <a:endParaRPr lang="en-US" sz="800" b="1" i="0" u="none" strike="noStrike" dirty="0">
                        <a:solidFill>
                          <a:srgbClr val="000000"/>
                        </a:solidFill>
                        <a:effectLst/>
                        <a:latin typeface="+mj-lt"/>
                        <a:ea typeface="Times New Roman" charset="0"/>
                        <a:cs typeface="Times New Roman" charset="0"/>
                      </a:endParaRPr>
                    </a:p>
                    <a:p>
                      <a:pPr algn="ctr" fontAlgn="b"/>
                      <a:r>
                        <a:rPr lang="en-US" sz="800" b="1" i="0" u="none" strike="noStrike" dirty="0" err="1">
                          <a:solidFill>
                            <a:srgbClr val="000000"/>
                          </a:solidFill>
                          <a:effectLst/>
                          <a:latin typeface="+mj-lt"/>
                          <a:ea typeface="Times New Roman" charset="0"/>
                          <a:cs typeface="Times New Roman" charset="0"/>
                        </a:rPr>
                        <a:t>LogDiff</a:t>
                      </a:r>
                      <a:endParaRPr lang="en-US" sz="800" b="1" i="0" u="none" strike="noStrike" dirty="0">
                        <a:solidFill>
                          <a:srgbClr val="000000"/>
                        </a:solidFill>
                        <a:effectLst/>
                        <a:latin typeface="+mj-lt"/>
                        <a:ea typeface="Times New Roman" charset="0"/>
                        <a:cs typeface="Times New Roman" charset="0"/>
                      </a:endParaRP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err="1">
                          <a:solidFill>
                            <a:srgbClr val="000000"/>
                          </a:solidFill>
                          <a:effectLst/>
                          <a:latin typeface="+mj-lt"/>
                          <a:ea typeface="Times New Roman" charset="0"/>
                          <a:cs typeface="Times New Roman" charset="0"/>
                        </a:rPr>
                        <a:t>nGOseq</a:t>
                      </a:r>
                      <a:endParaRPr lang="en-US" sz="800" b="1" i="0" u="none" strike="noStrike" dirty="0">
                        <a:solidFill>
                          <a:srgbClr val="000000"/>
                        </a:solidFill>
                        <a:effectLst/>
                        <a:latin typeface="+mj-lt"/>
                        <a:ea typeface="Times New Roman" charset="0"/>
                        <a:cs typeface="Times New Roman" charset="0"/>
                      </a:endParaRPr>
                    </a:p>
                    <a:p>
                      <a:pPr algn="ctr" fontAlgn="b"/>
                      <a:r>
                        <a:rPr lang="en-US" sz="800" b="1" i="0" u="none" strike="noStrike" dirty="0">
                          <a:solidFill>
                            <a:srgbClr val="000000"/>
                          </a:solidFill>
                          <a:effectLst/>
                          <a:latin typeface="+mj-lt"/>
                          <a:ea typeface="Times New Roman" charset="0"/>
                          <a:cs typeface="Times New Roman" charset="0"/>
                        </a:rPr>
                        <a:t>Gene</a:t>
                      </a:r>
                    </a:p>
                    <a:p>
                      <a:pPr algn="ctr" fontAlgn="b"/>
                      <a:r>
                        <a:rPr lang="en-US" sz="800" b="1" i="0" u="none" strike="noStrike" dirty="0">
                          <a:solidFill>
                            <a:srgbClr val="000000"/>
                          </a:solidFill>
                          <a:effectLst/>
                          <a:latin typeface="+mj-lt"/>
                          <a:ea typeface="Times New Roman" charset="0"/>
                          <a:cs typeface="Times New Roman" charset="0"/>
                        </a:rPr>
                        <a:t>Enrich</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err="1">
                          <a:solidFill>
                            <a:srgbClr val="000000"/>
                          </a:solidFill>
                          <a:effectLst/>
                          <a:latin typeface="+mj-lt"/>
                          <a:ea typeface="Times New Roman" charset="0"/>
                          <a:cs typeface="Times New Roman" charset="0"/>
                        </a:rPr>
                        <a:t>GOseq</a:t>
                      </a:r>
                      <a:endParaRPr lang="en-US" sz="800" b="1" i="0" u="none" strike="noStrike" dirty="0">
                        <a:solidFill>
                          <a:srgbClr val="000000"/>
                        </a:solidFill>
                        <a:effectLst/>
                        <a:latin typeface="+mj-lt"/>
                        <a:ea typeface="Times New Roman" charset="0"/>
                        <a:cs typeface="Times New Roman" charset="0"/>
                      </a:endParaRPr>
                    </a:p>
                    <a:p>
                      <a:pPr algn="ctr" fontAlgn="b"/>
                      <a:r>
                        <a:rPr lang="en-US" sz="800" b="1" i="0" u="none" strike="noStrike" dirty="0">
                          <a:solidFill>
                            <a:srgbClr val="000000"/>
                          </a:solidFill>
                          <a:effectLst/>
                          <a:latin typeface="+mj-lt"/>
                          <a:ea typeface="Times New Roman" charset="0"/>
                          <a:cs typeface="Times New Roman" charset="0"/>
                        </a:rPr>
                        <a:t>Accession</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8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b"/>
                      <a:r>
                        <a:rPr lang="en-US" sz="800" b="1" i="0" u="none" strike="noStrike" dirty="0" err="1">
                          <a:solidFill>
                            <a:srgbClr val="000000"/>
                          </a:solidFill>
                          <a:effectLst/>
                          <a:latin typeface="+mj-lt"/>
                          <a:ea typeface="Times New Roman" charset="0"/>
                          <a:cs typeface="Times New Roman" charset="0"/>
                        </a:rPr>
                        <a:t>GOSeq</a:t>
                      </a:r>
                      <a:r>
                        <a:rPr lang="en-US" sz="800" b="1" i="0" u="none" strike="noStrike" dirty="0">
                          <a:solidFill>
                            <a:srgbClr val="000000"/>
                          </a:solidFill>
                          <a:effectLst/>
                          <a:latin typeface="+mj-lt"/>
                          <a:ea typeface="Times New Roman" charset="0"/>
                          <a:cs typeface="Times New Roman" charset="0"/>
                        </a:rPr>
                        <a:t> Term</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80000"/>
                      </a:srgbClr>
                    </a:solidFill>
                  </a:tcPr>
                </a:tc>
                <a:extLst>
                  <a:ext uri="{0D108BD9-81ED-4DB2-BD59-A6C34878D82A}">
                    <a16:rowId xmlns:a16="http://schemas.microsoft.com/office/drawing/2014/main" val="10000"/>
                  </a:ext>
                </a:extLst>
              </a:tr>
              <a:tr h="366288">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BP</a:t>
                      </a:r>
                    </a:p>
                  </a:txBody>
                  <a:tcPr marL="7632" marR="7632" marT="7632"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1900744</a:t>
                      </a:r>
                    </a:p>
                  </a:txBody>
                  <a:tcPr marL="7632" marR="7632" marT="763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ea typeface="Times New Roman" charset="0"/>
                          <a:cs typeface="Times New Roman" charset="0"/>
                        </a:rPr>
                        <a:t>regulation of p38MAPK cascade</a:t>
                      </a:r>
                    </a:p>
                  </a:txBody>
                  <a:tcPr marL="7632" marR="7632" marT="763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2</a:t>
                      </a:r>
                    </a:p>
                  </a:txBody>
                  <a:tcPr marL="7215" marR="7215" marT="7215"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63</a:t>
                      </a:r>
                    </a:p>
                  </a:txBody>
                  <a:tcPr marL="7215" marR="7215" marT="7215"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4</a:t>
                      </a:r>
                    </a:p>
                  </a:txBody>
                  <a:tcPr marL="7215" marR="7215" marT="7215"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889</a:t>
                      </a:r>
                    </a:p>
                  </a:txBody>
                  <a:tcPr marL="7215" marR="7215" marT="7215"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0.027</a:t>
                      </a:r>
                    </a:p>
                  </a:txBody>
                  <a:tcPr marL="7632" marR="7632" marT="763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1.72</a:t>
                      </a:r>
                    </a:p>
                  </a:txBody>
                  <a:tcPr marL="7632" marR="7632" marT="763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42.91</a:t>
                      </a:r>
                    </a:p>
                  </a:txBody>
                  <a:tcPr marL="7632" marR="7632" marT="763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0.65</a:t>
                      </a:r>
                    </a:p>
                  </a:txBody>
                  <a:tcPr marL="7632" marR="7632" marT="763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0.33</a:t>
                      </a:r>
                    </a:p>
                  </a:txBody>
                  <a:tcPr marL="7632" marR="7632" marT="763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0007155</a:t>
                      </a:r>
                    </a:p>
                  </a:txBody>
                  <a:tcPr marL="7632" marR="7632" marT="763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ea typeface="Times New Roman" charset="0"/>
                          <a:cs typeface="Times New Roman" charset="0"/>
                        </a:rPr>
                        <a:t>cell adhesion</a:t>
                      </a:r>
                    </a:p>
                  </a:txBody>
                  <a:tcPr marL="7632" marR="7632" marT="7632"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AEFF7"/>
                    </a:solidFill>
                  </a:tcPr>
                </a:tc>
                <a:extLst>
                  <a:ext uri="{0D108BD9-81ED-4DB2-BD59-A6C34878D82A}">
                    <a16:rowId xmlns:a16="http://schemas.microsoft.com/office/drawing/2014/main" val="10002"/>
                  </a:ext>
                </a:extLst>
              </a:tr>
              <a:tr h="366288">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BP</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0060055</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ea typeface="Times New Roman" charset="0"/>
                          <a:cs typeface="Times New Roman" charset="0"/>
                        </a:rPr>
                        <a:t>angiogenesis involved in</a:t>
                      </a:r>
                    </a:p>
                    <a:p>
                      <a:pPr algn="l" fontAlgn="b"/>
                      <a:r>
                        <a:rPr lang="en-US" sz="800" b="0" i="0" u="none" strike="noStrike" dirty="0">
                          <a:solidFill>
                            <a:srgbClr val="000000"/>
                          </a:solidFill>
                          <a:effectLst/>
                          <a:latin typeface="+mj-lt"/>
                          <a:ea typeface="Times New Roman" charset="0"/>
                          <a:cs typeface="Times New Roman" charset="0"/>
                        </a:rPr>
                        <a:t>wound healing</a:t>
                      </a:r>
                    </a:p>
                  </a:txBody>
                  <a:tcPr marL="7632" marR="7632" marT="7632"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3</a:t>
                      </a:r>
                    </a:p>
                  </a:txBody>
                  <a:tcPr marL="7215" marR="7215" marT="72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20</a:t>
                      </a:r>
                    </a:p>
                  </a:txBody>
                  <a:tcPr marL="7215" marR="7215" marT="72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4</a:t>
                      </a:r>
                    </a:p>
                  </a:txBody>
                  <a:tcPr marL="7215" marR="7215" marT="72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199</a:t>
                      </a:r>
                    </a:p>
                  </a:txBody>
                  <a:tcPr marL="7215" marR="7215" marT="72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0.003</a:t>
                      </a:r>
                    </a:p>
                  </a:txBody>
                  <a:tcPr marL="7632" marR="7632" marT="7632"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2.60</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64.95</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0.88</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0.25</a:t>
                      </a:r>
                    </a:p>
                  </a:txBody>
                  <a:tcPr marL="7632" marR="7632" marT="7632"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ea typeface="Times New Roman" charset="0"/>
                          <a:cs typeface="Times New Roman" charset="0"/>
                        </a:rPr>
                        <a:t>0001666</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ea typeface="Times New Roman" charset="0"/>
                          <a:cs typeface="Times New Roman" charset="0"/>
                        </a:rPr>
                        <a:t>response to hypoxia</a:t>
                      </a:r>
                    </a:p>
                  </a:txBody>
                  <a:tcPr marL="7632" marR="7632" marT="7632"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3"/>
                  </a:ext>
                </a:extLst>
              </a:tr>
              <a:tr h="366288">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BP</a:t>
                      </a:r>
                    </a:p>
                  </a:txBody>
                  <a:tcPr marL="11291" marR="11291" marT="11291" marB="54203"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0001935</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l" fontAlgn="b"/>
                      <a:r>
                        <a:rPr lang="en-US" sz="800" b="0" i="0" u="none" strike="noStrike" dirty="0">
                          <a:solidFill>
                            <a:srgbClr val="000000"/>
                          </a:solidFill>
                          <a:effectLst/>
                          <a:latin typeface="+mn-lt"/>
                        </a:rPr>
                        <a:t>endothelial cell proliferation</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22</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1127</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72</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7178</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0.001</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10.66</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14.86</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0.26</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0.25</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0044237</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l" fontAlgn="b"/>
                      <a:r>
                        <a:rPr lang="en-US" sz="800" b="0" i="0" u="none" strike="noStrike" dirty="0">
                          <a:solidFill>
                            <a:srgbClr val="000000"/>
                          </a:solidFill>
                          <a:effectLst/>
                          <a:latin typeface="+mn-lt"/>
                        </a:rPr>
                        <a:t>cellular metabolic process</a:t>
                      </a:r>
                    </a:p>
                  </a:txBody>
                  <a:tcPr marL="11291" marR="11291" marT="11291" marB="54203"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5"/>
                  </a:ext>
                </a:extLst>
              </a:tr>
              <a:tr h="366288">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BP</a:t>
                      </a:r>
                    </a:p>
                  </a:txBody>
                  <a:tcPr marL="7676" marR="7676" marT="7676"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0043114</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l"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regulation of </a:t>
                      </a:r>
                    </a:p>
                    <a:p>
                      <a:pPr marL="0" algn="l"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vascular permeability</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2</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85</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4</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868</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0.050</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1.61</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40.21</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0.68</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0.54</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0006629</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l"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lipid metabolic process</a:t>
                      </a:r>
                    </a:p>
                  </a:txBody>
                  <a:tcPr marL="7676" marR="7676" marT="7676"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08"/>
                  </a:ext>
                </a:extLst>
              </a:tr>
              <a:tr h="366288">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BP</a:t>
                      </a:r>
                    </a:p>
                  </a:txBody>
                  <a:tcPr marL="7676" marR="7676" marT="7676"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0010573</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l"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vascular endothelial growth factor production</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3</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41</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6</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488</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0.013</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2.50</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41.60</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0.70</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0.43</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0033993</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l"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response to lipid</a:t>
                      </a:r>
                    </a:p>
                  </a:txBody>
                  <a:tcPr marL="7676" marR="7676" marT="7676"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9"/>
                  </a:ext>
                </a:extLst>
              </a:tr>
              <a:tr h="366288">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BP</a:t>
                      </a:r>
                    </a:p>
                  </a:txBody>
                  <a:tcPr marL="7676" marR="7676" marT="7676"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0071604</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l"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transforming growth factor </a:t>
                      </a:r>
                    </a:p>
                    <a:p>
                      <a:pPr marL="0" algn="l"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beta production</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3</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37</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8</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441</a:t>
                      </a:r>
                    </a:p>
                  </a:txBody>
                  <a:tcPr marL="7252" marR="7252" marT="7252"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0.022</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2.33</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29.11</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0.21</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0.06</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2000145</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l"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regulation of </a:t>
                      </a:r>
                    </a:p>
                    <a:p>
                      <a:pPr marL="0" algn="l" rtl="0" eaLnBrk="1" fontAlgn="b" latinLnBrk="0" hangingPunct="1">
                        <a:spcBef>
                          <a:spcPts val="0"/>
                        </a:spcBef>
                        <a:spcAft>
                          <a:spcPts val="0"/>
                        </a:spcAft>
                      </a:pPr>
                      <a:r>
                        <a:rPr lang="en-US" sz="800" b="0" i="0" u="none" strike="noStrike" dirty="0">
                          <a:effectLst/>
                          <a:latin typeface="+mj-lt"/>
                          <a:ea typeface="Times New Roman" charset="0"/>
                          <a:cs typeface="Times New Roman" charset="0"/>
                        </a:rPr>
                        <a:t>cell motility</a:t>
                      </a:r>
                    </a:p>
                  </a:txBody>
                  <a:tcPr marL="7676" marR="7676" marT="7676"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val="10010"/>
                  </a:ext>
                </a:extLst>
              </a:tr>
              <a:tr h="499122">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n-lt"/>
                          <a:ea typeface="Times New Roman" charset="0"/>
                          <a:cs typeface="Times New Roman" charset="0"/>
                        </a:rPr>
                        <a:t>BP</a:t>
                      </a:r>
                    </a:p>
                  </a:txBody>
                  <a:tcPr marL="7676" marR="7676" marT="7676"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ctr" rtl="0" eaLnBrk="1" fontAlgn="b" latinLnBrk="0" hangingPunct="1">
                        <a:spcBef>
                          <a:spcPts val="0"/>
                        </a:spcBef>
                        <a:spcAft>
                          <a:spcPts val="0"/>
                        </a:spcAft>
                      </a:pPr>
                      <a:r>
                        <a:rPr lang="en-US" sz="800" b="0" i="0" u="none" strike="noStrike" dirty="0">
                          <a:effectLst/>
                          <a:latin typeface="+mn-lt"/>
                          <a:ea typeface="Times New Roman" charset="0"/>
                          <a:cs typeface="Times New Roman" charset="0"/>
                        </a:rPr>
                        <a:t>0006006</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marL="0" algn="l" rtl="0" eaLnBrk="1" fontAlgn="b" latinLnBrk="0" hangingPunct="1">
                        <a:spcBef>
                          <a:spcPts val="0"/>
                        </a:spcBef>
                        <a:spcAft>
                          <a:spcPts val="0"/>
                        </a:spcAft>
                      </a:pPr>
                      <a:r>
                        <a:rPr lang="en-US" sz="800" b="0" i="0" u="none" strike="noStrike" dirty="0">
                          <a:effectLst/>
                          <a:latin typeface="+mn-lt"/>
                          <a:ea typeface="Times New Roman" charset="0"/>
                          <a:cs typeface="Times New Roman" charset="0"/>
                        </a:rPr>
                        <a:t>glucose metabolic process</a:t>
                      </a:r>
                    </a:p>
                  </a:txBody>
                  <a:tcPr marL="7676" marR="7676" marT="7676"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19</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576</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73</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3432</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0.028</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6.75</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9.244</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0.64</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1.53</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ctr" fontAlgn="b"/>
                      <a:r>
                        <a:rPr lang="en-US" sz="800" b="0" i="0" u="none" strike="noStrike" dirty="0">
                          <a:solidFill>
                            <a:srgbClr val="000000"/>
                          </a:solidFill>
                          <a:effectLst/>
                          <a:latin typeface="+mn-lt"/>
                        </a:rPr>
                        <a:t>0044767</a:t>
                      </a:r>
                    </a:p>
                  </a:txBody>
                  <a:tcPr marL="11291" marR="11291" marT="11291" marB="54203"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Helvetica Neue"/>
                        </a:defRPr>
                      </a:lvl1pPr>
                      <a:lvl2pPr marL="457200" algn="l" defTabSz="914400" rtl="0" eaLnBrk="1" latinLnBrk="0" hangingPunct="1">
                        <a:defRPr sz="1800" kern="1200">
                          <a:solidFill>
                            <a:schemeClr val="tx1"/>
                          </a:solidFill>
                          <a:latin typeface="Helvetica Neue"/>
                        </a:defRPr>
                      </a:lvl2pPr>
                      <a:lvl3pPr marL="914400" algn="l" defTabSz="914400" rtl="0" eaLnBrk="1" latinLnBrk="0" hangingPunct="1">
                        <a:defRPr sz="1800" kern="1200">
                          <a:solidFill>
                            <a:schemeClr val="tx1"/>
                          </a:solidFill>
                          <a:latin typeface="Helvetica Neue"/>
                        </a:defRPr>
                      </a:lvl3pPr>
                      <a:lvl4pPr marL="1371600" algn="l" defTabSz="914400" rtl="0" eaLnBrk="1" latinLnBrk="0" hangingPunct="1">
                        <a:defRPr sz="1800" kern="1200">
                          <a:solidFill>
                            <a:schemeClr val="tx1"/>
                          </a:solidFill>
                          <a:latin typeface="Helvetica Neue"/>
                        </a:defRPr>
                      </a:lvl4pPr>
                      <a:lvl5pPr marL="1828800" algn="l" defTabSz="914400" rtl="0" eaLnBrk="1" latinLnBrk="0" hangingPunct="1">
                        <a:defRPr sz="1800" kern="1200">
                          <a:solidFill>
                            <a:schemeClr val="tx1"/>
                          </a:solidFill>
                          <a:latin typeface="Helvetica Neue"/>
                        </a:defRPr>
                      </a:lvl5pPr>
                      <a:lvl6pPr marL="2286000" algn="l" defTabSz="914400" rtl="0" eaLnBrk="1" latinLnBrk="0" hangingPunct="1">
                        <a:defRPr sz="1800" kern="1200">
                          <a:solidFill>
                            <a:schemeClr val="tx1"/>
                          </a:solidFill>
                          <a:latin typeface="Helvetica Neue"/>
                        </a:defRPr>
                      </a:lvl6pPr>
                      <a:lvl7pPr marL="2743200" algn="l" defTabSz="914400" rtl="0" eaLnBrk="1" latinLnBrk="0" hangingPunct="1">
                        <a:defRPr sz="1800" kern="1200">
                          <a:solidFill>
                            <a:schemeClr val="tx1"/>
                          </a:solidFill>
                          <a:latin typeface="Helvetica Neue"/>
                        </a:defRPr>
                      </a:lvl7pPr>
                      <a:lvl8pPr marL="3200400" algn="l" defTabSz="914400" rtl="0" eaLnBrk="1" latinLnBrk="0" hangingPunct="1">
                        <a:defRPr sz="1800" kern="1200">
                          <a:solidFill>
                            <a:schemeClr val="tx1"/>
                          </a:solidFill>
                          <a:latin typeface="Helvetica Neue"/>
                        </a:defRPr>
                      </a:lvl8pPr>
                      <a:lvl9pPr marL="3657600" algn="l" defTabSz="914400" rtl="0" eaLnBrk="1" latinLnBrk="0" hangingPunct="1">
                        <a:defRPr sz="1800" kern="1200">
                          <a:solidFill>
                            <a:schemeClr val="tx1"/>
                          </a:solidFill>
                          <a:latin typeface="Helvetica Neue"/>
                        </a:defRPr>
                      </a:lvl9pPr>
                    </a:lstStyle>
                    <a:p>
                      <a:pPr algn="l" fontAlgn="b"/>
                      <a:r>
                        <a:rPr lang="en-US" sz="800" b="0" i="0" u="none" strike="noStrike" dirty="0">
                          <a:solidFill>
                            <a:srgbClr val="000000"/>
                          </a:solidFill>
                          <a:effectLst/>
                          <a:latin typeface="+mn-lt"/>
                        </a:rPr>
                        <a:t>single-organism developmental process</a:t>
                      </a:r>
                    </a:p>
                  </a:txBody>
                  <a:tcPr marL="11291" marR="11291" marT="11291" marB="54203"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636011073"/>
                  </a:ext>
                </a:extLst>
              </a:tr>
            </a:tbl>
          </a:graphicData>
        </a:graphic>
      </p:graphicFrame>
      <p:sp>
        <p:nvSpPr>
          <p:cNvPr id="5" name="Rectangle 4">
            <a:extLst>
              <a:ext uri="{FF2B5EF4-FFF2-40B4-BE49-F238E27FC236}">
                <a16:creationId xmlns:a16="http://schemas.microsoft.com/office/drawing/2014/main" id="{ED6F235E-A212-493B-9F0D-415AC7D278A0}"/>
              </a:ext>
            </a:extLst>
          </p:cNvPr>
          <p:cNvSpPr/>
          <p:nvPr/>
        </p:nvSpPr>
        <p:spPr>
          <a:xfrm>
            <a:off x="6075383" y="6222698"/>
            <a:ext cx="2826327" cy="635302"/>
          </a:xfrm>
          <a:prstGeom prst="rect">
            <a:avLst/>
          </a:prstGeom>
        </p:spPr>
        <p:txBody>
          <a:bodyPr wrap="square">
            <a:spAutoFit/>
          </a:bodyPr>
          <a:lstStyle/>
          <a:p>
            <a:pPr defTabSz="806409" fontAlgn="base">
              <a:spcBef>
                <a:spcPct val="0"/>
              </a:spcBef>
              <a:spcAft>
                <a:spcPct val="0"/>
              </a:spcAft>
              <a:defRPr/>
            </a:pPr>
            <a:r>
              <a:rPr lang="en-US" sz="882" b="1" dirty="0">
                <a:solidFill>
                  <a:srgbClr val="221E1F"/>
                </a:solidFill>
                <a:latin typeface="Frutiger LT Pro 55 Roman" panose="020B0602020204020204" pitchFamily="34" charset="0"/>
                <a:ea typeface="宋体" pitchFamily="2" charset="-122"/>
              </a:rPr>
              <a:t>Chittenden </a:t>
            </a:r>
            <a:r>
              <a:rPr lang="en-US" sz="882" b="1" i="1" dirty="0">
                <a:solidFill>
                  <a:srgbClr val="221E1F"/>
                </a:solidFill>
                <a:latin typeface="Frutiger LT Pro 55 Roman" panose="020B0602020204020204" pitchFamily="34" charset="0"/>
                <a:ea typeface="宋体" pitchFamily="2" charset="-122"/>
              </a:rPr>
              <a:t>et al</a:t>
            </a:r>
            <a:r>
              <a:rPr lang="en-US" sz="882" b="1" dirty="0">
                <a:solidFill>
                  <a:srgbClr val="221E1F"/>
                </a:solidFill>
                <a:latin typeface="Frutiger LT Pro 55 Roman" panose="020B0602020204020204" pitchFamily="34" charset="0"/>
                <a:ea typeface="宋体" pitchFamily="2" charset="-122"/>
              </a:rPr>
              <a:t>.,</a:t>
            </a:r>
            <a:r>
              <a:rPr lang="en-US" sz="882" b="1" i="1" dirty="0">
                <a:solidFill>
                  <a:srgbClr val="221E1F"/>
                </a:solidFill>
                <a:latin typeface="Frutiger LT Pro 55 Roman" panose="020B0602020204020204" pitchFamily="34" charset="0"/>
                <a:ea typeface="宋体" pitchFamily="2" charset="-122"/>
              </a:rPr>
              <a:t> Bioinformatics</a:t>
            </a:r>
            <a:r>
              <a:rPr lang="en-US" sz="882" b="1" dirty="0">
                <a:solidFill>
                  <a:srgbClr val="221E1F"/>
                </a:solidFill>
                <a:latin typeface="Frutiger LT Pro 55 Roman" panose="020B0602020204020204" pitchFamily="34" charset="0"/>
                <a:ea typeface="宋体" pitchFamily="2" charset="-122"/>
              </a:rPr>
              <a:t> 2012</a:t>
            </a:r>
          </a:p>
          <a:p>
            <a:pPr defTabSz="806409" fontAlgn="base">
              <a:spcBef>
                <a:spcPct val="0"/>
              </a:spcBef>
              <a:spcAft>
                <a:spcPct val="0"/>
              </a:spcAft>
              <a:defRPr/>
            </a:pPr>
            <a:r>
              <a:rPr lang="en-US" sz="882" b="1" dirty="0">
                <a:solidFill>
                  <a:srgbClr val="221E1F"/>
                </a:solidFill>
                <a:latin typeface="Frutiger LT Pro 55 Roman" panose="020B0602020204020204" pitchFamily="34" charset="0"/>
                <a:ea typeface="宋体" pitchFamily="2" charset="-122"/>
              </a:rPr>
              <a:t>Fang </a:t>
            </a:r>
            <a:r>
              <a:rPr lang="en-US" sz="882" b="1" i="1" dirty="0">
                <a:solidFill>
                  <a:srgbClr val="221E1F"/>
                </a:solidFill>
                <a:latin typeface="Frutiger LT Pro 55 Roman" panose="020B0602020204020204" pitchFamily="34" charset="0"/>
                <a:ea typeface="宋体" pitchFamily="2" charset="-122"/>
              </a:rPr>
              <a:t>et al</a:t>
            </a:r>
            <a:r>
              <a:rPr lang="en-US" sz="882" b="1" dirty="0">
                <a:solidFill>
                  <a:srgbClr val="221E1F"/>
                </a:solidFill>
                <a:latin typeface="Frutiger LT Pro 55 Roman" panose="020B0602020204020204" pitchFamily="34" charset="0"/>
                <a:ea typeface="宋体" pitchFamily="2" charset="-122"/>
              </a:rPr>
              <a:t>., </a:t>
            </a:r>
            <a:r>
              <a:rPr lang="en-US" sz="882" b="1" i="1" dirty="0">
                <a:solidFill>
                  <a:srgbClr val="221E1F"/>
                </a:solidFill>
                <a:latin typeface="Frutiger LT Pro 55 Roman" panose="020B0602020204020204" pitchFamily="34" charset="0"/>
                <a:ea typeface="宋体" pitchFamily="2" charset="-122"/>
              </a:rPr>
              <a:t>Nature Communications </a:t>
            </a:r>
            <a:r>
              <a:rPr lang="en-US" sz="882" b="1" dirty="0">
                <a:solidFill>
                  <a:srgbClr val="221E1F"/>
                </a:solidFill>
                <a:latin typeface="Frutiger LT Pro 55 Roman" panose="020B0602020204020204" pitchFamily="34" charset="0"/>
                <a:ea typeface="宋体" pitchFamily="2" charset="-122"/>
              </a:rPr>
              <a:t>2017</a:t>
            </a:r>
          </a:p>
          <a:p>
            <a:pPr defTabSz="806409" fontAlgn="base">
              <a:spcBef>
                <a:spcPct val="0"/>
              </a:spcBef>
              <a:spcAft>
                <a:spcPct val="0"/>
              </a:spcAft>
              <a:defRPr/>
            </a:pPr>
            <a:r>
              <a:rPr lang="en-US" sz="882" b="1" dirty="0">
                <a:solidFill>
                  <a:srgbClr val="221E1F"/>
                </a:solidFill>
                <a:latin typeface="Frutiger LT Pro 55 Roman" panose="020B0602020204020204" pitchFamily="34" charset="0"/>
                <a:ea typeface="宋体" pitchFamily="2" charset="-122"/>
              </a:rPr>
              <a:t>Yu </a:t>
            </a:r>
            <a:r>
              <a:rPr lang="en-US" sz="882" b="1" i="1" dirty="0">
                <a:solidFill>
                  <a:srgbClr val="221E1F"/>
                </a:solidFill>
                <a:latin typeface="Frutiger LT Pro 55 Roman" panose="020B0602020204020204" pitchFamily="34" charset="0"/>
                <a:ea typeface="宋体" pitchFamily="2" charset="-122"/>
              </a:rPr>
              <a:t>et al</a:t>
            </a:r>
            <a:r>
              <a:rPr lang="en-US" sz="882" b="1" dirty="0">
                <a:solidFill>
                  <a:srgbClr val="221E1F"/>
                </a:solidFill>
                <a:latin typeface="Frutiger LT Pro 55 Roman" panose="020B0602020204020204" pitchFamily="34" charset="0"/>
                <a:ea typeface="宋体" pitchFamily="2" charset="-122"/>
              </a:rPr>
              <a:t>., </a:t>
            </a:r>
            <a:r>
              <a:rPr lang="en-US" sz="882" b="1" i="1" dirty="0">
                <a:solidFill>
                  <a:srgbClr val="221E1F"/>
                </a:solidFill>
                <a:latin typeface="Frutiger LT Pro 55 Roman" panose="020B0602020204020204" pitchFamily="34" charset="0"/>
                <a:ea typeface="宋体" pitchFamily="2" charset="-122"/>
              </a:rPr>
              <a:t>Nature</a:t>
            </a:r>
            <a:r>
              <a:rPr lang="en-US" sz="882" b="1" dirty="0">
                <a:solidFill>
                  <a:srgbClr val="221E1F"/>
                </a:solidFill>
                <a:latin typeface="Frutiger LT Pro 55 Roman" panose="020B0602020204020204" pitchFamily="34" charset="0"/>
                <a:ea typeface="宋体" pitchFamily="2" charset="-122"/>
              </a:rPr>
              <a:t> 2017</a:t>
            </a:r>
          </a:p>
          <a:p>
            <a:pPr defTabSz="806409" fontAlgn="base">
              <a:spcBef>
                <a:spcPct val="0"/>
              </a:spcBef>
              <a:spcAft>
                <a:spcPct val="0"/>
              </a:spcAft>
              <a:defRPr/>
            </a:pPr>
            <a:endParaRPr lang="en-US" sz="882" b="1" dirty="0">
              <a:solidFill>
                <a:srgbClr val="221E1F"/>
              </a:solidFill>
              <a:latin typeface="Frutiger LT Pro 55 Roman" panose="020B0602020204020204" pitchFamily="34" charset="0"/>
              <a:ea typeface="宋体" pitchFamily="2" charset="-122"/>
            </a:endParaRPr>
          </a:p>
        </p:txBody>
      </p:sp>
    </p:spTree>
    <p:extLst>
      <p:ext uri="{BB962C8B-B14F-4D97-AF65-F5344CB8AC3E}">
        <p14:creationId xmlns:p14="http://schemas.microsoft.com/office/powerpoint/2010/main" val="3320937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1799763"/>
            <a:ext cx="9142572" cy="523220"/>
          </a:xfrm>
          <a:prstGeom prst="rect">
            <a:avLst/>
          </a:prstGeom>
          <a:noFill/>
        </p:spPr>
        <p:txBody>
          <a:bodyPr wrap="square" rtlCol="0">
            <a:spAutoFit/>
          </a:bodyPr>
          <a:lstStyle/>
          <a:p>
            <a:pPr algn="ctr"/>
            <a:r>
              <a:rPr lang="en-US" sz="2800" b="1" i="1" dirty="0">
                <a:solidFill>
                  <a:prstClr val="black"/>
                </a:solidFill>
                <a:latin typeface="Frutiger LT Pro 55 Roman" panose="020B0602020204020204" pitchFamily="34" charset="0"/>
              </a:rPr>
              <a:t>Multiple Testing Correction</a:t>
            </a:r>
          </a:p>
        </p:txBody>
      </p:sp>
      <p:graphicFrame>
        <p:nvGraphicFramePr>
          <p:cNvPr id="18" name="Table 17"/>
          <p:cNvGraphicFramePr>
            <a:graphicFrameLocks noGrp="1"/>
          </p:cNvGraphicFramePr>
          <p:nvPr>
            <p:extLst>
              <p:ext uri="{D42A27DB-BD31-4B8C-83A1-F6EECF244321}">
                <p14:modId xmlns:p14="http://schemas.microsoft.com/office/powerpoint/2010/main" val="6491332"/>
              </p:ext>
            </p:extLst>
          </p:nvPr>
        </p:nvGraphicFramePr>
        <p:xfrm>
          <a:off x="768911" y="2626462"/>
          <a:ext cx="7463994" cy="1940560"/>
        </p:xfrm>
        <a:graphic>
          <a:graphicData uri="http://schemas.openxmlformats.org/drawingml/2006/table">
            <a:tbl>
              <a:tblPr firstRow="1" bandRow="1">
                <a:tableStyleId>{21E4AEA4-8DFA-4A89-87EB-49C32662AFE0}</a:tableStyleId>
              </a:tblPr>
              <a:tblGrid>
                <a:gridCol w="1839378">
                  <a:extLst>
                    <a:ext uri="{9D8B030D-6E8A-4147-A177-3AD203B41FA5}">
                      <a16:colId xmlns:a16="http://schemas.microsoft.com/office/drawing/2014/main" val="20000"/>
                    </a:ext>
                  </a:extLst>
                </a:gridCol>
                <a:gridCol w="1566472">
                  <a:extLst>
                    <a:ext uri="{9D8B030D-6E8A-4147-A177-3AD203B41FA5}">
                      <a16:colId xmlns:a16="http://schemas.microsoft.com/office/drawing/2014/main" val="20001"/>
                    </a:ext>
                  </a:extLst>
                </a:gridCol>
                <a:gridCol w="4058144">
                  <a:extLst>
                    <a:ext uri="{9D8B030D-6E8A-4147-A177-3AD203B41FA5}">
                      <a16:colId xmlns:a16="http://schemas.microsoft.com/office/drawing/2014/main" val="20002"/>
                    </a:ext>
                  </a:extLst>
                </a:gridCol>
              </a:tblGrid>
              <a:tr h="370840">
                <a:tc>
                  <a:txBody>
                    <a:bodyPr/>
                    <a:lstStyle/>
                    <a:p>
                      <a:r>
                        <a:rPr lang="en-US" sz="1200" u="none" strike="noStrike" kern="1200" baseline="0" dirty="0"/>
                        <a:t>Number of genes</a:t>
                      </a:r>
                    </a:p>
                    <a:p>
                      <a:r>
                        <a:rPr lang="en-US" sz="1200" u="none" strike="noStrike" kern="1200" baseline="0" dirty="0"/>
                        <a:t>tested (N)</a:t>
                      </a:r>
                      <a:endParaRPr lang="en-US" sz="1200" dirty="0"/>
                    </a:p>
                  </a:txBody>
                  <a:tcPr/>
                </a:tc>
                <a:tc>
                  <a:txBody>
                    <a:bodyPr/>
                    <a:lstStyle/>
                    <a:p>
                      <a:r>
                        <a:rPr lang="en-US" sz="1200" u="none" strike="noStrike" kern="1200" baseline="0" dirty="0"/>
                        <a:t>False positives</a:t>
                      </a:r>
                    </a:p>
                    <a:p>
                      <a:r>
                        <a:rPr lang="en-US" sz="1200" u="none" strike="noStrike" kern="1200" baseline="0" dirty="0"/>
                        <a:t>incidence</a:t>
                      </a:r>
                      <a:endParaRPr lang="en-US" sz="1200" dirty="0"/>
                    </a:p>
                  </a:txBody>
                  <a:tcPr/>
                </a:tc>
                <a:tc>
                  <a:txBody>
                    <a:bodyPr/>
                    <a:lstStyle/>
                    <a:p>
                      <a:r>
                        <a:rPr lang="en-US" sz="1200" u="none" strike="noStrike" kern="1200" baseline="0" dirty="0"/>
                        <a:t>Probability of calling 1 or more false positives by chance (100(1-0.95</a:t>
                      </a:r>
                      <a:r>
                        <a:rPr lang="en-US" sz="1200" u="none" strike="noStrike" kern="1200" baseline="30000" dirty="0"/>
                        <a:t>N</a:t>
                      </a:r>
                      <a:r>
                        <a:rPr lang="en-US" sz="1200" u="none" strike="noStrike" kern="1200" baseline="0" dirty="0"/>
                        <a:t>))</a:t>
                      </a:r>
                      <a:endParaRPr lang="en-US" sz="1200" dirty="0"/>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1/20</a:t>
                      </a:r>
                    </a:p>
                  </a:txBody>
                  <a:tcPr/>
                </a:tc>
                <a:tc>
                  <a:txBody>
                    <a:bodyPr/>
                    <a:lstStyle/>
                    <a:p>
                      <a:r>
                        <a:rPr lang="en-US" sz="1600" dirty="0"/>
                        <a:t>5%</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1/10</a:t>
                      </a:r>
                    </a:p>
                  </a:txBody>
                  <a:tcPr/>
                </a:tc>
                <a:tc>
                  <a:txBody>
                    <a:bodyPr/>
                    <a:lstStyle/>
                    <a:p>
                      <a:r>
                        <a:rPr lang="en-US" sz="1600" dirty="0"/>
                        <a:t>10%</a:t>
                      </a:r>
                    </a:p>
                  </a:txBody>
                  <a:tcPr/>
                </a:tc>
                <a:extLst>
                  <a:ext uri="{0D108BD9-81ED-4DB2-BD59-A6C34878D82A}">
                    <a16:rowId xmlns:a16="http://schemas.microsoft.com/office/drawing/2014/main" val="10002"/>
                  </a:ext>
                </a:extLst>
              </a:tr>
              <a:tr h="370840">
                <a:tc>
                  <a:txBody>
                    <a:bodyPr/>
                    <a:lstStyle/>
                    <a:p>
                      <a:r>
                        <a:rPr lang="en-US" sz="1600" dirty="0"/>
                        <a:t>20</a:t>
                      </a:r>
                    </a:p>
                  </a:txBody>
                  <a:tcPr/>
                </a:tc>
                <a:tc>
                  <a:txBody>
                    <a:bodyPr/>
                    <a:lstStyle/>
                    <a:p>
                      <a:r>
                        <a:rPr lang="en-US" sz="1600" dirty="0"/>
                        <a:t>1</a:t>
                      </a:r>
                    </a:p>
                  </a:txBody>
                  <a:tcPr/>
                </a:tc>
                <a:tc>
                  <a:txBody>
                    <a:bodyPr/>
                    <a:lstStyle/>
                    <a:p>
                      <a:r>
                        <a:rPr lang="en-US" sz="1600" dirty="0"/>
                        <a:t>64%</a:t>
                      </a:r>
                    </a:p>
                  </a:txBody>
                  <a:tcPr/>
                </a:tc>
                <a:extLst>
                  <a:ext uri="{0D108BD9-81ED-4DB2-BD59-A6C34878D82A}">
                    <a16:rowId xmlns:a16="http://schemas.microsoft.com/office/drawing/2014/main" val="10003"/>
                  </a:ext>
                </a:extLst>
              </a:tr>
              <a:tr h="370840">
                <a:tc>
                  <a:txBody>
                    <a:bodyPr/>
                    <a:lstStyle/>
                    <a:p>
                      <a:r>
                        <a:rPr lang="en-US" sz="1600" dirty="0"/>
                        <a:t>100</a:t>
                      </a:r>
                    </a:p>
                  </a:txBody>
                  <a:tcPr/>
                </a:tc>
                <a:tc>
                  <a:txBody>
                    <a:bodyPr/>
                    <a:lstStyle/>
                    <a:p>
                      <a:r>
                        <a:rPr lang="en-US" sz="1600" dirty="0"/>
                        <a:t>5</a:t>
                      </a:r>
                    </a:p>
                  </a:txBody>
                  <a:tcPr/>
                </a:tc>
                <a:tc>
                  <a:txBody>
                    <a:bodyPr/>
                    <a:lstStyle/>
                    <a:p>
                      <a:r>
                        <a:rPr lang="en-US" sz="1600" dirty="0"/>
                        <a:t>99.4%</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0106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3165024362"/>
              </p:ext>
            </p:extLst>
          </p:nvPr>
        </p:nvGraphicFramePr>
        <p:xfrm>
          <a:off x="1150549" y="2440655"/>
          <a:ext cx="5154118" cy="2108835"/>
        </p:xfrm>
        <a:graphic>
          <a:graphicData uri="http://schemas.openxmlformats.org/drawingml/2006/table">
            <a:tbl>
              <a:tblPr firstRow="1" bandRow="1">
                <a:tableStyleId>{21E4AEA4-8DFA-4A89-87EB-49C32662AFE0}</a:tableStyleId>
              </a:tblPr>
              <a:tblGrid>
                <a:gridCol w="5154118">
                  <a:extLst>
                    <a:ext uri="{9D8B030D-6E8A-4147-A177-3AD203B41FA5}">
                      <a16:colId xmlns:a16="http://schemas.microsoft.com/office/drawing/2014/main" val="20000"/>
                    </a:ext>
                  </a:extLst>
                </a:gridCol>
              </a:tblGrid>
              <a:tr h="0">
                <a:tc>
                  <a:txBody>
                    <a:bodyPr/>
                    <a:lstStyle/>
                    <a:p>
                      <a:r>
                        <a:rPr lang="en-US" dirty="0"/>
                        <a:t>Common Methods Ranked by Stringency</a:t>
                      </a:r>
                      <a:endParaRPr lang="en-US" dirty="0">
                        <a:latin typeface="Constantia" panose="02030602050306030303" pitchFamily="18" charset="0"/>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Bonferroni</a:t>
                      </a:r>
                      <a:endParaRPr lang="en-US" dirty="0">
                        <a:latin typeface="Constantia" panose="02030602050306030303" pitchFamily="18" charset="0"/>
                      </a:endParaRPr>
                    </a:p>
                  </a:txBody>
                  <a:tcPr/>
                </a:tc>
                <a:extLst>
                  <a:ext uri="{0D108BD9-81ED-4DB2-BD59-A6C34878D82A}">
                    <a16:rowId xmlns:a16="http://schemas.microsoft.com/office/drawing/2014/main" val="10001"/>
                  </a:ext>
                </a:extLst>
              </a:tr>
              <a:tr h="370840">
                <a:tc>
                  <a:txBody>
                    <a:bodyPr/>
                    <a:lstStyle/>
                    <a:p>
                      <a:r>
                        <a:rPr lang="en-US" sz="1800" u="none" strike="noStrike" kern="1200" baseline="0" dirty="0"/>
                        <a:t>Bonferroni Step-Down</a:t>
                      </a:r>
                      <a:endParaRPr lang="en-US" dirty="0">
                        <a:latin typeface="Constantia" panose="02030602050306030303" pitchFamily="18" charset="0"/>
                      </a:endParaRPr>
                    </a:p>
                  </a:txBody>
                  <a:tcPr/>
                </a:tc>
                <a:extLst>
                  <a:ext uri="{0D108BD9-81ED-4DB2-BD59-A6C34878D82A}">
                    <a16:rowId xmlns:a16="http://schemas.microsoft.com/office/drawing/2014/main" val="10002"/>
                  </a:ext>
                </a:extLst>
              </a:tr>
              <a:tr h="370840">
                <a:tc>
                  <a:txBody>
                    <a:bodyPr/>
                    <a:lstStyle/>
                    <a:p>
                      <a:r>
                        <a:rPr lang="en-US" sz="1800" u="none" strike="noStrike" kern="1200" baseline="0" dirty="0"/>
                        <a:t>Westfall and Young Permutation</a:t>
                      </a:r>
                      <a:endParaRPr lang="en-US" dirty="0">
                        <a:latin typeface="Constantia" panose="02030602050306030303" pitchFamily="18" charset="0"/>
                      </a:endParaRPr>
                    </a:p>
                  </a:txBody>
                  <a:tcPr/>
                </a:tc>
                <a:extLst>
                  <a:ext uri="{0D108BD9-81ED-4DB2-BD59-A6C34878D82A}">
                    <a16:rowId xmlns:a16="http://schemas.microsoft.com/office/drawing/2014/main" val="10003"/>
                  </a:ext>
                </a:extLst>
              </a:tr>
              <a:tr h="370840">
                <a:tc>
                  <a:txBody>
                    <a:bodyPr/>
                    <a:lstStyle/>
                    <a:p>
                      <a:r>
                        <a:rPr lang="en-US" sz="1800" u="none" strike="noStrike" kern="1200" baseline="0" dirty="0"/>
                        <a:t>Benjamini and Hochberg False Discovery Rate</a:t>
                      </a:r>
                      <a:endParaRPr lang="en-US" dirty="0">
                        <a:latin typeface="Constantia" panose="02030602050306030303" pitchFamily="18" charset="0"/>
                      </a:endParaRPr>
                    </a:p>
                  </a:txBody>
                  <a:tcPr/>
                </a:tc>
                <a:extLst>
                  <a:ext uri="{0D108BD9-81ED-4DB2-BD59-A6C34878D82A}">
                    <a16:rowId xmlns:a16="http://schemas.microsoft.com/office/drawing/2014/main" val="10004"/>
                  </a:ext>
                </a:extLst>
              </a:tr>
              <a:tr h="370840">
                <a:tc>
                  <a:txBody>
                    <a:bodyPr/>
                    <a:lstStyle/>
                    <a:p>
                      <a:r>
                        <a:rPr lang="en-US" sz="1600" dirty="0"/>
                        <a:t>None</a:t>
                      </a:r>
                      <a:endParaRPr lang="en-US" sz="1600" dirty="0">
                        <a:latin typeface="Constantia" panose="02030602050306030303" pitchFamily="18" charset="0"/>
                      </a:endParaRPr>
                    </a:p>
                  </a:txBody>
                  <a:tcPr/>
                </a:tc>
                <a:extLst>
                  <a:ext uri="{0D108BD9-81ED-4DB2-BD59-A6C34878D82A}">
                    <a16:rowId xmlns:a16="http://schemas.microsoft.com/office/drawing/2014/main" val="10005"/>
                  </a:ext>
                </a:extLst>
              </a:tr>
            </a:tbl>
          </a:graphicData>
        </a:graphic>
      </p:graphicFrame>
      <p:sp>
        <p:nvSpPr>
          <p:cNvPr id="17" name="Up-Down Arrow 16"/>
          <p:cNvSpPr/>
          <p:nvPr/>
        </p:nvSpPr>
        <p:spPr>
          <a:xfrm>
            <a:off x="6538070" y="2638946"/>
            <a:ext cx="104931" cy="185128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762924" y="2653936"/>
            <a:ext cx="2585804" cy="338554"/>
          </a:xfrm>
          <a:prstGeom prst="rect">
            <a:avLst/>
          </a:prstGeom>
          <a:noFill/>
        </p:spPr>
        <p:txBody>
          <a:bodyPr wrap="square" rtlCol="0">
            <a:spAutoFit/>
          </a:bodyPr>
          <a:lstStyle/>
          <a:p>
            <a:r>
              <a:rPr lang="en-US" sz="1600" dirty="0">
                <a:solidFill>
                  <a:prstClr val="black"/>
                </a:solidFill>
                <a:latin typeface="Frutiger LT Pro 55 Roman" panose="020B0602020204020204" pitchFamily="34" charset="0"/>
              </a:rPr>
              <a:t>More False Negatives</a:t>
            </a:r>
          </a:p>
        </p:txBody>
      </p:sp>
      <p:sp>
        <p:nvSpPr>
          <p:cNvPr id="19" name="TextBox 18"/>
          <p:cNvSpPr txBox="1"/>
          <p:nvPr/>
        </p:nvSpPr>
        <p:spPr>
          <a:xfrm>
            <a:off x="6762924" y="4151678"/>
            <a:ext cx="2585804" cy="338554"/>
          </a:xfrm>
          <a:prstGeom prst="rect">
            <a:avLst/>
          </a:prstGeom>
          <a:noFill/>
        </p:spPr>
        <p:txBody>
          <a:bodyPr wrap="square" rtlCol="0">
            <a:spAutoFit/>
          </a:bodyPr>
          <a:lstStyle/>
          <a:p>
            <a:r>
              <a:rPr lang="en-US" sz="1600" dirty="0">
                <a:solidFill>
                  <a:prstClr val="black"/>
                </a:solidFill>
                <a:latin typeface="Frutiger LT Pro 55 Roman" panose="020B0602020204020204" pitchFamily="34" charset="0"/>
              </a:rPr>
              <a:t>More False Positives</a:t>
            </a:r>
          </a:p>
        </p:txBody>
      </p:sp>
    </p:spTree>
    <p:extLst>
      <p:ext uri="{BB962C8B-B14F-4D97-AF65-F5344CB8AC3E}">
        <p14:creationId xmlns:p14="http://schemas.microsoft.com/office/powerpoint/2010/main" val="2090232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27223" y="1508615"/>
            <a:ext cx="8716777" cy="4832092"/>
          </a:xfrm>
          <a:prstGeom prst="rect">
            <a:avLst/>
          </a:prstGeom>
          <a:noFill/>
        </p:spPr>
        <p:txBody>
          <a:bodyPr wrap="square" rtlCol="0">
            <a:spAutoFit/>
          </a:bodyPr>
          <a:lstStyle/>
          <a:p>
            <a:pPr>
              <a:spcBef>
                <a:spcPts val="600"/>
              </a:spcBef>
            </a:pPr>
            <a:r>
              <a:rPr lang="en-US" sz="2800" b="1" i="1" dirty="0">
                <a:solidFill>
                  <a:prstClr val="black"/>
                </a:solidFill>
                <a:latin typeface="Frutiger LT Pro 55 Roman" panose="020B0602020204020204" pitchFamily="34" charset="0"/>
              </a:rPr>
              <a:t>Benjamini and Hochberg False Discovery Rate</a:t>
            </a:r>
          </a:p>
          <a:p>
            <a:pPr>
              <a:spcBef>
                <a:spcPts val="600"/>
              </a:spcBef>
            </a:pPr>
            <a:r>
              <a:rPr lang="en-US" sz="2000" dirty="0">
                <a:solidFill>
                  <a:prstClr val="black"/>
                </a:solidFill>
                <a:latin typeface="Frutiger LT Pro 55 Roman" panose="020B0602020204020204" pitchFamily="34" charset="0"/>
              </a:rPr>
              <a:t>This correction is the least stringent of all 4 options, and therefore tolerates more </a:t>
            </a:r>
            <a:r>
              <a:rPr lang="en-US" sz="2000" i="1" dirty="0">
                <a:solidFill>
                  <a:prstClr val="black"/>
                </a:solidFill>
                <a:latin typeface="Frutiger LT Pro 55 Roman" panose="020B0602020204020204" pitchFamily="34" charset="0"/>
              </a:rPr>
              <a:t>false positives</a:t>
            </a:r>
            <a:r>
              <a:rPr lang="en-US" sz="2000" dirty="0">
                <a:solidFill>
                  <a:prstClr val="black"/>
                </a:solidFill>
                <a:latin typeface="Frutiger LT Pro 55 Roman" panose="020B0602020204020204" pitchFamily="34" charset="0"/>
              </a:rPr>
              <a:t>. There will be also </a:t>
            </a:r>
          </a:p>
          <a:p>
            <a:pPr>
              <a:spcBef>
                <a:spcPts val="600"/>
              </a:spcBef>
            </a:pPr>
            <a:r>
              <a:rPr lang="en-US" sz="2000" dirty="0">
                <a:solidFill>
                  <a:prstClr val="black"/>
                </a:solidFill>
                <a:latin typeface="Frutiger LT Pro 55 Roman" panose="020B0602020204020204" pitchFamily="34" charset="0"/>
              </a:rPr>
              <a:t>less </a:t>
            </a:r>
            <a:r>
              <a:rPr lang="en-US" sz="2000" i="1" dirty="0">
                <a:solidFill>
                  <a:prstClr val="black"/>
                </a:solidFill>
                <a:latin typeface="Frutiger LT Pro 55 Roman" panose="020B0602020204020204" pitchFamily="34" charset="0"/>
              </a:rPr>
              <a:t>false negatives. </a:t>
            </a:r>
            <a:endParaRPr lang="en-US" sz="2000" dirty="0">
              <a:solidFill>
                <a:prstClr val="black"/>
              </a:solidFill>
              <a:latin typeface="Frutiger LT Pro 55 Roman" panose="020B0602020204020204" pitchFamily="34" charset="0"/>
            </a:endParaRPr>
          </a:p>
          <a:p>
            <a:endParaRPr lang="en-US" sz="2000" dirty="0">
              <a:solidFill>
                <a:prstClr val="black"/>
              </a:solidFill>
              <a:latin typeface="Frutiger LT Pro 55 Roman" panose="020B0602020204020204" pitchFamily="34" charset="0"/>
            </a:endParaRPr>
          </a:p>
          <a:p>
            <a:r>
              <a:rPr lang="en-US" sz="2000" dirty="0">
                <a:solidFill>
                  <a:prstClr val="black"/>
                </a:solidFill>
                <a:latin typeface="Frutiger LT Pro 55 Roman" panose="020B0602020204020204" pitchFamily="34" charset="0"/>
              </a:rPr>
              <a:t>1) The </a:t>
            </a:r>
            <a:r>
              <a:rPr lang="en-US" sz="2000" i="1" dirty="0">
                <a:solidFill>
                  <a:prstClr val="black"/>
                </a:solidFill>
                <a:latin typeface="Frutiger LT Pro 55 Roman" panose="020B0602020204020204" pitchFamily="34" charset="0"/>
              </a:rPr>
              <a:t>p-values</a:t>
            </a:r>
            <a:r>
              <a:rPr lang="en-US" sz="2000" dirty="0">
                <a:solidFill>
                  <a:prstClr val="black"/>
                </a:solidFill>
                <a:latin typeface="Frutiger LT Pro 55 Roman" panose="020B0602020204020204" pitchFamily="34" charset="0"/>
              </a:rPr>
              <a:t> of each gene are ranked from </a:t>
            </a:r>
            <a:r>
              <a:rPr lang="en-US" sz="2000" i="1" dirty="0">
                <a:solidFill>
                  <a:prstClr val="black"/>
                </a:solidFill>
                <a:latin typeface="Frutiger LT Pro 55 Roman" panose="020B0602020204020204" pitchFamily="34" charset="0"/>
              </a:rPr>
              <a:t>largest</a:t>
            </a:r>
            <a:r>
              <a:rPr lang="en-US" sz="2000" dirty="0">
                <a:solidFill>
                  <a:prstClr val="black"/>
                </a:solidFill>
                <a:latin typeface="Frutiger LT Pro 55 Roman" panose="020B0602020204020204" pitchFamily="34" charset="0"/>
              </a:rPr>
              <a:t> to </a:t>
            </a:r>
            <a:r>
              <a:rPr lang="en-US" sz="2000" i="1" dirty="0">
                <a:solidFill>
                  <a:prstClr val="black"/>
                </a:solidFill>
                <a:latin typeface="Frutiger LT Pro 55 Roman" panose="020B0602020204020204" pitchFamily="34" charset="0"/>
              </a:rPr>
              <a:t>smallest</a:t>
            </a:r>
            <a:r>
              <a:rPr lang="en-US" sz="2000" dirty="0">
                <a:solidFill>
                  <a:prstClr val="black"/>
                </a:solidFill>
                <a:latin typeface="Frutiger LT Pro 55 Roman" panose="020B0602020204020204" pitchFamily="34" charset="0"/>
              </a:rPr>
              <a:t>.</a:t>
            </a:r>
          </a:p>
          <a:p>
            <a:pPr>
              <a:spcBef>
                <a:spcPts val="1200"/>
              </a:spcBef>
            </a:pPr>
            <a:r>
              <a:rPr lang="en-US" sz="2000" dirty="0">
                <a:solidFill>
                  <a:prstClr val="black"/>
                </a:solidFill>
                <a:latin typeface="Frutiger LT Pro 55 Roman" panose="020B0602020204020204" pitchFamily="34" charset="0"/>
              </a:rPr>
              <a:t>2) The largest </a:t>
            </a:r>
            <a:r>
              <a:rPr lang="en-US" sz="2000" i="1" dirty="0">
                <a:solidFill>
                  <a:prstClr val="black"/>
                </a:solidFill>
                <a:latin typeface="Frutiger LT Pro 55 Roman" panose="020B0602020204020204" pitchFamily="34" charset="0"/>
              </a:rPr>
              <a:t>p-value</a:t>
            </a:r>
            <a:r>
              <a:rPr lang="en-US" sz="2000" dirty="0">
                <a:solidFill>
                  <a:prstClr val="black"/>
                </a:solidFill>
                <a:latin typeface="Frutiger LT Pro 55 Roman" panose="020B0602020204020204" pitchFamily="34" charset="0"/>
              </a:rPr>
              <a:t> remains as it is.</a:t>
            </a:r>
          </a:p>
          <a:p>
            <a:pPr>
              <a:spcBef>
                <a:spcPts val="1200"/>
              </a:spcBef>
            </a:pPr>
            <a:r>
              <a:rPr lang="en-US" sz="2000" dirty="0">
                <a:solidFill>
                  <a:prstClr val="black"/>
                </a:solidFill>
                <a:latin typeface="Frutiger LT Pro 55 Roman" panose="020B0602020204020204" pitchFamily="34" charset="0"/>
              </a:rPr>
              <a:t>3) The second largest </a:t>
            </a:r>
            <a:r>
              <a:rPr lang="en-US" sz="2000" i="1" dirty="0">
                <a:solidFill>
                  <a:prstClr val="black"/>
                </a:solidFill>
                <a:latin typeface="Frutiger LT Pro 55 Roman" panose="020B0602020204020204" pitchFamily="34" charset="0"/>
              </a:rPr>
              <a:t>p-value</a:t>
            </a:r>
            <a:r>
              <a:rPr lang="en-US" sz="2000" dirty="0">
                <a:solidFill>
                  <a:prstClr val="black"/>
                </a:solidFill>
                <a:latin typeface="Frutiger LT Pro 55 Roman" panose="020B0602020204020204" pitchFamily="34" charset="0"/>
              </a:rPr>
              <a:t> is multiplied by the total number of genes in gene list divided by its rank. </a:t>
            </a:r>
          </a:p>
          <a:p>
            <a:pPr>
              <a:spcBef>
                <a:spcPts val="1200"/>
              </a:spcBef>
            </a:pPr>
            <a:r>
              <a:rPr lang="en-US" sz="2000" b="1" i="1" dirty="0">
                <a:solidFill>
                  <a:prstClr val="black"/>
                </a:solidFill>
                <a:latin typeface="Frutiger LT Pro 55 Roman" panose="020B0602020204020204" pitchFamily="34" charset="0"/>
              </a:rPr>
              <a:t>	Corrected p-value = p-value*(n/n-1) &lt; 0.05</a:t>
            </a:r>
          </a:p>
          <a:p>
            <a:pPr>
              <a:spcBef>
                <a:spcPts val="1200"/>
              </a:spcBef>
            </a:pPr>
            <a:r>
              <a:rPr lang="en-US" sz="2000" dirty="0">
                <a:solidFill>
                  <a:prstClr val="black"/>
                </a:solidFill>
                <a:latin typeface="Frutiger LT Pro 55 Roman" panose="020B0602020204020204" pitchFamily="34" charset="0"/>
              </a:rPr>
              <a:t>4) The third p-value is multiplied as in step 3:</a:t>
            </a:r>
          </a:p>
          <a:p>
            <a:pPr>
              <a:spcBef>
                <a:spcPts val="1200"/>
              </a:spcBef>
            </a:pPr>
            <a:r>
              <a:rPr lang="en-US" sz="2000" b="1" i="1" dirty="0">
                <a:solidFill>
                  <a:prstClr val="black"/>
                </a:solidFill>
                <a:latin typeface="Frutiger LT Pro 55 Roman" panose="020B0602020204020204" pitchFamily="34" charset="0"/>
              </a:rPr>
              <a:t>	Corrected p-value = p-value*(n/n-2) &lt; 0.05</a:t>
            </a:r>
          </a:p>
        </p:txBody>
      </p:sp>
    </p:spTree>
    <p:extLst>
      <p:ext uri="{BB962C8B-B14F-4D97-AF65-F5344CB8AC3E}">
        <p14:creationId xmlns:p14="http://schemas.microsoft.com/office/powerpoint/2010/main" val="556793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2745903823"/>
              </p:ext>
            </p:extLst>
          </p:nvPr>
        </p:nvGraphicFramePr>
        <p:xfrm>
          <a:off x="709355" y="3026630"/>
          <a:ext cx="7772408" cy="1752600"/>
        </p:xfrm>
        <a:graphic>
          <a:graphicData uri="http://schemas.openxmlformats.org/drawingml/2006/table">
            <a:tbl>
              <a:tblPr firstRow="1" bandRow="1">
                <a:tableStyleId>{21E4AEA4-8DFA-4A89-87EB-49C32662AFE0}</a:tableStyleId>
              </a:tblPr>
              <a:tblGrid>
                <a:gridCol w="793639">
                  <a:extLst>
                    <a:ext uri="{9D8B030D-6E8A-4147-A177-3AD203B41FA5}">
                      <a16:colId xmlns:a16="http://schemas.microsoft.com/office/drawing/2014/main" val="20000"/>
                    </a:ext>
                  </a:extLst>
                </a:gridCol>
                <a:gridCol w="1026544">
                  <a:extLst>
                    <a:ext uri="{9D8B030D-6E8A-4147-A177-3AD203B41FA5}">
                      <a16:colId xmlns:a16="http://schemas.microsoft.com/office/drawing/2014/main" val="20001"/>
                    </a:ext>
                  </a:extLst>
                </a:gridCol>
                <a:gridCol w="854015">
                  <a:extLst>
                    <a:ext uri="{9D8B030D-6E8A-4147-A177-3AD203B41FA5}">
                      <a16:colId xmlns:a16="http://schemas.microsoft.com/office/drawing/2014/main" val="20002"/>
                    </a:ext>
                  </a:extLst>
                </a:gridCol>
                <a:gridCol w="2872596">
                  <a:extLst>
                    <a:ext uri="{9D8B030D-6E8A-4147-A177-3AD203B41FA5}">
                      <a16:colId xmlns:a16="http://schemas.microsoft.com/office/drawing/2014/main" val="20003"/>
                    </a:ext>
                  </a:extLst>
                </a:gridCol>
                <a:gridCol w="2225614">
                  <a:extLst>
                    <a:ext uri="{9D8B030D-6E8A-4147-A177-3AD203B41FA5}">
                      <a16:colId xmlns:a16="http://schemas.microsoft.com/office/drawing/2014/main" val="20004"/>
                    </a:ext>
                  </a:extLst>
                </a:gridCol>
              </a:tblGrid>
              <a:tr h="370840">
                <a:tc>
                  <a:txBody>
                    <a:bodyPr/>
                    <a:lstStyle/>
                    <a:p>
                      <a:pPr algn="l"/>
                      <a:r>
                        <a:rPr lang="en-US" sz="1800" u="none" strike="noStrike" baseline="0" dirty="0"/>
                        <a:t>Gene</a:t>
                      </a:r>
                      <a:endParaRPr lang="en-US" sz="1800" b="1" i="0" u="none" strike="noStrike" baseline="0" dirty="0">
                        <a:latin typeface="Constantia" panose="02030602050306030303" pitchFamily="18" charset="0"/>
                      </a:endParaRPr>
                    </a:p>
                  </a:txBody>
                  <a:tcPr anchor="b"/>
                </a:tc>
                <a:tc>
                  <a:txBody>
                    <a:bodyPr/>
                    <a:lstStyle/>
                    <a:p>
                      <a:pPr algn="l"/>
                      <a:r>
                        <a:rPr lang="en-US" sz="1800" u="none" strike="noStrike" baseline="0" dirty="0"/>
                        <a:t>p-value (L to S)</a:t>
                      </a:r>
                      <a:endParaRPr lang="en-US" sz="1800" b="1" i="0" u="none" strike="noStrike" baseline="0" dirty="0">
                        <a:latin typeface="Constantia" panose="02030602050306030303" pitchFamily="18" charset="0"/>
                      </a:endParaRPr>
                    </a:p>
                  </a:txBody>
                  <a:tcPr anchor="b"/>
                </a:tc>
                <a:tc>
                  <a:txBody>
                    <a:bodyPr/>
                    <a:lstStyle/>
                    <a:p>
                      <a:pPr algn="l"/>
                      <a:r>
                        <a:rPr lang="en-US" sz="1800" u="none" strike="noStrike" baseline="0" dirty="0"/>
                        <a:t>Rank</a:t>
                      </a:r>
                      <a:endParaRPr lang="en-US" sz="1800" b="1" i="0" u="none" strike="noStrike" baseline="0" dirty="0">
                        <a:latin typeface="Constantia" panose="02030602050306030303" pitchFamily="18" charset="0"/>
                      </a:endParaRPr>
                    </a:p>
                  </a:txBody>
                  <a:tcPr anchor="b"/>
                </a:tc>
                <a:tc>
                  <a:txBody>
                    <a:bodyPr/>
                    <a:lstStyle/>
                    <a:p>
                      <a:pPr algn="l"/>
                      <a:r>
                        <a:rPr lang="en-US" sz="1800" u="none" strike="noStrike" baseline="0" dirty="0"/>
                        <a:t>Correction </a:t>
                      </a:r>
                      <a:endParaRPr lang="en-US" sz="1800" b="1" i="0" u="none" strike="noStrike" baseline="0" dirty="0">
                        <a:latin typeface="Constantia" panose="02030602050306030303" pitchFamily="18" charset="0"/>
                      </a:endParaRPr>
                    </a:p>
                  </a:txBody>
                  <a:tcPr anchor="b"/>
                </a:tc>
                <a:tc>
                  <a:txBody>
                    <a:bodyPr/>
                    <a:lstStyle/>
                    <a:p>
                      <a:pPr algn="l"/>
                      <a:r>
                        <a:rPr lang="en-US" sz="1800" u="none" strike="noStrike" baseline="0" dirty="0"/>
                        <a:t>Is gene significant after correction?</a:t>
                      </a:r>
                      <a:endParaRPr lang="en-US" sz="1800" dirty="0">
                        <a:latin typeface="Constantia" panose="02030602050306030303" pitchFamily="18" charset="0"/>
                      </a:endParaRPr>
                    </a:p>
                  </a:txBody>
                  <a:tcPr anchor="b"/>
                </a:tc>
                <a:extLst>
                  <a:ext uri="{0D108BD9-81ED-4DB2-BD59-A6C34878D82A}">
                    <a16:rowId xmlns:a16="http://schemas.microsoft.com/office/drawing/2014/main" val="10000"/>
                  </a:ext>
                </a:extLst>
              </a:tr>
              <a:tr h="370840">
                <a:tc>
                  <a:txBody>
                    <a:bodyPr/>
                    <a:lstStyle/>
                    <a:p>
                      <a:r>
                        <a:rPr lang="en-US" sz="1400" dirty="0"/>
                        <a:t>A</a:t>
                      </a:r>
                    </a:p>
                  </a:txBody>
                  <a:tcPr/>
                </a:tc>
                <a:tc>
                  <a:txBody>
                    <a:bodyPr/>
                    <a:lstStyle/>
                    <a:p>
                      <a:r>
                        <a:rPr lang="en-US" sz="1400" u="none" strike="noStrike" kern="1200" baseline="0" dirty="0"/>
                        <a:t>0.1</a:t>
                      </a:r>
                      <a:endParaRPr lang="en-US" sz="1400" dirty="0"/>
                    </a:p>
                  </a:txBody>
                  <a:tcPr/>
                </a:tc>
                <a:tc>
                  <a:txBody>
                    <a:bodyPr/>
                    <a:lstStyle/>
                    <a:p>
                      <a:r>
                        <a:rPr lang="en-US" sz="1400" dirty="0"/>
                        <a:t>1000</a:t>
                      </a:r>
                    </a:p>
                  </a:txBody>
                  <a:tcPr/>
                </a:tc>
                <a:tc>
                  <a:txBody>
                    <a:bodyPr/>
                    <a:lstStyle/>
                    <a:p>
                      <a:r>
                        <a:rPr lang="en-US" sz="1400" u="none" strike="noStrike" kern="1200" baseline="0" dirty="0"/>
                        <a:t>No correction</a:t>
                      </a:r>
                      <a:endParaRPr lang="en-US" sz="1400" dirty="0"/>
                    </a:p>
                  </a:txBody>
                  <a:tcPr/>
                </a:tc>
                <a:tc>
                  <a:txBody>
                    <a:bodyPr/>
                    <a:lstStyle/>
                    <a:p>
                      <a:r>
                        <a:rPr lang="en-US" sz="1400" u="none" strike="noStrike" kern="1200" baseline="0" dirty="0"/>
                        <a:t>0.1 &gt; 0.05 =&gt; No</a:t>
                      </a:r>
                      <a:endParaRPr lang="en-US" sz="1400" dirty="0"/>
                    </a:p>
                  </a:txBody>
                  <a:tcPr/>
                </a:tc>
                <a:extLst>
                  <a:ext uri="{0D108BD9-81ED-4DB2-BD59-A6C34878D82A}">
                    <a16:rowId xmlns:a16="http://schemas.microsoft.com/office/drawing/2014/main" val="10001"/>
                  </a:ext>
                </a:extLst>
              </a:tr>
              <a:tr h="370840">
                <a:tc>
                  <a:txBody>
                    <a:bodyPr/>
                    <a:lstStyle/>
                    <a:p>
                      <a:r>
                        <a:rPr lang="en-US" sz="1400" dirty="0"/>
                        <a:t>B</a:t>
                      </a:r>
                    </a:p>
                  </a:txBody>
                  <a:tcPr/>
                </a:tc>
                <a:tc>
                  <a:txBody>
                    <a:bodyPr/>
                    <a:lstStyle/>
                    <a:p>
                      <a:r>
                        <a:rPr lang="en-US" sz="1400" u="none" strike="noStrike" kern="1200" baseline="0" dirty="0"/>
                        <a:t>0.06</a:t>
                      </a:r>
                      <a:endParaRPr lang="en-US" sz="1400" dirty="0"/>
                    </a:p>
                  </a:txBody>
                  <a:tcPr/>
                </a:tc>
                <a:tc>
                  <a:txBody>
                    <a:bodyPr/>
                    <a:lstStyle/>
                    <a:p>
                      <a:r>
                        <a:rPr lang="en-US" sz="1400" dirty="0"/>
                        <a:t>999</a:t>
                      </a:r>
                    </a:p>
                  </a:txBody>
                  <a:tcPr/>
                </a:tc>
                <a:tc>
                  <a:txBody>
                    <a:bodyPr/>
                    <a:lstStyle/>
                    <a:p>
                      <a:r>
                        <a:rPr lang="en-US" sz="1400" u="none" strike="noStrike" kern="1200" baseline="0" dirty="0"/>
                        <a:t>0.06* (1000/999) = 0.06006</a:t>
                      </a:r>
                      <a:endParaRPr lang="en-US" sz="1400" dirty="0"/>
                    </a:p>
                  </a:txBody>
                  <a:tcPr/>
                </a:tc>
                <a:tc>
                  <a:txBody>
                    <a:bodyPr/>
                    <a:lstStyle/>
                    <a:p>
                      <a:r>
                        <a:rPr lang="en-US" sz="1400" u="none" strike="noStrike" kern="1200" baseline="0" dirty="0"/>
                        <a:t>0.06006 &gt; 0.05 =&gt; No</a:t>
                      </a:r>
                      <a:endParaRPr lang="en-US" sz="1400" dirty="0"/>
                    </a:p>
                  </a:txBody>
                  <a:tcPr/>
                </a:tc>
                <a:extLst>
                  <a:ext uri="{0D108BD9-81ED-4DB2-BD59-A6C34878D82A}">
                    <a16:rowId xmlns:a16="http://schemas.microsoft.com/office/drawing/2014/main" val="10002"/>
                  </a:ext>
                </a:extLst>
              </a:tr>
              <a:tr h="370840">
                <a:tc>
                  <a:txBody>
                    <a:bodyPr/>
                    <a:lstStyle/>
                    <a:p>
                      <a:r>
                        <a:rPr lang="en-US" sz="1400" dirty="0"/>
                        <a:t>C</a:t>
                      </a:r>
                    </a:p>
                  </a:txBody>
                  <a:tcPr/>
                </a:tc>
                <a:tc>
                  <a:txBody>
                    <a:bodyPr/>
                    <a:lstStyle/>
                    <a:p>
                      <a:r>
                        <a:rPr lang="en-US" sz="1400" u="none" strike="noStrike" kern="1200" baseline="0" dirty="0"/>
                        <a:t>0.04</a:t>
                      </a:r>
                      <a:endParaRPr lang="en-US" sz="1400" dirty="0"/>
                    </a:p>
                  </a:txBody>
                  <a:tcPr/>
                </a:tc>
                <a:tc>
                  <a:txBody>
                    <a:bodyPr/>
                    <a:lstStyle/>
                    <a:p>
                      <a:r>
                        <a:rPr lang="en-US" sz="1400" dirty="0"/>
                        <a:t>998</a:t>
                      </a:r>
                    </a:p>
                  </a:txBody>
                  <a:tcPr/>
                </a:tc>
                <a:tc>
                  <a:txBody>
                    <a:bodyPr/>
                    <a:lstStyle/>
                    <a:p>
                      <a:r>
                        <a:rPr lang="en-US" sz="1400" u="none" strike="noStrike" kern="1200" baseline="0" dirty="0"/>
                        <a:t>0.04*(1000/998) = 0.04008</a:t>
                      </a:r>
                      <a:endParaRPr lang="en-US" sz="1400" dirty="0"/>
                    </a:p>
                  </a:txBody>
                  <a:tcPr/>
                </a:tc>
                <a:tc>
                  <a:txBody>
                    <a:bodyPr/>
                    <a:lstStyle/>
                    <a:p>
                      <a:r>
                        <a:rPr lang="en-US" sz="1400" u="none" strike="noStrike" kern="1200" baseline="0" dirty="0"/>
                        <a:t>0.04008 &lt; 0.05 =&gt; Yes</a:t>
                      </a:r>
                      <a:endParaRPr lang="en-US" sz="1400" dirty="0"/>
                    </a:p>
                  </a:txBody>
                  <a:tcPr/>
                </a:tc>
                <a:extLst>
                  <a:ext uri="{0D108BD9-81ED-4DB2-BD59-A6C34878D82A}">
                    <a16:rowId xmlns:a16="http://schemas.microsoft.com/office/drawing/2014/main" val="10003"/>
                  </a:ext>
                </a:extLst>
              </a:tr>
            </a:tbl>
          </a:graphicData>
        </a:graphic>
      </p:graphicFrame>
      <p:sp>
        <p:nvSpPr>
          <p:cNvPr id="16" name="Rectangle 15"/>
          <p:cNvSpPr/>
          <p:nvPr/>
        </p:nvSpPr>
        <p:spPr>
          <a:xfrm>
            <a:off x="631725" y="1794334"/>
            <a:ext cx="7850039" cy="461665"/>
          </a:xfrm>
          <a:prstGeom prst="rect">
            <a:avLst/>
          </a:prstGeom>
        </p:spPr>
        <p:txBody>
          <a:bodyPr wrap="square">
            <a:spAutoFit/>
          </a:bodyPr>
          <a:lstStyle/>
          <a:p>
            <a:pPr>
              <a:spcBef>
                <a:spcPts val="600"/>
              </a:spcBef>
            </a:pPr>
            <a:r>
              <a:rPr lang="en-US" sz="2400" b="1" i="1" dirty="0">
                <a:solidFill>
                  <a:prstClr val="black"/>
                </a:solidFill>
                <a:latin typeface="Frutiger LT Pro 55 Roman" panose="020B0602020204020204" pitchFamily="34" charset="0"/>
              </a:rPr>
              <a:t>Benjamini and Hochberg False Discovery Rate</a:t>
            </a:r>
          </a:p>
        </p:txBody>
      </p:sp>
      <p:sp>
        <p:nvSpPr>
          <p:cNvPr id="17" name="TextBox 16"/>
          <p:cNvSpPr txBox="1"/>
          <p:nvPr/>
        </p:nvSpPr>
        <p:spPr>
          <a:xfrm>
            <a:off x="692111" y="2246777"/>
            <a:ext cx="4232765" cy="707886"/>
          </a:xfrm>
          <a:prstGeom prst="rect">
            <a:avLst/>
          </a:prstGeom>
          <a:noFill/>
        </p:spPr>
        <p:txBody>
          <a:bodyPr wrap="square" rtlCol="0">
            <a:spAutoFit/>
          </a:bodyPr>
          <a:lstStyle/>
          <a:p>
            <a:r>
              <a:rPr lang="en-US" sz="2000" dirty="0">
                <a:solidFill>
                  <a:prstClr val="black"/>
                </a:solidFill>
                <a:latin typeface="Frutiger LT Pro 55 Roman" panose="020B0602020204020204" pitchFamily="34" charset="0"/>
              </a:rPr>
              <a:t>Example:</a:t>
            </a:r>
          </a:p>
          <a:p>
            <a:r>
              <a:rPr lang="en-US" sz="2000" dirty="0">
                <a:solidFill>
                  <a:prstClr val="black"/>
                </a:solidFill>
                <a:latin typeface="Frutiger LT Pro 55 Roman" panose="020B0602020204020204" pitchFamily="34" charset="0"/>
              </a:rPr>
              <a:t>Let n=1000, error rate=0.05</a:t>
            </a:r>
          </a:p>
        </p:txBody>
      </p:sp>
    </p:spTree>
    <p:extLst>
      <p:ext uri="{BB962C8B-B14F-4D97-AF65-F5344CB8AC3E}">
        <p14:creationId xmlns:p14="http://schemas.microsoft.com/office/powerpoint/2010/main" val="170999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42" y="1685200"/>
            <a:ext cx="8774112" cy="4905375"/>
          </a:xfrm>
          <a:prstGeom prst="rect">
            <a:avLst/>
          </a:prstGeom>
        </p:spPr>
        <p:txBody>
          <a:bodyPr>
            <a:normAutofit/>
          </a:bodyPr>
          <a:lstStyle/>
          <a:p>
            <a:pPr marL="0" indent="0">
              <a:lnSpc>
                <a:spcPct val="100000"/>
              </a:lnSpc>
              <a:buNone/>
            </a:pPr>
            <a:r>
              <a:rPr lang="en-US" sz="2800" b="1" i="1" dirty="0">
                <a:latin typeface="Frutiger LT Pro 55 Roman" panose="020B0602020204020204" pitchFamily="34" charset="0"/>
              </a:rPr>
              <a:t>Supervised Differential Gene Expression and Functional Enrichment Analyses</a:t>
            </a:r>
          </a:p>
          <a:p>
            <a:pPr lvl="1">
              <a:lnSpc>
                <a:spcPct val="120000"/>
              </a:lnSpc>
              <a:spcBef>
                <a:spcPts val="1200"/>
              </a:spcBef>
              <a:buFont typeface="Wingdings" panose="05000000000000000000" pitchFamily="2" charset="2"/>
              <a:buChar char="Ø"/>
            </a:pPr>
            <a:r>
              <a:rPr lang="en-US" sz="2600" b="1" i="1" dirty="0">
                <a:solidFill>
                  <a:schemeClr val="bg1">
                    <a:lumMod val="75000"/>
                  </a:schemeClr>
                </a:solidFill>
                <a:latin typeface="Frutiger LT Pro 55 Roman" panose="020B0602020204020204" pitchFamily="34" charset="0"/>
              </a:rPr>
              <a:t>Differential Gene Expression Analysis with edgeR</a:t>
            </a:r>
          </a:p>
          <a:p>
            <a:pPr lvl="1">
              <a:lnSpc>
                <a:spcPct val="120000"/>
              </a:lnSpc>
              <a:spcBef>
                <a:spcPts val="1200"/>
              </a:spcBef>
              <a:buFont typeface="Wingdings" panose="05000000000000000000" pitchFamily="2" charset="2"/>
              <a:buChar char="Ø"/>
            </a:pPr>
            <a:r>
              <a:rPr lang="en-US" sz="2600" b="1" i="1" dirty="0">
                <a:latin typeface="Frutiger LT Pro 55 Roman" panose="020B0602020204020204" pitchFamily="34" charset="0"/>
              </a:rPr>
              <a:t>Functional Enrichment of Gene Ontology Terms with </a:t>
            </a:r>
            <a:r>
              <a:rPr lang="en-US" sz="2600" b="1" i="1" dirty="0" err="1">
                <a:latin typeface="Frutiger LT Pro 55 Roman" panose="020B0602020204020204" pitchFamily="34" charset="0"/>
              </a:rPr>
              <a:t>GOSeq</a:t>
            </a:r>
            <a:r>
              <a:rPr lang="en-US" sz="2600" b="1" i="1" dirty="0">
                <a:latin typeface="Frutiger LT Pro 55 Roman" panose="020B0602020204020204" pitchFamily="34" charset="0"/>
              </a:rPr>
              <a:t> Analysis</a:t>
            </a:r>
          </a:p>
        </p:txBody>
      </p:sp>
      <p:sp>
        <p:nvSpPr>
          <p:cNvPr id="17" name="Rectangle 16"/>
          <p:cNvSpPr/>
          <p:nvPr/>
        </p:nvSpPr>
        <p:spPr>
          <a:xfrm>
            <a:off x="252442" y="5604788"/>
            <a:ext cx="8355435" cy="276999"/>
          </a:xfrm>
          <a:prstGeom prst="rect">
            <a:avLst/>
          </a:prstGeom>
        </p:spPr>
        <p:txBody>
          <a:bodyPr wrap="square">
            <a:spAutoFit/>
          </a:bodyPr>
          <a:lstStyle/>
          <a:p>
            <a:pPr algn="r"/>
            <a:r>
              <a:rPr lang="en-US" sz="1200" dirty="0">
                <a:latin typeface="Frutiger LT Pro 55 Roman" panose="020B0602020204020204" pitchFamily="34" charset="0"/>
              </a:rPr>
              <a:t>Young </a:t>
            </a:r>
            <a:r>
              <a:rPr lang="en-US" sz="1200" i="1" dirty="0">
                <a:latin typeface="Frutiger LT Pro 55 Roman" panose="020B0602020204020204" pitchFamily="34" charset="0"/>
              </a:rPr>
              <a:t>et al., Genome Biology </a:t>
            </a:r>
            <a:r>
              <a:rPr lang="en-US" sz="1200" dirty="0">
                <a:latin typeface="Frutiger LT Pro 55 Roman" panose="020B0602020204020204" pitchFamily="34" charset="0"/>
              </a:rPr>
              <a:t>2010</a:t>
            </a:r>
          </a:p>
        </p:txBody>
      </p:sp>
    </p:spTree>
    <p:extLst>
      <p:ext uri="{BB962C8B-B14F-4D97-AF65-F5344CB8AC3E}">
        <p14:creationId xmlns:p14="http://schemas.microsoft.com/office/powerpoint/2010/main" val="1151264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40090444"/>
              </p:ext>
            </p:extLst>
          </p:nvPr>
        </p:nvGraphicFramePr>
        <p:xfrm>
          <a:off x="448575" y="2122866"/>
          <a:ext cx="8324346" cy="3444240"/>
        </p:xfrm>
        <a:graphic>
          <a:graphicData uri="http://schemas.openxmlformats.org/drawingml/2006/table">
            <a:tbl>
              <a:tblPr firstRow="1" bandRow="1">
                <a:tableStyleId>{21E4AEA4-8DFA-4A89-87EB-49C32662AFE0}</a:tableStyleId>
              </a:tblPr>
              <a:tblGrid>
                <a:gridCol w="2774782">
                  <a:extLst>
                    <a:ext uri="{9D8B030D-6E8A-4147-A177-3AD203B41FA5}">
                      <a16:colId xmlns:a16="http://schemas.microsoft.com/office/drawing/2014/main" val="20000"/>
                    </a:ext>
                  </a:extLst>
                </a:gridCol>
                <a:gridCol w="2314802">
                  <a:extLst>
                    <a:ext uri="{9D8B030D-6E8A-4147-A177-3AD203B41FA5}">
                      <a16:colId xmlns:a16="http://schemas.microsoft.com/office/drawing/2014/main" val="20001"/>
                    </a:ext>
                  </a:extLst>
                </a:gridCol>
                <a:gridCol w="3234762">
                  <a:extLst>
                    <a:ext uri="{9D8B030D-6E8A-4147-A177-3AD203B41FA5}">
                      <a16:colId xmlns:a16="http://schemas.microsoft.com/office/drawing/2014/main" val="20002"/>
                    </a:ext>
                  </a:extLst>
                </a:gridCol>
              </a:tblGrid>
              <a:tr h="370840">
                <a:tc>
                  <a:txBody>
                    <a:bodyPr/>
                    <a:lstStyle/>
                    <a:p>
                      <a:r>
                        <a:rPr lang="en-US" dirty="0"/>
                        <a:t>Correction Method</a:t>
                      </a:r>
                    </a:p>
                  </a:txBody>
                  <a:tcPr/>
                </a:tc>
                <a:tc>
                  <a:txBody>
                    <a:bodyPr/>
                    <a:lstStyle/>
                    <a:p>
                      <a:r>
                        <a:rPr lang="en-US" sz="1800" u="none" strike="noStrike" kern="1200" baseline="0" dirty="0"/>
                        <a:t>Type of Error control</a:t>
                      </a:r>
                      <a:endParaRPr lang="en-US" dirty="0"/>
                    </a:p>
                  </a:txBody>
                  <a:tcPr/>
                </a:tc>
                <a:tc>
                  <a:txBody>
                    <a:bodyPr/>
                    <a:lstStyle/>
                    <a:p>
                      <a:r>
                        <a:rPr lang="en-US" sz="1800" u="none" strike="noStrike" kern="1200" baseline="0" dirty="0"/>
                        <a:t>Genes identified by chance after correction</a:t>
                      </a:r>
                      <a:endParaRPr lang="en-US" dirty="0"/>
                    </a:p>
                  </a:txBody>
                  <a:tcPr/>
                </a:tc>
                <a:extLst>
                  <a:ext uri="{0D108BD9-81ED-4DB2-BD59-A6C34878D82A}">
                    <a16:rowId xmlns:a16="http://schemas.microsoft.com/office/drawing/2014/main" val="10000"/>
                  </a:ext>
                </a:extLst>
              </a:tr>
              <a:tr h="123613">
                <a:tc>
                  <a:txBody>
                    <a:bodyPr/>
                    <a:lstStyle/>
                    <a:p>
                      <a:r>
                        <a:rPr lang="en-US" sz="1600" u="none" strike="noStrike" kern="1200" baseline="0" dirty="0"/>
                        <a:t>Bonferroni</a:t>
                      </a:r>
                      <a:endParaRPr lang="en-US" sz="1600" dirty="0"/>
                    </a:p>
                  </a:txBody>
                  <a:tcPr/>
                </a:tc>
                <a:tc rowSpan="3">
                  <a:txBody>
                    <a:bodyPr/>
                    <a:lstStyle/>
                    <a:p>
                      <a:r>
                        <a:rPr lang="en-US" sz="1600" u="none" strike="noStrike" kern="1200" baseline="0" dirty="0"/>
                        <a:t>Family-wise error rate</a:t>
                      </a:r>
                      <a:endParaRPr lang="en-US" sz="1600" dirty="0"/>
                    </a:p>
                  </a:txBody>
                  <a:tcPr/>
                </a:tc>
                <a:tc rowSpan="3">
                  <a:txBody>
                    <a:bodyPr/>
                    <a:lstStyle/>
                    <a:p>
                      <a:r>
                        <a:rPr lang="en-US" sz="1600" u="none" strike="noStrike" kern="1200" baseline="0" dirty="0"/>
                        <a:t>If error rate equals 0.05, expects</a:t>
                      </a:r>
                    </a:p>
                    <a:p>
                      <a:r>
                        <a:rPr lang="en-US" sz="1600" u="none" strike="noStrike" kern="1200" baseline="0" dirty="0"/>
                        <a:t>0.05 genes to be significant by</a:t>
                      </a:r>
                    </a:p>
                    <a:p>
                      <a:r>
                        <a:rPr lang="en-US" sz="1600" u="none" strike="noStrike" kern="1200" baseline="0" dirty="0"/>
                        <a:t>Chance.</a:t>
                      </a:r>
                      <a:endParaRPr lang="en-US" sz="1600" dirty="0"/>
                    </a:p>
                  </a:txBody>
                  <a:tcPr/>
                </a:tc>
                <a:extLst>
                  <a:ext uri="{0D108BD9-81ED-4DB2-BD59-A6C34878D82A}">
                    <a16:rowId xmlns:a16="http://schemas.microsoft.com/office/drawing/2014/main" val="10001"/>
                  </a:ext>
                </a:extLst>
              </a:tr>
              <a:tr h="242147">
                <a:tc>
                  <a:txBody>
                    <a:bodyPr/>
                    <a:lstStyle/>
                    <a:p>
                      <a:r>
                        <a:rPr lang="en-US" sz="1600" u="none" strike="noStrike" kern="1200" baseline="0" dirty="0"/>
                        <a:t>Bonferroni Step Down</a:t>
                      </a:r>
                      <a:endParaRPr lang="en-US" sz="1600" dirty="0"/>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123613">
                <a:tc>
                  <a:txBody>
                    <a:bodyPr/>
                    <a:lstStyle/>
                    <a:p>
                      <a:r>
                        <a:rPr lang="en-US" sz="1600" u="none" strike="noStrike" kern="1200" baseline="0" dirty="0"/>
                        <a:t>Westfall and Young</a:t>
                      </a:r>
                    </a:p>
                    <a:p>
                      <a:r>
                        <a:rPr lang="en-US" sz="1600" u="none" strike="noStrike" kern="1200" baseline="0" dirty="0"/>
                        <a:t>Permutation</a:t>
                      </a:r>
                      <a:endParaRPr lang="en-US" sz="1600" dirty="0"/>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370840">
                <a:tc>
                  <a:txBody>
                    <a:bodyPr/>
                    <a:lstStyle/>
                    <a:p>
                      <a:r>
                        <a:rPr lang="en-US" sz="1600" u="none" strike="noStrike" kern="1200" baseline="0" dirty="0"/>
                        <a:t>Benjamini and Hochberg</a:t>
                      </a:r>
                      <a:endParaRPr lang="en-US" sz="1600" dirty="0"/>
                    </a:p>
                  </a:txBody>
                  <a:tcPr/>
                </a:tc>
                <a:tc>
                  <a:txBody>
                    <a:bodyPr/>
                    <a:lstStyle/>
                    <a:p>
                      <a:r>
                        <a:rPr lang="en-US" sz="1600" u="none" strike="noStrike" kern="1200" baseline="0" dirty="0"/>
                        <a:t>False Discovery Rate</a:t>
                      </a:r>
                      <a:endParaRPr lang="en-US" sz="1600" dirty="0"/>
                    </a:p>
                  </a:txBody>
                  <a:tcPr/>
                </a:tc>
                <a:tc>
                  <a:txBody>
                    <a:bodyPr/>
                    <a:lstStyle/>
                    <a:p>
                      <a:r>
                        <a:rPr lang="en-US" sz="1600" u="none" strike="noStrike" kern="1200" baseline="0" dirty="0"/>
                        <a:t>If error rate equals 0.05, 5% of</a:t>
                      </a:r>
                    </a:p>
                    <a:p>
                      <a:r>
                        <a:rPr lang="en-US" sz="1600" u="none" strike="noStrike" kern="1200" baseline="0" dirty="0"/>
                        <a:t>genes considered statistically</a:t>
                      </a:r>
                    </a:p>
                    <a:p>
                      <a:r>
                        <a:rPr lang="en-US" sz="1600" u="none" strike="noStrike" kern="1200" baseline="0" dirty="0"/>
                        <a:t>significant (that pass the</a:t>
                      </a:r>
                    </a:p>
                    <a:p>
                      <a:r>
                        <a:rPr lang="en-US" sz="1600" u="none" strike="noStrike" kern="1200" baseline="0" dirty="0"/>
                        <a:t>restriction after correction) will be identified by chance (false</a:t>
                      </a:r>
                    </a:p>
                    <a:p>
                      <a:r>
                        <a:rPr lang="en-US" sz="1600" u="none" strike="noStrike" kern="1200" baseline="0" dirty="0"/>
                        <a:t>positives).</a:t>
                      </a:r>
                      <a:endParaRPr lang="en-US" sz="1600" dirty="0"/>
                    </a:p>
                  </a:txBody>
                  <a:tcPr/>
                </a:tc>
                <a:extLst>
                  <a:ext uri="{0D108BD9-81ED-4DB2-BD59-A6C34878D82A}">
                    <a16:rowId xmlns:a16="http://schemas.microsoft.com/office/drawing/2014/main" val="10004"/>
                  </a:ext>
                </a:extLst>
              </a:tr>
            </a:tbl>
          </a:graphicData>
        </a:graphic>
      </p:graphicFrame>
      <p:sp>
        <p:nvSpPr>
          <p:cNvPr id="16" name="TextBox 15"/>
          <p:cNvSpPr txBox="1"/>
          <p:nvPr/>
        </p:nvSpPr>
        <p:spPr>
          <a:xfrm>
            <a:off x="405441" y="1398725"/>
            <a:ext cx="6737230" cy="523220"/>
          </a:xfrm>
          <a:prstGeom prst="rect">
            <a:avLst/>
          </a:prstGeom>
          <a:noFill/>
        </p:spPr>
        <p:txBody>
          <a:bodyPr wrap="square" rtlCol="0">
            <a:spAutoFit/>
          </a:bodyPr>
          <a:lstStyle/>
          <a:p>
            <a:r>
              <a:rPr lang="en-US" sz="2800" b="1" i="1" dirty="0">
                <a:solidFill>
                  <a:prstClr val="black"/>
                </a:solidFill>
                <a:latin typeface="Frutiger LT Pro 55 Roman" panose="020B0602020204020204" pitchFamily="34" charset="0"/>
              </a:rPr>
              <a:t>Summary Table</a:t>
            </a:r>
          </a:p>
        </p:txBody>
      </p:sp>
    </p:spTree>
    <p:extLst>
      <p:ext uri="{BB962C8B-B14F-4D97-AF65-F5344CB8AC3E}">
        <p14:creationId xmlns:p14="http://schemas.microsoft.com/office/powerpoint/2010/main" val="2374983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4294967295"/>
          </p:nvPr>
        </p:nvSpPr>
        <p:spPr>
          <a:xfrm>
            <a:off x="384219" y="1870076"/>
            <a:ext cx="8583612" cy="2861316"/>
          </a:xfrm>
          <a:prstGeom prst="rect">
            <a:avLst/>
          </a:prstGeom>
        </p:spPr>
        <p:txBody>
          <a:bodyPr>
            <a:normAutofit/>
          </a:bodyPr>
          <a:lstStyle/>
          <a:p>
            <a:pPr marL="0" indent="0">
              <a:buNone/>
            </a:pPr>
            <a:r>
              <a:rPr lang="en-US" sz="2800" b="1" i="1" dirty="0">
                <a:latin typeface="Frutiger LT Pro 55 Roman" panose="020B0602020204020204" pitchFamily="34" charset="0"/>
              </a:rPr>
              <a:t>Practicum – Class 2</a:t>
            </a:r>
          </a:p>
          <a:p>
            <a:pPr marL="0" indent="0">
              <a:buNone/>
            </a:pPr>
            <a:endParaRPr lang="en-US" b="1" i="1" dirty="0">
              <a:latin typeface="Frutiger LT Pro 55 Roman" panose="020B0602020204020204" pitchFamily="34" charset="0"/>
            </a:endParaRPr>
          </a:p>
          <a:p>
            <a:pPr marL="228600" lvl="1">
              <a:lnSpc>
                <a:spcPct val="110000"/>
              </a:lnSpc>
              <a:spcBef>
                <a:spcPts val="1000"/>
              </a:spcBef>
              <a:buFont typeface="Wingdings" panose="05000000000000000000" pitchFamily="2" charset="2"/>
              <a:buChar char="Ø"/>
            </a:pPr>
            <a:r>
              <a:rPr lang="en-US" sz="2000" i="1" dirty="0">
                <a:latin typeface="Frutiger LT Pro 55 Roman" panose="020B0602020204020204" pitchFamily="34" charset="0"/>
              </a:rPr>
              <a:t>Functional Enrichment of Gene Ontology Terms with </a:t>
            </a:r>
            <a:r>
              <a:rPr lang="en-US" sz="2000" i="1" dirty="0" err="1">
                <a:latin typeface="Frutiger LT Pro 55 Roman" panose="020B0602020204020204" pitchFamily="34" charset="0"/>
              </a:rPr>
              <a:t>GOSeq</a:t>
            </a:r>
            <a:r>
              <a:rPr lang="en-US" sz="2000" i="1" dirty="0">
                <a:latin typeface="Frutiger LT Pro 55 Roman" panose="020B0602020204020204" pitchFamily="34" charset="0"/>
              </a:rPr>
              <a:t> Analysis</a:t>
            </a:r>
          </a:p>
          <a:p>
            <a:pPr marL="0" lvl="1" indent="0">
              <a:lnSpc>
                <a:spcPct val="110000"/>
              </a:lnSpc>
              <a:spcBef>
                <a:spcPts val="1000"/>
              </a:spcBef>
              <a:buNone/>
            </a:pPr>
            <a:endParaRPr lang="en-US" i="1" dirty="0">
              <a:latin typeface="Frutiger LT Pro 55 Roman" panose="020B0602020204020204" pitchFamily="34" charset="0"/>
            </a:endParaRPr>
          </a:p>
          <a:p>
            <a:pPr>
              <a:buFont typeface="Wingdings" panose="05000000000000000000" pitchFamily="2" charset="2"/>
              <a:buChar char="Ø"/>
            </a:pPr>
            <a:r>
              <a:rPr lang="en-US" sz="2000" i="1" dirty="0">
                <a:latin typeface="Frutiger LT Pro 55 Roman" panose="020B0602020204020204" pitchFamily="34" charset="0"/>
              </a:rPr>
              <a:t>Example Directory Path</a:t>
            </a:r>
          </a:p>
          <a:p>
            <a:pPr marL="0" indent="0">
              <a:buNone/>
            </a:pPr>
            <a:r>
              <a:rPr lang="en-US" sz="1200" i="1" dirty="0">
                <a:latin typeface="Frutiger LT Pro 55 Roman" panose="020B0602020204020204" pitchFamily="34" charset="0"/>
              </a:rPr>
              <a:t>“C:/Users/Owner/Documents/RCCG_HMS/</a:t>
            </a:r>
            <a:r>
              <a:rPr lang="en-US" sz="1200" i="1" dirty="0" err="1">
                <a:latin typeface="Frutiger LT Pro 55 Roman" panose="020B0602020204020204" pitchFamily="34" charset="0"/>
              </a:rPr>
              <a:t>RC_Biostatistics_Courses</a:t>
            </a:r>
            <a:r>
              <a:rPr lang="en-US" sz="1200" i="1" dirty="0">
                <a:latin typeface="Frutiger LT Pro 55 Roman" panose="020B0602020204020204" pitchFamily="34" charset="0"/>
              </a:rPr>
              <a:t>/</a:t>
            </a:r>
            <a:r>
              <a:rPr lang="en-US" sz="1200" i="1" dirty="0" err="1">
                <a:latin typeface="Frutiger LT Pro 55 Roman" panose="020B0602020204020204" pitchFamily="34" charset="0"/>
              </a:rPr>
              <a:t>Biostats_RNA</a:t>
            </a:r>
            <a:r>
              <a:rPr lang="en-US" sz="1200" i="1" dirty="0">
                <a:latin typeface="Frutiger LT Pro 55 Roman" panose="020B0602020204020204" pitchFamily="34" charset="0"/>
              </a:rPr>
              <a:t>-seq/Supervised/Class 2”  </a:t>
            </a:r>
          </a:p>
          <a:p>
            <a:pPr marL="0" indent="0">
              <a:buNone/>
            </a:pPr>
            <a:r>
              <a:rPr lang="en-US" sz="1600" b="1" i="1" dirty="0">
                <a:latin typeface="Constantia" panose="02030602050306030303" pitchFamily="18" charset="0"/>
              </a:rPr>
              <a:t>	</a:t>
            </a:r>
          </a:p>
        </p:txBody>
      </p:sp>
    </p:spTree>
    <p:extLst>
      <p:ext uri="{BB962C8B-B14F-4D97-AF65-F5344CB8AC3E}">
        <p14:creationId xmlns:p14="http://schemas.microsoft.com/office/powerpoint/2010/main" val="160848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a:spLocks noChangeArrowheads="1"/>
          </p:cNvSpPr>
          <p:nvPr/>
        </p:nvSpPr>
        <p:spPr bwMode="auto">
          <a:xfrm>
            <a:off x="827970" y="1381899"/>
            <a:ext cx="7854712" cy="4154984"/>
          </a:xfrm>
          <a:prstGeom prst="rect">
            <a:avLst/>
          </a:prstGeom>
          <a:noFill/>
          <a:ln w="9525">
            <a:noFill/>
            <a:miter lim="800000"/>
            <a:headEnd/>
            <a:tailEnd/>
          </a:ln>
        </p:spPr>
        <p:txBody>
          <a:bodyPr wrap="square">
            <a:spAutoFit/>
          </a:bodyPr>
          <a:lstStyle/>
          <a:p>
            <a:pPr>
              <a:spcBef>
                <a:spcPct val="20000"/>
              </a:spcBef>
            </a:pPr>
            <a:r>
              <a:rPr lang="en-US" sz="2600" b="1" dirty="0">
                <a:latin typeface="Frutiger LT Pro 55 Roman" panose="020B0602020204020204" pitchFamily="34" charset="0"/>
              </a:rPr>
              <a:t>Gene Ontology (GO)</a:t>
            </a:r>
            <a:r>
              <a:rPr lang="en-US" sz="2600" dirty="0">
                <a:latin typeface="Frutiger LT Pro 55 Roman" panose="020B0602020204020204" pitchFamily="34" charset="0"/>
              </a:rPr>
              <a:t> provides 3 controlled vocabularies to describe biological knowledge for genes and gene products.</a:t>
            </a:r>
          </a:p>
          <a:p>
            <a:pPr>
              <a:buFont typeface="Wingdings" pitchFamily="2" charset="2"/>
              <a:buNone/>
            </a:pPr>
            <a:endParaRPr lang="en-US" sz="3200" dirty="0">
              <a:latin typeface="Frutiger LT Pro 55 Roman" panose="020B0602020204020204" pitchFamily="34" charset="0"/>
            </a:endParaRPr>
          </a:p>
          <a:p>
            <a:pPr marL="800100" lvl="1" indent="-342900">
              <a:buFont typeface="Wingdings" panose="05000000000000000000" pitchFamily="2" charset="2"/>
              <a:buChar char="Ø"/>
            </a:pPr>
            <a:r>
              <a:rPr lang="en-US" sz="2200" b="1" dirty="0">
                <a:latin typeface="Frutiger LT Pro 55 Roman" panose="020B0602020204020204" pitchFamily="34" charset="0"/>
              </a:rPr>
              <a:t>Biological Process</a:t>
            </a:r>
            <a:r>
              <a:rPr lang="en-US" sz="2200" dirty="0">
                <a:latin typeface="Frutiger LT Pro 55 Roman" panose="020B0602020204020204" pitchFamily="34" charset="0"/>
              </a:rPr>
              <a:t> (why) - How it pertains to the organism</a:t>
            </a:r>
          </a:p>
          <a:p>
            <a:pPr marL="800100" lvl="1" indent="-342900">
              <a:buFont typeface="Wingdings" panose="05000000000000000000" pitchFamily="2" charset="2"/>
              <a:buChar char="Ø"/>
            </a:pPr>
            <a:endParaRPr lang="en-US" sz="2200" dirty="0">
              <a:latin typeface="Frutiger LT Pro 55 Roman" panose="020B0602020204020204" pitchFamily="34" charset="0"/>
            </a:endParaRPr>
          </a:p>
          <a:p>
            <a:pPr marL="800100" lvl="1" indent="-342900">
              <a:buFont typeface="Wingdings" panose="05000000000000000000" pitchFamily="2" charset="2"/>
              <a:buChar char="Ø"/>
            </a:pPr>
            <a:r>
              <a:rPr lang="en-US" sz="2200" b="1" dirty="0">
                <a:latin typeface="Frutiger LT Pro 55 Roman" panose="020B0602020204020204" pitchFamily="34" charset="0"/>
              </a:rPr>
              <a:t>Cellular Component</a:t>
            </a:r>
            <a:r>
              <a:rPr lang="en-US" sz="2200" dirty="0">
                <a:latin typeface="Frutiger LT Pro 55 Roman" panose="020B0602020204020204" pitchFamily="34" charset="0"/>
              </a:rPr>
              <a:t> (where)- Its location</a:t>
            </a:r>
          </a:p>
          <a:p>
            <a:pPr marL="800100" lvl="1" indent="-342900">
              <a:buFont typeface="Wingdings" panose="05000000000000000000" pitchFamily="2" charset="2"/>
              <a:buChar char="Ø"/>
            </a:pPr>
            <a:endParaRPr lang="en-US" sz="2200" dirty="0">
              <a:latin typeface="Frutiger LT Pro 55 Roman" panose="020B0602020204020204" pitchFamily="34" charset="0"/>
            </a:endParaRPr>
          </a:p>
          <a:p>
            <a:pPr marL="800100" lvl="1" indent="-342900">
              <a:buFont typeface="Wingdings" panose="05000000000000000000" pitchFamily="2" charset="2"/>
              <a:buChar char="Ø"/>
            </a:pPr>
            <a:r>
              <a:rPr lang="en-US" sz="2200" b="1" dirty="0">
                <a:latin typeface="Frutiger LT Pro 55 Roman" panose="020B0602020204020204" pitchFamily="34" charset="0"/>
              </a:rPr>
              <a:t>Molecular Function</a:t>
            </a:r>
            <a:r>
              <a:rPr lang="en-US" sz="2200" dirty="0">
                <a:latin typeface="Frutiger LT Pro 55 Roman" panose="020B0602020204020204" pitchFamily="34" charset="0"/>
              </a:rPr>
              <a:t> (what) - Tasks performed at the molecular level </a:t>
            </a:r>
          </a:p>
        </p:txBody>
      </p:sp>
    </p:spTree>
    <p:extLst>
      <p:ext uri="{BB962C8B-B14F-4D97-AF65-F5344CB8AC3E}">
        <p14:creationId xmlns:p14="http://schemas.microsoft.com/office/powerpoint/2010/main" val="61214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848009" y="1720840"/>
            <a:ext cx="7609831" cy="3416320"/>
          </a:xfrm>
          <a:prstGeom prst="rect">
            <a:avLst/>
          </a:prstGeom>
          <a:noFill/>
          <a:ln w="9525">
            <a:noFill/>
            <a:miter lim="800000"/>
            <a:headEnd/>
            <a:tailEnd/>
          </a:ln>
        </p:spPr>
        <p:txBody>
          <a:bodyPr wrap="square">
            <a:spAutoFit/>
          </a:bodyPr>
          <a:lstStyle/>
          <a:p>
            <a:pPr marL="457200" indent="-457200" fontAlgn="base">
              <a:spcBef>
                <a:spcPct val="0"/>
              </a:spcBef>
              <a:spcAft>
                <a:spcPct val="0"/>
              </a:spcAft>
              <a:buFont typeface="Wingdings" panose="05000000000000000000" pitchFamily="2" charset="2"/>
              <a:buChar char="Ø"/>
            </a:pPr>
            <a:r>
              <a:rPr lang="en-US" sz="2400" b="1" dirty="0">
                <a:solidFill>
                  <a:srgbClr val="000000"/>
                </a:solidFill>
                <a:latin typeface="Frutiger LT Pro 55 Roman" panose="020B0602020204020204" pitchFamily="34" charset="0"/>
                <a:cs typeface="Arial" pitchFamily="34" charset="0"/>
              </a:rPr>
              <a:t>Gene Name:</a:t>
            </a:r>
            <a:r>
              <a:rPr lang="en-US" sz="2400" dirty="0">
                <a:solidFill>
                  <a:srgbClr val="000000"/>
                </a:solidFill>
                <a:latin typeface="Frutiger LT Pro 55 Roman" panose="020B0602020204020204" pitchFamily="34" charset="0"/>
                <a:cs typeface="Arial" pitchFamily="34" charset="0"/>
              </a:rPr>
              <a:t> GIPC1</a:t>
            </a:r>
          </a:p>
          <a:p>
            <a:pPr marL="457200" indent="-457200" fontAlgn="base">
              <a:spcBef>
                <a:spcPct val="0"/>
              </a:spcBef>
              <a:spcAft>
                <a:spcPct val="0"/>
              </a:spcAft>
              <a:buFont typeface="Wingdings" panose="05000000000000000000" pitchFamily="2" charset="2"/>
              <a:buChar char="Ø"/>
            </a:pPr>
            <a:endParaRPr lang="en-US" sz="2400" dirty="0">
              <a:solidFill>
                <a:srgbClr val="000000"/>
              </a:solidFill>
              <a:latin typeface="Frutiger LT Pro 55 Roman" panose="020B0602020204020204" pitchFamily="34" charset="0"/>
              <a:cs typeface="Arial" pitchFamily="34" charset="0"/>
            </a:endParaRPr>
          </a:p>
          <a:p>
            <a:pPr marL="457200" indent="-457200" fontAlgn="base">
              <a:spcBef>
                <a:spcPct val="0"/>
              </a:spcBef>
              <a:spcAft>
                <a:spcPct val="0"/>
              </a:spcAft>
              <a:buFont typeface="Wingdings" panose="05000000000000000000" pitchFamily="2" charset="2"/>
              <a:buChar char="Ø"/>
            </a:pPr>
            <a:r>
              <a:rPr lang="en-US" sz="2400" b="1" dirty="0">
                <a:solidFill>
                  <a:srgbClr val="000000"/>
                </a:solidFill>
                <a:latin typeface="Frutiger LT Pro 55 Roman" panose="020B0602020204020204" pitchFamily="34" charset="0"/>
                <a:cs typeface="Arial" pitchFamily="34" charset="0"/>
              </a:rPr>
              <a:t>Biological Process:</a:t>
            </a:r>
            <a:r>
              <a:rPr lang="en-US" sz="2400" dirty="0">
                <a:solidFill>
                  <a:srgbClr val="000000"/>
                </a:solidFill>
                <a:latin typeface="Frutiger LT Pro 55 Roman" panose="020B0602020204020204" pitchFamily="34" charset="0"/>
                <a:cs typeface="Arial" pitchFamily="34" charset="0"/>
              </a:rPr>
              <a:t> G-protein coupled receptor protein signaling pathway</a:t>
            </a:r>
            <a:r>
              <a:rPr lang="en-US" sz="2400" b="1" dirty="0">
                <a:solidFill>
                  <a:srgbClr val="000000"/>
                </a:solidFill>
                <a:latin typeface="Frutiger LT Pro 55 Roman" panose="020B0602020204020204" pitchFamily="34" charset="0"/>
                <a:cs typeface="Arial" pitchFamily="34" charset="0"/>
              </a:rPr>
              <a:t> </a:t>
            </a:r>
          </a:p>
          <a:p>
            <a:pPr marL="457200" indent="-457200" fontAlgn="base">
              <a:spcBef>
                <a:spcPct val="0"/>
              </a:spcBef>
              <a:spcAft>
                <a:spcPct val="0"/>
              </a:spcAft>
              <a:buFont typeface="Wingdings" panose="05000000000000000000" pitchFamily="2" charset="2"/>
              <a:buChar char="Ø"/>
            </a:pPr>
            <a:endParaRPr lang="en-US" sz="2400" b="1" dirty="0">
              <a:solidFill>
                <a:srgbClr val="000000"/>
              </a:solidFill>
              <a:latin typeface="Frutiger LT Pro 55 Roman" panose="020B0602020204020204" pitchFamily="34" charset="0"/>
              <a:cs typeface="Arial" pitchFamily="34" charset="0"/>
            </a:endParaRPr>
          </a:p>
          <a:p>
            <a:pPr marL="457200" indent="-457200" fontAlgn="base">
              <a:spcBef>
                <a:spcPct val="0"/>
              </a:spcBef>
              <a:spcAft>
                <a:spcPct val="0"/>
              </a:spcAft>
              <a:buFont typeface="Wingdings" panose="05000000000000000000" pitchFamily="2" charset="2"/>
              <a:buChar char="Ø"/>
            </a:pPr>
            <a:r>
              <a:rPr lang="en-US" sz="2400" b="1" dirty="0">
                <a:solidFill>
                  <a:srgbClr val="000000"/>
                </a:solidFill>
                <a:latin typeface="Frutiger LT Pro 55 Roman" panose="020B0602020204020204" pitchFamily="34" charset="0"/>
                <a:cs typeface="Arial" pitchFamily="34" charset="0"/>
              </a:rPr>
              <a:t>Cellular Component: </a:t>
            </a:r>
            <a:r>
              <a:rPr lang="en-US" sz="2400" dirty="0">
                <a:solidFill>
                  <a:srgbClr val="000000"/>
                </a:solidFill>
                <a:latin typeface="Frutiger LT Pro 55 Roman" panose="020B0602020204020204" pitchFamily="34" charset="0"/>
                <a:cs typeface="Arial" pitchFamily="34" charset="0"/>
              </a:rPr>
              <a:t>cytoplasm, cytoplasmic membrane-bound vesicle, &amp; membrane</a:t>
            </a:r>
          </a:p>
          <a:p>
            <a:pPr marL="457200" indent="-457200" fontAlgn="base">
              <a:spcBef>
                <a:spcPct val="0"/>
              </a:spcBef>
              <a:spcAft>
                <a:spcPct val="0"/>
              </a:spcAft>
              <a:buFont typeface="Wingdings" panose="05000000000000000000" pitchFamily="2" charset="2"/>
              <a:buChar char="Ø"/>
            </a:pPr>
            <a:endParaRPr lang="en-US" sz="2400" dirty="0">
              <a:solidFill>
                <a:srgbClr val="000000"/>
              </a:solidFill>
              <a:latin typeface="Frutiger LT Pro 55 Roman" panose="020B0602020204020204" pitchFamily="34" charset="0"/>
              <a:cs typeface="Arial" pitchFamily="34" charset="0"/>
            </a:endParaRPr>
          </a:p>
          <a:p>
            <a:pPr marL="457200" indent="-457200" fontAlgn="base">
              <a:spcBef>
                <a:spcPct val="0"/>
              </a:spcBef>
              <a:spcAft>
                <a:spcPct val="0"/>
              </a:spcAft>
              <a:buFont typeface="Wingdings" panose="05000000000000000000" pitchFamily="2" charset="2"/>
              <a:buChar char="Ø"/>
            </a:pPr>
            <a:r>
              <a:rPr lang="en-US" sz="2400" b="1" dirty="0">
                <a:solidFill>
                  <a:srgbClr val="000000"/>
                </a:solidFill>
                <a:latin typeface="Frutiger LT Pro 55 Roman" panose="020B0602020204020204" pitchFamily="34" charset="0"/>
                <a:cs typeface="Arial" pitchFamily="34" charset="0"/>
              </a:rPr>
              <a:t>Molecular Function:</a:t>
            </a:r>
            <a:r>
              <a:rPr lang="en-US" sz="2400" dirty="0">
                <a:solidFill>
                  <a:srgbClr val="000000"/>
                </a:solidFill>
                <a:latin typeface="Frutiger LT Pro 55 Roman" panose="020B0602020204020204" pitchFamily="34" charset="0"/>
                <a:cs typeface="Arial" pitchFamily="34" charset="0"/>
              </a:rPr>
              <a:t> receptor binding</a:t>
            </a:r>
          </a:p>
        </p:txBody>
      </p:sp>
    </p:spTree>
    <p:extLst>
      <p:ext uri="{BB962C8B-B14F-4D97-AF65-F5344CB8AC3E}">
        <p14:creationId xmlns:p14="http://schemas.microsoft.com/office/powerpoint/2010/main" val="302077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ChangeAspect="1"/>
          </p:cNvGrpSpPr>
          <p:nvPr/>
        </p:nvGrpSpPr>
        <p:grpSpPr>
          <a:xfrm>
            <a:off x="252633" y="1523891"/>
            <a:ext cx="8817845" cy="4172329"/>
            <a:chOff x="304135" y="1158363"/>
            <a:chExt cx="11221783" cy="5309798"/>
          </a:xfrm>
        </p:grpSpPr>
        <p:pic>
          <p:nvPicPr>
            <p:cNvPr id="9" name="Picture 8" descr="GODAG4.boldtext.color.tif"/>
            <p:cNvPicPr>
              <a:picLocks noChangeAspect="1"/>
            </p:cNvPicPr>
            <p:nvPr/>
          </p:nvPicPr>
          <p:blipFill>
            <a:blip r:embed="rId3" cstate="print"/>
            <a:stretch>
              <a:fillRect/>
            </a:stretch>
          </p:blipFill>
          <p:spPr>
            <a:xfrm>
              <a:off x="7822598" y="1530401"/>
              <a:ext cx="3703320" cy="4937760"/>
            </a:xfrm>
            <a:prstGeom prst="rect">
              <a:avLst/>
            </a:prstGeom>
          </p:spPr>
        </p:pic>
        <p:pic>
          <p:nvPicPr>
            <p:cNvPr id="10" name="Picture 9" descr="SNOMEDDAG.boldtext.tif"/>
            <p:cNvPicPr>
              <a:picLocks noChangeAspect="1"/>
            </p:cNvPicPr>
            <p:nvPr/>
          </p:nvPicPr>
          <p:blipFill>
            <a:blip r:embed="rId4" cstate="print"/>
            <a:stretch>
              <a:fillRect/>
            </a:stretch>
          </p:blipFill>
          <p:spPr>
            <a:xfrm>
              <a:off x="304135" y="1530401"/>
              <a:ext cx="3703320" cy="4937760"/>
            </a:xfrm>
            <a:prstGeom prst="rect">
              <a:avLst/>
            </a:prstGeom>
          </p:spPr>
        </p:pic>
        <p:sp>
          <p:nvSpPr>
            <p:cNvPr id="11" name="TextBox 10"/>
            <p:cNvSpPr txBox="1"/>
            <p:nvPr/>
          </p:nvSpPr>
          <p:spPr>
            <a:xfrm>
              <a:off x="304135" y="1165767"/>
              <a:ext cx="2286001" cy="335052"/>
            </a:xfrm>
            <a:prstGeom prst="rect">
              <a:avLst/>
            </a:prstGeom>
            <a:noFill/>
          </p:spPr>
          <p:txBody>
            <a:bodyPr wrap="square" rtlCol="0">
              <a:spAutoFit/>
            </a:bodyPr>
            <a:lstStyle/>
            <a:p>
              <a:r>
                <a:rPr lang="en-US" sz="1111" b="1" dirty="0">
                  <a:solidFill>
                    <a:prstClr val="black"/>
                  </a:solidFill>
                  <a:latin typeface="Frutiger LT Pro 55 Roman" panose="020B0602020204020204" pitchFamily="34" charset="0"/>
                  <a:ea typeface="宋体" pitchFamily="2" charset="-122"/>
                </a:rPr>
                <a:t>A. Clinical Ontology</a:t>
              </a:r>
            </a:p>
          </p:txBody>
        </p:sp>
        <p:sp>
          <p:nvSpPr>
            <p:cNvPr id="12" name="TextBox 11"/>
            <p:cNvSpPr txBox="1"/>
            <p:nvPr/>
          </p:nvSpPr>
          <p:spPr>
            <a:xfrm>
              <a:off x="7907886" y="1165767"/>
              <a:ext cx="2286001" cy="335052"/>
            </a:xfrm>
            <a:prstGeom prst="rect">
              <a:avLst/>
            </a:prstGeom>
            <a:noFill/>
          </p:spPr>
          <p:txBody>
            <a:bodyPr wrap="square" rtlCol="0">
              <a:spAutoFit/>
            </a:bodyPr>
            <a:lstStyle/>
            <a:p>
              <a:r>
                <a:rPr lang="en-US" sz="1111" b="1" dirty="0">
                  <a:solidFill>
                    <a:prstClr val="black"/>
                  </a:solidFill>
                  <a:latin typeface="Frutiger LT Pro 55 Roman" panose="020B0602020204020204" pitchFamily="34" charset="0"/>
                  <a:ea typeface="宋体" pitchFamily="2" charset="-122"/>
                </a:rPr>
                <a:t>C. Genomic Ontology</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1279" y="1530401"/>
              <a:ext cx="3703320" cy="4937760"/>
            </a:xfrm>
            <a:prstGeom prst="rect">
              <a:avLst/>
            </a:prstGeom>
          </p:spPr>
        </p:pic>
        <p:sp>
          <p:nvSpPr>
            <p:cNvPr id="14" name="TextBox 13"/>
            <p:cNvSpPr txBox="1"/>
            <p:nvPr/>
          </p:nvSpPr>
          <p:spPr>
            <a:xfrm>
              <a:off x="4216237" y="1158363"/>
              <a:ext cx="2521945" cy="335052"/>
            </a:xfrm>
            <a:prstGeom prst="rect">
              <a:avLst/>
            </a:prstGeom>
            <a:noFill/>
          </p:spPr>
          <p:txBody>
            <a:bodyPr wrap="square" rtlCol="0">
              <a:spAutoFit/>
            </a:bodyPr>
            <a:lstStyle/>
            <a:p>
              <a:r>
                <a:rPr lang="en-US" sz="1111" b="1" dirty="0">
                  <a:solidFill>
                    <a:prstClr val="black"/>
                  </a:solidFill>
                  <a:latin typeface="Frutiger LT Pro 55 Roman" panose="020B0602020204020204" pitchFamily="34" charset="0"/>
                  <a:ea typeface="宋体" pitchFamily="2" charset="-122"/>
                </a:rPr>
                <a:t>B. Phenotype Ontology</a:t>
              </a:r>
            </a:p>
          </p:txBody>
        </p:sp>
      </p:grpSp>
    </p:spTree>
    <p:extLst>
      <p:ext uri="{BB962C8B-B14F-4D97-AF65-F5344CB8AC3E}">
        <p14:creationId xmlns:p14="http://schemas.microsoft.com/office/powerpoint/2010/main" val="224250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p:cNvSpPr txBox="1">
            <a:spLocks/>
          </p:cNvSpPr>
          <p:nvPr/>
        </p:nvSpPr>
        <p:spPr>
          <a:xfrm>
            <a:off x="733994" y="1771897"/>
            <a:ext cx="8045424"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US" sz="2400" b="1" dirty="0">
                <a:latin typeface="Constantia" panose="02030602050306030303" pitchFamily="18" charset="0"/>
              </a:rPr>
              <a:t>Singular Enrichment Analysis (SEA)</a:t>
            </a:r>
          </a:p>
          <a:p>
            <a:pPr lvl="1">
              <a:buFont typeface="Wingdings" pitchFamily="2" charset="2"/>
              <a:buChar char="ü"/>
            </a:pPr>
            <a:r>
              <a:rPr lang="en-US" sz="2000" b="1" dirty="0">
                <a:solidFill>
                  <a:schemeClr val="bg1">
                    <a:lumMod val="75000"/>
                  </a:schemeClr>
                </a:solidFill>
                <a:latin typeface="Constantia" panose="02030602050306030303" pitchFamily="18" charset="0"/>
              </a:rPr>
              <a:t>Chi-square</a:t>
            </a:r>
          </a:p>
          <a:p>
            <a:pPr lvl="1">
              <a:buFont typeface="Wingdings" pitchFamily="2" charset="2"/>
              <a:buChar char="ü"/>
            </a:pPr>
            <a:r>
              <a:rPr lang="en-US" sz="2000" b="1" dirty="0">
                <a:latin typeface="Constantia" panose="02030602050306030303" pitchFamily="18" charset="0"/>
              </a:rPr>
              <a:t>Fisher’s Exact Test</a:t>
            </a:r>
          </a:p>
          <a:p>
            <a:pPr lvl="1">
              <a:buFont typeface="Wingdings" pitchFamily="2" charset="2"/>
              <a:buChar char="ü"/>
            </a:pPr>
            <a:r>
              <a:rPr lang="en-US" sz="2000" b="1" dirty="0">
                <a:solidFill>
                  <a:schemeClr val="bg1">
                    <a:lumMod val="75000"/>
                  </a:schemeClr>
                </a:solidFill>
                <a:latin typeface="Constantia" panose="02030602050306030303" pitchFamily="18" charset="0"/>
              </a:rPr>
              <a:t>Binomial Probability</a:t>
            </a:r>
          </a:p>
          <a:p>
            <a:pPr lvl="1">
              <a:buFont typeface="Wingdings" pitchFamily="2" charset="2"/>
              <a:buChar char="ü"/>
            </a:pPr>
            <a:r>
              <a:rPr lang="en-US" sz="2000" b="1" dirty="0">
                <a:solidFill>
                  <a:schemeClr val="bg1">
                    <a:lumMod val="75000"/>
                  </a:schemeClr>
                </a:solidFill>
                <a:latin typeface="Constantia" panose="02030602050306030303" pitchFamily="18" charset="0"/>
              </a:rPr>
              <a:t>Hypergeometric Distribution</a:t>
            </a:r>
          </a:p>
          <a:p>
            <a:pPr lvl="1">
              <a:buFont typeface="Arial" panose="020B0604020202020204" pitchFamily="34" charset="0"/>
              <a:buNone/>
            </a:pPr>
            <a:r>
              <a:rPr lang="en-US" sz="2000" b="1" dirty="0">
                <a:latin typeface="Constantia" panose="02030602050306030303" pitchFamily="18" charset="0"/>
              </a:rPr>
              <a:t> </a:t>
            </a:r>
          </a:p>
          <a:p>
            <a:pPr>
              <a:buFont typeface="Wingdings" pitchFamily="2" charset="2"/>
              <a:buChar char="§"/>
            </a:pPr>
            <a:r>
              <a:rPr lang="en-US" sz="2400" b="1" dirty="0">
                <a:solidFill>
                  <a:schemeClr val="bg1">
                    <a:lumMod val="75000"/>
                  </a:schemeClr>
                </a:solidFill>
                <a:latin typeface="Constantia" panose="02030602050306030303" pitchFamily="18" charset="0"/>
              </a:rPr>
              <a:t>Gene Set Enrichment Analysis (GSEA)</a:t>
            </a:r>
          </a:p>
          <a:p>
            <a:pPr>
              <a:buFont typeface="Wingdings" pitchFamily="2" charset="2"/>
              <a:buChar char="§"/>
            </a:pPr>
            <a:endParaRPr lang="en-US" sz="2600" b="1" dirty="0">
              <a:latin typeface="Constantia" panose="02030602050306030303" pitchFamily="18" charset="0"/>
            </a:endParaRPr>
          </a:p>
          <a:p>
            <a:pPr>
              <a:buFont typeface="Wingdings" pitchFamily="2" charset="2"/>
              <a:buChar char="§"/>
            </a:pPr>
            <a:r>
              <a:rPr lang="en-US" sz="2400" b="1" dirty="0">
                <a:solidFill>
                  <a:schemeClr val="bg1">
                    <a:lumMod val="75000"/>
                  </a:schemeClr>
                </a:solidFill>
                <a:latin typeface="Constantia" panose="02030602050306030303" pitchFamily="18" charset="0"/>
              </a:rPr>
              <a:t>Modular Enrichment Analysis (MEA)</a:t>
            </a:r>
          </a:p>
          <a:p>
            <a:pPr lvl="1">
              <a:buFont typeface="Wingdings" pitchFamily="2" charset="2"/>
              <a:buChar char="ü"/>
            </a:pPr>
            <a:r>
              <a:rPr lang="en-US" sz="2000" b="1" dirty="0">
                <a:solidFill>
                  <a:schemeClr val="bg1">
                    <a:lumMod val="75000"/>
                  </a:schemeClr>
                </a:solidFill>
                <a:latin typeface="Constantia" panose="02030602050306030303" pitchFamily="18" charset="0"/>
              </a:rPr>
              <a:t>SEA Statistics </a:t>
            </a:r>
          </a:p>
          <a:p>
            <a:pPr lvl="1">
              <a:buFont typeface="Wingdings" pitchFamily="2" charset="2"/>
              <a:buChar char="ü"/>
            </a:pPr>
            <a:r>
              <a:rPr lang="en-US" sz="2000" b="1" dirty="0">
                <a:solidFill>
                  <a:schemeClr val="bg1">
                    <a:lumMod val="75000"/>
                  </a:schemeClr>
                </a:solidFill>
                <a:latin typeface="Constantia" panose="02030602050306030303" pitchFamily="18" charset="0"/>
              </a:rPr>
              <a:t>Network Discovery Algorithms (term-to-term relationships) </a:t>
            </a:r>
          </a:p>
        </p:txBody>
      </p:sp>
      <p:sp>
        <p:nvSpPr>
          <p:cNvPr id="23" name="TextBox 22"/>
          <p:cNvSpPr txBox="1"/>
          <p:nvPr/>
        </p:nvSpPr>
        <p:spPr>
          <a:xfrm>
            <a:off x="288324" y="1248350"/>
            <a:ext cx="8715633" cy="461665"/>
          </a:xfrm>
          <a:prstGeom prst="rect">
            <a:avLst/>
          </a:prstGeom>
          <a:noFill/>
        </p:spPr>
        <p:txBody>
          <a:bodyPr wrap="square" rtlCol="0">
            <a:spAutoFit/>
          </a:bodyPr>
          <a:lstStyle/>
          <a:p>
            <a:pPr algn="ctr"/>
            <a:r>
              <a:rPr lang="en-US" sz="2400" b="1" dirty="0">
                <a:latin typeface="Frutiger LT Pro 55 Roman" panose="020B0602020204020204" pitchFamily="34" charset="0"/>
              </a:rPr>
              <a:t>Three Classes of Functional Enrichment Algorithms </a:t>
            </a:r>
          </a:p>
        </p:txBody>
      </p:sp>
      <p:sp>
        <p:nvSpPr>
          <p:cNvPr id="24" name="TextBox 23"/>
          <p:cNvSpPr txBox="1"/>
          <p:nvPr/>
        </p:nvSpPr>
        <p:spPr>
          <a:xfrm>
            <a:off x="0" y="6217129"/>
            <a:ext cx="9143999" cy="461665"/>
          </a:xfrm>
          <a:prstGeom prst="rect">
            <a:avLst/>
          </a:prstGeom>
          <a:noFill/>
        </p:spPr>
        <p:txBody>
          <a:bodyPr wrap="square" rtlCol="0">
            <a:spAutoFit/>
          </a:bodyPr>
          <a:lstStyle/>
          <a:p>
            <a:pPr algn="ctr"/>
            <a:r>
              <a:rPr lang="en-US" sz="1200" dirty="0">
                <a:latin typeface="Frutiger LT Pro 55 Roman" panose="020B0602020204020204" pitchFamily="34" charset="0"/>
              </a:rPr>
              <a:t>Chittenden (2012). </a:t>
            </a:r>
            <a:r>
              <a:rPr lang="en-US" sz="1200" i="1" dirty="0">
                <a:latin typeface="Frutiger LT Pro 55 Roman" panose="020B0602020204020204" pitchFamily="34" charset="0"/>
                <a:ea typeface="Times New Roman" panose="02020603050405020304" pitchFamily="18" charset="0"/>
                <a:cs typeface="Times New Roman" panose="02020603050405020304" pitchFamily="18" charset="0"/>
              </a:rPr>
              <a:t>Quantitative Integration of Biological Knowledge for Mathematical </a:t>
            </a:r>
          </a:p>
          <a:p>
            <a:pPr algn="ctr"/>
            <a:r>
              <a:rPr lang="en-US" sz="1200" i="1" dirty="0">
                <a:latin typeface="Frutiger LT Pro 55 Roman" panose="020B0602020204020204" pitchFamily="34" charset="0"/>
                <a:ea typeface="Times New Roman" panose="02020603050405020304" pitchFamily="18" charset="0"/>
                <a:cs typeface="Times New Roman" panose="02020603050405020304" pitchFamily="18" charset="0"/>
              </a:rPr>
              <a:t>and Statistical Modeling of High-Throughput Genomic Data</a:t>
            </a:r>
            <a:r>
              <a:rPr lang="en-US" sz="1200" dirty="0">
                <a:latin typeface="Frutiger LT Pro 55 Roman" panose="020B0602020204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Frutiger LT Pro 55 Roman" panose="020B0602020204020204" pitchFamily="34" charset="0"/>
              </a:rPr>
              <a:t>(Doctoral dissertation).</a:t>
            </a:r>
            <a:endParaRPr lang="en-US" sz="1200" dirty="0">
              <a:latin typeface="Frutiger LT Pro 55 Roman" panose="020B0602020204020204" pitchFamily="34" charset="0"/>
            </a:endParaRPr>
          </a:p>
        </p:txBody>
      </p:sp>
    </p:spTree>
    <p:extLst>
      <p:ext uri="{BB962C8B-B14F-4D97-AF65-F5344CB8AC3E}">
        <p14:creationId xmlns:p14="http://schemas.microsoft.com/office/powerpoint/2010/main" val="10931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a:spLocks noGrp="1" noChangeArrowheads="1"/>
          </p:cNvSpPr>
          <p:nvPr>
            <p:ph idx="4294967295"/>
          </p:nvPr>
        </p:nvSpPr>
        <p:spPr bwMode="auto">
          <a:xfrm>
            <a:off x="428625" y="1198563"/>
            <a:ext cx="8715375"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r>
              <a:rPr kumimoji="0" lang="en-US" sz="2000" b="0" i="0" u="none" strike="noStrike" cap="none" normalizeH="0" baseline="0" dirty="0">
                <a:ln>
                  <a:noFill/>
                </a:ln>
                <a:solidFill>
                  <a:schemeClr val="tx1"/>
                </a:solidFill>
                <a:effectLst/>
                <a:latin typeface="Frutiger LT Pro 55 Roman" panose="020B0602020204020204" pitchFamily="34" charset="0"/>
                <a:ea typeface="Times New Roman" panose="02020603050405020304" pitchFamily="18" charset="0"/>
                <a:cs typeface="Times New Roman" panose="02020603050405020304" pitchFamily="18" charset="0"/>
              </a:rPr>
              <a:t>The major current issues associated with </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functional data-mining of high-throughput genomic data include variations in the </a:t>
            </a:r>
            <a:r>
              <a:rPr kumimoji="0" lang="en-US" sz="2000" b="0"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quality</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 and </a:t>
            </a:r>
            <a:r>
              <a:rPr kumimoji="0" lang="en-US" sz="2000" b="0"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coverage</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 of gene annotation databases, the </a:t>
            </a:r>
            <a:r>
              <a:rPr kumimoji="0" lang="en-US" sz="2000" b="1"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number</a:t>
            </a:r>
            <a:r>
              <a:rPr kumimoji="0" lang="en-US" sz="2000" b="0"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 of genes </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related to each annotation, </a:t>
            </a:r>
            <a:r>
              <a:rPr kumimoji="0" lang="en-US" sz="2000" b="1"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gene redundancy </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among annotations, </a:t>
            </a:r>
            <a:r>
              <a:rPr kumimoji="0" lang="en-US" sz="2000" b="1"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dependencies</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 between genes, and </a:t>
            </a:r>
            <a:r>
              <a:rPr kumimoji="0" lang="en-US" sz="2000" b="1"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multiple testing correction</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 </a:t>
            </a:r>
          </a:p>
          <a:p>
            <a:pPr eaLnBrk="0" fontAlgn="base" hangingPunct="0">
              <a:lnSpc>
                <a:spcPct val="100000"/>
              </a:lnSpc>
              <a:spcBef>
                <a:spcPct val="0"/>
              </a:spcBef>
              <a:spcAft>
                <a:spcPct val="0"/>
              </a:spcAft>
              <a:buFont typeface="Wingdings" panose="05000000000000000000" pitchFamily="2" charset="2"/>
              <a:buChar char="Ø"/>
            </a:pPr>
            <a:endParaRPr lang="en-US" sz="2000" dirty="0">
              <a:latin typeface="Frutiger LT Pro 55 Roman" panose="020B0602020204020204" pitchFamily="34"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000" dirty="0">
                <a:latin typeface="Frutiger LT Pro 55 Roman" panose="020B0602020204020204" pitchFamily="34" charset="0"/>
                <a:cs typeface="Times New Roman" panose="02020603050405020304" pitchFamily="18" charset="0"/>
              </a:rPr>
              <a:t>According to Huang </a:t>
            </a:r>
            <a:r>
              <a:rPr lang="en-US" sz="2000" i="1" dirty="0">
                <a:latin typeface="Frutiger LT Pro 55 Roman" panose="020B0602020204020204" pitchFamily="34" charset="0"/>
                <a:cs typeface="Times New Roman" panose="02020603050405020304" pitchFamily="18" charset="0"/>
              </a:rPr>
              <a:t>et al</a:t>
            </a:r>
            <a:r>
              <a:rPr lang="en-US" sz="2000" dirty="0">
                <a:latin typeface="Frutiger LT Pro 55 Roman" panose="020B0602020204020204" pitchFamily="34" charset="0"/>
                <a:cs typeface="Times New Roman" panose="02020603050405020304" pitchFamily="18" charset="0"/>
              </a:rPr>
              <a:t>. (2009), no current statistical methods are able to fully address the complexities of high-throughput biological data-mining. </a:t>
            </a:r>
          </a:p>
          <a:p>
            <a:pPr marL="0" indent="0" eaLnBrk="0" fontAlgn="base" hangingPunct="0">
              <a:lnSpc>
                <a:spcPct val="100000"/>
              </a:lnSpc>
              <a:spcBef>
                <a:spcPct val="0"/>
              </a:spcBef>
              <a:spcAft>
                <a:spcPct val="0"/>
              </a:spcAft>
              <a:buNone/>
            </a:pPr>
            <a:endParaRPr lang="en-US" sz="2000" dirty="0">
              <a:latin typeface="Frutiger LT Pro 55 Roman" panose="020B0602020204020204" pitchFamily="34"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000" dirty="0">
                <a:latin typeface="Frutiger LT Pro 55 Roman" panose="020B0602020204020204" pitchFamily="34" charset="0"/>
                <a:cs typeface="Times New Roman" panose="02020603050405020304" pitchFamily="18" charset="0"/>
              </a:rPr>
              <a:t>In 2005, 11,434 of the 19,490 total biological process annotations available for </a:t>
            </a:r>
            <a:r>
              <a:rPr lang="en-US" sz="2000" i="1" dirty="0">
                <a:latin typeface="Frutiger LT Pro 55 Roman" panose="020B0602020204020204" pitchFamily="34" charset="0"/>
                <a:cs typeface="Times New Roman" panose="02020603050405020304" pitchFamily="18" charset="0"/>
              </a:rPr>
              <a:t>Homo sapiens </a:t>
            </a:r>
            <a:r>
              <a:rPr lang="en-US" sz="2000" dirty="0">
                <a:latin typeface="Frutiger LT Pro 55 Roman" panose="020B0602020204020204" pitchFamily="34" charset="0"/>
                <a:cs typeface="Times New Roman" panose="02020603050405020304" pitchFamily="18" charset="0"/>
              </a:rPr>
              <a:t>in the GO database were exclusively inferred from electronic annotations (IEA). </a:t>
            </a:r>
          </a:p>
          <a:p>
            <a:pPr eaLnBrk="0" fontAlgn="base" hangingPunct="0">
              <a:lnSpc>
                <a:spcPct val="100000"/>
              </a:lnSpc>
              <a:spcBef>
                <a:spcPct val="0"/>
              </a:spcBef>
              <a:spcAft>
                <a:spcPct val="0"/>
              </a:spcAft>
              <a:buFont typeface="Wingdings" panose="05000000000000000000" pitchFamily="2" charset="2"/>
              <a:buChar char="Ø"/>
            </a:pPr>
            <a:endParaRPr lang="en-US" sz="2000" dirty="0">
              <a:latin typeface="Frutiger LT Pro 55 Roman" panose="020B0602020204020204" pitchFamily="34"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000" dirty="0">
                <a:latin typeface="Frutiger LT Pro 55 Roman" panose="020B0602020204020204" pitchFamily="34" charset="0"/>
                <a:cs typeface="Times New Roman" panose="02020603050405020304" pitchFamily="18" charset="0"/>
              </a:rPr>
              <a:t>Of the 18,310 GO gene annotations that were available for </a:t>
            </a:r>
            <a:r>
              <a:rPr lang="en-US" sz="2000" i="1" dirty="0">
                <a:latin typeface="Frutiger LT Pro 55 Roman" panose="020B0602020204020204" pitchFamily="34" charset="0"/>
                <a:cs typeface="Times New Roman" panose="02020603050405020304" pitchFamily="18" charset="0"/>
              </a:rPr>
              <a:t>Homo sapiens </a:t>
            </a:r>
            <a:r>
              <a:rPr lang="en-US" sz="2000" dirty="0">
                <a:latin typeface="Frutiger LT Pro 55 Roman" panose="020B0602020204020204" pitchFamily="34" charset="0"/>
                <a:cs typeface="Times New Roman" panose="02020603050405020304" pitchFamily="18" charset="0"/>
              </a:rPr>
              <a:t>in 2012, only 5,326 are exclusively IEA in nature.  </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p:cNvSpPr txBox="1"/>
          <p:nvPr/>
        </p:nvSpPr>
        <p:spPr>
          <a:xfrm>
            <a:off x="0" y="6359742"/>
            <a:ext cx="9143999" cy="461665"/>
          </a:xfrm>
          <a:prstGeom prst="rect">
            <a:avLst/>
          </a:prstGeom>
          <a:noFill/>
        </p:spPr>
        <p:txBody>
          <a:bodyPr wrap="square" rtlCol="0">
            <a:spAutoFit/>
          </a:bodyPr>
          <a:lstStyle/>
          <a:p>
            <a:pPr algn="ctr"/>
            <a:r>
              <a:rPr lang="en-US" sz="1200" dirty="0">
                <a:latin typeface="Frutiger LT Pro 55 Roman" panose="020B0602020204020204" pitchFamily="34" charset="0"/>
              </a:rPr>
              <a:t>Chittenden (2012). </a:t>
            </a:r>
            <a:r>
              <a:rPr lang="en-US" sz="1200" i="1" dirty="0">
                <a:latin typeface="Frutiger LT Pro 55 Roman" panose="020B0602020204020204" pitchFamily="34" charset="0"/>
                <a:ea typeface="Times New Roman" panose="02020603050405020304" pitchFamily="18" charset="0"/>
                <a:cs typeface="Times New Roman" panose="02020603050405020304" pitchFamily="18" charset="0"/>
              </a:rPr>
              <a:t>Quantitative Integration of Biological Knowledge for Mathematical </a:t>
            </a:r>
          </a:p>
          <a:p>
            <a:pPr algn="ctr"/>
            <a:r>
              <a:rPr lang="en-US" sz="1200" i="1" dirty="0">
                <a:latin typeface="Frutiger LT Pro 55 Roman" panose="020B0602020204020204" pitchFamily="34" charset="0"/>
                <a:ea typeface="Times New Roman" panose="02020603050405020304" pitchFamily="18" charset="0"/>
                <a:cs typeface="Times New Roman" panose="02020603050405020304" pitchFamily="18" charset="0"/>
              </a:rPr>
              <a:t>and Statistical Modeling of High-Throughput Genomic Data</a:t>
            </a:r>
            <a:r>
              <a:rPr lang="en-US" sz="1200" dirty="0">
                <a:latin typeface="Frutiger LT Pro 55 Roman" panose="020B0602020204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Frutiger LT Pro 55 Roman" panose="020B0602020204020204" pitchFamily="34" charset="0"/>
              </a:rPr>
              <a:t>(Doctoral dissertation).</a:t>
            </a:r>
            <a:endParaRPr lang="en-US" sz="1200" dirty="0">
              <a:latin typeface="Frutiger LT Pro 55 Roman" panose="020B0602020204020204" pitchFamily="34" charset="0"/>
            </a:endParaRPr>
          </a:p>
        </p:txBody>
      </p:sp>
    </p:spTree>
    <p:extLst>
      <p:ext uri="{BB962C8B-B14F-4D97-AF65-F5344CB8AC3E}">
        <p14:creationId xmlns:p14="http://schemas.microsoft.com/office/powerpoint/2010/main" val="214323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60864" y="1556365"/>
            <a:ext cx="8783135" cy="4308872"/>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latin typeface="Frutiger LT Pro 55 Roman" panose="020B0602020204020204" pitchFamily="34" charset="0"/>
                <a:cs typeface="Times New Roman" panose="02020603050405020304" pitchFamily="18" charset="0"/>
              </a:rPr>
              <a:t>The assumption is that gene expression observations are </a:t>
            </a:r>
            <a:r>
              <a:rPr lang="en-US" sz="1600" b="1" i="1" dirty="0">
                <a:latin typeface="Frutiger LT Pro 55 Roman" panose="020B0602020204020204" pitchFamily="34" charset="0"/>
                <a:cs typeface="Times New Roman" panose="02020603050405020304" pitchFamily="18" charset="0"/>
              </a:rPr>
              <a:t>independent</a:t>
            </a:r>
            <a:r>
              <a:rPr lang="en-US" sz="1600" i="1" dirty="0">
                <a:latin typeface="Frutiger LT Pro 55 Roman" panose="020B0602020204020204" pitchFamily="34" charset="0"/>
                <a:cs typeface="Times New Roman" panose="02020603050405020304" pitchFamily="18" charset="0"/>
              </a:rPr>
              <a:t> </a:t>
            </a:r>
            <a:r>
              <a:rPr lang="en-US" sz="1600" dirty="0">
                <a:latin typeface="Frutiger LT Pro 55 Roman" panose="020B0602020204020204" pitchFamily="34" charset="0"/>
                <a:cs typeface="Times New Roman" panose="02020603050405020304" pitchFamily="18" charset="0"/>
              </a:rPr>
              <a:t>and</a:t>
            </a:r>
            <a:r>
              <a:rPr lang="en-US" sz="1600" i="1" dirty="0">
                <a:latin typeface="Frutiger LT Pro 55 Roman" panose="020B0602020204020204" pitchFamily="34" charset="0"/>
                <a:cs typeface="Times New Roman" panose="02020603050405020304" pitchFamily="18" charset="0"/>
              </a:rPr>
              <a:t> </a:t>
            </a:r>
            <a:r>
              <a:rPr lang="en-US" sz="1600" b="1" i="1" dirty="0">
                <a:latin typeface="Frutiger LT Pro 55 Roman" panose="020B0602020204020204" pitchFamily="34" charset="0"/>
                <a:cs typeface="Times New Roman" panose="02020603050405020304" pitchFamily="18" charset="0"/>
              </a:rPr>
              <a:t>identically distributed</a:t>
            </a:r>
            <a:r>
              <a:rPr lang="en-US" sz="1600" dirty="0">
                <a:latin typeface="Frutiger LT Pro 55 Roman" panose="020B0602020204020204" pitchFamily="34" charset="0"/>
                <a:cs typeface="Times New Roman" panose="02020603050405020304" pitchFamily="18" charset="0"/>
              </a:rPr>
              <a:t>. Because expression measurements among functionally related genes are strongly correlated, this assumption is highly </a:t>
            </a:r>
            <a:r>
              <a:rPr lang="en-US" sz="1600" b="1" i="1" dirty="0">
                <a:latin typeface="Frutiger LT Pro 55 Roman" panose="020B0602020204020204" pitchFamily="34" charset="0"/>
                <a:cs typeface="Times New Roman" panose="02020603050405020304" pitchFamily="18" charset="0"/>
              </a:rPr>
              <a:t>unlikely</a:t>
            </a:r>
            <a:r>
              <a:rPr lang="en-US" sz="1600" dirty="0">
                <a:latin typeface="Frutiger LT Pro 55 Roman" panose="020B0602020204020204" pitchFamily="34" charset="0"/>
                <a:cs typeface="Times New Roman" panose="02020603050405020304" pitchFamily="18" charset="0"/>
              </a:rPr>
              <a:t>. </a:t>
            </a:r>
          </a:p>
          <a:p>
            <a:pPr marL="342900" indent="-342900">
              <a:buFont typeface="Wingdings" panose="05000000000000000000" pitchFamily="2" charset="2"/>
              <a:buChar char="Ø"/>
            </a:pPr>
            <a:endParaRPr lang="en-US" sz="1600" dirty="0">
              <a:latin typeface="Frutiger LT Pro 55 Roman" panose="020B0602020204020204" pitchFamily="34" charset="0"/>
              <a:cs typeface="Times New Roman" panose="02020603050405020304" pitchFamily="18" charset="0"/>
            </a:endParaRPr>
          </a:p>
          <a:p>
            <a:pPr marL="342900" indent="-342900">
              <a:buFont typeface="Wingdings" panose="05000000000000000000" pitchFamily="2" charset="2"/>
              <a:buChar char="Ø"/>
            </a:pPr>
            <a:r>
              <a:rPr lang="en-US" sz="1600" dirty="0">
                <a:latin typeface="Frutiger LT Pro 55 Roman" panose="020B0602020204020204" pitchFamily="34" charset="0"/>
                <a:cs typeface="Times New Roman" panose="02020603050405020304" pitchFamily="18" charset="0"/>
              </a:rPr>
              <a:t>Moreover, propagation of genes across multiple GO terms (</a:t>
            </a:r>
            <a:r>
              <a:rPr lang="en-US" sz="1600" b="1" i="1" dirty="0">
                <a:latin typeface="Frutiger LT Pro 55 Roman" panose="020B0602020204020204" pitchFamily="34" charset="0"/>
                <a:cs typeface="Times New Roman" panose="02020603050405020304" pitchFamily="18" charset="0"/>
              </a:rPr>
              <a:t>gene redundancy</a:t>
            </a:r>
            <a:r>
              <a:rPr lang="en-US" sz="1600" dirty="0">
                <a:latin typeface="Frutiger LT Pro 55 Roman" panose="020B0602020204020204" pitchFamily="34" charset="0"/>
                <a:cs typeface="Times New Roman" panose="02020603050405020304" pitchFamily="18" charset="0"/>
              </a:rPr>
              <a:t>) cause nodes within a given path to be highly correlated. As a consequence, the enrichment statistics of current SEA and MEA methods tend to be </a:t>
            </a:r>
            <a:r>
              <a:rPr lang="en-US" sz="1600" b="1" i="1" dirty="0">
                <a:latin typeface="Frutiger LT Pro 55 Roman" panose="020B0602020204020204" pitchFamily="34" charset="0"/>
                <a:cs typeface="Times New Roman" panose="02020603050405020304" pitchFamily="18" charset="0"/>
              </a:rPr>
              <a:t>anti-conservative</a:t>
            </a:r>
            <a:r>
              <a:rPr lang="en-US" sz="1600" dirty="0">
                <a:latin typeface="Frutiger LT Pro 55 Roman" panose="020B0602020204020204" pitchFamily="34" charset="0"/>
                <a:cs typeface="Times New Roman" panose="02020603050405020304" pitchFamily="18" charset="0"/>
              </a:rPr>
              <a:t>. </a:t>
            </a:r>
          </a:p>
          <a:p>
            <a:pPr marL="342900" indent="-342900">
              <a:buFont typeface="Wingdings" panose="05000000000000000000" pitchFamily="2" charset="2"/>
              <a:buChar char="Ø"/>
            </a:pPr>
            <a:endParaRPr lang="en-US" sz="1600" dirty="0">
              <a:latin typeface="Frutiger LT Pro 55 Roman" panose="020B0602020204020204" pitchFamily="34" charset="0"/>
              <a:cs typeface="Times New Roman" panose="02020603050405020304" pitchFamily="18" charset="0"/>
            </a:endParaRPr>
          </a:p>
          <a:p>
            <a:pPr marL="342900" indent="-342900">
              <a:buFont typeface="Wingdings" panose="05000000000000000000" pitchFamily="2" charset="2"/>
              <a:buChar char="Ø"/>
            </a:pPr>
            <a:r>
              <a:rPr lang="en-US" sz="1600" dirty="0">
                <a:latin typeface="Frutiger LT Pro 55 Roman" panose="020B0602020204020204" pitchFamily="34" charset="0"/>
                <a:cs typeface="Times New Roman" panose="02020603050405020304" pitchFamily="18" charset="0"/>
              </a:rPr>
              <a:t>A number of </a:t>
            </a:r>
            <a:r>
              <a:rPr lang="en-US" sz="1600" b="1" i="1" dirty="0">
                <a:latin typeface="Frutiger LT Pro 55 Roman" panose="020B0602020204020204" pitchFamily="34" charset="0"/>
                <a:cs typeface="Times New Roman" panose="02020603050405020304" pitchFamily="18" charset="0"/>
              </a:rPr>
              <a:t>multiple testing correction </a:t>
            </a:r>
            <a:r>
              <a:rPr lang="en-US" sz="1600" dirty="0">
                <a:latin typeface="Frutiger LT Pro 55 Roman" panose="020B0602020204020204" pitchFamily="34" charset="0"/>
                <a:cs typeface="Times New Roman" panose="02020603050405020304" pitchFamily="18" charset="0"/>
              </a:rPr>
              <a:t>methods have, therefore, been proposed for the functional analysis of high-throughput genomic data. Standard techniques such as </a:t>
            </a:r>
            <a:r>
              <a:rPr lang="en-US" sz="1600" b="1" i="1" dirty="0">
                <a:latin typeface="Frutiger LT Pro 55 Roman" panose="020B0602020204020204" pitchFamily="34" charset="0"/>
                <a:cs typeface="Times New Roman" panose="02020603050405020304" pitchFamily="18" charset="0"/>
              </a:rPr>
              <a:t>Bonferroni</a:t>
            </a:r>
            <a:r>
              <a:rPr lang="en-US" sz="1600" i="1" dirty="0">
                <a:latin typeface="Frutiger LT Pro 55 Roman" panose="020B0602020204020204" pitchFamily="34" charset="0"/>
                <a:cs typeface="Times New Roman" panose="02020603050405020304" pitchFamily="18" charset="0"/>
              </a:rPr>
              <a:t> </a:t>
            </a:r>
            <a:r>
              <a:rPr lang="en-US" sz="1600" dirty="0">
                <a:latin typeface="Frutiger LT Pro 55 Roman" panose="020B0602020204020204" pitchFamily="34" charset="0"/>
                <a:cs typeface="Times New Roman" panose="02020603050405020304" pitchFamily="18" charset="0"/>
              </a:rPr>
              <a:t>and </a:t>
            </a:r>
            <a:r>
              <a:rPr lang="en-US" sz="1600" b="1" i="1" dirty="0" err="1">
                <a:latin typeface="Frutiger LT Pro 55 Roman" panose="020B0602020204020204" pitchFamily="34" charset="0"/>
                <a:cs typeface="Times New Roman" panose="02020603050405020304" pitchFamily="18" charset="0"/>
              </a:rPr>
              <a:t>Sidack</a:t>
            </a:r>
            <a:r>
              <a:rPr lang="en-US" sz="1600" i="1" dirty="0">
                <a:latin typeface="Frutiger LT Pro 55 Roman" panose="020B0602020204020204" pitchFamily="34" charset="0"/>
                <a:cs typeface="Times New Roman" panose="02020603050405020304" pitchFamily="18" charset="0"/>
              </a:rPr>
              <a:t> </a:t>
            </a:r>
            <a:r>
              <a:rPr lang="en-US" sz="1600" dirty="0">
                <a:latin typeface="Frutiger LT Pro 55 Roman" panose="020B0602020204020204" pitchFamily="34" charset="0"/>
                <a:cs typeface="Times New Roman" panose="02020603050405020304" pitchFamily="18" charset="0"/>
              </a:rPr>
              <a:t>adjustments have been applied in situations when fewer than 50 functional categories are evaluated. </a:t>
            </a:r>
          </a:p>
          <a:p>
            <a:pPr marL="342900" indent="-342900">
              <a:buFont typeface="Wingdings" panose="05000000000000000000" pitchFamily="2" charset="2"/>
              <a:buChar char="Ø"/>
            </a:pPr>
            <a:endParaRPr lang="en-US" sz="1600" dirty="0">
              <a:latin typeface="Frutiger LT Pro 55 Roman" panose="020B0602020204020204" pitchFamily="34" charset="0"/>
              <a:cs typeface="Times New Roman" panose="02020603050405020304" pitchFamily="18" charset="0"/>
            </a:endParaRPr>
          </a:p>
          <a:p>
            <a:pPr marL="342900" indent="-342900">
              <a:buFont typeface="Wingdings" panose="05000000000000000000" pitchFamily="2" charset="2"/>
              <a:buChar char="Ø"/>
            </a:pPr>
            <a:r>
              <a:rPr lang="en-US" sz="1600" dirty="0">
                <a:latin typeface="Frutiger LT Pro 55 Roman" panose="020B0602020204020204" pitchFamily="34" charset="0"/>
                <a:cs typeface="Times New Roman" panose="02020603050405020304" pitchFamily="18" charset="0"/>
              </a:rPr>
              <a:t>However, these techniques assume that variables are </a:t>
            </a:r>
            <a:r>
              <a:rPr lang="en-US" sz="1600" b="1" i="1" dirty="0">
                <a:latin typeface="Frutiger LT Pro 55 Roman" panose="020B0602020204020204" pitchFamily="34" charset="0"/>
                <a:cs typeface="Times New Roman" panose="02020603050405020304" pitchFamily="18" charset="0"/>
              </a:rPr>
              <a:t>independent</a:t>
            </a:r>
            <a:r>
              <a:rPr lang="en-US" sz="1600" dirty="0">
                <a:latin typeface="Frutiger LT Pro 55 Roman" panose="020B0602020204020204" pitchFamily="34" charset="0"/>
                <a:cs typeface="Times New Roman" panose="02020603050405020304" pitchFamily="18" charset="0"/>
              </a:rPr>
              <a:t> and have been shown to be </a:t>
            </a:r>
            <a:r>
              <a:rPr lang="en-US" sz="1600" b="1" i="1" dirty="0">
                <a:latin typeface="Frutiger LT Pro 55 Roman" panose="020B0602020204020204" pitchFamily="34" charset="0"/>
                <a:cs typeface="Times New Roman" panose="02020603050405020304" pitchFamily="18" charset="0"/>
              </a:rPr>
              <a:t>overly conservative</a:t>
            </a:r>
            <a:r>
              <a:rPr lang="en-US" sz="1600" dirty="0">
                <a:latin typeface="Frutiger LT Pro 55 Roman" panose="020B0602020204020204" pitchFamily="34" charset="0"/>
                <a:cs typeface="Times New Roman" panose="02020603050405020304" pitchFamily="18" charset="0"/>
              </a:rPr>
              <a:t>. In instances where dependencies exist, various </a:t>
            </a:r>
            <a:r>
              <a:rPr lang="en-US" sz="1600" b="1" i="1" dirty="0">
                <a:latin typeface="Frutiger LT Pro 55 Roman" panose="020B0602020204020204" pitchFamily="34" charset="0"/>
                <a:cs typeface="Times New Roman" panose="02020603050405020304" pitchFamily="18" charset="0"/>
              </a:rPr>
              <a:t>false discovery methods </a:t>
            </a:r>
            <a:r>
              <a:rPr lang="en-US" sz="1600" dirty="0">
                <a:latin typeface="Frutiger LT Pro 55 Roman" panose="020B0602020204020204" pitchFamily="34" charset="0"/>
                <a:cs typeface="Times New Roman" panose="02020603050405020304" pitchFamily="18" charset="0"/>
              </a:rPr>
              <a:t>and </a:t>
            </a:r>
            <a:r>
              <a:rPr lang="en-US" sz="1600" b="1" i="1" dirty="0">
                <a:latin typeface="Frutiger LT Pro 55 Roman" panose="020B0602020204020204" pitchFamily="34" charset="0"/>
                <a:cs typeface="Times New Roman" panose="02020603050405020304" pitchFamily="18" charset="0"/>
              </a:rPr>
              <a:t>bootstrapping</a:t>
            </a:r>
            <a:r>
              <a:rPr lang="en-US" sz="1600" dirty="0">
                <a:latin typeface="Frutiger LT Pro 55 Roman" panose="020B0602020204020204" pitchFamily="34" charset="0"/>
                <a:cs typeface="Times New Roman" panose="02020603050405020304" pitchFamily="18" charset="0"/>
              </a:rPr>
              <a:t> are highly effective. </a:t>
            </a:r>
          </a:p>
          <a:p>
            <a:r>
              <a:rPr lang="en-US" dirty="0"/>
              <a:t> </a:t>
            </a:r>
          </a:p>
        </p:txBody>
      </p:sp>
      <p:sp>
        <p:nvSpPr>
          <p:cNvPr id="21" name="TextBox 20"/>
          <p:cNvSpPr txBox="1"/>
          <p:nvPr/>
        </p:nvSpPr>
        <p:spPr>
          <a:xfrm>
            <a:off x="0" y="6079656"/>
            <a:ext cx="9143999" cy="461665"/>
          </a:xfrm>
          <a:prstGeom prst="rect">
            <a:avLst/>
          </a:prstGeom>
          <a:noFill/>
        </p:spPr>
        <p:txBody>
          <a:bodyPr wrap="square" rtlCol="0">
            <a:spAutoFit/>
          </a:bodyPr>
          <a:lstStyle/>
          <a:p>
            <a:pPr algn="ctr"/>
            <a:r>
              <a:rPr lang="en-US" sz="1200" dirty="0">
                <a:latin typeface="Frutiger LT Pro 55 Roman" panose="020B0602020204020204" pitchFamily="34" charset="0"/>
              </a:rPr>
              <a:t>Chittenden (2012). </a:t>
            </a:r>
            <a:r>
              <a:rPr lang="en-US" sz="1200" i="1" dirty="0">
                <a:latin typeface="Frutiger LT Pro 55 Roman" panose="020B0602020204020204" pitchFamily="34" charset="0"/>
                <a:ea typeface="Times New Roman" panose="02020603050405020304" pitchFamily="18" charset="0"/>
                <a:cs typeface="Times New Roman" panose="02020603050405020304" pitchFamily="18" charset="0"/>
              </a:rPr>
              <a:t>Quantitative Integration of Biological Knowledge for Mathematical </a:t>
            </a:r>
          </a:p>
          <a:p>
            <a:pPr algn="ctr"/>
            <a:r>
              <a:rPr lang="en-US" sz="1200" i="1" dirty="0">
                <a:latin typeface="Frutiger LT Pro 55 Roman" panose="020B0602020204020204" pitchFamily="34" charset="0"/>
                <a:ea typeface="Times New Roman" panose="02020603050405020304" pitchFamily="18" charset="0"/>
                <a:cs typeface="Times New Roman" panose="02020603050405020304" pitchFamily="18" charset="0"/>
              </a:rPr>
              <a:t>and Statistical Modeling of High-Throughput Genomic Data</a:t>
            </a:r>
            <a:r>
              <a:rPr lang="en-US" sz="1200" dirty="0">
                <a:latin typeface="Frutiger LT Pro 55 Roman" panose="020B0602020204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Frutiger LT Pro 55 Roman" panose="020B0602020204020204" pitchFamily="34" charset="0"/>
              </a:rPr>
              <a:t>(Doctoral dissertation).</a:t>
            </a:r>
            <a:endParaRPr lang="en-US" sz="1200" dirty="0">
              <a:latin typeface="Frutiger LT Pro 55 Roman" panose="020B0602020204020204" pitchFamily="34" charset="0"/>
            </a:endParaRPr>
          </a:p>
        </p:txBody>
      </p:sp>
    </p:spTree>
    <p:extLst>
      <p:ext uri="{BB962C8B-B14F-4D97-AF65-F5344CB8AC3E}">
        <p14:creationId xmlns:p14="http://schemas.microsoft.com/office/powerpoint/2010/main" val="2407863840"/>
      </p:ext>
    </p:extLst>
  </p:cSld>
  <p:clrMapOvr>
    <a:masterClrMapping/>
  </p:clrMapOvr>
</p:sld>
</file>

<file path=ppt/theme/theme1.xml><?xml version="1.0" encoding="utf-8"?>
<a:theme xmlns:a="http://schemas.openxmlformats.org/drawingml/2006/main" name="Master">
  <a:themeElements>
    <a:clrScheme name="Custom 2">
      <a:dk1>
        <a:srgbClr val="221E1F"/>
      </a:dk1>
      <a:lt1>
        <a:srgbClr val="FFFFFF"/>
      </a:lt1>
      <a:dk2>
        <a:srgbClr val="6D6E71"/>
      </a:dk2>
      <a:lt2>
        <a:srgbClr val="EEEEEE"/>
      </a:lt2>
      <a:accent1>
        <a:srgbClr val="EF4136"/>
      </a:accent1>
      <a:accent2>
        <a:srgbClr val="0668B3"/>
      </a:accent2>
      <a:accent3>
        <a:srgbClr val="8DC63F"/>
      </a:accent3>
      <a:accent4>
        <a:srgbClr val="E7C31F"/>
      </a:accent4>
      <a:accent5>
        <a:srgbClr val="00904C"/>
      </a:accent5>
      <a:accent6>
        <a:srgbClr val="007180"/>
      </a:accent6>
      <a:hlink>
        <a:srgbClr val="00AEEF"/>
      </a:hlink>
      <a:folHlink>
        <a:srgbClr val="0668B3"/>
      </a:folHlink>
    </a:clrScheme>
    <a:fontScheme name="Custom 2">
      <a:majorFont>
        <a:latin typeface="Frutiger LT Pro 45 Light"/>
        <a:ea typeface=""/>
        <a:cs typeface=""/>
      </a:majorFont>
      <a:minorFont>
        <a:latin typeface="Frutiger LT Pro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12619</TotalTime>
  <Words>4165</Words>
  <Application>Microsoft Office PowerPoint</Application>
  <PresentationFormat>On-screen Show (4:3)</PresentationFormat>
  <Paragraphs>806</Paragraphs>
  <Slides>31</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Cambria Math</vt:lpstr>
      <vt:lpstr>Constantia</vt:lpstr>
      <vt:lpstr>Copperplate Gothic Bold</vt:lpstr>
      <vt:lpstr>Frutiger LT Pro 45 Light</vt:lpstr>
      <vt:lpstr>Frutiger LT Pro 55 Roman</vt:lpstr>
      <vt:lpstr>Palatino Linotype</vt:lpstr>
      <vt:lpstr>Tahoma</vt:lpstr>
      <vt:lpstr>Times New Roman</vt:lpstr>
      <vt:lpstr>Wingdings</vt:lpstr>
      <vt:lpstr>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Chittenden</dc:creator>
  <cp:lastModifiedBy>Tom Chittenden</cp:lastModifiedBy>
  <cp:revision>527</cp:revision>
  <dcterms:created xsi:type="dcterms:W3CDTF">2013-08-29T14:29:03Z</dcterms:created>
  <dcterms:modified xsi:type="dcterms:W3CDTF">2020-11-02T14:43:11Z</dcterms:modified>
</cp:coreProperties>
</file>