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6" r:id="rId4"/>
    <p:sldId id="258" r:id="rId5"/>
    <p:sldId id="259" r:id="rId6"/>
    <p:sldId id="260" r:id="rId7"/>
    <p:sldId id="261" r:id="rId8"/>
    <p:sldId id="262"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54C5ED1-4E93-4271-8755-A9E684612D4B}"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EFCB858-BF3A-480A-9B48-FD2442DE7237}" type="slidenum">
              <a:rPr lang="en-IN" smtClean="0"/>
              <a:t>‹#›</a:t>
            </a:fld>
            <a:endParaRPr lang="en-IN"/>
          </a:p>
        </p:txBody>
      </p:sp>
    </p:spTree>
    <p:extLst>
      <p:ext uri="{BB962C8B-B14F-4D97-AF65-F5344CB8AC3E}">
        <p14:creationId xmlns:p14="http://schemas.microsoft.com/office/powerpoint/2010/main" val="300477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FCB858-BF3A-480A-9B48-FD2442DE7237}" type="slidenum">
              <a:rPr lang="en-IN" smtClean="0"/>
              <a:t>8</a:t>
            </a:fld>
            <a:endParaRPr lang="en-IN"/>
          </a:p>
        </p:txBody>
      </p:sp>
    </p:spTree>
    <p:extLst>
      <p:ext uri="{BB962C8B-B14F-4D97-AF65-F5344CB8AC3E}">
        <p14:creationId xmlns:p14="http://schemas.microsoft.com/office/powerpoint/2010/main" val="233417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msupraja/hmsupraja_apssdc_project.git" TargetMode="External"/><Relationship Id="rId2" Type="http://schemas.openxmlformats.org/officeDocument/2006/relationships/hyperlink" Target="https://github.com/hmsupraja/apssdc_supraja_project.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4274" y="3303504"/>
            <a:ext cx="8844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HASTHALAMANGALI SUPRAJA</a:t>
            </a:r>
            <a:endParaRPr spc="15" dirty="0"/>
          </a:p>
        </p:txBody>
      </p:sp>
      <p:sp>
        <p:nvSpPr>
          <p:cNvPr id="8" name="object 8"/>
          <p:cNvSpPr txBox="1"/>
          <p:nvPr/>
        </p:nvSpPr>
        <p:spPr>
          <a:xfrm>
            <a:off x="6096000" y="409542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625A1433-120F-428B-0B00-1E3E2035844C}"/>
              </a:ext>
            </a:extLst>
          </p:cNvPr>
          <p:cNvSpPr>
            <a:spLocks noGrp="1"/>
          </p:cNvSpPr>
          <p:nvPr>
            <p:ph type="ctrTitle"/>
          </p:nvPr>
        </p:nvSpPr>
        <p:spPr>
          <a:xfrm>
            <a:off x="785132" y="1215853"/>
            <a:ext cx="9220200" cy="1846659"/>
          </a:xfrm>
        </p:spPr>
        <p:txBody>
          <a:bodyPr/>
          <a:lstStyle/>
          <a:p>
            <a:pPr marR="0" lvl="0" defTabSz="914400" rtl="0" eaLnBrk="0" fontAlgn="base" latinLnBrk="0" hangingPunct="0">
              <a:lnSpc>
                <a:spcPct val="100000"/>
              </a:lnSpc>
              <a:spcBef>
                <a:spcPct val="0"/>
              </a:spcBef>
              <a:spcAft>
                <a:spcPct val="0"/>
              </a:spcAft>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Python's keyboard module to capture keystrokes.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lang="en-US" sz="2000" b="1" dirty="0">
                <a:latin typeface="Times New Roman" panose="02020603050405020304" pitchFamily="18" charset="0"/>
                <a:cs typeface="Times New Roman" panose="02020603050405020304" pitchFamily="18" charset="0"/>
              </a:rPr>
              <a:t>Set Up Logging:</a:t>
            </a:r>
            <a:br>
              <a:rPr lang="en-US" sz="2000" dirty="0">
                <a:latin typeface="Arial" panose="020B0604020202020204" pitchFamily="34" charset="0"/>
                <a:cs typeface="Times New Roman" panose="02020603050405020304" pitchFamily="18" charset="0"/>
              </a:rPr>
            </a:br>
            <a:r>
              <a:rPr lang="en-US" sz="2000" dirty="0">
                <a:latin typeface="Arial" panose="020B060402020202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br>
              <a:rPr lang="en-US" sz="2000" dirty="0">
                <a:latin typeface="Times New Roman" panose="02020603050405020304" pitchFamily="18" charset="0"/>
                <a:cs typeface="Times New Roman" panose="02020603050405020304" pitchFamily="18" charset="0"/>
              </a:rPr>
            </a:br>
            <a:endParaRPr lang="en-IN" sz="2000" dirty="0"/>
          </a:p>
        </p:txBody>
      </p:sp>
      <p:sp>
        <p:nvSpPr>
          <p:cNvPr id="15" name="Subtitle 14">
            <a:extLst>
              <a:ext uri="{FF2B5EF4-FFF2-40B4-BE49-F238E27FC236}">
                <a16:creationId xmlns:a16="http://schemas.microsoft.com/office/drawing/2014/main" id="{EE5E0A26-27E3-9875-715F-97D9FAA6C6EA}"/>
              </a:ext>
            </a:extLst>
          </p:cNvPr>
          <p:cNvSpPr>
            <a:spLocks noGrp="1"/>
          </p:cNvSpPr>
          <p:nvPr>
            <p:ph type="subTitle" idx="4"/>
          </p:nvPr>
        </p:nvSpPr>
        <p:spPr>
          <a:xfrm>
            <a:off x="752475" y="2789116"/>
            <a:ext cx="10877550" cy="3046988"/>
          </a:xfrm>
        </p:spPr>
        <p:txBody>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function to capture and log keystrokes.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r>
              <a:rPr lang="en-US" sz="2000" dirty="0">
                <a:latin typeface="Times New Roman" panose="02020603050405020304" pitchFamily="18" charset="0"/>
                <a:cs typeface="Times New Roman" panose="02020603050405020304" pitchFamily="18" charset="0"/>
              </a:rPr>
              <a:t>  Test the keylogger program to ensure it captures keystrokes correctly.</a:t>
            </a:r>
          </a:p>
          <a:p>
            <a:pPr algn="just"/>
            <a:r>
              <a:rPr lang="en-US" sz="2000" dirty="0">
                <a:latin typeface="Times New Roman" panose="02020603050405020304" pitchFamily="18" charset="0"/>
                <a:cs typeface="Times New Roman" panose="02020603050405020304" pitchFamily="18" charset="0"/>
              </a:rPr>
              <a:t>  Deploy the keylogger on target systems if necessary, ensuring compliance with legal and ethical considerations.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7E41EC84-2B7C-15B5-8F3B-D6DEA3B98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02" y="1455873"/>
            <a:ext cx="3837656" cy="4519703"/>
          </a:xfrm>
          <a:prstGeom prst="rect">
            <a:avLst/>
          </a:prstGeom>
        </p:spPr>
      </p:pic>
      <p:pic>
        <p:nvPicPr>
          <p:cNvPr id="12" name="Picture 11">
            <a:extLst>
              <a:ext uri="{FF2B5EF4-FFF2-40B4-BE49-F238E27FC236}">
                <a16:creationId xmlns:a16="http://schemas.microsoft.com/office/drawing/2014/main" id="{AC497087-76F2-2B86-0159-04C3D0F1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882" y="1460861"/>
            <a:ext cx="2914518" cy="3901714"/>
          </a:xfrm>
          <a:prstGeom prst="rect">
            <a:avLst/>
          </a:prstGeom>
        </p:spPr>
      </p:pic>
      <p:pic>
        <p:nvPicPr>
          <p:cNvPr id="14" name="Picture 13">
            <a:extLst>
              <a:ext uri="{FF2B5EF4-FFF2-40B4-BE49-F238E27FC236}">
                <a16:creationId xmlns:a16="http://schemas.microsoft.com/office/drawing/2014/main" id="{CD84D305-7E08-7BA2-9B4B-5EA388D03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0" y="1392263"/>
            <a:ext cx="3031480" cy="41989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730D3-52DC-3C57-224B-3AAF37A62B96}"/>
              </a:ext>
            </a:extLst>
          </p:cNvPr>
          <p:cNvSpPr>
            <a:spLocks noGrp="1"/>
          </p:cNvSpPr>
          <p:nvPr>
            <p:ph type="ctrTitle" idx="4294967295"/>
          </p:nvPr>
        </p:nvSpPr>
        <p:spPr>
          <a:xfrm>
            <a:off x="1066800" y="762000"/>
            <a:ext cx="5800725" cy="492125"/>
          </a:xfrm>
        </p:spPr>
        <p:txBody>
          <a:bodyPr/>
          <a:lstStyle/>
          <a:p>
            <a:r>
              <a:rPr lang="en-US" dirty="0"/>
              <a:t>Project Link</a:t>
            </a:r>
            <a:endParaRPr lang="en-IN" dirty="0"/>
          </a:p>
        </p:txBody>
      </p:sp>
      <p:sp>
        <p:nvSpPr>
          <p:cNvPr id="11" name="TextBox 10">
            <a:hlinkClick r:id="rId2"/>
            <a:extLst>
              <a:ext uri="{FF2B5EF4-FFF2-40B4-BE49-F238E27FC236}">
                <a16:creationId xmlns:a16="http://schemas.microsoft.com/office/drawing/2014/main" id="{08782489-1DB4-D614-CA91-741E020F5313}"/>
              </a:ext>
            </a:extLst>
          </p:cNvPr>
          <p:cNvSpPr txBox="1"/>
          <p:nvPr/>
        </p:nvSpPr>
        <p:spPr>
          <a:xfrm>
            <a:off x="1676400" y="2514600"/>
            <a:ext cx="6106884" cy="369332"/>
          </a:xfrm>
          <a:prstGeom prst="rect">
            <a:avLst/>
          </a:prstGeom>
          <a:noFill/>
        </p:spPr>
        <p:txBody>
          <a:bodyPr wrap="square">
            <a:spAutoFit/>
          </a:bodyPr>
          <a:lstStyle/>
          <a:p>
            <a:r>
              <a:rPr lang="en-IN" u="sng" dirty="0">
                <a:solidFill>
                  <a:srgbClr val="0070C0"/>
                </a:solidFill>
                <a:hlinkClick r:id="rId3"/>
              </a:rPr>
              <a:t>https://github.com/hmsupraja/hmsupraja_apssdc_project.git</a:t>
            </a:r>
            <a:endParaRPr lang="en-IN" u="sng" dirty="0">
              <a:solidFill>
                <a:srgbClr val="0070C0"/>
              </a:solidFill>
            </a:endParaRPr>
          </a:p>
        </p:txBody>
      </p:sp>
    </p:spTree>
    <p:extLst>
      <p:ext uri="{BB962C8B-B14F-4D97-AF65-F5344CB8AC3E}">
        <p14:creationId xmlns:p14="http://schemas.microsoft.com/office/powerpoint/2010/main" val="331932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314" y="-211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bwMode="auto">
          <a:xfrm>
            <a:off x="788876" y="394283"/>
            <a:ext cx="5800851" cy="670696"/>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rgbClr val="00B050"/>
                </a:solidFill>
                <a:latin typeface="Times New Roman" panose="02020603050405020304" pitchFamily="18" charset="0"/>
                <a:cs typeface="Times New Roman" panose="02020603050405020304" pitchFamily="18" charset="0"/>
              </a:rPr>
              <a:t>Keylogger &amp;Security</a:t>
            </a:r>
            <a:endParaRPr lang="en-IN" sz="4250" dirty="0">
              <a:solidFill>
                <a:srgbClr val="00B050"/>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1D761551-7765-3875-31E1-866902C46A8E}"/>
              </a:ext>
            </a:extLst>
          </p:cNvPr>
          <p:cNvSpPr>
            <a:spLocks noGrp="1"/>
          </p:cNvSpPr>
          <p:nvPr>
            <p:ph type="subTitle" idx="4"/>
          </p:nvPr>
        </p:nvSpPr>
        <p:spPr>
          <a:xfrm>
            <a:off x="719631" y="1064979"/>
            <a:ext cx="10453256" cy="6421781"/>
          </a:xfrm>
        </p:spPr>
        <p:txBody>
          <a:bodyPr/>
          <a:lstStyle/>
          <a:p>
            <a:r>
              <a:rPr lang="en-US" sz="2000" dirty="0">
                <a:latin typeface="Times New Roman" panose="02020603050405020304" pitchFamily="18" charset="0"/>
                <a:cs typeface="Times New Roman" panose="02020603050405020304" pitchFamily="18" charset="0"/>
              </a:rPr>
              <a:t>Keyloggers are a type of surveillance technology used to monitor and record each keystroke made on a computer or mobile device. They can be either hardware or software-based and are often used for both legitimate and malicious purposes.</a:t>
            </a:r>
          </a:p>
          <a:p>
            <a:r>
              <a:rPr lang="en-US" sz="2000" dirty="0">
                <a:latin typeface="Times New Roman" panose="02020603050405020304" pitchFamily="18" charset="0"/>
                <a:cs typeface="Times New Roman" panose="02020603050405020304" pitchFamily="18" charset="0"/>
              </a:rPr>
              <a:t>Keyloggers are powerful tools that can be used for various purposes, both beneficial and harmful. Understanding how they work, how to detect them, and how to prevent them is crucial for maintaining cybersecurity and protecting personal privacy. Regular software updates, strong security practices, and awareness are essential to safeguarding against keyloggers.</a:t>
            </a:r>
          </a:p>
          <a:p>
            <a:r>
              <a:rPr lang="en-US" sz="2000" dirty="0"/>
              <a:t>Keyloggers can be broadly categorized into hardware and software types, each with unique characteristics and methods of operation.</a:t>
            </a:r>
          </a:p>
          <a:p>
            <a:r>
              <a:rPr lang="en-US" sz="2000" b="1" dirty="0"/>
              <a:t>Hardware Keyloggers</a:t>
            </a:r>
            <a:r>
              <a:rPr lang="en-US" sz="2000" dirty="0"/>
              <a:t>: These physical devices are installed between the keyboard and the computer, intercepting keystrokes as they are transmitted. Common types include USB keyloggers, which plug into the USB port, and PS/2 keyloggers, designed for older keyboard models. More covert hardware keyloggers can be integrated directly into the keyboard or computer hardware, making them extremely difficult to detect without physical inspection.</a:t>
            </a:r>
          </a:p>
          <a:p>
            <a:r>
              <a:rPr lang="en-US" sz="2000" b="1" dirty="0"/>
              <a:t>Software Keyloggers</a:t>
            </a:r>
            <a:r>
              <a:rPr lang="en-US" sz="2000" dirty="0"/>
              <a:t>: These are programs installed on a target device to capture keystrokes. They operate at different levels of the system</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CF40-DDC9-1230-F8C3-87F1CB94DECF}"/>
              </a:ext>
            </a:extLst>
          </p:cNvPr>
          <p:cNvSpPr>
            <a:spLocks noGrp="1"/>
          </p:cNvSpPr>
          <p:nvPr>
            <p:ph type="title" idx="4294967295"/>
          </p:nvPr>
        </p:nvSpPr>
        <p:spPr>
          <a:xfrm>
            <a:off x="381000" y="409140"/>
            <a:ext cx="8991600" cy="1354137"/>
          </a:xfrm>
        </p:spPr>
        <p:txBody>
          <a:bodyPr/>
          <a:lstStyle/>
          <a:p>
            <a:r>
              <a:rPr lang="en-US" sz="2000" dirty="0">
                <a:latin typeface="Times New Roman" panose="02020603050405020304" pitchFamily="18" charset="0"/>
                <a:cs typeface="Times New Roman" panose="02020603050405020304" pitchFamily="18" charset="0"/>
              </a:rPr>
              <a:t>Software Keyloggers</a:t>
            </a:r>
            <a:r>
              <a:rPr lang="en-US" sz="2000" b="0" dirty="0">
                <a:latin typeface="Times New Roman" panose="02020603050405020304" pitchFamily="18" charset="0"/>
                <a:cs typeface="Times New Roman" panose="02020603050405020304" pitchFamily="18" charset="0"/>
              </a:rPr>
              <a:t>: These are programs installed on a target device to capture keystrokes. They operate at different levels of the system</a:t>
            </a:r>
            <a:br>
              <a:rPr lang="en-US" sz="4800" dirty="0"/>
            </a:br>
            <a:endParaRPr lang="en-IN" dirty="0"/>
          </a:p>
        </p:txBody>
      </p:sp>
      <p:pic>
        <p:nvPicPr>
          <p:cNvPr id="7" name="Picture 6">
            <a:extLst>
              <a:ext uri="{FF2B5EF4-FFF2-40B4-BE49-F238E27FC236}">
                <a16:creationId xmlns:a16="http://schemas.microsoft.com/office/drawing/2014/main" id="{AB839D6F-6202-44B0-C9C5-3DF9DE3A4745}"/>
              </a:ext>
            </a:extLst>
          </p:cNvPr>
          <p:cNvPicPr>
            <a:picLocks noChangeAspect="1"/>
          </p:cNvPicPr>
          <p:nvPr/>
        </p:nvPicPr>
        <p:blipFill>
          <a:blip r:embed="rId2"/>
          <a:stretch>
            <a:fillRect/>
          </a:stretch>
        </p:blipFill>
        <p:spPr>
          <a:xfrm>
            <a:off x="685800" y="1600200"/>
            <a:ext cx="8864352" cy="4194412"/>
          </a:xfrm>
          <a:prstGeom prst="rect">
            <a:avLst/>
          </a:prstGeom>
        </p:spPr>
      </p:pic>
    </p:spTree>
    <p:extLst>
      <p:ext uri="{BB962C8B-B14F-4D97-AF65-F5344CB8AC3E}">
        <p14:creationId xmlns:p14="http://schemas.microsoft.com/office/powerpoint/2010/main" val="117600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F343BADB-7FB4-1A75-6FBE-3A10D9D735B6}"/>
              </a:ext>
            </a:extLst>
          </p:cNvPr>
          <p:cNvSpPr>
            <a:spLocks noGrp="1"/>
          </p:cNvSpPr>
          <p:nvPr>
            <p:ph type="body" idx="1"/>
          </p:nvPr>
        </p:nvSpPr>
        <p:spPr>
          <a:xfrm>
            <a:off x="2224150" y="1614430"/>
            <a:ext cx="6773524" cy="4124206"/>
          </a:xfrm>
        </p:spPr>
        <p:txBody>
          <a:bodyPr/>
          <a:lstStyle/>
          <a:p>
            <a:pPr marL="342900" indent="-342900" algn="just">
              <a:buAutoNum type="arabicPeriod"/>
            </a:pPr>
            <a:r>
              <a:rPr lang="en-IN" sz="25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500" dirty="0">
                <a:latin typeface="Times New Roman" panose="02020603050405020304" pitchFamily="18" charset="0"/>
                <a:cs typeface="Times New Roman" panose="02020603050405020304" pitchFamily="18" charset="0"/>
              </a:rPr>
              <a:t>Results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6479" y="318271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FD1F9272-C0D5-B65D-7401-089DDA0DD3C7}"/>
              </a:ext>
            </a:extLst>
          </p:cNvPr>
          <p:cNvSpPr>
            <a:spLocks noGrp="1"/>
          </p:cNvSpPr>
          <p:nvPr>
            <p:ph type="body" idx="1"/>
          </p:nvPr>
        </p:nvSpPr>
        <p:spPr>
          <a:xfrm>
            <a:off x="609600" y="1577340"/>
            <a:ext cx="8077200" cy="4401205"/>
          </a:xfrm>
        </p:spPr>
        <p:txBody>
          <a:bodyPr/>
          <a:lstStyle/>
          <a:p>
            <a:pPr marL="342900" indent="-342900" algn="just">
              <a:buFont typeface="Wingdings" panose="05000000000000000000" pitchFamily="2" charset="2"/>
              <a:buChar char="v"/>
            </a:pPr>
            <a:r>
              <a:rPr lang="en-US" sz="2200" dirty="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a:t>
            </a:r>
          </a:p>
          <a:p>
            <a:pPr algn="just"/>
            <a:endParaRPr lang="en-US" sz="2200" dirty="0"/>
          </a:p>
          <a:p>
            <a:pPr marL="342900" indent="-342900" algn="just">
              <a:buFont typeface="Wingdings" panose="05000000000000000000" pitchFamily="2" charset="2"/>
              <a:buChar char="v"/>
            </a:pPr>
            <a:r>
              <a:rPr lang="en-US" sz="2200" dirty="0"/>
              <a:t>The fundamental goal of keyloggers is to meddle in the chain of occasions that happen when a key is squeezed and when the information is shown on the screen because of a keystroke. Keylogger can be used for legitimate as well as illegitimate purposes, it basically depends on user who is using it. System administrators can use keyloggers for systems, i.e. for detecting suspicious users.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821663"/>
            <a:ext cx="32766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880689A1-3BB1-B628-21B4-7E9C2CCA8D85}"/>
              </a:ext>
            </a:extLst>
          </p:cNvPr>
          <p:cNvSpPr>
            <a:spLocks noGrp="1"/>
          </p:cNvSpPr>
          <p:nvPr>
            <p:ph type="body" idx="1"/>
          </p:nvPr>
        </p:nvSpPr>
        <p:spPr>
          <a:xfrm>
            <a:off x="609600" y="1373148"/>
            <a:ext cx="9067800" cy="4696540"/>
          </a:xfrm>
        </p:spPr>
        <p:txBody>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are a particularly insidious type of spyware that can record and steal consecutive keystrokes (and much more) that the user enters on a device</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are a common tool for corporations, which IT departments use to troubleshoot technical problems on their systems and networks—or to keep an eye on employees surreptitiously</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come in at least two broad flavors—hardware devices and the more familiar software variety.</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Hardware devices can be embedded in the internal PC hardware itself, or be an inconspicuous plugin that’s secretly inserted into the keyboard port between the CPU box and the keyboard cable so that it intercepts all the signals as you type</a:t>
            </a:r>
            <a:endParaRPr lang="en-US" sz="2000" dirty="0">
              <a:solidFill>
                <a:srgbClr val="3D3D3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Software keyloggers are much easier to introduce to and install on victims’ devices, which is why that variety is much more common. Unlike other kinds of malware, software keyloggers are not a threat to the systems they infect themselves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9D805574-0C00-244A-D340-8CF69DD4354B}"/>
              </a:ext>
            </a:extLst>
          </p:cNvPr>
          <p:cNvSpPr>
            <a:spLocks noGrp="1"/>
          </p:cNvSpPr>
          <p:nvPr>
            <p:ph type="body" idx="1"/>
          </p:nvPr>
        </p:nvSpPr>
        <p:spPr>
          <a:xfrm>
            <a:off x="609600" y="1577340"/>
            <a:ext cx="8924925" cy="2722284"/>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Law Enforcement</a:t>
            </a:r>
            <a:r>
              <a:rPr lang="en-US" sz="2000" dirty="0">
                <a:latin typeface="Times New Roman" panose="02020603050405020304" pitchFamily="18" charset="0"/>
                <a:cs typeface="Times New Roman" panose="02020603050405020304" pitchFamily="18" charset="0"/>
              </a:rPr>
              <a:t>: Keyloggers may be used by law enforcement agencies as part of criminal investigations to gather evidence related to cybercrimes or other illegal activities.</a:t>
            </a:r>
          </a:p>
          <a:p>
            <a:pPr algn="just">
              <a:lnSpc>
                <a:spcPct val="150000"/>
              </a:lnSpc>
            </a:pPr>
            <a:r>
              <a:rPr lang="en-US" sz="2000" b="1" dirty="0">
                <a:latin typeface="Times New Roman" panose="02020603050405020304" pitchFamily="18" charset="0"/>
                <a:cs typeface="Times New Roman" panose="02020603050405020304" pitchFamily="18" charset="0"/>
              </a:rPr>
              <a:t>Cybercriminals: </a:t>
            </a:r>
            <a:r>
              <a:rPr lang="en-US" sz="2000" dirty="0">
                <a:latin typeface="Times New Roman" panose="02020603050405020304" pitchFamily="18" charset="0"/>
                <a:cs typeface="Times New Roman" panose="02020603050405020304" pitchFamily="18" charset="0"/>
              </a:rPr>
              <a:t>Malicious actors can use keyloggers for nefarious purposes, such as stealing personal information (e.g., passwords, credit card details) for financial gain or to compromise systems.</a:t>
            </a:r>
          </a:p>
          <a:p>
            <a:pPr algn="just">
              <a:lnSpc>
                <a:spcPct val="150000"/>
              </a:lnSpc>
            </a:pPr>
            <a:r>
              <a:rPr lang="en-US" sz="2000" b="1" dirty="0">
                <a:latin typeface="Times New Roman" panose="02020603050405020304" pitchFamily="18" charset="0"/>
                <a:cs typeface="Times New Roman" panose="02020603050405020304" pitchFamily="18" charset="0"/>
              </a:rPr>
              <a:t>Security Professionals: </a:t>
            </a:r>
            <a:r>
              <a:rPr lang="en-US" sz="2000" dirty="0">
                <a:latin typeface="Times New Roman" panose="02020603050405020304" pitchFamily="18" charset="0"/>
                <a:cs typeface="Times New Roman" panose="02020603050405020304" pitchFamily="18" charset="0"/>
              </a:rPr>
              <a:t>Security experts and penetration testers may use keyloggers as a part of their security assessments to identify vulnerabilities and strengthen defenses against potential threats.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19812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Rectangle 5">
            <a:extLst>
              <a:ext uri="{FF2B5EF4-FFF2-40B4-BE49-F238E27FC236}">
                <a16:creationId xmlns:a16="http://schemas.microsoft.com/office/drawing/2014/main" id="{D0C81445-C36C-E839-C5B1-445E2AE86298}"/>
              </a:ext>
            </a:extLst>
          </p:cNvPr>
          <p:cNvSpPr>
            <a:spLocks noGrp="1" noChangeArrowheads="1"/>
          </p:cNvSpPr>
          <p:nvPr>
            <p:ph type="body" idx="1"/>
          </p:nvPr>
        </p:nvSpPr>
        <p:spPr bwMode="auto">
          <a:xfrm>
            <a:off x="1447800" y="1038225"/>
            <a:ext cx="85344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Antivirus and Anti-malware Software: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 reputable antivirus and anti-malware software on your devices. Keep them updated to detect and remove keyloggers and other malicious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Software Updated: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Regularly update your operating system, software applications, and browsers to close security vulnerabilities that keyloggers could exploit.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Exercise Caution with Email Attachments and Links: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Avoid opening attachments or clicking on links from unknown or suspicious sources, as these can be vectors for installing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Firewall Protection: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and maintain a firewall to monitor and control incoming and outgoing network traffic, which can help detect and block keylogger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Strong Passwords and Authentication: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strong, unique passwords for your accounts and enable two-factor authentication (2FA) where possible to add an extra layer of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10665" y="55966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1">
            <a:extLst>
              <a:ext uri="{FF2B5EF4-FFF2-40B4-BE49-F238E27FC236}">
                <a16:creationId xmlns:a16="http://schemas.microsoft.com/office/drawing/2014/main" id="{B7E654DF-DC07-9D00-C069-5B142FEE7239}"/>
              </a:ext>
            </a:extLst>
          </p:cNvPr>
          <p:cNvSpPr>
            <a:spLocks noGrp="1" noChangeArrowheads="1"/>
          </p:cNvSpPr>
          <p:nvPr>
            <p:ph type="body" idx="1"/>
          </p:nvPr>
        </p:nvSpPr>
        <p:spPr bwMode="auto">
          <a:xfrm>
            <a:off x="2209799" y="1608470"/>
            <a:ext cx="77724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Threat: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Describe scenarios or real-life examples where keyloggers have been particularly damaging, emphasizing the importance of taking preventive measures.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Innovation: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Mention cutting-edge technologies or approaches in cybersecurity, such as advanced behavioral analysis or AI-powered detection methods, that can detect and mitigate keyloggers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step-by-step guides or tools that empower users to take control of their cybersecurity, making them feel more capable and secure.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1095</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HASTHALAMANGALI SUPRAJA</vt:lpstr>
      <vt:lpstr>Keylogger &amp;Security</vt:lpstr>
      <vt:lpstr>Software Keyloggers: These are programs installed on a target device to capture keystrokes. They operate at different levels of the system </vt:lpstr>
      <vt:lpstr>AGENDA</vt:lpstr>
      <vt:lpstr>PROBLEM STATEMENT</vt:lpstr>
      <vt:lpstr>PROJECT OVERVIEW</vt:lpstr>
      <vt:lpstr>WHO ARE THE END USERS?</vt:lpstr>
      <vt:lpstr>YOUR SOLUTION AND ITS VALUE PROPOSITION</vt:lpstr>
      <vt:lpstr>THE WOW IN YOUR SOLUTION</vt:lpstr>
      <vt:lpstr>Import Required Modules:    Use Python's keyboard module to capture keystrokes. Optionally, use other modules for logging, encryption, or network communication. Set Up Logging:   Configure logging settings to specify the format and destination of log files. </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SUPRAJA HASTHALAMANGALI</cp:lastModifiedBy>
  <cp:revision>9</cp:revision>
  <dcterms:created xsi:type="dcterms:W3CDTF">2024-06-03T05:48:59Z</dcterms:created>
  <dcterms:modified xsi:type="dcterms:W3CDTF">2024-06-17T09:12:56Z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