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1" fontAlgn="base" hangingPunct="1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1" fontAlgn="base" hangingPunct="1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Demogulations</a:t>
            </a:r>
            <a:r>
              <a:rPr lang="en-US" dirty="0"/>
              <a:t> Final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68838" y="6089232"/>
            <a:ext cx="341760" cy="246221"/>
          </a:xfrm>
        </p:spPr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7498"/>
            <a:ext cx="8229600" cy="4425287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/>
              <a:t>Demogulations</a:t>
            </a:r>
            <a:endParaRPr lang="en-US" sz="40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3456404" y="1176706"/>
            <a:ext cx="490919" cy="157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5186032" y="1176706"/>
            <a:ext cx="490919" cy="157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596" y="2210500"/>
            <a:ext cx="4588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4000" dirty="0"/>
              <a:t>Demographics 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00986" y="2219824"/>
            <a:ext cx="3056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4000" dirty="0"/>
              <a:t>Evaluations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9624" y="4188119"/>
            <a:ext cx="3519013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/>
              <a:t>R Package:</a:t>
            </a:r>
          </a:p>
          <a:p>
            <a:pPr algn="ctr"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/>
              <a:t>Checking accuracy of survey microdata materials for </a:t>
            </a:r>
            <a:r>
              <a:rPr lang="en-US" dirty="0" err="1"/>
              <a:t>GHDx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4188119"/>
            <a:ext cx="3519013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/>
              <a:t>R Package:</a:t>
            </a:r>
          </a:p>
          <a:p>
            <a:pPr algn="ctr"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/>
              <a:t>Assigning hyperparameters for ST-GPR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0C4A5A-1684-42E0-A964-A01045BBBD7F}"/>
              </a:ext>
            </a:extLst>
          </p:cNvPr>
          <p:cNvCxnSpPr>
            <a:endCxn id="41" idx="0"/>
          </p:cNvCxnSpPr>
          <p:nvPr/>
        </p:nvCxnSpPr>
        <p:spPr>
          <a:xfrm>
            <a:off x="2216706" y="2978092"/>
            <a:ext cx="1" cy="121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C719D-5EA1-461B-9725-2D1EDEEF645F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flipH="1">
            <a:off x="6819131" y="2927710"/>
            <a:ext cx="10338" cy="1260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9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89A5FC-CC26-459B-8A18-CD9BBF8E1D79}"/>
              </a:ext>
            </a:extLst>
          </p:cNvPr>
          <p:cNvSpPr/>
          <p:nvPr/>
        </p:nvSpPr>
        <p:spPr>
          <a:xfrm>
            <a:off x="872455" y="2416029"/>
            <a:ext cx="3036815" cy="3858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94DE-CAB2-4973-9287-0D66D6C0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55399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50EA-521E-4878-BDF9-A7B4D5FA3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563" y="860631"/>
            <a:ext cx="4038600" cy="466026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Sex Ratio at Birth Model:</a:t>
            </a:r>
          </a:p>
          <a:p>
            <a:pPr marL="0" indent="0">
              <a:buNone/>
            </a:pPr>
            <a:r>
              <a:rPr lang="en-US" sz="2000" dirty="0"/>
              <a:t>The least intimidating demographics model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Linear mixed effects model</a:t>
            </a:r>
          </a:p>
          <a:p>
            <a:pPr marL="457200" indent="-457200">
              <a:buAutoNum type="arabicPeriod"/>
            </a:pPr>
            <a:r>
              <a:rPr lang="en-US" sz="2000" dirty="0"/>
              <a:t>Assign hyperparameters</a:t>
            </a:r>
          </a:p>
          <a:p>
            <a:pPr marL="457200" indent="-457200">
              <a:buAutoNum type="arabicPeriod"/>
            </a:pPr>
            <a:r>
              <a:rPr lang="en-US" sz="2000" b="1" dirty="0"/>
              <a:t>Spaciotemporal smoothing</a:t>
            </a:r>
          </a:p>
          <a:p>
            <a:pPr marL="457200" indent="-457200">
              <a:buAutoNum type="arabicPeriod"/>
            </a:pPr>
            <a:r>
              <a:rPr lang="en-US" sz="2000" dirty="0"/>
              <a:t>Format for Gaussian Process Regression (GPR)</a:t>
            </a:r>
          </a:p>
          <a:p>
            <a:pPr marL="457200" indent="-457200">
              <a:buAutoNum type="arabicPeriod"/>
            </a:pPr>
            <a:r>
              <a:rPr lang="en-US" sz="2000" b="1" dirty="0"/>
              <a:t>GPR</a:t>
            </a:r>
          </a:p>
          <a:p>
            <a:pPr marL="457200" indent="-457200">
              <a:buAutoNum type="arabicPeriod"/>
            </a:pPr>
            <a:r>
              <a:rPr lang="en-US" sz="2000" b="1" dirty="0"/>
              <a:t>…..</a:t>
            </a:r>
            <a:r>
              <a:rPr lang="en-US" sz="20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27CD3-B3B5-4F3C-8FD3-8650FCB5571C}"/>
              </a:ext>
            </a:extLst>
          </p:cNvPr>
          <p:cNvSpPr txBox="1"/>
          <p:nvPr/>
        </p:nvSpPr>
        <p:spPr bwMode="auto">
          <a:xfrm>
            <a:off x="4668838" y="860631"/>
            <a:ext cx="4038600" cy="46602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ts val="800"/>
              </a:spcBef>
              <a:buClr>
                <a:schemeClr val="accent1"/>
              </a:buClr>
              <a:buSzPct val="110000"/>
            </a:pPr>
            <a:r>
              <a:rPr lang="en-US" sz="2000" b="1" dirty="0">
                <a:latin typeface="+mn-lt"/>
              </a:rPr>
              <a:t>HMS 520 Final Project:</a:t>
            </a:r>
          </a:p>
          <a:p>
            <a:pPr marL="342900" indent="-342900" eaLnBrk="1" hangingPunct="1">
              <a:spcBef>
                <a:spcPts val="8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 wanted to make something relevant to the SRB model</a:t>
            </a:r>
          </a:p>
          <a:p>
            <a:pPr marL="342900" indent="-342900" eaLnBrk="1" hangingPunct="1">
              <a:spcBef>
                <a:spcPts val="8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These steps are the outline for many models</a:t>
            </a:r>
          </a:p>
          <a:p>
            <a:pPr marL="800100" lvl="1" indent="-342900" eaLnBrk="1" hangingPunct="1">
              <a:spcBef>
                <a:spcPts val="8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5q0, 45q15, stillbirths </a:t>
            </a:r>
          </a:p>
          <a:p>
            <a:pPr marL="342900" indent="-342900" eaLnBrk="1" hangingPunct="1">
              <a:spcBef>
                <a:spcPts val="8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Functions written for one process may be used by the others.</a:t>
            </a:r>
          </a:p>
          <a:p>
            <a:pPr marL="342900" indent="-342900" eaLnBrk="1" hangingPunct="1">
              <a:spcBef>
                <a:spcPts val="8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 eaLnBrk="1" hangingPunct="1">
              <a:spcBef>
                <a:spcPts val="8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06173-860B-4591-BB6D-8AFF26F5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</p:spPr>
        <p:txBody>
          <a:bodyPr wrap="none" rtlCol="0">
            <a:normAutofit/>
          </a:bodyPr>
          <a:lstStyle/>
          <a:p>
            <a:pPr algn="ctr">
              <a:spcAft>
                <a:spcPts val="600"/>
              </a:spcAft>
            </a:pPr>
            <a:fld id="{F1E776F5-9A26-455E-BF09-7D727D022004}" type="slidenum">
              <a:rPr lang="en-US" altLang="en-US" smtClean="0"/>
              <a:pPr algn="ctr">
                <a:spcAft>
                  <a:spcPts val="600"/>
                </a:spcAft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488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B9DA-3544-4EFA-B7AA-313D343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A9D4-9817-49B0-A511-5C34054B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1" dirty="0"/>
              <a:t>Refactor: Create functions which can replicate Sex Ratio at Birth model code</a:t>
            </a:r>
            <a:r>
              <a:rPr lang="en-US" b="1" dirty="0" smtClean="0"/>
              <a:t>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Extend: Make functions flexible enough to be used in other ST-GPR models in the  Demographics pipeline. 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Ensure Consistency: checks and tests ensure code functionality and consistent implementation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32CE-ED51-4A15-B082-E620CA90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9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BC7-002C-48D7-9A62-3A88F196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Data: Data Density Table (</a:t>
            </a:r>
            <a:r>
              <a:rPr lang="en-US" dirty="0" err="1"/>
              <a:t>ddt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CDED-C3F0-44B4-BA88-4641B1C61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98A8B4-654A-4D8C-9235-EE16050F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765244"/>
              </p:ext>
            </p:extLst>
          </p:nvPr>
        </p:nvGraphicFramePr>
        <p:xfrm>
          <a:off x="457200" y="1061842"/>
          <a:ext cx="550282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183">
                  <a:extLst>
                    <a:ext uri="{9D8B030D-6E8A-4147-A177-3AD203B41FA5}">
                      <a16:colId xmlns:a16="http://schemas.microsoft.com/office/drawing/2014/main" val="2417795213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794571190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888740424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1301280853"/>
                    </a:ext>
                  </a:extLst>
                </a:gridCol>
                <a:gridCol w="1056662">
                  <a:extLst>
                    <a:ext uri="{9D8B030D-6E8A-4147-A177-3AD203B41FA5}">
                      <a16:colId xmlns:a16="http://schemas.microsoft.com/office/drawing/2014/main" val="165785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Density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1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to 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7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to 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7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to 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311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6F1D67-C5BE-4ED9-BCA0-1004DCABD324}"/>
              </a:ext>
            </a:extLst>
          </p:cNvPr>
          <p:cNvSpPr txBox="1"/>
          <p:nvPr/>
        </p:nvSpPr>
        <p:spPr>
          <a:xfrm>
            <a:off x="159391" y="3741490"/>
            <a:ext cx="8372213" cy="264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&gt;"/>
            </a:pPr>
            <a:r>
              <a:rPr lang="en-US" sz="2000" dirty="0" err="1">
                <a:latin typeface="Consolas" panose="020B0609020204030204" pitchFamily="49" charset="0"/>
              </a:rPr>
              <a:t>dt_density_tbl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Hyperparameters are assigned according to data density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Hardcoded in most scripts or read from file, only minor variation between processes</a:t>
            </a: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000" b="1" dirty="0"/>
              <a:t>Benefits: </a:t>
            </a:r>
            <a:r>
              <a:rPr lang="en-US" sz="2000" dirty="0"/>
              <a:t>centralized, understand modifications through reading function calls, Not staring at documentation or separate scripts</a:t>
            </a:r>
            <a:endParaRPr lang="en-GB" sz="2000" dirty="0"/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4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DC8-DA44-4B53-AE9D-B128311C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Modify Data Tables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CF27F-B5FF-4F7F-9B7C-E3A669F3C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B29CC40-BEBD-4B12-8FD7-F8749AD6D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617404"/>
              </p:ext>
            </p:extLst>
          </p:nvPr>
        </p:nvGraphicFramePr>
        <p:xfrm>
          <a:off x="4572000" y="1747506"/>
          <a:ext cx="4018328" cy="212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772">
                  <a:extLst>
                    <a:ext uri="{9D8B030D-6E8A-4147-A177-3AD203B41FA5}">
                      <a16:colId xmlns:a16="http://schemas.microsoft.com/office/drawing/2014/main" val="2417795213"/>
                    </a:ext>
                  </a:extLst>
                </a:gridCol>
                <a:gridCol w="557969">
                  <a:extLst>
                    <a:ext uri="{9D8B030D-6E8A-4147-A177-3AD203B41FA5}">
                      <a16:colId xmlns:a16="http://schemas.microsoft.com/office/drawing/2014/main" val="794571190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888740424"/>
                    </a:ext>
                  </a:extLst>
                </a:gridCol>
                <a:gridCol w="721636">
                  <a:extLst>
                    <a:ext uri="{9D8B030D-6E8A-4147-A177-3AD203B41FA5}">
                      <a16:colId xmlns:a16="http://schemas.microsoft.com/office/drawing/2014/main" val="1301280853"/>
                    </a:ext>
                  </a:extLst>
                </a:gridCol>
                <a:gridCol w="771606">
                  <a:extLst>
                    <a:ext uri="{9D8B030D-6E8A-4147-A177-3AD203B41FA5}">
                      <a16:colId xmlns:a16="http://schemas.microsoft.com/office/drawing/2014/main" val="1657852747"/>
                    </a:ext>
                  </a:extLst>
                </a:gridCol>
              </a:tblGrid>
              <a:tr h="550255">
                <a:tc>
                  <a:txBody>
                    <a:bodyPr/>
                    <a:lstStyle/>
                    <a:p>
                      <a:r>
                        <a:rPr lang="en-US" sz="1400" dirty="0"/>
                        <a:t>Data Density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zeta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beta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17955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 to 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15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10 to 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77046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20 to 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76248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30 to 49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965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50 plus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311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6204C4-7237-4243-8243-A9569174F8C6}"/>
              </a:ext>
            </a:extLst>
          </p:cNvPr>
          <p:cNvSpPr txBox="1"/>
          <p:nvPr/>
        </p:nvSpPr>
        <p:spPr>
          <a:xfrm>
            <a:off x="333286" y="1711353"/>
            <a:ext cx="4219664" cy="267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54"/>
              </a:spcBef>
              <a:buClr>
                <a:schemeClr val="accent1"/>
              </a:buClr>
              <a:buSzPct val="110000"/>
              <a:buFont typeface="Consolas" panose="020B0609020204030204" pitchFamily="49" charset="0"/>
              <a:buChar char="&gt;"/>
            </a:pPr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sz="1800" dirty="0" err="1">
                <a:latin typeface="Consolas" panose="020B0609020204030204" pitchFamily="49" charset="0"/>
              </a:rPr>
              <a:t>od_hyppar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Bef>
                <a:spcPts val="54"/>
              </a:spcBef>
              <a:buClr>
                <a:schemeClr val="accent1"/>
              </a:buClr>
              <a:buSzPct val="110000"/>
              <a:buFont typeface="Consolas" panose="020B0609020204030204" pitchFamily="49" charset="0"/>
              <a:buChar char="&gt;"/>
            </a:pPr>
            <a:r>
              <a:rPr lang="en-US" sz="1800" dirty="0" err="1">
                <a:latin typeface="Consolas" panose="020B0609020204030204" pitchFamily="49" charset="0"/>
              </a:rPr>
              <a:t>mod_hyppar</a:t>
            </a:r>
            <a:r>
              <a:rPr lang="en-US" sz="1800" dirty="0">
                <a:latin typeface="Consolas" panose="020B0609020204030204" pitchFamily="49" charset="0"/>
              </a:rPr>
              <a:t>(“lambda”, </a:t>
            </a:r>
            <a:r>
              <a:rPr lang="en-US" dirty="0">
                <a:latin typeface="Consolas" panose="020B0609020204030204" pitchFamily="49" charset="0"/>
              </a:rPr>
              <a:t>c(0.7,0.5,0.3, 0.1, 0.1)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spcBef>
                <a:spcPts val="54"/>
              </a:spcBef>
              <a:buClr>
                <a:schemeClr val="accent1"/>
              </a:buClr>
              <a:buSzPct val="110000"/>
              <a:buFont typeface="Consolas" panose="020B0609020204030204" pitchFamily="49" charset="0"/>
              <a:buChar char="&gt;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spcBef>
                <a:spcPts val="54"/>
              </a:spcBef>
              <a:buClr>
                <a:schemeClr val="accent1"/>
              </a:buClr>
              <a:buSzPct val="110000"/>
              <a:buFont typeface="Consolas" panose="020B0609020204030204" pitchFamily="49" charset="0"/>
              <a:buChar char="&gt;"/>
            </a:pPr>
            <a:r>
              <a:rPr lang="en-US" sz="1800" dirty="0" err="1">
                <a:latin typeface="Consolas" panose="020B0609020204030204" pitchFamily="49" charset="0"/>
              </a:rPr>
              <a:t>mod_densities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Bef>
                <a:spcPts val="54"/>
              </a:spcBef>
              <a:buClr>
                <a:schemeClr val="accent1"/>
              </a:buClr>
              <a:buSzPct val="110000"/>
              <a:buFont typeface="Consolas" panose="020B0609020204030204" pitchFamily="49" charset="0"/>
              <a:buChar char="&gt;"/>
            </a:pPr>
            <a:r>
              <a:rPr lang="en-US" sz="1800" dirty="0" err="1">
                <a:latin typeface="Consolas" panose="020B0609020204030204" pitchFamily="49" charset="0"/>
              </a:rPr>
              <a:t>mod_densities</a:t>
            </a:r>
            <a:r>
              <a:rPr lang="en-US" sz="1800" dirty="0">
                <a:latin typeface="Consolas" panose="020B0609020204030204" pitchFamily="49" charset="0"/>
              </a:rPr>
              <a:t>(seq(0,48,12))</a:t>
            </a:r>
          </a:p>
          <a:p>
            <a:pPr marL="285750" indent="-285750">
              <a:spcBef>
                <a:spcPts val="54"/>
              </a:spcBef>
              <a:buClr>
                <a:schemeClr val="accent1"/>
              </a:buClr>
              <a:buSzPct val="110000"/>
              <a:buFont typeface="Consolas" panose="020B0609020204030204" pitchFamily="49" charset="0"/>
              <a:buChar char="&gt;"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endParaRPr lang="en-GB" sz="1800" dirty="0" err="1">
              <a:latin typeface="Consolas" panose="020B0609020204030204" pitchFamily="49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84FCFB88-B5EE-441E-8DEE-E6C42E878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285794"/>
              </p:ext>
            </p:extLst>
          </p:nvPr>
        </p:nvGraphicFramePr>
        <p:xfrm>
          <a:off x="6141091" y="1747506"/>
          <a:ext cx="956345" cy="212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45">
                  <a:extLst>
                    <a:ext uri="{9D8B030D-6E8A-4147-A177-3AD203B41FA5}">
                      <a16:colId xmlns:a16="http://schemas.microsoft.com/office/drawing/2014/main" val="888740424"/>
                    </a:ext>
                  </a:extLst>
                </a:gridCol>
              </a:tblGrid>
              <a:tr h="550255"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17955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  <a:endParaRPr lang="en-GB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4315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  <a:endParaRPr lang="en-GB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677046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  <a:endParaRPr lang="en-GB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76248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  <a:endParaRPr lang="en-GB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96965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  <a:endParaRPr lang="en-GB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311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C76715-BEEC-4D55-A9FC-016EDE95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7447"/>
              </p:ext>
            </p:extLst>
          </p:nvPr>
        </p:nvGraphicFramePr>
        <p:xfrm>
          <a:off x="4572000" y="1747506"/>
          <a:ext cx="1010772" cy="2122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0772">
                  <a:extLst>
                    <a:ext uri="{9D8B030D-6E8A-4147-A177-3AD203B41FA5}">
                      <a16:colId xmlns:a16="http://schemas.microsoft.com/office/drawing/2014/main" val="911889394"/>
                    </a:ext>
                  </a:extLst>
                </a:gridCol>
              </a:tblGrid>
              <a:tr h="550255">
                <a:tc>
                  <a:txBody>
                    <a:bodyPr/>
                    <a:lstStyle/>
                    <a:p>
                      <a:r>
                        <a:rPr lang="en-US" sz="1400" dirty="0"/>
                        <a:t>Data Density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51187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0 to 11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432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12 to 23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66054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24 to 35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07131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36 to 47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0484"/>
                  </a:ext>
                </a:extLst>
              </a:tr>
              <a:tr h="314433">
                <a:tc>
                  <a:txBody>
                    <a:bodyPr/>
                    <a:lstStyle/>
                    <a:p>
                      <a:r>
                        <a:rPr lang="en-US" sz="1400" dirty="0"/>
                        <a:t>48 plus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9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919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5981-6678-4D10-BD15-279ED69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calculate data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74984-692C-46B8-B47A-98AA316E1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0" y="779732"/>
                <a:ext cx="8229600" cy="4425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Weighted sum: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1800" dirty="0"/>
                  <a:t>Each source type is assigned a weight</a:t>
                </a:r>
              </a:p>
              <a:p>
                <a:r>
                  <a:rPr lang="en-US" sz="1800" dirty="0"/>
                  <a:t>Score is calculated by location</a:t>
                </a:r>
              </a:p>
              <a:p>
                <a:r>
                  <a:rPr lang="en-US" sz="1800" b="1" dirty="0"/>
                  <a:t>Flexibility: easy to set new formula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&gt;"/>
                </a:pPr>
                <a:r>
                  <a:rPr lang="en-US" sz="1800" dirty="0" err="1">
                    <a:latin typeface="Consolas" panose="020B0609020204030204" pitchFamily="49" charset="0"/>
                  </a:rPr>
                  <a:t>calc_data_density</a:t>
                </a:r>
                <a:r>
                  <a:rPr lang="en-US" sz="1800" dirty="0">
                    <a:latin typeface="Consolas" panose="020B0609020204030204" pitchFamily="49" charset="0"/>
                  </a:rPr>
                  <a:t>(data, c(“</a:t>
                </a:r>
                <a:r>
                  <a:rPr lang="en-US" sz="1800" dirty="0" err="1">
                    <a:latin typeface="Consolas" panose="020B0609020204030204" pitchFamily="49" charset="0"/>
                  </a:rPr>
                  <a:t>vr</a:t>
                </a:r>
                <a:r>
                  <a:rPr lang="en-US" sz="1800" dirty="0">
                    <a:latin typeface="Consolas" panose="020B0609020204030204" pitchFamily="49" charset="0"/>
                  </a:rPr>
                  <a:t>”, “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cbh</a:t>
                </a:r>
                <a:r>
                  <a:rPr lang="en-US" sz="1800" dirty="0">
                    <a:latin typeface="Consolas" panose="020B0609020204030204" pitchFamily="49" charset="0"/>
                  </a:rPr>
                  <a:t>”), c(1, 0.5))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=1∙(#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𝑠𝑜𝑢𝑟𝑐𝑒𝑠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)+0.5 ∙(#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𝐶𝐵𝐻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𝑠𝑜𝑢𝑟𝑐𝑒𝑠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74984-692C-46B8-B47A-98AA316E1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0" y="779732"/>
                <a:ext cx="8229600" cy="4425287"/>
              </a:xfrm>
              <a:blipFill>
                <a:blip r:embed="rId2"/>
                <a:stretch>
                  <a:fillRect l="-963" t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5F1EC-DEDD-45B8-9280-DD39EDF0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4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AF9B-3536-4B01-A0DD-7F1D66F9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553998"/>
          </a:xfrm>
        </p:spPr>
        <p:txBody>
          <a:bodyPr/>
          <a:lstStyle/>
          <a:p>
            <a:r>
              <a:rPr lang="en-US" dirty="0"/>
              <a:t>Function: Assign 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8D7D-08C6-4D7F-A60A-D0426363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Assign </a:t>
            </a:r>
            <a:r>
              <a:rPr lang="en-US" sz="1800" dirty="0" err="1"/>
              <a:t>hyppars</a:t>
            </a:r>
            <a:r>
              <a:rPr lang="en-US" sz="1800" dirty="0"/>
              <a:t> to locations based on data density</a:t>
            </a:r>
          </a:p>
          <a:p>
            <a:r>
              <a:rPr lang="en-US" sz="1800" b="1" dirty="0"/>
              <a:t>Efficiency improvement:</a:t>
            </a:r>
          </a:p>
          <a:p>
            <a:pPr lvl="1"/>
            <a:r>
              <a:rPr lang="en-US" sz="1800" dirty="0"/>
              <a:t>Performs non-</a:t>
            </a:r>
            <a:r>
              <a:rPr lang="en-US" sz="1800" dirty="0" err="1"/>
              <a:t>equi</a:t>
            </a:r>
            <a:r>
              <a:rPr lang="en-US" sz="1800" dirty="0"/>
              <a:t> merge</a:t>
            </a:r>
          </a:p>
          <a:p>
            <a:r>
              <a:rPr lang="en-US" sz="1800" dirty="0"/>
              <a:t>Old method required assigning new column to join on before merging</a:t>
            </a:r>
          </a:p>
          <a:p>
            <a:pPr>
              <a:buFont typeface="Arial" panose="020B0604020202020204" pitchFamily="34" charset="0"/>
              <a:buChar char="&gt;"/>
            </a:pPr>
            <a:r>
              <a:rPr lang="en-US" sz="1800" dirty="0" err="1">
                <a:latin typeface="Consolas" panose="020B0609020204030204" pitchFamily="49" charset="0"/>
              </a:rPr>
              <a:t>Assign_hyppar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dt_density_tbl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CFE9-D073-4EDD-B31E-37388ED64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9946A-A0AD-48E8-8B8A-B56CBFE5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58" y="3189690"/>
            <a:ext cx="5552125" cy="227993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781C22-50AD-4AC4-8E4B-0D3E308E9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553551"/>
              </p:ext>
            </p:extLst>
          </p:nvPr>
        </p:nvGraphicFramePr>
        <p:xfrm>
          <a:off x="457200" y="3189691"/>
          <a:ext cx="2957879" cy="16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26">
                  <a:extLst>
                    <a:ext uri="{9D8B030D-6E8A-4147-A177-3AD203B41FA5}">
                      <a16:colId xmlns:a16="http://schemas.microsoft.com/office/drawing/2014/main" val="2417795213"/>
                    </a:ext>
                  </a:extLst>
                </a:gridCol>
                <a:gridCol w="484925">
                  <a:extLst>
                    <a:ext uri="{9D8B030D-6E8A-4147-A177-3AD203B41FA5}">
                      <a16:colId xmlns:a16="http://schemas.microsoft.com/office/drawing/2014/main" val="794571190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888740424"/>
                    </a:ext>
                  </a:extLst>
                </a:gridCol>
                <a:gridCol w="531194">
                  <a:extLst>
                    <a:ext uri="{9D8B030D-6E8A-4147-A177-3AD203B41FA5}">
                      <a16:colId xmlns:a16="http://schemas.microsoft.com/office/drawing/2014/main" val="1301280853"/>
                    </a:ext>
                  </a:extLst>
                </a:gridCol>
                <a:gridCol w="567977">
                  <a:extLst>
                    <a:ext uri="{9D8B030D-6E8A-4147-A177-3AD203B41FA5}">
                      <a16:colId xmlns:a16="http://schemas.microsoft.com/office/drawing/2014/main" val="1657852747"/>
                    </a:ext>
                  </a:extLst>
                </a:gridCol>
              </a:tblGrid>
              <a:tr h="397063">
                <a:tc>
                  <a:txBody>
                    <a:bodyPr/>
                    <a:lstStyle/>
                    <a:p>
                      <a:r>
                        <a:rPr lang="en-US" sz="1000" dirty="0"/>
                        <a:t>Data Density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zeta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lambda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beta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scale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17955"/>
                  </a:ext>
                </a:extLst>
              </a:tr>
              <a:tr h="242650">
                <a:tc>
                  <a:txBody>
                    <a:bodyPr/>
                    <a:lstStyle/>
                    <a:p>
                      <a:r>
                        <a:rPr lang="en-US" sz="1000" dirty="0"/>
                        <a:t>0 to 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15"/>
                  </a:ext>
                </a:extLst>
              </a:tr>
              <a:tr h="242650">
                <a:tc>
                  <a:txBody>
                    <a:bodyPr/>
                    <a:lstStyle/>
                    <a:p>
                      <a:r>
                        <a:rPr lang="en-US" sz="1000" dirty="0"/>
                        <a:t>10 to 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77046"/>
                  </a:ext>
                </a:extLst>
              </a:tr>
              <a:tr h="242650">
                <a:tc>
                  <a:txBody>
                    <a:bodyPr/>
                    <a:lstStyle/>
                    <a:p>
                      <a:r>
                        <a:rPr lang="en-US" sz="1000" dirty="0"/>
                        <a:t>20 to 29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76248"/>
                  </a:ext>
                </a:extLst>
              </a:tr>
              <a:tr h="242650">
                <a:tc>
                  <a:txBody>
                    <a:bodyPr/>
                    <a:lstStyle/>
                    <a:p>
                      <a:r>
                        <a:rPr lang="en-US" sz="1000" dirty="0"/>
                        <a:t>30 to 49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965"/>
                  </a:ext>
                </a:extLst>
              </a:tr>
              <a:tr h="242650">
                <a:tc>
                  <a:txBody>
                    <a:bodyPr/>
                    <a:lstStyle/>
                    <a:p>
                      <a:r>
                        <a:rPr lang="en-US" sz="1000" dirty="0"/>
                        <a:t>50 plus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3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3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5BA7-DC78-4119-BC1E-E8B8740E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&amp; Next Steps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18CE-0E99-40E0-99CC-52546E38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Functions, with tweaking, are flexible enough to be used in all ST-GPR models</a:t>
            </a:r>
          </a:p>
          <a:p>
            <a:pPr lvl="1"/>
            <a:r>
              <a:rPr lang="en-US" sz="1600" b="1" dirty="0"/>
              <a:t>Exception: Adult mortality (45q15) data density calculation</a:t>
            </a:r>
          </a:p>
          <a:p>
            <a:r>
              <a:rPr lang="en-US" sz="1800" dirty="0"/>
              <a:t>Demographics code could improve with more centralized functions</a:t>
            </a:r>
          </a:p>
          <a:p>
            <a:pPr lvl="1"/>
            <a:r>
              <a:rPr lang="en-US" sz="1600" dirty="0"/>
              <a:t>Easier to test, ensure consistent implementation</a:t>
            </a:r>
          </a:p>
          <a:p>
            <a:r>
              <a:rPr lang="en-GB" sz="1800" dirty="0"/>
              <a:t>Future functions: </a:t>
            </a:r>
            <a:r>
              <a:rPr lang="en-GB" sz="1800" dirty="0" err="1">
                <a:latin typeface="Consolas" panose="020B0609020204030204" pitchFamily="49" charset="0"/>
              </a:rPr>
              <a:t>define_exceptions</a:t>
            </a:r>
            <a:r>
              <a:rPr lang="en-GB" sz="1800" dirty="0">
                <a:latin typeface="Consolas" panose="020B0609020204030204" pitchFamily="49" charset="0"/>
              </a:rPr>
              <a:t>() </a:t>
            </a:r>
            <a:r>
              <a:rPr lang="en-GB" sz="1800" dirty="0">
                <a:latin typeface="+mj-lt"/>
              </a:rPr>
              <a:t>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9922-56F6-4B88-892B-8D0C2ABF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6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Evaluations and Primary Data Collection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35" y="1140031"/>
            <a:ext cx="8416437" cy="1486628"/>
          </a:xfrm>
        </p:spPr>
        <p:txBody>
          <a:bodyPr/>
          <a:lstStyle/>
          <a:p>
            <a:r>
              <a:rPr lang="en-US" dirty="0"/>
              <a:t>Evaluations team is OFTEN trying to evaluate effectiveness of specific health interventions.</a:t>
            </a:r>
          </a:p>
          <a:p>
            <a:r>
              <a:rPr lang="en-US" dirty="0"/>
              <a:t>OFTEN requires very specific data that doesn’t exist</a:t>
            </a:r>
          </a:p>
          <a:p>
            <a:pPr lvl="1"/>
            <a:r>
              <a:rPr lang="en-US" dirty="0"/>
              <a:t>Custom indicators</a:t>
            </a:r>
          </a:p>
          <a:p>
            <a:pPr lvl="1"/>
            <a:r>
              <a:rPr lang="en-US" dirty="0"/>
              <a:t>Custom locations </a:t>
            </a:r>
          </a:p>
          <a:p>
            <a:pPr lvl="1"/>
            <a:r>
              <a:rPr lang="en-US" dirty="0"/>
              <a:t>Custom timeframes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5835" y="3541059"/>
            <a:ext cx="4814047" cy="2312893"/>
          </a:xfrm>
        </p:spPr>
        <p:txBody>
          <a:bodyPr/>
          <a:lstStyle/>
          <a:p>
            <a:r>
              <a:rPr lang="en-US" dirty="0"/>
              <a:t>IHME conducts primary data collection in form of surveys.</a:t>
            </a:r>
          </a:p>
          <a:p>
            <a:pPr lvl="1"/>
            <a:r>
              <a:rPr lang="en-US" dirty="0"/>
              <a:t>IHME develops surveys, methods</a:t>
            </a:r>
          </a:p>
          <a:p>
            <a:pPr lvl="1"/>
            <a:r>
              <a:rPr lang="en-US" dirty="0"/>
              <a:t>Local field teams conduct fieldwork</a:t>
            </a:r>
          </a:p>
          <a:p>
            <a:pPr lvl="1"/>
            <a:r>
              <a:rPr lang="en-US" dirty="0"/>
              <a:t> IHME analyzes and owns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46" y="2761129"/>
            <a:ext cx="3979614" cy="29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Health Data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230" y="871090"/>
            <a:ext cx="4066511" cy="4660268"/>
          </a:xfrm>
        </p:spPr>
        <p:txBody>
          <a:bodyPr/>
          <a:lstStyle/>
          <a:p>
            <a:r>
              <a:rPr lang="en-US" dirty="0"/>
              <a:t>Survey microdata published to the Global Health Data Exchange (</a:t>
            </a:r>
            <a:r>
              <a:rPr lang="en-US" dirty="0" err="1"/>
              <a:t>GHDx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requires materials formatted in a specific manner</a:t>
            </a:r>
          </a:p>
          <a:p>
            <a:pPr lvl="1"/>
            <a:r>
              <a:rPr lang="en-US" dirty="0"/>
              <a:t>Codebook is a key document to accompany the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7230" y="3353619"/>
            <a:ext cx="8055806" cy="2300944"/>
          </a:xfrm>
        </p:spPr>
        <p:txBody>
          <a:bodyPr/>
          <a:lstStyle/>
          <a:p>
            <a:pPr lvl="1"/>
            <a:r>
              <a:rPr lang="en-US" dirty="0"/>
              <a:t>Original codebook format determined by data collection software and must be transformed, often by hand, to </a:t>
            </a:r>
            <a:r>
              <a:rPr lang="en-US" dirty="0" err="1"/>
              <a:t>GHDx</a:t>
            </a:r>
            <a:r>
              <a:rPr lang="en-US" dirty="0"/>
              <a:t> format.</a:t>
            </a:r>
          </a:p>
          <a:p>
            <a:pPr lvl="2"/>
            <a:r>
              <a:rPr lang="en-US" dirty="0"/>
              <a:t>Opportunity to introduce errors to the system</a:t>
            </a:r>
          </a:p>
          <a:p>
            <a:r>
              <a:rPr lang="en-US" dirty="0"/>
              <a:t>Final Project Objective: Develop a series of functions to check codebook-dataset pairings for IHME-collected survey microdata to ensure they are accurate.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41" y="1144166"/>
            <a:ext cx="4587090" cy="19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3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Microdata Checks – Pair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6132" y="1116105"/>
            <a:ext cx="8785412" cy="4425287"/>
          </a:xfrm>
        </p:spPr>
        <p:txBody>
          <a:bodyPr/>
          <a:lstStyle/>
          <a:p>
            <a:r>
              <a:rPr lang="en-US" dirty="0"/>
              <a:t>Consistency of variables between codebook and dataset</a:t>
            </a:r>
          </a:p>
          <a:p>
            <a:pPr marL="792163" lvl="1" indent="-457200">
              <a:buFont typeface="+mj-lt"/>
              <a:buAutoNum type="arabicPeriod"/>
            </a:pPr>
            <a:r>
              <a:rPr lang="en-US" dirty="0" err="1"/>
              <a:t>missing_from_data</a:t>
            </a:r>
            <a:r>
              <a:rPr lang="en-US" dirty="0"/>
              <a:t>: identifies variables in codebook but not in data</a:t>
            </a:r>
          </a:p>
          <a:p>
            <a:pPr marL="792163" lvl="1" indent="-457200">
              <a:buFont typeface="+mj-lt"/>
              <a:buAutoNum type="arabicPeriod"/>
            </a:pPr>
            <a:r>
              <a:rPr lang="en-US" dirty="0" err="1"/>
              <a:t>missing_from_book</a:t>
            </a:r>
            <a:r>
              <a:rPr lang="en-US" dirty="0"/>
              <a:t>: identifies variables in data but not in codebook</a:t>
            </a:r>
          </a:p>
          <a:p>
            <a:pPr marL="334963" lvl="1" indent="0">
              <a:buNone/>
            </a:pPr>
            <a:endParaRPr lang="en-US" dirty="0"/>
          </a:p>
          <a:p>
            <a:r>
              <a:rPr lang="en-US" dirty="0"/>
              <a:t>Inputs: A dataset and a codebook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If non-matching variables: list of variables missing from either codebook or dataset</a:t>
            </a:r>
          </a:p>
          <a:p>
            <a:pPr lvl="1"/>
            <a:r>
              <a:rPr lang="en-US" dirty="0"/>
              <a:t>If all variables match: message to console indicating all variables match.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1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Microdata Checks – Pair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0329" y="1116105"/>
            <a:ext cx="8973671" cy="4425287"/>
          </a:xfrm>
        </p:spPr>
        <p:txBody>
          <a:bodyPr/>
          <a:lstStyle/>
          <a:p>
            <a:r>
              <a:rPr lang="en-US" dirty="0"/>
              <a:t>Consistency of question text, type within codebook variables </a:t>
            </a:r>
          </a:p>
          <a:p>
            <a:pPr marL="792163" lvl="1" indent="-457200">
              <a:buFont typeface="+mj-lt"/>
              <a:buAutoNum type="arabicPeriod"/>
            </a:pPr>
            <a:r>
              <a:rPr lang="en-US" dirty="0" err="1"/>
              <a:t>is_consistent_question</a:t>
            </a:r>
            <a:r>
              <a:rPr lang="en-US" dirty="0"/>
              <a:t>: identifies variables with multiple question texts</a:t>
            </a:r>
          </a:p>
          <a:p>
            <a:pPr marL="792163" lvl="1" indent="-457200">
              <a:buFont typeface="+mj-lt"/>
              <a:buAutoNum type="arabicPeriod"/>
            </a:pPr>
            <a:r>
              <a:rPr lang="en-US" dirty="0" err="1"/>
              <a:t>is_consisten_type</a:t>
            </a:r>
            <a:r>
              <a:rPr lang="en-US" dirty="0"/>
              <a:t>: identifies variables with multiple question types</a:t>
            </a:r>
          </a:p>
          <a:p>
            <a:pPr marL="334963" lvl="1" indent="0">
              <a:buNone/>
            </a:pPr>
            <a:endParaRPr lang="en-US" dirty="0"/>
          </a:p>
          <a:p>
            <a:r>
              <a:rPr lang="en-US" dirty="0"/>
              <a:t>Inputs: A codebook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If inconsistency: list of variable names with inconsistent question/type</a:t>
            </a:r>
          </a:p>
          <a:p>
            <a:pPr lvl="1"/>
            <a:r>
              <a:rPr lang="en-US" dirty="0"/>
              <a:t>If no inconsistency: message to console indicating all questions/types are consistent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Microdata Checks – Pair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0329" y="1116105"/>
            <a:ext cx="8973671" cy="4425287"/>
          </a:xfrm>
        </p:spPr>
        <p:txBody>
          <a:bodyPr/>
          <a:lstStyle/>
          <a:p>
            <a:r>
              <a:rPr lang="en-US" dirty="0"/>
              <a:t>Missing question responses or labels</a:t>
            </a:r>
          </a:p>
          <a:p>
            <a:pPr marL="792163" lvl="1" indent="-457200">
              <a:buFont typeface="+mj-lt"/>
              <a:buAutoNum type="arabicPeriod"/>
            </a:pPr>
            <a:r>
              <a:rPr lang="en-US" dirty="0" err="1"/>
              <a:t>is_vartype_always_na</a:t>
            </a:r>
            <a:r>
              <a:rPr lang="en-US" dirty="0"/>
              <a:t>: identifies variables where response/label is NOT always NA</a:t>
            </a:r>
          </a:p>
          <a:p>
            <a:pPr marL="792163" lvl="1" indent="-457200">
              <a:buFont typeface="+mj-lt"/>
              <a:buAutoNum type="arabicPeriod"/>
            </a:pPr>
            <a:r>
              <a:rPr lang="en-US" dirty="0" err="1"/>
              <a:t>is_vartype_ever_na</a:t>
            </a:r>
            <a:r>
              <a:rPr lang="en-US" dirty="0"/>
              <a:t> : identifies variables where response/label is </a:t>
            </a:r>
          </a:p>
          <a:p>
            <a:pPr marL="334963" lvl="1" indent="0">
              <a:buNone/>
            </a:pPr>
            <a:endParaRPr lang="en-US" dirty="0"/>
          </a:p>
          <a:p>
            <a:r>
              <a:rPr lang="en-US" dirty="0"/>
              <a:t>Inputs: A codebook and a variable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If unexpected </a:t>
            </a:r>
            <a:r>
              <a:rPr lang="en-US" dirty="0" err="1"/>
              <a:t>missingness</a:t>
            </a:r>
            <a:r>
              <a:rPr lang="en-US" dirty="0"/>
              <a:t>: list of variable names with unexpected </a:t>
            </a:r>
            <a:r>
              <a:rPr lang="en-US" dirty="0" err="1"/>
              <a:t>missingness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If expected </a:t>
            </a:r>
            <a:r>
              <a:rPr lang="en-US" dirty="0" err="1"/>
              <a:t>missingness</a:t>
            </a:r>
            <a:r>
              <a:rPr lang="en-US" dirty="0"/>
              <a:t>: message to console indicating all variables have missing/non-missing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4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includes unit-tests for each function</a:t>
            </a:r>
          </a:p>
          <a:p>
            <a:r>
              <a:rPr lang="en-US" dirty="0"/>
              <a:t>Unit-testing achieved in 2 major steps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Defining “good” and “bad” datasets and codebooks</a:t>
            </a:r>
          </a:p>
          <a:p>
            <a:pPr marL="977900" lvl="2" indent="-285750"/>
            <a:r>
              <a:rPr lang="en-US" dirty="0"/>
              <a:t>Different “bad” datasets fail different test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For each function, determine which tests should fail using different “good” and “bad” inputs</a:t>
            </a:r>
          </a:p>
          <a:p>
            <a:pPr marL="792163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1" y="4053252"/>
            <a:ext cx="7412017" cy="15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8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588188" cy="4425287"/>
          </a:xfrm>
        </p:spPr>
        <p:txBody>
          <a:bodyPr/>
          <a:lstStyle/>
          <a:p>
            <a:r>
              <a:rPr lang="en-US" dirty="0"/>
              <a:t>Additional test</a:t>
            </a:r>
          </a:p>
          <a:p>
            <a:pPr lvl="1"/>
            <a:r>
              <a:rPr lang="en-US" dirty="0"/>
              <a:t>E.g. All variable-value combinations in data are included in codebook</a:t>
            </a:r>
          </a:p>
          <a:p>
            <a:r>
              <a:rPr lang="en-US" dirty="0"/>
              <a:t>Reduced repetition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missing_from_data</a:t>
            </a:r>
            <a:r>
              <a:rPr lang="en-US" dirty="0"/>
              <a:t>/book” contain overlapping code. Could be combined into single function.</a:t>
            </a:r>
          </a:p>
          <a:p>
            <a:r>
              <a:rPr lang="en-US" dirty="0"/>
              <a:t>Greater flexibility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is_vartype_always</a:t>
            </a:r>
            <a:r>
              <a:rPr lang="en-US" dirty="0"/>
              <a:t>/</a:t>
            </a:r>
            <a:r>
              <a:rPr lang="en-US" dirty="0" err="1"/>
              <a:t>ever_na</a:t>
            </a:r>
            <a:r>
              <a:rPr lang="en-US" dirty="0"/>
              <a:t>” currently only identifies “NA” text strings</a:t>
            </a:r>
          </a:p>
          <a:p>
            <a:r>
              <a:rPr lang="en-US" dirty="0"/>
              <a:t>Report output</a:t>
            </a:r>
          </a:p>
          <a:p>
            <a:pPr lvl="1"/>
            <a:r>
              <a:rPr lang="en-US" dirty="0"/>
              <a:t>All output is printed to console for interactive use. Could be useful to run full report and develop </a:t>
            </a:r>
            <a:r>
              <a:rPr lang="en-US" dirty="0" err="1"/>
              <a:t>Rmarkdown</a:t>
            </a:r>
            <a:r>
              <a:rPr lang="en-US" dirty="0"/>
              <a:t> report with results.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4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E1FB-DD55-4BD4-8F25-2B9331A4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914" y="1427405"/>
            <a:ext cx="7772400" cy="1661993"/>
          </a:xfrm>
        </p:spPr>
        <p:txBody>
          <a:bodyPr/>
          <a:lstStyle/>
          <a:p>
            <a:pPr algn="ctr"/>
            <a:r>
              <a:rPr lang="en-US" dirty="0"/>
              <a:t>hyperparameters: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 smtClean="0"/>
              <a:t>hyperpackage</a:t>
            </a:r>
            <a:r>
              <a:rPr lang="en-US" dirty="0" smtClean="0"/>
              <a:t> </a:t>
            </a:r>
            <a:r>
              <a:rPr lang="en-US" dirty="0"/>
              <a:t>for Hyperparameters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DCA-08FE-4D1F-AF9C-F40FE3F8E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Data Density calculation and hyperparameter assignment for ST-GPR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DC52F-FABF-4930-91E3-6C2CC72709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02688" y="6164263"/>
            <a:ext cx="341312" cy="246062"/>
          </a:xfrm>
        </p:spPr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HM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HME Theme" id="{2E0422CD-7377-4756-9CAD-F2E2A8317EB9}" vid="{7396C2FE-F1BD-4AE9-8007-8C7B402F1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997</Words>
  <Application>Microsoft Office PowerPoint</Application>
  <PresentationFormat>On-screen Show (4:3)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Consolas</vt:lpstr>
      <vt:lpstr>Courier New</vt:lpstr>
      <vt:lpstr>IHME Theme</vt:lpstr>
      <vt:lpstr>Demogulations Final Project</vt:lpstr>
      <vt:lpstr>Evaluations and Primary Data Collection context</vt:lpstr>
      <vt:lpstr>Global Health Data Exchange</vt:lpstr>
      <vt:lpstr>Survey Microdata Checks – Pair 1</vt:lpstr>
      <vt:lpstr>Survey Microdata Checks – Pair 2</vt:lpstr>
      <vt:lpstr>Survey Microdata Checks – Pair 3</vt:lpstr>
      <vt:lpstr>Testing</vt:lpstr>
      <vt:lpstr>Areas for improvement</vt:lpstr>
      <vt:lpstr>hyperparameters:  a hyperpackage for Hyperparameters</vt:lpstr>
      <vt:lpstr>Background</vt:lpstr>
      <vt:lpstr>Goals</vt:lpstr>
      <vt:lpstr>Package Data: Data Density Table (ddt)</vt:lpstr>
      <vt:lpstr>Functions: Modify Data Tables</vt:lpstr>
      <vt:lpstr>Function: calculate data density</vt:lpstr>
      <vt:lpstr>Function: Assign Hyperparameters</vt:lpstr>
      <vt:lpstr>Reflection &amp;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Demogulations Final Project</dc:title>
  <dc:creator>Darwin Jones</dc:creator>
  <cp:lastModifiedBy>Darwin P Jones</cp:lastModifiedBy>
  <cp:revision>21</cp:revision>
  <dcterms:created xsi:type="dcterms:W3CDTF">2020-12-15T07:28:10Z</dcterms:created>
  <dcterms:modified xsi:type="dcterms:W3CDTF">2020-12-15T18:23:48Z</dcterms:modified>
</cp:coreProperties>
</file>