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7" r:id="rId2"/>
    <p:sldId id="298" r:id="rId3"/>
    <p:sldId id="299" r:id="rId4"/>
    <p:sldId id="258" r:id="rId5"/>
    <p:sldId id="268" r:id="rId6"/>
    <p:sldId id="273" r:id="rId7"/>
    <p:sldId id="275" r:id="rId8"/>
    <p:sldId id="276" r:id="rId9"/>
    <p:sldId id="281" r:id="rId10"/>
    <p:sldId id="262" r:id="rId11"/>
    <p:sldId id="263" r:id="rId12"/>
    <p:sldId id="264" r:id="rId13"/>
    <p:sldId id="265" r:id="rId14"/>
    <p:sldId id="282" r:id="rId15"/>
    <p:sldId id="284" r:id="rId16"/>
    <p:sldId id="285" r:id="rId17"/>
    <p:sldId id="286" r:id="rId18"/>
    <p:sldId id="287" r:id="rId19"/>
    <p:sldId id="288" r:id="rId20"/>
    <p:sldId id="291" r:id="rId21"/>
    <p:sldId id="292" r:id="rId22"/>
    <p:sldId id="293" r:id="rId23"/>
    <p:sldId id="294" r:id="rId24"/>
    <p:sldId id="295" r:id="rId25"/>
    <p:sldId id="283" r:id="rId26"/>
    <p:sldId id="289" r:id="rId27"/>
    <p:sldId id="29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75EA4-FAEA-4DD6-AA9A-C8A4B742BA6E}"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C5581-D9F9-4AE8-9399-1EF6833C6BD4}" type="slidenum">
              <a:rPr lang="en-US" smtClean="0"/>
              <a:t>‹#›</a:t>
            </a:fld>
            <a:endParaRPr lang="en-US"/>
          </a:p>
        </p:txBody>
      </p:sp>
    </p:spTree>
    <p:extLst>
      <p:ext uri="{BB962C8B-B14F-4D97-AF65-F5344CB8AC3E}">
        <p14:creationId xmlns:p14="http://schemas.microsoft.com/office/powerpoint/2010/main" val="4104428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computing</a:t>
            </a:r>
            <a:r>
              <a:rPr lang="en-US" baseline="0" dirty="0"/>
              <a:t> that is done in the cloud i.e. over internet.</a:t>
            </a:r>
            <a:endParaRPr lang="en-US" dirty="0"/>
          </a:p>
        </p:txBody>
      </p:sp>
      <p:sp>
        <p:nvSpPr>
          <p:cNvPr id="4" name="Slide Number Placeholder 3"/>
          <p:cNvSpPr>
            <a:spLocks noGrp="1"/>
          </p:cNvSpPr>
          <p:nvPr>
            <p:ph type="sldNum" sz="quarter" idx="10"/>
          </p:nvPr>
        </p:nvSpPr>
        <p:spPr/>
        <p:txBody>
          <a:bodyPr/>
          <a:lstStyle/>
          <a:p>
            <a:fld id="{50C89398-162F-492E-A526-DCD2577323D8}" type="slidenum">
              <a:rPr lang="en-US" smtClean="0"/>
              <a:t>6</a:t>
            </a:fld>
            <a:endParaRPr lang="en-US"/>
          </a:p>
        </p:txBody>
      </p:sp>
    </p:spTree>
    <p:extLst>
      <p:ext uri="{BB962C8B-B14F-4D97-AF65-F5344CB8AC3E}">
        <p14:creationId xmlns:p14="http://schemas.microsoft.com/office/powerpoint/2010/main" val="46409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cloud when you copy the data over one datacenters, the data will get replicated within fraction of seconds to other datacenters providing you high availability.</a:t>
            </a:r>
          </a:p>
          <a:p>
            <a:r>
              <a:rPr lang="en-US" dirty="0"/>
              <a:t>You can select your particular region where you can store your data.</a:t>
            </a:r>
          </a:p>
          <a:p>
            <a:endParaRPr lang="en-US" dirty="0"/>
          </a:p>
        </p:txBody>
      </p:sp>
      <p:sp>
        <p:nvSpPr>
          <p:cNvPr id="4" name="Slide Number Placeholder 3"/>
          <p:cNvSpPr>
            <a:spLocks noGrp="1"/>
          </p:cNvSpPr>
          <p:nvPr>
            <p:ph type="sldNum" sz="quarter" idx="10"/>
          </p:nvPr>
        </p:nvSpPr>
        <p:spPr/>
        <p:txBody>
          <a:bodyPr/>
          <a:lstStyle/>
          <a:p>
            <a:fld id="{50C89398-162F-492E-A526-DCD2577323D8}" type="slidenum">
              <a:rPr lang="en-US" smtClean="0"/>
              <a:t>7</a:t>
            </a:fld>
            <a:endParaRPr lang="en-US"/>
          </a:p>
        </p:txBody>
      </p:sp>
    </p:spTree>
    <p:extLst>
      <p:ext uri="{BB962C8B-B14F-4D97-AF65-F5344CB8AC3E}">
        <p14:creationId xmlns:p14="http://schemas.microsoft.com/office/powerpoint/2010/main" val="1049239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0C89398-162F-492E-A526-DCD2577323D8}" type="slidenum">
              <a:rPr lang="en-US" smtClean="0"/>
              <a:t>8</a:t>
            </a:fld>
            <a:endParaRPr lang="en-US"/>
          </a:p>
        </p:txBody>
      </p:sp>
    </p:spTree>
    <p:extLst>
      <p:ext uri="{BB962C8B-B14F-4D97-AF65-F5344CB8AC3E}">
        <p14:creationId xmlns:p14="http://schemas.microsoft.com/office/powerpoint/2010/main" val="281804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871B744-557F-4EFC-B187-9E40F3D944F5}"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1BE-1DDF-443E-95BD-FE524A4A70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69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1B744-557F-4EFC-B187-9E40F3D944F5}"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2919186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1B744-557F-4EFC-B187-9E40F3D944F5}"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1BE-1DDF-443E-95BD-FE524A4A70F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88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71B744-557F-4EFC-B187-9E40F3D944F5}"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65726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71B744-557F-4EFC-B187-9E40F3D944F5}"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B01BE-1DDF-443E-95BD-FE524A4A70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79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71B744-557F-4EFC-B187-9E40F3D944F5}"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258882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71B744-557F-4EFC-B187-9E40F3D944F5}"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3814518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71B744-557F-4EFC-B187-9E40F3D944F5}"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34115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1B744-557F-4EFC-B187-9E40F3D944F5}"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3746474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71B744-557F-4EFC-B187-9E40F3D944F5}"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B01BE-1DDF-443E-95BD-FE524A4A70FA}" type="slidenum">
              <a:rPr lang="en-US" smtClean="0"/>
              <a:t>‹#›</a:t>
            </a:fld>
            <a:endParaRPr lang="en-US"/>
          </a:p>
        </p:txBody>
      </p:sp>
    </p:spTree>
    <p:extLst>
      <p:ext uri="{BB962C8B-B14F-4D97-AF65-F5344CB8AC3E}">
        <p14:creationId xmlns:p14="http://schemas.microsoft.com/office/powerpoint/2010/main" val="606447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71B744-557F-4EFC-B187-9E40F3D944F5}"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B01BE-1DDF-443E-95BD-FE524A4A70F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871B744-557F-4EFC-B187-9E40F3D944F5}" type="datetimeFigureOut">
              <a:rPr lang="en-US" smtClean="0"/>
              <a:t>8/31/2020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0B01BE-1DDF-443E-95BD-FE524A4A70F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6396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Microsoft Azure ARCHITECT AZ 303</a:t>
            </a:r>
            <a:endParaRPr lang="en-US" dirty="0"/>
          </a:p>
        </p:txBody>
      </p:sp>
      <p:sp>
        <p:nvSpPr>
          <p:cNvPr id="3" name="Subtitle 2"/>
          <p:cNvSpPr>
            <a:spLocks noGrp="1"/>
          </p:cNvSpPr>
          <p:nvPr>
            <p:ph type="subTitle" idx="1"/>
          </p:nvPr>
        </p:nvSpPr>
        <p:spPr/>
        <p:txBody>
          <a:bodyPr/>
          <a:lstStyle/>
          <a:p>
            <a:r>
              <a:rPr lang="en-US" dirty="0"/>
              <a:t>Training By: Pravin M</a:t>
            </a:r>
          </a:p>
        </p:txBody>
      </p:sp>
    </p:spTree>
    <p:extLst>
      <p:ext uri="{BB962C8B-B14F-4D97-AF65-F5344CB8AC3E}">
        <p14:creationId xmlns:p14="http://schemas.microsoft.com/office/powerpoint/2010/main" val="140854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ED494D-0BE7-4FC5-9EDB-2D7B78761C65}"/>
              </a:ext>
            </a:extLst>
          </p:cNvPr>
          <p:cNvPicPr>
            <a:picLocks noGrp="1" noChangeAspect="1"/>
          </p:cNvPicPr>
          <p:nvPr>
            <p:ph idx="1"/>
          </p:nvPr>
        </p:nvPicPr>
        <p:blipFill>
          <a:blip r:embed="rId2"/>
          <a:stretch>
            <a:fillRect/>
          </a:stretch>
        </p:blipFill>
        <p:spPr>
          <a:xfrm>
            <a:off x="1548620" y="1768474"/>
            <a:ext cx="7772399" cy="4403725"/>
          </a:xfrm>
          <a:prstGeom prst="rect">
            <a:avLst/>
          </a:prstGeom>
        </p:spPr>
      </p:pic>
      <p:sp>
        <p:nvSpPr>
          <p:cNvPr id="7" name="TextBox 6">
            <a:extLst>
              <a:ext uri="{FF2B5EF4-FFF2-40B4-BE49-F238E27FC236}">
                <a16:creationId xmlns:a16="http://schemas.microsoft.com/office/drawing/2014/main" id="{74320196-AEF2-476F-8C20-A13EEB22A5D9}"/>
              </a:ext>
            </a:extLst>
          </p:cNvPr>
          <p:cNvSpPr txBox="1"/>
          <p:nvPr/>
        </p:nvSpPr>
        <p:spPr>
          <a:xfrm>
            <a:off x="2743200" y="381001"/>
            <a:ext cx="6705600" cy="830997"/>
          </a:xfrm>
          <a:prstGeom prst="rect">
            <a:avLst/>
          </a:prstGeom>
          <a:noFill/>
        </p:spPr>
        <p:txBody>
          <a:bodyPr wrap="square" rtlCol="0">
            <a:spAutoFit/>
          </a:bodyPr>
          <a:lstStyle/>
          <a:p>
            <a:pPr algn="ctr"/>
            <a:r>
              <a:rPr lang="en-US" sz="4800" b="1" dirty="0"/>
              <a:t>Pizza as a Service</a:t>
            </a:r>
          </a:p>
        </p:txBody>
      </p:sp>
    </p:spTree>
    <p:extLst>
      <p:ext uri="{BB962C8B-B14F-4D97-AF65-F5344CB8AC3E}">
        <p14:creationId xmlns:p14="http://schemas.microsoft.com/office/powerpoint/2010/main" val="221186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516621-7E69-43B0-B636-42F5F7A8986C}"/>
              </a:ext>
            </a:extLst>
          </p:cNvPr>
          <p:cNvPicPr>
            <a:picLocks noGrp="1" noChangeAspect="1"/>
          </p:cNvPicPr>
          <p:nvPr>
            <p:ph idx="1"/>
          </p:nvPr>
        </p:nvPicPr>
        <p:blipFill>
          <a:blip r:embed="rId2"/>
          <a:stretch>
            <a:fillRect/>
          </a:stretch>
        </p:blipFill>
        <p:spPr>
          <a:xfrm>
            <a:off x="2459831" y="1500981"/>
            <a:ext cx="7277100" cy="4371975"/>
          </a:xfrm>
          <a:prstGeom prst="rect">
            <a:avLst/>
          </a:prstGeom>
        </p:spPr>
      </p:pic>
      <p:sp>
        <p:nvSpPr>
          <p:cNvPr id="7" name="TextBox 6">
            <a:extLst>
              <a:ext uri="{FF2B5EF4-FFF2-40B4-BE49-F238E27FC236}">
                <a16:creationId xmlns:a16="http://schemas.microsoft.com/office/drawing/2014/main" id="{8A35F150-2813-4593-82B5-773C6AC45789}"/>
              </a:ext>
            </a:extLst>
          </p:cNvPr>
          <p:cNvSpPr txBox="1"/>
          <p:nvPr/>
        </p:nvSpPr>
        <p:spPr>
          <a:xfrm>
            <a:off x="2743200" y="381001"/>
            <a:ext cx="6705600" cy="830997"/>
          </a:xfrm>
          <a:prstGeom prst="rect">
            <a:avLst/>
          </a:prstGeom>
          <a:noFill/>
        </p:spPr>
        <p:txBody>
          <a:bodyPr wrap="square" rtlCol="0">
            <a:spAutoFit/>
          </a:bodyPr>
          <a:lstStyle/>
          <a:p>
            <a:pPr algn="ctr"/>
            <a:r>
              <a:rPr lang="en-US" sz="4800" b="1" dirty="0"/>
              <a:t>House as a Service</a:t>
            </a:r>
          </a:p>
        </p:txBody>
      </p:sp>
    </p:spTree>
    <p:extLst>
      <p:ext uri="{BB962C8B-B14F-4D97-AF65-F5344CB8AC3E}">
        <p14:creationId xmlns:p14="http://schemas.microsoft.com/office/powerpoint/2010/main" val="306008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10409" y="1457738"/>
            <a:ext cx="7374834" cy="4311237"/>
          </a:xfrm>
        </p:spPr>
      </p:pic>
      <p:sp>
        <p:nvSpPr>
          <p:cNvPr id="3" name="TextBox 2">
            <a:extLst>
              <a:ext uri="{FF2B5EF4-FFF2-40B4-BE49-F238E27FC236}">
                <a16:creationId xmlns:a16="http://schemas.microsoft.com/office/drawing/2014/main" id="{68CB6F0B-26F3-4410-AC37-0CB893B9C55C}"/>
              </a:ext>
            </a:extLst>
          </p:cNvPr>
          <p:cNvSpPr txBox="1"/>
          <p:nvPr/>
        </p:nvSpPr>
        <p:spPr>
          <a:xfrm>
            <a:off x="2743199" y="381001"/>
            <a:ext cx="7566991" cy="830997"/>
          </a:xfrm>
          <a:prstGeom prst="rect">
            <a:avLst/>
          </a:prstGeom>
          <a:noFill/>
        </p:spPr>
        <p:txBody>
          <a:bodyPr wrap="square" rtlCol="0">
            <a:spAutoFit/>
          </a:bodyPr>
          <a:lstStyle/>
          <a:p>
            <a:pPr algn="ctr"/>
            <a:r>
              <a:rPr lang="en-US" sz="4800" b="1" dirty="0"/>
              <a:t>Cloud Deployment Models</a:t>
            </a:r>
          </a:p>
        </p:txBody>
      </p:sp>
    </p:spTree>
    <p:extLst>
      <p:ext uri="{BB962C8B-B14F-4D97-AF65-F5344CB8AC3E}">
        <p14:creationId xmlns:p14="http://schemas.microsoft.com/office/powerpoint/2010/main" val="405509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29449-880F-4E61-B57D-FF3D7F320731}"/>
              </a:ext>
            </a:extLst>
          </p:cNvPr>
          <p:cNvSpPr>
            <a:spLocks noGrp="1"/>
          </p:cNvSpPr>
          <p:nvPr>
            <p:ph idx="1"/>
          </p:nvPr>
        </p:nvSpPr>
        <p:spPr>
          <a:xfrm>
            <a:off x="1905000" y="2286000"/>
            <a:ext cx="4800600" cy="4023360"/>
          </a:xfrm>
        </p:spPr>
        <p:txBody>
          <a:bodyPr>
            <a:normAutofit fontScale="25000" lnSpcReduction="20000"/>
          </a:bodyPr>
          <a:lstStyle/>
          <a:p>
            <a:pPr algn="ctr">
              <a:lnSpc>
                <a:spcPct val="110000"/>
              </a:lnSpc>
            </a:pPr>
            <a:r>
              <a:rPr lang="en-US" sz="8000" b="1" dirty="0">
                <a:latin typeface="Calibri" panose="020F0502020204030204" pitchFamily="34" charset="0"/>
                <a:cs typeface="Calibri" panose="020F0502020204030204" pitchFamily="34" charset="0"/>
              </a:rPr>
              <a:t>Private Cloud: </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Supports all users from within company itself</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Managed by the organization itself</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More expensive than public clouds due to the capital expenditure </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Able to address the security and privacy concerns of organizations today</a:t>
            </a:r>
          </a:p>
          <a:p>
            <a:pPr marL="0" indent="0" algn="ctr">
              <a:lnSpc>
                <a:spcPct val="110000"/>
              </a:lnSpc>
              <a:buNone/>
            </a:pPr>
            <a:r>
              <a:rPr lang="en-US" sz="8000" b="1" dirty="0">
                <a:latin typeface="Calibri" panose="020F0502020204030204" pitchFamily="34" charset="0"/>
                <a:cs typeface="Calibri" panose="020F0502020204030204" pitchFamily="34" charset="0"/>
              </a:rPr>
              <a:t>Public Cloud:</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Supports all users who want to make use of a computing resource</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Subscription is required for signup</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Pay as you go model</a:t>
            </a:r>
          </a:p>
          <a:p>
            <a:pPr>
              <a:buFont typeface="Wingdings" panose="05000000000000000000" pitchFamily="2" charset="2"/>
              <a:buChar char="Ø"/>
            </a:pPr>
            <a:r>
              <a:rPr lang="en-US" sz="7600" dirty="0">
                <a:latin typeface="Calibri" panose="020F0502020204030204" pitchFamily="34" charset="0"/>
                <a:cs typeface="Calibri" panose="020F0502020204030204" pitchFamily="34" charset="0"/>
              </a:rPr>
              <a:t>Increase capacity as and when needed</a:t>
            </a:r>
          </a:p>
          <a:p>
            <a:pPr marL="0" indent="0">
              <a:buNone/>
            </a:pPr>
            <a:endParaRPr lang="en-US" dirty="0"/>
          </a:p>
        </p:txBody>
      </p:sp>
      <p:sp>
        <p:nvSpPr>
          <p:cNvPr id="6" name="Title 1">
            <a:extLst>
              <a:ext uri="{FF2B5EF4-FFF2-40B4-BE49-F238E27FC236}">
                <a16:creationId xmlns:a16="http://schemas.microsoft.com/office/drawing/2014/main" id="{39C47505-0B49-4FC9-8C3A-5A1CC6B4038A}"/>
              </a:ext>
            </a:extLst>
          </p:cNvPr>
          <p:cNvSpPr>
            <a:spLocks noGrp="1"/>
          </p:cNvSpPr>
          <p:nvPr>
            <p:ph type="title"/>
          </p:nvPr>
        </p:nvSpPr>
        <p:spPr>
          <a:xfrm>
            <a:off x="2292095" y="585216"/>
            <a:ext cx="8587939" cy="421949"/>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dirty="0"/>
              <a:t>Cloud Deployment models characteristics</a:t>
            </a:r>
          </a:p>
        </p:txBody>
      </p:sp>
      <p:sp>
        <p:nvSpPr>
          <p:cNvPr id="8" name="Content Placeholder 2">
            <a:extLst>
              <a:ext uri="{FF2B5EF4-FFF2-40B4-BE49-F238E27FC236}">
                <a16:creationId xmlns:a16="http://schemas.microsoft.com/office/drawing/2014/main" id="{C0902026-2624-4016-9184-79C84DB66E32}"/>
              </a:ext>
            </a:extLst>
          </p:cNvPr>
          <p:cNvSpPr txBox="1">
            <a:spLocks/>
          </p:cNvSpPr>
          <p:nvPr/>
        </p:nvSpPr>
        <p:spPr>
          <a:xfrm>
            <a:off x="6934200" y="2296551"/>
            <a:ext cx="2965705" cy="4023360"/>
          </a:xfrm>
          <a:prstGeom prst="rect">
            <a:avLst/>
          </a:prstGeom>
        </p:spPr>
        <p:txBody>
          <a:bodyPr vert="horz" lIns="45720" tIns="45720" rIns="4572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a:lstStyle>
          <a:p>
            <a:pPr marL="0" indent="0" algn="ctr">
              <a:buNone/>
            </a:pPr>
            <a:r>
              <a:rPr lang="en-US" b="1" dirty="0">
                <a:latin typeface="Calibri" panose="020F0502020204030204" pitchFamily="34" charset="0"/>
                <a:cs typeface="Calibri" panose="020F0502020204030204" pitchFamily="34" charset="0"/>
              </a:rPr>
              <a:t>Community cloud: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Supports multiple organizations sharing computing resources that are part of a community</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Access to a community cloud environment is typically restricted to the members of the community</a:t>
            </a:r>
          </a:p>
          <a:p>
            <a:pPr marL="0" indent="0" algn="ctr">
              <a:buNone/>
            </a:pPr>
            <a:r>
              <a:rPr lang="en-US" b="1" dirty="0"/>
              <a:t>Hybrid cloud:</a:t>
            </a: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An organization makes use of interconnected private and public cloud infrastructure</a:t>
            </a:r>
          </a:p>
          <a:p>
            <a:pPr marL="0" indent="0">
              <a:buNone/>
            </a:pPr>
            <a:endParaRPr lang="en-US" dirty="0"/>
          </a:p>
        </p:txBody>
      </p:sp>
    </p:spTree>
    <p:extLst>
      <p:ext uri="{BB962C8B-B14F-4D97-AF65-F5344CB8AC3E}">
        <p14:creationId xmlns:p14="http://schemas.microsoft.com/office/powerpoint/2010/main" val="395110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FECEF-6096-48F0-BD5D-55E5332D528B}"/>
              </a:ext>
            </a:extLst>
          </p:cNvPr>
          <p:cNvSpPr>
            <a:spLocks noGrp="1"/>
          </p:cNvSpPr>
          <p:nvPr>
            <p:ph type="title"/>
          </p:nvPr>
        </p:nvSpPr>
        <p:spPr/>
        <p:txBody>
          <a:bodyPr>
            <a:normAutofit/>
          </a:bodyPr>
          <a:lstStyle/>
          <a:p>
            <a:r>
              <a:rPr lang="en-US" dirty="0"/>
              <a:t>Understanding on Setting up Azure subscription</a:t>
            </a:r>
          </a:p>
        </p:txBody>
      </p:sp>
      <p:sp>
        <p:nvSpPr>
          <p:cNvPr id="3" name="Content Placeholder 2">
            <a:extLst>
              <a:ext uri="{FF2B5EF4-FFF2-40B4-BE49-F238E27FC236}">
                <a16:creationId xmlns:a16="http://schemas.microsoft.com/office/drawing/2014/main" id="{F5014220-1EE0-4D01-A89E-D58583A9DB51}"/>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3376707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7922-9F60-416A-BE20-BDDE5A0AAC6C}"/>
              </a:ext>
            </a:extLst>
          </p:cNvPr>
          <p:cNvSpPr>
            <a:spLocks noGrp="1"/>
          </p:cNvSpPr>
          <p:nvPr>
            <p:ph type="title"/>
          </p:nvPr>
        </p:nvSpPr>
        <p:spPr/>
        <p:txBody>
          <a:bodyPr>
            <a:normAutofit/>
          </a:bodyPr>
          <a:lstStyle/>
          <a:p>
            <a:r>
              <a:rPr lang="en-US" dirty="0"/>
              <a:t>A</a:t>
            </a:r>
            <a:r>
              <a:rPr lang="en-GB" dirty="0" err="1"/>
              <a:t>zure</a:t>
            </a:r>
            <a:r>
              <a:rPr lang="en-GB" dirty="0"/>
              <a:t> Account, Manage Group, Tenant and Subscriptions</a:t>
            </a:r>
            <a:endParaRPr lang="en-US" dirty="0"/>
          </a:p>
        </p:txBody>
      </p:sp>
      <p:sp>
        <p:nvSpPr>
          <p:cNvPr id="3" name="Content Placeholder 2">
            <a:extLst>
              <a:ext uri="{FF2B5EF4-FFF2-40B4-BE49-F238E27FC236}">
                <a16:creationId xmlns:a16="http://schemas.microsoft.com/office/drawing/2014/main" id="{EAA476B9-EBB9-4D6C-A3E6-AF0CEAA404FE}"/>
              </a:ext>
            </a:extLst>
          </p:cNvPr>
          <p:cNvSpPr>
            <a:spLocks noGrp="1"/>
          </p:cNvSpPr>
          <p:nvPr>
            <p:ph idx="1"/>
          </p:nvPr>
        </p:nvSpPr>
        <p:spPr>
          <a:xfrm>
            <a:off x="619125" y="1293154"/>
            <a:ext cx="10959295" cy="5107645"/>
          </a:xfrm>
        </p:spPr>
        <p:txBody>
          <a:bodyPr>
            <a:normAutofit fontScale="77500" lnSpcReduction="20000"/>
          </a:bodyPr>
          <a:lstStyle/>
          <a:p>
            <a:endParaRPr lang="en-US" dirty="0"/>
          </a:p>
          <a:p>
            <a:pPr>
              <a:buFont typeface="Wingdings" panose="05000000000000000000" pitchFamily="2" charset="2"/>
              <a:buChar char="Ø"/>
            </a:pPr>
            <a:r>
              <a:rPr lang="en-US" sz="3400" dirty="0"/>
              <a:t>Azure Account is the email and password that allow you to login into Azure.</a:t>
            </a:r>
          </a:p>
          <a:p>
            <a:pPr>
              <a:buFont typeface="Wingdings" panose="05000000000000000000" pitchFamily="2" charset="2"/>
              <a:buChar char="Ø"/>
            </a:pPr>
            <a:r>
              <a:rPr lang="en-US" sz="3400" dirty="0"/>
              <a:t>An Azure account is a user identity, one or more Azure subscriptions, and an associated set of Azure resources.</a:t>
            </a:r>
          </a:p>
          <a:p>
            <a:pPr>
              <a:buFont typeface="Wingdings" panose="05000000000000000000" pitchFamily="2" charset="2"/>
              <a:buChar char="Ø"/>
            </a:pPr>
            <a:r>
              <a:rPr lang="en-US" sz="3400" dirty="0"/>
              <a:t>The person who creates the account is the Account Administrator for all subscriptions created in that account. That person is also the default Service     Administrator for the subscription.</a:t>
            </a:r>
          </a:p>
          <a:p>
            <a:pPr>
              <a:buFont typeface="Wingdings" panose="05000000000000000000" pitchFamily="2" charset="2"/>
              <a:buChar char="Ø"/>
            </a:pPr>
            <a:r>
              <a:rPr lang="en-US" sz="3400" dirty="0"/>
              <a:t>Azure subscriptions help you organize access to Azure resources.</a:t>
            </a:r>
          </a:p>
          <a:p>
            <a:pPr>
              <a:buFont typeface="Wingdings" panose="05000000000000000000" pitchFamily="2" charset="2"/>
              <a:buChar char="Ø"/>
            </a:pPr>
            <a:r>
              <a:rPr lang="en-US" sz="3400" dirty="0"/>
              <a:t>Each subscription can have a different billing and payment setup, so you can have different subscriptions and different plans by office, department, project, and so on.</a:t>
            </a:r>
          </a:p>
          <a:p>
            <a:pPr>
              <a:buFont typeface="Wingdings" panose="05000000000000000000" pitchFamily="2" charset="2"/>
              <a:buChar char="Ø"/>
            </a:pPr>
            <a:r>
              <a:rPr lang="en-US" sz="3400" dirty="0"/>
              <a:t>Every service belongs to a subscription, and the subscription ID may be required for programmatic operations.</a:t>
            </a:r>
          </a:p>
        </p:txBody>
      </p:sp>
    </p:spTree>
    <p:extLst>
      <p:ext uri="{BB962C8B-B14F-4D97-AF65-F5344CB8AC3E}">
        <p14:creationId xmlns:p14="http://schemas.microsoft.com/office/powerpoint/2010/main" val="363729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10925-3119-4A67-980F-02DC27FF082F}"/>
              </a:ext>
            </a:extLst>
          </p:cNvPr>
          <p:cNvSpPr>
            <a:spLocks noGrp="1"/>
          </p:cNvSpPr>
          <p:nvPr>
            <p:ph type="title"/>
          </p:nvPr>
        </p:nvSpPr>
        <p:spPr/>
        <p:txBody>
          <a:bodyPr>
            <a:normAutofit/>
          </a:bodyPr>
          <a:lstStyle/>
          <a:p>
            <a:r>
              <a:rPr lang="en-US" dirty="0"/>
              <a:t>A</a:t>
            </a:r>
            <a:r>
              <a:rPr lang="en-GB" dirty="0" err="1"/>
              <a:t>zure</a:t>
            </a:r>
            <a:r>
              <a:rPr lang="en-GB" dirty="0"/>
              <a:t> Account, Manage Group, Tenant and Subscriptions</a:t>
            </a:r>
            <a:endParaRPr lang="en-US" dirty="0"/>
          </a:p>
        </p:txBody>
      </p:sp>
      <p:sp>
        <p:nvSpPr>
          <p:cNvPr id="3" name="Content Placeholder 2">
            <a:extLst>
              <a:ext uri="{FF2B5EF4-FFF2-40B4-BE49-F238E27FC236}">
                <a16:creationId xmlns:a16="http://schemas.microsoft.com/office/drawing/2014/main" id="{3A94BD7C-8DA1-471C-914A-8ADDAA7A228A}"/>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Multiple subscriptions can trust the same Active directory, but each subscription trusts only one Active directory.</a:t>
            </a:r>
          </a:p>
          <a:p>
            <a:pPr>
              <a:buFont typeface="Wingdings" panose="05000000000000000000" pitchFamily="2" charset="2"/>
              <a:buChar char="Ø"/>
            </a:pPr>
            <a:r>
              <a:rPr lang="en-US" dirty="0"/>
              <a:t>A Tenant is a dedicated Azure AD service instance that an organization receives and owns when it signs up for a Microsoft cloud service such as Azure, Microsoft Intune, or Office 365.</a:t>
            </a:r>
          </a:p>
          <a:p>
            <a:pPr>
              <a:buFont typeface="Wingdings" panose="05000000000000000000" pitchFamily="2" charset="2"/>
              <a:buChar char="Ø"/>
            </a:pPr>
            <a:r>
              <a:rPr lang="en-US" dirty="0"/>
              <a:t>Each Azure AD tenant is distinct and separate from other Azure AD tenants.</a:t>
            </a:r>
          </a:p>
          <a:p>
            <a:pPr>
              <a:buFont typeface="Wingdings" panose="05000000000000000000" pitchFamily="2" charset="2"/>
              <a:buChar char="Ø"/>
            </a:pPr>
            <a:r>
              <a:rPr lang="en-US" dirty="0"/>
              <a:t>A tenant is an instance of Azure Active Directory. cloudcognoscente.onmicrosoft.com is an example of a tenant.</a:t>
            </a:r>
          </a:p>
          <a:p>
            <a:pPr>
              <a:buFont typeface="Wingdings" panose="05000000000000000000" pitchFamily="2" charset="2"/>
              <a:buChar char="Ø"/>
            </a:pPr>
            <a:r>
              <a:rPr lang="en-US" dirty="0"/>
              <a:t>Billing for Azure services is done on a per-subscription basis. If your account is the only account associated with a subscription, then you are responsible for billing.</a:t>
            </a:r>
          </a:p>
          <a:p>
            <a:pPr>
              <a:buFont typeface="Wingdings" panose="05000000000000000000" pitchFamily="2" charset="2"/>
              <a:buChar char="Ø"/>
            </a:pPr>
            <a:r>
              <a:rPr lang="en-US" dirty="0"/>
              <a:t>Azure AD is identity system for Microsoft business services.</a:t>
            </a:r>
          </a:p>
          <a:p>
            <a:pPr>
              <a:buFont typeface="Wingdings" panose="05000000000000000000" pitchFamily="2" charset="2"/>
              <a:buChar char="Ø"/>
            </a:pPr>
            <a:r>
              <a:rPr lang="en-US" dirty="0"/>
              <a:t>If you create a subscription with a personal account, an Azure AD tenant is created for you.</a:t>
            </a:r>
          </a:p>
          <a:p>
            <a:pPr>
              <a:buFont typeface="Wingdings" panose="05000000000000000000" pitchFamily="2" charset="2"/>
              <a:buChar char="Ø"/>
            </a:pPr>
            <a:r>
              <a:rPr lang="en-US" dirty="0"/>
              <a:t>Subscriptions can be transferred between Azure AD tenants.</a:t>
            </a:r>
          </a:p>
          <a:p>
            <a:endParaRPr lang="en-US" dirty="0"/>
          </a:p>
        </p:txBody>
      </p:sp>
    </p:spTree>
    <p:extLst>
      <p:ext uri="{BB962C8B-B14F-4D97-AF65-F5344CB8AC3E}">
        <p14:creationId xmlns:p14="http://schemas.microsoft.com/office/powerpoint/2010/main" val="887334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232A-D5A8-4E3C-B12D-EB0BF7EAECC6}"/>
              </a:ext>
            </a:extLst>
          </p:cNvPr>
          <p:cNvSpPr>
            <a:spLocks noGrp="1"/>
          </p:cNvSpPr>
          <p:nvPr>
            <p:ph type="title"/>
          </p:nvPr>
        </p:nvSpPr>
        <p:spPr/>
        <p:txBody>
          <a:bodyPr>
            <a:normAutofit/>
          </a:bodyPr>
          <a:lstStyle/>
          <a:p>
            <a:r>
              <a:rPr lang="en-GB" dirty="0"/>
              <a:t>Azure Deployment Models</a:t>
            </a:r>
            <a:endParaRPr lang="en-US" dirty="0"/>
          </a:p>
        </p:txBody>
      </p:sp>
      <p:sp>
        <p:nvSpPr>
          <p:cNvPr id="3" name="Content Placeholder 2">
            <a:extLst>
              <a:ext uri="{FF2B5EF4-FFF2-40B4-BE49-F238E27FC236}">
                <a16:creationId xmlns:a16="http://schemas.microsoft.com/office/drawing/2014/main" id="{F1B41812-A306-4E25-BD6D-7CB0AC8A40C0}"/>
              </a:ext>
            </a:extLst>
          </p:cNvPr>
          <p:cNvSpPr>
            <a:spLocks noGrp="1"/>
          </p:cNvSpPr>
          <p:nvPr>
            <p:ph idx="1"/>
          </p:nvPr>
        </p:nvSpPr>
        <p:spPr/>
        <p:txBody>
          <a:bodyPr/>
          <a:lstStyle/>
          <a:p>
            <a:pPr lvl="0"/>
            <a:r>
              <a:rPr lang="en-GB" dirty="0"/>
              <a:t>There are two way to deploy your resources is Azure: The Classic and the Resource Manager Model.</a:t>
            </a:r>
            <a:endParaRPr lang="en-US" dirty="0"/>
          </a:p>
          <a:p>
            <a:pPr lvl="0"/>
            <a:r>
              <a:rPr lang="en-GB" dirty="0"/>
              <a:t>For this exam (</a:t>
            </a:r>
            <a:r>
              <a:rPr lang="en-GB"/>
              <a:t>Azure 300) </a:t>
            </a:r>
            <a:r>
              <a:rPr lang="en-GB" dirty="0"/>
              <a:t>and due to MS recommendations, we are only interested in</a:t>
            </a:r>
            <a:endParaRPr lang="en-US" dirty="0"/>
          </a:p>
          <a:p>
            <a:r>
              <a:rPr lang="en-GB" b="1" dirty="0"/>
              <a:t>Azure Resource Manager (ARM) </a:t>
            </a:r>
            <a:r>
              <a:rPr lang="en-GB" dirty="0"/>
              <a:t>Deployment Model.</a:t>
            </a:r>
            <a:endParaRPr lang="en-US" dirty="0"/>
          </a:p>
          <a:p>
            <a:pPr lvl="0"/>
            <a:r>
              <a:rPr lang="en-GB" dirty="0"/>
              <a:t>In </a:t>
            </a:r>
            <a:r>
              <a:rPr lang="en-GB" b="1" dirty="0"/>
              <a:t>classic </a:t>
            </a:r>
            <a:r>
              <a:rPr lang="en-GB" dirty="0"/>
              <a:t>Model, each resource is </a:t>
            </a:r>
            <a:r>
              <a:rPr lang="en-GB" b="1" dirty="0"/>
              <a:t>independent</a:t>
            </a:r>
            <a:r>
              <a:rPr lang="en-GB" dirty="0"/>
              <a:t>, no way to group resources.</a:t>
            </a:r>
            <a:endParaRPr lang="en-US" dirty="0"/>
          </a:p>
          <a:p>
            <a:pPr lvl="0"/>
            <a:r>
              <a:rPr lang="en-GB" dirty="0"/>
              <a:t>In </a:t>
            </a:r>
            <a:r>
              <a:rPr lang="en-GB" b="1" dirty="0"/>
              <a:t>ARM </a:t>
            </a:r>
            <a:r>
              <a:rPr lang="en-GB" dirty="0"/>
              <a:t>Model, you can use Resource Group to group all the dependent resources together.</a:t>
            </a:r>
            <a:endParaRPr lang="en-US" dirty="0"/>
          </a:p>
          <a:p>
            <a:endParaRPr lang="en-US" dirty="0"/>
          </a:p>
        </p:txBody>
      </p:sp>
    </p:spTree>
    <p:extLst>
      <p:ext uri="{BB962C8B-B14F-4D97-AF65-F5344CB8AC3E}">
        <p14:creationId xmlns:p14="http://schemas.microsoft.com/office/powerpoint/2010/main" val="2226078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30B3-24FC-466D-ABE5-58BDB441B12D}"/>
              </a:ext>
            </a:extLst>
          </p:cNvPr>
          <p:cNvSpPr>
            <a:spLocks noGrp="1"/>
          </p:cNvSpPr>
          <p:nvPr>
            <p:ph type="title"/>
          </p:nvPr>
        </p:nvSpPr>
        <p:spPr/>
        <p:txBody>
          <a:bodyPr>
            <a:normAutofit/>
          </a:bodyPr>
          <a:lstStyle/>
          <a:p>
            <a:r>
              <a:rPr lang="en-US" dirty="0"/>
              <a:t>Terminology</a:t>
            </a:r>
          </a:p>
        </p:txBody>
      </p:sp>
      <p:sp>
        <p:nvSpPr>
          <p:cNvPr id="3" name="Content Placeholder 2">
            <a:extLst>
              <a:ext uri="{FF2B5EF4-FFF2-40B4-BE49-F238E27FC236}">
                <a16:creationId xmlns:a16="http://schemas.microsoft.com/office/drawing/2014/main" id="{9AD0AF87-BDD3-4DBE-844C-37CE81559C05}"/>
              </a:ext>
            </a:extLst>
          </p:cNvPr>
          <p:cNvSpPr>
            <a:spLocks noGrp="1"/>
          </p:cNvSpPr>
          <p:nvPr>
            <p:ph idx="1"/>
          </p:nvPr>
        </p:nvSpPr>
        <p:spPr/>
        <p:txBody>
          <a:bodyPr/>
          <a:lstStyle/>
          <a:p>
            <a:pPr lvl="0"/>
            <a:r>
              <a:rPr lang="en-GB" b="1" dirty="0"/>
              <a:t>Resource</a:t>
            </a:r>
            <a:r>
              <a:rPr lang="en-GB" dirty="0"/>
              <a:t>: The Azure service that you create: VM, </a:t>
            </a:r>
            <a:r>
              <a:rPr lang="en-GB" dirty="0" err="1"/>
              <a:t>Vnet</a:t>
            </a:r>
            <a:r>
              <a:rPr lang="en-GB" dirty="0"/>
              <a:t>, Subnet, NIC, IP Address, etc</a:t>
            </a:r>
          </a:p>
          <a:p>
            <a:pPr lvl="0"/>
            <a:r>
              <a:rPr lang="en-GB" b="1" dirty="0"/>
              <a:t>Resource Group</a:t>
            </a:r>
            <a:r>
              <a:rPr lang="en-GB" dirty="0"/>
              <a:t>: </a:t>
            </a:r>
            <a:r>
              <a:rPr lang="en-GB" b="1" dirty="0"/>
              <a:t>Container </a:t>
            </a:r>
            <a:r>
              <a:rPr lang="en-GB" dirty="0"/>
              <a:t>that hold the related resources for an Azure solution.</a:t>
            </a:r>
            <a:endParaRPr lang="en-US" dirty="0"/>
          </a:p>
          <a:p>
            <a:pPr lvl="0"/>
            <a:r>
              <a:rPr lang="en-GB" b="1" dirty="0"/>
              <a:t>Resource Provider</a:t>
            </a:r>
            <a:r>
              <a:rPr lang="en-GB" dirty="0"/>
              <a:t>: A </a:t>
            </a:r>
            <a:r>
              <a:rPr lang="en-GB" b="1" dirty="0"/>
              <a:t>service </a:t>
            </a:r>
            <a:r>
              <a:rPr lang="en-GB" dirty="0"/>
              <a:t>that supply the resources: </a:t>
            </a:r>
            <a:r>
              <a:rPr lang="en-GB" dirty="0" err="1"/>
              <a:t>Microsoft.compute</a:t>
            </a:r>
            <a:r>
              <a:rPr lang="en-GB" dirty="0"/>
              <a:t>,</a:t>
            </a:r>
            <a:endParaRPr lang="en-US" dirty="0"/>
          </a:p>
          <a:p>
            <a:r>
              <a:rPr lang="en-GB" dirty="0" err="1"/>
              <a:t>Microsoft.Storage</a:t>
            </a:r>
            <a:r>
              <a:rPr lang="en-GB" dirty="0"/>
              <a:t>, </a:t>
            </a:r>
            <a:r>
              <a:rPr lang="en-GB" dirty="0" err="1"/>
              <a:t>Microsoft.Network</a:t>
            </a:r>
            <a:endParaRPr lang="en-US" dirty="0"/>
          </a:p>
          <a:p>
            <a:pPr lvl="0"/>
            <a:r>
              <a:rPr lang="en-GB" b="1" dirty="0"/>
              <a:t>Resource Manager Template: </a:t>
            </a:r>
            <a:r>
              <a:rPr lang="en-GB" dirty="0"/>
              <a:t>A Java Script Object Notation </a:t>
            </a:r>
            <a:r>
              <a:rPr lang="en-GB" b="1" dirty="0"/>
              <a:t>(JSON) </a:t>
            </a:r>
            <a:r>
              <a:rPr lang="en-GB" dirty="0"/>
              <a:t>file that define azure resources.</a:t>
            </a:r>
          </a:p>
          <a:p>
            <a:r>
              <a:rPr lang="en-GB" dirty="0"/>
              <a:t>The </a:t>
            </a:r>
            <a:r>
              <a:rPr lang="en-GB" b="1" dirty="0"/>
              <a:t>resources </a:t>
            </a:r>
            <a:r>
              <a:rPr lang="en-GB" dirty="0"/>
              <a:t>in a Resource Group can allocated in </a:t>
            </a:r>
            <a:r>
              <a:rPr lang="en-GB" b="1" dirty="0"/>
              <a:t>different regions</a:t>
            </a:r>
            <a:r>
              <a:rPr lang="en-GB" dirty="0"/>
              <a:t>. But each resource can </a:t>
            </a:r>
            <a:r>
              <a:rPr lang="en-GB" b="1" dirty="0"/>
              <a:t>only </a:t>
            </a:r>
            <a:r>
              <a:rPr lang="en-GB" dirty="0"/>
              <a:t>be a member in one resource group. (ex. 1 VM can only be in 1 Resource group)</a:t>
            </a:r>
            <a:endParaRPr lang="en-US" dirty="0"/>
          </a:p>
          <a:p>
            <a:pPr lvl="0"/>
            <a:endParaRPr lang="en-US" dirty="0"/>
          </a:p>
          <a:p>
            <a:endParaRPr lang="en-US" dirty="0"/>
          </a:p>
        </p:txBody>
      </p:sp>
    </p:spTree>
    <p:extLst>
      <p:ext uri="{BB962C8B-B14F-4D97-AF65-F5344CB8AC3E}">
        <p14:creationId xmlns:p14="http://schemas.microsoft.com/office/powerpoint/2010/main" val="3386498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9F03-D28D-4E33-AB25-09C27E80B272}"/>
              </a:ext>
            </a:extLst>
          </p:cNvPr>
          <p:cNvSpPr>
            <a:spLocks noGrp="1"/>
          </p:cNvSpPr>
          <p:nvPr>
            <p:ph type="title"/>
          </p:nvPr>
        </p:nvSpPr>
        <p:spPr/>
        <p:txBody>
          <a:bodyPr>
            <a:normAutofit/>
          </a:bodyPr>
          <a:lstStyle/>
          <a:p>
            <a:r>
              <a:rPr lang="en-US" dirty="0"/>
              <a:t>Ways to deploy Azure resources</a:t>
            </a:r>
          </a:p>
        </p:txBody>
      </p:sp>
      <p:sp>
        <p:nvSpPr>
          <p:cNvPr id="3" name="Content Placeholder 2">
            <a:extLst>
              <a:ext uri="{FF2B5EF4-FFF2-40B4-BE49-F238E27FC236}">
                <a16:creationId xmlns:a16="http://schemas.microsoft.com/office/drawing/2014/main" id="{21479901-5755-4168-866C-DC6F84A0CA99}"/>
              </a:ext>
            </a:extLst>
          </p:cNvPr>
          <p:cNvSpPr>
            <a:spLocks noGrp="1"/>
          </p:cNvSpPr>
          <p:nvPr>
            <p:ph idx="1"/>
          </p:nvPr>
        </p:nvSpPr>
        <p:spPr/>
        <p:txBody>
          <a:bodyPr/>
          <a:lstStyle/>
          <a:p>
            <a:endParaRPr lang="en-GB" dirty="0"/>
          </a:p>
          <a:p>
            <a:r>
              <a:rPr lang="en-GB" dirty="0"/>
              <a:t>There are multiple ways you can deploy resources in Azure</a:t>
            </a:r>
          </a:p>
          <a:p>
            <a:pPr lvl="1"/>
            <a:r>
              <a:rPr lang="en-GB" dirty="0"/>
              <a:t>Portal.azure.com</a:t>
            </a:r>
          </a:p>
          <a:p>
            <a:pPr lvl="1"/>
            <a:r>
              <a:rPr lang="en-GB" dirty="0"/>
              <a:t>ARM Templates using JSON file</a:t>
            </a:r>
          </a:p>
          <a:p>
            <a:pPr lvl="1"/>
            <a:r>
              <a:rPr lang="en-GB" dirty="0"/>
              <a:t>Azure PowerShell</a:t>
            </a:r>
          </a:p>
          <a:p>
            <a:pPr lvl="1"/>
            <a:r>
              <a:rPr lang="en-GB" dirty="0"/>
              <a:t>Azure CLI</a:t>
            </a:r>
          </a:p>
          <a:p>
            <a:pPr lvl="1"/>
            <a:r>
              <a:rPr lang="en-GB" dirty="0"/>
              <a:t>Microsoft SDKs for different languages</a:t>
            </a:r>
          </a:p>
          <a:p>
            <a:pPr lvl="1"/>
            <a:r>
              <a:rPr lang="en-GB" dirty="0"/>
              <a:t>Ansible/Terraform</a:t>
            </a:r>
          </a:p>
          <a:p>
            <a:r>
              <a:rPr lang="en-GB" dirty="0"/>
              <a:t>By using a </a:t>
            </a:r>
            <a:r>
              <a:rPr lang="en-GB" b="1" dirty="0"/>
              <a:t>JSON </a:t>
            </a:r>
            <a:r>
              <a:rPr lang="en-GB" dirty="0"/>
              <a:t>file you can deploy the whole Azure Solution together, </a:t>
            </a:r>
            <a:r>
              <a:rPr lang="en-GB" b="1" dirty="0"/>
              <a:t>whereas </a:t>
            </a:r>
            <a:r>
              <a:rPr lang="en-GB" dirty="0"/>
              <a:t>in the PowerShell or Power CLI you need to deploy each resource </a:t>
            </a:r>
            <a:r>
              <a:rPr lang="en-GB" b="1" dirty="0"/>
              <a:t>individually</a:t>
            </a:r>
            <a:r>
              <a:rPr lang="en-GB" dirty="0"/>
              <a:t>.</a:t>
            </a:r>
            <a:endParaRPr lang="en-US" dirty="0"/>
          </a:p>
          <a:p>
            <a:endParaRPr lang="en-US" dirty="0"/>
          </a:p>
        </p:txBody>
      </p:sp>
    </p:spTree>
    <p:extLst>
      <p:ext uri="{BB962C8B-B14F-4D97-AF65-F5344CB8AC3E}">
        <p14:creationId xmlns:p14="http://schemas.microsoft.com/office/powerpoint/2010/main" val="191967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187B9-C54E-4AFF-97DF-F6DADED934DA}"/>
              </a:ext>
            </a:extLst>
          </p:cNvPr>
          <p:cNvSpPr>
            <a:spLocks noGrp="1"/>
          </p:cNvSpPr>
          <p:nvPr>
            <p:ph type="title"/>
          </p:nvPr>
        </p:nvSpPr>
        <p:spPr/>
        <p:txBody>
          <a:bodyPr>
            <a:normAutofit/>
          </a:bodyPr>
          <a:lstStyle/>
          <a:p>
            <a:r>
              <a:rPr lang="en-US" dirty="0"/>
              <a:t>Day wise Agenda</a:t>
            </a:r>
          </a:p>
        </p:txBody>
      </p:sp>
      <p:sp>
        <p:nvSpPr>
          <p:cNvPr id="3" name="Content Placeholder 2">
            <a:extLst>
              <a:ext uri="{FF2B5EF4-FFF2-40B4-BE49-F238E27FC236}">
                <a16:creationId xmlns:a16="http://schemas.microsoft.com/office/drawing/2014/main" id="{C2D10DE2-3132-4C33-BD84-2C5FE8C24E78}"/>
              </a:ext>
            </a:extLst>
          </p:cNvPr>
          <p:cNvSpPr>
            <a:spLocks noGrp="1"/>
          </p:cNvSpPr>
          <p:nvPr>
            <p:ph idx="1"/>
          </p:nvPr>
        </p:nvSpPr>
        <p:spPr/>
        <p:txBody>
          <a:bodyPr>
            <a:normAutofit fontScale="92500" lnSpcReduction="20000"/>
          </a:bodyPr>
          <a:lstStyle/>
          <a:p>
            <a:r>
              <a:rPr lang="en-US" dirty="0"/>
              <a:t>Day1: Introduction to Microsoft Azure and Its Services</a:t>
            </a:r>
          </a:p>
          <a:p>
            <a:r>
              <a:rPr lang="en-US" dirty="0"/>
              <a:t>Day2: Azure Virtual Machines and Networking</a:t>
            </a:r>
          </a:p>
          <a:p>
            <a:r>
              <a:rPr lang="en-US" dirty="0"/>
              <a:t>Day3: Azure VMSS and Availability zones</a:t>
            </a:r>
          </a:p>
          <a:p>
            <a:r>
              <a:rPr lang="en-US" dirty="0"/>
              <a:t>Day4: Azure App Services and Its Features</a:t>
            </a:r>
          </a:p>
          <a:p>
            <a:r>
              <a:rPr lang="en-US" dirty="0"/>
              <a:t>Day5: Advanced Azure Hybrid Connectivity and Site Recovery</a:t>
            </a:r>
          </a:p>
          <a:p>
            <a:r>
              <a:rPr lang="en-US" dirty="0"/>
              <a:t>Day6: Azure Storage Solution and Design Patterns</a:t>
            </a:r>
          </a:p>
          <a:p>
            <a:r>
              <a:rPr lang="en-US" dirty="0"/>
              <a:t>Day7: Azure Kubernetes Service</a:t>
            </a:r>
          </a:p>
          <a:p>
            <a:r>
              <a:rPr lang="en-US" dirty="0"/>
              <a:t>Day8: Azure Active Directory and Role Based Access Control</a:t>
            </a:r>
          </a:p>
          <a:p>
            <a:r>
              <a:rPr lang="en-US" dirty="0"/>
              <a:t>Day9: Azure Messaging Service (Events, Hubs, Queue and Bus)</a:t>
            </a:r>
          </a:p>
          <a:p>
            <a:r>
              <a:rPr lang="en-US" dirty="0"/>
              <a:t>Day10: Azure Monitoring and Insights Service</a:t>
            </a:r>
          </a:p>
        </p:txBody>
      </p:sp>
    </p:spTree>
    <p:extLst>
      <p:ext uri="{BB962C8B-B14F-4D97-AF65-F5344CB8AC3E}">
        <p14:creationId xmlns:p14="http://schemas.microsoft.com/office/powerpoint/2010/main" val="3884728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4692-A017-4795-AF59-8846A07DC1B5}"/>
              </a:ext>
            </a:extLst>
          </p:cNvPr>
          <p:cNvSpPr>
            <a:spLocks noGrp="1"/>
          </p:cNvSpPr>
          <p:nvPr>
            <p:ph type="title"/>
          </p:nvPr>
        </p:nvSpPr>
        <p:spPr/>
        <p:txBody>
          <a:bodyPr>
            <a:normAutofit/>
          </a:bodyPr>
          <a:lstStyle/>
          <a:p>
            <a:r>
              <a:rPr lang="en-US" dirty="0"/>
              <a:t>Azure Portal and Cloud Shell</a:t>
            </a:r>
          </a:p>
        </p:txBody>
      </p:sp>
      <p:sp>
        <p:nvSpPr>
          <p:cNvPr id="3" name="Content Placeholder 2">
            <a:extLst>
              <a:ext uri="{FF2B5EF4-FFF2-40B4-BE49-F238E27FC236}">
                <a16:creationId xmlns:a16="http://schemas.microsoft.com/office/drawing/2014/main" id="{7DE472C3-EBDE-4920-9B39-D141AF636591}"/>
              </a:ext>
            </a:extLst>
          </p:cNvPr>
          <p:cNvSpPr>
            <a:spLocks noGrp="1"/>
          </p:cNvSpPr>
          <p:nvPr>
            <p:ph idx="1"/>
          </p:nvPr>
        </p:nvSpPr>
        <p:spPr/>
        <p:txBody>
          <a:bodyPr/>
          <a:lstStyle/>
          <a:p>
            <a:r>
              <a:rPr lang="en-US" dirty="0"/>
              <a:t>The Azure Portal let's you build, manage, and monitor everything from simple web apps to complex cloud applications in a single, unified console.</a:t>
            </a:r>
          </a:p>
          <a:p>
            <a:r>
              <a:rPr lang="en-US" dirty="0"/>
              <a:t>Search resources, services, and docs. </a:t>
            </a:r>
          </a:p>
          <a:p>
            <a:r>
              <a:rPr lang="en-US" dirty="0"/>
              <a:t>Manage resources. </a:t>
            </a:r>
          </a:p>
          <a:p>
            <a:r>
              <a:rPr lang="en-US" dirty="0"/>
              <a:t>Create customized dashboards and favorites. </a:t>
            </a:r>
          </a:p>
          <a:p>
            <a:r>
              <a:rPr lang="en-US" dirty="0"/>
              <a:t>Access the Cloud Shell. </a:t>
            </a:r>
          </a:p>
          <a:p>
            <a:r>
              <a:rPr lang="en-US" dirty="0"/>
              <a:t>Receive notifications. </a:t>
            </a:r>
          </a:p>
          <a:p>
            <a:r>
              <a:rPr lang="en-US" dirty="0"/>
              <a:t>Links to the Azure documentation.</a:t>
            </a:r>
          </a:p>
        </p:txBody>
      </p:sp>
    </p:spTree>
    <p:extLst>
      <p:ext uri="{BB962C8B-B14F-4D97-AF65-F5344CB8AC3E}">
        <p14:creationId xmlns:p14="http://schemas.microsoft.com/office/powerpoint/2010/main" val="155752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AE5D-51C6-4958-8673-106B454C3569}"/>
              </a:ext>
            </a:extLst>
          </p:cNvPr>
          <p:cNvSpPr>
            <a:spLocks noGrp="1"/>
          </p:cNvSpPr>
          <p:nvPr>
            <p:ph type="title"/>
          </p:nvPr>
        </p:nvSpPr>
        <p:spPr>
          <a:xfrm>
            <a:off x="648929" y="629266"/>
            <a:ext cx="5963906" cy="397777"/>
          </a:xfrm>
        </p:spPr>
        <p:txBody>
          <a:bodyPr>
            <a:normAutofit fontScale="90000"/>
          </a:bodyPr>
          <a:lstStyle/>
          <a:p>
            <a:r>
              <a:rPr lang="en-US" dirty="0"/>
              <a:t>Azure Mobile App</a:t>
            </a:r>
          </a:p>
        </p:txBody>
      </p:sp>
      <p:sp>
        <p:nvSpPr>
          <p:cNvPr id="3" name="Content Placeholder 2">
            <a:extLst>
              <a:ext uri="{FF2B5EF4-FFF2-40B4-BE49-F238E27FC236}">
                <a16:creationId xmlns:a16="http://schemas.microsoft.com/office/drawing/2014/main" id="{4C83FDCE-483C-4020-B523-7E1391929C1B}"/>
              </a:ext>
            </a:extLst>
          </p:cNvPr>
          <p:cNvSpPr>
            <a:spLocks noGrp="1"/>
          </p:cNvSpPr>
          <p:nvPr>
            <p:ph idx="1"/>
          </p:nvPr>
        </p:nvSpPr>
        <p:spPr>
          <a:xfrm>
            <a:off x="818260" y="1311964"/>
            <a:ext cx="3651466" cy="4518993"/>
          </a:xfrm>
        </p:spPr>
        <p:txBody>
          <a:bodyPr>
            <a:normAutofit/>
          </a:bodyPr>
          <a:lstStyle/>
          <a:p>
            <a:r>
              <a:rPr lang="en-US" sz="1800" dirty="0"/>
              <a:t>The Microsoft Azure app helps you keep track of your resources while on-the-go:</a:t>
            </a:r>
          </a:p>
          <a:p>
            <a:r>
              <a:rPr lang="en-US" sz="1800" dirty="0"/>
              <a:t> Stay connected to the cloud and check status and critical metrics anytime, anywhere.</a:t>
            </a:r>
          </a:p>
          <a:p>
            <a:r>
              <a:rPr lang="en-US" sz="1800" dirty="0"/>
              <a:t>Diagnose and fix issues quickly with Azure Mobile.</a:t>
            </a:r>
          </a:p>
          <a:p>
            <a:r>
              <a:rPr lang="en-US" sz="1800" dirty="0"/>
              <a:t>Run commands to manage your Azure resources.</a:t>
            </a:r>
          </a:p>
        </p:txBody>
      </p:sp>
      <p:pic>
        <p:nvPicPr>
          <p:cNvPr id="4" name="Picture 3">
            <a:extLst>
              <a:ext uri="{FF2B5EF4-FFF2-40B4-BE49-F238E27FC236}">
                <a16:creationId xmlns:a16="http://schemas.microsoft.com/office/drawing/2014/main" id="{A94952B8-1FAD-40A7-B6DA-C06DC8714057}"/>
              </a:ext>
            </a:extLst>
          </p:cNvPr>
          <p:cNvPicPr>
            <a:picLocks noChangeAspect="1"/>
          </p:cNvPicPr>
          <p:nvPr/>
        </p:nvPicPr>
        <p:blipFill rotWithShape="1">
          <a:blip r:embed="rId2"/>
          <a:srcRect r="2809" b="1"/>
          <a:stretch/>
        </p:blipFill>
        <p:spPr>
          <a:xfrm>
            <a:off x="4639056" y="1311964"/>
            <a:ext cx="6625292" cy="4518993"/>
          </a:xfrm>
          <a:prstGeom prst="rect">
            <a:avLst/>
          </a:prstGeom>
          <a:effectLst/>
        </p:spPr>
      </p:pic>
    </p:spTree>
    <p:extLst>
      <p:ext uri="{BB962C8B-B14F-4D97-AF65-F5344CB8AC3E}">
        <p14:creationId xmlns:p14="http://schemas.microsoft.com/office/powerpoint/2010/main" val="579205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9C0A-B148-4E1F-8D72-3E4A2BFB89F8}"/>
              </a:ext>
            </a:extLst>
          </p:cNvPr>
          <p:cNvSpPr>
            <a:spLocks noGrp="1"/>
          </p:cNvSpPr>
          <p:nvPr>
            <p:ph type="title"/>
          </p:nvPr>
        </p:nvSpPr>
        <p:spPr/>
        <p:txBody>
          <a:bodyPr>
            <a:normAutofit/>
          </a:bodyPr>
          <a:lstStyle/>
          <a:p>
            <a:r>
              <a:rPr lang="en-US" dirty="0"/>
              <a:t>Demo – Cloud Shell</a:t>
            </a:r>
          </a:p>
        </p:txBody>
      </p:sp>
      <p:sp>
        <p:nvSpPr>
          <p:cNvPr id="3" name="Content Placeholder 2">
            <a:extLst>
              <a:ext uri="{FF2B5EF4-FFF2-40B4-BE49-F238E27FC236}">
                <a16:creationId xmlns:a16="http://schemas.microsoft.com/office/drawing/2014/main" id="{C84653FB-C4EE-4B22-92C0-99A7CAFB5E51}"/>
              </a:ext>
            </a:extLst>
          </p:cNvPr>
          <p:cNvSpPr>
            <a:spLocks noGrp="1"/>
          </p:cNvSpPr>
          <p:nvPr>
            <p:ph idx="1"/>
          </p:nvPr>
        </p:nvSpPr>
        <p:spPr/>
        <p:txBody>
          <a:bodyPr/>
          <a:lstStyle/>
          <a:p>
            <a:r>
              <a:rPr lang="en-US" dirty="0"/>
              <a:t>Configure the Cloud Shell </a:t>
            </a:r>
          </a:p>
          <a:p>
            <a:r>
              <a:rPr lang="en-US" dirty="0"/>
              <a:t>Experiment with Azure PowerShell</a:t>
            </a:r>
          </a:p>
          <a:p>
            <a:pPr lvl="1"/>
            <a:r>
              <a:rPr lang="en-US" dirty="0"/>
              <a:t>Get-</a:t>
            </a:r>
            <a:r>
              <a:rPr lang="en-US" dirty="0" err="1"/>
              <a:t>AzSubscription</a:t>
            </a:r>
            <a:endParaRPr lang="en-US" dirty="0"/>
          </a:p>
          <a:p>
            <a:pPr lvl="1"/>
            <a:r>
              <a:rPr lang="en-US" dirty="0"/>
              <a:t>Get-</a:t>
            </a:r>
            <a:r>
              <a:rPr lang="en-US" dirty="0" err="1"/>
              <a:t>AzResourceGroup</a:t>
            </a:r>
            <a:endParaRPr lang="en-US" dirty="0"/>
          </a:p>
          <a:p>
            <a:pPr marL="228600" lvl="1">
              <a:spcBef>
                <a:spcPts val="1000"/>
              </a:spcBef>
              <a:buClr>
                <a:schemeClr val="accent3">
                  <a:lumMod val="75000"/>
                </a:schemeClr>
              </a:buClr>
              <a:buFont typeface="Calibri" panose="020F0502020204030204" pitchFamily="34" charset="0"/>
              <a:buChar char="›"/>
            </a:pPr>
            <a:r>
              <a:rPr lang="en-US" sz="2400" dirty="0"/>
              <a:t>Experiment with the Bash shell</a:t>
            </a:r>
          </a:p>
          <a:p>
            <a:pPr marL="685800" lvl="2">
              <a:spcBef>
                <a:spcPts val="1000"/>
              </a:spcBef>
              <a:buClr>
                <a:schemeClr val="accent3">
                  <a:lumMod val="75000"/>
                </a:schemeClr>
              </a:buClr>
              <a:buFont typeface="Calibri" panose="020F0502020204030204" pitchFamily="34" charset="0"/>
              <a:buChar char="›"/>
            </a:pPr>
            <a:r>
              <a:rPr lang="en-US" sz="2200" dirty="0" err="1"/>
              <a:t>az</a:t>
            </a:r>
            <a:r>
              <a:rPr lang="en-US" sz="2200" dirty="0"/>
              <a:t> account list</a:t>
            </a:r>
          </a:p>
          <a:p>
            <a:pPr marL="685800" lvl="2">
              <a:spcBef>
                <a:spcPts val="1000"/>
              </a:spcBef>
              <a:buClr>
                <a:schemeClr val="accent3">
                  <a:lumMod val="75000"/>
                </a:schemeClr>
              </a:buClr>
              <a:buFont typeface="Calibri" panose="020F0502020204030204" pitchFamily="34" charset="0"/>
              <a:buChar char="›"/>
            </a:pPr>
            <a:r>
              <a:rPr lang="en-US" sz="2200" dirty="0" err="1"/>
              <a:t>az</a:t>
            </a:r>
            <a:r>
              <a:rPr lang="en-US" sz="2200" dirty="0"/>
              <a:t> resource list</a:t>
            </a:r>
          </a:p>
          <a:p>
            <a:pPr marL="228600" lvl="1">
              <a:spcBef>
                <a:spcPts val="1000"/>
              </a:spcBef>
              <a:buClr>
                <a:schemeClr val="accent3">
                  <a:lumMod val="75000"/>
                </a:schemeClr>
              </a:buClr>
              <a:buFont typeface="Calibri" panose="020F0502020204030204" pitchFamily="34" charset="0"/>
              <a:buChar char="›"/>
            </a:pPr>
            <a:endParaRPr lang="en-US" sz="2400" dirty="0"/>
          </a:p>
        </p:txBody>
      </p:sp>
    </p:spTree>
    <p:extLst>
      <p:ext uri="{BB962C8B-B14F-4D97-AF65-F5344CB8AC3E}">
        <p14:creationId xmlns:p14="http://schemas.microsoft.com/office/powerpoint/2010/main" val="1517115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3835-11AE-4F93-AD67-CCB4BB4A7DD2}"/>
              </a:ext>
            </a:extLst>
          </p:cNvPr>
          <p:cNvSpPr>
            <a:spLocks noGrp="1"/>
          </p:cNvSpPr>
          <p:nvPr>
            <p:ph type="title"/>
          </p:nvPr>
        </p:nvSpPr>
        <p:spPr/>
        <p:txBody>
          <a:bodyPr>
            <a:normAutofit/>
          </a:bodyPr>
          <a:lstStyle/>
          <a:p>
            <a:r>
              <a:rPr lang="en-US" dirty="0"/>
              <a:t>Azure PowerShell and CLI</a:t>
            </a:r>
          </a:p>
        </p:txBody>
      </p:sp>
      <p:sp>
        <p:nvSpPr>
          <p:cNvPr id="3" name="Content Placeholder 2">
            <a:extLst>
              <a:ext uri="{FF2B5EF4-FFF2-40B4-BE49-F238E27FC236}">
                <a16:creationId xmlns:a16="http://schemas.microsoft.com/office/drawing/2014/main" id="{A0B36919-0577-4C32-A25E-95DB744F4571}"/>
              </a:ext>
            </a:extLst>
          </p:cNvPr>
          <p:cNvSpPr>
            <a:spLocks noGrp="1"/>
          </p:cNvSpPr>
          <p:nvPr>
            <p:ph idx="1"/>
          </p:nvPr>
        </p:nvSpPr>
        <p:spPr/>
        <p:txBody>
          <a:bodyPr>
            <a:normAutofit fontScale="92500" lnSpcReduction="10000"/>
          </a:bodyPr>
          <a:lstStyle/>
          <a:p>
            <a:r>
              <a:rPr lang="en-US" dirty="0"/>
              <a:t>A PowerShell command is called a cmdlet (pronounced “command-let”). A cmdlet is a command that manipulates a single feature.</a:t>
            </a:r>
          </a:p>
          <a:p>
            <a:r>
              <a:rPr lang="en-US" dirty="0"/>
              <a:t>Cmdlets follow a verb-noun naming convention; for example, Get-Process, Format-Table, and Start-Service. There is also a convention for verb choice. You can use Get-Verb to retrieve examples, such as: </a:t>
            </a:r>
          </a:p>
          <a:p>
            <a:r>
              <a:rPr lang="en-US" dirty="0"/>
              <a:t>● get retrieves data. </a:t>
            </a:r>
          </a:p>
          <a:p>
            <a:r>
              <a:rPr lang="en-US" dirty="0"/>
              <a:t>● set inserts or updates data. </a:t>
            </a:r>
          </a:p>
          <a:p>
            <a:r>
              <a:rPr lang="en-US" dirty="0"/>
              <a:t>● format formats data. </a:t>
            </a:r>
          </a:p>
          <a:p>
            <a:r>
              <a:rPr lang="en-US" dirty="0"/>
              <a:t>● out directs output to a destination. </a:t>
            </a:r>
          </a:p>
          <a:p>
            <a:r>
              <a:rPr lang="en-US" dirty="0"/>
              <a:t>Azure PowerShell is a module that you add to Windows PowerShell or PowerShell Core to enable you to connect to your Azure subscription and manage resources.</a:t>
            </a:r>
          </a:p>
        </p:txBody>
      </p:sp>
    </p:spTree>
    <p:extLst>
      <p:ext uri="{BB962C8B-B14F-4D97-AF65-F5344CB8AC3E}">
        <p14:creationId xmlns:p14="http://schemas.microsoft.com/office/powerpoint/2010/main" val="3974516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7DA8-55C9-4790-A5C7-D85EC5D1F1E6}"/>
              </a:ext>
            </a:extLst>
          </p:cNvPr>
          <p:cNvSpPr>
            <a:spLocks noGrp="1"/>
          </p:cNvSpPr>
          <p:nvPr>
            <p:ph type="title"/>
          </p:nvPr>
        </p:nvSpPr>
        <p:spPr/>
        <p:txBody>
          <a:bodyPr>
            <a:normAutofit/>
          </a:bodyPr>
          <a:lstStyle/>
          <a:p>
            <a:r>
              <a:rPr lang="en-US" dirty="0"/>
              <a:t>Az module</a:t>
            </a:r>
          </a:p>
        </p:txBody>
      </p:sp>
      <p:sp>
        <p:nvSpPr>
          <p:cNvPr id="3" name="Content Placeholder 2">
            <a:extLst>
              <a:ext uri="{FF2B5EF4-FFF2-40B4-BE49-F238E27FC236}">
                <a16:creationId xmlns:a16="http://schemas.microsoft.com/office/drawing/2014/main" id="{B6904E2A-8E54-4DD7-9238-DCD3601AEC64}"/>
              </a:ext>
            </a:extLst>
          </p:cNvPr>
          <p:cNvSpPr>
            <a:spLocks noGrp="1"/>
          </p:cNvSpPr>
          <p:nvPr>
            <p:ph idx="1"/>
          </p:nvPr>
        </p:nvSpPr>
        <p:spPr/>
        <p:txBody>
          <a:bodyPr/>
          <a:lstStyle/>
          <a:p>
            <a:r>
              <a:rPr lang="en-US" dirty="0"/>
              <a:t>Az is the formal name for the Azure PowerShell module containing cmdlets to work with Azure features. It contains hundreds of cmdlets that let you control nearly every aspect of every Azure resource. You can work with the following features, and more: </a:t>
            </a:r>
          </a:p>
          <a:p>
            <a:r>
              <a:rPr lang="en-US" dirty="0"/>
              <a:t>● Resource groups </a:t>
            </a:r>
          </a:p>
          <a:p>
            <a:r>
              <a:rPr lang="en-US" dirty="0"/>
              <a:t>● Storage </a:t>
            </a:r>
          </a:p>
          <a:p>
            <a:r>
              <a:rPr lang="en-US" dirty="0"/>
              <a:t>● VMs </a:t>
            </a:r>
          </a:p>
          <a:p>
            <a:r>
              <a:rPr lang="en-US" dirty="0"/>
              <a:t>● Azure AD </a:t>
            </a:r>
          </a:p>
          <a:p>
            <a:r>
              <a:rPr lang="en-US" dirty="0"/>
              <a:t>● Containers </a:t>
            </a:r>
          </a:p>
          <a:p>
            <a:r>
              <a:rPr lang="en-US" dirty="0"/>
              <a:t>● Machine learning </a:t>
            </a:r>
          </a:p>
        </p:txBody>
      </p:sp>
    </p:spTree>
    <p:extLst>
      <p:ext uri="{BB962C8B-B14F-4D97-AF65-F5344CB8AC3E}">
        <p14:creationId xmlns:p14="http://schemas.microsoft.com/office/powerpoint/2010/main" val="429396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1828-2853-40A9-89EF-4B6D934F9E64}"/>
              </a:ext>
            </a:extLst>
          </p:cNvPr>
          <p:cNvSpPr>
            <a:spLocks noGrp="1"/>
          </p:cNvSpPr>
          <p:nvPr>
            <p:ph type="title"/>
          </p:nvPr>
        </p:nvSpPr>
        <p:spPr/>
        <p:txBody>
          <a:bodyPr>
            <a:normAutofit/>
          </a:bodyPr>
          <a:lstStyle/>
          <a:p>
            <a:r>
              <a:rPr lang="en-US" dirty="0"/>
              <a:t>Understanding on Azure AD Tenant</a:t>
            </a:r>
          </a:p>
        </p:txBody>
      </p:sp>
      <p:sp>
        <p:nvSpPr>
          <p:cNvPr id="3" name="Content Placeholder 2">
            <a:extLst>
              <a:ext uri="{FF2B5EF4-FFF2-40B4-BE49-F238E27FC236}">
                <a16:creationId xmlns:a16="http://schemas.microsoft.com/office/drawing/2014/main" id="{FC6542CB-1E7C-46B5-BD48-E7C33ACF63AE}"/>
              </a:ext>
            </a:extLst>
          </p:cNvPr>
          <p:cNvSpPr>
            <a:spLocks noGrp="1"/>
          </p:cNvSpPr>
          <p:nvPr>
            <p:ph idx="1"/>
          </p:nvPr>
        </p:nvSpPr>
        <p:spPr/>
        <p:txBody>
          <a:bodyPr/>
          <a:lstStyle/>
          <a:p>
            <a:r>
              <a:rPr lang="en-US" dirty="0"/>
              <a:t>Demo</a:t>
            </a:r>
          </a:p>
        </p:txBody>
      </p:sp>
    </p:spTree>
    <p:extLst>
      <p:ext uri="{BB962C8B-B14F-4D97-AF65-F5344CB8AC3E}">
        <p14:creationId xmlns:p14="http://schemas.microsoft.com/office/powerpoint/2010/main" val="284399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9B08-80DA-4927-9896-E7E78B2C9653}"/>
              </a:ext>
            </a:extLst>
          </p:cNvPr>
          <p:cNvSpPr>
            <a:spLocks noGrp="1"/>
          </p:cNvSpPr>
          <p:nvPr>
            <p:ph type="title"/>
          </p:nvPr>
        </p:nvSpPr>
        <p:spPr/>
        <p:txBody>
          <a:bodyPr>
            <a:normAutofit/>
          </a:bodyPr>
          <a:lstStyle/>
          <a:p>
            <a:r>
              <a:rPr lang="en-US" dirty="0"/>
              <a:t>Configure Cost Center Quotas and Tagging</a:t>
            </a:r>
          </a:p>
        </p:txBody>
      </p:sp>
      <p:sp>
        <p:nvSpPr>
          <p:cNvPr id="3" name="Content Placeholder 2">
            <a:extLst>
              <a:ext uri="{FF2B5EF4-FFF2-40B4-BE49-F238E27FC236}">
                <a16:creationId xmlns:a16="http://schemas.microsoft.com/office/drawing/2014/main" id="{1A36A79D-94AC-4A44-B43F-834E856523D7}"/>
              </a:ext>
            </a:extLst>
          </p:cNvPr>
          <p:cNvSpPr>
            <a:spLocks noGrp="1"/>
          </p:cNvSpPr>
          <p:nvPr>
            <p:ph idx="1"/>
          </p:nvPr>
        </p:nvSpPr>
        <p:spPr/>
        <p:txBody>
          <a:bodyPr/>
          <a:lstStyle/>
          <a:p>
            <a:pPr lvl="0"/>
            <a:r>
              <a:rPr lang="en-GB" dirty="0"/>
              <a:t>The most used ways to manage costs in Azure:</a:t>
            </a:r>
            <a:endParaRPr lang="en-US" dirty="0"/>
          </a:p>
          <a:p>
            <a:pPr lvl="0"/>
            <a:r>
              <a:rPr lang="en-GB" dirty="0"/>
              <a:t>Filters inside Subscription → Cost Analysis → Resource groups</a:t>
            </a:r>
            <a:endParaRPr lang="en-US" dirty="0"/>
          </a:p>
          <a:p>
            <a:pPr lvl="0"/>
            <a:r>
              <a:rPr lang="en-GB" dirty="0"/>
              <a:t>Filters inside Subscription → Cost Analysis →Tag</a:t>
            </a:r>
            <a:endParaRPr lang="en-US" dirty="0"/>
          </a:p>
          <a:p>
            <a:pPr lvl="0"/>
            <a:r>
              <a:rPr lang="en-GB" dirty="0"/>
              <a:t> Multiple Subscriptions</a:t>
            </a:r>
            <a:endParaRPr lang="en-US" dirty="0"/>
          </a:p>
          <a:p>
            <a:pPr lvl="0"/>
            <a:r>
              <a:rPr lang="en-GB" dirty="0"/>
              <a:t>Tag is used to </a:t>
            </a:r>
            <a:r>
              <a:rPr lang="en-GB" b="1" dirty="0"/>
              <a:t>logically </a:t>
            </a:r>
            <a:r>
              <a:rPr lang="en-GB" dirty="0"/>
              <a:t>organize resources for billing purpose: the form of the tag is: [Name] : [Value]</a:t>
            </a:r>
            <a:endParaRPr lang="en-US" dirty="0"/>
          </a:p>
          <a:p>
            <a:pPr lvl="0"/>
            <a:r>
              <a:rPr lang="en-GB" dirty="0"/>
              <a:t>You could add a </a:t>
            </a:r>
            <a:r>
              <a:rPr lang="en-GB" b="1" dirty="0"/>
              <a:t>policy </a:t>
            </a:r>
            <a:r>
              <a:rPr lang="en-GB" dirty="0"/>
              <a:t>to force adding tags to </a:t>
            </a:r>
            <a:r>
              <a:rPr lang="en-GB" b="1" dirty="0"/>
              <a:t>Subscriptions </a:t>
            </a:r>
            <a:r>
              <a:rPr lang="en-GB" dirty="0"/>
              <a:t>and </a:t>
            </a:r>
            <a:r>
              <a:rPr lang="en-GB" b="1" dirty="0"/>
              <a:t>Resource groups</a:t>
            </a:r>
            <a:r>
              <a:rPr lang="en-GB" dirty="0"/>
              <a:t>.</a:t>
            </a:r>
            <a:endParaRPr lang="en-US" dirty="0"/>
          </a:p>
          <a:p>
            <a:endParaRPr lang="en-US" dirty="0"/>
          </a:p>
          <a:p>
            <a:endParaRPr lang="en-US" dirty="0"/>
          </a:p>
        </p:txBody>
      </p:sp>
    </p:spTree>
    <p:extLst>
      <p:ext uri="{BB962C8B-B14F-4D97-AF65-F5344CB8AC3E}">
        <p14:creationId xmlns:p14="http://schemas.microsoft.com/office/powerpoint/2010/main" val="449371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27A5-4AFC-43C1-A9DC-98417B55488A}"/>
              </a:ext>
            </a:extLst>
          </p:cNvPr>
          <p:cNvSpPr>
            <a:spLocks noGrp="1"/>
          </p:cNvSpPr>
          <p:nvPr>
            <p:ph type="title"/>
          </p:nvPr>
        </p:nvSpPr>
        <p:spPr/>
        <p:txBody>
          <a:bodyPr>
            <a:normAutofit/>
          </a:bodyPr>
          <a:lstStyle/>
          <a:p>
            <a:r>
              <a:rPr lang="en-US" dirty="0"/>
              <a:t>PowerShell Commands</a:t>
            </a:r>
          </a:p>
        </p:txBody>
      </p:sp>
      <p:sp>
        <p:nvSpPr>
          <p:cNvPr id="3" name="Content Placeholder 2">
            <a:extLst>
              <a:ext uri="{FF2B5EF4-FFF2-40B4-BE49-F238E27FC236}">
                <a16:creationId xmlns:a16="http://schemas.microsoft.com/office/drawing/2014/main" id="{D852E07F-170F-4FF5-A611-FBA979D8D464}"/>
              </a:ext>
            </a:extLst>
          </p:cNvPr>
          <p:cNvSpPr>
            <a:spLocks noGrp="1"/>
          </p:cNvSpPr>
          <p:nvPr>
            <p:ph idx="1"/>
          </p:nvPr>
        </p:nvSpPr>
        <p:spPr/>
        <p:txBody>
          <a:bodyPr>
            <a:normAutofit fontScale="70000" lnSpcReduction="20000"/>
          </a:bodyPr>
          <a:lstStyle/>
          <a:p>
            <a:r>
              <a:rPr lang="en-US" dirty="0"/>
              <a:t> $</a:t>
            </a:r>
            <a:r>
              <a:rPr lang="en-US" dirty="0" err="1"/>
              <a:t>PSVersionTable.PSVersion</a:t>
            </a:r>
            <a:endParaRPr lang="en-US" dirty="0"/>
          </a:p>
          <a:p>
            <a:endParaRPr lang="en-US" dirty="0"/>
          </a:p>
          <a:p>
            <a:r>
              <a:rPr lang="en-US" dirty="0"/>
              <a:t>Install-Module -Name Az -</a:t>
            </a:r>
            <a:r>
              <a:rPr lang="en-US" dirty="0" err="1"/>
              <a:t>AllowClobber</a:t>
            </a:r>
            <a:r>
              <a:rPr lang="en-US" dirty="0"/>
              <a:t> -Scope </a:t>
            </a:r>
            <a:r>
              <a:rPr lang="en-US" dirty="0" err="1"/>
              <a:t>CurrentUser</a:t>
            </a:r>
            <a:endParaRPr lang="en-US" dirty="0"/>
          </a:p>
          <a:p>
            <a:endParaRPr lang="en-US" dirty="0"/>
          </a:p>
          <a:p>
            <a:r>
              <a:rPr lang="en-US" dirty="0"/>
              <a:t>Login-</a:t>
            </a:r>
            <a:r>
              <a:rPr lang="en-US" dirty="0" err="1"/>
              <a:t>AzAccount</a:t>
            </a:r>
            <a:endParaRPr lang="en-US" dirty="0"/>
          </a:p>
          <a:p>
            <a:endParaRPr lang="en-US" dirty="0"/>
          </a:p>
          <a:p>
            <a:r>
              <a:rPr lang="en-US" dirty="0"/>
              <a:t>Get-</a:t>
            </a:r>
            <a:r>
              <a:rPr lang="en-US" dirty="0" err="1"/>
              <a:t>AzResourceGroup</a:t>
            </a:r>
            <a:endParaRPr lang="en-US" dirty="0"/>
          </a:p>
          <a:p>
            <a:endParaRPr lang="en-US" dirty="0"/>
          </a:p>
          <a:p>
            <a:r>
              <a:rPr lang="en-US" dirty="0"/>
              <a:t>New-</a:t>
            </a:r>
            <a:r>
              <a:rPr lang="en-US" dirty="0" err="1"/>
              <a:t>AzResourceGroup</a:t>
            </a:r>
            <a:r>
              <a:rPr lang="en-US" dirty="0"/>
              <a:t> -Name rg2 -Location 'East US'</a:t>
            </a:r>
          </a:p>
          <a:p>
            <a:endParaRPr lang="en-US" dirty="0"/>
          </a:p>
          <a:p>
            <a:r>
              <a:rPr lang="en-US" dirty="0"/>
              <a:t>New-</a:t>
            </a:r>
            <a:r>
              <a:rPr lang="en-US" dirty="0" err="1"/>
              <a:t>AzStorageAccount</a:t>
            </a:r>
            <a:r>
              <a:rPr lang="en-US" dirty="0"/>
              <a:t> -</a:t>
            </a:r>
            <a:r>
              <a:rPr lang="en-US" dirty="0" err="1"/>
              <a:t>ResourceGroupName</a:t>
            </a:r>
            <a:r>
              <a:rPr lang="en-US" dirty="0"/>
              <a:t> rg2 -Name &lt;</a:t>
            </a:r>
            <a:r>
              <a:rPr lang="en-US" dirty="0" err="1"/>
              <a:t>provideNameOfStorageAccount</a:t>
            </a:r>
            <a:r>
              <a:rPr lang="en-US" dirty="0"/>
              <a:t> </a:t>
            </a:r>
            <a:r>
              <a:rPr lang="en-US"/>
              <a:t>InSmallCase&gt; </a:t>
            </a:r>
            <a:r>
              <a:rPr lang="en-US" dirty="0"/>
              <a:t>-</a:t>
            </a:r>
            <a:r>
              <a:rPr lang="en-US" dirty="0" err="1"/>
              <a:t>SkuName</a:t>
            </a:r>
            <a:r>
              <a:rPr lang="en-US" dirty="0"/>
              <a:t> </a:t>
            </a:r>
            <a:r>
              <a:rPr lang="en-US" dirty="0" err="1"/>
              <a:t>Standard_LRS</a:t>
            </a:r>
            <a:r>
              <a:rPr lang="en-US" dirty="0"/>
              <a:t> -Location 'Central India' -Kind Storage </a:t>
            </a:r>
          </a:p>
          <a:p>
            <a:endParaRPr lang="en-US" dirty="0"/>
          </a:p>
        </p:txBody>
      </p:sp>
    </p:spTree>
    <p:extLst>
      <p:ext uri="{BB962C8B-B14F-4D97-AF65-F5344CB8AC3E}">
        <p14:creationId xmlns:p14="http://schemas.microsoft.com/office/powerpoint/2010/main" val="302859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8F736-C2A0-4903-BC0C-79B5D90B8F3E}"/>
              </a:ext>
            </a:extLst>
          </p:cNvPr>
          <p:cNvSpPr>
            <a:spLocks noGrp="1"/>
          </p:cNvSpPr>
          <p:nvPr>
            <p:ph type="title"/>
          </p:nvPr>
        </p:nvSpPr>
        <p:spPr/>
        <p:txBody>
          <a:bodyPr>
            <a:normAutofit/>
          </a:bodyPr>
          <a:lstStyle/>
          <a:p>
            <a:r>
              <a:rPr lang="en-US" dirty="0"/>
              <a:t>DAY 1</a:t>
            </a:r>
          </a:p>
        </p:txBody>
      </p:sp>
      <p:sp>
        <p:nvSpPr>
          <p:cNvPr id="3" name="Content Placeholder 2">
            <a:extLst>
              <a:ext uri="{FF2B5EF4-FFF2-40B4-BE49-F238E27FC236}">
                <a16:creationId xmlns:a16="http://schemas.microsoft.com/office/drawing/2014/main" id="{6FDB4ECD-12BE-4742-AEB0-9A7C05A876AC}"/>
              </a:ext>
            </a:extLst>
          </p:cNvPr>
          <p:cNvSpPr>
            <a:spLocks noGrp="1"/>
          </p:cNvSpPr>
          <p:nvPr>
            <p:ph idx="1"/>
          </p:nvPr>
        </p:nvSpPr>
        <p:spPr/>
        <p:txBody>
          <a:bodyPr/>
          <a:lstStyle/>
          <a:p>
            <a:r>
              <a:rPr lang="en-US" dirty="0"/>
              <a:t>Understanding Cloud computing in General</a:t>
            </a:r>
          </a:p>
          <a:p>
            <a:r>
              <a:rPr lang="en-US" dirty="0"/>
              <a:t>After completing this module, you should be able to:</a:t>
            </a:r>
          </a:p>
          <a:p>
            <a:pPr lvl="1"/>
            <a:r>
              <a:rPr lang="en-US" dirty="0"/>
              <a:t>Create and Manage Azure Subscriptions</a:t>
            </a:r>
          </a:p>
          <a:p>
            <a:pPr lvl="1"/>
            <a:r>
              <a:rPr lang="en-US" dirty="0"/>
              <a:t>Create and Manage a Free Tier Azure Account</a:t>
            </a:r>
          </a:p>
          <a:p>
            <a:pPr lvl="1"/>
            <a:r>
              <a:rPr lang="en-US" dirty="0"/>
              <a:t>Deploy Azure Resources through Azure Portal</a:t>
            </a:r>
          </a:p>
          <a:p>
            <a:pPr lvl="1"/>
            <a:r>
              <a:rPr lang="en-US" dirty="0"/>
              <a:t>Understand Azure Storage Services</a:t>
            </a:r>
          </a:p>
          <a:p>
            <a:pPr lvl="1"/>
            <a:r>
              <a:rPr lang="en-US" dirty="0"/>
              <a:t>Identify various Storage Types</a:t>
            </a:r>
          </a:p>
        </p:txBody>
      </p:sp>
    </p:spTree>
    <p:extLst>
      <p:ext uri="{BB962C8B-B14F-4D97-AF65-F5344CB8AC3E}">
        <p14:creationId xmlns:p14="http://schemas.microsoft.com/office/powerpoint/2010/main" val="4082582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a:t>
            </a:r>
          </a:p>
        </p:txBody>
      </p:sp>
      <p:pic>
        <p:nvPicPr>
          <p:cNvPr id="4" name="Content Placeholder 3"/>
          <p:cNvPicPr>
            <a:picLocks noGrp="1" noChangeAspect="1"/>
          </p:cNvPicPr>
          <p:nvPr>
            <p:ph idx="1"/>
          </p:nvPr>
        </p:nvPicPr>
        <p:blipFill>
          <a:blip r:embed="rId2"/>
          <a:stretch>
            <a:fillRect/>
          </a:stretch>
        </p:blipFill>
        <p:spPr>
          <a:xfrm>
            <a:off x="1138705" y="2160588"/>
            <a:ext cx="7674628" cy="3881437"/>
          </a:xfrm>
          <a:prstGeom prst="rect">
            <a:avLst/>
          </a:prstGeom>
        </p:spPr>
      </p:pic>
    </p:spTree>
    <p:extLst>
      <p:ext uri="{BB962C8B-B14F-4D97-AF65-F5344CB8AC3E}">
        <p14:creationId xmlns:p14="http://schemas.microsoft.com/office/powerpoint/2010/main" val="387438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a:t>Setting up a 30 day Trial Subscription</a:t>
            </a:r>
          </a:p>
        </p:txBody>
      </p:sp>
      <p:pic>
        <p:nvPicPr>
          <p:cNvPr id="4" name="Content Placeholder 3"/>
          <p:cNvPicPr>
            <a:picLocks noGrp="1" noChangeAspect="1"/>
          </p:cNvPicPr>
          <p:nvPr>
            <p:ph idx="1"/>
          </p:nvPr>
        </p:nvPicPr>
        <p:blipFill>
          <a:blip r:embed="rId2"/>
          <a:stretch>
            <a:fillRect/>
          </a:stretch>
        </p:blipFill>
        <p:spPr>
          <a:xfrm>
            <a:off x="677863" y="1489524"/>
            <a:ext cx="8596312" cy="4440926"/>
          </a:xfrm>
          <a:prstGeom prst="rect">
            <a:avLst/>
          </a:prstGeom>
        </p:spPr>
      </p:pic>
    </p:spTree>
    <p:extLst>
      <p:ext uri="{BB962C8B-B14F-4D97-AF65-F5344CB8AC3E}">
        <p14:creationId xmlns:p14="http://schemas.microsoft.com/office/powerpoint/2010/main" val="1847619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4045"/>
          </a:xfrm>
        </p:spPr>
        <p:txBody>
          <a:bodyPr>
            <a:normAutofit fontScale="90000"/>
          </a:bodyPr>
          <a:lstStyle/>
          <a:p>
            <a:r>
              <a:rPr lang="en-US" dirty="0"/>
              <a:t>What is cloud computing?</a:t>
            </a:r>
          </a:p>
        </p:txBody>
      </p:sp>
      <p:sp>
        <p:nvSpPr>
          <p:cNvPr id="3" name="Content Placeholder 2"/>
          <p:cNvSpPr>
            <a:spLocks noGrp="1"/>
          </p:cNvSpPr>
          <p:nvPr>
            <p:ph idx="1"/>
          </p:nvPr>
        </p:nvSpPr>
        <p:spPr>
          <a:xfrm>
            <a:off x="677334" y="1313645"/>
            <a:ext cx="8596668" cy="4727717"/>
          </a:xfrm>
        </p:spPr>
        <p:txBody>
          <a:bodyPr/>
          <a:lstStyle/>
          <a:p>
            <a:r>
              <a:rPr lang="en-US" dirty="0"/>
              <a:t>Cloud computing is something that </a:t>
            </a:r>
          </a:p>
          <a:p>
            <a:pPr lvl="1"/>
            <a:r>
              <a:rPr lang="en-US" dirty="0"/>
              <a:t>An approach to computing that’s about having the right resources at the right time, and connecting to a variety of devices and endpoints.</a:t>
            </a:r>
          </a:p>
          <a:p>
            <a:pPr lvl="1"/>
            <a:endParaRPr lang="en-US" dirty="0"/>
          </a:p>
        </p:txBody>
      </p:sp>
      <p:pic>
        <p:nvPicPr>
          <p:cNvPr id="7" name="Picture 6"/>
          <p:cNvPicPr>
            <a:picLocks noChangeAspect="1"/>
          </p:cNvPicPr>
          <p:nvPr/>
        </p:nvPicPr>
        <p:blipFill>
          <a:blip r:embed="rId3"/>
          <a:stretch>
            <a:fillRect/>
          </a:stretch>
        </p:blipFill>
        <p:spPr>
          <a:xfrm>
            <a:off x="540698" y="2397457"/>
            <a:ext cx="8576006" cy="3402842"/>
          </a:xfrm>
          <a:prstGeom prst="rect">
            <a:avLst/>
          </a:prstGeom>
        </p:spPr>
      </p:pic>
    </p:spTree>
    <p:extLst>
      <p:ext uri="{BB962C8B-B14F-4D97-AF65-F5344CB8AC3E}">
        <p14:creationId xmlns:p14="http://schemas.microsoft.com/office/powerpoint/2010/main" val="290816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82722"/>
          </a:xfrm>
        </p:spPr>
        <p:txBody>
          <a:bodyPr>
            <a:normAutofit fontScale="90000"/>
          </a:bodyPr>
          <a:lstStyle/>
          <a:p>
            <a:r>
              <a:rPr lang="en-US" dirty="0"/>
              <a:t>How cloud is different from Normal servers</a:t>
            </a:r>
          </a:p>
        </p:txBody>
      </p:sp>
      <p:pic>
        <p:nvPicPr>
          <p:cNvPr id="4" name="Content Placeholder 3"/>
          <p:cNvPicPr>
            <a:picLocks noGrp="1" noChangeAspect="1"/>
          </p:cNvPicPr>
          <p:nvPr>
            <p:ph idx="1"/>
          </p:nvPr>
        </p:nvPicPr>
        <p:blipFill>
          <a:blip r:embed="rId3"/>
          <a:stretch>
            <a:fillRect/>
          </a:stretch>
        </p:blipFill>
        <p:spPr>
          <a:xfrm>
            <a:off x="677863" y="1576997"/>
            <a:ext cx="8596312" cy="4292968"/>
          </a:xfrm>
          <a:prstGeom prst="rect">
            <a:avLst/>
          </a:prstGeom>
        </p:spPr>
      </p:pic>
    </p:spTree>
    <p:extLst>
      <p:ext uri="{BB962C8B-B14F-4D97-AF65-F5344CB8AC3E}">
        <p14:creationId xmlns:p14="http://schemas.microsoft.com/office/powerpoint/2010/main" val="16415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50879"/>
            <a:ext cx="8596668" cy="4990484"/>
          </a:xfrm>
        </p:spPr>
        <p:txBody>
          <a:bodyPr/>
          <a:lstStyle/>
          <a:p>
            <a:pPr marL="0" indent="0">
              <a:buNone/>
            </a:pPr>
            <a:r>
              <a:rPr lang="en-US" sz="7200" dirty="0"/>
              <a:t>“        </a:t>
            </a:r>
            <a:endParaRPr lang="en-US" sz="3200" dirty="0"/>
          </a:p>
          <a:p>
            <a:pPr marL="457200" lvl="1" indent="0">
              <a:buNone/>
            </a:pPr>
            <a:r>
              <a:rPr lang="en-US" sz="3200" dirty="0"/>
              <a:t>Its all about </a:t>
            </a:r>
            <a:r>
              <a:rPr lang="en-US" sz="3200" b="1" dirty="0">
                <a:solidFill>
                  <a:schemeClr val="tx2">
                    <a:lumMod val="60000"/>
                    <a:lumOff val="40000"/>
                  </a:schemeClr>
                </a:solidFill>
              </a:rPr>
              <a:t>Services!</a:t>
            </a:r>
          </a:p>
          <a:p>
            <a:pPr marL="914400" lvl="2" indent="0">
              <a:buNone/>
            </a:pPr>
            <a:r>
              <a:rPr lang="en-US" sz="3200" dirty="0">
                <a:solidFill>
                  <a:schemeClr val="tx1"/>
                </a:solidFill>
              </a:rPr>
              <a:t>			Not just about servers</a:t>
            </a:r>
          </a:p>
          <a:p>
            <a:pPr marL="914400" lvl="2" indent="0">
              <a:buNone/>
            </a:pPr>
            <a:r>
              <a:rPr lang="en-US" sz="3200" dirty="0">
                <a:solidFill>
                  <a:schemeClr val="tx1"/>
                </a:solidFill>
              </a:rPr>
              <a:t>															</a:t>
            </a:r>
          </a:p>
          <a:p>
            <a:pPr marL="914400" lvl="2" indent="0">
              <a:buNone/>
            </a:pPr>
            <a:r>
              <a:rPr lang="en-US" sz="3200" dirty="0">
                <a:solidFill>
                  <a:schemeClr val="tx1"/>
                </a:solidFill>
              </a:rPr>
              <a:t>															</a:t>
            </a:r>
            <a:r>
              <a:rPr lang="en-US" sz="7200" dirty="0">
                <a:solidFill>
                  <a:schemeClr val="tx1"/>
                </a:solidFill>
              </a:rPr>
              <a:t>”</a:t>
            </a:r>
          </a:p>
        </p:txBody>
      </p:sp>
    </p:spTree>
    <p:extLst>
      <p:ext uri="{BB962C8B-B14F-4D97-AF65-F5344CB8AC3E}">
        <p14:creationId xmlns:p14="http://schemas.microsoft.com/office/powerpoint/2010/main" val="126055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computing?</a:t>
            </a:r>
          </a:p>
        </p:txBody>
      </p:sp>
      <p:sp>
        <p:nvSpPr>
          <p:cNvPr id="3" name="Content Placeholder 2"/>
          <p:cNvSpPr>
            <a:spLocks noGrp="1"/>
          </p:cNvSpPr>
          <p:nvPr>
            <p:ph idx="1"/>
          </p:nvPr>
        </p:nvSpPr>
        <p:spPr/>
        <p:txBody>
          <a:bodyPr/>
          <a:lstStyle/>
          <a:p>
            <a:r>
              <a:rPr lang="en-US" dirty="0"/>
              <a:t>Delivering computing services like servers, storage databases, networking, software, analytics and more over internet.</a:t>
            </a:r>
          </a:p>
          <a:p>
            <a:r>
              <a:rPr lang="en-US" dirty="0"/>
              <a:t>Types of cloud computing</a:t>
            </a:r>
          </a:p>
          <a:p>
            <a:r>
              <a:rPr lang="en-US" dirty="0"/>
              <a:t>A. Infrastructure as a Service</a:t>
            </a:r>
          </a:p>
          <a:p>
            <a:r>
              <a:rPr lang="en-US" dirty="0"/>
              <a:t>B. Platform as a Service</a:t>
            </a:r>
          </a:p>
          <a:p>
            <a:r>
              <a:rPr lang="en-US" dirty="0"/>
              <a:t>C. Software as a Service</a:t>
            </a:r>
          </a:p>
        </p:txBody>
      </p:sp>
    </p:spTree>
    <p:extLst>
      <p:ext uri="{BB962C8B-B14F-4D97-AF65-F5344CB8AC3E}">
        <p14:creationId xmlns:p14="http://schemas.microsoft.com/office/powerpoint/2010/main" val="4141664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TotalTime>
  <Words>1485</Words>
  <Application>Microsoft Office PowerPoint</Application>
  <PresentationFormat>Widescreen</PresentationFormat>
  <Paragraphs>163</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Tw Cen MT</vt:lpstr>
      <vt:lpstr>Tw Cen MT Condensed</vt:lpstr>
      <vt:lpstr>Wingdings</vt:lpstr>
      <vt:lpstr>Wingdings 3</vt:lpstr>
      <vt:lpstr>Integral</vt:lpstr>
      <vt:lpstr>Microsoft Azure ARCHITECT AZ 303</vt:lpstr>
      <vt:lpstr>Day wise Agenda</vt:lpstr>
      <vt:lpstr>DAY 1</vt:lpstr>
      <vt:lpstr>Introduction</vt:lpstr>
      <vt:lpstr>Setting up a 30 day Trial Subscription</vt:lpstr>
      <vt:lpstr>What is cloud computing?</vt:lpstr>
      <vt:lpstr>How cloud is different from Normal servers</vt:lpstr>
      <vt:lpstr>PowerPoint Presentation</vt:lpstr>
      <vt:lpstr>Cloud computing?</vt:lpstr>
      <vt:lpstr>PowerPoint Presentation</vt:lpstr>
      <vt:lpstr>PowerPoint Presentation</vt:lpstr>
      <vt:lpstr>PowerPoint Presentation</vt:lpstr>
      <vt:lpstr>Cloud Deployment models characteristics</vt:lpstr>
      <vt:lpstr>Understanding on Setting up Azure subscription</vt:lpstr>
      <vt:lpstr>Azure Account, Manage Group, Tenant and Subscriptions</vt:lpstr>
      <vt:lpstr>Azure Account, Manage Group, Tenant and Subscriptions</vt:lpstr>
      <vt:lpstr>Azure Deployment Models</vt:lpstr>
      <vt:lpstr>Terminology</vt:lpstr>
      <vt:lpstr>Ways to deploy Azure resources</vt:lpstr>
      <vt:lpstr>Azure Portal and Cloud Shell</vt:lpstr>
      <vt:lpstr>Azure Mobile App</vt:lpstr>
      <vt:lpstr>Demo – Cloud Shell</vt:lpstr>
      <vt:lpstr>Azure PowerShell and CLI</vt:lpstr>
      <vt:lpstr>Az module</vt:lpstr>
      <vt:lpstr>Understanding on Azure AD Tenant</vt:lpstr>
      <vt:lpstr>Configure Cost Center Quotas and Tagging</vt:lpstr>
      <vt:lpstr>PowerShell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ARCHITECT AZ 303</dc:title>
  <dc:creator>Pravinkumar Menghani</dc:creator>
  <cp:lastModifiedBy>Pravinkumar Menghani</cp:lastModifiedBy>
  <cp:revision>1</cp:revision>
  <dcterms:created xsi:type="dcterms:W3CDTF">2020-08-31T02:26:40Z</dcterms:created>
  <dcterms:modified xsi:type="dcterms:W3CDTF">2020-08-31T02:29:03Z</dcterms:modified>
</cp:coreProperties>
</file>