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59" r:id="rId6"/>
    <p:sldId id="261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ces518/TIL/blob/master/elasticsearch/images/%EC%97%98%EB%9D%BC%EC%8A%A4%ED%8B%B1%EC%84%9C%EC%B9%98_%EC%83%89%EC%9D%B8_Flow_Chart.png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ces518/TIL/blob/master/elasticsearch/images/ES-Nodes.p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hub.com/ces518/TIL/blob/master/elasticsearch/images/ES-Datadiagram.png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p2is/dev-note/blob/master/db/" TargetMode="External"/><Relationship Id="rId5" Type="http://schemas.openxmlformats.org/officeDocument/2006/relationships/hyperlink" Target="https://github.com/ces518/TIL/blob/master/elasticsearch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Elasticsearch</a:t>
            </a:r>
            <a:r>
              <a:rPr lang="en-US" altLang="ko-KR" sz="3600" dirty="0" smtClean="0">
                <a:latin typeface="+mj-ea"/>
                <a:ea typeface="+mj-ea"/>
              </a:rPr>
              <a:t> </a:t>
            </a:r>
            <a:r>
              <a:rPr lang="ko-KR" altLang="en-US" sz="3600" dirty="0" smtClean="0">
                <a:latin typeface="+mj-ea"/>
                <a:ea typeface="+mj-ea"/>
              </a:rPr>
              <a:t>스터디</a:t>
            </a:r>
            <a:endParaRPr lang="en-US" altLang="ko-KR" sz="3600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스키마가 정의된 이후에 다른 타입의 데이터를 </a:t>
            </a:r>
            <a:r>
              <a:rPr lang="ko-KR" altLang="en-US" b="1" dirty="0" err="1" smtClean="0"/>
              <a:t>넣어보기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755542"/>
            <a:ext cx="11234345" cy="21351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PUT 'localhost:9200/user/_doc/1?pretty' \</a:t>
            </a:r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-d '{</a:t>
            </a:r>
          </a:p>
          <a:p>
            <a:r>
              <a:rPr lang="en-US" altLang="ko-KR" dirty="0"/>
              <a:t>	"username": “</a:t>
            </a:r>
            <a:r>
              <a:rPr lang="en-US" altLang="ko-KR" dirty="0" err="1"/>
              <a:t>kyoing</a:t>
            </a:r>
            <a:r>
              <a:rPr lang="en-US" altLang="ko-KR" dirty="0"/>
              <a:t>“,</a:t>
            </a:r>
          </a:p>
          <a:p>
            <a:r>
              <a:rPr lang="en-US" altLang="ko-KR" dirty="0"/>
              <a:t>	“age”: </a:t>
            </a:r>
            <a:r>
              <a:rPr lang="en-US" altLang="ko-KR" dirty="0" smtClean="0"/>
              <a:t>“he is god”</a:t>
            </a:r>
            <a:endParaRPr lang="en-US" altLang="ko-KR" dirty="0"/>
          </a:p>
          <a:p>
            <a:r>
              <a:rPr lang="en-US" altLang="ko-KR" dirty="0" smtClean="0"/>
              <a:t>}'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491490" y="4195384"/>
            <a:ext cx="1083662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스키마가 정의된 이후에 </a:t>
            </a:r>
            <a:r>
              <a:rPr lang="ko-KR" altLang="en-US" dirty="0" err="1"/>
              <a:t>다른타입의</a:t>
            </a:r>
            <a:r>
              <a:rPr lang="ko-KR" altLang="en-US" dirty="0"/>
              <a:t> 데이터가 들어온다면 스키마 충돌로 인해 문서가 저장되지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80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337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ES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스키마리스</a:t>
            </a:r>
            <a:r>
              <a:rPr lang="ko-KR" altLang="en-US" b="1" dirty="0"/>
              <a:t> </a:t>
            </a:r>
            <a:r>
              <a:rPr lang="en-US" altLang="ko-KR" b="1" dirty="0" smtClean="0"/>
              <a:t>Flow Charts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엘라스틱서치 색인 Flow Chart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640" y="989570"/>
            <a:ext cx="5562342" cy="57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_bulk</a:t>
            </a:r>
            <a:r>
              <a:rPr lang="ko-KR" altLang="en-US" b="1" dirty="0"/>
              <a:t> </a:t>
            </a:r>
            <a:r>
              <a:rPr lang="en-US" altLang="ko-KR" b="1" dirty="0" smtClean="0"/>
              <a:t>API</a:t>
            </a:r>
            <a:r>
              <a:rPr lang="ko-KR" altLang="en-US" b="1" dirty="0" smtClean="0"/>
              <a:t>로 대량의 데이터 넣기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563458"/>
            <a:ext cx="11234345" cy="1338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POST "localhost:9200/accounts/_doc/_</a:t>
            </a:r>
            <a:r>
              <a:rPr lang="en-US" altLang="ko-KR" dirty="0" err="1"/>
              <a:t>bulk?pretty&amp;refresh</a:t>
            </a:r>
            <a:r>
              <a:rPr lang="en-US" altLang="ko-KR" dirty="0"/>
              <a:t>" \</a:t>
            </a:r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--data-binary "@</a:t>
            </a:r>
            <a:r>
              <a:rPr lang="en-US" altLang="ko-KR" dirty="0" err="1"/>
              <a:t>accounts.json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628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문서를 검색하는 방법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490" y="1256026"/>
            <a:ext cx="28034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QueryString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1489" y="1810178"/>
            <a:ext cx="11234345" cy="6807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GET "localhost:9200/accounts/_</a:t>
            </a:r>
            <a:r>
              <a:rPr lang="en-US" altLang="ko-KR" dirty="0" err="1"/>
              <a:t>search?q</a:t>
            </a:r>
            <a:r>
              <a:rPr lang="en-US" altLang="ko-KR" dirty="0"/>
              <a:t>=*&amp;pretty"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490" y="2531790"/>
            <a:ext cx="25702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QueryDSL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8827" y="3057288"/>
            <a:ext cx="11234345" cy="29354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GET "localhost:9200/accounts/_</a:t>
            </a:r>
            <a:r>
              <a:rPr lang="en-US" altLang="ko-KR" dirty="0" err="1"/>
              <a:t>search?pretty</a:t>
            </a:r>
            <a:r>
              <a:rPr lang="en-US" altLang="ko-KR" dirty="0"/>
              <a:t>" \</a:t>
            </a:r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-d '{</a:t>
            </a:r>
          </a:p>
          <a:p>
            <a:r>
              <a:rPr lang="en-US" altLang="ko-KR" dirty="0"/>
              <a:t>  "query": {</a:t>
            </a:r>
          </a:p>
          <a:p>
            <a:r>
              <a:rPr lang="en-US" altLang="ko-KR" dirty="0"/>
              <a:t>    "match": {</a:t>
            </a:r>
          </a:p>
          <a:p>
            <a:r>
              <a:rPr lang="en-US" altLang="ko-KR" dirty="0"/>
              <a:t>      "city": "</a:t>
            </a:r>
            <a:r>
              <a:rPr lang="en-US" altLang="ko-KR" dirty="0" err="1"/>
              <a:t>Veguita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490" y="6102223"/>
            <a:ext cx="783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QueryString</a:t>
            </a:r>
            <a:r>
              <a:rPr lang="ko-KR" altLang="en-US" dirty="0" smtClean="0"/>
              <a:t>은 단순하지만 복잡한 질의를 하기엔 제한되는 단점때문에 </a:t>
            </a:r>
            <a:endParaRPr lang="en-US" altLang="ko-KR" dirty="0" smtClean="0"/>
          </a:p>
          <a:p>
            <a:r>
              <a:rPr lang="ko-KR" altLang="en-US" dirty="0" smtClean="0"/>
              <a:t>효율적인 검색을 위해 </a:t>
            </a:r>
            <a:r>
              <a:rPr lang="en-US" altLang="ko-KR" dirty="0" smtClean="0"/>
              <a:t>Query DSL</a:t>
            </a:r>
            <a:r>
              <a:rPr lang="ko-KR" altLang="en-US" dirty="0" smtClean="0"/>
              <a:t>을 많이 사용하는 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6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범위로 검색하기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메타데이터 확인하기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8828" y="1477130"/>
            <a:ext cx="6648114" cy="47891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GET "localhost:9200/accounts/_</a:t>
            </a:r>
            <a:r>
              <a:rPr lang="en-US" altLang="ko-KR" dirty="0" err="1"/>
              <a:t>search?pretty</a:t>
            </a:r>
            <a:r>
              <a:rPr lang="en-US" altLang="ko-KR" dirty="0"/>
              <a:t>" \</a:t>
            </a:r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-d '{</a:t>
            </a:r>
          </a:p>
          <a:p>
            <a:r>
              <a:rPr lang="en-US" altLang="ko-KR" dirty="0"/>
              <a:t>  "query": {</a:t>
            </a:r>
          </a:p>
          <a:p>
            <a:r>
              <a:rPr lang="en-US" altLang="ko-KR" dirty="0"/>
              <a:t>    "bool": {</a:t>
            </a:r>
          </a:p>
          <a:p>
            <a:r>
              <a:rPr lang="en-US" altLang="ko-KR" dirty="0"/>
              <a:t>      "must": {"</a:t>
            </a:r>
            <a:r>
              <a:rPr lang="en-US" altLang="ko-KR" dirty="0" err="1"/>
              <a:t>match_all</a:t>
            </a:r>
            <a:r>
              <a:rPr lang="en-US" altLang="ko-KR" dirty="0"/>
              <a:t>": {}},</a:t>
            </a:r>
          </a:p>
          <a:p>
            <a:r>
              <a:rPr lang="en-US" altLang="ko-KR" dirty="0"/>
              <a:t>      "filter": {</a:t>
            </a:r>
          </a:p>
          <a:p>
            <a:r>
              <a:rPr lang="en-US" altLang="ko-KR" dirty="0"/>
              <a:t>        "range": {</a:t>
            </a:r>
          </a:p>
          <a:p>
            <a:r>
              <a:rPr lang="en-US" altLang="ko-KR" dirty="0"/>
              <a:t>          "age": {</a:t>
            </a:r>
          </a:p>
          <a:p>
            <a:r>
              <a:rPr lang="en-US" altLang="ko-KR" dirty="0"/>
              <a:t>            "</a:t>
            </a:r>
            <a:r>
              <a:rPr lang="en-US" altLang="ko-KR" dirty="0" err="1"/>
              <a:t>gte</a:t>
            </a:r>
            <a:r>
              <a:rPr lang="en-US" altLang="ko-KR" dirty="0"/>
              <a:t>": 20</a:t>
            </a:r>
          </a:p>
          <a:p>
            <a:r>
              <a:rPr lang="en-US" altLang="ko-KR" dirty="0"/>
              <a:t>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}'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7414" y="1501418"/>
            <a:ext cx="504458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Metadata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took: </a:t>
            </a:r>
            <a:r>
              <a:rPr lang="ko-KR" altLang="en-US" dirty="0"/>
              <a:t>검색에 소요된 시간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en-US" altLang="ko-KR" dirty="0" err="1"/>
              <a:t>shard.total</a:t>
            </a:r>
            <a:r>
              <a:rPr lang="en-US" altLang="ko-KR" dirty="0"/>
              <a:t>: </a:t>
            </a:r>
            <a:r>
              <a:rPr lang="ko-KR" altLang="en-US" dirty="0"/>
              <a:t>검색에 참여한 </a:t>
            </a:r>
            <a:r>
              <a:rPr lang="ko-KR" altLang="en-US" dirty="0" err="1"/>
              <a:t>샤드의</a:t>
            </a:r>
            <a:r>
              <a:rPr lang="ko-KR" altLang="en-US" dirty="0"/>
              <a:t> 개수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hits.total</a:t>
            </a:r>
            <a:r>
              <a:rPr lang="en-US" altLang="ko-KR" dirty="0"/>
              <a:t>: </a:t>
            </a:r>
            <a:r>
              <a:rPr lang="ko-KR" altLang="en-US" dirty="0"/>
              <a:t>검색 결과의 개수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문서 분석하기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8827" y="1440180"/>
            <a:ext cx="11234345" cy="37067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GET "localhost:9200/accounts/_</a:t>
            </a:r>
            <a:r>
              <a:rPr lang="en-US" altLang="ko-KR" dirty="0" err="1"/>
              <a:t>search?pretty</a:t>
            </a:r>
            <a:r>
              <a:rPr lang="en-US" altLang="ko-KR" dirty="0"/>
              <a:t>" \</a:t>
            </a:r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-d '{</a:t>
            </a:r>
          </a:p>
          <a:p>
            <a:r>
              <a:rPr lang="en-US" altLang="ko-KR" dirty="0"/>
              <a:t>  "size": 0,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aggs</a:t>
            </a:r>
            <a:r>
              <a:rPr lang="en-US" altLang="ko-KR" dirty="0"/>
              <a:t>": {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group_by_state</a:t>
            </a:r>
            <a:r>
              <a:rPr lang="en-US" altLang="ko-KR" dirty="0"/>
              <a:t>": {</a:t>
            </a:r>
          </a:p>
          <a:p>
            <a:r>
              <a:rPr lang="en-US" altLang="ko-KR" dirty="0"/>
              <a:t>      "terms": {</a:t>
            </a:r>
          </a:p>
          <a:p>
            <a:r>
              <a:rPr lang="en-US" altLang="ko-KR" dirty="0"/>
              <a:t>        "field": "</a:t>
            </a:r>
            <a:r>
              <a:rPr lang="en-US" altLang="ko-KR" dirty="0" err="1"/>
              <a:t>state.keyword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490" y="5361267"/>
            <a:ext cx="817069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ES</a:t>
            </a:r>
            <a:r>
              <a:rPr lang="ko-KR" altLang="en-US" dirty="0"/>
              <a:t>에서는 검색 작업을 바탕으로 분석 작업도 할 수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이런 분석 작업을 </a:t>
            </a:r>
            <a:r>
              <a:rPr lang="en-US" altLang="ko-KR" dirty="0"/>
              <a:t>aggregation</a:t>
            </a:r>
            <a:r>
              <a:rPr lang="ko-KR" altLang="en-US" dirty="0"/>
              <a:t>이라고 부르고 </a:t>
            </a:r>
            <a:r>
              <a:rPr lang="en-US" altLang="ko-KR" dirty="0" err="1"/>
              <a:t>searchAPI</a:t>
            </a:r>
            <a:r>
              <a:rPr lang="ko-KR" altLang="en-US" dirty="0"/>
              <a:t>를 기준으로 진행됨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인덱스 내부 </a:t>
            </a:r>
            <a:r>
              <a:rPr lang="ko-KR" altLang="en-US" dirty="0" err="1"/>
              <a:t>가장많은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개수부터 나열하는 쿼리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클러스터와 노드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656" y="1093553"/>
            <a:ext cx="3353268" cy="33437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7372" y="1405245"/>
            <a:ext cx="83215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클러스터 란</a:t>
            </a:r>
            <a:r>
              <a:rPr lang="en-US" altLang="ko-KR" dirty="0"/>
              <a:t>? </a:t>
            </a:r>
            <a:r>
              <a:rPr lang="ko-KR" altLang="en-US" dirty="0"/>
              <a:t>여러 대의 컴퓨터 혹은 구성 요소들을 논리적으로 </a:t>
            </a:r>
            <a:r>
              <a:rPr lang="ko-KR" altLang="en-US" dirty="0" smtClean="0"/>
              <a:t>결합하여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/>
              <a:t>전체를 하나의 컴퓨터 혹은 하나의 구성요소처럼 사용 할 수 있게 해주는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ES </a:t>
            </a:r>
            <a:r>
              <a:rPr lang="ko-KR" altLang="en-US" dirty="0"/>
              <a:t>역시 </a:t>
            </a:r>
            <a:r>
              <a:rPr lang="ko-KR" altLang="en-US" dirty="0" err="1"/>
              <a:t>클러스터링</a:t>
            </a:r>
            <a:r>
              <a:rPr lang="ko-KR" altLang="en-US" dirty="0"/>
              <a:t> 제공하고</a:t>
            </a:r>
            <a:r>
              <a:rPr lang="en-US" altLang="ko-KR" dirty="0"/>
              <a:t>, </a:t>
            </a:r>
            <a:r>
              <a:rPr lang="ko-KR" altLang="en-US" dirty="0"/>
              <a:t>여러 프로세스들을 논리적으로 묶어 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ES </a:t>
            </a:r>
            <a:r>
              <a:rPr lang="ko-KR" altLang="en-US" dirty="0"/>
              <a:t>처럼 사용할 수 있게 제공한다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때 클러스터를 구성하는 각 </a:t>
            </a:r>
            <a:r>
              <a:rPr lang="en-US" altLang="ko-KR" dirty="0"/>
              <a:t>ES </a:t>
            </a:r>
            <a:r>
              <a:rPr lang="ko-KR" altLang="en-US" dirty="0"/>
              <a:t>프로세스 들을 노드 라고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노드는 </a:t>
            </a:r>
            <a:r>
              <a:rPr lang="en-US" altLang="ko-KR" dirty="0"/>
              <a:t>UUID</a:t>
            </a:r>
            <a:r>
              <a:rPr lang="ko-KR" altLang="en-US" dirty="0"/>
              <a:t>와 이름 값으로 구별된다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8827" y="5313069"/>
            <a:ext cx="11234345" cy="6613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http://localhost:9200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372" y="476887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클러스터 정보를 조회하는 쿼리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39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노드의 종류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22561"/>
              </p:ext>
            </p:extLst>
          </p:nvPr>
        </p:nvGraphicFramePr>
        <p:xfrm>
          <a:off x="636827" y="1601470"/>
          <a:ext cx="1038079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398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5190398">
                  <a:extLst>
                    <a:ext uri="{9D8B030D-6E8A-4147-A177-3AD203B41FA5}">
                      <a16:colId xmlns:a16="http://schemas.microsoft.com/office/drawing/2014/main" val="873850778"/>
                    </a:ext>
                  </a:extLst>
                </a:gridCol>
              </a:tblGrid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노드 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effectLst/>
                        </a:rPr>
                        <a:t>마스터 노드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클러스터 구성에서 중심이 되는 노드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클러스터의 상태 등 메타데이터를 관리함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effectLst/>
                        </a:rPr>
                        <a:t>데이터 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문서를 실제로 저장하는 노드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>
                          <a:effectLst/>
                        </a:rPr>
                        <a:t>인제스트</a:t>
                      </a:r>
                      <a:r>
                        <a:rPr lang="ko-KR" altLang="en-US" sz="1800" dirty="0" smtClean="0">
                          <a:effectLst/>
                        </a:rPr>
                        <a:t> 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문서가 저장되기 전 문서 내용을 사전 처리하는 노드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코디네이트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요청을 데이터 노드로 전달하고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데이터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노드로부터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결과를 취합하는 노드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마스터 노드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72" y="1405245"/>
            <a:ext cx="9353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마스터 노드는</a:t>
            </a:r>
            <a:r>
              <a:rPr lang="en-US" altLang="ko-KR" dirty="0"/>
              <a:t>, </a:t>
            </a:r>
            <a:r>
              <a:rPr lang="ko-KR" altLang="en-US" dirty="0"/>
              <a:t>클러스터의 메타데이터를 관리 하는 작업을 수행한다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인덱스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삭제 등</a:t>
            </a:r>
            <a:r>
              <a:rPr lang="en-US" altLang="ko-KR" dirty="0" smtClean="0"/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클러스터 </a:t>
            </a:r>
            <a:r>
              <a:rPr lang="ko-KR" altLang="en-US" dirty="0"/>
              <a:t>내에 존재하는 모든 노드는 현재 상태</a:t>
            </a:r>
            <a:r>
              <a:rPr lang="en-US" altLang="ko-KR" dirty="0"/>
              <a:t>, </a:t>
            </a:r>
            <a:r>
              <a:rPr lang="ko-KR" altLang="en-US" dirty="0" err="1"/>
              <a:t>성능정보</a:t>
            </a:r>
            <a:r>
              <a:rPr lang="ko-KR" altLang="en-US" dirty="0"/>
              <a:t> 등 자신이 가지고 있는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샤드</a:t>
            </a:r>
            <a:r>
              <a:rPr lang="ko-KR" altLang="en-US" dirty="0" smtClean="0"/>
              <a:t> </a:t>
            </a:r>
            <a:r>
              <a:rPr lang="ko-KR" altLang="en-US" dirty="0"/>
              <a:t>정보를 마스터 </a:t>
            </a:r>
            <a:r>
              <a:rPr lang="ko-KR" altLang="en-US" dirty="0" err="1"/>
              <a:t>노드에게</a:t>
            </a:r>
            <a:r>
              <a:rPr lang="ko-KR" altLang="en-US" dirty="0"/>
              <a:t> 알린다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네트워크 </a:t>
            </a:r>
            <a:r>
              <a:rPr lang="ko-KR" altLang="en-US" dirty="0"/>
              <a:t>속도가 빠르고</a:t>
            </a:r>
            <a:r>
              <a:rPr lang="en-US" altLang="ko-KR" dirty="0"/>
              <a:t>, </a:t>
            </a:r>
            <a:r>
              <a:rPr lang="ko-KR" altLang="en-US" dirty="0"/>
              <a:t>지연이 없는 노드를 마스터 노드로 선정해야 하며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하나의 </a:t>
            </a:r>
            <a:r>
              <a:rPr lang="ko-KR" altLang="en-US" dirty="0"/>
              <a:t>노드만이 마스터 노드로 선출된다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34357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노드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7372" y="4096598"/>
            <a:ext cx="93233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노드는 문서가 저장되는 노드이며</a:t>
            </a:r>
            <a:r>
              <a:rPr lang="en-US" altLang="ko-KR" dirty="0"/>
              <a:t>, </a:t>
            </a:r>
            <a:r>
              <a:rPr lang="ko-KR" altLang="en-US" dirty="0" err="1"/>
              <a:t>샤드가</a:t>
            </a:r>
            <a:r>
              <a:rPr lang="ko-KR" altLang="en-US" dirty="0"/>
              <a:t> 배치되는 노드이기도 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색인 작업은 리소스를 많이 소모하기 때문에</a:t>
            </a:r>
            <a:r>
              <a:rPr lang="en-US" altLang="ko-KR" dirty="0"/>
              <a:t>, </a:t>
            </a:r>
            <a:r>
              <a:rPr lang="ko-KR" altLang="en-US" dirty="0"/>
              <a:t>마스터 노드와 분리해서 구성 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요청을 처리하는 노드이기도 한데</a:t>
            </a:r>
            <a:r>
              <a:rPr lang="en-US" altLang="ko-KR" dirty="0"/>
              <a:t>, </a:t>
            </a:r>
            <a:r>
              <a:rPr lang="ko-KR" altLang="en-US" dirty="0"/>
              <a:t>직접 처리가능한것은 본인이 수행하고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/>
              <a:t>데이터 노드들이 처리해야 한다면</a:t>
            </a:r>
            <a:r>
              <a:rPr lang="en-US" altLang="ko-KR" dirty="0"/>
              <a:t>, </a:t>
            </a:r>
            <a:r>
              <a:rPr lang="ko-KR" altLang="en-US" dirty="0"/>
              <a:t>해당 노드에 전달한다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데이터 노드로 요청을 전달할 것인지는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마스터 </a:t>
            </a:r>
            <a:r>
              <a:rPr lang="ko-KR" altLang="en-US" dirty="0"/>
              <a:t>노드를 통해 받은 클러스터의 상태 정보를 기반으로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4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인제스트</a:t>
            </a:r>
            <a:r>
              <a:rPr lang="ko-KR" altLang="en-US" b="1" dirty="0"/>
              <a:t> </a:t>
            </a:r>
            <a:r>
              <a:rPr lang="ko-KR" altLang="en-US" b="1" dirty="0" smtClean="0"/>
              <a:t>노드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72" y="1405245"/>
            <a:ext cx="965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색인에 앞서 데이터 전처리 </a:t>
            </a:r>
            <a:r>
              <a:rPr lang="ko-KR" altLang="en-US" dirty="0" err="1"/>
              <a:t>를</a:t>
            </a:r>
            <a:r>
              <a:rPr lang="ko-KR" altLang="en-US" dirty="0"/>
              <a:t> 위한 노드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포맷을 변경하기 위해 스크립트로 전처리 파이프라인을 구성하고 실행할 수 있다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227917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코디네이팅</a:t>
            </a:r>
            <a:r>
              <a:rPr lang="ko-KR" altLang="en-US" b="1" dirty="0" smtClean="0"/>
              <a:t> 노드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7372" y="2794527"/>
            <a:ext cx="676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요청을 단순히 분산 </a:t>
            </a:r>
            <a:r>
              <a:rPr lang="en-US" altLang="ko-KR" dirty="0"/>
              <a:t>(Round-Robin </a:t>
            </a:r>
            <a:r>
              <a:rPr lang="ko-KR" altLang="en-US" dirty="0"/>
              <a:t>방식</a:t>
            </a:r>
            <a:r>
              <a:rPr lang="en-US" altLang="ko-KR" dirty="0"/>
              <a:t>) </a:t>
            </a:r>
            <a:r>
              <a:rPr lang="ko-KR" altLang="en-US" dirty="0"/>
              <a:t>시켜주는 노드이다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491490" y="365058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노드의 역할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93537" y="4117097"/>
            <a:ext cx="8768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하나의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노드는 하나의 역할만 수행할 수 있는 것이 아니다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하나의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노드가 다수의 역할을 수행할 수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있음</a:t>
            </a:r>
            <a:endParaRPr lang="en-US" altLang="ko-KR" dirty="0" smtClean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이는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fail-over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위함과 성능을 챙기기 위한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방식</a:t>
            </a:r>
            <a:endParaRPr lang="en-US" altLang="ko-KR" dirty="0" smtClean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다음과 </a:t>
            </a:r>
            <a:r>
              <a:rPr lang="ko-KR" altLang="en-US" dirty="0"/>
              <a:t>같이 구성이 가능하다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15362" name="Picture 2" descr="ES-Node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24" y="3547698"/>
            <a:ext cx="5215521" cy="31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331533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서치에</a:t>
            </a:r>
            <a:r>
              <a:rPr lang="ko-KR" altLang="en-US" dirty="0" smtClean="0"/>
              <a:t> 대한 소개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기본개념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1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인덱스와 타입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372" y="1405245"/>
            <a:ext cx="836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인덱스는 사용자의 데이터가 저장되는 논리적은 공간을 의미함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타입은 인덱스 안의 데이터를 유형별로 논리적으로 나눠 놓은 공간을 의미함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en-US" altLang="ko-KR" dirty="0"/>
              <a:t>ES</a:t>
            </a:r>
            <a:r>
              <a:rPr lang="ko-KR" altLang="en-US" dirty="0"/>
              <a:t>의 비교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88291"/>
              </p:ext>
            </p:extLst>
          </p:nvPr>
        </p:nvGraphicFramePr>
        <p:xfrm>
          <a:off x="636827" y="2517953"/>
          <a:ext cx="103807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398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5190398">
                  <a:extLst>
                    <a:ext uri="{9D8B030D-6E8A-4147-A177-3AD203B41FA5}">
                      <a16:colId xmlns:a16="http://schemas.microsoft.com/office/drawing/2014/main" val="873850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Elasticsearch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effectLst/>
                        </a:rPr>
                        <a:t>인덱스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effectLst/>
                        </a:rPr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7372" y="3876094"/>
            <a:ext cx="9796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인덱스의 이름은 클러스터 내에서 </a:t>
            </a:r>
            <a:r>
              <a:rPr lang="ko-KR" altLang="en-US" dirty="0" err="1" smtClean="0"/>
              <a:t>유일해야함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ES </a:t>
            </a:r>
            <a:r>
              <a:rPr lang="en-US" altLang="ko-KR" dirty="0"/>
              <a:t>6.x </a:t>
            </a:r>
            <a:r>
              <a:rPr lang="ko-KR" altLang="en-US" dirty="0"/>
              <a:t>버전 이후로는 하나의 인덱스에는 하나의 타입만 가질 수 있음 </a:t>
            </a:r>
            <a:r>
              <a:rPr lang="en-US" altLang="ko-KR" dirty="0"/>
              <a:t>-&gt; </a:t>
            </a:r>
            <a:r>
              <a:rPr lang="ko-KR" altLang="en-US" dirty="0"/>
              <a:t>인덱스 </a:t>
            </a:r>
            <a:r>
              <a:rPr lang="en-US" altLang="ko-KR" dirty="0"/>
              <a:t>1 : </a:t>
            </a:r>
            <a:r>
              <a:rPr lang="ko-KR" altLang="en-US" dirty="0"/>
              <a:t>타입 </a:t>
            </a:r>
            <a:r>
              <a:rPr lang="en-US" altLang="ko-KR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ES 6.x </a:t>
            </a:r>
            <a:r>
              <a:rPr lang="ko-KR" altLang="en-US" dirty="0" smtClean="0"/>
              <a:t>버전 이후로는 큰 이슈가 없다면 </a:t>
            </a:r>
            <a:r>
              <a:rPr lang="en-US" altLang="ko-KR" dirty="0" smtClean="0"/>
              <a:t>_doc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타입명으로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3680" y="4949944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멀티 타입을 지원하지 않는 이유 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?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1490" y="5413095"/>
            <a:ext cx="90396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인덱스에 존재하는 서로 다른 타입에서 동일한 이름의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json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문서 필드를 만들 수 있어서 의도치 않은 검색 결과가 나타나는 문제가 발생했기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때문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/a/user </a:t>
            </a:r>
            <a:r>
              <a:rPr lang="ko-KR" altLang="en-US" dirty="0"/>
              <a:t>의 </a:t>
            </a:r>
            <a:r>
              <a:rPr lang="en-US" altLang="ko-KR" dirty="0" err="1"/>
              <a:t>user_name</a:t>
            </a:r>
            <a:r>
              <a:rPr lang="en-US" altLang="ko-KR" dirty="0"/>
              <a:t> </a:t>
            </a:r>
            <a:r>
              <a:rPr lang="ko-KR" altLang="en-US" dirty="0"/>
              <a:t>필드와</a:t>
            </a:r>
            <a:r>
              <a:rPr lang="en-US" altLang="ko-KR" dirty="0"/>
              <a:t>, /a/team </a:t>
            </a:r>
            <a:r>
              <a:rPr lang="ko-KR" altLang="en-US" dirty="0"/>
              <a:t>의 </a:t>
            </a:r>
            <a:r>
              <a:rPr lang="en-US" altLang="ko-KR" dirty="0" err="1"/>
              <a:t>user_name</a:t>
            </a:r>
            <a:r>
              <a:rPr lang="en-US" altLang="ko-KR" dirty="0"/>
              <a:t> </a:t>
            </a:r>
            <a:r>
              <a:rPr lang="ko-KR" altLang="en-US" dirty="0"/>
              <a:t>필드는 정확히 동일한 필드에 저장된다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컨텍스트가 다르다면 다른 인덱스에 분리해서 </a:t>
            </a:r>
            <a:r>
              <a:rPr lang="ko-KR" altLang="en-US" dirty="0" err="1"/>
              <a:t>저장해놓는게</a:t>
            </a:r>
            <a:r>
              <a:rPr lang="ko-KR" altLang="en-US" dirty="0"/>
              <a:t> 좋음 </a:t>
            </a:r>
            <a:r>
              <a:rPr lang="en-US" altLang="ko-KR" dirty="0"/>
              <a:t>ex: </a:t>
            </a:r>
            <a:r>
              <a:rPr lang="ko-KR" altLang="en-US" dirty="0"/>
              <a:t>영화와 책에 대한 검색엔진이라면 영화 인덱스</a:t>
            </a:r>
            <a:r>
              <a:rPr lang="en-US" altLang="ko-KR" dirty="0"/>
              <a:t>, </a:t>
            </a:r>
            <a:r>
              <a:rPr lang="ko-KR" altLang="en-US" dirty="0"/>
              <a:t>책 인덱스로 구분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11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샤드와</a:t>
            </a:r>
            <a:r>
              <a:rPr lang="ko-KR" altLang="en-US" b="1" dirty="0" smtClean="0"/>
              <a:t> 세그먼트</a:t>
            </a:r>
            <a:r>
              <a:rPr lang="ko-KR" altLang="en-US" dirty="0"/>
              <a:t> 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372" y="1405245"/>
            <a:ext cx="8283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샤드는</a:t>
            </a:r>
            <a:r>
              <a:rPr lang="ko-KR" altLang="en-US" dirty="0"/>
              <a:t> 인덱스에 색인되는 문서들이 저장되는 </a:t>
            </a:r>
            <a:r>
              <a:rPr lang="ko-KR" altLang="en-US" b="1" dirty="0"/>
              <a:t>논리적인 공간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세그먼트는 </a:t>
            </a:r>
            <a:r>
              <a:rPr lang="ko-KR" altLang="en-US" dirty="0" err="1"/>
              <a:t>샤드의</a:t>
            </a:r>
            <a:r>
              <a:rPr lang="ko-KR" altLang="en-US" dirty="0"/>
              <a:t> 데이터들을 가지고 있는 </a:t>
            </a:r>
            <a:r>
              <a:rPr lang="ko-KR" altLang="en-US" b="1" dirty="0"/>
              <a:t>물리적인 파일</a:t>
            </a:r>
            <a:r>
              <a:rPr lang="ko-KR" altLang="en-US" dirty="0"/>
              <a:t>을 의미함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인덱스는 다수의 </a:t>
            </a:r>
            <a:r>
              <a:rPr lang="ko-KR" altLang="en-US" dirty="0" err="1" smtClean="0"/>
              <a:t>샤드로</a:t>
            </a:r>
            <a:r>
              <a:rPr lang="ko-KR" altLang="en-US" dirty="0" smtClean="0"/>
              <a:t> 구성되고 하나의 </a:t>
            </a:r>
            <a:r>
              <a:rPr lang="ko-KR" altLang="en-US" dirty="0" err="1" smtClean="0"/>
              <a:t>샤드는</a:t>
            </a:r>
            <a:r>
              <a:rPr lang="ko-KR" altLang="en-US" dirty="0" smtClean="0"/>
              <a:t> </a:t>
            </a:r>
            <a:r>
              <a:rPr lang="ko-KR" altLang="en-US" dirty="0"/>
              <a:t>다수의 세그먼트로 구성됨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문서들이 </a:t>
            </a:r>
            <a:r>
              <a:rPr lang="ko-KR" altLang="en-US" dirty="0" smtClean="0"/>
              <a:t>인덱스 내에 </a:t>
            </a:r>
            <a:r>
              <a:rPr lang="ko-KR" altLang="en-US" dirty="0" err="1" smtClean="0"/>
              <a:t>샤드별로</a:t>
            </a:r>
            <a:r>
              <a:rPr lang="ko-KR" altLang="en-US" dirty="0" smtClean="0"/>
              <a:t> 저장된다는 </a:t>
            </a:r>
            <a:r>
              <a:rPr lang="ko-KR" altLang="en-US" dirty="0"/>
              <a:t>개념을 정확하게 이해하면 </a:t>
            </a:r>
            <a:endParaRPr lang="en-US" altLang="ko-KR" dirty="0" smtClean="0"/>
          </a:p>
          <a:p>
            <a:r>
              <a:rPr lang="ko-KR" altLang="en-US" dirty="0" smtClean="0"/>
              <a:t>장애가 </a:t>
            </a:r>
            <a:r>
              <a:rPr lang="ko-KR" altLang="en-US" dirty="0"/>
              <a:t>발생했을 </a:t>
            </a:r>
            <a:r>
              <a:rPr lang="ko-KR" altLang="en-US" dirty="0" smtClean="0"/>
              <a:t>때 </a:t>
            </a:r>
            <a:r>
              <a:rPr lang="ko-KR" altLang="en-US" dirty="0"/>
              <a:t>장애의 규모를 정확하게 파악할 수 있음</a:t>
            </a:r>
            <a:endParaRPr lang="en-US" altLang="ko-KR" dirty="0"/>
          </a:p>
        </p:txBody>
      </p:sp>
      <p:pic>
        <p:nvPicPr>
          <p:cNvPr id="1026" name="Picture 2" descr="ES-Datadiagram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49" y="3205834"/>
            <a:ext cx="49149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00908" y="4589267"/>
            <a:ext cx="3190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4292E"/>
                </a:solidFill>
                <a:latin typeface="-apple-system"/>
              </a:rPr>
              <a:t>각각의 </a:t>
            </a:r>
            <a:r>
              <a:rPr lang="ko-KR" altLang="en-US" sz="1400" dirty="0" err="1">
                <a:solidFill>
                  <a:srgbClr val="24292E"/>
                </a:solidFill>
                <a:latin typeface="-apple-system"/>
              </a:rPr>
              <a:t>샤드는</a:t>
            </a:r>
            <a:r>
              <a:rPr lang="ko-KR" altLang="en-US" sz="14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ko-KR" altLang="en-US" sz="1400" b="1" dirty="0" err="1">
                <a:solidFill>
                  <a:srgbClr val="24292E"/>
                </a:solidFill>
                <a:latin typeface="-apple-system"/>
              </a:rPr>
              <a:t>루씬</a:t>
            </a:r>
            <a:r>
              <a:rPr lang="ko-KR" altLang="en-US" sz="1400" b="1" dirty="0">
                <a:solidFill>
                  <a:srgbClr val="24292E"/>
                </a:solidFill>
                <a:latin typeface="-apple-system"/>
              </a:rPr>
              <a:t> 인덱스</a:t>
            </a:r>
            <a:r>
              <a:rPr lang="ko-KR" altLang="en-US" sz="14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ko-KR" altLang="en-US" sz="1400" dirty="0" err="1" smtClean="0">
                <a:solidFill>
                  <a:srgbClr val="24292E"/>
                </a:solidFill>
                <a:latin typeface="-apple-system"/>
              </a:rPr>
              <a:t>이기도함</a:t>
            </a:r>
            <a:endParaRPr lang="en-US" altLang="ko-KR" sz="1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372" y="5141668"/>
            <a:ext cx="8759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문서들은 실제로 세그먼트라는 물리적인 파일에 </a:t>
            </a:r>
            <a:r>
              <a:rPr lang="ko-KR" altLang="en-US" dirty="0" smtClean="0"/>
              <a:t>저장됨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세그먼트에 저장 전에 색인된 문서는 먼저 시스템 메모리 버퍼 캐시에 저장되고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단계에서는 해당 문서가 검색되지 않음 이후 </a:t>
            </a:r>
            <a:r>
              <a:rPr lang="en-US" altLang="ko-KR" dirty="0"/>
              <a:t>ES</a:t>
            </a:r>
            <a:r>
              <a:rPr lang="ko-KR" altLang="en-US" dirty="0"/>
              <a:t>의 </a:t>
            </a:r>
            <a:r>
              <a:rPr lang="en-US" altLang="ko-KR" dirty="0"/>
              <a:t>refresh</a:t>
            </a:r>
            <a:r>
              <a:rPr lang="ko-KR" altLang="en-US" dirty="0"/>
              <a:t>라는 과정을 거쳐야 </a:t>
            </a:r>
            <a:endParaRPr lang="en-US" altLang="ko-KR" dirty="0" smtClean="0"/>
          </a:p>
          <a:p>
            <a:r>
              <a:rPr lang="ko-KR" altLang="en-US" dirty="0" smtClean="0"/>
              <a:t>디스크에 </a:t>
            </a:r>
            <a:r>
              <a:rPr lang="ko-KR" altLang="en-US" dirty="0"/>
              <a:t>세그먼트 단위로 문서가 저장되고 해당 문서의 검색이 </a:t>
            </a:r>
            <a:r>
              <a:rPr lang="ko-KR" altLang="en-US" dirty="0" smtClean="0"/>
              <a:t>가능해짐</a:t>
            </a:r>
          </a:p>
        </p:txBody>
      </p:sp>
    </p:spTree>
    <p:extLst>
      <p:ext uri="{BB962C8B-B14F-4D97-AF65-F5344CB8AC3E}">
        <p14:creationId xmlns:p14="http://schemas.microsoft.com/office/powerpoint/2010/main" val="13717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90" y="85028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세그먼트는 불변이다</a:t>
            </a:r>
            <a:r>
              <a:rPr lang="en-US" altLang="ko-KR" b="1" dirty="0" smtClean="0"/>
              <a:t>.</a:t>
            </a:r>
            <a:r>
              <a:rPr lang="ko-KR" altLang="en-US" dirty="0"/>
              <a:t>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1440180"/>
            <a:ext cx="11261239" cy="20797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curl </a:t>
            </a:r>
            <a:r>
              <a:rPr lang="en-US" altLang="ko-KR" dirty="0"/>
              <a:t>-X PUT 'localhost:9200/user/_</a:t>
            </a:r>
            <a:r>
              <a:rPr lang="en-US" altLang="ko-KR" dirty="0" smtClean="0"/>
              <a:t>doc/3?pretty</a:t>
            </a:r>
            <a:r>
              <a:rPr lang="en-US" altLang="ko-KR" dirty="0"/>
              <a:t>' </a:t>
            </a:r>
            <a:r>
              <a:rPr lang="en-US" altLang="ko-KR" dirty="0" smtClean="0"/>
              <a:t>\</a:t>
            </a:r>
            <a:endParaRPr lang="en-US" altLang="ko-KR" dirty="0"/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-d '{</a:t>
            </a:r>
          </a:p>
          <a:p>
            <a:r>
              <a:rPr lang="en-US" altLang="ko-KR" dirty="0"/>
              <a:t>	 "username": “</a:t>
            </a:r>
            <a:r>
              <a:rPr lang="en-US" altLang="ko-KR" dirty="0" err="1" smtClean="0"/>
              <a:t>kyoing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}'</a:t>
            </a:r>
          </a:p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1489" y="4465182"/>
            <a:ext cx="11261239" cy="20797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curl </a:t>
            </a:r>
            <a:r>
              <a:rPr lang="en-US" altLang="ko-KR" dirty="0"/>
              <a:t>-X PUT 'localhost:9200/user/_</a:t>
            </a:r>
            <a:r>
              <a:rPr lang="en-US" altLang="ko-KR" dirty="0" smtClean="0"/>
              <a:t>doc/3?pretty</a:t>
            </a:r>
            <a:r>
              <a:rPr lang="en-US" altLang="ko-KR" dirty="0"/>
              <a:t>' </a:t>
            </a:r>
            <a:r>
              <a:rPr lang="en-US" altLang="ko-KR" dirty="0" smtClean="0"/>
              <a:t>\</a:t>
            </a:r>
            <a:endParaRPr lang="en-US" altLang="ko-KR" dirty="0"/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-d '{</a:t>
            </a:r>
          </a:p>
          <a:p>
            <a:r>
              <a:rPr lang="en-US" altLang="ko-KR" dirty="0"/>
              <a:t>	 "username": “</a:t>
            </a:r>
            <a:r>
              <a:rPr lang="en-US" altLang="ko-KR" dirty="0" err="1" smtClean="0"/>
              <a:t>kyoing</a:t>
            </a:r>
            <a:r>
              <a:rPr lang="en-US" altLang="ko-KR" dirty="0" smtClean="0"/>
              <a:t>“,</a:t>
            </a:r>
          </a:p>
          <a:p>
            <a:r>
              <a:rPr lang="en-US" altLang="ko-KR" dirty="0" smtClean="0"/>
              <a:t>	 “age": 25</a:t>
            </a:r>
          </a:p>
          <a:p>
            <a:r>
              <a:rPr lang="en-US" altLang="ko-KR" dirty="0" smtClean="0"/>
              <a:t>}'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1802" y="37698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색인 요청하기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0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90" y="865108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세그먼트는 불변이다</a:t>
            </a:r>
            <a:r>
              <a:rPr lang="en-US" altLang="ko-KR" b="1" dirty="0" smtClean="0"/>
              <a:t>.</a:t>
            </a:r>
            <a:r>
              <a:rPr lang="ko-KR" altLang="en-US" dirty="0"/>
              <a:t> 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372" y="1440180"/>
            <a:ext cx="110802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put</a:t>
            </a:r>
            <a:r>
              <a:rPr lang="ko-KR" altLang="en-US" dirty="0"/>
              <a:t>을 할 경우 </a:t>
            </a:r>
            <a:r>
              <a:rPr lang="ko-KR" altLang="en-US" dirty="0" err="1"/>
              <a:t>응답중에</a:t>
            </a:r>
            <a:r>
              <a:rPr lang="ko-KR" altLang="en-US" dirty="0"/>
              <a:t> </a:t>
            </a:r>
            <a:r>
              <a:rPr lang="en-US" altLang="ko-KR" dirty="0"/>
              <a:t>_version</a:t>
            </a:r>
            <a:r>
              <a:rPr lang="ko-KR" altLang="en-US" dirty="0"/>
              <a:t>이 </a:t>
            </a:r>
            <a:r>
              <a:rPr lang="ko-KR" altLang="en-US" dirty="0" err="1"/>
              <a:t>증가하는것을</a:t>
            </a:r>
            <a:r>
              <a:rPr lang="ko-KR" altLang="en-US" dirty="0"/>
              <a:t> 확인할 수 있음 하지만 </a:t>
            </a:r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ko-KR" altLang="en-US" dirty="0"/>
              <a:t>실제로 원래 데이터가 변경되는 것은 아님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ES</a:t>
            </a:r>
            <a:r>
              <a:rPr lang="ko-KR" altLang="en-US" dirty="0"/>
              <a:t>에서 데이터를 업데이트하려고 시도하면 </a:t>
            </a:r>
            <a:r>
              <a:rPr lang="en-US" altLang="ko-KR" dirty="0"/>
              <a:t>ES</a:t>
            </a:r>
            <a:r>
              <a:rPr lang="ko-KR" altLang="en-US" dirty="0"/>
              <a:t>는 새로운 세그먼트에 업데이트할 </a:t>
            </a:r>
            <a:endParaRPr lang="en-US" altLang="ko-KR" dirty="0" smtClean="0"/>
          </a:p>
          <a:p>
            <a:r>
              <a:rPr lang="ko-KR" altLang="en-US" dirty="0" smtClean="0"/>
              <a:t>문서의 </a:t>
            </a:r>
            <a:r>
              <a:rPr lang="ko-KR" altLang="en-US" dirty="0"/>
              <a:t>내용을 새롭게 쓰고</a:t>
            </a:r>
            <a:r>
              <a:rPr lang="en-US" altLang="ko-KR" dirty="0"/>
              <a:t>, </a:t>
            </a:r>
            <a:r>
              <a:rPr lang="ko-KR" altLang="en-US" dirty="0"/>
              <a:t>기존의 데이터는 더 이상 쓰지 못하게 불용 처리함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update </a:t>
            </a:r>
            <a:r>
              <a:rPr lang="ko-KR" altLang="en-US" dirty="0"/>
              <a:t>뿐만 아니라 </a:t>
            </a:r>
            <a:r>
              <a:rPr lang="en-US" altLang="ko-KR" dirty="0"/>
              <a:t>delete</a:t>
            </a:r>
            <a:r>
              <a:rPr lang="ko-KR" altLang="en-US" dirty="0"/>
              <a:t>역시 마찬가지임 이런 특성으로 데이터들의 일관성을 지킬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ES</a:t>
            </a:r>
            <a:r>
              <a:rPr lang="ko-KR" altLang="en-US" dirty="0"/>
              <a:t>는 세그먼트는 불변이기 때문에 시간이 지나면 작은 </a:t>
            </a:r>
            <a:r>
              <a:rPr lang="ko-KR" altLang="en-US" dirty="0" smtClean="0"/>
              <a:t>크기의 세그먼트가 </a:t>
            </a:r>
            <a:r>
              <a:rPr lang="ko-KR" altLang="en-US" dirty="0"/>
              <a:t>점점 늘어나서 </a:t>
            </a:r>
            <a:endParaRPr lang="en-US" altLang="ko-KR" dirty="0" smtClean="0"/>
          </a:p>
          <a:p>
            <a:r>
              <a:rPr lang="ko-KR" altLang="en-US" dirty="0" smtClean="0"/>
              <a:t>크기가 </a:t>
            </a:r>
            <a:r>
              <a:rPr lang="ko-KR" altLang="en-US" dirty="0"/>
              <a:t>점점 커지는 단점이 있음 이를 해결하기 위해 </a:t>
            </a:r>
            <a:r>
              <a:rPr lang="en-US" altLang="ko-KR" dirty="0"/>
              <a:t>ES</a:t>
            </a:r>
            <a:r>
              <a:rPr lang="ko-KR" altLang="en-US" dirty="0"/>
              <a:t>는 백그라운드에서 세그먼트 병합을 진행함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ES </a:t>
            </a:r>
            <a:r>
              <a:rPr lang="ko-KR" altLang="en-US" dirty="0"/>
              <a:t>백그라운드에서는 </a:t>
            </a:r>
            <a:r>
              <a:rPr lang="ko-KR" altLang="en-US" dirty="0" err="1"/>
              <a:t>여러개의</a:t>
            </a:r>
            <a:r>
              <a:rPr lang="ko-KR" altLang="en-US" dirty="0"/>
              <a:t> 작은 세그먼트들을 하나의 큰 세그먼트로 합치는 작업이 무수히 일어남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병합시점에</a:t>
            </a:r>
            <a:r>
              <a:rPr lang="ko-KR" altLang="en-US" dirty="0"/>
              <a:t> 실제 불용 처리한 데이터들을 실제로 디스크에서 삭제됨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0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90" y="86510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프라이머리 </a:t>
            </a:r>
            <a:r>
              <a:rPr lang="ko-KR" altLang="en-US" b="1" dirty="0" err="1" smtClean="0"/>
              <a:t>샤드와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레플리카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샤드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7372" y="3265828"/>
            <a:ext cx="117743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ES</a:t>
            </a:r>
            <a:r>
              <a:rPr lang="ko-KR" altLang="en-US" dirty="0"/>
              <a:t>에서 </a:t>
            </a:r>
            <a:r>
              <a:rPr lang="ko-KR" altLang="en-US" dirty="0" err="1"/>
              <a:t>샤드의</a:t>
            </a:r>
            <a:r>
              <a:rPr lang="ko-KR" altLang="en-US" dirty="0"/>
              <a:t> 상태를 정상적으로 유지하고 장애 상황에서도 유실되지 않도록 하는게 </a:t>
            </a:r>
            <a:endParaRPr lang="en-US" altLang="ko-KR" dirty="0" smtClean="0"/>
          </a:p>
          <a:p>
            <a:r>
              <a:rPr lang="en-US" altLang="ko-KR" dirty="0" smtClean="0"/>
              <a:t>ES </a:t>
            </a:r>
            <a:r>
              <a:rPr lang="ko-KR" altLang="en-US" dirty="0"/>
              <a:t>클러스터 서비스의 연속성을 유지하기 위해 꼭 필요한 </a:t>
            </a:r>
            <a:r>
              <a:rPr lang="ko-KR" altLang="en-US" dirty="0" err="1" smtClean="0"/>
              <a:t>작업임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레플리카</a:t>
            </a:r>
            <a:r>
              <a:rPr lang="ko-KR" altLang="en-US" dirty="0" smtClean="0"/>
              <a:t> </a:t>
            </a:r>
            <a:r>
              <a:rPr lang="ko-KR" altLang="en-US" dirty="0" err="1"/>
              <a:t>샤드는</a:t>
            </a:r>
            <a:r>
              <a:rPr lang="ko-KR" altLang="en-US" dirty="0"/>
              <a:t> 프라이머리 </a:t>
            </a:r>
            <a:r>
              <a:rPr lang="ko-KR" altLang="en-US" dirty="0" err="1"/>
              <a:t>샤드와</a:t>
            </a:r>
            <a:r>
              <a:rPr lang="ko-KR" altLang="en-US" dirty="0"/>
              <a:t> 동일한 문서를 갖고 있기 때문에 사용자의 검색 요청에도 응답할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레플리카</a:t>
            </a:r>
            <a:r>
              <a:rPr lang="ko-KR" altLang="en-US" dirty="0"/>
              <a:t> </a:t>
            </a:r>
            <a:r>
              <a:rPr lang="ko-KR" altLang="en-US" dirty="0" err="1"/>
              <a:t>샤드의</a:t>
            </a:r>
            <a:r>
              <a:rPr lang="ko-KR" altLang="en-US" dirty="0"/>
              <a:t> 수가 많을수록 검색 요청에 대한 응답 속도를 높일 수 있음</a:t>
            </a:r>
            <a:r>
              <a:rPr lang="en-US" altLang="ko-KR" dirty="0"/>
              <a:t>, </a:t>
            </a:r>
            <a:r>
              <a:rPr lang="ko-KR" altLang="en-US" dirty="0"/>
              <a:t>설계 시점에서 고려해야할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레플리카샤드는</a:t>
            </a:r>
            <a:r>
              <a:rPr lang="ko-KR" altLang="en-US" dirty="0"/>
              <a:t> </a:t>
            </a:r>
            <a:r>
              <a:rPr lang="ko-KR" altLang="en-US" dirty="0" err="1"/>
              <a:t>운영중에도</a:t>
            </a:r>
            <a:r>
              <a:rPr lang="ko-KR" altLang="en-US" dirty="0"/>
              <a:t> 변경할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레플리카</a:t>
            </a:r>
            <a:r>
              <a:rPr lang="ko-KR" altLang="en-US" dirty="0"/>
              <a:t> </a:t>
            </a:r>
            <a:r>
              <a:rPr lang="ko-KR" altLang="en-US" dirty="0" err="1"/>
              <a:t>샤드는</a:t>
            </a:r>
            <a:r>
              <a:rPr lang="ko-KR" altLang="en-US" dirty="0"/>
              <a:t> 프라이머리 </a:t>
            </a:r>
            <a:r>
              <a:rPr lang="ko-KR" altLang="en-US" dirty="0" err="1"/>
              <a:t>샤드의</a:t>
            </a:r>
            <a:r>
              <a:rPr lang="ko-KR" altLang="en-US" dirty="0"/>
              <a:t> </a:t>
            </a:r>
            <a:r>
              <a:rPr lang="ko-KR" altLang="en-US" dirty="0" err="1"/>
              <a:t>복제본으로</a:t>
            </a:r>
            <a:r>
              <a:rPr lang="ko-KR" altLang="en-US" dirty="0"/>
              <a:t> 프라이머리 </a:t>
            </a:r>
            <a:r>
              <a:rPr lang="ko-KR" altLang="en-US" dirty="0" err="1"/>
              <a:t>샤드가</a:t>
            </a:r>
            <a:r>
              <a:rPr lang="ko-KR" altLang="en-US" dirty="0"/>
              <a:t> 저장된 노드와 다른 노드에 </a:t>
            </a:r>
            <a:r>
              <a:rPr lang="ko-KR" altLang="en-US" dirty="0" smtClean="0"/>
              <a:t>저장됨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프라이머리샤드가</a:t>
            </a:r>
            <a:r>
              <a:rPr lang="ko-KR" altLang="en-US" dirty="0"/>
              <a:t> 사용 불가 </a:t>
            </a:r>
            <a:r>
              <a:rPr lang="ko-KR" altLang="en-US" dirty="0" err="1"/>
              <a:t>상태가되면</a:t>
            </a:r>
            <a:r>
              <a:rPr lang="ko-KR" altLang="en-US" dirty="0"/>
              <a:t> </a:t>
            </a:r>
            <a:r>
              <a:rPr lang="ko-KR" altLang="en-US" dirty="0" err="1"/>
              <a:t>레플리카</a:t>
            </a:r>
            <a:r>
              <a:rPr lang="ko-KR" altLang="en-US" dirty="0"/>
              <a:t> </a:t>
            </a:r>
            <a:r>
              <a:rPr lang="ko-KR" altLang="en-US" dirty="0" err="1"/>
              <a:t>샤드가</a:t>
            </a:r>
            <a:r>
              <a:rPr lang="ko-KR" altLang="en-US" dirty="0"/>
              <a:t> 프라이머리 </a:t>
            </a:r>
            <a:r>
              <a:rPr lang="ko-KR" altLang="en-US" dirty="0" err="1"/>
              <a:t>샤드로</a:t>
            </a:r>
            <a:r>
              <a:rPr lang="ko-KR" altLang="en-US" dirty="0"/>
              <a:t> 승격되고 승격된 프라이머리 </a:t>
            </a:r>
            <a:endParaRPr lang="en-US" altLang="ko-KR" dirty="0" smtClean="0"/>
          </a:p>
          <a:p>
            <a:r>
              <a:rPr lang="ko-KR" altLang="en-US" dirty="0" err="1" smtClean="0"/>
              <a:t>샤드의</a:t>
            </a:r>
            <a:r>
              <a:rPr lang="ko-KR" altLang="en-US" dirty="0" smtClean="0"/>
              <a:t> </a:t>
            </a:r>
            <a:r>
              <a:rPr lang="ko-KR" altLang="en-US" dirty="0" err="1"/>
              <a:t>레플리카</a:t>
            </a:r>
            <a:r>
              <a:rPr lang="ko-KR" altLang="en-US" dirty="0"/>
              <a:t> </a:t>
            </a:r>
            <a:r>
              <a:rPr lang="ko-KR" altLang="en-US" dirty="0" err="1"/>
              <a:t>샤드가</a:t>
            </a:r>
            <a:r>
              <a:rPr lang="ko-KR" altLang="en-US" dirty="0"/>
              <a:t> 다시 생김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4768" y="1619262"/>
            <a:ext cx="10836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샤드는</a:t>
            </a:r>
            <a:r>
              <a:rPr lang="ko-KR" altLang="en-US" dirty="0"/>
              <a:t> 원본 프라이머리 </a:t>
            </a:r>
            <a:r>
              <a:rPr lang="ko-KR" altLang="en-US" dirty="0" err="1"/>
              <a:t>샤드와</a:t>
            </a:r>
            <a:r>
              <a:rPr lang="ko-KR" altLang="en-US" dirty="0"/>
              <a:t> 복제 </a:t>
            </a:r>
            <a:r>
              <a:rPr lang="ko-KR" altLang="en-US" dirty="0" err="1"/>
              <a:t>레플리카</a:t>
            </a:r>
            <a:r>
              <a:rPr lang="ko-KR" altLang="en-US" dirty="0"/>
              <a:t> </a:t>
            </a:r>
            <a:r>
              <a:rPr lang="ko-KR" altLang="en-US" dirty="0" err="1"/>
              <a:t>샤드로</a:t>
            </a:r>
            <a:r>
              <a:rPr lang="ko-KR" altLang="en-US" dirty="0"/>
              <a:t> </a:t>
            </a:r>
            <a:r>
              <a:rPr lang="ko-KR" altLang="en-US" dirty="0" smtClean="0"/>
              <a:t>구성됨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레플리카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샤드는</a:t>
            </a:r>
            <a:r>
              <a:rPr lang="ko-KR" altLang="en-US" dirty="0" smtClean="0"/>
              <a:t> 안정성을 위해서 만들어짐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프라이머리 </a:t>
            </a:r>
            <a:r>
              <a:rPr lang="ko-KR" altLang="en-US" dirty="0" err="1"/>
              <a:t>샤드는</a:t>
            </a:r>
            <a:r>
              <a:rPr lang="ko-KR" altLang="en-US" dirty="0"/>
              <a:t> 최초 인덱스를 생성할 때 개수를 결정함 이후에 변경 불가하기때문에 </a:t>
            </a:r>
            <a:r>
              <a:rPr lang="ko-KR" altLang="en-US" dirty="0" err="1" smtClean="0"/>
              <a:t>신중해야함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프라이머리 </a:t>
            </a:r>
            <a:r>
              <a:rPr lang="ko-KR" altLang="en-US" dirty="0" err="1" smtClean="0"/>
              <a:t>샤드를</a:t>
            </a:r>
            <a:r>
              <a:rPr lang="ko-KR" altLang="en-US" dirty="0" smtClean="0"/>
              <a:t> 만드는 알고리즘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샤드번호</a:t>
            </a:r>
            <a:r>
              <a:rPr lang="ko-KR" altLang="en-US" dirty="0"/>
              <a:t> </a:t>
            </a:r>
            <a:r>
              <a:rPr lang="en-US" altLang="ko-KR" dirty="0"/>
              <a:t>= Hash(</a:t>
            </a:r>
            <a:r>
              <a:rPr lang="en-US" altLang="ko-KR" dirty="0" err="1"/>
              <a:t>Doucment</a:t>
            </a:r>
            <a:r>
              <a:rPr lang="en-US" altLang="ko-KR" dirty="0"/>
              <a:t> ID) % </a:t>
            </a:r>
            <a:r>
              <a:rPr lang="ko-KR" altLang="en-US" dirty="0"/>
              <a:t>프라이머리 </a:t>
            </a:r>
            <a:r>
              <a:rPr lang="ko-KR" altLang="en-US" dirty="0" err="1"/>
              <a:t>샤드</a:t>
            </a:r>
            <a:r>
              <a:rPr lang="ko-KR" altLang="en-US" dirty="0"/>
              <a:t> 개수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8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 개념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90" y="865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매핑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4768" y="1274087"/>
            <a:ext cx="881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매핑은 </a:t>
            </a:r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비교했을때</a:t>
            </a:r>
            <a:r>
              <a:rPr lang="ko-KR" altLang="en-US" dirty="0"/>
              <a:t> 스키마와 유사함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ES</a:t>
            </a:r>
            <a:r>
              <a:rPr lang="ko-KR" altLang="en-US" dirty="0"/>
              <a:t>에 저장될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문서들이 어떤 키와 어떤 형태의 값을 가지고 있는지 정의한 </a:t>
            </a:r>
            <a:r>
              <a:rPr lang="ko-KR" altLang="en-US" dirty="0" smtClean="0"/>
              <a:t>것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1489" y="2057225"/>
            <a:ext cx="11261239" cy="5401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GET "localhost:9200/accounts/_</a:t>
            </a:r>
            <a:r>
              <a:rPr lang="en-US" altLang="ko-KR" dirty="0" err="1"/>
              <a:t>mapping?pretty</a:t>
            </a:r>
            <a:r>
              <a:rPr lang="en-US" altLang="ko-KR" dirty="0"/>
              <a:t>"</a:t>
            </a:r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87013"/>
              </p:ext>
            </p:extLst>
          </p:nvPr>
        </p:nvGraphicFramePr>
        <p:xfrm>
          <a:off x="636827" y="2758360"/>
          <a:ext cx="10380795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265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3460265">
                  <a:extLst>
                    <a:ext uri="{9D8B030D-6E8A-4147-A177-3AD203B41FA5}">
                      <a16:colId xmlns:a16="http://schemas.microsoft.com/office/drawing/2014/main" val="873850778"/>
                    </a:ext>
                  </a:extLst>
                </a:gridCol>
                <a:gridCol w="3460265">
                  <a:extLst>
                    <a:ext uri="{9D8B030D-6E8A-4147-A177-3AD203B41FA5}">
                      <a16:colId xmlns:a16="http://schemas.microsoft.com/office/drawing/2014/main" val="3484118881"/>
                    </a:ext>
                  </a:extLst>
                </a:gridCol>
              </a:tblGrid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노드 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text, keyword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숫자형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long,integer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short, byte, double, float,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half_float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scaled_float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effectLst/>
                        </a:rPr>
                        <a:t>불 </a:t>
                      </a:r>
                      <a:r>
                        <a:rPr lang="ko-KR" altLang="en-US" dirty="0">
                          <a:effectLst/>
                        </a:rPr>
                        <a:t>데이터 타입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바이너리 데이터 타입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545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범주 데이터 타입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integer_range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float_range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long_range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double_range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date_range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332179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91488" y="6858000"/>
            <a:ext cx="10781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</a:t>
            </a:r>
            <a:r>
              <a:rPr lang="ko-KR" altLang="en-US" dirty="0" err="1"/>
              <a:t>색인한</a:t>
            </a:r>
            <a:r>
              <a:rPr lang="ko-KR" altLang="en-US" dirty="0"/>
              <a:t> 문서의 다양한 필드들을 적절한 타입으로 스키마를 정의하는 것이 </a:t>
            </a:r>
            <a:r>
              <a:rPr lang="ko-KR" altLang="en-US" dirty="0" err="1"/>
              <a:t>매핑임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97" y="1862957"/>
            <a:ext cx="221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 Q &amp; A</a:t>
            </a:r>
            <a:endParaRPr lang="ko-KR" alt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4768" y="5859436"/>
            <a:ext cx="109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https://github.com/ces518/TIL/blob/master/elasticsearch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github.com/sup2is/dev-note/blob/master/db/</a:t>
            </a:r>
            <a:r>
              <a:rPr lang="ko-KR" altLang="en-US" dirty="0"/>
              <a:t>기초부터</a:t>
            </a:r>
            <a:r>
              <a:rPr lang="en-US" altLang="ko-KR" dirty="0"/>
              <a:t>_</a:t>
            </a:r>
            <a:r>
              <a:rPr lang="ko-KR" altLang="en-US" dirty="0"/>
              <a:t>다지는</a:t>
            </a:r>
            <a:r>
              <a:rPr lang="en-US" altLang="ko-KR" dirty="0"/>
              <a:t>_</a:t>
            </a:r>
            <a:r>
              <a:rPr lang="en-US" altLang="ko-KR" dirty="0" err="1"/>
              <a:t>ElasticSearch</a:t>
            </a:r>
            <a:r>
              <a:rPr lang="en-US" altLang="ko-KR" dirty="0"/>
              <a:t>_</a:t>
            </a:r>
            <a:r>
              <a:rPr lang="ko-KR" altLang="en-US" dirty="0"/>
              <a:t>운영</a:t>
            </a:r>
            <a:r>
              <a:rPr lang="en-US" altLang="ko-KR" dirty="0"/>
              <a:t>_</a:t>
            </a:r>
            <a:r>
              <a:rPr lang="ko-KR" altLang="en-US" dirty="0"/>
              <a:t>노하우</a:t>
            </a:r>
            <a:r>
              <a:rPr lang="en-US" altLang="ko-KR" dirty="0"/>
              <a:t>.md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1490" y="5370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자료 참고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8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서치에</a:t>
            </a:r>
            <a:r>
              <a:rPr lang="ko-KR" altLang="en-US" dirty="0" smtClean="0"/>
              <a:t> 대한 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491" y="1529692"/>
            <a:ext cx="116434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빅데이터 환경에서 수많은 데이터들이 기하급수적으로 늘어남에 따라 기존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의 저장 및 관리 기술만으로 감당하기 불가능해서 등장한 </a:t>
            </a:r>
            <a:r>
              <a:rPr lang="en-US" altLang="ko-KR" dirty="0" smtClean="0"/>
              <a:t>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Key-value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Document</a:t>
            </a:r>
            <a:r>
              <a:rPr lang="ko-KR" altLang="en-US" dirty="0"/>
              <a:t>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Wide-Column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Graph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Elasticsearch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490" y="9088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4" y="3550276"/>
            <a:ext cx="2857500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84" y="4743155"/>
            <a:ext cx="2749009" cy="14297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939" y="3204540"/>
            <a:ext cx="3033114" cy="17469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216" y="4951504"/>
            <a:ext cx="3457097" cy="15899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서치에</a:t>
            </a:r>
            <a:r>
              <a:rPr lang="ko-KR" altLang="en-US" dirty="0" smtClean="0"/>
              <a:t> 대한 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490" y="90888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RDB vs NoSQL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06" y="2424777"/>
            <a:ext cx="1593580" cy="5311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468" y="2628308"/>
            <a:ext cx="1550183" cy="806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156" y="1551294"/>
            <a:ext cx="1516558" cy="8734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496" y="1582595"/>
            <a:ext cx="1347676" cy="619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6593" y="2894949"/>
            <a:ext cx="1388320" cy="9447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086" y="2189553"/>
            <a:ext cx="1238690" cy="10751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5959" y="1554191"/>
            <a:ext cx="1208704" cy="11361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142" y="4689592"/>
            <a:ext cx="4555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Data</a:t>
            </a:r>
            <a:r>
              <a:rPr lang="ko-KR" altLang="en-US" dirty="0"/>
              <a:t>를 </a:t>
            </a:r>
            <a:r>
              <a:rPr lang="en-US" altLang="ko-KR" dirty="0"/>
              <a:t>Column</a:t>
            </a:r>
            <a:r>
              <a:rPr lang="ko-KR" altLang="en-US" dirty="0"/>
              <a:t>과 </a:t>
            </a:r>
            <a:r>
              <a:rPr lang="en-US" altLang="ko-KR" dirty="0"/>
              <a:t>Row</a:t>
            </a:r>
            <a:r>
              <a:rPr lang="ko-KR" altLang="en-US" dirty="0"/>
              <a:t>형태로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SQL</a:t>
            </a:r>
            <a:r>
              <a:rPr lang="ko-KR" altLang="en-US" dirty="0" smtClean="0"/>
              <a:t>을 사용해서 질의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Schema </a:t>
            </a:r>
            <a:r>
              <a:rPr lang="ko-KR" altLang="en-US" dirty="0" smtClean="0"/>
              <a:t>필수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부하분산이</a:t>
            </a:r>
            <a:r>
              <a:rPr lang="ko-KR" altLang="en-US" dirty="0" smtClean="0"/>
              <a:t> 어려움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데이터간의 관계를 기반으로 저장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491490" y="427255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RDB </a:t>
            </a:r>
            <a:r>
              <a:rPr lang="ko-KR" altLang="en-US" b="1" dirty="0" smtClean="0"/>
              <a:t>특징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48220" y="4212279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특징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326354" y="1037797"/>
            <a:ext cx="0" cy="54076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8561" y="4689592"/>
            <a:ext cx="4257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JSON, Key-Value </a:t>
            </a:r>
            <a:r>
              <a:rPr lang="ko-KR" altLang="en-US" dirty="0" smtClean="0"/>
              <a:t>등의 형식으로 저장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RestAPI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명령어등</a:t>
            </a:r>
            <a:r>
              <a:rPr lang="ko-KR" altLang="en-US" dirty="0" smtClean="0"/>
              <a:t> 을 사용해서 질의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Schemaless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분산형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데이터간의 관계를 정의하지 않음</a:t>
            </a:r>
            <a:endParaRPr lang="en-US" altLang="ko-KR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서치에</a:t>
            </a:r>
            <a:r>
              <a:rPr lang="ko-KR" altLang="en-US" dirty="0" smtClean="0"/>
              <a:t> 대한 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490" y="1795950"/>
            <a:ext cx="1015374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Elasticsearch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Lucene</a:t>
            </a:r>
            <a:r>
              <a:rPr lang="ko-KR" altLang="en-US" dirty="0"/>
              <a:t> </a:t>
            </a:r>
            <a:r>
              <a:rPr lang="ko-KR" altLang="en-US" dirty="0" smtClean="0"/>
              <a:t>기반의 오픈소스 검색 엔진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JSON</a:t>
            </a:r>
            <a:r>
              <a:rPr lang="ko-KR" altLang="en-US" dirty="0"/>
              <a:t> 기반의 문서를 저장하고</a:t>
            </a:r>
            <a:r>
              <a:rPr lang="en-US" altLang="ko-KR" dirty="0"/>
              <a:t>, </a:t>
            </a:r>
            <a:r>
              <a:rPr lang="ko-KR" altLang="en-US" dirty="0"/>
              <a:t>검색이 가능하며 문서들의 데이터 기반으로 분석작업이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29" y="2628310"/>
            <a:ext cx="3915321" cy="422969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89791"/>
              </p:ext>
            </p:extLst>
          </p:nvPr>
        </p:nvGraphicFramePr>
        <p:xfrm>
          <a:off x="723533" y="2990651"/>
          <a:ext cx="10918340" cy="334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170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5459170">
                  <a:extLst>
                    <a:ext uri="{9D8B030D-6E8A-4147-A177-3AD203B41FA5}">
                      <a16:colId xmlns:a16="http://schemas.microsoft.com/office/drawing/2014/main" val="3450187839"/>
                    </a:ext>
                  </a:extLst>
                </a:gridCol>
              </a:tblGrid>
              <a:tr h="513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준실시간</a:t>
                      </a:r>
                      <a:r>
                        <a:rPr lang="ko-KR" altLang="en-US" dirty="0" smtClean="0"/>
                        <a:t> 검색 엔진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실시간이라고 생각할 만큼 색인된 데이터를 매우 빠르게 검색할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클러스터 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대 이상의 노드를 클러스터로 구성하여 높은 수준의 안정성을 이루고 부하를 분산할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스키마리스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입력될 데이터에 대해 미리 정의하지 않아도 동적으로 스키마를 생성할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기반의 쉬운 인터페이스를 제공하여 비교적 진입 장벽이 낮음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1490" y="908887"/>
            <a:ext cx="190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Elasticsearch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32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5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Elasticsearch</a:t>
            </a:r>
            <a:r>
              <a:rPr lang="en-US" altLang="ko-KR" b="1" dirty="0"/>
              <a:t> 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42391"/>
              </p:ext>
            </p:extLst>
          </p:nvPr>
        </p:nvGraphicFramePr>
        <p:xfrm>
          <a:off x="636829" y="2655621"/>
          <a:ext cx="1091834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447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3639447">
                  <a:extLst>
                    <a:ext uri="{9D8B030D-6E8A-4147-A177-3AD203B41FA5}">
                      <a16:colId xmlns:a16="http://schemas.microsoft.com/office/drawing/2014/main" val="873850778"/>
                    </a:ext>
                  </a:extLst>
                </a:gridCol>
                <a:gridCol w="3639447">
                  <a:extLst>
                    <a:ext uri="{9D8B030D-6E8A-4147-A177-3AD203B41FA5}">
                      <a16:colId xmlns:a16="http://schemas.microsoft.com/office/drawing/2014/main" val="3450187839"/>
                    </a:ext>
                  </a:extLst>
                </a:gridCol>
              </a:tblGrid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 </a:t>
                      </a:r>
                      <a:r>
                        <a:rPr lang="ko-KR" altLang="en-US" dirty="0" smtClean="0"/>
                        <a:t>문법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effectLst/>
                        </a:rPr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effectLst/>
                        </a:rPr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UPDATE, SELECT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업데이트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315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1490" y="1676635"/>
            <a:ext cx="512775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Rest API</a:t>
            </a:r>
            <a:r>
              <a:rPr lang="ko-KR" altLang="en-US" dirty="0" smtClean="0"/>
              <a:t>를 기반의 쉬운 인터페이스를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5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문서의 색인과 조회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755542"/>
            <a:ext cx="11261239" cy="20797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curl </a:t>
            </a:r>
            <a:r>
              <a:rPr lang="en-US" altLang="ko-KR" dirty="0"/>
              <a:t>-X PUT 'localhost:9200/user/_doc/1?pretty' </a:t>
            </a:r>
            <a:r>
              <a:rPr lang="en-US" altLang="ko-KR" dirty="0" smtClean="0"/>
              <a:t>\</a:t>
            </a:r>
            <a:endParaRPr lang="en-US" altLang="ko-KR" dirty="0"/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-d '{</a:t>
            </a:r>
          </a:p>
          <a:p>
            <a:r>
              <a:rPr lang="en-US" altLang="ko-KR" dirty="0"/>
              <a:t>	 "username": “</a:t>
            </a:r>
            <a:r>
              <a:rPr lang="en-US" altLang="ko-KR" dirty="0" err="1" smtClean="0"/>
              <a:t>kyoing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}'</a:t>
            </a:r>
          </a:p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490" y="4085430"/>
            <a:ext cx="10746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활용해서 </a:t>
            </a:r>
            <a:r>
              <a:rPr lang="en-US" altLang="ko-KR" b="1" dirty="0" smtClean="0"/>
              <a:t>user</a:t>
            </a:r>
            <a:r>
              <a:rPr lang="ko-KR" altLang="en-US" dirty="0" smtClean="0"/>
              <a:t>라는 인덱스 내부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_doc </a:t>
            </a:r>
            <a:r>
              <a:rPr lang="ko-KR" altLang="en-US" dirty="0" smtClean="0"/>
              <a:t>이라는 타입에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번 문서</a:t>
            </a:r>
            <a:r>
              <a:rPr lang="ko-KR" altLang="en-US" dirty="0" smtClean="0"/>
              <a:t>를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색인해달라는 쿼리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데이터는 </a:t>
            </a:r>
            <a:r>
              <a:rPr lang="en-US" altLang="ko-KR" b="1" dirty="0" smtClean="0"/>
              <a:t>-d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에 </a:t>
            </a:r>
            <a:r>
              <a:rPr lang="en-US" altLang="ko-KR" b="1" dirty="0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85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문서의 색인과 조회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755543"/>
            <a:ext cx="11234345" cy="6807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GET "localhost:9200/user/_doc/1?pretty</a:t>
            </a:r>
            <a:r>
              <a:rPr lang="en-US" altLang="ko-KR" dirty="0" smtClean="0"/>
              <a:t>"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491490" y="2861803"/>
            <a:ext cx="972432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활용해서 </a:t>
            </a:r>
            <a:r>
              <a:rPr lang="en-US" altLang="ko-KR" b="1" dirty="0" smtClean="0"/>
              <a:t>user </a:t>
            </a:r>
            <a:r>
              <a:rPr lang="ko-KR" altLang="en-US" dirty="0" smtClean="0"/>
              <a:t>인덱스 내부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dirty="0"/>
              <a:t>_doc </a:t>
            </a:r>
            <a:r>
              <a:rPr lang="ko-KR" altLang="en-US" dirty="0"/>
              <a:t>이라는 타입에 </a:t>
            </a:r>
            <a:r>
              <a:rPr lang="en-US" altLang="ko-KR" b="1" dirty="0"/>
              <a:t>1</a:t>
            </a:r>
            <a:r>
              <a:rPr lang="ko-KR" altLang="en-US" b="1" dirty="0"/>
              <a:t>번 </a:t>
            </a:r>
            <a:r>
              <a:rPr lang="ko-KR" altLang="en-US" b="1" dirty="0" smtClean="0"/>
              <a:t>문서</a:t>
            </a:r>
            <a:r>
              <a:rPr lang="ko-KR" altLang="en-US" dirty="0" smtClean="0"/>
              <a:t>를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요청하는 쿼리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491490" y="375103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인덱스 목록 확인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1489" y="4384610"/>
            <a:ext cx="11234345" cy="6807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-s "localhost:9200/_cat/indices?v"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491490" y="5452846"/>
            <a:ext cx="62664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_cat API</a:t>
            </a:r>
            <a:r>
              <a:rPr lang="ko-KR" altLang="en-US" dirty="0" smtClean="0"/>
              <a:t>를 활용해서 인덱스의 목록들을 확인할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스키마 정보 확인</a:t>
            </a:r>
            <a:endParaRPr lang="ko-KR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1755543"/>
            <a:ext cx="11234345" cy="6807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-s "</a:t>
            </a:r>
            <a:r>
              <a:rPr lang="en-US" altLang="ko-KR" dirty="0" smtClean="0"/>
              <a:t>localhost:9200/user/_</a:t>
            </a:r>
            <a:r>
              <a:rPr lang="en-US" altLang="ko-KR" dirty="0" err="1"/>
              <a:t>mappings?pretty</a:t>
            </a:r>
            <a:r>
              <a:rPr lang="en-US" altLang="ko-KR" dirty="0"/>
              <a:t>"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4011107"/>
            <a:ext cx="11234345" cy="24699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curl -X PUT 'localhost:9200/user/_doc/1?pretty' \</a:t>
            </a:r>
          </a:p>
          <a:p>
            <a:r>
              <a:rPr lang="en-US" altLang="ko-KR" dirty="0"/>
              <a:t>-H 'Content-Type: application/</a:t>
            </a:r>
            <a:r>
              <a:rPr lang="en-US" altLang="ko-KR" dirty="0" err="1"/>
              <a:t>json</a:t>
            </a:r>
            <a:r>
              <a:rPr lang="en-US" altLang="ko-KR" dirty="0"/>
              <a:t>' \</a:t>
            </a:r>
          </a:p>
          <a:p>
            <a:r>
              <a:rPr lang="en-US" altLang="ko-KR" dirty="0"/>
              <a:t>-d '{</a:t>
            </a:r>
          </a:p>
          <a:p>
            <a:r>
              <a:rPr lang="en-US" altLang="ko-KR" dirty="0"/>
              <a:t>	"username":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kyoing</a:t>
            </a:r>
            <a:r>
              <a:rPr lang="en-US" altLang="ko-KR" dirty="0" smtClean="0"/>
              <a:t>“,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“age”: 25</a:t>
            </a:r>
            <a:endParaRPr lang="en-US" altLang="ko-KR" dirty="0"/>
          </a:p>
          <a:p>
            <a:r>
              <a:rPr lang="en-US" altLang="ko-KR" dirty="0"/>
              <a:t>}'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490" y="341840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스키마리스</a:t>
            </a:r>
            <a:r>
              <a:rPr lang="ko-KR" altLang="en-US" b="1" dirty="0" smtClean="0"/>
              <a:t> 기능 확인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1490" y="2625278"/>
            <a:ext cx="64235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_mapping API</a:t>
            </a:r>
            <a:r>
              <a:rPr lang="ko-KR" altLang="en-US" dirty="0" smtClean="0"/>
              <a:t>를 활용해서 스키마 정보를 확인할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39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1817</Words>
  <Application>Microsoft Office PowerPoint</Application>
  <PresentationFormat>와이드스크린</PresentationFormat>
  <Paragraphs>330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2021-02-22T08:37:21Z</dcterms:created>
  <dcterms:modified xsi:type="dcterms:W3CDTF">2021-02-23T11:46:55Z</dcterms:modified>
</cp:coreProperties>
</file>