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318" r:id="rId5"/>
    <p:sldId id="288" r:id="rId6"/>
    <p:sldId id="285" r:id="rId7"/>
    <p:sldId id="289" r:id="rId8"/>
    <p:sldId id="319" r:id="rId9"/>
    <p:sldId id="290" r:id="rId10"/>
    <p:sldId id="291" r:id="rId11"/>
    <p:sldId id="286" r:id="rId12"/>
    <p:sldId id="317" r:id="rId13"/>
    <p:sldId id="320" r:id="rId14"/>
    <p:sldId id="292" r:id="rId15"/>
    <p:sldId id="287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5" r:id="rId37"/>
    <p:sldId id="28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6" autoAdjust="0"/>
    <p:restoredTop sz="94660"/>
  </p:normalViewPr>
  <p:slideViewPr>
    <p:cSldViewPr snapToGrid="0">
      <p:cViewPr>
        <p:scale>
          <a:sx n="125" d="100"/>
          <a:sy n="125" d="100"/>
        </p:scale>
        <p:origin x="24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9071-30A6-4759-8A01-F11307EE4F18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7BB-8AB5-420D-A79F-5CC4D341B3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lastic.co/guide/en/elasticsearch/reference/current/setup-upgrade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elasticsearch-head/ffmkiejjmecolpfloofpjologoblkegm/related?page=1&amp;hl=ko&amp;itemlang=gu" TargetMode="External"/><Relationship Id="rId5" Type="http://schemas.openxmlformats.org/officeDocument/2006/relationships/hyperlink" Target="https://github.com/mobz/elasticsearch-head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up2is/dev-note/blob/master/db/" TargetMode="External"/><Relationship Id="rId5" Type="http://schemas.openxmlformats.org/officeDocument/2006/relationships/hyperlink" Target="https://github.com/ces518/TIL/blob/master/elasticsearch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4898" y="1459622"/>
            <a:ext cx="434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err="1" smtClean="0">
                <a:latin typeface="+mj-ea"/>
                <a:ea typeface="+mj-ea"/>
              </a:rPr>
              <a:t>Elasticsearch</a:t>
            </a:r>
            <a:r>
              <a:rPr lang="en-US" altLang="ko-KR" sz="3600" smtClean="0">
                <a:latin typeface="+mj-ea"/>
                <a:ea typeface="+mj-ea"/>
              </a:rPr>
              <a:t> </a:t>
            </a:r>
            <a:r>
              <a:rPr lang="ko-KR" altLang="en-US" sz="3600" smtClean="0">
                <a:latin typeface="+mj-ea"/>
                <a:ea typeface="+mj-ea"/>
              </a:rPr>
              <a:t>스터디</a:t>
            </a:r>
            <a:endParaRPr lang="en-US" altLang="ko-KR" sz="360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0831" y="17827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팀 </a:t>
            </a:r>
            <a:r>
              <a:rPr lang="en-US" altLang="ko-KR" smtClean="0"/>
              <a:t>2</a:t>
            </a:r>
            <a:r>
              <a:rPr lang="ko-KR" altLang="en-US" smtClean="0"/>
              <a:t>주차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22" y="2496956"/>
            <a:ext cx="6704668" cy="34871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68" y="2467052"/>
            <a:ext cx="6704668" cy="34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Gateway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Gateway </a:t>
            </a:r>
            <a:r>
              <a:rPr lang="ko-KR" altLang="en-US"/>
              <a:t>설정은 클러스터 복구와 관련된 내용들을 포함함</a:t>
            </a:r>
            <a:endParaRPr lang="en-US" altLang="ko-KR" smtClean="0"/>
          </a:p>
        </p:txBody>
      </p:sp>
      <p:sp>
        <p:nvSpPr>
          <p:cNvPr id="33" name="TextBox 32"/>
          <p:cNvSpPr txBox="1"/>
          <p:nvPr/>
        </p:nvSpPr>
        <p:spPr>
          <a:xfrm>
            <a:off x="491490" y="2083226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Various </a:t>
            </a:r>
            <a:r>
              <a:rPr lang="ko-KR" altLang="en-US" b="1"/>
              <a:t>영역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843" y="2642788"/>
            <a:ext cx="549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Various </a:t>
            </a:r>
            <a:r>
              <a:rPr lang="ko-KR" altLang="en-US" smtClean="0"/>
              <a:t>설정에서는 다양한 설정들을 할 수 있음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3373655"/>
            <a:ext cx="450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elasticsearch.yml</a:t>
            </a:r>
            <a:r>
              <a:rPr lang="ko-KR" altLang="en-US" b="1" smtClean="0"/>
              <a:t>에서 환경변수 사용하기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623843" y="3946578"/>
            <a:ext cx="773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${HOST_NAME}</a:t>
            </a:r>
            <a:r>
              <a:rPr lang="ko-KR" altLang="en-US" smtClean="0"/>
              <a:t>과 같은 </a:t>
            </a:r>
            <a:r>
              <a:rPr lang="en-US" altLang="ko-KR" smtClean="0"/>
              <a:t>elasticsearch</a:t>
            </a:r>
            <a:r>
              <a:rPr lang="ko-KR" altLang="en-US" smtClean="0"/>
              <a:t>에서 사용가능한 환경변수가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node.name=${HOST_NAME}</a:t>
            </a:r>
          </a:p>
        </p:txBody>
      </p:sp>
    </p:spTree>
    <p:extLst>
      <p:ext uri="{BB962C8B-B14F-4D97-AF65-F5344CB8AC3E}">
        <p14:creationId xmlns:p14="http://schemas.microsoft.com/office/powerpoint/2010/main" val="26461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80" y="922946"/>
            <a:ext cx="6344535" cy="307700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072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24292E"/>
                </a:solidFill>
                <a:latin typeface="-apple-system"/>
              </a:rPr>
              <a:t>마스터 노드 설정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90" y="4917488"/>
            <a:ext cx="2379898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 smtClean="0"/>
              <a:t>node.master</a:t>
            </a:r>
            <a:r>
              <a:rPr lang="en-US" altLang="ko-KR"/>
              <a:t>: true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88311" y="4202805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데이터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60728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true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57550" y="4202805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err="1" smtClean="0">
                <a:solidFill>
                  <a:srgbClr val="24292E"/>
                </a:solidFill>
                <a:latin typeface="-apple-system"/>
              </a:rPr>
              <a:t>인제스트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95757" y="4202805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err="1" smtClean="0">
                <a:solidFill>
                  <a:srgbClr val="24292E"/>
                </a:solidFill>
                <a:latin typeface="-apple-system"/>
              </a:rPr>
              <a:t>코디네이트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노드 설정</a:t>
            </a: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73659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true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570112" y="4917488"/>
            <a:ext cx="235130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node.master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node.data</a:t>
            </a:r>
            <a:r>
              <a:rPr lang="en-US" altLang="ko-KR"/>
              <a:t>: false</a:t>
            </a:r>
          </a:p>
          <a:p>
            <a:r>
              <a:rPr lang="en-US" altLang="ko-KR" err="1"/>
              <a:t>node.ingest</a:t>
            </a:r>
            <a:r>
              <a:rPr lang="en-US" altLang="ko-KR"/>
              <a:t>: false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jvm.options </a:t>
            </a:r>
            <a:r>
              <a:rPr lang="ko-KR" altLang="en-US" b="1"/>
              <a:t>설정 파일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9578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2-1. </a:t>
            </a:r>
            <a:r>
              <a:rPr lang="en-US" altLang="ko-KR"/>
              <a:t>jvm.options </a:t>
            </a:r>
            <a:r>
              <a:rPr lang="ko-KR" altLang="en-US"/>
              <a:t>설정 파일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954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는 자바 기반 애플리케이션이기 때문에 힙메모리</a:t>
            </a:r>
            <a:r>
              <a:rPr lang="en-US" altLang="ko-KR" smtClean="0"/>
              <a:t>, GC</a:t>
            </a:r>
            <a:r>
              <a:rPr lang="ko-KR" altLang="en-US" smtClean="0"/>
              <a:t>등 </a:t>
            </a:r>
            <a:r>
              <a:rPr lang="en-US" altLang="ko-KR" smtClean="0"/>
              <a:t>JVM </a:t>
            </a:r>
            <a:r>
              <a:rPr lang="ko-KR" altLang="en-US" smtClean="0"/>
              <a:t>설정이 가능함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의 성능에 직결되는 부분이므로 각 항목을 잘 이해해야함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623843" y="252983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-Xms, -Xmx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843" y="3120501"/>
            <a:ext cx="988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JVM</a:t>
            </a:r>
            <a:r>
              <a:rPr lang="ko-KR" altLang="en-US" smtClean="0"/>
              <a:t>에서 사용할 힙 메모리 사이즈를 설정하는 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Xms</a:t>
            </a:r>
            <a:r>
              <a:rPr lang="ko-KR" altLang="en-US" smtClean="0"/>
              <a:t>는 최소값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Xmx</a:t>
            </a:r>
            <a:r>
              <a:rPr lang="ko-KR" altLang="en-US" smtClean="0"/>
              <a:t>는 최대값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두개의 값을 같은값으로 설정해야 중간에 메모리의 요청이 추가로 일어나지 않음</a:t>
            </a:r>
            <a:r>
              <a:rPr lang="en-US" altLang="ko-KR"/>
              <a:t>, </a:t>
            </a:r>
            <a:r>
              <a:rPr lang="ko-KR" altLang="en-US" smtClean="0"/>
              <a:t>권고사항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3843" y="4743156"/>
            <a:ext cx="390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8-13:-XX:+UseConcMarkSweepGC</a:t>
            </a:r>
            <a:endParaRPr lang="en-US" altLang="ko-KR" b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3843" y="5408229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jdk 8~13</a:t>
            </a:r>
            <a:r>
              <a:rPr lang="ko-KR" altLang="en-US"/>
              <a:t>이면 </a:t>
            </a:r>
            <a:r>
              <a:rPr lang="en-US" altLang="ko-KR"/>
              <a:t>CMS </a:t>
            </a:r>
            <a:r>
              <a:rPr lang="ko-KR" altLang="en-US"/>
              <a:t>알고리즘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대부분 좋은 성능</a:t>
            </a:r>
          </a:p>
        </p:txBody>
      </p:sp>
    </p:spTree>
    <p:extLst>
      <p:ext uri="{BB962C8B-B14F-4D97-AF65-F5344CB8AC3E}">
        <p14:creationId xmlns:p14="http://schemas.microsoft.com/office/powerpoint/2010/main" val="2698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51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8-13:-XX:CMSInitiatingOccupancyFraction=75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9578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2-1. </a:t>
            </a:r>
            <a:r>
              <a:rPr lang="en-US" altLang="ko-KR"/>
              <a:t>jvm.options </a:t>
            </a:r>
            <a:r>
              <a:rPr lang="ko-KR" altLang="en-US"/>
              <a:t>설정 파일</a:t>
            </a: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623843" y="1338998"/>
            <a:ext cx="7632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힙 메모리가 사용량이 어느정도 되면 </a:t>
            </a:r>
            <a:r>
              <a:rPr lang="en-US" altLang="ko-KR"/>
              <a:t>old GC</a:t>
            </a:r>
            <a:r>
              <a:rPr lang="ko-KR" altLang="en-US"/>
              <a:t>를 실행하도록함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위 설정은 </a:t>
            </a:r>
            <a:r>
              <a:rPr lang="en-US" altLang="ko-KR"/>
              <a:t>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old GC</a:t>
            </a:r>
            <a:r>
              <a:rPr lang="ko-KR" altLang="en-US"/>
              <a:t>가 발생하면 </a:t>
            </a:r>
            <a:r>
              <a:rPr lang="en-US" altLang="ko-KR"/>
              <a:t>STW </a:t>
            </a:r>
            <a:r>
              <a:rPr lang="ko-KR" altLang="en-US"/>
              <a:t>현상이 발생해서 응답이 불가되는 현상 주의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높게 설정하면 </a:t>
            </a:r>
            <a:r>
              <a:rPr lang="en-US" altLang="ko-KR"/>
              <a:t>old GC </a:t>
            </a:r>
            <a:r>
              <a:rPr lang="ko-KR" altLang="en-US"/>
              <a:t>수행 시간이 길어짐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기본값이 가장 좋음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1490" y="3065901"/>
            <a:ext cx="49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8-13:-XX:+UseCMSInitiatingOccupancyOnly</a:t>
            </a:r>
            <a:endParaRPr lang="ko-KR" alt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623843" y="3596774"/>
            <a:ext cx="109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old GC</a:t>
            </a:r>
            <a:r>
              <a:rPr lang="ko-KR" altLang="en-US"/>
              <a:t>를 수행할 때 </a:t>
            </a:r>
            <a:r>
              <a:rPr lang="en-US" altLang="ko-KR"/>
              <a:t>GC </a:t>
            </a:r>
            <a:r>
              <a:rPr lang="ko-KR" altLang="en-US"/>
              <a:t>통계 데이터를 근거로 하지 않고 설정을 기준으로 </a:t>
            </a:r>
            <a:r>
              <a:rPr lang="en-US" altLang="ko-KR"/>
              <a:t>old GC</a:t>
            </a:r>
            <a:r>
              <a:rPr lang="ko-KR" altLang="en-US"/>
              <a:t>를 수행한다는 의미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6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717705" y="814489"/>
            <a:ext cx="7896314" cy="583413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r>
              <a:rPr lang="en-US" altLang="ko-KR" smtClean="0"/>
              <a:t>Cluster</a:t>
            </a:r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en-US" altLang="ko-KR"/>
          </a:p>
          <a:p>
            <a:pPr algn="ctr"/>
            <a:endParaRPr lang="en-US" altLang="ko-KR" smtClean="0"/>
          </a:p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02265" y="1641187"/>
            <a:ext cx="7033189" cy="26748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구축하기 </a:t>
            </a:r>
            <a:endParaRPr lang="en-US" altLang="ko-KR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51462" y="2043234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69735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33189" y="2419248"/>
            <a:ext cx="1768980" cy="1213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69735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01986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83713" y="5170009"/>
            <a:ext cx="1768980" cy="12135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DataNode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691783" y="4469450"/>
            <a:ext cx="675118" cy="470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682953" y="4410419"/>
            <a:ext cx="0" cy="571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7083713" y="4410419"/>
            <a:ext cx="615297" cy="571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491490" y="8543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버전 업그레이드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2108" t="3609" r="2507" b="2632"/>
          <a:stretch/>
        </p:blipFill>
        <p:spPr>
          <a:xfrm>
            <a:off x="0" y="1664650"/>
            <a:ext cx="12266445" cy="1967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769" y="3930428"/>
            <a:ext cx="93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-apple-system"/>
                <a:hlinkClick r:id="rId6"/>
              </a:rPr>
              <a:t>https://www.elastic.co/guide/en/elasticsearch/reference/current/setup-upgrade.html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491490" y="854375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</a:t>
            </a:r>
            <a:r>
              <a:rPr lang="ko-KR" altLang="en-US" b="1" smtClean="0"/>
              <a:t>순서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491490" y="13554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샤드 할당 기능 비활성화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프라이머리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샤드와 레플리카 샤드 데이터 동기화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노드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한 대 버전 업그레이드 이후 클러스터 합류 확인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샤드 할당 기능 활성화</a:t>
            </a:r>
          </a:p>
          <a:p>
            <a:pPr>
              <a:buFont typeface="+mj-lt"/>
              <a:buAutoNum type="arabicPeriod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 클러스터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그린 상태 확인</a:t>
            </a:r>
            <a:endParaRPr lang="ko-KR" alt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490" y="3098817"/>
            <a:ext cx="620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1.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클러스터 </a:t>
            </a:r>
            <a:r>
              <a:rPr lang="ko-KR" altLang="en-US" b="1">
                <a:solidFill>
                  <a:srgbClr val="24292E"/>
                </a:solidFill>
                <a:latin typeface="-apple-system"/>
              </a:rPr>
              <a:t>내 샤드 할당 기능 </a:t>
            </a:r>
            <a:r>
              <a:rPr lang="ko-KR" altLang="en-US" b="1" smtClean="0">
                <a:solidFill>
                  <a:srgbClr val="24292E"/>
                </a:solidFill>
                <a:latin typeface="-apple-system"/>
              </a:rPr>
              <a:t>비활성화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489" y="4138253"/>
            <a:ext cx="11234345" cy="24505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"cluster.routing.allocation.enable": "none"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843" y="3572368"/>
            <a:ext cx="912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 내에서 장애가 발생했을때 샤드들을 자동분해하는것을 비활성화하는 쿼리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97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735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2. </a:t>
            </a:r>
            <a:r>
              <a:rPr lang="ko-KR" altLang="en-US" b="1"/>
              <a:t>프라이머리 샤드와 레플리카 샤드 데이터 동기화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1489" y="1931667"/>
            <a:ext cx="11234345" cy="8969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"localhost:9200/_flush/synced?pretty" \</a:t>
            </a:r>
          </a:p>
          <a:p>
            <a:r>
              <a:rPr lang="en-US" altLang="ko-KR"/>
              <a:t>-H 'Content-Type: application/json'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843" y="1365781"/>
            <a:ext cx="744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배치된 프라이머리 샤드와 레플리카 샤드 간의 데이터 동기화 쿼리</a:t>
            </a:r>
            <a:endParaRPr lang="en-US" altLang="ko-KR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1490" y="3081660"/>
            <a:ext cx="783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3. </a:t>
            </a:r>
            <a:r>
              <a:rPr lang="ko-KR" altLang="en-US" b="1"/>
              <a:t>노드 한 대 버전 업그레이드 이후 클러스터 합류 확인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489" y="3554042"/>
            <a:ext cx="597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4. </a:t>
            </a:r>
            <a:r>
              <a:rPr lang="ko-KR" altLang="en-US" b="1"/>
              <a:t>클러스터 내 샤드 할당 기능 활성화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1489" y="4648757"/>
            <a:ext cx="11234345" cy="21793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"cluster.routing.allocation.enable": "</a:t>
            </a:r>
            <a:r>
              <a:rPr lang="en-US" altLang="ko-KR" smtClean="0"/>
              <a:t>all</a:t>
            </a:r>
            <a:r>
              <a:rPr lang="en-US" altLang="ko-KR"/>
              <a:t>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843" y="409694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비활성화한 샤드 할당기능을 활성화하는 쿼리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315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515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Rolling Upgrade 5. </a:t>
            </a:r>
            <a:r>
              <a:rPr lang="ko-KR" altLang="en-US" b="1" smtClean="0"/>
              <a:t>클러스터 </a:t>
            </a:r>
            <a:r>
              <a:rPr lang="en-US" altLang="ko-KR" b="1" smtClean="0"/>
              <a:t>Green </a:t>
            </a:r>
            <a:r>
              <a:rPr lang="ko-KR" altLang="en-US" b="1" smtClean="0"/>
              <a:t>상태 확인</a:t>
            </a:r>
            <a:endParaRPr lang="ko-KR" altLang="en-US" b="1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843" y="1365781"/>
            <a:ext cx="793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마지막으로 클러스터가 </a:t>
            </a:r>
            <a:r>
              <a:rPr lang="en-US" altLang="ko-KR" smtClean="0"/>
              <a:t>Yellow </a:t>
            </a:r>
            <a:r>
              <a:rPr lang="ko-KR" altLang="en-US" smtClean="0"/>
              <a:t>상태에서 </a:t>
            </a:r>
            <a:r>
              <a:rPr lang="en-US" altLang="ko-KR" smtClean="0"/>
              <a:t>Green </a:t>
            </a:r>
            <a:r>
              <a:rPr lang="ko-KR" altLang="en-US" smtClean="0"/>
              <a:t>상태로 돌아오는지 확인</a:t>
            </a:r>
            <a:endParaRPr lang="en-US" altLang="ko-KR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02143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57760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13377" y="5341330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02143" y="391421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57760" y="2855333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13377" y="391421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  <a:endParaRPr lang="ko-KR" altLang="en-US"/>
          </a:p>
        </p:txBody>
      </p:sp>
      <p:cxnSp>
        <p:nvCxnSpPr>
          <p:cNvPr id="28" name="직선 연결선 27"/>
          <p:cNvCxnSpPr>
            <a:stCxn id="22" idx="3"/>
            <a:endCxn id="27" idx="1"/>
          </p:cNvCxnSpPr>
          <p:nvPr/>
        </p:nvCxnSpPr>
        <p:spPr>
          <a:xfrm>
            <a:off x="4412199" y="4328685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3" idx="1"/>
          </p:cNvCxnSpPr>
          <p:nvPr/>
        </p:nvCxnSpPr>
        <p:spPr>
          <a:xfrm flipH="1">
            <a:off x="3529413" y="3269804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3"/>
          </p:cNvCxnSpPr>
          <p:nvPr/>
        </p:nvCxnSpPr>
        <p:spPr>
          <a:xfrm>
            <a:off x="6367816" y="3269804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843" y="2327042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1~5 </a:t>
            </a:r>
            <a:r>
              <a:rPr lang="ko-KR" altLang="en-US" smtClean="0"/>
              <a:t>작업을 모든 노드에 반복적용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910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샤드 배치 방식 변경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843" y="1365781"/>
            <a:ext cx="798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ES</a:t>
            </a:r>
            <a:r>
              <a:rPr lang="ko-KR" altLang="en-US" smtClean="0"/>
              <a:t>는 대부분 자동으로 샤드를 배치하지만 수동으로 배치해야할때가 있음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배치 방식을 변경하는 방법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73" y="2289111"/>
            <a:ext cx="905001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4898" y="1459622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+mj-ea"/>
                <a:ea typeface="+mj-ea"/>
              </a:rPr>
              <a:t>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3300" y="2411730"/>
            <a:ext cx="38442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 smtClean="0"/>
              <a:t>Elasticsearch</a:t>
            </a:r>
            <a:r>
              <a:rPr lang="ko-KR" altLang="en-US" smtClean="0"/>
              <a:t> </a:t>
            </a:r>
            <a:r>
              <a:rPr lang="ko-KR" altLang="en-US" err="1" smtClean="0"/>
              <a:t>모니터링툴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/>
              <a:t>Elasticsearch</a:t>
            </a:r>
            <a:r>
              <a:rPr lang="en-US" altLang="ko-KR"/>
              <a:t> </a:t>
            </a:r>
            <a:r>
              <a:rPr lang="ko-KR" altLang="en-US" smtClean="0"/>
              <a:t>클러스터 구축하기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err="1"/>
              <a:t>Elasticsearch</a:t>
            </a:r>
            <a:r>
              <a:rPr lang="en-US" altLang="ko-KR"/>
              <a:t> </a:t>
            </a:r>
            <a:r>
              <a:rPr lang="ko-KR" altLang="en-US" smtClean="0"/>
              <a:t>클러스터 운영하기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/>
              <a:t>Index</a:t>
            </a:r>
            <a:r>
              <a:rPr lang="ko-KR" altLang="en-US" smtClean="0"/>
              <a:t> </a:t>
            </a:r>
            <a:r>
              <a:rPr lang="en-US" altLang="ko-KR" smtClean="0"/>
              <a:t>API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/>
              <a:t>설정</a:t>
            </a:r>
            <a:r>
              <a:rPr lang="en-US" altLang="ko-KR" smtClean="0"/>
              <a:t>: </a:t>
            </a:r>
            <a:r>
              <a:rPr lang="ko-KR" altLang="en-US" smtClean="0"/>
              <a:t>템플릿 활용하기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15163" cy="42106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reroute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샤드 하나하나를 개별적으로 특정 노드에 배치할 때 사용하는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제어할 수 있는 동작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이동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샤드 이동 취소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레플리카 샤드의 특정 노드 할당</a:t>
            </a:r>
            <a:endParaRPr lang="en-US" altLang="ko-KR" smtClean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90" y="2698802"/>
            <a:ext cx="11234345" cy="412171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"localhost:9200/_cluster/rereoute?pretty"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</a:t>
            </a:r>
            <a:r>
              <a:rPr lang="en-US" altLang="ko-KR" smtClean="0"/>
              <a:t>commands</a:t>
            </a:r>
            <a:r>
              <a:rPr lang="en-US" altLang="ko-KR"/>
              <a:t>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"move": {</a:t>
            </a:r>
          </a:p>
          <a:p>
            <a:r>
              <a:rPr lang="en-US" altLang="ko-KR"/>
              <a:t>        "index": "user",</a:t>
            </a:r>
          </a:p>
          <a:p>
            <a:r>
              <a:rPr lang="en-US" altLang="ko-KR"/>
              <a:t>        "shard": 1,</a:t>
            </a:r>
          </a:p>
          <a:p>
            <a:r>
              <a:rPr lang="en-US" altLang="ko-KR"/>
              <a:t>        "from_node": "data-1.es.com",</a:t>
            </a:r>
          </a:p>
          <a:p>
            <a:r>
              <a:rPr lang="en-US" altLang="ko-KR"/>
              <a:t>        "to_node:": "data-2.es.com"</a:t>
            </a:r>
          </a:p>
          <a:p>
            <a:r>
              <a:rPr lang="en-US" altLang="ko-KR"/>
              <a:t>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0931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allocation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allocation</a:t>
            </a:r>
            <a:r>
              <a:rPr lang="ko-KR" altLang="en-US"/>
              <a:t>은 클러스터 전체에 적용되는 재배치 </a:t>
            </a:r>
            <a:r>
              <a:rPr lang="ko-KR" altLang="en-US" smtClean="0"/>
              <a:t>방식</a:t>
            </a:r>
            <a:endParaRPr lang="en-US" altLang="ko-KR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490" y="1641187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"cluster.routing.allocation.enable": "none"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279" t="4465" r="3926" b="4099"/>
          <a:stretch/>
        </p:blipFill>
        <p:spPr>
          <a:xfrm>
            <a:off x="491490" y="4251178"/>
            <a:ext cx="9005960" cy="2491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843" y="3854458"/>
            <a:ext cx="61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cluster.routing.allocation.enable</a:t>
            </a:r>
            <a:r>
              <a:rPr lang="ko-KR" altLang="en-US"/>
              <a:t>에 들어갈 수 있는 옵션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24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rebalance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852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rebalance</a:t>
            </a:r>
            <a:r>
              <a:rPr lang="ko-KR" altLang="en-US"/>
              <a:t>는 클러스터 내의 샤드가 배치된 후에 특정 노드에 샤드가 많다거나 </a:t>
            </a:r>
            <a:endParaRPr lang="en-US" altLang="ko-KR" smtClean="0"/>
          </a:p>
          <a:p>
            <a:r>
              <a:rPr lang="ko-KR" altLang="en-US" smtClean="0"/>
              <a:t>배치가 </a:t>
            </a:r>
            <a:r>
              <a:rPr lang="ko-KR" altLang="en-US"/>
              <a:t>고르지 않을 때의 동작과 관련된 설정</a:t>
            </a:r>
            <a:endParaRPr lang="en-US" altLang="ko-KR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490" y="1859258"/>
            <a:ext cx="11234345" cy="200374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</a:t>
            </a:r>
            <a:r>
              <a:rPr lang="en-US" altLang="ko-KR" smtClean="0"/>
              <a:t>"": </a:t>
            </a:r>
            <a:r>
              <a:rPr lang="en-US" altLang="ko-KR"/>
              <a:t>"replicas"</a:t>
            </a:r>
          </a:p>
          <a:p>
            <a:r>
              <a:rPr lang="en-US" altLang="ko-KR"/>
              <a:t>  </a:t>
            </a:r>
            <a:r>
              <a:rPr lang="en-US" altLang="ko-KR"/>
              <a:t>} cluster.routing.rebalance.enable</a:t>
            </a:r>
            <a:endParaRPr lang="en-US" altLang="ko-KR"/>
          </a:p>
          <a:p>
            <a:r>
              <a:rPr lang="en-US" altLang="ko-KR"/>
              <a:t>}'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843" y="3854458"/>
            <a:ext cx="615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cluster.routing.rebalance.enable</a:t>
            </a:r>
            <a:r>
              <a:rPr lang="ko-KR" altLang="en-US" smtClean="0"/>
              <a:t>에 </a:t>
            </a:r>
            <a:r>
              <a:rPr lang="ko-KR" altLang="en-US"/>
              <a:t>들어갈 수 있는 옵션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072" t="4705" r="2074" b="1813"/>
          <a:stretch/>
        </p:blipFill>
        <p:spPr>
          <a:xfrm>
            <a:off x="731520" y="4371379"/>
            <a:ext cx="6934200" cy="23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filtering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23843" y="1221474"/>
            <a:ext cx="762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filtering</a:t>
            </a:r>
            <a:r>
              <a:rPr lang="ko-KR" altLang="en-US"/>
              <a:t>은 특정 조건에 맞는 샤드를 특정 노드에 배치할 수 있는 작업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" y="1718928"/>
            <a:ext cx="10345594" cy="2229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843" y="4120228"/>
            <a:ext cx="39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{attribute} </a:t>
            </a:r>
            <a:r>
              <a:rPr lang="ko-KR" altLang="en-US"/>
              <a:t>에 들어갈 수 있는 설정</a:t>
            </a:r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3" y="4507284"/>
            <a:ext cx="329611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filtering</a:t>
            </a:r>
            <a:r>
              <a:rPr lang="en-US" altLang="ko-KR" b="1" smtClean="0"/>
              <a:t> </a:t>
            </a:r>
            <a:r>
              <a:rPr lang="ko-KR" altLang="en-US" b="1" smtClean="0"/>
              <a:t>방식</a:t>
            </a:r>
            <a:endParaRPr lang="ko-KR" altLang="en-US" b="1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1490" y="1533362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"cluster.routing.allocation.exclude._name": "data-3.es.com"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834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클러스터 설정</a:t>
            </a:r>
            <a:endParaRPr lang="ko-KR" altLang="en-US" b="1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1490" y="1533362"/>
            <a:ext cx="11234345" cy="2024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GET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{},</a:t>
            </a:r>
          </a:p>
          <a:p>
            <a:r>
              <a:rPr lang="en-US" altLang="ko-KR"/>
              <a:t>  "transient": {}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0" y="3830121"/>
            <a:ext cx="787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영구히 </a:t>
            </a:r>
            <a:r>
              <a:rPr lang="ko-KR" altLang="en-US"/>
              <a:t>적용되는 </a:t>
            </a:r>
            <a:r>
              <a:rPr lang="ko-KR" altLang="en-US" smtClean="0"/>
              <a:t>설정들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각 </a:t>
            </a:r>
            <a:r>
              <a:rPr lang="ko-KR" altLang="en-US"/>
              <a:t>항목 설정이 안되어있다면 기본값이 자동으로 </a:t>
            </a:r>
            <a:r>
              <a:rPr lang="ko-KR" altLang="en-US" smtClean="0"/>
              <a:t>설정됨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이 </a:t>
            </a:r>
            <a:r>
              <a:rPr lang="ko-KR" altLang="en-US"/>
              <a:t>설정들은 클러스터를 재시작해도 </a:t>
            </a:r>
            <a:r>
              <a:rPr lang="ko-KR" altLang="en-US" smtClean="0"/>
              <a:t>유지됨</a:t>
            </a:r>
            <a:endParaRPr lang="en-US" altLang="ko-KR" smtClean="0"/>
          </a:p>
          <a:p>
            <a:pPr lvl="1"/>
            <a:endParaRPr lang="ko-K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transient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클러스터가 </a:t>
            </a:r>
            <a:r>
              <a:rPr lang="ko-KR" altLang="en-US"/>
              <a:t>운영중인 동안에만 적용되는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각 </a:t>
            </a:r>
            <a:r>
              <a:rPr lang="ko-KR" altLang="en-US"/>
              <a:t>항목 설정이 안되어있다면 기본값이 자동으로 </a:t>
            </a:r>
            <a:r>
              <a:rPr lang="ko-KR" altLang="en-US" smtClean="0"/>
              <a:t>설정됨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클러스터를 </a:t>
            </a:r>
            <a:r>
              <a:rPr lang="ko-KR" altLang="en-US"/>
              <a:t>재시작하면 초기화</a:t>
            </a:r>
          </a:p>
        </p:txBody>
      </p:sp>
    </p:spTree>
    <p:extLst>
      <p:ext uri="{BB962C8B-B14F-4D97-AF65-F5344CB8AC3E}">
        <p14:creationId xmlns:p14="http://schemas.microsoft.com/office/powerpoint/2010/main" val="1174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임계치 설정</a:t>
            </a:r>
            <a:endParaRPr lang="ko-KR" altLang="en-US" b="1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1490" y="1249307"/>
            <a:ext cx="11234345" cy="32097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"localhost:9200/_cluster/settings?pretty"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"persistent": {</a:t>
            </a:r>
          </a:p>
          <a:p>
            <a:r>
              <a:rPr lang="en-US" altLang="ko-KR"/>
              <a:t>    "cluster.routing.allocation.disk.watermark.low": "75%",</a:t>
            </a:r>
          </a:p>
          <a:p>
            <a:r>
              <a:rPr lang="en-US" altLang="ko-KR"/>
              <a:t>    "cluster.routing.allocation.disk.watermark.high": "85%",</a:t>
            </a:r>
          </a:p>
          <a:p>
            <a:r>
              <a:rPr lang="en-US" altLang="ko-KR"/>
              <a:t>    "cluster.routing.allocation.disk.watermark.flood_stage": "90%",</a:t>
            </a:r>
          </a:p>
          <a:p>
            <a:r>
              <a:rPr lang="en-US" altLang="ko-KR"/>
              <a:t>    "cluster.info.upate.interval": "1m</a:t>
            </a:r>
            <a:r>
              <a:rPr lang="en-US" altLang="ko-KR" smtClean="0"/>
              <a:t>"</a:t>
            </a:r>
            <a:endParaRPr lang="en-US" altLang="ko-KR"/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10" y="4459100"/>
            <a:ext cx="11568261" cy="34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8394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 err="1" smtClean="0"/>
              <a:t>Elasticsearch</a:t>
            </a:r>
            <a:r>
              <a:rPr lang="en-US" altLang="ko-KR" smtClean="0"/>
              <a:t> </a:t>
            </a:r>
            <a:r>
              <a:rPr lang="ko-KR" altLang="en-US" smtClean="0"/>
              <a:t>클러스터 운영하기 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491490" y="8922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설정 우선순위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04774" y="1076896"/>
            <a:ext cx="105441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1. transient</a:t>
            </a: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2. persistent</a:t>
            </a:r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3. elasticsearch.yml</a:t>
            </a:r>
          </a:p>
          <a:p>
            <a:pPr lvl="1"/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노드별로 잘 변경되지 않는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elasticsearch.yml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자주 변경되지는 않지만 간헐적으로 변경이 필요한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persistent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자주 변경되는 설정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-&gt; transient</a:t>
            </a:r>
          </a:p>
          <a:p>
            <a:pPr lvl="1"/>
            <a:endParaRPr lang="en-US" altLang="ko-KR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자주 사용하는 </a:t>
            </a:r>
            <a:r>
              <a:rPr lang="en-US" altLang="ko-KR" b="1" smtClean="0"/>
              <a:t>Index API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14" y="1664650"/>
            <a:ext cx="713522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open/close 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  open/close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인덱스를 사용 가능한 상태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/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불가능한 상태로 만드는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api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15709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"localhost:9200/user/_close?pretty" \</a:t>
            </a:r>
          </a:p>
          <a:p>
            <a:r>
              <a:rPr lang="en-US" altLang="ko-KR"/>
              <a:t>-H 'Content-Type: application/json'</a:t>
            </a:r>
          </a:p>
          <a:p>
            <a:endParaRPr lang="en-US" altLang="ko-KR"/>
          </a:p>
          <a:p>
            <a:r>
              <a:rPr lang="en-US" altLang="ko-KR"/>
              <a:t>curl -X POST "localhost:9200/user/_open?pretty" \</a:t>
            </a:r>
          </a:p>
          <a:p>
            <a:r>
              <a:rPr lang="en-US" altLang="ko-KR"/>
              <a:t>-H 'Content-Type: application/json'</a:t>
            </a:r>
          </a:p>
        </p:txBody>
      </p:sp>
    </p:spTree>
    <p:extLst>
      <p:ext uri="{BB962C8B-B14F-4D97-AF65-F5344CB8AC3E}">
        <p14:creationId xmlns:p14="http://schemas.microsoft.com/office/powerpoint/2010/main" val="37421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Head</a:t>
            </a:r>
            <a:r>
              <a:rPr lang="ko-KR" altLang="en-US" b="1" smtClean="0"/>
              <a:t>를 이용해서 모니터링 하기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30651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en-US" altLang="ko-KR" err="1" smtClean="0"/>
              <a:t>Elasticsearch</a:t>
            </a:r>
            <a:r>
              <a:rPr lang="ko-KR" altLang="en-US" smtClean="0"/>
              <a:t> </a:t>
            </a:r>
            <a:r>
              <a:rPr lang="ko-KR" altLang="en-US" err="1"/>
              <a:t>모니터링툴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23843" y="1683521"/>
            <a:ext cx="901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는 클러스터의 상태를 한눈에 살펴볼 수 있는 유용한 모니터링 도구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 smtClean="0">
                <a:hlinkClick r:id="rId5"/>
              </a:rPr>
              <a:t>Github</a:t>
            </a:r>
            <a:r>
              <a:rPr lang="ko-KR" altLang="en-US" smtClean="0"/>
              <a:t>에서 설치가능하고 </a:t>
            </a:r>
            <a:r>
              <a:rPr lang="en-US" altLang="ko-KR" err="1" smtClean="0">
                <a:hlinkClick r:id="rId6"/>
              </a:rPr>
              <a:t>ChromeStore</a:t>
            </a:r>
            <a:r>
              <a:rPr lang="ko-KR" altLang="en-US" smtClean="0"/>
              <a:t>에서도 설치 가능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의 가장 큰 장점 중 하나는 </a:t>
            </a:r>
            <a:r>
              <a:rPr lang="ko-KR" altLang="en-US" b="1" err="1" smtClean="0"/>
              <a:t>샤드</a:t>
            </a:r>
            <a:r>
              <a:rPr lang="ko-KR" altLang="en-US" b="1" smtClean="0"/>
              <a:t> 배치 정보를 시각적으로 확인</a:t>
            </a:r>
            <a:r>
              <a:rPr lang="ko-KR" altLang="en-US" smtClean="0"/>
              <a:t>할 수 있다는 것</a:t>
            </a:r>
            <a:endParaRPr lang="en-US" altLang="ko-KR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3843" y="3281584"/>
            <a:ext cx="779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Head</a:t>
            </a:r>
            <a:r>
              <a:rPr lang="ko-KR" altLang="en-US" smtClean="0"/>
              <a:t>를 사용하기 위해 </a:t>
            </a:r>
            <a:r>
              <a:rPr lang="en-US" altLang="ko-KR" err="1" smtClean="0"/>
              <a:t>elasticsearch.yml</a:t>
            </a:r>
            <a:r>
              <a:rPr lang="ko-KR" altLang="en-US" smtClean="0"/>
              <a:t>에 다음과 같은 설정이 필요함</a:t>
            </a:r>
            <a:endParaRPr lang="en-US" altLang="ko-KR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1489" y="4003088"/>
            <a:ext cx="11261239" cy="9705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err="1"/>
              <a:t>http.cors.enabled</a:t>
            </a:r>
            <a:r>
              <a:rPr lang="en-US" altLang="ko-KR"/>
              <a:t>: true</a:t>
            </a:r>
          </a:p>
          <a:p>
            <a:r>
              <a:rPr lang="en-US" altLang="ko-KR" err="1"/>
              <a:t>http.cors.allow</a:t>
            </a:r>
            <a:r>
              <a:rPr lang="en-US" altLang="ko-KR"/>
              <a:t>-origin: "*"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aliases </a:t>
            </a:r>
            <a:r>
              <a:rPr lang="en-US" altLang="ko-KR" b="1" smtClean="0"/>
              <a:t>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aliases 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인덱스에 별칭을 부여할 수 있음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2637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"localhost:9200/_aliases/_close?pretty"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"actions":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"add" : {"index" : "test1", "alias" : "alias1"} </a:t>
            </a:r>
          </a:p>
          <a:p>
            <a:r>
              <a:rPr lang="en-US" altLang="ko-KR"/>
              <a:t>    }    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499" y="5117373"/>
            <a:ext cx="975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설정하면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사용해 인덱스에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{"index" : "test*", "alias" : "group"} 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으로 하면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test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로 시작하는 모든 인덱스를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이라는 명으로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하지만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으로 묶은 형태의 인덱스는 색인은안되고 검색만됨 또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내 </a:t>
            </a:r>
            <a:r>
              <a:rPr lang="en-US" altLang="ko-KR" smtClean="0">
                <a:solidFill>
                  <a:srgbClr val="24292E"/>
                </a:solidFill>
                <a:latin typeface="-apple-system"/>
              </a:rPr>
              <a:t>close</a:t>
            </a:r>
            <a:r>
              <a:rPr lang="ko-KR" altLang="en-US" smtClean="0">
                <a:solidFill>
                  <a:srgbClr val="24292E"/>
                </a:solidFill>
                <a:latin typeface="-apple-system"/>
              </a:rPr>
              <a:t>된 인덱스가 있으면 검색 요청이 불가능함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89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aliases </a:t>
            </a:r>
            <a:r>
              <a:rPr lang="en-US" altLang="ko-KR" b="1" smtClean="0"/>
              <a:t>API</a:t>
            </a:r>
            <a:endParaRPr lang="en-US" altLang="ko-KR" b="1"/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881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aliases API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는 인덱스에 별칭을 부여할 수 있음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0514" y="2105673"/>
            <a:ext cx="11234345" cy="26374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"localhost:9200/_aliases/_close?pretty"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"actions": [</a:t>
            </a:r>
          </a:p>
          <a:p>
            <a:r>
              <a:rPr lang="en-US" altLang="ko-KR"/>
              <a:t>    {</a:t>
            </a:r>
          </a:p>
          <a:p>
            <a:r>
              <a:rPr lang="en-US" altLang="ko-KR"/>
              <a:t>      "add" : {"index" : "test1", "alias" : "alias1"} </a:t>
            </a:r>
          </a:p>
          <a:p>
            <a:r>
              <a:rPr lang="en-US" altLang="ko-KR"/>
              <a:t>    }    </a:t>
            </a:r>
          </a:p>
          <a:p>
            <a:r>
              <a:rPr lang="en-US" altLang="ko-KR"/>
              <a:t>  ]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1499" y="5117373"/>
            <a:ext cx="9753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설정하면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alias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를 사용해 인덱스에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-apple-system"/>
              </a:rPr>
              <a:t>{"index" : "test*", "alias" : "group"} 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으로 하면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test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로 시작하는 모든 인덱스를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이라는 명으로 접근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4292E"/>
                </a:solidFill>
                <a:latin typeface="-apple-system"/>
              </a:rPr>
              <a:t>하지만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으로 묶은 형태의 인덱스는 색인은안되고 검색만됨 또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group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내 </a:t>
            </a:r>
            <a:r>
              <a:rPr lang="en-US" altLang="ko-KR">
                <a:solidFill>
                  <a:srgbClr val="24292E"/>
                </a:solidFill>
                <a:latin typeface="-apple-system"/>
              </a:rPr>
              <a:t>close</a:t>
            </a:r>
            <a:r>
              <a:rPr lang="ko-KR" altLang="en-US">
                <a:solidFill>
                  <a:srgbClr val="24292E"/>
                </a:solidFill>
                <a:latin typeface="-apple-system"/>
              </a:rPr>
              <a:t>된 인덱스가 있으면 검색 요청이 불가능함</a:t>
            </a:r>
            <a:endParaRPr lang="en-US" altLang="ko-KR" b="0" i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98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rollover API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99" y="1479982"/>
            <a:ext cx="9077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rollover API</a:t>
            </a:r>
            <a:r>
              <a:rPr lang="ko-KR" altLang="en-US"/>
              <a:t>는 인덱스에 특정 조건을 설정해서 해당 조건을 만족하면 인덱스를 </a:t>
            </a:r>
            <a:r>
              <a:rPr lang="ko-KR" altLang="en-US" smtClean="0"/>
              <a:t>새로 </a:t>
            </a:r>
            <a:r>
              <a:rPr lang="ko-KR" altLang="en-US"/>
              <a:t>만들고 새롭게 생성된 인덱스로 요청받는 </a:t>
            </a:r>
            <a:r>
              <a:rPr lang="en-US" altLang="ko-KR"/>
              <a:t>api</a:t>
            </a:r>
            <a:r>
              <a:rPr lang="ko-KR" altLang="en-US" smtClean="0"/>
              <a:t>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6214" y="2182154"/>
            <a:ext cx="11234345" cy="45212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PUT "localhost:9200/logs-000001?pretty"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"aliases": { "logs_write": {} }</a:t>
            </a:r>
          </a:p>
          <a:p>
            <a:r>
              <a:rPr lang="en-US" altLang="ko-KR"/>
              <a:t>}'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curl -X POST </a:t>
            </a:r>
            <a:r>
              <a:rPr lang="en-US" altLang="ko-KR" smtClean="0"/>
              <a:t>"localhost:9200/logs_write/_</a:t>
            </a:r>
            <a:r>
              <a:rPr lang="en-US" altLang="ko-KR"/>
              <a:t>rollover?pretty" \</a:t>
            </a:r>
          </a:p>
          <a:p>
            <a:r>
              <a:rPr lang="en-US" altLang="ko-KR"/>
              <a:t>-H 'Content-Type: application/json' </a:t>
            </a:r>
            <a:r>
              <a:rPr lang="en-US" altLang="ko-KR" smtClean="0"/>
              <a:t>\</a:t>
            </a:r>
            <a:endParaRPr lang="en-US" altLang="ko-KR"/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"conditions": { </a:t>
            </a:r>
          </a:p>
          <a:p>
            <a:r>
              <a:rPr lang="en-US" altLang="ko-KR"/>
              <a:t>  	"max_age": "7d",</a:t>
            </a:r>
          </a:p>
          <a:p>
            <a:r>
              <a:rPr lang="en-US" altLang="ko-KR"/>
              <a:t>  	"max_docs": 2,</a:t>
            </a:r>
          </a:p>
          <a:p>
            <a:r>
              <a:rPr lang="en-US" altLang="ko-KR"/>
              <a:t>  	"max_size": "5gb"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7459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rollover API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99106" y="1164102"/>
            <a:ext cx="2343150" cy="138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logs-000001</a:t>
            </a:r>
            <a:r>
              <a:rPr lang="en-US" altLang="ko-KR" smtClean="0"/>
              <a:t> index</a:t>
            </a:r>
          </a:p>
          <a:p>
            <a:pPr algn="ctr"/>
            <a:r>
              <a:rPr lang="en-US" altLang="ko-KR" smtClean="0"/>
              <a:t>alias(log_write)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642281" y="1828837"/>
            <a:ext cx="173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9848" y="1364255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rollover API </a:t>
            </a:r>
            <a:r>
              <a:rPr lang="ko-KR" altLang="en-US" smtClean="0"/>
              <a:t>적용</a:t>
            </a:r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70681" y="2792877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099106" y="4183233"/>
            <a:ext cx="2343150" cy="138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logs-000002 index</a:t>
            </a:r>
          </a:p>
          <a:p>
            <a:pPr algn="ctr"/>
            <a:r>
              <a:rPr lang="en-US" altLang="ko-KR" smtClean="0"/>
              <a:t>alias(log_write)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4981" y="2918623"/>
            <a:ext cx="6792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max_age, max_docs, max_size </a:t>
            </a:r>
            <a:r>
              <a:rPr lang="ko-KR" altLang="en-US" smtClean="0"/>
              <a:t>중 한개만 만족해도 </a:t>
            </a:r>
            <a:r>
              <a:rPr lang="en-US" altLang="ko-KR" smtClean="0"/>
              <a:t>rollover </a:t>
            </a:r>
            <a:r>
              <a:rPr lang="ko-KR" altLang="en-US" smtClean="0"/>
              <a:t>동작</a:t>
            </a:r>
            <a:endParaRPr lang="en-US" altLang="ko-KR" smtClean="0"/>
          </a:p>
          <a:p>
            <a:r>
              <a:rPr lang="en-US" altLang="ko-KR" b="1" smtClean="0"/>
              <a:t>log—000002 index</a:t>
            </a:r>
            <a:r>
              <a:rPr lang="ko-KR" altLang="en-US" smtClean="0"/>
              <a:t>를 새롭게 생성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별칭도 기존에 사용하던 </a:t>
            </a:r>
            <a:r>
              <a:rPr lang="en-US" altLang="ko-KR" smtClean="0"/>
              <a:t>log_write</a:t>
            </a:r>
            <a:r>
              <a:rPr lang="ko-KR" altLang="en-US" smtClean="0"/>
              <a:t>를 사용함</a:t>
            </a:r>
            <a:endParaRPr lang="en-US" altLang="ko-KR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1864" y="6143934"/>
            <a:ext cx="398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rollover</a:t>
            </a:r>
            <a:r>
              <a:rPr lang="ko-KR" altLang="en-US" smtClean="0"/>
              <a:t>는 </a:t>
            </a:r>
            <a:r>
              <a:rPr lang="en-US" altLang="ko-KR" smtClean="0"/>
              <a:t>dry_run </a:t>
            </a:r>
            <a:r>
              <a:rPr lang="ko-KR" altLang="en-US" smtClean="0"/>
              <a:t>모드를 지원함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265" y="4876543"/>
            <a:ext cx="4366074" cy="18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refresh API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514" y="1433816"/>
            <a:ext cx="1209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refresh API</a:t>
            </a:r>
            <a:r>
              <a:rPr lang="ko-KR" altLang="en-US"/>
              <a:t>는 </a:t>
            </a:r>
            <a:r>
              <a:rPr lang="en-US" altLang="ko-KR"/>
              <a:t>refresh_interval</a:t>
            </a:r>
            <a:r>
              <a:rPr lang="ko-KR" altLang="en-US"/>
              <a:t>과 상관 없이 메모리 버퍼 캐시에 있는 문서들을 바로 세그먼트로 저장해주는 </a:t>
            </a:r>
            <a:r>
              <a:rPr lang="en-US" altLang="ko-KR"/>
              <a:t>api</a:t>
            </a:r>
            <a:r>
              <a:rPr lang="ko-KR" altLang="en-US"/>
              <a:t>임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214" y="1936535"/>
            <a:ext cx="11234345" cy="8542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"localhost:9200/user/refresh&amp;pretty" \</a:t>
            </a:r>
          </a:p>
          <a:p>
            <a:r>
              <a:rPr lang="en-US" altLang="ko-KR"/>
              <a:t>-H 'Content-Type: application/json</a:t>
            </a:r>
            <a:r>
              <a:rPr lang="en-US" altLang="ko-KR" smtClean="0"/>
              <a:t>'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480514" y="3325705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forcemerge </a:t>
            </a:r>
            <a:r>
              <a:rPr lang="en-US" altLang="ko-KR" b="1"/>
              <a:t>API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514" y="3783071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forcemerge</a:t>
            </a:r>
            <a:r>
              <a:rPr lang="ko-KR" altLang="en-US"/>
              <a:t>는 세그먼트들을 강제로 병합하는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6214" y="4285790"/>
            <a:ext cx="11234345" cy="8542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"localhost:9200/user/forcemerge?max_num_segments=10&amp;pretty" \</a:t>
            </a:r>
          </a:p>
          <a:p>
            <a:r>
              <a:rPr lang="en-US" altLang="ko-KR"/>
              <a:t>-H 'Content-Type: application/json</a:t>
            </a:r>
            <a:r>
              <a:rPr lang="en-US" altLang="ko-KR" smtClean="0"/>
              <a:t>'</a:t>
            </a:r>
            <a:endParaRPr lang="en-US" altLang="ko-KR"/>
          </a:p>
        </p:txBody>
      </p:sp>
      <p:sp>
        <p:nvSpPr>
          <p:cNvPr id="26" name="TextBox 25"/>
          <p:cNvSpPr txBox="1"/>
          <p:nvPr/>
        </p:nvSpPr>
        <p:spPr>
          <a:xfrm>
            <a:off x="480514" y="5431246"/>
            <a:ext cx="1131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max_sum_segments: </a:t>
            </a:r>
            <a:r>
              <a:rPr lang="ko-KR" altLang="en-US" smtClean="0"/>
              <a:t>샤드 내 세그먼트들을 몇 개의 세그먼트로 병합할 것인지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성능상의 문제가 있을 수 있기 때문에 과거 로그 데이터 같은 과거에 사용한 인덱스에 실행하는것이 좋음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137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1438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 Index API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reindex API</a:t>
            </a:r>
            <a:endParaRPr lang="en-US" altLang="ko-KR" b="1"/>
          </a:p>
        </p:txBody>
      </p:sp>
      <p:sp>
        <p:nvSpPr>
          <p:cNvPr id="20" name="TextBox 19"/>
          <p:cNvSpPr txBox="1"/>
          <p:nvPr/>
        </p:nvSpPr>
        <p:spPr>
          <a:xfrm>
            <a:off x="480514" y="1433816"/>
            <a:ext cx="444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reindex API</a:t>
            </a:r>
            <a:r>
              <a:rPr lang="ko-KR" altLang="en-US"/>
              <a:t>는 인덱스를 복제하는 기능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214" y="1936534"/>
            <a:ext cx="11234345" cy="2997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curl -X POST "localhost:9200/_reindex&amp;pretty" \</a:t>
            </a:r>
          </a:p>
          <a:p>
            <a:r>
              <a:rPr lang="en-US" altLang="ko-KR"/>
              <a:t>-H 'Content-Type: application/json' \</a:t>
            </a:r>
          </a:p>
          <a:p>
            <a:r>
              <a:rPr lang="en-US" altLang="ko-KR"/>
              <a:t>-d '{</a:t>
            </a:r>
          </a:p>
          <a:p>
            <a:r>
              <a:rPr lang="en-US" altLang="ko-KR"/>
              <a:t>  "source": {</a:t>
            </a:r>
          </a:p>
          <a:p>
            <a:r>
              <a:rPr lang="en-US" altLang="ko-KR"/>
              <a:t>    "index": "test"</a:t>
            </a:r>
          </a:p>
          <a:p>
            <a:r>
              <a:rPr lang="en-US" altLang="ko-KR"/>
              <a:t>  },</a:t>
            </a:r>
          </a:p>
          <a:p>
            <a:r>
              <a:rPr lang="en-US" altLang="ko-KR"/>
              <a:t>  "desc": {</a:t>
            </a:r>
          </a:p>
          <a:p>
            <a:r>
              <a:rPr lang="en-US" altLang="ko-KR"/>
              <a:t>    "index": "new_test"</a:t>
            </a:r>
          </a:p>
          <a:p>
            <a:r>
              <a:rPr lang="en-US" altLang="ko-KR"/>
              <a:t>  }</a:t>
            </a:r>
          </a:p>
          <a:p>
            <a:r>
              <a:rPr lang="en-US" altLang="ko-KR"/>
              <a:t>}'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514" y="5205716"/>
            <a:ext cx="744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reindex api</a:t>
            </a:r>
            <a:r>
              <a:rPr lang="ko-KR" altLang="en-US"/>
              <a:t>는 주로 사용중인 인덱스의 </a:t>
            </a:r>
            <a:r>
              <a:rPr lang="en-US" altLang="ko-KR"/>
              <a:t>analyzer</a:t>
            </a:r>
            <a:r>
              <a:rPr lang="ko-KR" altLang="en-US"/>
              <a:t>를 변경할 때 필요함</a:t>
            </a:r>
          </a:p>
        </p:txBody>
      </p:sp>
    </p:spTree>
    <p:extLst>
      <p:ext uri="{BB962C8B-B14F-4D97-AF65-F5344CB8AC3E}">
        <p14:creationId xmlns:p14="http://schemas.microsoft.com/office/powerpoint/2010/main" val="23007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73664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6. </a:t>
            </a:r>
            <a:r>
              <a:rPr lang="ko-KR" altLang="en-US"/>
              <a:t>설정</a:t>
            </a:r>
            <a:r>
              <a:rPr lang="en-US" altLang="ko-KR"/>
              <a:t>: </a:t>
            </a:r>
            <a:r>
              <a:rPr lang="ko-KR" altLang="en-US"/>
              <a:t>템플릿 </a:t>
            </a:r>
            <a:r>
              <a:rPr lang="ko-KR" altLang="en-US" smtClean="0"/>
              <a:t>활용하기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480514" y="976450"/>
            <a:ext cx="297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Elasticsearch </a:t>
            </a:r>
            <a:r>
              <a:rPr lang="ko-KR" altLang="en-US" b="1" smtClean="0"/>
              <a:t>설정 템플릿</a:t>
            </a:r>
            <a:endParaRPr lang="en-US" altLang="ko-KR" b="1"/>
          </a:p>
        </p:txBody>
      </p:sp>
      <p:sp>
        <p:nvSpPr>
          <p:cNvPr id="14" name="TextBox 13"/>
          <p:cNvSpPr txBox="1"/>
          <p:nvPr/>
        </p:nvSpPr>
        <p:spPr>
          <a:xfrm>
            <a:off x="480514" y="1433816"/>
            <a:ext cx="871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Elasticsearch</a:t>
            </a:r>
            <a:r>
              <a:rPr lang="ko-KR" altLang="en-US" smtClean="0"/>
              <a:t>는 템플릿 </a:t>
            </a:r>
            <a:r>
              <a:rPr lang="en-US" altLang="ko-KR" smtClean="0"/>
              <a:t>API</a:t>
            </a:r>
            <a:r>
              <a:rPr lang="ko-KR" altLang="en-US" smtClean="0"/>
              <a:t>를 통해서 특정 패턴의 이름을 가진 인덱스에 설정이 </a:t>
            </a:r>
            <a:endParaRPr lang="en-US" altLang="ko-KR" smtClean="0"/>
          </a:p>
          <a:p>
            <a:r>
              <a:rPr lang="ko-KR" altLang="en-US" smtClean="0"/>
              <a:t>자동 반영되도록 하는 인터페이스를 제공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264" y="2168181"/>
            <a:ext cx="11234345" cy="56613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/>
              <a:t>curl -X PUT "localhost:9200/_template/mytemplate_1?pretty" \</a:t>
            </a:r>
          </a:p>
          <a:p>
            <a:r>
              <a:rPr lang="en-US" altLang="ko-KR" sz="1400"/>
              <a:t>-H 'Content-Type: application/json' \</a:t>
            </a:r>
          </a:p>
          <a:p>
            <a:r>
              <a:rPr lang="en-US" altLang="ko-KR" sz="1400"/>
              <a:t>-d '{</a:t>
            </a:r>
          </a:p>
          <a:p>
            <a:r>
              <a:rPr lang="en-US" altLang="ko-KR" sz="1400"/>
              <a:t>  "index_patterns" : ["test*"],</a:t>
            </a:r>
          </a:p>
          <a:p>
            <a:r>
              <a:rPr lang="en-US" altLang="ko-KR" sz="1400"/>
              <a:t>  "order": 1,</a:t>
            </a:r>
          </a:p>
          <a:p>
            <a:r>
              <a:rPr lang="en-US" altLang="ko-KR" sz="1400"/>
              <a:t>  "settings" : {</a:t>
            </a:r>
          </a:p>
          <a:p>
            <a:r>
              <a:rPr lang="en-US" altLang="ko-KR" sz="1400"/>
              <a:t>    "number_of_shards": 3,</a:t>
            </a:r>
          </a:p>
          <a:p>
            <a:r>
              <a:rPr lang="en-US" altLang="ko-KR" sz="1400"/>
              <a:t>    "umber_of_replicas": 1</a:t>
            </a:r>
          </a:p>
          <a:p>
            <a:r>
              <a:rPr lang="en-US" altLang="ko-KR" sz="1400"/>
              <a:t>  },</a:t>
            </a:r>
          </a:p>
          <a:p>
            <a:r>
              <a:rPr lang="en-US" altLang="ko-KR" sz="1400"/>
              <a:t>  "mappings": {</a:t>
            </a:r>
          </a:p>
          <a:p>
            <a:r>
              <a:rPr lang="en-US" altLang="ko-KR" sz="1400"/>
              <a:t>    "_doc": {</a:t>
            </a:r>
          </a:p>
          <a:p>
            <a:r>
              <a:rPr lang="en-US" altLang="ko-KR" sz="1400"/>
              <a:t>      "properties": {</a:t>
            </a:r>
          </a:p>
          <a:p>
            <a:r>
              <a:rPr lang="en-US" altLang="ko-KR" sz="1400"/>
              <a:t>        "test": {</a:t>
            </a:r>
          </a:p>
          <a:p>
            <a:r>
              <a:rPr lang="en-US" altLang="ko-KR" sz="1400"/>
              <a:t>          "type": "text"</a:t>
            </a:r>
          </a:p>
          <a:p>
            <a:r>
              <a:rPr lang="en-US" altLang="ko-KR" sz="1400"/>
              <a:t>        }</a:t>
            </a:r>
          </a:p>
          <a:p>
            <a:r>
              <a:rPr lang="en-US" altLang="ko-KR" sz="1400"/>
              <a:t>      }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},</a:t>
            </a:r>
          </a:p>
          <a:p>
            <a:r>
              <a:rPr lang="en-US" altLang="ko-KR" sz="1400"/>
              <a:t>  "aliases": {</a:t>
            </a:r>
          </a:p>
          <a:p>
            <a:r>
              <a:rPr lang="en-US" altLang="ko-KR" sz="1400"/>
              <a:t>    "alias1": {}</a:t>
            </a:r>
          </a:p>
          <a:p>
            <a:r>
              <a:rPr lang="en-US" altLang="ko-KR" sz="1400"/>
              <a:t>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}'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042" y="2507464"/>
            <a:ext cx="3342033" cy="18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488" b="55290"/>
          <a:stretch/>
        </p:blipFill>
        <p:spPr>
          <a:xfrm>
            <a:off x="0" y="0"/>
            <a:ext cx="3299012" cy="18825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927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97" y="1862957"/>
            <a:ext cx="2218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/>
              <a:t> Q &amp; A</a:t>
            </a:r>
            <a:endParaRPr lang="ko-KR" altLang="en-US" sz="4800"/>
          </a:p>
        </p:txBody>
      </p:sp>
      <p:sp>
        <p:nvSpPr>
          <p:cNvPr id="19" name="TextBox 18"/>
          <p:cNvSpPr txBox="1"/>
          <p:nvPr/>
        </p:nvSpPr>
        <p:spPr>
          <a:xfrm>
            <a:off x="284768" y="5859436"/>
            <a:ext cx="109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5"/>
              </a:rPr>
              <a:t>https://github.com/ces518/TIL/blob/master/elasticsearch</a:t>
            </a:r>
            <a:r>
              <a:rPr lang="en-US" altLang="ko-KR" smtClean="0">
                <a:hlinkClick r:id="rId5"/>
              </a:rPr>
              <a:t>/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linkClick r:id="rId6"/>
              </a:rPr>
              <a:t>https://</a:t>
            </a:r>
            <a:r>
              <a:rPr lang="en-US" altLang="ko-KR" smtClean="0">
                <a:hlinkClick r:id="rId6"/>
              </a:rPr>
              <a:t>github.com/sup2is/dev-note/blob/master/db/</a:t>
            </a:r>
            <a:r>
              <a:rPr lang="ko-KR" altLang="en-US"/>
              <a:t>기초부터</a:t>
            </a:r>
            <a:r>
              <a:rPr lang="en-US" altLang="ko-KR"/>
              <a:t>_</a:t>
            </a:r>
            <a:r>
              <a:rPr lang="ko-KR" altLang="en-US"/>
              <a:t>다지는</a:t>
            </a:r>
            <a:r>
              <a:rPr lang="en-US" altLang="ko-KR"/>
              <a:t>_</a:t>
            </a:r>
            <a:r>
              <a:rPr lang="en-US" altLang="ko-KR" err="1"/>
              <a:t>ElasticSearch</a:t>
            </a:r>
            <a:r>
              <a:rPr lang="en-US" altLang="ko-KR"/>
              <a:t>_</a:t>
            </a:r>
            <a:r>
              <a:rPr lang="ko-KR" altLang="en-US"/>
              <a:t>운영</a:t>
            </a:r>
            <a:r>
              <a:rPr lang="en-US" altLang="ko-KR"/>
              <a:t>_</a:t>
            </a:r>
            <a:r>
              <a:rPr lang="ko-KR" altLang="en-US"/>
              <a:t>노하우</a:t>
            </a:r>
            <a:r>
              <a:rPr lang="en-US" altLang="ko-KR"/>
              <a:t>.md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1490" y="5370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자료 참고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28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1098934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Cluster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583557"/>
            <a:ext cx="583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Cluster </a:t>
            </a:r>
            <a:r>
              <a:rPr lang="ko-KR" altLang="en-US"/>
              <a:t>영역 설정은 클러스터 전체에 적용되는 설정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1490" y="222558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Node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623843" y="2710212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Node</a:t>
            </a:r>
            <a:r>
              <a:rPr lang="ko-KR" altLang="en-US"/>
              <a:t>영역은 해당 노드에만 적용되는 </a:t>
            </a:r>
            <a:r>
              <a:rPr lang="ko-KR" altLang="en-US" smtClean="0"/>
              <a:t>설정</a:t>
            </a:r>
            <a:endParaRPr lang="en-US" altLang="ko-KR" smtClean="0"/>
          </a:p>
        </p:txBody>
      </p:sp>
      <p:sp>
        <p:nvSpPr>
          <p:cNvPr id="14" name="TextBox 13"/>
          <p:cNvSpPr txBox="1"/>
          <p:nvPr/>
        </p:nvSpPr>
        <p:spPr>
          <a:xfrm>
            <a:off x="491490" y="325631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Path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623842" y="3836867"/>
            <a:ext cx="7605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</a:rPr>
              <a:t> </a:t>
            </a:r>
            <a:r>
              <a:rPr lang="en-US" altLang="ko-KR" smtClean="0">
                <a:solidFill>
                  <a:srgbClr val="24292E"/>
                </a:solidFill>
              </a:rPr>
              <a:t> Paths </a:t>
            </a:r>
            <a:r>
              <a:rPr lang="ko-KR" altLang="en-US">
                <a:solidFill>
                  <a:srgbClr val="24292E"/>
                </a:solidFill>
              </a:rPr>
              <a:t>영역은 데이터와 로그의 저장 위치와 관련된 </a:t>
            </a:r>
            <a:r>
              <a:rPr lang="ko-KR" altLang="en-US" smtClean="0">
                <a:solidFill>
                  <a:srgbClr val="24292E"/>
                </a:solidFill>
              </a:rPr>
              <a:t>설정</a:t>
            </a:r>
            <a:endParaRPr lang="en-US" altLang="ko-KR" smtClean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491490" y="931495"/>
            <a:ext cx="165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24292E"/>
                </a:solidFill>
              </a:rPr>
              <a:t>Memory </a:t>
            </a:r>
            <a:r>
              <a:rPr lang="ko-KR" altLang="en-US" b="1" smtClean="0">
                <a:solidFill>
                  <a:srgbClr val="24292E"/>
                </a:solidFill>
              </a:rPr>
              <a:t>영역</a:t>
            </a:r>
            <a:endParaRPr lang="ko-KR" altLang="en-US" b="1" i="0">
              <a:solidFill>
                <a:srgbClr val="24292E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3841" y="1517817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  Memory </a:t>
            </a:r>
            <a:r>
              <a:rPr lang="ko-KR" altLang="en-US">
                <a:solidFill>
                  <a:srgbClr val="24292E"/>
                </a:solidFill>
              </a:rPr>
              <a:t>영역은 </a:t>
            </a:r>
            <a:r>
              <a:rPr lang="en-US" altLang="ko-KR">
                <a:solidFill>
                  <a:srgbClr val="24292E"/>
                </a:solidFill>
              </a:rPr>
              <a:t>ES </a:t>
            </a:r>
            <a:r>
              <a:rPr lang="ko-KR" altLang="en-US">
                <a:solidFill>
                  <a:srgbClr val="24292E"/>
                </a:solidFill>
              </a:rPr>
              <a:t>프로세스에 할당되는 메모리 영역을 어떻게 관리할 것인지 </a:t>
            </a:r>
            <a:r>
              <a:rPr lang="ko-KR" altLang="en-US" smtClean="0">
                <a:solidFill>
                  <a:srgbClr val="24292E"/>
                </a:solidFill>
              </a:rPr>
              <a:t>설</a:t>
            </a:r>
            <a:r>
              <a:rPr lang="ko-KR" altLang="en-US">
                <a:solidFill>
                  <a:srgbClr val="24292E"/>
                </a:solidFill>
              </a:rPr>
              <a:t>정</a:t>
            </a:r>
            <a:endParaRPr lang="en-US" altLang="ko-KR" smtClean="0">
              <a:solidFill>
                <a:srgbClr val="24292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02" y="2302938"/>
            <a:ext cx="5058481" cy="85737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3841" y="3731791"/>
            <a:ext cx="9374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mtClean="0">
              <a:solidFill>
                <a:srgbClr val="24292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841" y="3731791"/>
            <a:ext cx="9374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true</a:t>
            </a:r>
            <a:r>
              <a:rPr lang="ko-KR" altLang="en-US" smtClean="0">
                <a:solidFill>
                  <a:srgbClr val="24292E"/>
                </a:solidFill>
              </a:rPr>
              <a:t>일때 시스템의 스왑 메모리 영역을 사용하지 않도록 하는 설정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Elasticsearch</a:t>
            </a:r>
            <a:r>
              <a:rPr lang="ko-KR" altLang="en-US" smtClean="0">
                <a:solidFill>
                  <a:srgbClr val="24292E"/>
                </a:solidFill>
              </a:rPr>
              <a:t>는 스왑 메모리를 사용하지 않는것을 권장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24292E"/>
                </a:solidFill>
              </a:rPr>
              <a:t>true</a:t>
            </a:r>
            <a:r>
              <a:rPr lang="ko-KR" altLang="en-US" smtClean="0">
                <a:solidFill>
                  <a:srgbClr val="24292E"/>
                </a:solidFill>
              </a:rPr>
              <a:t>일때 다른 </a:t>
            </a:r>
            <a:r>
              <a:rPr lang="en-US" altLang="ko-KR" smtClean="0">
                <a:solidFill>
                  <a:srgbClr val="24292E"/>
                </a:solidFill>
              </a:rPr>
              <a:t>jvm </a:t>
            </a:r>
            <a:r>
              <a:rPr lang="ko-KR" altLang="en-US" smtClean="0">
                <a:solidFill>
                  <a:srgbClr val="24292E"/>
                </a:solidFill>
              </a:rPr>
              <a:t>프로그램이 간섭을 하지 못하기 때문에 성능이 보장됨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24292E"/>
                </a:solidFill>
              </a:rPr>
              <a:t>시스템 메모리 부족시 </a:t>
            </a:r>
            <a:r>
              <a:rPr lang="en-US" altLang="ko-KR" smtClean="0">
                <a:solidFill>
                  <a:srgbClr val="24292E"/>
                </a:solidFill>
              </a:rPr>
              <a:t>OOM</a:t>
            </a:r>
            <a:r>
              <a:rPr lang="ko-KR" altLang="en-US" smtClean="0">
                <a:solidFill>
                  <a:srgbClr val="24292E"/>
                </a:solidFill>
              </a:rPr>
              <a:t>이 발생하여 노드 장애로 이어질 수 있음</a:t>
            </a:r>
            <a:endParaRPr lang="en-US" altLang="ko-KR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설정을 제대로 사용하려면 </a:t>
            </a:r>
            <a:r>
              <a:rPr lang="en-US" altLang="ko-KR"/>
              <a:t>/etc/security/limits.conf </a:t>
            </a:r>
            <a:r>
              <a:rPr lang="ko-KR" altLang="en-US"/>
              <a:t>파일도 다음과 같이 수정해야함</a:t>
            </a:r>
            <a:endParaRPr lang="en-US" altLang="ko-KR" smtClean="0">
              <a:solidFill>
                <a:srgbClr val="24292E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1490" y="5323892"/>
            <a:ext cx="11234345" cy="11785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vi /etc/security/limits.conf</a:t>
            </a:r>
          </a:p>
          <a:p>
            <a:r>
              <a:rPr lang="en-US" altLang="ko-KR"/>
              <a:t>elasticsearch soft memlock umlimited #&lt;- </a:t>
            </a:r>
            <a:r>
              <a:rPr lang="ko-KR" altLang="en-US"/>
              <a:t>설정</a:t>
            </a:r>
            <a:r>
              <a:rPr lang="en-US" altLang="ko-KR"/>
              <a:t>, elasticsearch</a:t>
            </a:r>
            <a:r>
              <a:rPr lang="ko-KR" altLang="en-US"/>
              <a:t>는 </a:t>
            </a:r>
            <a:r>
              <a:rPr lang="en-US" altLang="ko-KR"/>
              <a:t>ES</a:t>
            </a:r>
            <a:r>
              <a:rPr lang="ko-KR" altLang="en-US"/>
              <a:t>를 실행하는 계정 이름</a:t>
            </a:r>
          </a:p>
          <a:p>
            <a:r>
              <a:rPr lang="en-US" altLang="ko-KR"/>
              <a:t>elasticsearch hard memlock umlimited</a:t>
            </a:r>
          </a:p>
        </p:txBody>
      </p:sp>
    </p:spTree>
    <p:extLst>
      <p:ext uri="{BB962C8B-B14F-4D97-AF65-F5344CB8AC3E}">
        <p14:creationId xmlns:p14="http://schemas.microsoft.com/office/powerpoint/2010/main" val="11421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Network </a:t>
            </a:r>
            <a:r>
              <a:rPr lang="ko-KR" altLang="en-US" b="1" smtClean="0"/>
              <a:t>영역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9851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Network</a:t>
            </a:r>
            <a:r>
              <a:rPr lang="ko-KR" altLang="en-US"/>
              <a:t>영역은 </a:t>
            </a:r>
            <a:r>
              <a:rPr lang="en-US" altLang="ko-KR"/>
              <a:t>ES </a:t>
            </a:r>
            <a:r>
              <a:rPr lang="ko-KR" altLang="en-US"/>
              <a:t>애플리케이션이 외부와 통신할 때 사용하게 될 </a:t>
            </a:r>
            <a:r>
              <a:rPr lang="en-US" altLang="ko-KR"/>
              <a:t>IP </a:t>
            </a:r>
            <a:r>
              <a:rPr lang="ko-KR" altLang="en-US"/>
              <a:t>주소를 설정하는 항목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외부</a:t>
            </a:r>
            <a:r>
              <a:rPr lang="en-US" altLang="ko-KR"/>
              <a:t>, </a:t>
            </a:r>
            <a:r>
              <a:rPr lang="ko-KR" altLang="en-US"/>
              <a:t>노드 통신에도 </a:t>
            </a:r>
            <a:r>
              <a:rPr lang="ko-KR" altLang="en-US" err="1"/>
              <a:t>설정값이</a:t>
            </a:r>
            <a:r>
              <a:rPr lang="ko-KR" altLang="en-US"/>
              <a:t> 동작하기 때문에 주의해야함</a:t>
            </a:r>
            <a:endParaRPr lang="en-US" altLang="ko-KR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66599" y="4006975"/>
            <a:ext cx="1476316" cy="6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C</a:t>
            </a: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6599" y="5946871"/>
            <a:ext cx="1476316" cy="683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B</a:t>
            </a: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9798" y="4562452"/>
            <a:ext cx="2957217" cy="1564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Node A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 err="1" smtClean="0"/>
              <a:t>network.host</a:t>
            </a:r>
            <a:endParaRPr lang="en-US" altLang="ko-KR" smtClean="0"/>
          </a:p>
          <a:p>
            <a:pPr algn="ctr"/>
            <a:r>
              <a:rPr lang="en-US" altLang="ko-KR" smtClean="0"/>
              <a:t>10.10.10.10</a:t>
            </a:r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4919435" y="4400081"/>
            <a:ext cx="623843" cy="32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919435" y="5946871"/>
            <a:ext cx="623843" cy="34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282405" y="4797581"/>
            <a:ext cx="1170774" cy="1093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74834" y="5344512"/>
            <a:ext cx="2868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867792" y="2484972"/>
            <a:ext cx="2350094" cy="538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</a:t>
            </a:r>
            <a:r>
              <a:rPr lang="en-US" altLang="ko-KR" smtClean="0"/>
              <a:t>etwork.host</a:t>
            </a:r>
            <a:endParaRPr lang="ko-KR" altLang="en-US"/>
          </a:p>
        </p:txBody>
      </p:sp>
      <p:cxnSp>
        <p:nvCxnSpPr>
          <p:cNvPr id="48" name="직선 연결선 47"/>
          <p:cNvCxnSpPr>
            <a:stCxn id="44" idx="3"/>
          </p:cNvCxnSpPr>
          <p:nvPr/>
        </p:nvCxnSpPr>
        <p:spPr>
          <a:xfrm flipV="1">
            <a:off x="4217886" y="2484972"/>
            <a:ext cx="701549" cy="26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4" idx="3"/>
          </p:cNvCxnSpPr>
          <p:nvPr/>
        </p:nvCxnSpPr>
        <p:spPr>
          <a:xfrm>
            <a:off x="4217886" y="2754165"/>
            <a:ext cx="701549" cy="30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4919435" y="2085174"/>
            <a:ext cx="2549589" cy="53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network.bind_host</a:t>
            </a:r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919435" y="2788147"/>
            <a:ext cx="2549589" cy="534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network.publish_host</a:t>
            </a:r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7537391" y="2367185"/>
            <a:ext cx="5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537391" y="3023357"/>
            <a:ext cx="538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075776" y="2167889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클라이언트의 요청을 처리하기 위한 </a:t>
            </a:r>
            <a:r>
              <a:rPr lang="en-US" altLang="ko-KR" smtClean="0"/>
              <a:t>ip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075776" y="283617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노드간 통신을 위한 </a:t>
            </a:r>
            <a:r>
              <a:rPr lang="en-US" altLang="ko-KR" smtClean="0"/>
              <a:t>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Discovery</a:t>
            </a:r>
            <a:r>
              <a:rPr lang="ko-KR" altLang="en-US"/>
              <a:t>영역은 노드 간의 클러스터링을 위해 필요한 설정</a:t>
            </a:r>
            <a:endParaRPr lang="en-US" altLang="ko-KR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94475" y="2008262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discovery.seed_hosts: ["10.10.10.10"]</a:t>
            </a:r>
          </a:p>
          <a:p>
            <a:pPr algn="ctr"/>
            <a:r>
              <a:rPr lang="en-US" altLang="ko-KR"/>
              <a:t>cluster.initial_master_nodes: ["node-1", "node-2"]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02143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57760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13377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2143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node-2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7760" y="322259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node-1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13377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4412199" y="4695946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1"/>
          </p:cNvCxnSpPr>
          <p:nvPr/>
        </p:nvCxnSpPr>
        <p:spPr>
          <a:xfrm flipH="1">
            <a:off x="3529413" y="3637065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>
            <a:off x="6367816" y="3637065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623843" y="1338998"/>
            <a:ext cx="658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Discovery</a:t>
            </a:r>
            <a:r>
              <a:rPr lang="ko-KR" altLang="en-US"/>
              <a:t>영역은 노드 간의 클러스터링을 위해 필요한 설정</a:t>
            </a:r>
            <a:endParaRPr lang="en-US" altLang="ko-KR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2147429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discovery.seed_hosts: ["</a:t>
            </a:r>
            <a:r>
              <a:rPr lang="en-US" altLang="ko-KR" smtClean="0"/>
              <a:t>10.10.10.10“, “x.x.x.x” ...]</a:t>
            </a:r>
            <a:endParaRPr lang="en-US" altLang="ko-KR"/>
          </a:p>
          <a:p>
            <a:pPr algn="ctr"/>
            <a:r>
              <a:rPr lang="en-US" altLang="ko-KR"/>
              <a:t>cluster.initial_master_nodes: ["node-1", "node-2"]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56000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11617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67234" y="5708591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56000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node-2</a:t>
            </a: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11617" y="322259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/>
              <a:t>node-1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67234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28" name="직선 연결선 27"/>
          <p:cNvCxnSpPr>
            <a:stCxn id="25" idx="3"/>
            <a:endCxn id="27" idx="1"/>
          </p:cNvCxnSpPr>
          <p:nvPr/>
        </p:nvCxnSpPr>
        <p:spPr>
          <a:xfrm>
            <a:off x="6266056" y="4695946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1"/>
          </p:cNvCxnSpPr>
          <p:nvPr/>
        </p:nvCxnSpPr>
        <p:spPr>
          <a:xfrm flipH="1">
            <a:off x="5383270" y="3637065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>
            <a:off x="8221673" y="3637065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05118" y="2158228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discovery.zen.ping.unicast.hosts</a:t>
            </a:r>
            <a:r>
              <a:rPr lang="en-US" altLang="ko-KR" smtClean="0"/>
              <a:t>: </a:t>
            </a:r>
            <a:r>
              <a:rPr lang="en-US" altLang="ko-KR"/>
              <a:t>["10.10.10.10"]</a:t>
            </a:r>
          </a:p>
          <a:p>
            <a:pPr algn="ctr"/>
            <a:r>
              <a:rPr lang="en-US" altLang="ko-KR"/>
              <a:t>discovery.zen.minimum_master_nodes</a:t>
            </a:r>
            <a:r>
              <a:rPr lang="en-US" altLang="ko-KR" smtClean="0"/>
              <a:t>: 2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11432" y="175900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6.x version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82032" y="1759007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</a:t>
            </a:r>
            <a:r>
              <a:rPr lang="en-US" altLang="ko-KR" smtClean="0"/>
              <a:t>.x version</a:t>
            </a: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5618" y="4281475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New node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1432" y="4695946"/>
            <a:ext cx="200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046" y="5385425"/>
            <a:ext cx="470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클러스터 합류시점에 </a:t>
            </a:r>
            <a:r>
              <a:rPr lang="en-US" altLang="ko-KR" smtClean="0"/>
              <a:t>discovery.seed_hosts</a:t>
            </a:r>
            <a:br>
              <a:rPr lang="en-US" altLang="ko-KR" smtClean="0"/>
            </a:br>
            <a:r>
              <a:rPr lang="ko-KR" altLang="en-US" smtClean="0"/>
              <a:t>를 순차적으로 확인해서 </a:t>
            </a:r>
            <a:r>
              <a:rPr lang="en-US" altLang="ko-KR" smtClean="0"/>
              <a:t>cluster.name</a:t>
            </a:r>
            <a:r>
              <a:rPr lang="ko-KR" altLang="en-US" smtClean="0"/>
              <a:t>이 동일한지 </a:t>
            </a:r>
            <a:r>
              <a:rPr lang="ko-KR" altLang="en-US" smtClean="0"/>
              <a:t>확인</a:t>
            </a:r>
            <a:endParaRPr lang="en-US" altLang="ko-KR" smtClean="0"/>
          </a:p>
          <a:p>
            <a:r>
              <a:rPr lang="ko-KR" altLang="en-US" smtClean="0"/>
              <a:t>못찾을 경우 새로운 클러스터 생성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143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6761090" y="3194838"/>
            <a:ext cx="2199505" cy="170643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rot="20057519">
            <a:off x="2855745" y="2428458"/>
            <a:ext cx="4122472" cy="2159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-1" r="-1565" b="58800"/>
          <a:stretch/>
        </p:blipFill>
        <p:spPr>
          <a:xfrm>
            <a:off x="1" y="0"/>
            <a:ext cx="3002142" cy="1546789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20090"/>
            <a:ext cx="1219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290" y="84725"/>
            <a:ext cx="1888199" cy="63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1490" y="854375"/>
            <a:ext cx="17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Discovery </a:t>
            </a:r>
            <a:r>
              <a:rPr lang="ko-KR" altLang="en-US" b="1"/>
              <a:t>영역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290" y="4743156"/>
            <a:ext cx="1957660" cy="21148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769" y="117861"/>
            <a:ext cx="2884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en-US" altLang="ko-KR" err="1" smtClean="0"/>
              <a:t>elasticsearch.yml</a:t>
            </a:r>
            <a:r>
              <a:rPr lang="en-US" altLang="ko-KR" smtClean="0"/>
              <a:t> </a:t>
            </a:r>
            <a:r>
              <a:rPr lang="ko-KR" altLang="en-US" smtClean="0"/>
              <a:t>파일 </a:t>
            </a:r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02143" y="1210779"/>
            <a:ext cx="57940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discovery.zen.minimum_master_nodes: 2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9811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65428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21045" y="5506152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DataNode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09811" y="359224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node-2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165428" y="2533363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node-1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1045" y="3592244"/>
            <a:ext cx="1410056" cy="82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Master</a:t>
            </a:r>
          </a:p>
          <a:p>
            <a:pPr algn="ctr"/>
            <a:r>
              <a:rPr lang="en-US" altLang="ko-KR" smtClean="0"/>
              <a:t>Node</a:t>
            </a:r>
          </a:p>
          <a:p>
            <a:pPr algn="ctr"/>
            <a:r>
              <a:rPr lang="en-US" altLang="ko-KR" smtClean="0"/>
              <a:t>node-3</a:t>
            </a:r>
            <a:endParaRPr lang="ko-KR" altLang="en-US"/>
          </a:p>
        </p:txBody>
      </p:sp>
      <p:cxnSp>
        <p:nvCxnSpPr>
          <p:cNvPr id="5" name="직선 연결선 4"/>
          <p:cNvCxnSpPr>
            <a:stCxn id="20" idx="3"/>
            <a:endCxn id="24" idx="1"/>
          </p:cNvCxnSpPr>
          <p:nvPr/>
        </p:nvCxnSpPr>
        <p:spPr>
          <a:xfrm>
            <a:off x="4619867" y="4006715"/>
            <a:ext cx="2501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3" idx="1"/>
          </p:cNvCxnSpPr>
          <p:nvPr/>
        </p:nvCxnSpPr>
        <p:spPr>
          <a:xfrm flipH="1">
            <a:off x="3737081" y="2947834"/>
            <a:ext cx="1428347" cy="7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3" idx="3"/>
          </p:cNvCxnSpPr>
          <p:nvPr/>
        </p:nvCxnSpPr>
        <p:spPr>
          <a:xfrm>
            <a:off x="6575484" y="2947834"/>
            <a:ext cx="1451586" cy="8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770838" y="2941547"/>
            <a:ext cx="717847" cy="593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540243" y="3770489"/>
            <a:ext cx="717847" cy="593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5570" y="30853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네트워크 장애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73459" y="38633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네트워크 장애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963496" y="228325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split brain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2116</Words>
  <Application>Microsoft Office PowerPoint</Application>
  <PresentationFormat>와이드스크린</PresentationFormat>
  <Paragraphs>465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2021-02-22T08:37:21Z</dcterms:created>
  <dcterms:modified xsi:type="dcterms:W3CDTF">2021-03-02T13:18:01Z</dcterms:modified>
</cp:coreProperties>
</file>