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2"/>
  </p:notesMasterIdLst>
  <p:handoutMasterIdLst>
    <p:handoutMasterId r:id="rId13"/>
  </p:handoutMasterIdLst>
  <p:sldIdLst>
    <p:sldId id="256" r:id="rId2"/>
    <p:sldId id="266" r:id="rId3"/>
    <p:sldId id="257" r:id="rId4"/>
    <p:sldId id="258" r:id="rId5"/>
    <p:sldId id="267" r:id="rId6"/>
    <p:sldId id="260" r:id="rId7"/>
    <p:sldId id="262" r:id="rId8"/>
    <p:sldId id="265" r:id="rId9"/>
    <p:sldId id="268"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2CA8DD-5177-4096-9716-287C7B5BB3EA}" type="datetimeFigureOut">
              <a:rPr lang="en-US" smtClean="0"/>
              <a:t>5/7/2015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EA9215-43A1-4B3A-B1C1-EF13815E24EB}" type="slidenum">
              <a:rPr lang="en-US" smtClean="0"/>
              <a:t>‹#›</a:t>
            </a:fld>
            <a:endParaRPr lang="en-US"/>
          </a:p>
        </p:txBody>
      </p:sp>
    </p:spTree>
    <p:extLst>
      <p:ext uri="{BB962C8B-B14F-4D97-AF65-F5344CB8AC3E}">
        <p14:creationId xmlns:p14="http://schemas.microsoft.com/office/powerpoint/2010/main" val="2882082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447DC-C106-43C9-B68B-435F437D0CEA}" type="datetimeFigureOut">
              <a:rPr lang="en-US" smtClean="0"/>
              <a:pPr/>
              <a:t>5/7/2015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6B2F0-A299-4885-A6F8-E042D22BAA64}" type="slidenum">
              <a:rPr lang="en-US" smtClean="0"/>
              <a:pPr/>
              <a:t>‹#›</a:t>
            </a:fld>
            <a:endParaRPr lang="en-US"/>
          </a:p>
        </p:txBody>
      </p:sp>
    </p:spTree>
    <p:extLst>
      <p:ext uri="{BB962C8B-B14F-4D97-AF65-F5344CB8AC3E}">
        <p14:creationId xmlns:p14="http://schemas.microsoft.com/office/powerpoint/2010/main" val="28171905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1</a:t>
            </a:fld>
            <a:endParaRPr lang="en-US"/>
          </a:p>
        </p:txBody>
      </p:sp>
    </p:spTree>
    <p:extLst>
      <p:ext uri="{BB962C8B-B14F-4D97-AF65-F5344CB8AC3E}">
        <p14:creationId xmlns:p14="http://schemas.microsoft.com/office/powerpoint/2010/main" val="10860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2</a:t>
            </a:fld>
            <a:endParaRPr lang="en-US"/>
          </a:p>
        </p:txBody>
      </p:sp>
    </p:spTree>
    <p:extLst>
      <p:ext uri="{BB962C8B-B14F-4D97-AF65-F5344CB8AC3E}">
        <p14:creationId xmlns:p14="http://schemas.microsoft.com/office/powerpoint/2010/main" val="288320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3</a:t>
            </a:fld>
            <a:endParaRPr lang="en-US"/>
          </a:p>
        </p:txBody>
      </p:sp>
    </p:spTree>
    <p:extLst>
      <p:ext uri="{BB962C8B-B14F-4D97-AF65-F5344CB8AC3E}">
        <p14:creationId xmlns:p14="http://schemas.microsoft.com/office/powerpoint/2010/main" val="362050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4</a:t>
            </a:fld>
            <a:endParaRPr lang="en-US"/>
          </a:p>
        </p:txBody>
      </p:sp>
    </p:spTree>
    <p:extLst>
      <p:ext uri="{BB962C8B-B14F-4D97-AF65-F5344CB8AC3E}">
        <p14:creationId xmlns:p14="http://schemas.microsoft.com/office/powerpoint/2010/main" val="413377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5</a:t>
            </a:fld>
            <a:endParaRPr lang="en-US"/>
          </a:p>
        </p:txBody>
      </p:sp>
    </p:spTree>
    <p:extLst>
      <p:ext uri="{BB962C8B-B14F-4D97-AF65-F5344CB8AC3E}">
        <p14:creationId xmlns:p14="http://schemas.microsoft.com/office/powerpoint/2010/main" val="88414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6</a:t>
            </a:fld>
            <a:endParaRPr lang="en-US"/>
          </a:p>
        </p:txBody>
      </p:sp>
    </p:spTree>
    <p:extLst>
      <p:ext uri="{BB962C8B-B14F-4D97-AF65-F5344CB8AC3E}">
        <p14:creationId xmlns:p14="http://schemas.microsoft.com/office/powerpoint/2010/main" val="278161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7</a:t>
            </a:fld>
            <a:endParaRPr lang="en-US"/>
          </a:p>
        </p:txBody>
      </p:sp>
    </p:spTree>
    <p:extLst>
      <p:ext uri="{BB962C8B-B14F-4D97-AF65-F5344CB8AC3E}">
        <p14:creationId xmlns:p14="http://schemas.microsoft.com/office/powerpoint/2010/main" val="105797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8</a:t>
            </a:fld>
            <a:endParaRPr lang="en-US"/>
          </a:p>
        </p:txBody>
      </p:sp>
    </p:spTree>
    <p:extLst>
      <p:ext uri="{BB962C8B-B14F-4D97-AF65-F5344CB8AC3E}">
        <p14:creationId xmlns:p14="http://schemas.microsoft.com/office/powerpoint/2010/main" val="163898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10</a:t>
            </a:fld>
            <a:endParaRPr lang="en-US"/>
          </a:p>
        </p:txBody>
      </p:sp>
    </p:spTree>
    <p:extLst>
      <p:ext uri="{BB962C8B-B14F-4D97-AF65-F5344CB8AC3E}">
        <p14:creationId xmlns:p14="http://schemas.microsoft.com/office/powerpoint/2010/main" val="1013770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D38BDC57-F83C-4DE3-9216-B874C21CB6BF}" type="datetime1">
              <a:rPr lang="en-US" smtClean="0"/>
              <a:t>5/7/2015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14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63FB2-CBDF-4BA5-809F-5E8A798B15FD}" type="datetime1">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060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022EF4-E907-48B2-90CB-F7A7C1EEF69B}"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0685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10843-EDDA-4985-964D-CE652BCA61A9}"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8965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0FE1BD-251C-4B79-B04F-D7F538318EB1}"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155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CC1F4-CAFB-45A1-AE1A-77486264281A}"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7411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57696-7E45-4708-817D-5F8C37E36AE4}"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017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604DB1-2327-4789-B975-326B2267DE8C}"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696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255F39-DA33-45B9-A7FA-4AE78BBA2755}"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870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659A37-2279-4C64-AE4B-A1FC58CDC13E}"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215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E7870-DA44-43FD-AE11-5C087A9F7B47}" type="datetime1">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566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8A1CAA-DFCC-4205-8408-16D138A70E53}" type="datetime1">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982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4DBED5-22E6-4302-90AF-60005CA6AEB5}" type="datetime1">
              <a:rPr lang="en-US" smtClean="0"/>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325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B86B4F-10E4-4391-BB83-DA0BD990F976}" type="datetime1">
              <a:rPr lang="en-US" smtClean="0"/>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946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F56C5CBC-608F-452A-B00B-1BACC1FC838E}" type="datetime1">
              <a:rPr lang="en-US" smtClean="0"/>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02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75A0B5-3153-4EBF-8042-A75B8E62D1BB}" type="datetime1">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37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521D6-26FD-43B6-B774-D1E90F331C1D}" type="datetime1">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32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6A1B71-F98A-4DEB-BE3A-10D5FEE11B95}" type="datetime1">
              <a:rPr lang="en-US" smtClean="0"/>
              <a:t>5/7/2015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167664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sz="6000" smtClean="0"/>
              <a:t>Final project</a:t>
            </a:r>
            <a:endParaRPr lang="en-US" sz="6000"/>
          </a:p>
        </p:txBody>
      </p:sp>
      <p:sp>
        <p:nvSpPr>
          <p:cNvPr id="3" name="Subtitle 2"/>
          <p:cNvSpPr>
            <a:spLocks noGrp="1"/>
          </p:cNvSpPr>
          <p:nvPr>
            <p:ph type="subTitle" idx="1"/>
          </p:nvPr>
        </p:nvSpPr>
        <p:spPr>
          <a:xfrm>
            <a:off x="4343400" y="3581400"/>
            <a:ext cx="3733800" cy="2286000"/>
          </a:xfrm>
        </p:spPr>
        <p:txBody>
          <a:bodyPr>
            <a:normAutofit/>
          </a:bodyPr>
          <a:lstStyle/>
          <a:p>
            <a:pPr algn="l"/>
            <a:r>
              <a:rPr lang="en-US" sz="2000" b="1" smtClean="0">
                <a:latin typeface="Arial" panose="020B0604020202020204" pitchFamily="34" charset="0"/>
                <a:cs typeface="Arial" panose="020B0604020202020204" pitchFamily="34" charset="0"/>
              </a:rPr>
              <a:t>Member:</a:t>
            </a:r>
          </a:p>
          <a:p>
            <a:pPr lvl="1" algn="l"/>
            <a:r>
              <a:rPr lang="en-US" sz="1800" err="1" smtClean="0">
                <a:latin typeface="Arial" panose="020B0604020202020204" pitchFamily="34" charset="0"/>
                <a:cs typeface="Arial" panose="020B0604020202020204" pitchFamily="34" charset="0"/>
              </a:rPr>
              <a:t>Huỳnh</a:t>
            </a:r>
            <a:r>
              <a:rPr lang="en-US" sz="1800" smtClean="0">
                <a:latin typeface="Arial" panose="020B0604020202020204" pitchFamily="34" charset="0"/>
                <a:cs typeface="Arial" panose="020B0604020202020204" pitchFamily="34" charset="0"/>
              </a:rPr>
              <a:t> Minh </a:t>
            </a:r>
            <a:r>
              <a:rPr lang="en-US" sz="1800" err="1" smtClean="0">
                <a:latin typeface="Arial" panose="020B0604020202020204" pitchFamily="34" charset="0"/>
                <a:cs typeface="Arial" panose="020B0604020202020204" pitchFamily="34" charset="0"/>
              </a:rPr>
              <a:t>Trí</a:t>
            </a:r>
            <a:r>
              <a:rPr lang="en-US" sz="1800" smtClean="0">
                <a:latin typeface="Arial" panose="020B0604020202020204" pitchFamily="34" charset="0"/>
                <a:cs typeface="Arial" panose="020B0604020202020204" pitchFamily="34" charset="0"/>
              </a:rPr>
              <a:t>.</a:t>
            </a:r>
          </a:p>
          <a:p>
            <a:pPr lvl="1" algn="l"/>
            <a:r>
              <a:rPr lang="en-US" sz="1800" err="1" smtClean="0">
                <a:latin typeface="Arial" panose="020B0604020202020204" pitchFamily="34" charset="0"/>
                <a:cs typeface="Arial" panose="020B0604020202020204" pitchFamily="34" charset="0"/>
              </a:rPr>
              <a:t>Võ</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Kỳ</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Quốc</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Anh</a:t>
            </a:r>
            <a:r>
              <a:rPr lang="en-US" sz="1800" smtClean="0">
                <a:latin typeface="Arial" panose="020B0604020202020204" pitchFamily="34" charset="0"/>
                <a:cs typeface="Arial" panose="020B0604020202020204" pitchFamily="34" charset="0"/>
              </a:rPr>
              <a:t>.</a:t>
            </a:r>
          </a:p>
          <a:p>
            <a:pPr lvl="1" algn="l"/>
            <a:r>
              <a:rPr lang="en-US" sz="1800" err="1" smtClean="0">
                <a:latin typeface="Arial" panose="020B0604020202020204" pitchFamily="34" charset="0"/>
                <a:cs typeface="Arial" panose="020B0604020202020204" pitchFamily="34" charset="0"/>
              </a:rPr>
              <a:t>Đoàn</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Đình</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Phúc</a:t>
            </a:r>
            <a:r>
              <a:rPr lang="en-US" sz="1800" smtClean="0">
                <a:latin typeface="Arial" panose="020B0604020202020204" pitchFamily="34" charset="0"/>
                <a:cs typeface="Arial" panose="020B0604020202020204" pitchFamily="34" charset="0"/>
              </a:rPr>
              <a:t>.</a:t>
            </a:r>
          </a:p>
          <a:p>
            <a:pPr marL="0" lvl="1" algn="l"/>
            <a:r>
              <a:rPr lang="en-US" sz="2000" b="1" smtClean="0">
                <a:latin typeface="Arial" panose="020B0604020202020204" pitchFamily="34" charset="0"/>
                <a:cs typeface="Arial" panose="020B0604020202020204" pitchFamily="34" charset="0"/>
              </a:rPr>
              <a:t>MENTOR:</a:t>
            </a:r>
            <a:r>
              <a:rPr lang="en-US" sz="2000" smtClean="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Trần</a:t>
            </a:r>
            <a:r>
              <a:rPr lang="en-US" sz="1800">
                <a:latin typeface="Arial" panose="020B0604020202020204" pitchFamily="34" charset="0"/>
                <a:cs typeface="Arial" panose="020B0604020202020204" pitchFamily="34" charset="0"/>
              </a:rPr>
              <a:t> Minh </a:t>
            </a:r>
            <a:r>
              <a:rPr lang="en-US" sz="1800" err="1">
                <a:latin typeface="Arial" panose="020B0604020202020204" pitchFamily="34" charset="0"/>
                <a:cs typeface="Arial" panose="020B0604020202020204" pitchFamily="34" charset="0"/>
              </a:rPr>
              <a:t>Thiện</a:t>
            </a:r>
            <a:endParaRPr lang="en-US" sz="1800">
              <a:latin typeface="Arial" panose="020B0604020202020204" pitchFamily="34" charset="0"/>
              <a:cs typeface="Arial" panose="020B0604020202020204" pitchFamily="34" charset="0"/>
            </a:endParaRPr>
          </a:p>
          <a:p>
            <a:pPr algn="l"/>
            <a:endParaRPr lang="en-US" sz="1800">
              <a:latin typeface="Arial" panose="020B0604020202020204" pitchFamily="34" charset="0"/>
              <a:cs typeface="Arial" panose="020B0604020202020204" pitchFamily="34" charset="0"/>
            </a:endParaRPr>
          </a:p>
        </p:txBody>
      </p:sp>
      <p:sp>
        <p:nvSpPr>
          <p:cNvPr id="4" name="TextBox 3"/>
          <p:cNvSpPr txBox="1"/>
          <p:nvPr/>
        </p:nvSpPr>
        <p:spPr>
          <a:xfrm>
            <a:off x="7162800" y="2809359"/>
            <a:ext cx="1447800" cy="369332"/>
          </a:xfrm>
          <a:prstGeom prst="rect">
            <a:avLst/>
          </a:prstGeom>
          <a:noFill/>
        </p:spPr>
        <p:txBody>
          <a:bodyPr wrap="square" rtlCol="0">
            <a:spAutoFit/>
          </a:bodyPr>
          <a:lstStyle/>
          <a:p>
            <a:r>
              <a:rPr lang="en-US" smtClean="0"/>
              <a:t>Project 1,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2609850"/>
          </a:xfrm>
        </p:spPr>
        <p:txBody>
          <a:bodyPr>
            <a:noAutofit/>
          </a:bodyPr>
          <a:lstStyle/>
          <a:p>
            <a:r>
              <a:rPr lang="en-US" sz="8000">
                <a:solidFill>
                  <a:schemeClr val="tx2"/>
                </a:solidFill>
                <a:effectLst>
                  <a:outerShdw blurRad="63500" dist="38100" dir="5400000" algn="t" rotWithShape="0">
                    <a:prstClr val="black">
                      <a:alpha val="25000"/>
                    </a:prstClr>
                  </a:outerShdw>
                </a:effectLst>
                <a:latin typeface="+mn-lt"/>
              </a:rPr>
              <a:t>Thank for your listening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456267"/>
          </a:xfrm>
        </p:spPr>
        <p:txBody>
          <a:bodyPr/>
          <a:lstStyle/>
          <a:p>
            <a:r>
              <a:rPr lang="en-US" smtClean="0"/>
              <a:t>Project requirement</a:t>
            </a:r>
            <a:endParaRPr lang="en-US"/>
          </a:p>
        </p:txBody>
      </p:sp>
      <p:sp>
        <p:nvSpPr>
          <p:cNvPr id="3" name="Content Placeholder 2"/>
          <p:cNvSpPr>
            <a:spLocks noGrp="1"/>
          </p:cNvSpPr>
          <p:nvPr>
            <p:ph idx="1"/>
          </p:nvPr>
        </p:nvSpPr>
        <p:spPr>
          <a:xfrm>
            <a:off x="457200" y="1676400"/>
            <a:ext cx="7772400" cy="4114801"/>
          </a:xfrm>
        </p:spPr>
        <p:txBody>
          <a:bodyPr>
            <a:normAutofit/>
          </a:bodyPr>
          <a:lstStyle/>
          <a:p>
            <a:pPr algn="just"/>
            <a:r>
              <a:rPr lang="en-US" sz="2600" smtClean="0"/>
              <a:t>Add/modify/disable </a:t>
            </a:r>
            <a:r>
              <a:rPr lang="en-US" sz="2600"/>
              <a:t>and remove </a:t>
            </a:r>
            <a:r>
              <a:rPr lang="en-US" sz="2600" smtClean="0"/>
              <a:t>account.</a:t>
            </a:r>
          </a:p>
          <a:p>
            <a:pPr algn="just"/>
            <a:r>
              <a:rPr lang="en-US" sz="2800"/>
              <a:t>Search </a:t>
            </a:r>
            <a:r>
              <a:rPr lang="en-US" sz="2800" smtClean="0"/>
              <a:t>accounts.</a:t>
            </a:r>
          </a:p>
          <a:p>
            <a:pPr algn="just"/>
            <a:r>
              <a:rPr lang="en-US" sz="2600" smtClean="0"/>
              <a:t>Change state account.</a:t>
            </a:r>
          </a:p>
          <a:p>
            <a:pPr algn="just"/>
            <a:r>
              <a:rPr lang="en-US" sz="2600" smtClean="0"/>
              <a:t>Add/transfer/withdraw funds from account.</a:t>
            </a:r>
          </a:p>
          <a:p>
            <a:pPr algn="just"/>
            <a:r>
              <a:rPr lang="en-US" sz="2800" smtClean="0"/>
              <a:t>View </a:t>
            </a:r>
            <a:r>
              <a:rPr lang="en-US" sz="2800"/>
              <a:t>account balance amount and transactions in a given </a:t>
            </a:r>
            <a:r>
              <a:rPr lang="en-US" sz="2800" smtClean="0"/>
              <a:t>period.</a:t>
            </a:r>
            <a:endParaRPr lang="en-US" sz="2600" smtClean="0"/>
          </a:p>
          <a:p>
            <a:pPr algn="just"/>
            <a:endParaRPr lang="en-US" sz="2600"/>
          </a:p>
        </p:txBody>
      </p:sp>
      <p:sp>
        <p:nvSpPr>
          <p:cNvPr id="4" name="Slide Number Placeholder 3"/>
          <p:cNvSpPr>
            <a:spLocks noGrp="1"/>
          </p:cNvSpPr>
          <p:nvPr>
            <p:ph type="sldNum" sz="quarter" idx="12"/>
          </p:nvPr>
        </p:nvSpPr>
        <p:spPr>
          <a:xfrm>
            <a:off x="8229600" y="6324600"/>
            <a:ext cx="417516" cy="377825"/>
          </a:xfrm>
        </p:spPr>
        <p:txBody>
          <a:bodyPr/>
          <a:lstStyle/>
          <a:p>
            <a:fld id="{B6F15528-21DE-4FAA-801E-634DDDAF4B2B}" type="slidenum">
              <a:rPr lang="en-US" sz="2800" smtClean="0"/>
              <a:pPr/>
              <a:t>2</a:t>
            </a:fld>
            <a:endParaRPr lang="en-US" sz="2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236"/>
            <a:ext cx="7772400" cy="1456267"/>
          </a:xfrm>
        </p:spPr>
        <p:txBody>
          <a:bodyPr/>
          <a:lstStyle/>
          <a:p>
            <a:r>
              <a:rPr lang="en-US" smtClean="0"/>
              <a:t>3-Tier Architecture</a:t>
            </a:r>
            <a:endParaRPr lang="en-US"/>
          </a:p>
        </p:txBody>
      </p:sp>
      <p:sp>
        <p:nvSpPr>
          <p:cNvPr id="4" name="Slide Number Placeholder 3"/>
          <p:cNvSpPr>
            <a:spLocks noGrp="1"/>
          </p:cNvSpPr>
          <p:nvPr>
            <p:ph type="sldNum" sz="quarter" idx="12"/>
          </p:nvPr>
        </p:nvSpPr>
        <p:spPr>
          <a:xfrm>
            <a:off x="8305800" y="6324600"/>
            <a:ext cx="417516" cy="377825"/>
          </a:xfrm>
        </p:spPr>
        <p:txBody>
          <a:bodyPr/>
          <a:lstStyle/>
          <a:p>
            <a:fld id="{B6F15528-21DE-4FAA-801E-634DDDAF4B2B}" type="slidenum">
              <a:rPr lang="en-US" sz="2800" smtClean="0"/>
              <a:pPr/>
              <a:t>3</a:t>
            </a:fld>
            <a:endParaRPr lang="en-US" sz="2800"/>
          </a:p>
        </p:txBody>
      </p:sp>
      <p:pic>
        <p:nvPicPr>
          <p:cNvPr id="5" name="Content Placeholder 4"/>
          <p:cNvPicPr>
            <a:picLocks noGrp="1" noChangeAspect="1"/>
          </p:cNvPicPr>
          <p:nvPr>
            <p:ph idx="1"/>
          </p:nvPr>
        </p:nvPicPr>
        <p:blipFill>
          <a:blip r:embed="rId3"/>
          <a:stretch>
            <a:fillRect/>
          </a:stretch>
        </p:blipFill>
        <p:spPr>
          <a:xfrm>
            <a:off x="1676400" y="1173718"/>
            <a:ext cx="5564890" cy="554576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39" y="0"/>
            <a:ext cx="7772400" cy="1456267"/>
          </a:xfrm>
        </p:spPr>
        <p:txBody>
          <a:bodyPr/>
          <a:lstStyle/>
          <a:p>
            <a:r>
              <a:rPr lang="en-US" smtClean="0"/>
              <a:t>MVC model</a:t>
            </a:r>
            <a:endParaRPr lang="en-US"/>
          </a:p>
        </p:txBody>
      </p:sp>
      <p:sp>
        <p:nvSpPr>
          <p:cNvPr id="5" name="Slide Number Placeholder 4"/>
          <p:cNvSpPr>
            <a:spLocks noGrp="1"/>
          </p:cNvSpPr>
          <p:nvPr>
            <p:ph type="sldNum" sz="quarter" idx="12"/>
          </p:nvPr>
        </p:nvSpPr>
        <p:spPr>
          <a:xfrm>
            <a:off x="8229600" y="6248400"/>
            <a:ext cx="417516" cy="377825"/>
          </a:xfrm>
        </p:spPr>
        <p:txBody>
          <a:bodyPr/>
          <a:lstStyle/>
          <a:p>
            <a:fld id="{B6F15528-21DE-4FAA-801E-634DDDAF4B2B}" type="slidenum">
              <a:rPr lang="en-US" sz="2800" smtClean="0"/>
              <a:pPr/>
              <a:t>4</a:t>
            </a:fld>
            <a:endParaRPr lang="en-US" sz="2800"/>
          </a:p>
        </p:txBody>
      </p:sp>
      <p:pic>
        <p:nvPicPr>
          <p:cNvPr id="9" name="Content Placeholder 8"/>
          <p:cNvPicPr>
            <a:picLocks noGrp="1"/>
          </p:cNvPicPr>
          <p:nvPr>
            <p:ph idx="1"/>
          </p:nvPr>
        </p:nvPicPr>
        <p:blipFill>
          <a:blip r:embed="rId3" cstate="print"/>
          <a:srcRect/>
          <a:stretch>
            <a:fillRect/>
          </a:stretch>
        </p:blipFill>
        <p:spPr bwMode="auto">
          <a:xfrm>
            <a:off x="914400" y="1219200"/>
            <a:ext cx="7307239" cy="540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Use case</a:t>
            </a:r>
            <a:endParaRPr lang="en-US"/>
          </a:p>
        </p:txBody>
      </p:sp>
      <p:pic>
        <p:nvPicPr>
          <p:cNvPr id="5" name="Content Placeholder 4" descr="FinalProject_UseCase.jpg"/>
          <p:cNvPicPr>
            <a:picLocks noGrp="1" noChangeAspect="1"/>
          </p:cNvPicPr>
          <p:nvPr>
            <p:ph idx="1"/>
          </p:nvPr>
        </p:nvPicPr>
        <p:blipFill>
          <a:blip r:embed="rId3" cstate="print"/>
          <a:stretch>
            <a:fillRect/>
          </a:stretch>
        </p:blipFill>
        <p:spPr>
          <a:xfrm>
            <a:off x="762000" y="990600"/>
            <a:ext cx="7543800" cy="5748418"/>
          </a:xfrm>
        </p:spPr>
      </p:pic>
      <p:sp>
        <p:nvSpPr>
          <p:cNvPr id="4" name="Slide Number Placeholder 3"/>
          <p:cNvSpPr>
            <a:spLocks noGrp="1"/>
          </p:cNvSpPr>
          <p:nvPr>
            <p:ph type="sldNum" sz="quarter" idx="12"/>
          </p:nvPr>
        </p:nvSpPr>
        <p:spPr>
          <a:xfrm>
            <a:off x="8305800" y="6324600"/>
            <a:ext cx="417516" cy="377825"/>
          </a:xfrm>
        </p:spPr>
        <p:txBody>
          <a:bodyPr/>
          <a:lstStyle/>
          <a:p>
            <a:fld id="{B6F15528-21DE-4FAA-801E-634DDDAF4B2B}" type="slidenum">
              <a:rPr lang="en-US" sz="2800" smtClean="0"/>
              <a:pPr/>
              <a:t>5</a:t>
            </a:fld>
            <a:endParaRPr 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456267"/>
          </a:xfrm>
        </p:spPr>
        <p:txBody>
          <a:bodyPr/>
          <a:lstStyle/>
          <a:p>
            <a:r>
              <a:rPr lang="en-US" smtClean="0"/>
              <a:t>Entity class diagram</a:t>
            </a:r>
            <a:endParaRPr lang="en-US"/>
          </a:p>
        </p:txBody>
      </p:sp>
      <p:pic>
        <p:nvPicPr>
          <p:cNvPr id="4" name="Content Placeholder 3" descr="class_diagram.bmp"/>
          <p:cNvPicPr>
            <a:picLocks noGrp="1" noChangeAspect="1"/>
          </p:cNvPicPr>
          <p:nvPr>
            <p:ph idx="1"/>
          </p:nvPr>
        </p:nvPicPr>
        <p:blipFill>
          <a:blip r:embed="rId3" cstate="print"/>
          <a:stretch>
            <a:fillRect/>
          </a:stretch>
        </p:blipFill>
        <p:spPr>
          <a:xfrm>
            <a:off x="1447800" y="1456267"/>
            <a:ext cx="6019800" cy="5379360"/>
          </a:xfrm>
        </p:spPr>
      </p:pic>
      <p:sp>
        <p:nvSpPr>
          <p:cNvPr id="5" name="Slide Number Placeholder 4"/>
          <p:cNvSpPr>
            <a:spLocks noGrp="1"/>
          </p:cNvSpPr>
          <p:nvPr>
            <p:ph type="sldNum" sz="quarter" idx="12"/>
          </p:nvPr>
        </p:nvSpPr>
        <p:spPr>
          <a:xfrm>
            <a:off x="8382000" y="6324600"/>
            <a:ext cx="417516" cy="377825"/>
          </a:xfrm>
        </p:spPr>
        <p:txBody>
          <a:bodyPr/>
          <a:lstStyle/>
          <a:p>
            <a:fld id="{B6F15528-21DE-4FAA-801E-634DDDAF4B2B}" type="slidenum">
              <a:rPr lang="en-US" sz="2800" smtClean="0"/>
              <a:pPr/>
              <a:t>6</a:t>
            </a:fld>
            <a:endParaRPr 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1456267"/>
          </a:xfrm>
        </p:spPr>
        <p:txBody>
          <a:bodyPr/>
          <a:lstStyle/>
          <a:p>
            <a:r>
              <a:rPr lang="en-US" smtClean="0"/>
              <a:t>Database</a:t>
            </a:r>
            <a:endParaRPr lang="en-US"/>
          </a:p>
        </p:txBody>
      </p:sp>
      <p:pic>
        <p:nvPicPr>
          <p:cNvPr id="4" name="Content Placeholder 3" descr="database.png"/>
          <p:cNvPicPr>
            <a:picLocks noGrp="1" noChangeAspect="1"/>
          </p:cNvPicPr>
          <p:nvPr>
            <p:ph idx="1"/>
          </p:nvPr>
        </p:nvPicPr>
        <p:blipFill>
          <a:blip r:embed="rId3" cstate="print"/>
          <a:stretch>
            <a:fillRect/>
          </a:stretch>
        </p:blipFill>
        <p:spPr>
          <a:xfrm>
            <a:off x="914400" y="1368425"/>
            <a:ext cx="7194104" cy="5334000"/>
          </a:xfrm>
        </p:spPr>
      </p:pic>
      <p:sp>
        <p:nvSpPr>
          <p:cNvPr id="5" name="Slide Number Placeholder 4"/>
          <p:cNvSpPr>
            <a:spLocks noGrp="1"/>
          </p:cNvSpPr>
          <p:nvPr>
            <p:ph type="sldNum" sz="quarter" idx="12"/>
          </p:nvPr>
        </p:nvSpPr>
        <p:spPr>
          <a:xfrm>
            <a:off x="8229600" y="6324600"/>
            <a:ext cx="417516" cy="377825"/>
          </a:xfrm>
        </p:spPr>
        <p:txBody>
          <a:bodyPr/>
          <a:lstStyle/>
          <a:p>
            <a:fld id="{B6F15528-21DE-4FAA-801E-634DDDAF4B2B}" type="slidenum">
              <a:rPr lang="en-US" sz="2800" smtClean="0"/>
              <a:pPr/>
              <a:t>7</a:t>
            </a:fld>
            <a:endParaRPr 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456267"/>
          </a:xfrm>
        </p:spPr>
        <p:txBody>
          <a:bodyPr/>
          <a:lstStyle/>
          <a:p>
            <a:r>
              <a:rPr lang="en-US" smtClean="0"/>
              <a:t>Task assignment</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5406929"/>
              </p:ext>
            </p:extLst>
          </p:nvPr>
        </p:nvGraphicFramePr>
        <p:xfrm>
          <a:off x="762000" y="1447800"/>
          <a:ext cx="7772400" cy="4607560"/>
        </p:xfrm>
        <a:graphic>
          <a:graphicData uri="http://schemas.openxmlformats.org/drawingml/2006/table">
            <a:tbl>
              <a:tblPr firstRow="1" bandRow="1">
                <a:tableStyleId>{B301B821-A1FF-4177-AEE7-76D212191A09}</a:tableStyleId>
              </a:tblPr>
              <a:tblGrid>
                <a:gridCol w="2087033"/>
                <a:gridCol w="5685367"/>
              </a:tblGrid>
              <a:tr h="370840">
                <a:tc>
                  <a:txBody>
                    <a:bodyPr/>
                    <a:lstStyle/>
                    <a:p>
                      <a:pPr algn="ctr"/>
                      <a:r>
                        <a:rPr lang="en-US" smtClean="0"/>
                        <a:t>Member</a:t>
                      </a:r>
                      <a:endParaRPr lang="en-US"/>
                    </a:p>
                  </a:txBody>
                  <a:tcPr marL="86360" marR="86360"/>
                </a:tc>
                <a:tc>
                  <a:txBody>
                    <a:bodyPr/>
                    <a:lstStyle/>
                    <a:p>
                      <a:pPr algn="ctr"/>
                      <a:r>
                        <a:rPr lang="en-US" smtClean="0"/>
                        <a:t>Task</a:t>
                      </a:r>
                      <a:endParaRPr lang="en-US"/>
                    </a:p>
                  </a:txBody>
                  <a:tcPr marL="86360" marR="86360"/>
                </a:tc>
              </a:tr>
              <a:tr h="370840">
                <a:tc>
                  <a:txBody>
                    <a:bodyPr/>
                    <a:lstStyle/>
                    <a:p>
                      <a:r>
                        <a:rPr lang="en-US" err="1" smtClean="0"/>
                        <a:t>Huỳnh</a:t>
                      </a:r>
                      <a:r>
                        <a:rPr lang="en-US" baseline="0" smtClean="0"/>
                        <a:t> Minh </a:t>
                      </a:r>
                      <a:r>
                        <a:rPr lang="en-US" baseline="0" err="1" smtClean="0"/>
                        <a:t>Trí</a:t>
                      </a:r>
                      <a:endParaRPr lang="en-US"/>
                    </a:p>
                  </a:txBody>
                  <a:tcPr marL="86360" marR="86360"/>
                </a:tc>
                <a:tc>
                  <a:txBody>
                    <a:bodyPr/>
                    <a:lstStyle/>
                    <a:p>
                      <a:pPr algn="just"/>
                      <a:r>
                        <a:rPr lang="en-US" sz="2000" err="1" smtClean="0"/>
                        <a:t>Addfund</a:t>
                      </a:r>
                      <a:r>
                        <a:rPr lang="en-US" sz="2000" smtClean="0"/>
                        <a:t>, withdraw,</a:t>
                      </a:r>
                      <a:r>
                        <a:rPr lang="en-US" sz="2000" baseline="0" smtClean="0"/>
                        <a:t> transfer by support, transfer by user, transfer in </a:t>
                      </a:r>
                      <a:r>
                        <a:rPr lang="en-US" sz="2000" baseline="0" err="1" smtClean="0"/>
                        <a:t>targetAccount</a:t>
                      </a:r>
                      <a:r>
                        <a:rPr lang="en-US" sz="2000" baseline="0" smtClean="0"/>
                        <a:t> by user, verify transaction, add modify and delete </a:t>
                      </a:r>
                      <a:r>
                        <a:rPr lang="en-US" sz="2000" baseline="0" err="1" smtClean="0"/>
                        <a:t>targetAccount</a:t>
                      </a:r>
                      <a:r>
                        <a:rPr lang="en-US" sz="2000" baseline="0" smtClean="0"/>
                        <a:t>, home all user, spring security, login 3 times</a:t>
                      </a:r>
                      <a:r>
                        <a:rPr lang="en-US" sz="1600" baseline="0" smtClean="0"/>
                        <a:t>.</a:t>
                      </a:r>
                      <a:endParaRPr lang="en-US" sz="1600"/>
                    </a:p>
                  </a:txBody>
                  <a:tcPr marL="86360" marR="86360"/>
                </a:tc>
              </a:tr>
              <a:tr h="370840">
                <a:tc>
                  <a:txBody>
                    <a:bodyPr/>
                    <a:lstStyle/>
                    <a:p>
                      <a:r>
                        <a:rPr lang="en-US" smtClean="0"/>
                        <a:t>Võ</a:t>
                      </a:r>
                      <a:r>
                        <a:rPr lang="en-US" baseline="0" smtClean="0"/>
                        <a:t> Kỳ Quốc Anh</a:t>
                      </a:r>
                      <a:endParaRPr lang="en-US"/>
                    </a:p>
                  </a:txBody>
                  <a:tcPr marL="86360" marR="86360"/>
                </a:tc>
                <a:tc>
                  <a:txBody>
                    <a:bodyPr/>
                    <a:lstStyle/>
                    <a:p>
                      <a:pPr algn="just"/>
                      <a:r>
                        <a:rPr lang="en-US" sz="2000" kern="1200" smtClean="0">
                          <a:solidFill>
                            <a:schemeClr val="dk1"/>
                          </a:solidFill>
                          <a:latin typeface="+mn-lt"/>
                          <a:ea typeface="+mn-ea"/>
                          <a:cs typeface="+mn-cs"/>
                        </a:rPr>
                        <a:t>Add account, modify account, change state Active </a:t>
                      </a:r>
                      <a:r>
                        <a:rPr lang="en-US" sz="2000" kern="1200" smtClean="0">
                          <a:solidFill>
                            <a:schemeClr val="dk1"/>
                          </a:solidFill>
                          <a:latin typeface="+mn-lt"/>
                          <a:ea typeface="+mn-ea"/>
                          <a:cs typeface="+mn-cs"/>
                          <a:sym typeface="Wingdings" panose="05000000000000000000" pitchFamily="2" charset="2"/>
                        </a:rPr>
                        <a:t></a:t>
                      </a:r>
                      <a:r>
                        <a:rPr lang="en-US" sz="2000" kern="1200" smtClean="0">
                          <a:solidFill>
                            <a:schemeClr val="dk1"/>
                          </a:solidFill>
                          <a:latin typeface="+mn-lt"/>
                          <a:ea typeface="+mn-ea"/>
                          <a:cs typeface="+mn-cs"/>
                        </a:rPr>
                        <a:t> Disable, Disable </a:t>
                      </a:r>
                      <a:r>
                        <a:rPr lang="en-US" sz="2000" kern="1200" smtClean="0">
                          <a:solidFill>
                            <a:schemeClr val="dk1"/>
                          </a:solidFill>
                          <a:latin typeface="+mn-lt"/>
                          <a:ea typeface="+mn-ea"/>
                          <a:cs typeface="+mn-cs"/>
                          <a:sym typeface="Wingdings" panose="05000000000000000000" pitchFamily="2" charset="2"/>
                        </a:rPr>
                        <a:t></a:t>
                      </a:r>
                      <a:r>
                        <a:rPr lang="en-US" sz="2000" kern="1200" smtClean="0">
                          <a:solidFill>
                            <a:schemeClr val="dk1"/>
                          </a:solidFill>
                          <a:latin typeface="+mn-lt"/>
                          <a:ea typeface="+mn-ea"/>
                          <a:cs typeface="+mn-cs"/>
                        </a:rPr>
                        <a:t> Active, </a:t>
                      </a:r>
                      <a:r>
                        <a:rPr lang="en-US" sz="2000" kern="1200" err="1" smtClean="0">
                          <a:solidFill>
                            <a:schemeClr val="dk1"/>
                          </a:solidFill>
                          <a:latin typeface="+mn-lt"/>
                          <a:ea typeface="+mn-ea"/>
                          <a:cs typeface="+mn-cs"/>
                        </a:rPr>
                        <a:t>Removeable</a:t>
                      </a:r>
                      <a:r>
                        <a:rPr lang="en-US" sz="2000" kern="1200" smtClean="0">
                          <a:solidFill>
                            <a:schemeClr val="dk1"/>
                          </a:solidFill>
                          <a:latin typeface="+mn-lt"/>
                          <a:ea typeface="+mn-ea"/>
                          <a:cs typeface="+mn-cs"/>
                        </a:rPr>
                        <a:t> </a:t>
                      </a:r>
                      <a:r>
                        <a:rPr lang="en-US" sz="2000" kern="1200" smtClean="0">
                          <a:solidFill>
                            <a:schemeClr val="dk1"/>
                          </a:solidFill>
                          <a:latin typeface="+mn-lt"/>
                          <a:ea typeface="+mn-ea"/>
                          <a:cs typeface="+mn-cs"/>
                          <a:sym typeface="Wingdings" panose="05000000000000000000" pitchFamily="2" charset="2"/>
                        </a:rPr>
                        <a:t></a:t>
                      </a:r>
                      <a:r>
                        <a:rPr lang="en-US" sz="2000" kern="1200" smtClean="0">
                          <a:solidFill>
                            <a:schemeClr val="dk1"/>
                          </a:solidFill>
                          <a:latin typeface="+mn-lt"/>
                          <a:ea typeface="+mn-ea"/>
                          <a:cs typeface="+mn-cs"/>
                        </a:rPr>
                        <a:t> Removed, verify  account.</a:t>
                      </a:r>
                      <a:endParaRPr lang="en-US" sz="2000" kern="1200">
                        <a:solidFill>
                          <a:schemeClr val="dk1"/>
                        </a:solidFill>
                        <a:latin typeface="+mn-lt"/>
                        <a:ea typeface="+mn-ea"/>
                        <a:cs typeface="+mn-cs"/>
                      </a:endParaRPr>
                    </a:p>
                  </a:txBody>
                  <a:tcPr marL="86360" marR="86360"/>
                </a:tc>
              </a:tr>
              <a:tr h="370840">
                <a:tc>
                  <a:txBody>
                    <a:bodyPr/>
                    <a:lstStyle/>
                    <a:p>
                      <a:r>
                        <a:rPr lang="en-US" smtClean="0"/>
                        <a:t>Đoàn</a:t>
                      </a:r>
                      <a:r>
                        <a:rPr lang="en-US" baseline="0" smtClean="0"/>
                        <a:t> Đình Phúc</a:t>
                      </a:r>
                      <a:endParaRPr lang="en-US"/>
                    </a:p>
                  </a:txBody>
                  <a:tcPr marL="86360" marR="86360"/>
                </a:tc>
                <a:tc>
                  <a:txBody>
                    <a:bodyPr/>
                    <a:lstStyle/>
                    <a:p>
                      <a:pPr algn="just"/>
                      <a:r>
                        <a:rPr lang="en-US" sz="2000" kern="1200" smtClean="0">
                          <a:solidFill>
                            <a:schemeClr val="dk1"/>
                          </a:solidFill>
                          <a:latin typeface="+mn-lt"/>
                          <a:ea typeface="+mn-ea"/>
                          <a:cs typeface="+mn-cs"/>
                        </a:rPr>
                        <a:t>View and edit personal information, change user password, view transaction and balance history for customer and supporter, search account (by account number, by Card Id, account type, account state, etc..), auto updating balance amount to balance history.</a:t>
                      </a:r>
                      <a:endParaRPr lang="en-US" sz="2000" kern="1200">
                        <a:solidFill>
                          <a:schemeClr val="dk1"/>
                        </a:solidFill>
                        <a:latin typeface="+mn-lt"/>
                        <a:ea typeface="+mn-ea"/>
                        <a:cs typeface="+mn-cs"/>
                      </a:endParaRPr>
                    </a:p>
                  </a:txBody>
                  <a:tcPr marL="86360" marR="86360"/>
                </a:tc>
              </a:tr>
            </a:tbl>
          </a:graphicData>
        </a:graphic>
      </p:graphicFrame>
      <p:sp>
        <p:nvSpPr>
          <p:cNvPr id="5" name="Slide Number Placeholder 4"/>
          <p:cNvSpPr>
            <a:spLocks noGrp="1"/>
          </p:cNvSpPr>
          <p:nvPr>
            <p:ph type="sldNum" sz="quarter" idx="12"/>
          </p:nvPr>
        </p:nvSpPr>
        <p:spPr>
          <a:xfrm>
            <a:off x="8229600" y="6172200"/>
            <a:ext cx="417516" cy="377825"/>
          </a:xfrm>
        </p:spPr>
        <p:txBody>
          <a:bodyPr/>
          <a:lstStyle/>
          <a:p>
            <a:fld id="{B6F15528-21DE-4FAA-801E-634DDDAF4B2B}" type="slidenum">
              <a:rPr lang="en-US" sz="2800" smtClean="0"/>
              <a:pPr/>
              <a:t>8</a:t>
            </a:fld>
            <a:endParaRPr lang="en-US"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15" y="838200"/>
            <a:ext cx="7772400" cy="3649133"/>
          </a:xfrm>
        </p:spPr>
        <p:txBody>
          <a:bodyPr>
            <a:normAutofit/>
          </a:bodyPr>
          <a:lstStyle/>
          <a:p>
            <a:pPr marL="0" indent="0" algn="ctr">
              <a:buNone/>
            </a:pPr>
            <a:r>
              <a:rPr lang="en-US" sz="7200" smtClean="0">
                <a:latin typeface="Arial" panose="020B0604020202020204" pitchFamily="34" charset="0"/>
                <a:cs typeface="Arial" panose="020B0604020202020204" pitchFamily="34" charset="0"/>
              </a:rPr>
              <a:t>DEMO</a:t>
            </a:r>
            <a:endParaRPr lang="en-US" sz="7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844377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1351</TotalTime>
  <Words>212</Words>
  <Application>Microsoft Office PowerPoint</Application>
  <PresentationFormat>On-screen Show (4:3)</PresentationFormat>
  <Paragraphs>48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Celestial</vt:lpstr>
      <vt:lpstr>Final project</vt:lpstr>
      <vt:lpstr>Project requirement</vt:lpstr>
      <vt:lpstr>3-Tier Architecture</vt:lpstr>
      <vt:lpstr>MVC model</vt:lpstr>
      <vt:lpstr>Use case</vt:lpstr>
      <vt:lpstr>Entity class diagram</vt:lpstr>
      <vt:lpstr>Database</vt:lpstr>
      <vt:lpstr>Task assignment</vt:lpstr>
      <vt:lpstr>PowerPoint Presentation</vt:lpstr>
      <vt:lpstr>Thank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cscadmin</dc:creator>
  <cp:lastModifiedBy>Minh Tri</cp:lastModifiedBy>
  <cp:revision>45</cp:revision>
  <dcterms:created xsi:type="dcterms:W3CDTF">2006-08-16T00:00:00Z</dcterms:created>
  <dcterms:modified xsi:type="dcterms:W3CDTF">2015-05-06T19:00:54Z</dcterms:modified>
</cp:coreProperties>
</file>