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/>
  <p:notesSz cx="6858000" cy="9144000"/>
  <p:embeddedFontLs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Montserrat Bold" panose="00000800000000000000" charset="0"/>
      <p:regular r:id="rId29"/>
    </p:embeddedFont>
    <p:embeddedFont>
      <p:font typeface="Montserrat Ultra-Bold" panose="020B0604020202020204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svg"/><Relationship Id="rId7" Type="http://schemas.openxmlformats.org/officeDocument/2006/relationships/image" Target="../media/image1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7" Type="http://schemas.openxmlformats.org/officeDocument/2006/relationships/image" Target="../media/image47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5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913322"/>
            <a:ext cx="16230600" cy="7662232"/>
            <a:chOff x="0" y="0"/>
            <a:chExt cx="4274726" cy="201803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018036"/>
            </a:xfrm>
            <a:custGeom>
              <a:avLst/>
              <a:gdLst/>
              <a:ahLst/>
              <a:cxnLst/>
              <a:rect l="l" t="t" r="r" b="b"/>
              <a:pathLst>
                <a:path w="4274726" h="2018036">
                  <a:moveTo>
                    <a:pt x="0" y="0"/>
                  </a:moveTo>
                  <a:lnTo>
                    <a:pt x="4274726" y="0"/>
                  </a:lnTo>
                  <a:lnTo>
                    <a:pt x="4274726" y="2018036"/>
                  </a:lnTo>
                  <a:lnTo>
                    <a:pt x="0" y="20180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0561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711446"/>
            <a:ext cx="16230600" cy="893153"/>
            <a:chOff x="0" y="0"/>
            <a:chExt cx="4274726" cy="23523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235234"/>
            </a:xfrm>
            <a:custGeom>
              <a:avLst/>
              <a:gdLst/>
              <a:ahLst/>
              <a:cxnLst/>
              <a:rect l="l" t="t" r="r" b="b"/>
              <a:pathLst>
                <a:path w="4274726" h="235234">
                  <a:moveTo>
                    <a:pt x="0" y="0"/>
                  </a:moveTo>
                  <a:lnTo>
                    <a:pt x="4274726" y="0"/>
                  </a:lnTo>
                  <a:lnTo>
                    <a:pt x="4274726" y="235234"/>
                  </a:lnTo>
                  <a:lnTo>
                    <a:pt x="0" y="2352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2733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326465" y="1093042"/>
            <a:ext cx="643946" cy="129960"/>
          </a:xfrm>
          <a:custGeom>
            <a:avLst/>
            <a:gdLst/>
            <a:ahLst/>
            <a:cxnLst/>
            <a:rect l="l" t="t" r="r" b="b"/>
            <a:pathLst>
              <a:path w="643946" h="129960">
                <a:moveTo>
                  <a:pt x="0" y="0"/>
                </a:moveTo>
                <a:lnTo>
                  <a:pt x="643947" y="0"/>
                </a:lnTo>
                <a:lnTo>
                  <a:pt x="643947" y="129960"/>
                </a:lnTo>
                <a:lnTo>
                  <a:pt x="0" y="12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374069" y="931099"/>
            <a:ext cx="453847" cy="453847"/>
          </a:xfrm>
          <a:custGeom>
            <a:avLst/>
            <a:gdLst/>
            <a:ahLst/>
            <a:cxnLst/>
            <a:rect l="l" t="t" r="r" b="b"/>
            <a:pathLst>
              <a:path w="453847" h="453847">
                <a:moveTo>
                  <a:pt x="0" y="0"/>
                </a:moveTo>
                <a:lnTo>
                  <a:pt x="453847" y="0"/>
                </a:lnTo>
                <a:lnTo>
                  <a:pt x="453847" y="453847"/>
                </a:lnTo>
                <a:lnTo>
                  <a:pt x="0" y="4538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5539601" y="931099"/>
            <a:ext cx="480261" cy="453847"/>
          </a:xfrm>
          <a:custGeom>
            <a:avLst/>
            <a:gdLst/>
            <a:ahLst/>
            <a:cxnLst/>
            <a:rect l="l" t="t" r="r" b="b"/>
            <a:pathLst>
              <a:path w="480261" h="453847">
                <a:moveTo>
                  <a:pt x="0" y="0"/>
                </a:moveTo>
                <a:lnTo>
                  <a:pt x="480261" y="0"/>
                </a:lnTo>
                <a:lnTo>
                  <a:pt x="480261" y="453847"/>
                </a:lnTo>
                <a:lnTo>
                  <a:pt x="0" y="4538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2609391" y="3599887"/>
            <a:ext cx="12777282" cy="2989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8"/>
              </a:lnSpc>
            </a:pPr>
            <a:r>
              <a:rPr lang="en-US" sz="5600" spc="-324">
                <a:solidFill>
                  <a:srgbClr val="FFFFFF"/>
                </a:solidFill>
                <a:latin typeface="Montserrat Bold"/>
              </a:rPr>
              <a:t>PHÁT HIỆN GIAN LẬN TÀI CHÍNH </a:t>
            </a:r>
          </a:p>
          <a:p>
            <a:pPr algn="ctr">
              <a:lnSpc>
                <a:spcPts val="8008"/>
              </a:lnSpc>
            </a:pPr>
            <a:r>
              <a:rPr lang="en-US" sz="5600" spc="-324">
                <a:solidFill>
                  <a:srgbClr val="FFFFFF"/>
                </a:solidFill>
                <a:latin typeface="Montserrat Bold"/>
              </a:rPr>
              <a:t>DÙNG CÁC KỸ THUẬT </a:t>
            </a:r>
          </a:p>
          <a:p>
            <a:pPr algn="ctr">
              <a:lnSpc>
                <a:spcPts val="8008"/>
              </a:lnSpc>
            </a:pPr>
            <a:r>
              <a:rPr lang="en-US" sz="5600" spc="-324">
                <a:solidFill>
                  <a:srgbClr val="FFFFFF"/>
                </a:solidFill>
                <a:latin typeface="Montserrat Bold"/>
              </a:rPr>
              <a:t>PHÂN TÍCH BẤT THƯỜNG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609290" y="8018708"/>
            <a:ext cx="7069419" cy="1225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err="1">
                <a:solidFill>
                  <a:srgbClr val="FFFFFF"/>
                </a:solidFill>
                <a:latin typeface="Montserrat"/>
              </a:rPr>
              <a:t>Lại</a:t>
            </a:r>
            <a:r>
              <a:rPr lang="en-US" sz="3500">
                <a:solidFill>
                  <a:srgbClr val="FFFFFF"/>
                </a:solidFill>
                <a:latin typeface="Montserrat"/>
              </a:rPr>
              <a:t> Minh </a:t>
            </a:r>
            <a:r>
              <a:rPr lang="en-US" sz="3500" err="1">
                <a:solidFill>
                  <a:srgbClr val="FFFFFF"/>
                </a:solidFill>
                <a:latin typeface="Montserrat"/>
              </a:rPr>
              <a:t>Phú</a:t>
            </a:r>
            <a:r>
              <a:rPr lang="en-US" sz="3500">
                <a:solidFill>
                  <a:srgbClr val="FFFFFF"/>
                </a:solidFill>
                <a:latin typeface="Montserrat"/>
              </a:rPr>
              <a:t> (20127593)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Montserrat"/>
              </a:rPr>
              <a:t>Hồ Minh Thanh Tài (20127068)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405690" y="906562"/>
            <a:ext cx="6312672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700">
                <a:solidFill>
                  <a:srgbClr val="FFFFFF"/>
                </a:solidFill>
                <a:latin typeface="Montserrat"/>
              </a:rPr>
              <a:t>Trường Đại học Khoa Học Tự Nhiên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397042" y="2268292"/>
            <a:ext cx="9201981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Montserrat Bold"/>
              </a:rPr>
              <a:t>KHÓA LUẬN TỐT NGHIỆP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822982" y="929651"/>
            <a:ext cx="3411819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779"/>
              </a:lnSpc>
            </a:pPr>
            <a:r>
              <a:rPr lang="en-US" sz="2700">
                <a:solidFill>
                  <a:srgbClr val="FFFFFF"/>
                </a:solidFill>
                <a:latin typeface="Montserrat"/>
              </a:rPr>
              <a:t>TP.HCM, 04/2024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931969" y="3534749"/>
            <a:ext cx="12327331" cy="5282581"/>
            <a:chOff x="0" y="0"/>
            <a:chExt cx="3246704" cy="13912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46705" cy="1391297"/>
            </a:xfrm>
            <a:custGeom>
              <a:avLst/>
              <a:gdLst/>
              <a:ahLst/>
              <a:cxnLst/>
              <a:rect l="l" t="t" r="r" b="b"/>
              <a:pathLst>
                <a:path w="3246705" h="1391297">
                  <a:moveTo>
                    <a:pt x="0" y="0"/>
                  </a:moveTo>
                  <a:lnTo>
                    <a:pt x="3246705" y="0"/>
                  </a:lnTo>
                  <a:lnTo>
                    <a:pt x="3246705" y="1391297"/>
                  </a:lnTo>
                  <a:lnTo>
                    <a:pt x="0" y="13912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805D2E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46704" cy="1429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259866" y="2406290"/>
            <a:ext cx="9784916" cy="2141478"/>
            <a:chOff x="0" y="0"/>
            <a:chExt cx="2577097" cy="56401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77097" cy="564011"/>
            </a:xfrm>
            <a:custGeom>
              <a:avLst/>
              <a:gdLst/>
              <a:ahLst/>
              <a:cxnLst/>
              <a:rect l="l" t="t" r="r" b="b"/>
              <a:pathLst>
                <a:path w="2577097" h="564011">
                  <a:moveTo>
                    <a:pt x="0" y="0"/>
                  </a:moveTo>
                  <a:lnTo>
                    <a:pt x="2577097" y="0"/>
                  </a:lnTo>
                  <a:lnTo>
                    <a:pt x="2577097" y="564011"/>
                  </a:lnTo>
                  <a:lnTo>
                    <a:pt x="0" y="5640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577097" cy="6021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7848124" y="4367295"/>
            <a:ext cx="3498383" cy="0"/>
          </a:xfrm>
          <a:prstGeom prst="line">
            <a:avLst/>
          </a:prstGeom>
          <a:ln w="76200" cap="flat">
            <a:solidFill>
              <a:srgbClr val="805D2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998836" y="1461347"/>
            <a:ext cx="6032365" cy="8825653"/>
            <a:chOff x="0" y="0"/>
            <a:chExt cx="1851839" cy="270933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51839" cy="2709333"/>
            </a:xfrm>
            <a:custGeom>
              <a:avLst/>
              <a:gdLst/>
              <a:ahLst/>
              <a:cxnLst/>
              <a:rect l="l" t="t" r="r" b="b"/>
              <a:pathLst>
                <a:path w="1851839" h="2709333">
                  <a:moveTo>
                    <a:pt x="0" y="0"/>
                  </a:moveTo>
                  <a:lnTo>
                    <a:pt x="1851839" y="0"/>
                  </a:lnTo>
                  <a:lnTo>
                    <a:pt x="185183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805D2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851839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848124" y="3092727"/>
            <a:ext cx="7700493" cy="112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64"/>
              </a:lnSpc>
            </a:pPr>
            <a:r>
              <a:rPr lang="en-US" sz="9600" spc="-556">
                <a:solidFill>
                  <a:srgbClr val="FFFFFF"/>
                </a:solidFill>
                <a:latin typeface="Montserrat Bold"/>
              </a:rPr>
              <a:t>Định Hướng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848124" y="5507384"/>
            <a:ext cx="7972583" cy="2198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Montserrat"/>
              </a:rPr>
              <a:t>SMOTE</a:t>
            </a:r>
          </a:p>
          <a:p>
            <a:pPr marL="906780" lvl="1" indent="-453390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Montserrat"/>
              </a:rPr>
              <a:t>Thuật toán kết hợp</a:t>
            </a:r>
          </a:p>
          <a:p>
            <a:pPr marL="906780" lvl="1" indent="-453390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Montserrat"/>
              </a:rPr>
              <a:t>Độ đo PR-AUC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765042" y="981075"/>
            <a:ext cx="1427280" cy="48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78"/>
              </a:lnSpc>
            </a:pPr>
            <a:r>
              <a:rPr lang="en-US" sz="2841">
                <a:solidFill>
                  <a:srgbClr val="FFFFFF"/>
                </a:solidFill>
                <a:latin typeface="Montserrat"/>
              </a:rPr>
              <a:t>Trang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613837" y="981075"/>
            <a:ext cx="1710684" cy="48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78"/>
              </a:lnSpc>
            </a:pPr>
            <a:r>
              <a:rPr lang="en-US" sz="2841">
                <a:solidFill>
                  <a:srgbClr val="FFFFFF"/>
                </a:solidFill>
                <a:latin typeface="Montserrat Bold"/>
              </a:rPr>
              <a:t>09 / 22</a:t>
            </a:r>
          </a:p>
        </p:txBody>
      </p:sp>
      <p:sp>
        <p:nvSpPr>
          <p:cNvPr id="16" name="Freeform 16"/>
          <p:cNvSpPr/>
          <p:nvPr/>
        </p:nvSpPr>
        <p:spPr>
          <a:xfrm>
            <a:off x="2674645" y="2576996"/>
            <a:ext cx="3637592" cy="2215624"/>
          </a:xfrm>
          <a:custGeom>
            <a:avLst/>
            <a:gdLst/>
            <a:ahLst/>
            <a:cxnLst/>
            <a:rect l="l" t="t" r="r" b="b"/>
            <a:pathLst>
              <a:path w="3637592" h="2215624">
                <a:moveTo>
                  <a:pt x="0" y="0"/>
                </a:moveTo>
                <a:lnTo>
                  <a:pt x="3637592" y="0"/>
                </a:lnTo>
                <a:lnTo>
                  <a:pt x="3637592" y="2215624"/>
                </a:lnTo>
                <a:lnTo>
                  <a:pt x="0" y="22156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flipH="1">
            <a:off x="3165905" y="4700059"/>
            <a:ext cx="2884895" cy="3010801"/>
          </a:xfrm>
          <a:custGeom>
            <a:avLst/>
            <a:gdLst/>
            <a:ahLst/>
            <a:cxnLst/>
            <a:rect l="l" t="t" r="r" b="b"/>
            <a:pathLst>
              <a:path w="2884895" h="3010801">
                <a:moveTo>
                  <a:pt x="2884895" y="0"/>
                </a:moveTo>
                <a:lnTo>
                  <a:pt x="0" y="0"/>
                </a:lnTo>
                <a:lnTo>
                  <a:pt x="0" y="3010802"/>
                </a:lnTo>
                <a:lnTo>
                  <a:pt x="2884895" y="3010802"/>
                </a:lnTo>
                <a:lnTo>
                  <a:pt x="288489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527751" y="4292597"/>
            <a:ext cx="1692916" cy="1314318"/>
          </a:xfrm>
          <a:custGeom>
            <a:avLst/>
            <a:gdLst/>
            <a:ahLst/>
            <a:cxnLst/>
            <a:rect l="l" t="t" r="r" b="b"/>
            <a:pathLst>
              <a:path w="1692916" h="1314318">
                <a:moveTo>
                  <a:pt x="0" y="0"/>
                </a:moveTo>
                <a:lnTo>
                  <a:pt x="1692915" y="0"/>
                </a:lnTo>
                <a:lnTo>
                  <a:pt x="1692915" y="1314319"/>
                </a:lnTo>
                <a:lnTo>
                  <a:pt x="0" y="13143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2374209" y="6307150"/>
            <a:ext cx="1019988" cy="2289769"/>
          </a:xfrm>
          <a:custGeom>
            <a:avLst/>
            <a:gdLst/>
            <a:ahLst/>
            <a:cxnLst/>
            <a:rect l="l" t="t" r="r" b="b"/>
            <a:pathLst>
              <a:path w="1019988" h="2289769">
                <a:moveTo>
                  <a:pt x="0" y="0"/>
                </a:moveTo>
                <a:lnTo>
                  <a:pt x="1019988" y="0"/>
                </a:lnTo>
                <a:lnTo>
                  <a:pt x="1019988" y="2289769"/>
                </a:lnTo>
                <a:lnTo>
                  <a:pt x="0" y="22897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4197910" y="7710861"/>
            <a:ext cx="1877238" cy="2215624"/>
          </a:xfrm>
          <a:custGeom>
            <a:avLst/>
            <a:gdLst/>
            <a:ahLst/>
            <a:cxnLst/>
            <a:rect l="l" t="t" r="r" b="b"/>
            <a:pathLst>
              <a:path w="1877238" h="2215624">
                <a:moveTo>
                  <a:pt x="0" y="0"/>
                </a:moveTo>
                <a:lnTo>
                  <a:pt x="1877238" y="0"/>
                </a:lnTo>
                <a:lnTo>
                  <a:pt x="1877238" y="2215624"/>
                </a:lnTo>
                <a:lnTo>
                  <a:pt x="0" y="22156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59866" y="2406290"/>
            <a:ext cx="9784916" cy="2141478"/>
            <a:chOff x="0" y="0"/>
            <a:chExt cx="2577097" cy="5640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77097" cy="564011"/>
            </a:xfrm>
            <a:custGeom>
              <a:avLst/>
              <a:gdLst/>
              <a:ahLst/>
              <a:cxnLst/>
              <a:rect l="l" t="t" r="r" b="b"/>
              <a:pathLst>
                <a:path w="2577097" h="564011">
                  <a:moveTo>
                    <a:pt x="0" y="0"/>
                  </a:moveTo>
                  <a:lnTo>
                    <a:pt x="2577097" y="0"/>
                  </a:lnTo>
                  <a:lnTo>
                    <a:pt x="2577097" y="564011"/>
                  </a:lnTo>
                  <a:lnTo>
                    <a:pt x="0" y="5640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77097" cy="6021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665010" y="2406290"/>
            <a:ext cx="12410746" cy="7024870"/>
          </a:xfrm>
          <a:custGeom>
            <a:avLst/>
            <a:gdLst/>
            <a:ahLst/>
            <a:cxnLst/>
            <a:rect l="l" t="t" r="r" b="b"/>
            <a:pathLst>
              <a:path w="12410746" h="7024870">
                <a:moveTo>
                  <a:pt x="0" y="0"/>
                </a:moveTo>
                <a:lnTo>
                  <a:pt x="12410746" y="0"/>
                </a:lnTo>
                <a:lnTo>
                  <a:pt x="12410746" y="7024870"/>
                </a:lnTo>
                <a:lnTo>
                  <a:pt x="0" y="70248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60" r="-116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12244" y="2739665"/>
            <a:ext cx="5163938" cy="112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64"/>
              </a:lnSpc>
            </a:pPr>
            <a:r>
              <a:rPr lang="en-US" sz="9600" spc="-556">
                <a:solidFill>
                  <a:srgbClr val="FFFFFF"/>
                </a:solidFill>
                <a:latin typeface="Montserrat Bold"/>
              </a:rPr>
              <a:t>SMOTE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331142" y="1028700"/>
            <a:ext cx="1427280" cy="48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78"/>
              </a:lnSpc>
            </a:pPr>
            <a:r>
              <a:rPr lang="en-US" sz="2841">
                <a:solidFill>
                  <a:srgbClr val="FFFFFF"/>
                </a:solidFill>
                <a:latin typeface="Montserrat"/>
              </a:rPr>
              <a:t>Trang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179937" y="1028700"/>
            <a:ext cx="1710684" cy="48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78"/>
              </a:lnSpc>
            </a:pPr>
            <a:r>
              <a:rPr lang="en-US" sz="2841">
                <a:solidFill>
                  <a:srgbClr val="FFFFFF"/>
                </a:solidFill>
                <a:latin typeface="Montserrat Bold"/>
              </a:rPr>
              <a:t>10 / 22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4758001"/>
            <a:ext cx="5588426" cy="3166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Montserrat"/>
              </a:rPr>
              <a:t>Tăng cường số mẫu lớp thiểu số</a:t>
            </a:r>
          </a:p>
          <a:p>
            <a:pPr>
              <a:lnSpc>
                <a:spcPts val="5040"/>
              </a:lnSpc>
            </a:pPr>
            <a:endParaRPr lang="en-US" sz="3600">
              <a:solidFill>
                <a:srgbClr val="FFFFFF"/>
              </a:solidFill>
              <a:latin typeface="Montserrat"/>
            </a:endParaRPr>
          </a:p>
          <a:p>
            <a:pPr marL="777240" lvl="1" indent="-388620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Montserrat"/>
              </a:rPr>
              <a:t>Phổ biến cho tập dữ liệu mất cân bằng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5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9647" y="4152900"/>
            <a:ext cx="8564353" cy="1964572"/>
            <a:chOff x="0" y="0"/>
            <a:chExt cx="2255632" cy="51741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55632" cy="517418"/>
            </a:xfrm>
            <a:custGeom>
              <a:avLst/>
              <a:gdLst/>
              <a:ahLst/>
              <a:cxnLst/>
              <a:rect l="l" t="t" r="r" b="b"/>
              <a:pathLst>
                <a:path w="2255632" h="517418">
                  <a:moveTo>
                    <a:pt x="0" y="0"/>
                  </a:moveTo>
                  <a:lnTo>
                    <a:pt x="2255632" y="0"/>
                  </a:lnTo>
                  <a:lnTo>
                    <a:pt x="2255632" y="517418"/>
                  </a:lnTo>
                  <a:lnTo>
                    <a:pt x="0" y="5174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255632" cy="5555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79647" y="6869948"/>
            <a:ext cx="8564353" cy="1964572"/>
            <a:chOff x="0" y="0"/>
            <a:chExt cx="2255632" cy="5174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55632" cy="517418"/>
            </a:xfrm>
            <a:custGeom>
              <a:avLst/>
              <a:gdLst/>
              <a:ahLst/>
              <a:cxnLst/>
              <a:rect l="l" t="t" r="r" b="b"/>
              <a:pathLst>
                <a:path w="2255632" h="517418">
                  <a:moveTo>
                    <a:pt x="0" y="0"/>
                  </a:moveTo>
                  <a:lnTo>
                    <a:pt x="2255632" y="0"/>
                  </a:lnTo>
                  <a:lnTo>
                    <a:pt x="2255632" y="517418"/>
                  </a:lnTo>
                  <a:lnTo>
                    <a:pt x="0" y="5174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255632" cy="5555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630130" y="4163725"/>
            <a:ext cx="8157468" cy="1964572"/>
            <a:chOff x="0" y="0"/>
            <a:chExt cx="2148469" cy="5174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48469" cy="517418"/>
            </a:xfrm>
            <a:custGeom>
              <a:avLst/>
              <a:gdLst/>
              <a:ahLst/>
              <a:cxnLst/>
              <a:rect l="l" t="t" r="r" b="b"/>
              <a:pathLst>
                <a:path w="2148469" h="517418">
                  <a:moveTo>
                    <a:pt x="0" y="0"/>
                  </a:moveTo>
                  <a:lnTo>
                    <a:pt x="2148469" y="0"/>
                  </a:lnTo>
                  <a:lnTo>
                    <a:pt x="2148469" y="517418"/>
                  </a:lnTo>
                  <a:lnTo>
                    <a:pt x="0" y="5174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48469" cy="5555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630130" y="6869948"/>
            <a:ext cx="8157468" cy="1964572"/>
            <a:chOff x="0" y="0"/>
            <a:chExt cx="2148469" cy="5174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148469" cy="517418"/>
            </a:xfrm>
            <a:custGeom>
              <a:avLst/>
              <a:gdLst/>
              <a:ahLst/>
              <a:cxnLst/>
              <a:rect l="l" t="t" r="r" b="b"/>
              <a:pathLst>
                <a:path w="2148469" h="517418">
                  <a:moveTo>
                    <a:pt x="0" y="0"/>
                  </a:moveTo>
                  <a:lnTo>
                    <a:pt x="2148469" y="0"/>
                  </a:lnTo>
                  <a:lnTo>
                    <a:pt x="2148469" y="517418"/>
                  </a:lnTo>
                  <a:lnTo>
                    <a:pt x="0" y="5174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148469" cy="5555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>
            <a:off x="6028348" y="3281791"/>
            <a:ext cx="6231303" cy="0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7621923" y="4535371"/>
            <a:ext cx="1353637" cy="1199630"/>
          </a:xfrm>
          <a:custGeom>
            <a:avLst/>
            <a:gdLst/>
            <a:ahLst/>
            <a:cxnLst/>
            <a:rect l="l" t="t" r="r" b="b"/>
            <a:pathLst>
              <a:path w="1353637" h="1199630">
                <a:moveTo>
                  <a:pt x="0" y="0"/>
                </a:moveTo>
                <a:lnTo>
                  <a:pt x="1353637" y="0"/>
                </a:lnTo>
                <a:lnTo>
                  <a:pt x="1353637" y="1199631"/>
                </a:lnTo>
                <a:lnTo>
                  <a:pt x="0" y="11996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6047365" y="4469193"/>
            <a:ext cx="1353637" cy="1353637"/>
          </a:xfrm>
          <a:custGeom>
            <a:avLst/>
            <a:gdLst/>
            <a:ahLst/>
            <a:cxnLst/>
            <a:rect l="l" t="t" r="r" b="b"/>
            <a:pathLst>
              <a:path w="1353637" h="1353637">
                <a:moveTo>
                  <a:pt x="0" y="0"/>
                </a:moveTo>
                <a:lnTo>
                  <a:pt x="1353637" y="0"/>
                </a:lnTo>
                <a:lnTo>
                  <a:pt x="1353637" y="1353637"/>
                </a:lnTo>
                <a:lnTo>
                  <a:pt x="0" y="13536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7566192" y="7176201"/>
            <a:ext cx="1353637" cy="1353637"/>
          </a:xfrm>
          <a:custGeom>
            <a:avLst/>
            <a:gdLst/>
            <a:ahLst/>
            <a:cxnLst/>
            <a:rect l="l" t="t" r="r" b="b"/>
            <a:pathLst>
              <a:path w="1353637" h="1353637">
                <a:moveTo>
                  <a:pt x="0" y="0"/>
                </a:moveTo>
                <a:lnTo>
                  <a:pt x="1353637" y="0"/>
                </a:lnTo>
                <a:lnTo>
                  <a:pt x="1353637" y="1353638"/>
                </a:lnTo>
                <a:lnTo>
                  <a:pt x="0" y="13536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6047365" y="7176201"/>
            <a:ext cx="1353637" cy="1287459"/>
          </a:xfrm>
          <a:custGeom>
            <a:avLst/>
            <a:gdLst/>
            <a:ahLst/>
            <a:cxnLst/>
            <a:rect l="l" t="t" r="r" b="b"/>
            <a:pathLst>
              <a:path w="1353637" h="1287459">
                <a:moveTo>
                  <a:pt x="0" y="0"/>
                </a:moveTo>
                <a:lnTo>
                  <a:pt x="1353637" y="0"/>
                </a:lnTo>
                <a:lnTo>
                  <a:pt x="1353637" y="1287459"/>
                </a:lnTo>
                <a:lnTo>
                  <a:pt x="0" y="12874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24323" b="-2432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>
            <a:off x="743990" y="4647247"/>
            <a:ext cx="7718216" cy="1087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20"/>
              </a:lnSpc>
            </a:pPr>
            <a:r>
              <a:rPr lang="en-US" sz="6300">
                <a:solidFill>
                  <a:srgbClr val="FFFFFF"/>
                </a:solidFill>
                <a:latin typeface="Montserrat Ultra-Bold"/>
              </a:rPr>
              <a:t>Random Forest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112570" y="7242468"/>
            <a:ext cx="4981055" cy="1087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20"/>
              </a:lnSpc>
            </a:pPr>
            <a:r>
              <a:rPr lang="en-US" sz="6300">
                <a:solidFill>
                  <a:srgbClr val="FFFFFF"/>
                </a:solidFill>
                <a:latin typeface="Montserrat Ultra-Bold"/>
              </a:rPr>
              <a:t>CatBoost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208713" y="4535459"/>
            <a:ext cx="3977290" cy="1087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20"/>
              </a:lnSpc>
            </a:pPr>
            <a:r>
              <a:rPr lang="en-US" sz="6300" err="1">
                <a:solidFill>
                  <a:srgbClr val="FFFFFF"/>
                </a:solidFill>
                <a:latin typeface="Montserrat Ultra-Bold"/>
              </a:rPr>
              <a:t>XGBoost</a:t>
            </a:r>
            <a:endParaRPr lang="en-US" sz="6300">
              <a:solidFill>
                <a:srgbClr val="FFFFFF"/>
              </a:solidFill>
              <a:latin typeface="Montserrat Ultra-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1050224" y="7242468"/>
            <a:ext cx="4822566" cy="1087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20"/>
              </a:lnSpc>
            </a:pPr>
            <a:r>
              <a:rPr lang="en-US" sz="6300">
                <a:solidFill>
                  <a:srgbClr val="FFFFFF"/>
                </a:solidFill>
                <a:latin typeface="Montserrat Ultra-Bold"/>
              </a:rPr>
              <a:t>LightGBM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28700" y="2019300"/>
            <a:ext cx="16484670" cy="112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64"/>
              </a:lnSpc>
            </a:pPr>
            <a:r>
              <a:rPr lang="en-US" sz="9600" spc="-556" err="1">
                <a:solidFill>
                  <a:srgbClr val="FFFFFF"/>
                </a:solidFill>
                <a:latin typeface="Montserrat Bold"/>
              </a:rPr>
              <a:t>Phương</a:t>
            </a:r>
            <a:r>
              <a:rPr lang="en-US" sz="9600" spc="-556">
                <a:solidFill>
                  <a:srgbClr val="FFFFFF"/>
                </a:solidFill>
                <a:latin typeface="Montserrat Bold"/>
              </a:rPr>
              <a:t> </a:t>
            </a:r>
            <a:r>
              <a:rPr lang="en-US" sz="9600" spc="-556" err="1">
                <a:solidFill>
                  <a:srgbClr val="FFFFFF"/>
                </a:solidFill>
                <a:latin typeface="Montserrat Bold"/>
              </a:rPr>
              <a:t>Pháp</a:t>
            </a:r>
            <a:r>
              <a:rPr lang="en-US" sz="9600" spc="-556">
                <a:solidFill>
                  <a:srgbClr val="FFFFFF"/>
                </a:solidFill>
                <a:latin typeface="Montserrat Bold"/>
              </a:rPr>
              <a:t> </a:t>
            </a:r>
            <a:r>
              <a:rPr lang="en-US" sz="9600" spc="-556" err="1">
                <a:solidFill>
                  <a:srgbClr val="FFFFFF"/>
                </a:solidFill>
                <a:latin typeface="Montserrat Bold"/>
              </a:rPr>
              <a:t>Thử</a:t>
            </a:r>
            <a:r>
              <a:rPr lang="en-US" sz="9600" spc="-556">
                <a:solidFill>
                  <a:srgbClr val="FFFFFF"/>
                </a:solidFill>
                <a:latin typeface="Montserrat Bold"/>
              </a:rPr>
              <a:t> </a:t>
            </a:r>
            <a:r>
              <a:rPr lang="en-US" sz="9600" spc="-556" err="1">
                <a:solidFill>
                  <a:srgbClr val="FFFFFF"/>
                </a:solidFill>
                <a:latin typeface="Montserrat Bold"/>
              </a:rPr>
              <a:t>Nghiệm</a:t>
            </a:r>
            <a:endParaRPr lang="en-US" sz="9600" spc="-556">
              <a:solidFill>
                <a:srgbClr val="FFFFFF"/>
              </a:solidFill>
              <a:latin typeface="Montserrat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5043187" y="9410700"/>
            <a:ext cx="1427280" cy="48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78"/>
              </a:lnSpc>
            </a:pPr>
            <a:r>
              <a:rPr lang="en-US" sz="2841">
                <a:solidFill>
                  <a:srgbClr val="FFFFFF"/>
                </a:solidFill>
                <a:latin typeface="Montserrat"/>
              </a:rPr>
              <a:t>Trang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5891982" y="9410700"/>
            <a:ext cx="1710684" cy="48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78"/>
              </a:lnSpc>
            </a:pPr>
            <a:r>
              <a:rPr lang="en-US" sz="2841">
                <a:solidFill>
                  <a:srgbClr val="FFFFFF"/>
                </a:solidFill>
                <a:latin typeface="Montserrat Bold"/>
              </a:rPr>
              <a:t>11 /22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246645"/>
            <a:ext cx="12589915" cy="1605162"/>
            <a:chOff x="0" y="0"/>
            <a:chExt cx="3315862" cy="4227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15862" cy="422759"/>
            </a:xfrm>
            <a:custGeom>
              <a:avLst/>
              <a:gdLst/>
              <a:ahLst/>
              <a:cxnLst/>
              <a:rect l="l" t="t" r="r" b="b"/>
              <a:pathLst>
                <a:path w="3315862" h="422759">
                  <a:moveTo>
                    <a:pt x="0" y="0"/>
                  </a:moveTo>
                  <a:lnTo>
                    <a:pt x="3315862" y="0"/>
                  </a:lnTo>
                  <a:lnTo>
                    <a:pt x="3315862" y="422759"/>
                  </a:lnTo>
                  <a:lnTo>
                    <a:pt x="0" y="422759"/>
                  </a:lnTo>
                  <a:close/>
                </a:path>
              </a:pathLst>
            </a:custGeom>
            <a:solidFill>
              <a:srgbClr val="805D2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315862" cy="4608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7270685"/>
            <a:ext cx="12589915" cy="1605162"/>
            <a:chOff x="0" y="0"/>
            <a:chExt cx="3315862" cy="42275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15862" cy="422759"/>
            </a:xfrm>
            <a:custGeom>
              <a:avLst/>
              <a:gdLst/>
              <a:ahLst/>
              <a:cxnLst/>
              <a:rect l="l" t="t" r="r" b="b"/>
              <a:pathLst>
                <a:path w="3315862" h="422759">
                  <a:moveTo>
                    <a:pt x="0" y="0"/>
                  </a:moveTo>
                  <a:lnTo>
                    <a:pt x="3315862" y="0"/>
                  </a:lnTo>
                  <a:lnTo>
                    <a:pt x="3315862" y="422759"/>
                  </a:lnTo>
                  <a:lnTo>
                    <a:pt x="0" y="422759"/>
                  </a:lnTo>
                  <a:close/>
                </a:path>
              </a:pathLst>
            </a:custGeom>
            <a:solidFill>
              <a:srgbClr val="805D2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315862" cy="4608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3431525"/>
            <a:ext cx="411968" cy="41196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05D2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8700" y="6455565"/>
            <a:ext cx="411968" cy="41196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05D2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27632" y="3530457"/>
            <a:ext cx="214104" cy="214104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27632" y="6554496"/>
            <a:ext cx="214104" cy="214104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>
            <a:off x="1028700" y="2532493"/>
            <a:ext cx="3498383" cy="0"/>
          </a:xfrm>
          <a:prstGeom prst="line">
            <a:avLst/>
          </a:prstGeom>
          <a:ln w="76200" cap="flat">
            <a:solidFill>
              <a:srgbClr val="805D2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Box 22"/>
          <p:cNvSpPr txBox="1"/>
          <p:nvPr/>
        </p:nvSpPr>
        <p:spPr>
          <a:xfrm>
            <a:off x="1234684" y="4709184"/>
            <a:ext cx="11084075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Montserrat"/>
              </a:rPr>
              <a:t>Huấn luyện các mẫu bootstrap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34684" y="7404615"/>
            <a:ext cx="9619606" cy="1251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Montserrat"/>
              </a:rPr>
              <a:t>Sử dụng một tập con ngẫu nhiên </a:t>
            </a: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Montserrat"/>
              </a:rPr>
              <a:t>của các đặc trưng để xây dựng cây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673069" y="3256393"/>
            <a:ext cx="6364153" cy="686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21"/>
              </a:lnSpc>
            </a:pPr>
            <a:r>
              <a:rPr lang="en-US" sz="4086">
                <a:solidFill>
                  <a:srgbClr val="FFFFFF"/>
                </a:solidFill>
                <a:latin typeface="Montserrat Ultra-Bold"/>
              </a:rPr>
              <a:t>Bagging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673069" y="6280433"/>
            <a:ext cx="7130222" cy="686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21"/>
              </a:lnSpc>
            </a:pPr>
            <a:r>
              <a:rPr lang="en-US" sz="4086">
                <a:solidFill>
                  <a:srgbClr val="FFFFFF"/>
                </a:solidFill>
                <a:latin typeface="Montserrat Bold"/>
              </a:rPr>
              <a:t>Random Forest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28700" y="1153937"/>
            <a:ext cx="13093942" cy="937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US" sz="8000" spc="-464">
                <a:solidFill>
                  <a:srgbClr val="FFFFFF"/>
                </a:solidFill>
                <a:latin typeface="Montserrat Bold"/>
              </a:rPr>
              <a:t>Phương Pháp Thử Nghiệm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4699821" y="1004183"/>
            <a:ext cx="1427280" cy="48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78"/>
              </a:lnSpc>
            </a:pPr>
            <a:r>
              <a:rPr lang="en-US" sz="2841">
                <a:solidFill>
                  <a:srgbClr val="FFFFFF"/>
                </a:solidFill>
                <a:latin typeface="Montserrat"/>
              </a:rPr>
              <a:t>Trang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5548616" y="1004183"/>
            <a:ext cx="1710684" cy="48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78"/>
              </a:lnSpc>
            </a:pPr>
            <a:r>
              <a:rPr lang="en-US" sz="2841">
                <a:solidFill>
                  <a:srgbClr val="B68F5B"/>
                </a:solidFill>
                <a:latin typeface="Montserrat Bold"/>
              </a:rPr>
              <a:t>12/ 22</a:t>
            </a:r>
          </a:p>
        </p:txBody>
      </p:sp>
      <p:pic>
        <p:nvPicPr>
          <p:cNvPr id="30" name="Picture 29" descr="A diagram of a diagram of a classifier&#10;&#10;Description automatically generated">
            <a:extLst>
              <a:ext uri="{FF2B5EF4-FFF2-40B4-BE49-F238E27FC236}">
                <a16:creationId xmlns:a16="http://schemas.microsoft.com/office/drawing/2014/main" id="{B25A4C40-02C5-C589-CB07-5A0408CB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072" y="2316841"/>
            <a:ext cx="4935885" cy="681622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1D7AA6D-D656-C16B-1832-CFAFD88FC892}"/>
              </a:ext>
            </a:extLst>
          </p:cNvPr>
          <p:cNvSpPr txBox="1"/>
          <p:nvPr/>
        </p:nvSpPr>
        <p:spPr>
          <a:xfrm>
            <a:off x="12039600" y="9226734"/>
            <a:ext cx="5877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>
                <a:solidFill>
                  <a:schemeClr val="bg1"/>
                </a:solidFill>
                <a:latin typeface="Montserrat" panose="00000500000000000000" pitchFamily="2" charset="0"/>
              </a:rPr>
              <a:t>https://www.pluralsight.com/guides/ensemble-methods:-bagging-versus-boosting</a:t>
            </a:r>
            <a:br>
              <a:rPr lang="en-US" i="1">
                <a:solidFill>
                  <a:schemeClr val="bg1"/>
                </a:solidFill>
                <a:latin typeface="Montserrat" panose="00000500000000000000" pitchFamily="2" charset="0"/>
              </a:rPr>
            </a:br>
            <a:endParaRPr lang="en-US" i="1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246645"/>
            <a:ext cx="12589915" cy="1605162"/>
            <a:chOff x="0" y="0"/>
            <a:chExt cx="3315862" cy="4227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15862" cy="422759"/>
            </a:xfrm>
            <a:custGeom>
              <a:avLst/>
              <a:gdLst/>
              <a:ahLst/>
              <a:cxnLst/>
              <a:rect l="l" t="t" r="r" b="b"/>
              <a:pathLst>
                <a:path w="3315862" h="422759">
                  <a:moveTo>
                    <a:pt x="0" y="0"/>
                  </a:moveTo>
                  <a:lnTo>
                    <a:pt x="3315862" y="0"/>
                  </a:lnTo>
                  <a:lnTo>
                    <a:pt x="3315862" y="422759"/>
                  </a:lnTo>
                  <a:lnTo>
                    <a:pt x="0" y="422759"/>
                  </a:lnTo>
                  <a:close/>
                </a:path>
              </a:pathLst>
            </a:custGeom>
            <a:solidFill>
              <a:srgbClr val="805D2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315862" cy="4608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7270685"/>
            <a:ext cx="12589915" cy="1605162"/>
            <a:chOff x="0" y="0"/>
            <a:chExt cx="3315862" cy="42275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15862" cy="422759"/>
            </a:xfrm>
            <a:custGeom>
              <a:avLst/>
              <a:gdLst/>
              <a:ahLst/>
              <a:cxnLst/>
              <a:rect l="l" t="t" r="r" b="b"/>
              <a:pathLst>
                <a:path w="3315862" h="422759">
                  <a:moveTo>
                    <a:pt x="0" y="0"/>
                  </a:moveTo>
                  <a:lnTo>
                    <a:pt x="3315862" y="0"/>
                  </a:lnTo>
                  <a:lnTo>
                    <a:pt x="3315862" y="422759"/>
                  </a:lnTo>
                  <a:lnTo>
                    <a:pt x="0" y="422759"/>
                  </a:lnTo>
                  <a:close/>
                </a:path>
              </a:pathLst>
            </a:custGeom>
            <a:solidFill>
              <a:srgbClr val="805D2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315862" cy="4608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3431525"/>
            <a:ext cx="411968" cy="41196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05D2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8700" y="6455565"/>
            <a:ext cx="411968" cy="41196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05D2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27632" y="3530457"/>
            <a:ext cx="214104" cy="214104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27632" y="6554496"/>
            <a:ext cx="214104" cy="214104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>
            <a:off x="1028700" y="2532493"/>
            <a:ext cx="3498383" cy="0"/>
          </a:xfrm>
          <a:prstGeom prst="line">
            <a:avLst/>
          </a:prstGeom>
          <a:ln w="76200" cap="flat">
            <a:solidFill>
              <a:srgbClr val="805D2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Box 22"/>
          <p:cNvSpPr txBox="1"/>
          <p:nvPr/>
        </p:nvSpPr>
        <p:spPr>
          <a:xfrm>
            <a:off x="1234684" y="4390096"/>
            <a:ext cx="11084075" cy="1251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Montserrat"/>
              </a:rPr>
              <a:t>Kết hợp một tập hợp các "mô hình yếu" </a:t>
            </a: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Montserrat"/>
              </a:rPr>
              <a:t>thành một "mô hình mạnh"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01583" y="7404615"/>
            <a:ext cx="9619606" cy="1251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Montserrat"/>
              </a:rPr>
              <a:t>Đều sử dụng Gradient Boosting</a:t>
            </a: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Montserrat"/>
              </a:rPr>
              <a:t>với mỗi cải tiến riêng.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673069" y="3256393"/>
            <a:ext cx="6364153" cy="686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21"/>
              </a:lnSpc>
            </a:pPr>
            <a:r>
              <a:rPr lang="en-US" sz="4086">
                <a:solidFill>
                  <a:srgbClr val="FFFFFF"/>
                </a:solidFill>
                <a:latin typeface="Montserrat Ultra-Bold"/>
              </a:rPr>
              <a:t>Boosting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673069" y="6280433"/>
            <a:ext cx="8844722" cy="686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21"/>
              </a:lnSpc>
            </a:pPr>
            <a:r>
              <a:rPr lang="en-US" sz="4086">
                <a:solidFill>
                  <a:srgbClr val="FFFFFF"/>
                </a:solidFill>
                <a:latin typeface="Montserrat Bold"/>
              </a:rPr>
              <a:t>XGBoost, CatBoost, LightGBM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19175" y="1153937"/>
            <a:ext cx="14667457" cy="937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US" sz="8000" spc="-464">
                <a:solidFill>
                  <a:srgbClr val="FFFFFF"/>
                </a:solidFill>
                <a:latin typeface="Montserrat Bold"/>
              </a:rPr>
              <a:t>Phương Pháp Thử Nghiệm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4976678" y="1004183"/>
            <a:ext cx="1427280" cy="48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78"/>
              </a:lnSpc>
            </a:pPr>
            <a:r>
              <a:rPr lang="en-US" sz="2841">
                <a:solidFill>
                  <a:srgbClr val="FFFFFF"/>
                </a:solidFill>
                <a:latin typeface="Montserrat"/>
              </a:rPr>
              <a:t>Trang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5548616" y="1004183"/>
            <a:ext cx="1710684" cy="48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78"/>
              </a:lnSpc>
            </a:pPr>
            <a:r>
              <a:rPr lang="en-US" sz="2841">
                <a:solidFill>
                  <a:srgbClr val="B68F5B"/>
                </a:solidFill>
                <a:latin typeface="Montserrat Bold"/>
              </a:rPr>
              <a:t>13/ 22</a:t>
            </a:r>
          </a:p>
        </p:txBody>
      </p:sp>
      <p:pic>
        <p:nvPicPr>
          <p:cNvPr id="30" name="Picture 29" descr="A diagram of a diagram of a classifier&#10;&#10;Description automatically generated">
            <a:extLst>
              <a:ext uri="{FF2B5EF4-FFF2-40B4-BE49-F238E27FC236}">
                <a16:creationId xmlns:a16="http://schemas.microsoft.com/office/drawing/2014/main" id="{B09F8AC2-4C35-2450-EB15-A01379C61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515" y="2442726"/>
            <a:ext cx="6080326" cy="70064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28D9776-5877-9DAF-E257-AFDE8DF17FA3}"/>
              </a:ext>
            </a:extLst>
          </p:cNvPr>
          <p:cNvSpPr txBox="1"/>
          <p:nvPr/>
        </p:nvSpPr>
        <p:spPr>
          <a:xfrm>
            <a:off x="11402387" y="9491686"/>
            <a:ext cx="5877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>
                <a:solidFill>
                  <a:schemeClr val="bg1"/>
                </a:solidFill>
                <a:latin typeface="Montserrat" panose="00000500000000000000" pitchFamily="2" charset="0"/>
              </a:rPr>
              <a:t>https://www.pluralsight.com/guides/ensemble-methods:-bagging-versus-boosting</a:t>
            </a:r>
            <a:br>
              <a:rPr lang="en-US" i="1">
                <a:solidFill>
                  <a:schemeClr val="bg1"/>
                </a:solidFill>
                <a:latin typeface="Montserrat" panose="00000500000000000000" pitchFamily="2" charset="0"/>
              </a:rPr>
            </a:br>
            <a:endParaRPr lang="en-US" i="1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5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062046"/>
            <a:ext cx="16230600" cy="5209610"/>
            <a:chOff x="0" y="0"/>
            <a:chExt cx="4274726" cy="13720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372078"/>
            </a:xfrm>
            <a:custGeom>
              <a:avLst/>
              <a:gdLst/>
              <a:ahLst/>
              <a:cxnLst/>
              <a:rect l="l" t="t" r="r" b="b"/>
              <a:pathLst>
                <a:path w="4274726" h="1372078">
                  <a:moveTo>
                    <a:pt x="0" y="0"/>
                  </a:moveTo>
                  <a:lnTo>
                    <a:pt x="4274726" y="0"/>
                  </a:lnTo>
                  <a:lnTo>
                    <a:pt x="4274726" y="1372078"/>
                  </a:lnTo>
                  <a:lnTo>
                    <a:pt x="0" y="13720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14101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236060" y="1520044"/>
            <a:ext cx="11815881" cy="3084004"/>
            <a:chOff x="0" y="0"/>
            <a:chExt cx="3112002" cy="81224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12002" cy="812248"/>
            </a:xfrm>
            <a:custGeom>
              <a:avLst/>
              <a:gdLst/>
              <a:ahLst/>
              <a:cxnLst/>
              <a:rect l="l" t="t" r="r" b="b"/>
              <a:pathLst>
                <a:path w="3112002" h="812248">
                  <a:moveTo>
                    <a:pt x="0" y="0"/>
                  </a:moveTo>
                  <a:lnTo>
                    <a:pt x="3112002" y="0"/>
                  </a:lnTo>
                  <a:lnTo>
                    <a:pt x="3112002" y="812248"/>
                  </a:lnTo>
                  <a:lnTo>
                    <a:pt x="0" y="812248"/>
                  </a:lnTo>
                  <a:close/>
                </a:path>
              </a:pathLst>
            </a:custGeom>
            <a:solidFill>
              <a:srgbClr val="805D2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112002" cy="8503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780198" y="663178"/>
            <a:ext cx="3479102" cy="926551"/>
            <a:chOff x="0" y="0"/>
            <a:chExt cx="916307" cy="24403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16307" cy="244030"/>
            </a:xfrm>
            <a:custGeom>
              <a:avLst/>
              <a:gdLst/>
              <a:ahLst/>
              <a:cxnLst/>
              <a:rect l="l" t="t" r="r" b="b"/>
              <a:pathLst>
                <a:path w="916307" h="244030">
                  <a:moveTo>
                    <a:pt x="0" y="0"/>
                  </a:moveTo>
                  <a:lnTo>
                    <a:pt x="916307" y="0"/>
                  </a:lnTo>
                  <a:lnTo>
                    <a:pt x="916307" y="244030"/>
                  </a:lnTo>
                  <a:lnTo>
                    <a:pt x="0" y="244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916307" cy="282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084347" y="4788275"/>
            <a:ext cx="8356652" cy="2506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6320" lvl="1" indent="-518160" algn="just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Montserrat"/>
              </a:rPr>
              <a:t>Mô tả bộ dữ liệu</a:t>
            </a:r>
          </a:p>
          <a:p>
            <a:pPr marL="1036320" lvl="1" indent="-518160" algn="just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Montserrat"/>
              </a:rPr>
              <a:t>Hiệu suất các mô hình</a:t>
            </a:r>
          </a:p>
          <a:p>
            <a:pPr marL="1036320" lvl="1" indent="-518160" algn="just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Montserrat"/>
              </a:rPr>
              <a:t>Đánh giá và so sánh</a:t>
            </a:r>
          </a:p>
        </p:txBody>
      </p:sp>
      <p:sp>
        <p:nvSpPr>
          <p:cNvPr id="12" name="AutoShape 12"/>
          <p:cNvSpPr/>
          <p:nvPr/>
        </p:nvSpPr>
        <p:spPr>
          <a:xfrm>
            <a:off x="7394809" y="4261971"/>
            <a:ext cx="3498383" cy="0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028700" y="930946"/>
            <a:ext cx="968733" cy="195508"/>
          </a:xfrm>
          <a:custGeom>
            <a:avLst/>
            <a:gdLst/>
            <a:ahLst/>
            <a:cxnLst/>
            <a:rect l="l" t="t" r="r" b="b"/>
            <a:pathLst>
              <a:path w="968733" h="195508">
                <a:moveTo>
                  <a:pt x="0" y="0"/>
                </a:moveTo>
                <a:lnTo>
                  <a:pt x="968733" y="0"/>
                </a:lnTo>
                <a:lnTo>
                  <a:pt x="968733" y="195508"/>
                </a:lnTo>
                <a:lnTo>
                  <a:pt x="0" y="195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858057" y="2471856"/>
            <a:ext cx="12809233" cy="937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8000" spc="-464">
                <a:solidFill>
                  <a:srgbClr val="FFFFFF"/>
                </a:solidFill>
                <a:latin typeface="Montserrat Bold"/>
              </a:rPr>
              <a:t>Kết Quả Thực Nghiệm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240010" y="883321"/>
            <a:ext cx="1427280" cy="48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78"/>
              </a:lnSpc>
            </a:pPr>
            <a:r>
              <a:rPr lang="en-US" sz="2841">
                <a:solidFill>
                  <a:srgbClr val="FFFFFF"/>
                </a:solidFill>
                <a:latin typeface="Montserrat"/>
              </a:rPr>
              <a:t>Trang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088805" y="883321"/>
            <a:ext cx="1710684" cy="48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78"/>
              </a:lnSpc>
            </a:pPr>
            <a:r>
              <a:rPr lang="en-US" sz="2841">
                <a:solidFill>
                  <a:srgbClr val="FFFFFF"/>
                </a:solidFill>
                <a:latin typeface="Montserrat Bold"/>
              </a:rPr>
              <a:t>14/ 22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5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516082" y="3086100"/>
            <a:ext cx="3255836" cy="4114800"/>
          </a:xfrm>
          <a:custGeom>
            <a:avLst/>
            <a:gdLst/>
            <a:ahLst/>
            <a:cxnLst/>
            <a:rect l="l" t="t" r="r" b="b"/>
            <a:pathLst>
              <a:path w="3255836" h="4114800">
                <a:moveTo>
                  <a:pt x="0" y="0"/>
                </a:moveTo>
                <a:lnTo>
                  <a:pt x="3255836" y="0"/>
                </a:lnTo>
                <a:lnTo>
                  <a:pt x="32558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3542769" y="2463067"/>
            <a:ext cx="11202463" cy="5360866"/>
          </a:xfrm>
          <a:custGeom>
            <a:avLst/>
            <a:gdLst/>
            <a:ahLst/>
            <a:cxnLst/>
            <a:rect l="l" t="t" r="r" b="b"/>
            <a:pathLst>
              <a:path w="11202463" h="5360866">
                <a:moveTo>
                  <a:pt x="0" y="0"/>
                </a:moveTo>
                <a:lnTo>
                  <a:pt x="11202462" y="0"/>
                </a:lnTo>
                <a:lnTo>
                  <a:pt x="11202462" y="5360866"/>
                </a:lnTo>
                <a:lnTo>
                  <a:pt x="0" y="53608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5604168" y="1304925"/>
            <a:ext cx="7079663" cy="937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8000" spc="-464">
                <a:solidFill>
                  <a:srgbClr val="FFFFFF"/>
                </a:solidFill>
                <a:latin typeface="Montserrat Bold"/>
              </a:rPr>
              <a:t>Bộ dữ liệu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981075"/>
            <a:ext cx="1427280" cy="48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78"/>
              </a:lnSpc>
            </a:pPr>
            <a:r>
              <a:rPr lang="en-US" sz="2841">
                <a:solidFill>
                  <a:srgbClr val="FFFFFF"/>
                </a:solidFill>
                <a:latin typeface="Montserrat"/>
              </a:rPr>
              <a:t>Trang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77495" y="981075"/>
            <a:ext cx="1710684" cy="48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78"/>
              </a:lnSpc>
            </a:pPr>
            <a:r>
              <a:rPr lang="en-US" sz="2841">
                <a:solidFill>
                  <a:srgbClr val="FFFFFF"/>
                </a:solidFill>
                <a:latin typeface="Montserrat Bold"/>
              </a:rPr>
              <a:t>15/ 22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42340" y="8282354"/>
            <a:ext cx="15210989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EFEFE"/>
                </a:solidFill>
                <a:latin typeface="Montserrat Bold"/>
              </a:rPr>
              <a:t>Mô tả tổng quan bộ dữ liệu giao dịch tài chính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03485" y="0"/>
            <a:ext cx="9684515" cy="10235949"/>
            <a:chOff x="0" y="0"/>
            <a:chExt cx="3365235" cy="35568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65235" cy="3556851"/>
            </a:xfrm>
            <a:custGeom>
              <a:avLst/>
              <a:gdLst/>
              <a:ahLst/>
              <a:cxnLst/>
              <a:rect l="l" t="t" r="r" b="b"/>
              <a:pathLst>
                <a:path w="3365235" h="3556851">
                  <a:moveTo>
                    <a:pt x="0" y="0"/>
                  </a:moveTo>
                  <a:lnTo>
                    <a:pt x="3365235" y="0"/>
                  </a:lnTo>
                  <a:lnTo>
                    <a:pt x="3365235" y="3556851"/>
                  </a:lnTo>
                  <a:lnTo>
                    <a:pt x="0" y="3556851"/>
                  </a:lnTo>
                  <a:close/>
                </a:path>
              </a:pathLst>
            </a:custGeom>
            <a:solidFill>
              <a:srgbClr val="633E2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365235" cy="35949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175272" y="3421591"/>
            <a:ext cx="18463272" cy="4872424"/>
          </a:xfrm>
          <a:custGeom>
            <a:avLst/>
            <a:gdLst/>
            <a:ahLst/>
            <a:cxnLst/>
            <a:rect l="l" t="t" r="r" b="b"/>
            <a:pathLst>
              <a:path w="18463272" h="4872424">
                <a:moveTo>
                  <a:pt x="0" y="0"/>
                </a:moveTo>
                <a:lnTo>
                  <a:pt x="18463272" y="0"/>
                </a:lnTo>
                <a:lnTo>
                  <a:pt x="18463272" y="4872424"/>
                </a:lnTo>
                <a:lnTo>
                  <a:pt x="0" y="48724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5736999" y="1737572"/>
            <a:ext cx="5732972" cy="937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8000" spc="-464">
                <a:solidFill>
                  <a:srgbClr val="FFFFFF"/>
                </a:solidFill>
                <a:latin typeface="Montserrat Bold"/>
              </a:rPr>
              <a:t>Bộ dữ liệu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981075"/>
            <a:ext cx="1427280" cy="48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78"/>
              </a:lnSpc>
            </a:pPr>
            <a:r>
              <a:rPr lang="en-US" sz="2841">
                <a:solidFill>
                  <a:srgbClr val="FFFFFF"/>
                </a:solidFill>
                <a:latin typeface="Montserrat"/>
              </a:rPr>
              <a:t>Trang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77495" y="981075"/>
            <a:ext cx="1710684" cy="48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78"/>
              </a:lnSpc>
            </a:pPr>
            <a:r>
              <a:rPr lang="en-US" sz="2841">
                <a:solidFill>
                  <a:srgbClr val="FFFFFF"/>
                </a:solidFill>
                <a:latin typeface="Montserrat Bold"/>
              </a:rPr>
              <a:t>16/ 22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65453" y="8588375"/>
            <a:ext cx="15823032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EFEFE"/>
                </a:solidFill>
                <a:latin typeface="Montserrat Bold"/>
              </a:rPr>
              <a:t>Biểu đồ phân phối đặc trưng số tiền và thời gian giao dịch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5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57630" y="0"/>
            <a:ext cx="9630370" cy="10287000"/>
            <a:chOff x="0" y="0"/>
            <a:chExt cx="2536394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36394" cy="2709333"/>
            </a:xfrm>
            <a:custGeom>
              <a:avLst/>
              <a:gdLst/>
              <a:ahLst/>
              <a:cxnLst/>
              <a:rect l="l" t="t" r="r" b="b"/>
              <a:pathLst>
                <a:path w="2536394" h="2709333">
                  <a:moveTo>
                    <a:pt x="0" y="0"/>
                  </a:moveTo>
                  <a:lnTo>
                    <a:pt x="2536394" y="0"/>
                  </a:lnTo>
                  <a:lnTo>
                    <a:pt x="25363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36394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1736247"/>
            <a:ext cx="7396003" cy="1964572"/>
            <a:chOff x="0" y="0"/>
            <a:chExt cx="1947919" cy="5174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47919" cy="517418"/>
            </a:xfrm>
            <a:custGeom>
              <a:avLst/>
              <a:gdLst/>
              <a:ahLst/>
              <a:cxnLst/>
              <a:rect l="l" t="t" r="r" b="b"/>
              <a:pathLst>
                <a:path w="1947919" h="517418">
                  <a:moveTo>
                    <a:pt x="0" y="0"/>
                  </a:moveTo>
                  <a:lnTo>
                    <a:pt x="1947919" y="0"/>
                  </a:lnTo>
                  <a:lnTo>
                    <a:pt x="1947919" y="517418"/>
                  </a:lnTo>
                  <a:lnTo>
                    <a:pt x="0" y="5174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947919" cy="5555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8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116359"/>
              </p:ext>
            </p:extLst>
          </p:nvPr>
        </p:nvGraphicFramePr>
        <p:xfrm>
          <a:off x="346716" y="1790700"/>
          <a:ext cx="8068726" cy="8112830"/>
        </p:xfrm>
        <a:graphic>
          <a:graphicData uri="http://schemas.openxmlformats.org/drawingml/2006/table">
            <a:tbl>
              <a:tblPr/>
              <a:tblGrid>
                <a:gridCol w="2491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4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42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7530">
                <a:tc>
                  <a:txBody>
                    <a:bodyPr/>
                    <a:lstStyle/>
                    <a:p>
                      <a:pPr algn="ctr">
                        <a:lnSpc>
                          <a:spcPts val="1925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Montserrat Bold"/>
                        </a:rPr>
                        <a:t>Mô hình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9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Montserrat Bold"/>
                        </a:rPr>
                        <a:t>Độ chuẩn xác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9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Montserrat Bold"/>
                        </a:rPr>
                        <a:t>Độ phủ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9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Montserrat Bold"/>
                        </a:rPr>
                        <a:t>F1-Score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99"/>
                        </a:lnSpc>
                        <a:defRPr/>
                      </a:pPr>
                      <a:r>
                        <a:rPr lang="en-US" sz="1799">
                          <a:solidFill>
                            <a:srgbClr val="FFFFFF"/>
                          </a:solidFill>
                          <a:latin typeface="Montserrat Bold"/>
                        </a:rPr>
                        <a:t>AUC-PR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530">
                <a:tc>
                  <a:txBody>
                    <a:bodyPr/>
                    <a:lstStyle/>
                    <a:p>
                      <a:pPr algn="ctr">
                        <a:lnSpc>
                          <a:spcPts val="189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Montserrat Bold"/>
                        </a:rPr>
                        <a:t>LightGBM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99" kern="1200">
                          <a:solidFill>
                            <a:srgbClr val="FFFFFF"/>
                          </a:solidFill>
                          <a:latin typeface="Montserrat"/>
                          <a:ea typeface="+mn-ea"/>
                          <a:cs typeface="+mn-cs"/>
                        </a:rPr>
                        <a:t>0.56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99" kern="1200">
                          <a:solidFill>
                            <a:srgbClr val="FFFFFF"/>
                          </a:solidFill>
                          <a:latin typeface="Montserrat"/>
                          <a:ea typeface="+mn-ea"/>
                          <a:cs typeface="+mn-cs"/>
                        </a:rPr>
                        <a:t>0.87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99" kern="1200">
                          <a:solidFill>
                            <a:srgbClr val="FFFFFF"/>
                          </a:solidFill>
                          <a:latin typeface="Montserrat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99" kern="1200">
                          <a:solidFill>
                            <a:srgbClr val="FFFFFF"/>
                          </a:solidFill>
                          <a:latin typeface="Montserrat"/>
                          <a:ea typeface="+mn-ea"/>
                          <a:cs typeface="+mn-cs"/>
                        </a:rPr>
                        <a:t>0.72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530">
                <a:tc>
                  <a:txBody>
                    <a:bodyPr/>
                    <a:lstStyle/>
                    <a:p>
                      <a:pPr algn="ctr">
                        <a:lnSpc>
                          <a:spcPts val="189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Montserrat Bold"/>
                        </a:rPr>
                        <a:t>Rừng ngẫu nhiên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99" kern="1200">
                          <a:solidFill>
                            <a:srgbClr val="FFFFFF"/>
                          </a:solidFill>
                          <a:latin typeface="Montserrat"/>
                          <a:ea typeface="+mn-ea"/>
                          <a:cs typeface="+mn-cs"/>
                        </a:rPr>
                        <a:t>0.89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99" kern="1200">
                          <a:solidFill>
                            <a:srgbClr val="FFFFFF"/>
                          </a:solidFill>
                          <a:latin typeface="Montserrat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99" kern="1200">
                          <a:solidFill>
                            <a:srgbClr val="FFFFFF"/>
                          </a:solidFill>
                          <a:latin typeface="Montserrat"/>
                          <a:ea typeface="+mn-ea"/>
                          <a:cs typeface="+mn-cs"/>
                        </a:rPr>
                        <a:t>0.86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99" kern="1200">
                          <a:solidFill>
                            <a:srgbClr val="FFFFFF"/>
                          </a:solidFill>
                          <a:latin typeface="Montserrat"/>
                          <a:ea typeface="+mn-ea"/>
                          <a:cs typeface="+mn-cs"/>
                        </a:rPr>
                        <a:t>0.86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530">
                <a:tc>
                  <a:txBody>
                    <a:bodyPr/>
                    <a:lstStyle/>
                    <a:p>
                      <a:pPr algn="ctr">
                        <a:lnSpc>
                          <a:spcPts val="189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Montserrat Bold"/>
                        </a:rPr>
                        <a:t>XGBoost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99" kern="1200">
                          <a:solidFill>
                            <a:srgbClr val="FFFFFF"/>
                          </a:solidFill>
                          <a:latin typeface="Montserrat"/>
                          <a:ea typeface="+mn-ea"/>
                          <a:cs typeface="+mn-cs"/>
                        </a:rPr>
                        <a:t>0.77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99" kern="1200">
                          <a:solidFill>
                            <a:srgbClr val="FFFFFF"/>
                          </a:solidFill>
                          <a:latin typeface="Montserrat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99" kern="1200">
                          <a:solidFill>
                            <a:srgbClr val="FFFFFF"/>
                          </a:solidFill>
                          <a:latin typeface="Montserra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99" kern="1200">
                          <a:solidFill>
                            <a:srgbClr val="FFFFFF"/>
                          </a:solidFill>
                          <a:latin typeface="Montserrat"/>
                          <a:ea typeface="+mn-ea"/>
                          <a:cs typeface="+mn-cs"/>
                        </a:rPr>
                        <a:t>0.8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530">
                <a:tc>
                  <a:txBody>
                    <a:bodyPr/>
                    <a:lstStyle/>
                    <a:p>
                      <a:pPr algn="ctr">
                        <a:lnSpc>
                          <a:spcPts val="189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Montserrat Bold"/>
                        </a:rPr>
                        <a:t>CatBoost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99" kern="1200">
                          <a:solidFill>
                            <a:srgbClr val="FFFFFF"/>
                          </a:solidFill>
                          <a:latin typeface="Montserrat"/>
                          <a:ea typeface="+mn-ea"/>
                          <a:cs typeface="+mn-cs"/>
                        </a:rPr>
                        <a:t>0.65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99" kern="1200">
                          <a:solidFill>
                            <a:srgbClr val="FFFFFF"/>
                          </a:solidFill>
                          <a:latin typeface="Montserrat"/>
                          <a:ea typeface="+mn-ea"/>
                          <a:cs typeface="+mn-cs"/>
                        </a:rPr>
                        <a:t>0.84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99" kern="1200">
                          <a:solidFill>
                            <a:srgbClr val="FFFFFF"/>
                          </a:solidFill>
                          <a:latin typeface="Montserra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99" kern="1200">
                          <a:solidFill>
                            <a:srgbClr val="FFFFFF"/>
                          </a:solidFill>
                          <a:latin typeface="Montserrat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530">
                <a:tc>
                  <a:txBody>
                    <a:bodyPr/>
                    <a:lstStyle/>
                    <a:p>
                      <a:pPr algn="ctr">
                        <a:lnSpc>
                          <a:spcPts val="189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Montserrat Bold"/>
                        </a:rPr>
                        <a:t>AdaBoost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99" kern="1200">
                          <a:solidFill>
                            <a:srgbClr val="FFFFFF"/>
                          </a:solidFill>
                          <a:latin typeface="Montserrat"/>
                          <a:ea typeface="+mn-ea"/>
                          <a:cs typeface="+mn-cs"/>
                        </a:rPr>
                        <a:t>0.11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99" kern="1200">
                          <a:solidFill>
                            <a:srgbClr val="FFFFFF"/>
                          </a:solidFill>
                          <a:latin typeface="Montserrat"/>
                          <a:ea typeface="+mn-ea"/>
                          <a:cs typeface="+mn-cs"/>
                        </a:rPr>
                        <a:t>0.87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99" kern="1200">
                          <a:solidFill>
                            <a:srgbClr val="FFFFFF"/>
                          </a:solidFill>
                          <a:latin typeface="Montserrat"/>
                          <a:ea typeface="+mn-ea"/>
                          <a:cs typeface="+mn-cs"/>
                        </a:rPr>
                        <a:t>0.20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99" kern="1200">
                          <a:solidFill>
                            <a:srgbClr val="FFFFFF"/>
                          </a:solidFill>
                          <a:latin typeface="Montserrat"/>
                          <a:ea typeface="+mn-ea"/>
                          <a:cs typeface="+mn-cs"/>
                        </a:rPr>
                        <a:t>0.49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7530">
                <a:tc>
                  <a:txBody>
                    <a:bodyPr/>
                    <a:lstStyle/>
                    <a:p>
                      <a:pPr algn="ctr">
                        <a:lnSpc>
                          <a:spcPts val="189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Montserrat Bold"/>
                        </a:rPr>
                        <a:t>Cây quyết định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99" kern="1200">
                          <a:solidFill>
                            <a:srgbClr val="FFFFFF"/>
                          </a:solidFill>
                          <a:latin typeface="Montserrat"/>
                          <a:ea typeface="+mn-ea"/>
                          <a:cs typeface="+mn-cs"/>
                        </a:rPr>
                        <a:t>0.18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99" kern="1200">
                          <a:solidFill>
                            <a:srgbClr val="FFFFFF"/>
                          </a:solidFill>
                          <a:latin typeface="Montserrat"/>
                          <a:ea typeface="+mn-ea"/>
                          <a:cs typeface="+mn-cs"/>
                        </a:rPr>
                        <a:t>0.79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99" kern="1200">
                          <a:solidFill>
                            <a:srgbClr val="FFFFFF"/>
                          </a:solidFill>
                          <a:latin typeface="Montserrat"/>
                          <a:ea typeface="+mn-ea"/>
                          <a:cs typeface="+mn-cs"/>
                        </a:rPr>
                        <a:t>0.3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99" kern="1200">
                          <a:solidFill>
                            <a:srgbClr val="FFFFFF"/>
                          </a:solidFill>
                          <a:latin typeface="Montserrat"/>
                          <a:ea typeface="+mn-ea"/>
                          <a:cs typeface="+mn-cs"/>
                        </a:rPr>
                        <a:t>0.49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7530">
                <a:tc>
                  <a:txBody>
                    <a:bodyPr/>
                    <a:lstStyle/>
                    <a:p>
                      <a:pPr algn="ctr">
                        <a:lnSpc>
                          <a:spcPts val="189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Montserrat Bold"/>
                        </a:rPr>
                        <a:t>Hồi quy Logistic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99" kern="1200">
                          <a:solidFill>
                            <a:srgbClr val="FFFFFF"/>
                          </a:solidFill>
                          <a:latin typeface="Montserrat"/>
                          <a:ea typeface="+mn-ea"/>
                          <a:cs typeface="+mn-cs"/>
                        </a:rPr>
                        <a:t>0.05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99" kern="1200">
                          <a:solidFill>
                            <a:srgbClr val="FFFFFF"/>
                          </a:solidFill>
                          <a:latin typeface="Montserrat"/>
                          <a:ea typeface="+mn-ea"/>
                          <a:cs typeface="+mn-cs"/>
                        </a:rPr>
                        <a:t>0.91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99" kern="1200">
                          <a:solidFill>
                            <a:srgbClr val="FFFFFF"/>
                          </a:solidFill>
                          <a:latin typeface="Montserrat"/>
                          <a:ea typeface="+mn-ea"/>
                          <a:cs typeface="+mn-cs"/>
                        </a:rPr>
                        <a:t>0.10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99" kern="1200">
                          <a:solidFill>
                            <a:srgbClr val="FFFFFF"/>
                          </a:solidFill>
                          <a:latin typeface="Montserrat"/>
                          <a:ea typeface="+mn-ea"/>
                          <a:cs typeface="+mn-cs"/>
                        </a:rPr>
                        <a:t>0.48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7530">
                <a:tc>
                  <a:txBody>
                    <a:bodyPr/>
                    <a:lstStyle/>
                    <a:p>
                      <a:pPr algn="ctr">
                        <a:lnSpc>
                          <a:spcPts val="189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Montserrat Bold"/>
                        </a:rPr>
                        <a:t>KNN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99" kern="1200">
                          <a:solidFill>
                            <a:srgbClr val="FFFFFF"/>
                          </a:solidFill>
                          <a:latin typeface="Montserra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99" kern="1200">
                          <a:solidFill>
                            <a:srgbClr val="FFFFFF"/>
                          </a:solidFill>
                          <a:latin typeface="Montserra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99" kern="1200">
                          <a:solidFill>
                            <a:srgbClr val="FFFFFF"/>
                          </a:solidFill>
                          <a:latin typeface="Montserrat"/>
                          <a:ea typeface="+mn-ea"/>
                          <a:cs typeface="+mn-cs"/>
                        </a:rPr>
                        <a:t>0.63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99" kern="1200">
                          <a:solidFill>
                            <a:srgbClr val="FFFFFF"/>
                          </a:solidFill>
                          <a:latin typeface="Montserra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375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99"/>
                        </a:lnSpc>
                        <a:defRPr/>
                      </a:pPr>
                      <a:r>
                        <a:rPr lang="en-US" sz="1899" kern="1200">
                          <a:solidFill>
                            <a:srgbClr val="FFFFFF"/>
                          </a:solidFill>
                          <a:latin typeface="Montserrat Bold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99" kern="1200">
                          <a:solidFill>
                            <a:srgbClr val="FFFFFF"/>
                          </a:solidFill>
                          <a:latin typeface="Montserrat"/>
                          <a:ea typeface="+mn-ea"/>
                          <a:cs typeface="+mn-cs"/>
                        </a:rPr>
                        <a:t>0.09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99" kern="1200">
                          <a:solidFill>
                            <a:srgbClr val="FFFFFF"/>
                          </a:solidFill>
                          <a:latin typeface="Montserrat"/>
                          <a:ea typeface="+mn-ea"/>
                          <a:cs typeface="+mn-cs"/>
                        </a:rPr>
                        <a:t>0.8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99" kern="1200">
                          <a:solidFill>
                            <a:srgbClr val="FFFFFF"/>
                          </a:solidFill>
                          <a:latin typeface="Montserrat"/>
                          <a:ea typeface="+mn-ea"/>
                          <a:cs typeface="+mn-cs"/>
                        </a:rPr>
                        <a:t>0.17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99" kern="1200">
                          <a:solidFill>
                            <a:srgbClr val="FFFFFF"/>
                          </a:solidFill>
                          <a:latin typeface="Montserrat"/>
                          <a:ea typeface="+mn-ea"/>
                          <a:cs typeface="+mn-cs"/>
                        </a:rPr>
                        <a:t>0.07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154482"/>
                  </a:ext>
                </a:extLst>
              </a:tr>
              <a:tr h="737530">
                <a:tc>
                  <a:txBody>
                    <a:bodyPr/>
                    <a:lstStyle/>
                    <a:p>
                      <a:pPr algn="ctr">
                        <a:lnSpc>
                          <a:spcPts val="189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Montserrat Bold"/>
                        </a:rPr>
                        <a:t>LightGBM sau tinh chỉnh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99" kern="1200">
                          <a:solidFill>
                            <a:srgbClr val="FFFFFF"/>
                          </a:solidFill>
                          <a:latin typeface="Montserrat"/>
                          <a:ea typeface="+mn-ea"/>
                          <a:cs typeface="+mn-cs"/>
                        </a:rPr>
                        <a:t>0.78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99" kern="1200">
                          <a:solidFill>
                            <a:srgbClr val="FFFFFF"/>
                          </a:solidFill>
                          <a:latin typeface="Montserrat"/>
                          <a:ea typeface="+mn-ea"/>
                          <a:cs typeface="+mn-cs"/>
                        </a:rPr>
                        <a:t>0.86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99" kern="1200">
                          <a:solidFill>
                            <a:srgbClr val="FFFFFF"/>
                          </a:solidFill>
                          <a:latin typeface="Montserrat"/>
                          <a:ea typeface="+mn-ea"/>
                          <a:cs typeface="+mn-cs"/>
                        </a:rPr>
                        <a:t>0.82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99" kern="1200">
                          <a:solidFill>
                            <a:srgbClr val="FFFFFF"/>
                          </a:solidFill>
                          <a:latin typeface="Montserrat"/>
                          <a:ea typeface="+mn-ea"/>
                          <a:cs typeface="+mn-cs"/>
                        </a:rPr>
                        <a:t>0.82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TextBox 10"/>
          <p:cNvSpPr txBox="1"/>
          <p:nvPr/>
        </p:nvSpPr>
        <p:spPr>
          <a:xfrm>
            <a:off x="2345465" y="748052"/>
            <a:ext cx="4001189" cy="843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8"/>
              </a:lnSpc>
            </a:pPr>
            <a:r>
              <a:rPr lang="en-US" sz="7200" spc="-417">
                <a:solidFill>
                  <a:srgbClr val="FEFEFE"/>
                </a:solidFill>
                <a:latin typeface="Montserrat Bold"/>
              </a:rPr>
              <a:t>Độ Đo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522122" y="810408"/>
            <a:ext cx="4001189" cy="843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8"/>
              </a:lnSpc>
            </a:pPr>
            <a:r>
              <a:rPr lang="en-US" sz="7200" spc="-417">
                <a:solidFill>
                  <a:srgbClr val="FEFEFE"/>
                </a:solidFill>
                <a:latin typeface="Montserrat Bold"/>
              </a:rPr>
              <a:t>Biểu Đồ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381805" y="9476592"/>
            <a:ext cx="1427280" cy="48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78"/>
              </a:lnSpc>
            </a:pPr>
            <a:r>
              <a:rPr lang="en-US" sz="2841">
                <a:solidFill>
                  <a:srgbClr val="FFFFFF"/>
                </a:solidFill>
                <a:latin typeface="Montserrat"/>
              </a:rPr>
              <a:t>Trang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230600" y="9476592"/>
            <a:ext cx="1710684" cy="48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78"/>
              </a:lnSpc>
            </a:pPr>
            <a:r>
              <a:rPr lang="en-US" sz="2841">
                <a:solidFill>
                  <a:srgbClr val="FFFFFF"/>
                </a:solidFill>
                <a:latin typeface="Montserrat Bold"/>
              </a:rPr>
              <a:t>17/ 22</a:t>
            </a:r>
          </a:p>
        </p:txBody>
      </p:sp>
      <p:pic>
        <p:nvPicPr>
          <p:cNvPr id="15" name="Picture 1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C667ADE-02D4-C700-864B-A9DB956C6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156" y="2469793"/>
            <a:ext cx="9493187" cy="630285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432306"/>
            <a:ext cx="16230600" cy="5209610"/>
            <a:chOff x="0" y="0"/>
            <a:chExt cx="4274726" cy="13720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372078"/>
            </a:xfrm>
            <a:custGeom>
              <a:avLst/>
              <a:gdLst/>
              <a:ahLst/>
              <a:cxnLst/>
              <a:rect l="l" t="t" r="r" b="b"/>
              <a:pathLst>
                <a:path w="4274726" h="1372078">
                  <a:moveTo>
                    <a:pt x="0" y="0"/>
                  </a:moveTo>
                  <a:lnTo>
                    <a:pt x="4274726" y="0"/>
                  </a:lnTo>
                  <a:lnTo>
                    <a:pt x="4274726" y="1372078"/>
                  </a:lnTo>
                  <a:lnTo>
                    <a:pt x="0" y="13720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805D2E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14101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346221" y="1890304"/>
            <a:ext cx="11595559" cy="3084004"/>
            <a:chOff x="0" y="0"/>
            <a:chExt cx="3053974" cy="81224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053974" cy="812248"/>
            </a:xfrm>
            <a:custGeom>
              <a:avLst/>
              <a:gdLst/>
              <a:ahLst/>
              <a:cxnLst/>
              <a:rect l="l" t="t" r="r" b="b"/>
              <a:pathLst>
                <a:path w="3053974" h="812248">
                  <a:moveTo>
                    <a:pt x="0" y="0"/>
                  </a:moveTo>
                  <a:lnTo>
                    <a:pt x="3053974" y="0"/>
                  </a:lnTo>
                  <a:lnTo>
                    <a:pt x="3053974" y="812248"/>
                  </a:lnTo>
                  <a:lnTo>
                    <a:pt x="0" y="812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053974" cy="8503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133652" y="5564858"/>
            <a:ext cx="6020696" cy="2198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Montserrat"/>
              </a:rPr>
              <a:t>Tổng quan</a:t>
            </a:r>
          </a:p>
          <a:p>
            <a:pPr marL="906780" lvl="1" indent="-453390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Montserrat"/>
              </a:rPr>
              <a:t>Hạn chế</a:t>
            </a:r>
          </a:p>
          <a:p>
            <a:pPr marL="906780" lvl="1" indent="-453390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Montserrat"/>
              </a:rPr>
              <a:t>Hướng phát triển</a:t>
            </a:r>
          </a:p>
        </p:txBody>
      </p:sp>
      <p:sp>
        <p:nvSpPr>
          <p:cNvPr id="9" name="AutoShape 9"/>
          <p:cNvSpPr/>
          <p:nvPr/>
        </p:nvSpPr>
        <p:spPr>
          <a:xfrm>
            <a:off x="7394809" y="4660806"/>
            <a:ext cx="3498383" cy="0"/>
          </a:xfrm>
          <a:prstGeom prst="line">
            <a:avLst/>
          </a:prstGeom>
          <a:ln w="76200" cap="flat">
            <a:solidFill>
              <a:srgbClr val="805D2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3109328" y="2760340"/>
            <a:ext cx="12069344" cy="112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64"/>
              </a:lnSpc>
            </a:pPr>
            <a:r>
              <a:rPr lang="en-US" sz="9600" spc="-556">
                <a:solidFill>
                  <a:srgbClr val="FFFFFF"/>
                </a:solidFill>
                <a:latin typeface="Montserrat Bold"/>
              </a:rPr>
              <a:t>Kết Luận</a:t>
            </a:r>
          </a:p>
        </p:txBody>
      </p:sp>
      <p:sp>
        <p:nvSpPr>
          <p:cNvPr id="11" name="Freeform 11"/>
          <p:cNvSpPr/>
          <p:nvPr/>
        </p:nvSpPr>
        <p:spPr>
          <a:xfrm>
            <a:off x="8659633" y="1028700"/>
            <a:ext cx="968733" cy="195508"/>
          </a:xfrm>
          <a:custGeom>
            <a:avLst/>
            <a:gdLst/>
            <a:ahLst/>
            <a:cxnLst/>
            <a:rect l="l" t="t" r="r" b="b"/>
            <a:pathLst>
              <a:path w="968733" h="195508">
                <a:moveTo>
                  <a:pt x="0" y="0"/>
                </a:moveTo>
                <a:lnTo>
                  <a:pt x="968734" y="0"/>
                </a:lnTo>
                <a:lnTo>
                  <a:pt x="968734" y="195508"/>
                </a:lnTo>
                <a:lnTo>
                  <a:pt x="0" y="195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4699821" y="981075"/>
            <a:ext cx="1427280" cy="48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78"/>
              </a:lnSpc>
            </a:pPr>
            <a:r>
              <a:rPr lang="en-US" sz="2841">
                <a:solidFill>
                  <a:srgbClr val="FFFFFF"/>
                </a:solidFill>
                <a:latin typeface="Montserrat"/>
              </a:rPr>
              <a:t>Trang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548616" y="981075"/>
            <a:ext cx="1710684" cy="48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78"/>
              </a:lnSpc>
            </a:pPr>
            <a:r>
              <a:rPr lang="en-US" sz="2841">
                <a:solidFill>
                  <a:srgbClr val="FFFFFF"/>
                </a:solidFill>
                <a:latin typeface="Montserrat Bold"/>
              </a:rPr>
              <a:t>18 / 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432306"/>
            <a:ext cx="16230600" cy="5209610"/>
            <a:chOff x="0" y="0"/>
            <a:chExt cx="4274726" cy="13720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372078"/>
            </a:xfrm>
            <a:custGeom>
              <a:avLst/>
              <a:gdLst/>
              <a:ahLst/>
              <a:cxnLst/>
              <a:rect l="l" t="t" r="r" b="b"/>
              <a:pathLst>
                <a:path w="4274726" h="1372078">
                  <a:moveTo>
                    <a:pt x="0" y="0"/>
                  </a:moveTo>
                  <a:lnTo>
                    <a:pt x="4274726" y="0"/>
                  </a:lnTo>
                  <a:lnTo>
                    <a:pt x="4274726" y="1372078"/>
                  </a:lnTo>
                  <a:lnTo>
                    <a:pt x="0" y="13720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805D2E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14101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346221" y="1890304"/>
            <a:ext cx="11595559" cy="3084004"/>
            <a:chOff x="0" y="0"/>
            <a:chExt cx="3053974" cy="81224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053974" cy="812248"/>
            </a:xfrm>
            <a:custGeom>
              <a:avLst/>
              <a:gdLst/>
              <a:ahLst/>
              <a:cxnLst/>
              <a:rect l="l" t="t" r="r" b="b"/>
              <a:pathLst>
                <a:path w="3053974" h="812248">
                  <a:moveTo>
                    <a:pt x="0" y="0"/>
                  </a:moveTo>
                  <a:lnTo>
                    <a:pt x="3053974" y="0"/>
                  </a:lnTo>
                  <a:lnTo>
                    <a:pt x="3053974" y="812248"/>
                  </a:lnTo>
                  <a:lnTo>
                    <a:pt x="0" y="812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053974" cy="8503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124398" y="5344856"/>
            <a:ext cx="4039203" cy="2198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Montserrat"/>
              </a:rPr>
              <a:t>Động lực</a:t>
            </a:r>
          </a:p>
          <a:p>
            <a:pPr marL="906780" lvl="1" indent="-453390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Montserrat"/>
              </a:rPr>
              <a:t>Mục tiêu</a:t>
            </a:r>
          </a:p>
          <a:p>
            <a:pPr marL="906780" lvl="1" indent="-453390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Montserrat"/>
              </a:rPr>
              <a:t>Phạm vi</a:t>
            </a:r>
          </a:p>
        </p:txBody>
      </p:sp>
      <p:sp>
        <p:nvSpPr>
          <p:cNvPr id="9" name="AutoShape 9"/>
          <p:cNvSpPr/>
          <p:nvPr/>
        </p:nvSpPr>
        <p:spPr>
          <a:xfrm>
            <a:off x="7394809" y="4660806"/>
            <a:ext cx="3498383" cy="0"/>
          </a:xfrm>
          <a:prstGeom prst="line">
            <a:avLst/>
          </a:prstGeom>
          <a:ln w="76200" cap="flat">
            <a:solidFill>
              <a:srgbClr val="805D2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3109328" y="2760340"/>
            <a:ext cx="12069344" cy="112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64"/>
              </a:lnSpc>
            </a:pPr>
            <a:r>
              <a:rPr lang="en-US" sz="9600" spc="-556">
                <a:solidFill>
                  <a:srgbClr val="FFFFFF"/>
                </a:solidFill>
                <a:latin typeface="Montserrat Bold"/>
              </a:rPr>
              <a:t>Giới thiệu</a:t>
            </a:r>
          </a:p>
        </p:txBody>
      </p:sp>
      <p:sp>
        <p:nvSpPr>
          <p:cNvPr id="11" name="Freeform 11"/>
          <p:cNvSpPr/>
          <p:nvPr/>
        </p:nvSpPr>
        <p:spPr>
          <a:xfrm>
            <a:off x="8659633" y="1028700"/>
            <a:ext cx="968733" cy="195508"/>
          </a:xfrm>
          <a:custGeom>
            <a:avLst/>
            <a:gdLst/>
            <a:ahLst/>
            <a:cxnLst/>
            <a:rect l="l" t="t" r="r" b="b"/>
            <a:pathLst>
              <a:path w="968733" h="195508">
                <a:moveTo>
                  <a:pt x="0" y="0"/>
                </a:moveTo>
                <a:lnTo>
                  <a:pt x="968734" y="0"/>
                </a:lnTo>
                <a:lnTo>
                  <a:pt x="968734" y="195508"/>
                </a:lnTo>
                <a:lnTo>
                  <a:pt x="0" y="195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4699821" y="899227"/>
            <a:ext cx="1427280" cy="48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78"/>
              </a:lnSpc>
            </a:pPr>
            <a:r>
              <a:rPr lang="en-US" sz="2841">
                <a:solidFill>
                  <a:srgbClr val="FFFFFF"/>
                </a:solidFill>
                <a:latin typeface="Montserrat"/>
              </a:rPr>
              <a:t>Trang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548616" y="899227"/>
            <a:ext cx="1710684" cy="48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78"/>
              </a:lnSpc>
            </a:pPr>
            <a:r>
              <a:rPr lang="en-US" sz="2841">
                <a:solidFill>
                  <a:srgbClr val="B68F5B"/>
                </a:solidFill>
                <a:latin typeface="Montserrat Bold"/>
              </a:rPr>
              <a:t>01 / 22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50976" y="3975719"/>
            <a:ext cx="7698990" cy="5282581"/>
            <a:chOff x="0" y="0"/>
            <a:chExt cx="2027718" cy="13912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27718" cy="1391297"/>
            </a:xfrm>
            <a:custGeom>
              <a:avLst/>
              <a:gdLst/>
              <a:ahLst/>
              <a:cxnLst/>
              <a:rect l="l" t="t" r="r" b="b"/>
              <a:pathLst>
                <a:path w="2027718" h="1391297">
                  <a:moveTo>
                    <a:pt x="0" y="0"/>
                  </a:moveTo>
                  <a:lnTo>
                    <a:pt x="2027718" y="0"/>
                  </a:lnTo>
                  <a:lnTo>
                    <a:pt x="2027718" y="1391297"/>
                  </a:lnTo>
                  <a:lnTo>
                    <a:pt x="0" y="13912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805D2E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27718" cy="1429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24767" y="2552721"/>
            <a:ext cx="7256829" cy="3169847"/>
            <a:chOff x="0" y="0"/>
            <a:chExt cx="1911264" cy="83485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11264" cy="834857"/>
            </a:xfrm>
            <a:custGeom>
              <a:avLst/>
              <a:gdLst/>
              <a:ahLst/>
              <a:cxnLst/>
              <a:rect l="l" t="t" r="r" b="b"/>
              <a:pathLst>
                <a:path w="1911264" h="834857">
                  <a:moveTo>
                    <a:pt x="0" y="0"/>
                  </a:moveTo>
                  <a:lnTo>
                    <a:pt x="1911264" y="0"/>
                  </a:lnTo>
                  <a:lnTo>
                    <a:pt x="1911264" y="834857"/>
                  </a:lnTo>
                  <a:lnTo>
                    <a:pt x="0" y="834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911264" cy="8729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484884" y="3745975"/>
            <a:ext cx="5564777" cy="937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8000" spc="-464">
                <a:solidFill>
                  <a:srgbClr val="FFFFFF"/>
                </a:solidFill>
                <a:latin typeface="Montserrat Bold"/>
              </a:rPr>
              <a:t>Lightgbm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144000" y="0"/>
            <a:ext cx="9144000" cy="10287000"/>
            <a:chOff x="0" y="0"/>
            <a:chExt cx="3177414" cy="357459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177414" cy="3574590"/>
            </a:xfrm>
            <a:custGeom>
              <a:avLst/>
              <a:gdLst/>
              <a:ahLst/>
              <a:cxnLst/>
              <a:rect l="l" t="t" r="r" b="b"/>
              <a:pathLst>
                <a:path w="3177414" h="3574590">
                  <a:moveTo>
                    <a:pt x="0" y="0"/>
                  </a:moveTo>
                  <a:lnTo>
                    <a:pt x="3177414" y="0"/>
                  </a:lnTo>
                  <a:lnTo>
                    <a:pt x="3177414" y="3574590"/>
                  </a:lnTo>
                  <a:lnTo>
                    <a:pt x="0" y="3574590"/>
                  </a:lnTo>
                  <a:close/>
                </a:path>
              </a:pathLst>
            </a:custGeom>
            <a:solidFill>
              <a:srgbClr val="633E2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3177414" cy="36126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524767" y="6169335"/>
            <a:ext cx="6643085" cy="1455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Montserrat"/>
              </a:rPr>
              <a:t>Thời gian</a:t>
            </a:r>
          </a:p>
          <a:p>
            <a:pPr marL="906780" lvl="1" indent="-453390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Montserrat"/>
              </a:rPr>
              <a:t>Tiềm năng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981075"/>
            <a:ext cx="1427280" cy="48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78"/>
              </a:lnSpc>
            </a:pPr>
            <a:r>
              <a:rPr lang="en-US" sz="2841">
                <a:solidFill>
                  <a:srgbClr val="FFFFFF"/>
                </a:solidFill>
                <a:latin typeface="Montserrat"/>
              </a:rPr>
              <a:t>Trang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77495" y="981075"/>
            <a:ext cx="1710684" cy="48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78"/>
              </a:lnSpc>
            </a:pPr>
            <a:r>
              <a:rPr lang="en-US" sz="2841">
                <a:solidFill>
                  <a:srgbClr val="FFFFFF"/>
                </a:solidFill>
                <a:latin typeface="Montserrat Bold"/>
              </a:rPr>
              <a:t>19/ 22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9838493" y="3975719"/>
            <a:ext cx="7698990" cy="5282581"/>
            <a:chOff x="0" y="0"/>
            <a:chExt cx="2027718" cy="13912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027718" cy="1391297"/>
            </a:xfrm>
            <a:custGeom>
              <a:avLst/>
              <a:gdLst/>
              <a:ahLst/>
              <a:cxnLst/>
              <a:rect l="l" t="t" r="r" b="b"/>
              <a:pathLst>
                <a:path w="2027718" h="1391297">
                  <a:moveTo>
                    <a:pt x="0" y="0"/>
                  </a:moveTo>
                  <a:lnTo>
                    <a:pt x="2027718" y="0"/>
                  </a:lnTo>
                  <a:lnTo>
                    <a:pt x="2027718" y="1391297"/>
                  </a:lnTo>
                  <a:lnTo>
                    <a:pt x="0" y="13912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805D2E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027718" cy="1429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542099" y="2390796"/>
            <a:ext cx="7292059" cy="3169847"/>
            <a:chOff x="0" y="0"/>
            <a:chExt cx="1920542" cy="83485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20542" cy="834857"/>
            </a:xfrm>
            <a:custGeom>
              <a:avLst/>
              <a:gdLst/>
              <a:ahLst/>
              <a:cxnLst/>
              <a:rect l="l" t="t" r="r" b="b"/>
              <a:pathLst>
                <a:path w="1920542" h="834857">
                  <a:moveTo>
                    <a:pt x="0" y="0"/>
                  </a:moveTo>
                  <a:lnTo>
                    <a:pt x="1920542" y="0"/>
                  </a:lnTo>
                  <a:lnTo>
                    <a:pt x="1920542" y="834857"/>
                  </a:lnTo>
                  <a:lnTo>
                    <a:pt x="0" y="834857"/>
                  </a:lnTo>
                  <a:close/>
                </a:path>
              </a:pathLst>
            </a:custGeom>
            <a:solidFill>
              <a:srgbClr val="633E2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920542" cy="8729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0779367" y="3324915"/>
            <a:ext cx="605096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8000" spc="-464" err="1">
                <a:solidFill>
                  <a:srgbClr val="FFFFFF"/>
                </a:solidFill>
                <a:latin typeface="Montserrat Bold"/>
              </a:rPr>
              <a:t>Rừng</a:t>
            </a:r>
            <a:r>
              <a:rPr lang="en-US" sz="8000" spc="-464">
                <a:solidFill>
                  <a:srgbClr val="FFFFFF"/>
                </a:solidFill>
                <a:latin typeface="Montserrat Bold"/>
              </a:rPr>
              <a:t> </a:t>
            </a:r>
            <a:r>
              <a:rPr lang="en-US" sz="8000" spc="-464" err="1">
                <a:solidFill>
                  <a:srgbClr val="FFFFFF"/>
                </a:solidFill>
                <a:latin typeface="Montserrat Bold"/>
              </a:rPr>
              <a:t>Ngẫu</a:t>
            </a:r>
            <a:r>
              <a:rPr lang="en-US" sz="8000" spc="-464">
                <a:solidFill>
                  <a:srgbClr val="FFFFFF"/>
                </a:solidFill>
                <a:latin typeface="Montserrat Bold"/>
              </a:rPr>
              <a:t> </a:t>
            </a:r>
            <a:r>
              <a:rPr lang="en-US" sz="8000" spc="-464" err="1">
                <a:solidFill>
                  <a:srgbClr val="FFFFFF"/>
                </a:solidFill>
                <a:latin typeface="Montserrat Bold"/>
              </a:rPr>
              <a:t>Nhiên</a:t>
            </a:r>
            <a:endParaRPr lang="en-US" sz="8000" spc="-464">
              <a:solidFill>
                <a:srgbClr val="FFFFFF"/>
              </a:solidFill>
              <a:latin typeface="Montserrat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0542099" y="6222675"/>
            <a:ext cx="6643085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Montserrat"/>
              </a:rPr>
              <a:t>Hiệu suất</a:t>
            </a:r>
          </a:p>
        </p:txBody>
      </p:sp>
      <p:sp>
        <p:nvSpPr>
          <p:cNvPr id="23" name="Freeform 23"/>
          <p:cNvSpPr/>
          <p:nvPr/>
        </p:nvSpPr>
        <p:spPr>
          <a:xfrm>
            <a:off x="15841072" y="7731633"/>
            <a:ext cx="1353637" cy="1199630"/>
          </a:xfrm>
          <a:custGeom>
            <a:avLst/>
            <a:gdLst/>
            <a:ahLst/>
            <a:cxnLst/>
            <a:rect l="l" t="t" r="r" b="b"/>
            <a:pathLst>
              <a:path w="1353637" h="1199630">
                <a:moveTo>
                  <a:pt x="0" y="0"/>
                </a:moveTo>
                <a:lnTo>
                  <a:pt x="1353637" y="0"/>
                </a:lnTo>
                <a:lnTo>
                  <a:pt x="1353637" y="1199630"/>
                </a:lnTo>
                <a:lnTo>
                  <a:pt x="0" y="11996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6785640" y="7643805"/>
            <a:ext cx="1353637" cy="1287459"/>
          </a:xfrm>
          <a:custGeom>
            <a:avLst/>
            <a:gdLst/>
            <a:ahLst/>
            <a:cxnLst/>
            <a:rect l="l" t="t" r="r" b="b"/>
            <a:pathLst>
              <a:path w="1353637" h="1287459">
                <a:moveTo>
                  <a:pt x="0" y="0"/>
                </a:moveTo>
                <a:lnTo>
                  <a:pt x="1353637" y="0"/>
                </a:lnTo>
                <a:lnTo>
                  <a:pt x="1353637" y="1287458"/>
                </a:lnTo>
                <a:lnTo>
                  <a:pt x="0" y="12874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4323" b="-24323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5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80198" y="663178"/>
            <a:ext cx="3479102" cy="926551"/>
            <a:chOff x="0" y="0"/>
            <a:chExt cx="916307" cy="2440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16307" cy="244030"/>
            </a:xfrm>
            <a:custGeom>
              <a:avLst/>
              <a:gdLst/>
              <a:ahLst/>
              <a:cxnLst/>
              <a:rect l="l" t="t" r="r" b="b"/>
              <a:pathLst>
                <a:path w="916307" h="244030">
                  <a:moveTo>
                    <a:pt x="0" y="0"/>
                  </a:moveTo>
                  <a:lnTo>
                    <a:pt x="916307" y="0"/>
                  </a:lnTo>
                  <a:lnTo>
                    <a:pt x="916307" y="244030"/>
                  </a:lnTo>
                  <a:lnTo>
                    <a:pt x="0" y="244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16307" cy="282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997433" y="6608679"/>
            <a:ext cx="4514985" cy="926551"/>
            <a:chOff x="0" y="0"/>
            <a:chExt cx="1189132" cy="2440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89132" cy="244030"/>
            </a:xfrm>
            <a:custGeom>
              <a:avLst/>
              <a:gdLst/>
              <a:ahLst/>
              <a:cxnLst/>
              <a:rect l="l" t="t" r="r" b="b"/>
              <a:pathLst>
                <a:path w="1189132" h="244030">
                  <a:moveTo>
                    <a:pt x="0" y="0"/>
                  </a:moveTo>
                  <a:lnTo>
                    <a:pt x="1189132" y="0"/>
                  </a:lnTo>
                  <a:lnTo>
                    <a:pt x="1189132" y="244030"/>
                  </a:lnTo>
                  <a:lnTo>
                    <a:pt x="0" y="244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89132" cy="282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28700" y="930946"/>
            <a:ext cx="968733" cy="195508"/>
          </a:xfrm>
          <a:custGeom>
            <a:avLst/>
            <a:gdLst/>
            <a:ahLst/>
            <a:cxnLst/>
            <a:rect l="l" t="t" r="r" b="b"/>
            <a:pathLst>
              <a:path w="968733" h="195508">
                <a:moveTo>
                  <a:pt x="0" y="0"/>
                </a:moveTo>
                <a:lnTo>
                  <a:pt x="968733" y="0"/>
                </a:lnTo>
                <a:lnTo>
                  <a:pt x="968733" y="195508"/>
                </a:lnTo>
                <a:lnTo>
                  <a:pt x="0" y="195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1997433" y="3825862"/>
            <a:ext cx="3887349" cy="926551"/>
            <a:chOff x="0" y="0"/>
            <a:chExt cx="5183132" cy="1235402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5183132" cy="1235402"/>
              <a:chOff x="0" y="0"/>
              <a:chExt cx="1023828" cy="24403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023828" cy="244030"/>
              </a:xfrm>
              <a:custGeom>
                <a:avLst/>
                <a:gdLst/>
                <a:ahLst/>
                <a:cxnLst/>
                <a:rect l="l" t="t" r="r" b="b"/>
                <a:pathLst>
                  <a:path w="1023828" h="244030">
                    <a:moveTo>
                      <a:pt x="0" y="0"/>
                    </a:moveTo>
                    <a:lnTo>
                      <a:pt x="1023828" y="0"/>
                    </a:lnTo>
                    <a:lnTo>
                      <a:pt x="1023828" y="244030"/>
                    </a:lnTo>
                    <a:lnTo>
                      <a:pt x="0" y="24403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1023828" cy="28213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221682" y="343055"/>
              <a:ext cx="549291" cy="549291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805D2E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</p:grpSp>
      <p:grpSp>
        <p:nvGrpSpPr>
          <p:cNvPr id="16" name="Group 16"/>
          <p:cNvGrpSpPr/>
          <p:nvPr/>
        </p:nvGrpSpPr>
        <p:grpSpPr>
          <a:xfrm>
            <a:off x="2291202" y="6865970"/>
            <a:ext cx="411968" cy="411968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05D2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2262627" y="4182085"/>
            <a:ext cx="214104" cy="214104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2390134" y="6964902"/>
            <a:ext cx="214104" cy="214104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2034862" y="3104204"/>
            <a:ext cx="5224438" cy="5734466"/>
            <a:chOff x="0" y="0"/>
            <a:chExt cx="1202822" cy="1320246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202822" cy="1320246"/>
            </a:xfrm>
            <a:custGeom>
              <a:avLst/>
              <a:gdLst/>
              <a:ahLst/>
              <a:cxnLst/>
              <a:rect l="l" t="t" r="r" b="b"/>
              <a:pathLst>
                <a:path w="1202822" h="1320246">
                  <a:moveTo>
                    <a:pt x="0" y="0"/>
                  </a:moveTo>
                  <a:lnTo>
                    <a:pt x="1202822" y="0"/>
                  </a:lnTo>
                  <a:lnTo>
                    <a:pt x="1202822" y="1320246"/>
                  </a:lnTo>
                  <a:lnTo>
                    <a:pt x="0" y="1320246"/>
                  </a:lnTo>
                  <a:close/>
                </a:path>
              </a:pathLst>
            </a:custGeom>
            <a:solidFill>
              <a:srgbClr val="633E2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202822" cy="13583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2082084" y="1942155"/>
            <a:ext cx="10367681" cy="1162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9999" spc="-579">
                <a:solidFill>
                  <a:srgbClr val="FFFFFF"/>
                </a:solidFill>
                <a:latin typeface="Montserrat Bold"/>
              </a:rPr>
              <a:t>Hạn chế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997433" y="5013559"/>
            <a:ext cx="6765982" cy="166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Montserrat"/>
              </a:rPr>
              <a:t>Chưa thử nghiệm trên nhiều bộ dữ liệu tài chính khác nhau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026008" y="7738849"/>
            <a:ext cx="6737407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Montserrat"/>
              </a:rPr>
              <a:t>Chưa thử nghiệm các mô hình thuộc những phạm vi khác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870451" y="3902888"/>
            <a:ext cx="3847067" cy="696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21"/>
              </a:lnSpc>
            </a:pPr>
            <a:r>
              <a:rPr lang="en-US" sz="4086">
                <a:solidFill>
                  <a:srgbClr val="FFFFFF"/>
                </a:solidFill>
                <a:latin typeface="Montserrat Ultra-Bold"/>
              </a:rPr>
              <a:t>Dữ liệu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904094" y="6685705"/>
            <a:ext cx="3847067" cy="696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21"/>
              </a:lnSpc>
            </a:pPr>
            <a:r>
              <a:rPr lang="en-US" sz="4086">
                <a:solidFill>
                  <a:srgbClr val="FFFFFF"/>
                </a:solidFill>
                <a:latin typeface="Montserrat Ultra-Bold"/>
              </a:rPr>
              <a:t>Kỹ thuật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4240010" y="862505"/>
            <a:ext cx="1427280" cy="48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78"/>
              </a:lnSpc>
            </a:pPr>
            <a:r>
              <a:rPr lang="en-US" sz="2841">
                <a:solidFill>
                  <a:srgbClr val="FFFFFF"/>
                </a:solidFill>
                <a:latin typeface="Montserrat"/>
              </a:rPr>
              <a:t>Trang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5088805" y="862505"/>
            <a:ext cx="1710684" cy="48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78"/>
              </a:lnSpc>
            </a:pPr>
            <a:r>
              <a:rPr lang="en-US" sz="2841">
                <a:solidFill>
                  <a:srgbClr val="FFFFFF"/>
                </a:solidFill>
                <a:latin typeface="Montserrat Bold"/>
              </a:rPr>
              <a:t>20 / 22</a:t>
            </a:r>
          </a:p>
        </p:txBody>
      </p:sp>
      <p:sp>
        <p:nvSpPr>
          <p:cNvPr id="35" name="Freeform 35"/>
          <p:cNvSpPr/>
          <p:nvPr/>
        </p:nvSpPr>
        <p:spPr>
          <a:xfrm>
            <a:off x="12481608" y="3634174"/>
            <a:ext cx="2724320" cy="3601866"/>
          </a:xfrm>
          <a:custGeom>
            <a:avLst/>
            <a:gdLst/>
            <a:ahLst/>
            <a:cxnLst/>
            <a:rect l="l" t="t" r="r" b="b"/>
            <a:pathLst>
              <a:path w="2724320" h="3601866">
                <a:moveTo>
                  <a:pt x="0" y="0"/>
                </a:moveTo>
                <a:lnTo>
                  <a:pt x="2724321" y="0"/>
                </a:lnTo>
                <a:lnTo>
                  <a:pt x="2724321" y="3601866"/>
                </a:lnTo>
                <a:lnTo>
                  <a:pt x="0" y="36018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6" name="Freeform 36"/>
          <p:cNvSpPr/>
          <p:nvPr/>
        </p:nvSpPr>
        <p:spPr>
          <a:xfrm>
            <a:off x="13234817" y="4190161"/>
            <a:ext cx="2724320" cy="3601866"/>
          </a:xfrm>
          <a:custGeom>
            <a:avLst/>
            <a:gdLst/>
            <a:ahLst/>
            <a:cxnLst/>
            <a:rect l="l" t="t" r="r" b="b"/>
            <a:pathLst>
              <a:path w="2724320" h="3601866">
                <a:moveTo>
                  <a:pt x="0" y="0"/>
                </a:moveTo>
                <a:lnTo>
                  <a:pt x="2724320" y="0"/>
                </a:lnTo>
                <a:lnTo>
                  <a:pt x="2724320" y="3601866"/>
                </a:lnTo>
                <a:lnTo>
                  <a:pt x="0" y="36018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7" name="Freeform 37"/>
          <p:cNvSpPr/>
          <p:nvPr/>
        </p:nvSpPr>
        <p:spPr>
          <a:xfrm>
            <a:off x="14018638" y="4709934"/>
            <a:ext cx="2724320" cy="3601866"/>
          </a:xfrm>
          <a:custGeom>
            <a:avLst/>
            <a:gdLst/>
            <a:ahLst/>
            <a:cxnLst/>
            <a:rect l="l" t="t" r="r" b="b"/>
            <a:pathLst>
              <a:path w="2724320" h="3601866">
                <a:moveTo>
                  <a:pt x="0" y="0"/>
                </a:moveTo>
                <a:lnTo>
                  <a:pt x="2724321" y="0"/>
                </a:lnTo>
                <a:lnTo>
                  <a:pt x="2724321" y="3601866"/>
                </a:lnTo>
                <a:lnTo>
                  <a:pt x="0" y="36018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5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0" y="0"/>
            <a:ext cx="3413116" cy="10287000"/>
            <a:chOff x="0" y="0"/>
            <a:chExt cx="89892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98928" cy="2709333"/>
            </a:xfrm>
            <a:custGeom>
              <a:avLst/>
              <a:gdLst/>
              <a:ahLst/>
              <a:cxnLst/>
              <a:rect l="l" t="t" r="r" b="b"/>
              <a:pathLst>
                <a:path w="898928" h="2709333">
                  <a:moveTo>
                    <a:pt x="0" y="0"/>
                  </a:moveTo>
                  <a:lnTo>
                    <a:pt x="898928" y="0"/>
                  </a:lnTo>
                  <a:lnTo>
                    <a:pt x="89892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9892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081792" y="4234567"/>
            <a:ext cx="411968" cy="41196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81792" y="5386211"/>
            <a:ext cx="411968" cy="41196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951487" y="3791612"/>
            <a:ext cx="214104" cy="214104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05D2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073672" y="4941803"/>
            <a:ext cx="214104" cy="214104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05D2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073672" y="7626099"/>
            <a:ext cx="411968" cy="411968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6081792" y="6537855"/>
            <a:ext cx="411968" cy="411968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430083" y="2300111"/>
            <a:ext cx="3086100" cy="3086100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33E2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5341226" y="1390550"/>
            <a:ext cx="11257584" cy="112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63"/>
              </a:lnSpc>
            </a:pPr>
            <a:r>
              <a:rPr lang="en-US" sz="9599" spc="-556">
                <a:solidFill>
                  <a:srgbClr val="FFFFFF"/>
                </a:solidFill>
                <a:latin typeface="Montserrat Bold"/>
              </a:rPr>
              <a:t>Hướng Phát Triển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6878993" y="4054302"/>
            <a:ext cx="9719816" cy="696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21"/>
              </a:lnSpc>
            </a:pPr>
            <a:r>
              <a:rPr lang="en-US" sz="4086">
                <a:solidFill>
                  <a:srgbClr val="FFFFFF"/>
                </a:solidFill>
                <a:latin typeface="Montserrat"/>
              </a:rPr>
              <a:t>Tìm kiếm lưới, tìm kiếm ngẫu nhiên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878993" y="5205946"/>
            <a:ext cx="8292536" cy="696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21"/>
              </a:lnSpc>
            </a:pPr>
            <a:r>
              <a:rPr lang="en-US" sz="4086">
                <a:solidFill>
                  <a:srgbClr val="FFFFFF"/>
                </a:solidFill>
                <a:latin typeface="Montserrat"/>
              </a:rPr>
              <a:t>Borderline-SMOTE, ADASYN 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878993" y="7445834"/>
            <a:ext cx="6460610" cy="696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21"/>
              </a:lnSpc>
            </a:pPr>
            <a:r>
              <a:rPr lang="en-US" sz="4086">
                <a:solidFill>
                  <a:srgbClr val="FFFFFF"/>
                </a:solidFill>
                <a:latin typeface="Montserrat"/>
              </a:rPr>
              <a:t>Học bán giám sát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878993" y="6357590"/>
            <a:ext cx="5335335" cy="696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21"/>
              </a:lnSpc>
            </a:pPr>
            <a:r>
              <a:rPr lang="en-US" sz="4086">
                <a:solidFill>
                  <a:srgbClr val="FFFFFF"/>
                </a:solidFill>
                <a:latin typeface="Montserrat"/>
              </a:rPr>
              <a:t>Độ đo MCC, G-Mean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4699821" y="9210675"/>
            <a:ext cx="1427280" cy="48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78"/>
              </a:lnSpc>
            </a:pPr>
            <a:r>
              <a:rPr lang="en-US" sz="2841">
                <a:solidFill>
                  <a:srgbClr val="FFFFFF"/>
                </a:solidFill>
                <a:latin typeface="Montserrat"/>
              </a:rPr>
              <a:t>Trang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5548616" y="9210675"/>
            <a:ext cx="1710684" cy="48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78"/>
              </a:lnSpc>
            </a:pPr>
            <a:r>
              <a:rPr lang="en-US" sz="2841">
                <a:solidFill>
                  <a:srgbClr val="FFFFFF"/>
                </a:solidFill>
                <a:latin typeface="Montserrat Bold"/>
              </a:rPr>
              <a:t>21/22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1430083" y="6083049"/>
            <a:ext cx="3086100" cy="3086100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33E2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6" name="Freeform 36"/>
          <p:cNvSpPr/>
          <p:nvPr/>
        </p:nvSpPr>
        <p:spPr>
          <a:xfrm>
            <a:off x="2268231" y="6192485"/>
            <a:ext cx="1262567" cy="1035305"/>
          </a:xfrm>
          <a:custGeom>
            <a:avLst/>
            <a:gdLst/>
            <a:ahLst/>
            <a:cxnLst/>
            <a:rect l="l" t="t" r="r" b="b"/>
            <a:pathLst>
              <a:path w="1262567" h="1035305">
                <a:moveTo>
                  <a:pt x="0" y="0"/>
                </a:moveTo>
                <a:lnTo>
                  <a:pt x="1262567" y="0"/>
                </a:lnTo>
                <a:lnTo>
                  <a:pt x="1262567" y="1035305"/>
                </a:lnTo>
                <a:lnTo>
                  <a:pt x="0" y="1035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7" name="Freeform 37"/>
          <p:cNvSpPr/>
          <p:nvPr/>
        </p:nvSpPr>
        <p:spPr>
          <a:xfrm>
            <a:off x="2137634" y="7362876"/>
            <a:ext cx="1670997" cy="1488707"/>
          </a:xfrm>
          <a:custGeom>
            <a:avLst/>
            <a:gdLst/>
            <a:ahLst/>
            <a:cxnLst/>
            <a:rect l="l" t="t" r="r" b="b"/>
            <a:pathLst>
              <a:path w="1670997" h="1488707">
                <a:moveTo>
                  <a:pt x="0" y="0"/>
                </a:moveTo>
                <a:lnTo>
                  <a:pt x="1670997" y="0"/>
                </a:lnTo>
                <a:lnTo>
                  <a:pt x="1670997" y="1488707"/>
                </a:lnTo>
                <a:lnTo>
                  <a:pt x="0" y="14887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8" name="Freeform 38"/>
          <p:cNvSpPr/>
          <p:nvPr/>
        </p:nvSpPr>
        <p:spPr>
          <a:xfrm>
            <a:off x="1999168" y="3160034"/>
            <a:ext cx="1823851" cy="1140736"/>
          </a:xfrm>
          <a:custGeom>
            <a:avLst/>
            <a:gdLst/>
            <a:ahLst/>
            <a:cxnLst/>
            <a:rect l="l" t="t" r="r" b="b"/>
            <a:pathLst>
              <a:path w="1823851" h="1140736">
                <a:moveTo>
                  <a:pt x="0" y="0"/>
                </a:moveTo>
                <a:lnTo>
                  <a:pt x="1823851" y="0"/>
                </a:lnTo>
                <a:lnTo>
                  <a:pt x="1823851" y="1140736"/>
                </a:lnTo>
                <a:lnTo>
                  <a:pt x="0" y="11407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9" name="Freeform 39"/>
          <p:cNvSpPr/>
          <p:nvPr/>
        </p:nvSpPr>
        <p:spPr>
          <a:xfrm>
            <a:off x="1706558" y="4536995"/>
            <a:ext cx="1067714" cy="667807"/>
          </a:xfrm>
          <a:custGeom>
            <a:avLst/>
            <a:gdLst/>
            <a:ahLst/>
            <a:cxnLst/>
            <a:rect l="l" t="t" r="r" b="b"/>
            <a:pathLst>
              <a:path w="1067714" h="667807">
                <a:moveTo>
                  <a:pt x="0" y="0"/>
                </a:moveTo>
                <a:lnTo>
                  <a:pt x="1067714" y="0"/>
                </a:lnTo>
                <a:lnTo>
                  <a:pt x="1067714" y="667807"/>
                </a:lnTo>
                <a:lnTo>
                  <a:pt x="0" y="667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0" name="Freeform 40"/>
          <p:cNvSpPr/>
          <p:nvPr/>
        </p:nvSpPr>
        <p:spPr>
          <a:xfrm>
            <a:off x="3013519" y="4258880"/>
            <a:ext cx="809499" cy="506305"/>
          </a:xfrm>
          <a:custGeom>
            <a:avLst/>
            <a:gdLst/>
            <a:ahLst/>
            <a:cxnLst/>
            <a:rect l="l" t="t" r="r" b="b"/>
            <a:pathLst>
              <a:path w="809499" h="506305">
                <a:moveTo>
                  <a:pt x="0" y="0"/>
                </a:moveTo>
                <a:lnTo>
                  <a:pt x="809500" y="0"/>
                </a:lnTo>
                <a:lnTo>
                  <a:pt x="809500" y="506305"/>
                </a:lnTo>
                <a:lnTo>
                  <a:pt x="0" y="5063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1" name="Freeform 41"/>
          <p:cNvSpPr/>
          <p:nvPr/>
        </p:nvSpPr>
        <p:spPr>
          <a:xfrm>
            <a:off x="2852167" y="2592526"/>
            <a:ext cx="809499" cy="506305"/>
          </a:xfrm>
          <a:custGeom>
            <a:avLst/>
            <a:gdLst/>
            <a:ahLst/>
            <a:cxnLst/>
            <a:rect l="l" t="t" r="r" b="b"/>
            <a:pathLst>
              <a:path w="809499" h="506305">
                <a:moveTo>
                  <a:pt x="0" y="0"/>
                </a:moveTo>
                <a:lnTo>
                  <a:pt x="809499" y="0"/>
                </a:lnTo>
                <a:lnTo>
                  <a:pt x="809499" y="506305"/>
                </a:lnTo>
                <a:lnTo>
                  <a:pt x="0" y="5063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5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913322"/>
            <a:ext cx="16230600" cy="7662232"/>
            <a:chOff x="0" y="0"/>
            <a:chExt cx="4274726" cy="201803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018036"/>
            </a:xfrm>
            <a:custGeom>
              <a:avLst/>
              <a:gdLst/>
              <a:ahLst/>
              <a:cxnLst/>
              <a:rect l="l" t="t" r="r" b="b"/>
              <a:pathLst>
                <a:path w="4274726" h="2018036">
                  <a:moveTo>
                    <a:pt x="0" y="0"/>
                  </a:moveTo>
                  <a:lnTo>
                    <a:pt x="4274726" y="0"/>
                  </a:lnTo>
                  <a:lnTo>
                    <a:pt x="4274726" y="2018036"/>
                  </a:lnTo>
                  <a:lnTo>
                    <a:pt x="0" y="20180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0561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711446"/>
            <a:ext cx="16230600" cy="893153"/>
            <a:chOff x="0" y="0"/>
            <a:chExt cx="4274726" cy="23523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235234"/>
            </a:xfrm>
            <a:custGeom>
              <a:avLst/>
              <a:gdLst/>
              <a:ahLst/>
              <a:cxnLst/>
              <a:rect l="l" t="t" r="r" b="b"/>
              <a:pathLst>
                <a:path w="4274726" h="235234">
                  <a:moveTo>
                    <a:pt x="0" y="0"/>
                  </a:moveTo>
                  <a:lnTo>
                    <a:pt x="4274726" y="0"/>
                  </a:lnTo>
                  <a:lnTo>
                    <a:pt x="4274726" y="235234"/>
                  </a:lnTo>
                  <a:lnTo>
                    <a:pt x="0" y="2352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2733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326465" y="1093042"/>
            <a:ext cx="643946" cy="129960"/>
          </a:xfrm>
          <a:custGeom>
            <a:avLst/>
            <a:gdLst/>
            <a:ahLst/>
            <a:cxnLst/>
            <a:rect l="l" t="t" r="r" b="b"/>
            <a:pathLst>
              <a:path w="643946" h="129960">
                <a:moveTo>
                  <a:pt x="0" y="0"/>
                </a:moveTo>
                <a:lnTo>
                  <a:pt x="643947" y="0"/>
                </a:lnTo>
                <a:lnTo>
                  <a:pt x="643947" y="129960"/>
                </a:lnTo>
                <a:lnTo>
                  <a:pt x="0" y="12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374069" y="931099"/>
            <a:ext cx="453847" cy="453847"/>
          </a:xfrm>
          <a:custGeom>
            <a:avLst/>
            <a:gdLst/>
            <a:ahLst/>
            <a:cxnLst/>
            <a:rect l="l" t="t" r="r" b="b"/>
            <a:pathLst>
              <a:path w="453847" h="453847">
                <a:moveTo>
                  <a:pt x="0" y="0"/>
                </a:moveTo>
                <a:lnTo>
                  <a:pt x="453847" y="0"/>
                </a:lnTo>
                <a:lnTo>
                  <a:pt x="453847" y="453847"/>
                </a:lnTo>
                <a:lnTo>
                  <a:pt x="0" y="4538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5539601" y="931099"/>
            <a:ext cx="480261" cy="453847"/>
          </a:xfrm>
          <a:custGeom>
            <a:avLst/>
            <a:gdLst/>
            <a:ahLst/>
            <a:cxnLst/>
            <a:rect l="l" t="t" r="r" b="b"/>
            <a:pathLst>
              <a:path w="480261" h="453847">
                <a:moveTo>
                  <a:pt x="0" y="0"/>
                </a:moveTo>
                <a:lnTo>
                  <a:pt x="480261" y="0"/>
                </a:lnTo>
                <a:lnTo>
                  <a:pt x="480261" y="453847"/>
                </a:lnTo>
                <a:lnTo>
                  <a:pt x="0" y="4538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1736418" y="910584"/>
            <a:ext cx="3498383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Montserrat"/>
              </a:rPr>
              <a:t>TP.HCM, 04/2024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47452" y="935137"/>
            <a:ext cx="8965129" cy="447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98"/>
              </a:lnSpc>
            </a:pPr>
            <a:r>
              <a:rPr lang="en-US" sz="2641">
                <a:solidFill>
                  <a:srgbClr val="FFFFFF"/>
                </a:solidFill>
                <a:latin typeface="Montserrat"/>
              </a:rPr>
              <a:t>Trường Đại học Khoa Học Tự Nhiên - ĐHQG. TPHCM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374069" y="2771652"/>
            <a:ext cx="15596343" cy="6008193"/>
            <a:chOff x="0" y="0"/>
            <a:chExt cx="4107679" cy="158240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107679" cy="1582405"/>
            </a:xfrm>
            <a:custGeom>
              <a:avLst/>
              <a:gdLst/>
              <a:ahLst/>
              <a:cxnLst/>
              <a:rect l="l" t="t" r="r" b="b"/>
              <a:pathLst>
                <a:path w="4107679" h="1582405">
                  <a:moveTo>
                    <a:pt x="0" y="0"/>
                  </a:moveTo>
                  <a:lnTo>
                    <a:pt x="4107679" y="0"/>
                  </a:lnTo>
                  <a:lnTo>
                    <a:pt x="4107679" y="1582405"/>
                  </a:lnTo>
                  <a:lnTo>
                    <a:pt x="0" y="15824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633E2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4107679" cy="1620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16932312" y="3995247"/>
            <a:ext cx="0" cy="3498383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AutoShape 17"/>
          <p:cNvSpPr/>
          <p:nvPr/>
        </p:nvSpPr>
        <p:spPr>
          <a:xfrm>
            <a:off x="7394809" y="7675442"/>
            <a:ext cx="3498383" cy="0"/>
          </a:xfrm>
          <a:prstGeom prst="line">
            <a:avLst/>
          </a:prstGeom>
          <a:ln w="76200" cap="flat">
            <a:solidFill>
              <a:srgbClr val="805D2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AutoShape 18"/>
          <p:cNvSpPr/>
          <p:nvPr/>
        </p:nvSpPr>
        <p:spPr>
          <a:xfrm>
            <a:off x="5698594" y="8741745"/>
            <a:ext cx="6947293" cy="0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AutoShape 19"/>
          <p:cNvSpPr/>
          <p:nvPr/>
        </p:nvSpPr>
        <p:spPr>
          <a:xfrm>
            <a:off x="5698594" y="2809752"/>
            <a:ext cx="6947293" cy="0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AutoShape 20"/>
          <p:cNvSpPr/>
          <p:nvPr/>
        </p:nvSpPr>
        <p:spPr>
          <a:xfrm>
            <a:off x="1402644" y="3995247"/>
            <a:ext cx="0" cy="3498383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1" name="Group 21"/>
          <p:cNvGrpSpPr/>
          <p:nvPr/>
        </p:nvGrpSpPr>
        <p:grpSpPr>
          <a:xfrm>
            <a:off x="1657276" y="3194082"/>
            <a:ext cx="14991162" cy="5100712"/>
            <a:chOff x="0" y="0"/>
            <a:chExt cx="3948290" cy="134339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948290" cy="1343397"/>
            </a:xfrm>
            <a:custGeom>
              <a:avLst/>
              <a:gdLst/>
              <a:ahLst/>
              <a:cxnLst/>
              <a:rect l="l" t="t" r="r" b="b"/>
              <a:pathLst>
                <a:path w="3948290" h="1343397">
                  <a:moveTo>
                    <a:pt x="0" y="0"/>
                  </a:moveTo>
                  <a:lnTo>
                    <a:pt x="3948290" y="0"/>
                  </a:lnTo>
                  <a:lnTo>
                    <a:pt x="3948290" y="1343397"/>
                  </a:lnTo>
                  <a:lnTo>
                    <a:pt x="0" y="13433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805D2E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3948290" cy="13814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781264" y="4242897"/>
            <a:ext cx="14725473" cy="2440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98"/>
              </a:lnSpc>
            </a:pPr>
            <a:r>
              <a:rPr lang="en-US" sz="8200" spc="-475">
                <a:solidFill>
                  <a:srgbClr val="FFFFFF"/>
                </a:solidFill>
                <a:latin typeface="Montserrat Bold"/>
              </a:rPr>
              <a:t>Cảm Ơn Thầy Cô và Các Bạn </a:t>
            </a:r>
          </a:p>
          <a:p>
            <a:pPr algn="ctr">
              <a:lnSpc>
                <a:spcPts val="15498"/>
              </a:lnSpc>
            </a:pPr>
            <a:r>
              <a:rPr lang="en-US" sz="8200" spc="-475">
                <a:solidFill>
                  <a:srgbClr val="FFFFFF"/>
                </a:solidFill>
                <a:latin typeface="Montserrat Bold"/>
              </a:rPr>
              <a:t>Đã Lắng Nghe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4499992" y="8994351"/>
            <a:ext cx="1427280" cy="48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78"/>
              </a:lnSpc>
            </a:pPr>
            <a:r>
              <a:rPr lang="en-US" sz="2841">
                <a:solidFill>
                  <a:srgbClr val="FFFFFF"/>
                </a:solidFill>
                <a:latin typeface="Montserrat"/>
              </a:rPr>
              <a:t>Trang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5348788" y="8994351"/>
            <a:ext cx="1710684" cy="48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78"/>
              </a:lnSpc>
            </a:pPr>
            <a:r>
              <a:rPr lang="en-US" sz="2841">
                <a:solidFill>
                  <a:srgbClr val="FFFFFF"/>
                </a:solidFill>
                <a:latin typeface="Montserrat Bold"/>
              </a:rPr>
              <a:t>22/22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2835" y="0"/>
            <a:ext cx="6423313" cy="10287000"/>
            <a:chOff x="0" y="0"/>
            <a:chExt cx="1691737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91737" cy="2709333"/>
            </a:xfrm>
            <a:custGeom>
              <a:avLst/>
              <a:gdLst/>
              <a:ahLst/>
              <a:cxnLst/>
              <a:rect l="l" t="t" r="r" b="b"/>
              <a:pathLst>
                <a:path w="1691737" h="2709333">
                  <a:moveTo>
                    <a:pt x="0" y="0"/>
                  </a:moveTo>
                  <a:lnTo>
                    <a:pt x="1691737" y="0"/>
                  </a:lnTo>
                  <a:lnTo>
                    <a:pt x="169173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805D2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691737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390478" y="3005709"/>
            <a:ext cx="10868822" cy="6252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6320" lvl="1" indent="-518160" algn="just">
              <a:lnSpc>
                <a:spcPts val="8352"/>
              </a:lnSpc>
              <a:buAutoNum type="arabicPeriod"/>
            </a:pPr>
            <a:r>
              <a:rPr lang="en-US" sz="4800">
                <a:solidFill>
                  <a:srgbClr val="FFFFFF"/>
                </a:solidFill>
                <a:latin typeface="Montserrat Bold"/>
              </a:rPr>
              <a:t> Tổng quan về đề tài </a:t>
            </a:r>
          </a:p>
          <a:p>
            <a:pPr marL="1036320" lvl="1" indent="-518160" algn="just">
              <a:lnSpc>
                <a:spcPts val="8352"/>
              </a:lnSpc>
              <a:buAutoNum type="arabicPeriod"/>
            </a:pPr>
            <a:r>
              <a:rPr lang="en-US" sz="4800">
                <a:solidFill>
                  <a:srgbClr val="FFFFFF"/>
                </a:solidFill>
                <a:latin typeface="Montserrat Bold"/>
              </a:rPr>
              <a:t> Công trình liên quan</a:t>
            </a:r>
          </a:p>
          <a:p>
            <a:pPr marL="1036320" lvl="1" indent="-518160" algn="just">
              <a:lnSpc>
                <a:spcPts val="8352"/>
              </a:lnSpc>
              <a:buAutoNum type="arabicPeriod"/>
            </a:pPr>
            <a:r>
              <a:rPr lang="en-US" sz="4800">
                <a:solidFill>
                  <a:srgbClr val="FFFFFF"/>
                </a:solidFill>
                <a:latin typeface="Montserrat Bold"/>
              </a:rPr>
              <a:t> Phương pháp thử nghiệm</a:t>
            </a:r>
          </a:p>
          <a:p>
            <a:pPr marL="1036320" lvl="1" indent="-518160" algn="just">
              <a:lnSpc>
                <a:spcPts val="8352"/>
              </a:lnSpc>
              <a:buAutoNum type="arabicPeriod"/>
            </a:pPr>
            <a:r>
              <a:rPr lang="en-US" sz="4800">
                <a:solidFill>
                  <a:srgbClr val="FFFFFF"/>
                </a:solidFill>
                <a:latin typeface="Montserrat Bold"/>
              </a:rPr>
              <a:t> Kết quả thực nghiệm</a:t>
            </a:r>
          </a:p>
          <a:p>
            <a:pPr marL="1036320" lvl="1" indent="-518160" algn="just">
              <a:lnSpc>
                <a:spcPts val="8352"/>
              </a:lnSpc>
              <a:buAutoNum type="arabicPeriod"/>
            </a:pPr>
            <a:r>
              <a:rPr lang="en-US" sz="4800">
                <a:solidFill>
                  <a:srgbClr val="FFFFFF"/>
                </a:solidFill>
                <a:latin typeface="Montserrat Bold"/>
              </a:rPr>
              <a:t> Kết luận</a:t>
            </a:r>
          </a:p>
          <a:p>
            <a:pPr marL="1036320" lvl="1" indent="-518160" algn="just">
              <a:lnSpc>
                <a:spcPts val="8352"/>
              </a:lnSpc>
              <a:buAutoNum type="arabicPeriod"/>
            </a:pPr>
            <a:r>
              <a:rPr lang="en-US" sz="4800">
                <a:solidFill>
                  <a:srgbClr val="FFFFFF"/>
                </a:solidFill>
                <a:latin typeface="Montserrat Bold"/>
              </a:rPr>
              <a:t> Hướng phát triển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196430" y="671512"/>
            <a:ext cx="3964781" cy="3224212"/>
            <a:chOff x="0" y="0"/>
            <a:chExt cx="1044222" cy="8491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44222" cy="849175"/>
            </a:xfrm>
            <a:custGeom>
              <a:avLst/>
              <a:gdLst/>
              <a:ahLst/>
              <a:cxnLst/>
              <a:rect l="l" t="t" r="r" b="b"/>
              <a:pathLst>
                <a:path w="1044222" h="849175">
                  <a:moveTo>
                    <a:pt x="0" y="0"/>
                  </a:moveTo>
                  <a:lnTo>
                    <a:pt x="1044222" y="0"/>
                  </a:lnTo>
                  <a:lnTo>
                    <a:pt x="1044222" y="849175"/>
                  </a:lnTo>
                  <a:lnTo>
                    <a:pt x="0" y="849175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044222" cy="887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196430" y="1367771"/>
            <a:ext cx="3964781" cy="165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Montserrat Bold"/>
              </a:rPr>
              <a:t>Nội Dung Trình Bày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699821" y="623887"/>
            <a:ext cx="1427280" cy="48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78"/>
              </a:lnSpc>
            </a:pPr>
            <a:r>
              <a:rPr lang="en-US" sz="2841">
                <a:solidFill>
                  <a:srgbClr val="FFFFFF"/>
                </a:solidFill>
                <a:latin typeface="Montserrat"/>
              </a:rPr>
              <a:t>Trang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548616" y="623887"/>
            <a:ext cx="1710684" cy="48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78"/>
              </a:lnSpc>
            </a:pPr>
            <a:r>
              <a:rPr lang="en-US" sz="2841">
                <a:solidFill>
                  <a:srgbClr val="B68F5B"/>
                </a:solidFill>
                <a:latin typeface="Montserrat Bold"/>
              </a:rPr>
              <a:t>02 / 22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196430" y="3895725"/>
            <a:ext cx="3964781" cy="5362575"/>
            <a:chOff x="0" y="0"/>
            <a:chExt cx="1044222" cy="141236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44222" cy="1412365"/>
            </a:xfrm>
            <a:custGeom>
              <a:avLst/>
              <a:gdLst/>
              <a:ahLst/>
              <a:cxnLst/>
              <a:rect l="l" t="t" r="r" b="b"/>
              <a:pathLst>
                <a:path w="1044222" h="1412365">
                  <a:moveTo>
                    <a:pt x="0" y="0"/>
                  </a:moveTo>
                  <a:lnTo>
                    <a:pt x="1044222" y="0"/>
                  </a:lnTo>
                  <a:lnTo>
                    <a:pt x="1044222" y="1412365"/>
                  </a:lnTo>
                  <a:lnTo>
                    <a:pt x="0" y="1412365"/>
                  </a:lnTo>
                  <a:close/>
                </a:path>
              </a:pathLst>
            </a:custGeom>
            <a:solidFill>
              <a:srgbClr val="25140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044222" cy="14504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248" y="5037913"/>
            <a:ext cx="2880835" cy="28808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5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062046"/>
            <a:ext cx="16230600" cy="5209610"/>
            <a:chOff x="0" y="0"/>
            <a:chExt cx="4274726" cy="13720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372078"/>
            </a:xfrm>
            <a:custGeom>
              <a:avLst/>
              <a:gdLst/>
              <a:ahLst/>
              <a:cxnLst/>
              <a:rect l="l" t="t" r="r" b="b"/>
              <a:pathLst>
                <a:path w="4274726" h="1372078">
                  <a:moveTo>
                    <a:pt x="0" y="0"/>
                  </a:moveTo>
                  <a:lnTo>
                    <a:pt x="4274726" y="0"/>
                  </a:lnTo>
                  <a:lnTo>
                    <a:pt x="4274726" y="1372078"/>
                  </a:lnTo>
                  <a:lnTo>
                    <a:pt x="0" y="13720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14101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236060" y="1520044"/>
            <a:ext cx="11815881" cy="3084004"/>
            <a:chOff x="0" y="0"/>
            <a:chExt cx="3112002" cy="81224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12002" cy="812248"/>
            </a:xfrm>
            <a:custGeom>
              <a:avLst/>
              <a:gdLst/>
              <a:ahLst/>
              <a:cxnLst/>
              <a:rect l="l" t="t" r="r" b="b"/>
              <a:pathLst>
                <a:path w="3112002" h="812248">
                  <a:moveTo>
                    <a:pt x="0" y="0"/>
                  </a:moveTo>
                  <a:lnTo>
                    <a:pt x="3112002" y="0"/>
                  </a:lnTo>
                  <a:lnTo>
                    <a:pt x="3112002" y="812248"/>
                  </a:lnTo>
                  <a:lnTo>
                    <a:pt x="0" y="812248"/>
                  </a:lnTo>
                  <a:close/>
                </a:path>
              </a:pathLst>
            </a:custGeom>
            <a:solidFill>
              <a:srgbClr val="805D2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112002" cy="8503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780198" y="663178"/>
            <a:ext cx="3479102" cy="926551"/>
            <a:chOff x="0" y="0"/>
            <a:chExt cx="916307" cy="24403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16307" cy="244030"/>
            </a:xfrm>
            <a:custGeom>
              <a:avLst/>
              <a:gdLst/>
              <a:ahLst/>
              <a:cxnLst/>
              <a:rect l="l" t="t" r="r" b="b"/>
              <a:pathLst>
                <a:path w="916307" h="244030">
                  <a:moveTo>
                    <a:pt x="0" y="0"/>
                  </a:moveTo>
                  <a:lnTo>
                    <a:pt x="916307" y="0"/>
                  </a:lnTo>
                  <a:lnTo>
                    <a:pt x="916307" y="244030"/>
                  </a:lnTo>
                  <a:lnTo>
                    <a:pt x="0" y="244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916307" cy="282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740786" y="4832648"/>
            <a:ext cx="7695855" cy="2506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6320" lvl="1" indent="-518160" algn="just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Montserrat"/>
              </a:rPr>
              <a:t>Gian lận tài chính</a:t>
            </a:r>
          </a:p>
          <a:p>
            <a:pPr marL="1036320" lvl="1" indent="-518160" algn="just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Montserrat"/>
              </a:rPr>
              <a:t>Phát hiện bất thường</a:t>
            </a:r>
          </a:p>
          <a:p>
            <a:pPr marL="1036320" lvl="1" indent="-518160" algn="just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Montserrat"/>
              </a:rPr>
              <a:t>Kỹ thuật học máy</a:t>
            </a:r>
          </a:p>
        </p:txBody>
      </p:sp>
      <p:sp>
        <p:nvSpPr>
          <p:cNvPr id="12" name="AutoShape 12"/>
          <p:cNvSpPr/>
          <p:nvPr/>
        </p:nvSpPr>
        <p:spPr>
          <a:xfrm>
            <a:off x="7394809" y="4261971"/>
            <a:ext cx="3498383" cy="0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028700" y="930946"/>
            <a:ext cx="968733" cy="195508"/>
          </a:xfrm>
          <a:custGeom>
            <a:avLst/>
            <a:gdLst/>
            <a:ahLst/>
            <a:cxnLst/>
            <a:rect l="l" t="t" r="r" b="b"/>
            <a:pathLst>
              <a:path w="968733" h="195508">
                <a:moveTo>
                  <a:pt x="0" y="0"/>
                </a:moveTo>
                <a:lnTo>
                  <a:pt x="968733" y="0"/>
                </a:lnTo>
                <a:lnTo>
                  <a:pt x="968733" y="195508"/>
                </a:lnTo>
                <a:lnTo>
                  <a:pt x="0" y="195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739384" y="2511255"/>
            <a:ext cx="12809233" cy="112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64"/>
              </a:lnSpc>
            </a:pPr>
            <a:r>
              <a:rPr lang="en-US" sz="9600" spc="-556">
                <a:solidFill>
                  <a:srgbClr val="FFFFFF"/>
                </a:solidFill>
                <a:latin typeface="Montserrat Bold"/>
              </a:rPr>
              <a:t>Tổng Quan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268877" y="883321"/>
            <a:ext cx="1427280" cy="48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78"/>
              </a:lnSpc>
            </a:pPr>
            <a:r>
              <a:rPr lang="en-US" sz="2841">
                <a:solidFill>
                  <a:srgbClr val="FFFFFF"/>
                </a:solidFill>
                <a:latin typeface="Montserrat"/>
              </a:rPr>
              <a:t>Trang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117672" y="883321"/>
            <a:ext cx="1710684" cy="48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78"/>
              </a:lnSpc>
            </a:pPr>
            <a:r>
              <a:rPr lang="en-US" sz="2841">
                <a:solidFill>
                  <a:srgbClr val="B68F5B"/>
                </a:solidFill>
                <a:latin typeface="Montserrat Bold"/>
              </a:rPr>
              <a:t>03 / 22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246645"/>
            <a:ext cx="12589915" cy="1605162"/>
            <a:chOff x="0" y="0"/>
            <a:chExt cx="3315862" cy="4227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15862" cy="422759"/>
            </a:xfrm>
            <a:custGeom>
              <a:avLst/>
              <a:gdLst/>
              <a:ahLst/>
              <a:cxnLst/>
              <a:rect l="l" t="t" r="r" b="b"/>
              <a:pathLst>
                <a:path w="3315862" h="422759">
                  <a:moveTo>
                    <a:pt x="0" y="0"/>
                  </a:moveTo>
                  <a:lnTo>
                    <a:pt x="3315862" y="0"/>
                  </a:lnTo>
                  <a:lnTo>
                    <a:pt x="3315862" y="422759"/>
                  </a:lnTo>
                  <a:lnTo>
                    <a:pt x="0" y="422759"/>
                  </a:lnTo>
                  <a:close/>
                </a:path>
              </a:pathLst>
            </a:custGeom>
            <a:solidFill>
              <a:srgbClr val="805D2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315862" cy="4608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7270685"/>
            <a:ext cx="12589915" cy="1605162"/>
            <a:chOff x="0" y="0"/>
            <a:chExt cx="3315862" cy="42275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15862" cy="422759"/>
            </a:xfrm>
            <a:custGeom>
              <a:avLst/>
              <a:gdLst/>
              <a:ahLst/>
              <a:cxnLst/>
              <a:rect l="l" t="t" r="r" b="b"/>
              <a:pathLst>
                <a:path w="3315862" h="422759">
                  <a:moveTo>
                    <a:pt x="0" y="0"/>
                  </a:moveTo>
                  <a:lnTo>
                    <a:pt x="3315862" y="0"/>
                  </a:lnTo>
                  <a:lnTo>
                    <a:pt x="3315862" y="422759"/>
                  </a:lnTo>
                  <a:lnTo>
                    <a:pt x="0" y="422759"/>
                  </a:lnTo>
                  <a:close/>
                </a:path>
              </a:pathLst>
            </a:custGeom>
            <a:solidFill>
              <a:srgbClr val="805D2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315862" cy="4608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3431525"/>
            <a:ext cx="411968" cy="41196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05D2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8700" y="6455565"/>
            <a:ext cx="411968" cy="41196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05D2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27632" y="3530457"/>
            <a:ext cx="214104" cy="214104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27632" y="6554496"/>
            <a:ext cx="214104" cy="214104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673069" y="4709184"/>
            <a:ext cx="9619606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Montserrat"/>
              </a:rPr>
              <a:t>Tổn thất to lớn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673069" y="7733224"/>
            <a:ext cx="9619606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Montserrat"/>
              </a:rPr>
              <a:t>Mối đe dọa nguy hiểm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673069" y="3256393"/>
            <a:ext cx="6364153" cy="686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21"/>
              </a:lnSpc>
            </a:pPr>
            <a:r>
              <a:rPr lang="en-US" sz="4086">
                <a:solidFill>
                  <a:srgbClr val="FFFFFF"/>
                </a:solidFill>
                <a:latin typeface="Montserrat Ultra-Bold"/>
              </a:rPr>
              <a:t>Thực trạng Hiện tại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673069" y="6280433"/>
            <a:ext cx="7130222" cy="686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21"/>
              </a:lnSpc>
            </a:pPr>
            <a:r>
              <a:rPr lang="en-US" sz="4086">
                <a:solidFill>
                  <a:srgbClr val="FFFFFF"/>
                </a:solidFill>
                <a:latin typeface="Montserrat Bold"/>
              </a:rPr>
              <a:t>Nguy cơ Tương lai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28700" y="1192037"/>
            <a:ext cx="10033564" cy="1035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77"/>
              </a:lnSpc>
            </a:pPr>
            <a:r>
              <a:rPr lang="en-US" sz="8902" spc="-516">
                <a:solidFill>
                  <a:srgbClr val="FFFFFF"/>
                </a:solidFill>
                <a:latin typeface="Montserrat Bold"/>
              </a:rPr>
              <a:t>Gian Lận Tài Chính</a:t>
            </a:r>
          </a:p>
        </p:txBody>
      </p:sp>
      <p:sp>
        <p:nvSpPr>
          <p:cNvPr id="25" name="AutoShape 25"/>
          <p:cNvSpPr/>
          <p:nvPr/>
        </p:nvSpPr>
        <p:spPr>
          <a:xfrm>
            <a:off x="1028700" y="2532493"/>
            <a:ext cx="3498383" cy="0"/>
          </a:xfrm>
          <a:prstGeom prst="line">
            <a:avLst/>
          </a:prstGeom>
          <a:ln w="76200" cap="flat">
            <a:solidFill>
              <a:srgbClr val="805D2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14268877" y="883321"/>
            <a:ext cx="1427280" cy="48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78"/>
              </a:lnSpc>
            </a:pPr>
            <a:r>
              <a:rPr lang="en-US" sz="2841">
                <a:solidFill>
                  <a:srgbClr val="FFFFFF"/>
                </a:solidFill>
                <a:latin typeface="Montserrat"/>
              </a:rPr>
              <a:t>Trang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5117672" y="883321"/>
            <a:ext cx="1710684" cy="48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78"/>
              </a:lnSpc>
            </a:pPr>
            <a:r>
              <a:rPr lang="en-US" sz="2841">
                <a:solidFill>
                  <a:srgbClr val="B68F5B"/>
                </a:solidFill>
                <a:latin typeface="Montserrat Bold"/>
              </a:rPr>
              <a:t>04 / 22</a:t>
            </a:r>
          </a:p>
        </p:txBody>
      </p:sp>
      <p:sp>
        <p:nvSpPr>
          <p:cNvPr id="28" name="Freeform 28"/>
          <p:cNvSpPr/>
          <p:nvPr/>
        </p:nvSpPr>
        <p:spPr>
          <a:xfrm>
            <a:off x="10921188" y="2873755"/>
            <a:ext cx="6338112" cy="6384545"/>
          </a:xfrm>
          <a:custGeom>
            <a:avLst/>
            <a:gdLst/>
            <a:ahLst/>
            <a:cxnLst/>
            <a:rect l="l" t="t" r="r" b="b"/>
            <a:pathLst>
              <a:path w="6338112" h="6384545">
                <a:moveTo>
                  <a:pt x="0" y="0"/>
                </a:moveTo>
                <a:lnTo>
                  <a:pt x="6338112" y="0"/>
                </a:lnTo>
                <a:lnTo>
                  <a:pt x="6338112" y="6384545"/>
                </a:lnTo>
                <a:lnTo>
                  <a:pt x="0" y="63845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246645"/>
            <a:ext cx="12589915" cy="1605162"/>
            <a:chOff x="0" y="0"/>
            <a:chExt cx="3315862" cy="4227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15862" cy="422759"/>
            </a:xfrm>
            <a:custGeom>
              <a:avLst/>
              <a:gdLst/>
              <a:ahLst/>
              <a:cxnLst/>
              <a:rect l="l" t="t" r="r" b="b"/>
              <a:pathLst>
                <a:path w="3315862" h="422759">
                  <a:moveTo>
                    <a:pt x="0" y="0"/>
                  </a:moveTo>
                  <a:lnTo>
                    <a:pt x="3315862" y="0"/>
                  </a:lnTo>
                  <a:lnTo>
                    <a:pt x="3315862" y="422759"/>
                  </a:lnTo>
                  <a:lnTo>
                    <a:pt x="0" y="422759"/>
                  </a:lnTo>
                  <a:close/>
                </a:path>
              </a:pathLst>
            </a:custGeom>
            <a:solidFill>
              <a:srgbClr val="805D2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315862" cy="4608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7270685"/>
            <a:ext cx="12589915" cy="1605162"/>
            <a:chOff x="0" y="0"/>
            <a:chExt cx="3315862" cy="42275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15862" cy="422759"/>
            </a:xfrm>
            <a:custGeom>
              <a:avLst/>
              <a:gdLst/>
              <a:ahLst/>
              <a:cxnLst/>
              <a:rect l="l" t="t" r="r" b="b"/>
              <a:pathLst>
                <a:path w="3315862" h="422759">
                  <a:moveTo>
                    <a:pt x="0" y="0"/>
                  </a:moveTo>
                  <a:lnTo>
                    <a:pt x="3315862" y="0"/>
                  </a:lnTo>
                  <a:lnTo>
                    <a:pt x="3315862" y="422759"/>
                  </a:lnTo>
                  <a:lnTo>
                    <a:pt x="0" y="422759"/>
                  </a:lnTo>
                  <a:close/>
                </a:path>
              </a:pathLst>
            </a:custGeom>
            <a:solidFill>
              <a:srgbClr val="805D2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315862" cy="4608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3431525"/>
            <a:ext cx="411968" cy="41196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05D2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8700" y="6455565"/>
            <a:ext cx="411968" cy="41196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05D2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27632" y="3530457"/>
            <a:ext cx="214104" cy="214104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27632" y="6554496"/>
            <a:ext cx="214104" cy="214104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234684" y="4390096"/>
            <a:ext cx="11084075" cy="1251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Montserrat"/>
              </a:rPr>
              <a:t>Xác định các sự kiện, quan sát không bình thường và không tuân theo hành vi mong đợi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01583" y="7733224"/>
            <a:ext cx="9619606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Montserrat"/>
              </a:rPr>
              <a:t>Các thuật toán học máy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673069" y="3256393"/>
            <a:ext cx="6364153" cy="686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21"/>
              </a:lnSpc>
            </a:pPr>
            <a:r>
              <a:rPr lang="en-US" sz="4086">
                <a:solidFill>
                  <a:srgbClr val="FFFFFF"/>
                </a:solidFill>
                <a:latin typeface="Montserrat Ultra-Bold"/>
              </a:rPr>
              <a:t>Khái niệm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673069" y="6280433"/>
            <a:ext cx="7130222" cy="686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21"/>
              </a:lnSpc>
            </a:pPr>
            <a:r>
              <a:rPr lang="en-US" sz="4086">
                <a:solidFill>
                  <a:srgbClr val="FFFFFF"/>
                </a:solidFill>
                <a:latin typeface="Montserrat Bold"/>
              </a:rPr>
              <a:t>Phương pháp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28700" y="1192037"/>
            <a:ext cx="12212408" cy="1035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77"/>
              </a:lnSpc>
            </a:pPr>
            <a:r>
              <a:rPr lang="en-US" sz="8902" spc="-516">
                <a:solidFill>
                  <a:srgbClr val="FFFFFF"/>
                </a:solidFill>
                <a:latin typeface="Montserrat Bold"/>
              </a:rPr>
              <a:t>Phát Hiện Bất Thường</a:t>
            </a:r>
          </a:p>
        </p:txBody>
      </p:sp>
      <p:sp>
        <p:nvSpPr>
          <p:cNvPr id="25" name="AutoShape 25"/>
          <p:cNvSpPr/>
          <p:nvPr/>
        </p:nvSpPr>
        <p:spPr>
          <a:xfrm>
            <a:off x="1028700" y="2532493"/>
            <a:ext cx="3498383" cy="0"/>
          </a:xfrm>
          <a:prstGeom prst="line">
            <a:avLst/>
          </a:prstGeom>
          <a:ln w="76200" cap="flat">
            <a:solidFill>
              <a:srgbClr val="805D2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14268877" y="883321"/>
            <a:ext cx="1427280" cy="48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78"/>
              </a:lnSpc>
            </a:pPr>
            <a:r>
              <a:rPr lang="en-US" sz="2841">
                <a:solidFill>
                  <a:srgbClr val="FFFFFF"/>
                </a:solidFill>
                <a:latin typeface="Montserrat"/>
              </a:rPr>
              <a:t>Trang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5117672" y="883321"/>
            <a:ext cx="1710684" cy="48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78"/>
              </a:lnSpc>
            </a:pPr>
            <a:r>
              <a:rPr lang="en-US" sz="2841">
                <a:solidFill>
                  <a:srgbClr val="B68F5B"/>
                </a:solidFill>
                <a:latin typeface="Montserrat Bold"/>
              </a:rPr>
              <a:t>05 / 22</a:t>
            </a:r>
          </a:p>
        </p:txBody>
      </p:sp>
      <p:sp>
        <p:nvSpPr>
          <p:cNvPr id="28" name="Freeform 28"/>
          <p:cNvSpPr/>
          <p:nvPr/>
        </p:nvSpPr>
        <p:spPr>
          <a:xfrm>
            <a:off x="12318759" y="3530457"/>
            <a:ext cx="3043781" cy="4024229"/>
          </a:xfrm>
          <a:custGeom>
            <a:avLst/>
            <a:gdLst/>
            <a:ahLst/>
            <a:cxnLst/>
            <a:rect l="l" t="t" r="r" b="b"/>
            <a:pathLst>
              <a:path w="3043781" h="4024229">
                <a:moveTo>
                  <a:pt x="0" y="0"/>
                </a:moveTo>
                <a:lnTo>
                  <a:pt x="3043780" y="0"/>
                </a:lnTo>
                <a:lnTo>
                  <a:pt x="3043780" y="4024229"/>
                </a:lnTo>
                <a:lnTo>
                  <a:pt x="0" y="40242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13160290" y="4151640"/>
            <a:ext cx="3043781" cy="4024229"/>
          </a:xfrm>
          <a:custGeom>
            <a:avLst/>
            <a:gdLst/>
            <a:ahLst/>
            <a:cxnLst/>
            <a:rect l="l" t="t" r="r" b="b"/>
            <a:pathLst>
              <a:path w="3043781" h="4024229">
                <a:moveTo>
                  <a:pt x="0" y="0"/>
                </a:moveTo>
                <a:lnTo>
                  <a:pt x="3043781" y="0"/>
                </a:lnTo>
                <a:lnTo>
                  <a:pt x="3043781" y="4024229"/>
                </a:lnTo>
                <a:lnTo>
                  <a:pt x="0" y="40242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>
            <a:off x="14036025" y="4732363"/>
            <a:ext cx="3043781" cy="4024229"/>
          </a:xfrm>
          <a:custGeom>
            <a:avLst/>
            <a:gdLst/>
            <a:ahLst/>
            <a:cxnLst/>
            <a:rect l="l" t="t" r="r" b="b"/>
            <a:pathLst>
              <a:path w="3043781" h="4024229">
                <a:moveTo>
                  <a:pt x="0" y="0"/>
                </a:moveTo>
                <a:lnTo>
                  <a:pt x="3043780" y="0"/>
                </a:lnTo>
                <a:lnTo>
                  <a:pt x="3043780" y="4024229"/>
                </a:lnTo>
                <a:lnTo>
                  <a:pt x="0" y="40242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5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394809" y="4097445"/>
            <a:ext cx="3498383" cy="0"/>
          </a:xfrm>
          <a:prstGeom prst="line">
            <a:avLst/>
          </a:prstGeom>
          <a:ln w="76200" cap="flat">
            <a:solidFill>
              <a:srgbClr val="805D2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8659633" y="1028700"/>
            <a:ext cx="968733" cy="195508"/>
          </a:xfrm>
          <a:custGeom>
            <a:avLst/>
            <a:gdLst/>
            <a:ahLst/>
            <a:cxnLst/>
            <a:rect l="l" t="t" r="r" b="b"/>
            <a:pathLst>
              <a:path w="968733" h="195508">
                <a:moveTo>
                  <a:pt x="0" y="0"/>
                </a:moveTo>
                <a:lnTo>
                  <a:pt x="968734" y="0"/>
                </a:lnTo>
                <a:lnTo>
                  <a:pt x="968734" y="195508"/>
                </a:lnTo>
                <a:lnTo>
                  <a:pt x="0" y="195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583792" y="2311495"/>
            <a:ext cx="17018874" cy="6946805"/>
            <a:chOff x="0" y="0"/>
            <a:chExt cx="4482337" cy="182961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482337" cy="1829611"/>
            </a:xfrm>
            <a:custGeom>
              <a:avLst/>
              <a:gdLst/>
              <a:ahLst/>
              <a:cxnLst/>
              <a:rect l="l" t="t" r="r" b="b"/>
              <a:pathLst>
                <a:path w="4482337" h="1829611">
                  <a:moveTo>
                    <a:pt x="0" y="0"/>
                  </a:moveTo>
                  <a:lnTo>
                    <a:pt x="4482337" y="0"/>
                  </a:lnTo>
                  <a:lnTo>
                    <a:pt x="4482337" y="1829611"/>
                  </a:lnTo>
                  <a:lnTo>
                    <a:pt x="0" y="1829611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482337" cy="18677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874186" y="2754189"/>
            <a:ext cx="16385114" cy="6287788"/>
          </a:xfrm>
          <a:custGeom>
            <a:avLst/>
            <a:gdLst/>
            <a:ahLst/>
            <a:cxnLst/>
            <a:rect l="l" t="t" r="r" b="b"/>
            <a:pathLst>
              <a:path w="16385114" h="6287788">
                <a:moveTo>
                  <a:pt x="0" y="0"/>
                </a:moveTo>
                <a:lnTo>
                  <a:pt x="16385114" y="0"/>
                </a:lnTo>
                <a:lnTo>
                  <a:pt x="16385114" y="6287787"/>
                </a:lnTo>
                <a:lnTo>
                  <a:pt x="0" y="62877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2577317" y="1345529"/>
            <a:ext cx="13133365" cy="749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75"/>
              </a:lnSpc>
            </a:pPr>
            <a:r>
              <a:rPr lang="en-US" sz="6399" spc="-371">
                <a:solidFill>
                  <a:srgbClr val="FEFEFE"/>
                </a:solidFill>
                <a:latin typeface="Montserrat Bold"/>
              </a:rPr>
              <a:t>Hệ Thống Phát Hiện Bất Thường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043187" y="9429750"/>
            <a:ext cx="1427280" cy="48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78"/>
              </a:lnSpc>
            </a:pPr>
            <a:r>
              <a:rPr lang="en-US" sz="2841">
                <a:solidFill>
                  <a:srgbClr val="FFFFFF"/>
                </a:solidFill>
                <a:latin typeface="Montserrat"/>
              </a:rPr>
              <a:t>Trang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891982" y="9429750"/>
            <a:ext cx="1710684" cy="48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78"/>
              </a:lnSpc>
            </a:pPr>
            <a:r>
              <a:rPr lang="en-US" sz="2841">
                <a:solidFill>
                  <a:srgbClr val="FFFFFF"/>
                </a:solidFill>
                <a:latin typeface="Montserrat Bold"/>
              </a:rPr>
              <a:t>06 / 22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5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394809" y="4097445"/>
            <a:ext cx="3498383" cy="0"/>
          </a:xfrm>
          <a:prstGeom prst="line">
            <a:avLst/>
          </a:prstGeom>
          <a:ln w="76200" cap="flat">
            <a:solidFill>
              <a:srgbClr val="805D2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8659633" y="1028700"/>
            <a:ext cx="968733" cy="195508"/>
          </a:xfrm>
          <a:custGeom>
            <a:avLst/>
            <a:gdLst/>
            <a:ahLst/>
            <a:cxnLst/>
            <a:rect l="l" t="t" r="r" b="b"/>
            <a:pathLst>
              <a:path w="968733" h="195508">
                <a:moveTo>
                  <a:pt x="0" y="0"/>
                </a:moveTo>
                <a:lnTo>
                  <a:pt x="968734" y="0"/>
                </a:lnTo>
                <a:lnTo>
                  <a:pt x="968734" y="195508"/>
                </a:lnTo>
                <a:lnTo>
                  <a:pt x="0" y="195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565373" y="1648672"/>
            <a:ext cx="15157253" cy="8346653"/>
            <a:chOff x="0" y="0"/>
            <a:chExt cx="1432592" cy="78888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32592" cy="788886"/>
            </a:xfrm>
            <a:custGeom>
              <a:avLst/>
              <a:gdLst/>
              <a:ahLst/>
              <a:cxnLst/>
              <a:rect l="l" t="t" r="r" b="b"/>
              <a:pathLst>
                <a:path w="1432592" h="788886">
                  <a:moveTo>
                    <a:pt x="0" y="0"/>
                  </a:moveTo>
                  <a:lnTo>
                    <a:pt x="1432592" y="0"/>
                  </a:lnTo>
                  <a:lnTo>
                    <a:pt x="1432592" y="788886"/>
                  </a:lnTo>
                  <a:lnTo>
                    <a:pt x="0" y="788886"/>
                  </a:lnTo>
                  <a:close/>
                </a:path>
              </a:pathLst>
            </a:custGeom>
            <a:solidFill>
              <a:srgbClr val="FEFEFE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1838104" y="1648672"/>
            <a:ext cx="14530469" cy="8336857"/>
          </a:xfrm>
          <a:custGeom>
            <a:avLst/>
            <a:gdLst/>
            <a:ahLst/>
            <a:cxnLst/>
            <a:rect l="l" t="t" r="r" b="b"/>
            <a:pathLst>
              <a:path w="14530469" h="8336857">
                <a:moveTo>
                  <a:pt x="0" y="0"/>
                </a:moveTo>
                <a:lnTo>
                  <a:pt x="14530469" y="0"/>
                </a:lnTo>
                <a:lnTo>
                  <a:pt x="14530469" y="8336856"/>
                </a:lnTo>
                <a:lnTo>
                  <a:pt x="0" y="83368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536656" y="763334"/>
            <a:ext cx="13133365" cy="749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75"/>
              </a:lnSpc>
            </a:pPr>
            <a:r>
              <a:rPr lang="en-US" sz="6399" spc="-371">
                <a:solidFill>
                  <a:srgbClr val="FEFEFE"/>
                </a:solidFill>
                <a:latin typeface="Montserrat Bold"/>
              </a:rPr>
              <a:t>Thiết Kế Chi Tiết Của Nghiên Cứu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534027" y="280310"/>
            <a:ext cx="1427280" cy="48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78"/>
              </a:lnSpc>
            </a:pPr>
            <a:r>
              <a:rPr lang="en-US" sz="2841">
                <a:solidFill>
                  <a:srgbClr val="FFFFFF"/>
                </a:solidFill>
                <a:latin typeface="Montserrat"/>
              </a:rPr>
              <a:t>Trang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041880" y="743936"/>
            <a:ext cx="1710684" cy="48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78"/>
              </a:lnSpc>
            </a:pPr>
            <a:r>
              <a:rPr lang="en-US" sz="2841">
                <a:solidFill>
                  <a:srgbClr val="FEFEFE"/>
                </a:solidFill>
                <a:latin typeface="Montserrat Bold"/>
              </a:rPr>
              <a:t>07 / 22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41824" y="4805506"/>
            <a:ext cx="7330278" cy="1964572"/>
            <a:chOff x="0" y="0"/>
            <a:chExt cx="1930608" cy="51741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30608" cy="517418"/>
            </a:xfrm>
            <a:custGeom>
              <a:avLst/>
              <a:gdLst/>
              <a:ahLst/>
              <a:cxnLst/>
              <a:rect l="l" t="t" r="r" b="b"/>
              <a:pathLst>
                <a:path w="1930608" h="517418">
                  <a:moveTo>
                    <a:pt x="0" y="0"/>
                  </a:moveTo>
                  <a:lnTo>
                    <a:pt x="1930608" y="0"/>
                  </a:lnTo>
                  <a:lnTo>
                    <a:pt x="1930608" y="517418"/>
                  </a:lnTo>
                  <a:lnTo>
                    <a:pt x="0" y="517418"/>
                  </a:lnTo>
                  <a:close/>
                </a:path>
              </a:pathLst>
            </a:custGeom>
            <a:solidFill>
              <a:srgbClr val="805D2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930608" cy="5555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929022" y="4805506"/>
            <a:ext cx="7330278" cy="1964572"/>
            <a:chOff x="0" y="0"/>
            <a:chExt cx="1930608" cy="5174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30608" cy="517418"/>
            </a:xfrm>
            <a:custGeom>
              <a:avLst/>
              <a:gdLst/>
              <a:ahLst/>
              <a:cxnLst/>
              <a:rect l="l" t="t" r="r" b="b"/>
              <a:pathLst>
                <a:path w="1930608" h="517418">
                  <a:moveTo>
                    <a:pt x="0" y="0"/>
                  </a:moveTo>
                  <a:lnTo>
                    <a:pt x="1930608" y="0"/>
                  </a:lnTo>
                  <a:lnTo>
                    <a:pt x="1930608" y="517418"/>
                  </a:lnTo>
                  <a:lnTo>
                    <a:pt x="0" y="517418"/>
                  </a:lnTo>
                  <a:close/>
                </a:path>
              </a:pathLst>
            </a:custGeom>
            <a:solidFill>
              <a:srgbClr val="805D2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930608" cy="5555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41824" y="7293728"/>
            <a:ext cx="7330278" cy="1964572"/>
            <a:chOff x="0" y="0"/>
            <a:chExt cx="1930608" cy="5174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30608" cy="517418"/>
            </a:xfrm>
            <a:custGeom>
              <a:avLst/>
              <a:gdLst/>
              <a:ahLst/>
              <a:cxnLst/>
              <a:rect l="l" t="t" r="r" b="b"/>
              <a:pathLst>
                <a:path w="1930608" h="517418">
                  <a:moveTo>
                    <a:pt x="0" y="0"/>
                  </a:moveTo>
                  <a:lnTo>
                    <a:pt x="1930608" y="0"/>
                  </a:lnTo>
                  <a:lnTo>
                    <a:pt x="1930608" y="517418"/>
                  </a:lnTo>
                  <a:lnTo>
                    <a:pt x="0" y="517418"/>
                  </a:lnTo>
                  <a:close/>
                </a:path>
              </a:pathLst>
            </a:custGeom>
            <a:solidFill>
              <a:srgbClr val="805D2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930608" cy="5555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29022" y="7293728"/>
            <a:ext cx="7330278" cy="1964572"/>
            <a:chOff x="0" y="0"/>
            <a:chExt cx="1930608" cy="5174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30608" cy="517418"/>
            </a:xfrm>
            <a:custGeom>
              <a:avLst/>
              <a:gdLst/>
              <a:ahLst/>
              <a:cxnLst/>
              <a:rect l="l" t="t" r="r" b="b"/>
              <a:pathLst>
                <a:path w="1930608" h="517418">
                  <a:moveTo>
                    <a:pt x="0" y="0"/>
                  </a:moveTo>
                  <a:lnTo>
                    <a:pt x="1930608" y="0"/>
                  </a:lnTo>
                  <a:lnTo>
                    <a:pt x="1930608" y="517418"/>
                  </a:lnTo>
                  <a:lnTo>
                    <a:pt x="0" y="517418"/>
                  </a:lnTo>
                  <a:close/>
                </a:path>
              </a:pathLst>
            </a:custGeom>
            <a:solidFill>
              <a:srgbClr val="805D2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930608" cy="5555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146506" y="4905142"/>
            <a:ext cx="5596211" cy="168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19"/>
              </a:lnSpc>
            </a:pPr>
            <a:r>
              <a:rPr lang="en-US" sz="1599">
                <a:solidFill>
                  <a:srgbClr val="FFFFFF"/>
                </a:solidFill>
                <a:latin typeface="Montserrat"/>
              </a:rPr>
              <a:t>A. Rosenbaum</a:t>
            </a:r>
          </a:p>
          <a:p>
            <a:pPr>
              <a:lnSpc>
                <a:spcPts val="4079"/>
              </a:lnSpc>
            </a:pPr>
            <a:r>
              <a:rPr lang="en-US" sz="2400">
                <a:solidFill>
                  <a:srgbClr val="FFFFFF"/>
                </a:solidFill>
                <a:latin typeface="Montserrat"/>
              </a:rPr>
              <a:t>Detecting Credit Card Fraud with Machine Learning</a:t>
            </a:r>
          </a:p>
          <a:p>
            <a:pPr algn="r">
              <a:lnSpc>
                <a:spcPts val="2719"/>
              </a:lnSpc>
            </a:pPr>
            <a:r>
              <a:rPr lang="en-US" sz="1599">
                <a:solidFill>
                  <a:srgbClr val="FFFFFF"/>
                </a:solidFill>
                <a:latin typeface="Montserrat"/>
              </a:rPr>
              <a:t> Stanford University, USA, 2019.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414238" y="4895617"/>
            <a:ext cx="6334039" cy="172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19"/>
              </a:lnSpc>
            </a:pPr>
            <a:r>
              <a:rPr lang="en-US" sz="1599">
                <a:solidFill>
                  <a:srgbClr val="FFFFFF"/>
                </a:solidFill>
                <a:latin typeface="Montserrat"/>
              </a:rPr>
              <a:t>D. Varmedja, M. Karanovic, S. Sladojevic, M. </a:t>
            </a:r>
          </a:p>
          <a:p>
            <a:pPr>
              <a:lnSpc>
                <a:spcPts val="4248"/>
              </a:lnSpc>
            </a:pPr>
            <a:r>
              <a:rPr lang="en-US" sz="2400">
                <a:solidFill>
                  <a:srgbClr val="FFFFFF"/>
                </a:solidFill>
                <a:latin typeface="Montserrat"/>
              </a:rPr>
              <a:t>Credit Card Fraud Detection - </a:t>
            </a:r>
          </a:p>
          <a:p>
            <a:pPr>
              <a:lnSpc>
                <a:spcPts val="4248"/>
              </a:lnSpc>
            </a:pPr>
            <a:r>
              <a:rPr lang="en-US" sz="2400">
                <a:solidFill>
                  <a:srgbClr val="FFFFFF"/>
                </a:solidFill>
                <a:latin typeface="Montserrat"/>
              </a:rPr>
              <a:t>Machine Learning methods</a:t>
            </a:r>
          </a:p>
          <a:p>
            <a:pPr algn="r">
              <a:lnSpc>
                <a:spcPts val="2719"/>
              </a:lnSpc>
            </a:pPr>
            <a:r>
              <a:rPr lang="en-US" sz="1599">
                <a:solidFill>
                  <a:srgbClr val="FFFFFF"/>
                </a:solidFill>
                <a:latin typeface="Montserrat"/>
              </a:rPr>
              <a:t>INFOTEH, Republic of Srpska, Bosnia and Herzegovina, 2019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4951082"/>
            <a:ext cx="1973814" cy="1350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37"/>
              </a:lnSpc>
            </a:pPr>
            <a:r>
              <a:rPr lang="en-US" sz="8026">
                <a:solidFill>
                  <a:srgbClr val="FFFFFF"/>
                </a:solidFill>
                <a:latin typeface="Montserrat Ultra-Bold"/>
              </a:rPr>
              <a:t>01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415898" y="4951082"/>
            <a:ext cx="1973814" cy="1350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37"/>
              </a:lnSpc>
            </a:pPr>
            <a:r>
              <a:rPr lang="en-US" sz="8026">
                <a:solidFill>
                  <a:srgbClr val="FFFFFF"/>
                </a:solidFill>
                <a:latin typeface="Montserrat Ultra-Bold"/>
              </a:rPr>
              <a:t>03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7439304"/>
            <a:ext cx="1973814" cy="1350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37"/>
              </a:lnSpc>
            </a:pPr>
            <a:r>
              <a:rPr lang="en-US" sz="8026">
                <a:solidFill>
                  <a:srgbClr val="FFFFFF"/>
                </a:solidFill>
                <a:latin typeface="Montserrat Ultra-Bold"/>
              </a:rPr>
              <a:t>02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415898" y="7439304"/>
            <a:ext cx="1973814" cy="1350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37"/>
              </a:lnSpc>
            </a:pPr>
            <a:r>
              <a:rPr lang="en-US" sz="8026">
                <a:solidFill>
                  <a:srgbClr val="FFFFFF"/>
                </a:solidFill>
                <a:latin typeface="Montserrat Ultra-Bold"/>
              </a:rPr>
              <a:t>04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272618" y="2564846"/>
            <a:ext cx="13742763" cy="112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64"/>
              </a:lnSpc>
            </a:pPr>
            <a:r>
              <a:rPr lang="en-US" sz="9600" spc="-556">
                <a:solidFill>
                  <a:srgbClr val="FFFFFF"/>
                </a:solidFill>
                <a:latin typeface="Montserrat Bold"/>
              </a:rPr>
              <a:t>Công Trình Liên Quan</a:t>
            </a:r>
          </a:p>
        </p:txBody>
      </p:sp>
      <p:sp>
        <p:nvSpPr>
          <p:cNvPr id="21" name="AutoShape 21"/>
          <p:cNvSpPr/>
          <p:nvPr/>
        </p:nvSpPr>
        <p:spPr>
          <a:xfrm>
            <a:off x="6028348" y="3919681"/>
            <a:ext cx="6231303" cy="0"/>
          </a:xfrm>
          <a:prstGeom prst="line">
            <a:avLst/>
          </a:prstGeom>
          <a:ln w="76200" cap="flat">
            <a:solidFill>
              <a:srgbClr val="805D2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Box 22"/>
          <p:cNvSpPr txBox="1"/>
          <p:nvPr/>
        </p:nvSpPr>
        <p:spPr>
          <a:xfrm>
            <a:off x="11030918" y="7409215"/>
            <a:ext cx="6228382" cy="168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19"/>
              </a:lnSpc>
            </a:pPr>
            <a:r>
              <a:rPr lang="en-US" sz="1599">
                <a:solidFill>
                  <a:srgbClr val="FFFFFF"/>
                </a:solidFill>
                <a:latin typeface="Montserrat"/>
              </a:rPr>
              <a:t>V. T. Gowda</a:t>
            </a:r>
          </a:p>
          <a:p>
            <a:pPr>
              <a:lnSpc>
                <a:spcPts val="4079"/>
              </a:lnSpc>
            </a:pPr>
            <a:r>
              <a:rPr lang="en-US" sz="2400">
                <a:solidFill>
                  <a:srgbClr val="FFFFFF"/>
                </a:solidFill>
                <a:latin typeface="Montserrat"/>
              </a:rPr>
              <a:t>Credit Card Fraud Detection using Supervised and Unsupervised Learning</a:t>
            </a:r>
          </a:p>
          <a:p>
            <a:pPr algn="r">
              <a:lnSpc>
                <a:spcPts val="2719"/>
              </a:lnSpc>
            </a:pPr>
            <a:r>
              <a:rPr lang="en-US" sz="1599">
                <a:solidFill>
                  <a:srgbClr val="FFFFFF"/>
                </a:solidFill>
                <a:latin typeface="Montserrat"/>
              </a:rPr>
              <a:t>Wichita State University, USA, 2021.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618064" y="7388261"/>
            <a:ext cx="6012571" cy="1797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Montserrat"/>
              </a:rPr>
              <a:t>S. S. B. K. C. Taneja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Montserrat"/>
              </a:rPr>
              <a:t>Application of balancing techniques with ensemble approach for credit card fraud detection</a:t>
            </a:r>
          </a:p>
          <a:p>
            <a:pPr algn="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Montserrat"/>
              </a:rPr>
              <a:t>GUCON, New Delhi, India, 2019.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4735642" y="981075"/>
            <a:ext cx="1427280" cy="48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78"/>
              </a:lnSpc>
            </a:pPr>
            <a:r>
              <a:rPr lang="en-US" sz="2841">
                <a:solidFill>
                  <a:srgbClr val="FFFFFF"/>
                </a:solidFill>
                <a:latin typeface="Montserrat"/>
              </a:rPr>
              <a:t>Trang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5584437" y="981075"/>
            <a:ext cx="1710684" cy="480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78"/>
              </a:lnSpc>
            </a:pPr>
            <a:r>
              <a:rPr lang="en-US" sz="2841">
                <a:solidFill>
                  <a:srgbClr val="FFFFFF"/>
                </a:solidFill>
                <a:latin typeface="Montserrat Bold"/>
              </a:rPr>
              <a:t>08/22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706</Words>
  <Application>Microsoft Office PowerPoint</Application>
  <PresentationFormat>Custom</PresentationFormat>
  <Paragraphs>213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Montserrat Bold</vt:lpstr>
      <vt:lpstr>Montserrat Ultra-Bold</vt:lpstr>
      <vt:lpstr>Montserrat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20127068_20127593_THESIS</dc:title>
  <cp:lastModifiedBy>HỒ MINH THANH TÀI</cp:lastModifiedBy>
  <cp:revision>9</cp:revision>
  <dcterms:created xsi:type="dcterms:W3CDTF">2006-08-16T00:00:00Z</dcterms:created>
  <dcterms:modified xsi:type="dcterms:W3CDTF">2024-04-03T07:16:12Z</dcterms:modified>
  <dc:identifier>DAF_c330ISY</dc:identifier>
</cp:coreProperties>
</file>