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719" r:id="rId2"/>
  </p:sldMasterIdLst>
  <p:notesMasterIdLst>
    <p:notesMasterId r:id="rId23"/>
  </p:notesMasterIdLst>
  <p:handoutMasterIdLst>
    <p:handoutMasterId r:id="rId24"/>
  </p:handoutMasterIdLst>
  <p:sldIdLst>
    <p:sldId id="264" r:id="rId3"/>
    <p:sldId id="282" r:id="rId4"/>
    <p:sldId id="262" r:id="rId5"/>
    <p:sldId id="263" r:id="rId6"/>
    <p:sldId id="265" r:id="rId7"/>
    <p:sldId id="283" r:id="rId8"/>
    <p:sldId id="267" r:id="rId9"/>
    <p:sldId id="268" r:id="rId10"/>
    <p:sldId id="270" r:id="rId11"/>
    <p:sldId id="271" r:id="rId12"/>
    <p:sldId id="284" r:id="rId13"/>
    <p:sldId id="272" r:id="rId14"/>
    <p:sldId id="273" r:id="rId15"/>
    <p:sldId id="274" r:id="rId16"/>
    <p:sldId id="276" r:id="rId17"/>
    <p:sldId id="275" r:id="rId18"/>
    <p:sldId id="285" r:id="rId19"/>
    <p:sldId id="277" r:id="rId20"/>
    <p:sldId id="281" r:id="rId21"/>
    <p:sldId id="269" r:id="rId2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B2E928"/>
    <a:srgbClr val="555555"/>
    <a:srgbClr val="000000"/>
    <a:srgbClr val="114481"/>
    <a:srgbClr val="0B2A5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44" autoAdjust="0"/>
    <p:restoredTop sz="96069" autoAdjust="0"/>
  </p:normalViewPr>
  <p:slideViewPr>
    <p:cSldViewPr>
      <p:cViewPr>
        <p:scale>
          <a:sx n="100" d="100"/>
          <a:sy n="100" d="100"/>
        </p:scale>
        <p:origin x="-384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16" y="-90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A25F2E0-F15D-4F33-8C46-29A512589638}" type="datetimeFigureOut">
              <a:rPr lang="de-DE" smtClean="0"/>
              <a:pPr/>
              <a:t>17.03.2010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810A3B8-F6EA-4767-BCE5-14B3AB23CD5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DE2B2C3-D264-4D63-A26E-C3997EBF9387}" type="datetimeFigureOut">
              <a:rPr lang="de-DE" smtClean="0"/>
              <a:pPr/>
              <a:t>17.03.2010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90D2026-B054-4C01-8473-47B83C1FFE3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Bpedia-Gliederu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8072462" y="6500834"/>
            <a:ext cx="21431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rgbClr val="555555"/>
                </a:solidFill>
              </a:rPr>
              <a:t>|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0034" y="203200"/>
            <a:ext cx="5143536" cy="511156"/>
          </a:xfrm>
          <a:prstGeom prst="rect">
            <a:avLst/>
          </a:prstGeom>
        </p:spPr>
        <p:txBody>
          <a:bodyPr/>
          <a:lstStyle>
            <a:lvl1pPr algn="l">
              <a:buFont typeface="Wingdings" pitchFamily="2" charset="2"/>
              <a:buNone/>
              <a:defRPr sz="2400" b="1">
                <a:solidFill>
                  <a:srgbClr val="555555"/>
                </a:solidFill>
              </a:defRPr>
            </a:lvl1pPr>
          </a:lstStyle>
          <a:p>
            <a:r>
              <a:rPr lang="de-DE" dirty="0" smtClean="0"/>
              <a:t>Folientitel</a:t>
            </a:r>
            <a:endParaRPr lang="de-DE" dirty="0"/>
          </a:p>
        </p:txBody>
      </p:sp>
      <p:sp>
        <p:nvSpPr>
          <p:cNvPr id="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116000"/>
            <a:ext cx="8572500" cy="5148000"/>
          </a:xfrm>
          <a:prstGeom prst="rect">
            <a:avLst/>
          </a:prstGeom>
        </p:spPr>
        <p:txBody>
          <a:bodyPr/>
          <a:lstStyle>
            <a:lvl1pPr marL="252000" indent="-14400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Tx/>
              <a:buBlip>
                <a:blip r:embed="rId2"/>
              </a:buBlip>
              <a:defRPr sz="2000" b="0" i="0" cap="none" baseline="0">
                <a:solidFill>
                  <a:srgbClr val="555555"/>
                </a:solidFill>
                <a:latin typeface="+mn-lt"/>
              </a:defRPr>
            </a:lvl1pPr>
            <a:lvl2pPr marL="900000" indent="-216000" algn="l">
              <a:spcBef>
                <a:spcPts val="0"/>
              </a:spcBef>
              <a:spcAft>
                <a:spcPts val="0"/>
              </a:spcAft>
              <a:buClr>
                <a:srgbClr val="B2E928"/>
              </a:buClr>
              <a:buFontTx/>
              <a:buBlip>
                <a:blip r:embed="rId3"/>
              </a:buBlip>
              <a:defRPr sz="1600">
                <a:solidFill>
                  <a:srgbClr val="555555"/>
                </a:solidFill>
                <a:latin typeface="+mn-lt"/>
              </a:defRPr>
            </a:lvl2pPr>
            <a:lvl3pPr marL="72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50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dirty="0" smtClean="0"/>
              <a:t> Überschrift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0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58214" y="6429396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9456504-F3EE-4951-BA5D-CD0652275A46}" type="slidenum">
              <a:rPr lang="de-DE" sz="2000" smtClean="0">
                <a:solidFill>
                  <a:srgbClr val="555555"/>
                </a:solidFill>
              </a:rPr>
              <a:pPr algn="r"/>
              <a:t>‹Nr.›</a:t>
            </a:fld>
            <a:endParaRPr lang="de-DE" sz="2000" dirty="0">
              <a:solidFill>
                <a:srgbClr val="555555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>
          <a:xfrm>
            <a:off x="2714400" y="6501600"/>
            <a:ext cx="5356800" cy="277200"/>
          </a:xfrm>
        </p:spPr>
        <p:txBody>
          <a:bodyPr/>
          <a:lstStyle>
            <a:lvl1pPr>
              <a:defRPr>
                <a:solidFill>
                  <a:srgbClr val="555555"/>
                </a:solidFill>
              </a:defRPr>
            </a:lvl1pPr>
          </a:lstStyle>
          <a:p>
            <a:pPr algn="r"/>
            <a:r>
              <a:rPr lang="de-DE" dirty="0" err="1" smtClean="0"/>
              <a:t>Describing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 Models in Terms </a:t>
            </a:r>
            <a:r>
              <a:rPr lang="de-DE" dirty="0" err="1" smtClean="0"/>
              <a:t>of</a:t>
            </a:r>
            <a:r>
              <a:rPr lang="de-DE" dirty="0" smtClean="0"/>
              <a:t> Formal </a:t>
            </a:r>
            <a:r>
              <a:rPr lang="de-DE" dirty="0" err="1" smtClean="0"/>
              <a:t>Concept</a:t>
            </a:r>
            <a:r>
              <a:rPr lang="de-DE" dirty="0" smtClean="0"/>
              <a:t> Analysis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85720" y="208800"/>
            <a:ext cx="21431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de-DE" sz="2800" b="1" dirty="0" smtClean="0">
                <a:solidFill>
                  <a:srgbClr val="B2E928"/>
                </a:solidFill>
              </a:rPr>
              <a:t>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Bpedia-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8072462" y="6500834"/>
            <a:ext cx="21431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rgbClr val="555555"/>
                </a:solidFill>
              </a:rPr>
              <a:t>|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0034" y="203200"/>
            <a:ext cx="5143536" cy="511156"/>
          </a:xfrm>
          <a:prstGeom prst="rect">
            <a:avLst/>
          </a:prstGeom>
        </p:spPr>
        <p:txBody>
          <a:bodyPr/>
          <a:lstStyle>
            <a:lvl1pPr algn="l">
              <a:buFont typeface="Wingdings" pitchFamily="2" charset="2"/>
              <a:buNone/>
              <a:defRPr sz="2400" b="1">
                <a:solidFill>
                  <a:srgbClr val="555555"/>
                </a:solidFill>
              </a:defRPr>
            </a:lvl1pPr>
          </a:lstStyle>
          <a:p>
            <a:r>
              <a:rPr lang="de-DE" dirty="0" smtClean="0"/>
              <a:t>Folientitel</a:t>
            </a:r>
            <a:endParaRPr lang="de-DE" dirty="0"/>
          </a:p>
        </p:txBody>
      </p:sp>
      <p:sp>
        <p:nvSpPr>
          <p:cNvPr id="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116000"/>
            <a:ext cx="8572500" cy="5148000"/>
          </a:xfrm>
          <a:prstGeom prst="rect">
            <a:avLst/>
          </a:prstGeom>
        </p:spPr>
        <p:txBody>
          <a:bodyPr/>
          <a:lstStyle>
            <a:lvl1pPr marL="252000" indent="-14400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defRPr sz="2000" b="0" i="1">
                <a:solidFill>
                  <a:srgbClr val="555555"/>
                </a:solidFill>
                <a:latin typeface="+mn-lt"/>
              </a:defRPr>
            </a:lvl1pPr>
            <a:lvl2pPr marL="504000" indent="-216000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>
                <a:solidFill>
                  <a:srgbClr val="555555"/>
                </a:solidFill>
                <a:latin typeface="+mn-lt"/>
              </a:defRPr>
            </a:lvl2pPr>
            <a:lvl3pPr marL="72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50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dirty="0" smtClean="0"/>
              <a:t>Überschrift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8358214" y="6429396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9456504-F3EE-4951-BA5D-CD0652275A46}" type="slidenum">
              <a:rPr lang="de-DE" sz="2000" smtClean="0">
                <a:solidFill>
                  <a:srgbClr val="555555"/>
                </a:solidFill>
              </a:rPr>
              <a:pPr algn="r"/>
              <a:t>‹Nr.›</a:t>
            </a:fld>
            <a:endParaRPr lang="de-DE" sz="2000" dirty="0">
              <a:solidFill>
                <a:srgbClr val="555555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>
          <a:xfrm>
            <a:off x="2714400" y="6501600"/>
            <a:ext cx="5356800" cy="277200"/>
          </a:xfrm>
        </p:spPr>
        <p:txBody>
          <a:bodyPr/>
          <a:lstStyle>
            <a:lvl1pPr>
              <a:defRPr>
                <a:solidFill>
                  <a:srgbClr val="555555"/>
                </a:solidFill>
              </a:defRPr>
            </a:lvl1pPr>
          </a:lstStyle>
          <a:p>
            <a:pPr algn="r"/>
            <a:r>
              <a:rPr lang="de-DE" dirty="0" err="1" smtClean="0"/>
              <a:t>Describing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 Models in Terms </a:t>
            </a:r>
            <a:r>
              <a:rPr lang="de-DE" dirty="0" err="1" smtClean="0"/>
              <a:t>of</a:t>
            </a:r>
            <a:r>
              <a:rPr lang="de-DE" dirty="0" smtClean="0"/>
              <a:t> Formal </a:t>
            </a:r>
            <a:r>
              <a:rPr lang="de-DE" dirty="0" err="1" smtClean="0"/>
              <a:t>Concept</a:t>
            </a:r>
            <a:r>
              <a:rPr lang="de-DE" dirty="0" smtClean="0"/>
              <a:t> Analysis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285720" y="208800"/>
            <a:ext cx="21431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de-DE" sz="2800" b="1" dirty="0" smtClean="0">
                <a:solidFill>
                  <a:srgbClr val="B2E928"/>
                </a:solidFill>
              </a:rPr>
              <a:t>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Bpedia-Zwischen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8072462" y="6500834"/>
            <a:ext cx="21431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rgbClr val="555555"/>
                </a:solidFill>
              </a:rPr>
              <a:t>|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2910" y="3143248"/>
            <a:ext cx="7786742" cy="511156"/>
          </a:xfrm>
          <a:prstGeom prst="rect">
            <a:avLst/>
          </a:prstGeom>
        </p:spPr>
        <p:txBody>
          <a:bodyPr/>
          <a:lstStyle>
            <a:lvl1pPr algn="ctr">
              <a:buFont typeface="Wingdings" pitchFamily="2" charset="2"/>
              <a:buNone/>
              <a:defRPr sz="3200" b="0" i="1">
                <a:solidFill>
                  <a:srgbClr val="555555"/>
                </a:solidFill>
              </a:defRPr>
            </a:lvl1pPr>
          </a:lstStyle>
          <a:p>
            <a:r>
              <a:rPr lang="de-DE" dirty="0" smtClean="0"/>
              <a:t>Folientitel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58214" y="6429396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9456504-F3EE-4951-BA5D-CD0652275A46}" type="slidenum">
              <a:rPr lang="de-DE" sz="2000" smtClean="0">
                <a:solidFill>
                  <a:srgbClr val="555555"/>
                </a:solidFill>
              </a:rPr>
              <a:pPr algn="r"/>
              <a:t>‹Nr.›</a:t>
            </a:fld>
            <a:endParaRPr lang="de-DE" sz="2000" dirty="0">
              <a:solidFill>
                <a:srgbClr val="555555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>
          <a:xfrm>
            <a:off x="2714400" y="6501600"/>
            <a:ext cx="5356800" cy="277200"/>
          </a:xfrm>
        </p:spPr>
        <p:txBody>
          <a:bodyPr/>
          <a:lstStyle>
            <a:lvl1pPr>
              <a:defRPr>
                <a:solidFill>
                  <a:srgbClr val="555555"/>
                </a:solidFill>
              </a:defRPr>
            </a:lvl1pPr>
          </a:lstStyle>
          <a:p>
            <a:pPr algn="r"/>
            <a:r>
              <a:rPr lang="de-DE" dirty="0" err="1" smtClean="0"/>
              <a:t>Describing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 Models in Terms </a:t>
            </a:r>
            <a:r>
              <a:rPr lang="de-DE" dirty="0" err="1" smtClean="0"/>
              <a:t>of</a:t>
            </a:r>
            <a:r>
              <a:rPr lang="de-DE" dirty="0" smtClean="0"/>
              <a:t> Formal </a:t>
            </a:r>
            <a:r>
              <a:rPr lang="de-DE" dirty="0" err="1" smtClean="0"/>
              <a:t>Concept</a:t>
            </a:r>
            <a:r>
              <a:rPr lang="de-DE" dirty="0" smtClean="0"/>
              <a:t> Analysis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285720" y="208800"/>
            <a:ext cx="21431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de-DE" sz="2800" b="1" dirty="0" smtClean="0">
                <a:solidFill>
                  <a:srgbClr val="B2E928"/>
                </a:solidFill>
              </a:rPr>
              <a:t>&gt;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214282" y="285728"/>
            <a:ext cx="357190" cy="285752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Bpedia-Zweispalti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8072462" y="6500834"/>
            <a:ext cx="21431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rgbClr val="555555"/>
                </a:solidFill>
              </a:rPr>
              <a:t>|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0034" y="201600"/>
            <a:ext cx="5357850" cy="5111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555555"/>
                </a:solidFill>
              </a:defRPr>
            </a:lvl1pPr>
          </a:lstStyle>
          <a:p>
            <a:r>
              <a:rPr lang="de-DE" dirty="0" smtClean="0"/>
              <a:t>Folientitel</a:t>
            </a:r>
            <a:endParaRPr lang="de-DE" dirty="0"/>
          </a:p>
        </p:txBody>
      </p:sp>
      <p:sp>
        <p:nvSpPr>
          <p:cNvPr id="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116000"/>
            <a:ext cx="4286250" cy="5148000"/>
          </a:xfrm>
          <a:prstGeom prst="rect">
            <a:avLst/>
          </a:prstGeom>
        </p:spPr>
        <p:txBody>
          <a:bodyPr/>
          <a:lstStyle>
            <a:lvl1pPr marL="252000" indent="-14400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defRPr sz="2000" b="0" i="1">
                <a:solidFill>
                  <a:srgbClr val="555555"/>
                </a:solidFill>
                <a:latin typeface="+mn-lt"/>
              </a:defRPr>
            </a:lvl1pPr>
            <a:lvl2pPr marL="504000" indent="-216000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>
                <a:solidFill>
                  <a:srgbClr val="555555"/>
                </a:solidFill>
                <a:latin typeface="+mn-lt"/>
              </a:defRPr>
            </a:lvl2pPr>
            <a:lvl3pPr marL="72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50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dirty="0" smtClean="0"/>
              <a:t>Überschrift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8358214" y="6429396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9456504-F3EE-4951-BA5D-CD0652275A46}" type="slidenum">
              <a:rPr lang="de-DE" sz="2000" smtClean="0">
                <a:solidFill>
                  <a:srgbClr val="555555"/>
                </a:solidFill>
              </a:rPr>
              <a:pPr algn="r"/>
              <a:t>‹Nr.›</a:t>
            </a:fld>
            <a:endParaRPr lang="de-DE" sz="2000" dirty="0">
              <a:solidFill>
                <a:srgbClr val="555555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>
          <a:xfrm>
            <a:off x="2714400" y="6501600"/>
            <a:ext cx="5356800" cy="277200"/>
          </a:xfrm>
        </p:spPr>
        <p:txBody>
          <a:bodyPr/>
          <a:lstStyle>
            <a:lvl1pPr>
              <a:defRPr>
                <a:solidFill>
                  <a:srgbClr val="555555"/>
                </a:solidFill>
              </a:defRPr>
            </a:lvl1pPr>
          </a:lstStyle>
          <a:p>
            <a:pPr algn="r"/>
            <a:r>
              <a:rPr lang="de-DE" dirty="0" err="1" smtClean="0"/>
              <a:t>Describing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 Models in Terms </a:t>
            </a:r>
            <a:r>
              <a:rPr lang="de-DE" dirty="0" err="1" smtClean="0"/>
              <a:t>of</a:t>
            </a:r>
            <a:r>
              <a:rPr lang="de-DE" dirty="0" smtClean="0"/>
              <a:t> Formal </a:t>
            </a:r>
            <a:r>
              <a:rPr lang="de-DE" dirty="0" err="1" smtClean="0"/>
              <a:t>Concept</a:t>
            </a:r>
            <a:r>
              <a:rPr lang="de-DE" dirty="0" smtClean="0"/>
              <a:t> Analysis</a:t>
            </a:r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4572000" y="1116000"/>
            <a:ext cx="4286220" cy="5148000"/>
          </a:xfrm>
          <a:prstGeom prst="rect">
            <a:avLst/>
          </a:prstGeom>
        </p:spPr>
        <p:txBody>
          <a:bodyPr/>
          <a:lstStyle>
            <a:lvl1pPr marL="252000" indent="-14400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defRPr sz="2000" b="0" i="1">
                <a:solidFill>
                  <a:srgbClr val="555555"/>
                </a:solidFill>
                <a:latin typeface="+mn-lt"/>
              </a:defRPr>
            </a:lvl1pPr>
            <a:lvl2pPr marL="504000" indent="-216000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>
                <a:solidFill>
                  <a:srgbClr val="555555"/>
                </a:solidFill>
                <a:latin typeface="+mn-lt"/>
              </a:defRPr>
            </a:lvl2pPr>
            <a:lvl3pPr marL="72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50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dirty="0" smtClean="0"/>
              <a:t>Überschrift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85720" y="208800"/>
            <a:ext cx="21431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de-DE" sz="2800" b="1" dirty="0" smtClean="0">
                <a:solidFill>
                  <a:srgbClr val="B2E928"/>
                </a:solidFill>
              </a:rPr>
              <a:t>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27483EC2-7FA1-4EA5-A19E-3366C123ECC4}" type="datetimeFigureOut">
              <a:rPr lang="de-DE" smtClean="0"/>
              <a:pPr/>
              <a:t>17.03.2010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1CBF8E96-76B6-4DC2-8293-899AD9F511D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Bpedia-Themen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5"/>
          <p:cNvSpPr>
            <a:spLocks noGrp="1"/>
          </p:cNvSpPr>
          <p:nvPr>
            <p:ph type="title" hasCustomPrompt="1"/>
          </p:nvPr>
        </p:nvSpPr>
        <p:spPr>
          <a:xfrm>
            <a:off x="1428728" y="2857500"/>
            <a:ext cx="7000924" cy="1571632"/>
          </a:xfrm>
          <a:prstGeom prst="rect">
            <a:avLst/>
          </a:prstGeom>
        </p:spPr>
        <p:txBody>
          <a:bodyPr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Themenabschnitt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8596" y="2571754"/>
            <a:ext cx="1000132" cy="928684"/>
          </a:xfrm>
          <a:prstGeom prst="rect">
            <a:avLst/>
          </a:prstGeom>
        </p:spPr>
        <p:txBody>
          <a:bodyPr/>
          <a:lstStyle>
            <a:lvl1pPr algn="r">
              <a:defRPr sz="5700">
                <a:solidFill>
                  <a:srgbClr val="B2E928"/>
                </a:solidFill>
              </a:defRPr>
            </a:lvl1pPr>
          </a:lstStyle>
          <a:p>
            <a:pPr lvl="0"/>
            <a:r>
              <a:rPr lang="de-DE" dirty="0" smtClean="0"/>
              <a:t>A0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Bpedia-Modu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5"/>
          <p:cNvSpPr>
            <a:spLocks noGrp="1"/>
          </p:cNvSpPr>
          <p:nvPr>
            <p:ph type="title" hasCustomPrompt="1"/>
          </p:nvPr>
        </p:nvSpPr>
        <p:spPr>
          <a:xfrm>
            <a:off x="571472" y="2857500"/>
            <a:ext cx="7858180" cy="1571632"/>
          </a:xfrm>
          <a:prstGeom prst="rect">
            <a:avLst/>
          </a:prstGeom>
        </p:spPr>
        <p:txBody>
          <a:bodyPr/>
          <a:lstStyle>
            <a:lvl1pPr algn="l">
              <a:defRPr sz="3200" b="0" i="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des Moduls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1472" y="2071678"/>
            <a:ext cx="4286280" cy="642942"/>
          </a:xfrm>
          <a:prstGeom prst="rect">
            <a:avLst/>
          </a:prstGeom>
        </p:spPr>
        <p:txBody>
          <a:bodyPr/>
          <a:lstStyle>
            <a:lvl1pPr algn="l">
              <a:defRPr sz="3600" i="0" u="none" cap="small" baseline="0">
                <a:solidFill>
                  <a:srgbClr val="B2E928"/>
                </a:solidFill>
              </a:defRPr>
            </a:lvl1pPr>
          </a:lstStyle>
          <a:p>
            <a:pPr lvl="0"/>
            <a:r>
              <a:rPr lang="de-DE" dirty="0" smtClean="0"/>
              <a:t>Modul 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Bpedia-Vortrags-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5"/>
          <p:cNvSpPr>
            <a:spLocks noGrp="1"/>
          </p:cNvSpPr>
          <p:nvPr>
            <p:ph type="title" hasCustomPrompt="1"/>
          </p:nvPr>
        </p:nvSpPr>
        <p:spPr>
          <a:xfrm>
            <a:off x="571472" y="2857500"/>
            <a:ext cx="7858180" cy="1571632"/>
          </a:xfrm>
          <a:prstGeom prst="rect">
            <a:avLst/>
          </a:prstGeom>
        </p:spPr>
        <p:txBody>
          <a:bodyPr/>
          <a:lstStyle>
            <a:lvl1pPr algn="l">
              <a:defRPr sz="3200" b="0" i="1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des Vortrags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1472" y="2071678"/>
            <a:ext cx="4286280" cy="642942"/>
          </a:xfrm>
          <a:prstGeom prst="rect">
            <a:avLst/>
          </a:prstGeom>
        </p:spPr>
        <p:txBody>
          <a:bodyPr/>
          <a:lstStyle>
            <a:lvl1pPr algn="l">
              <a:defRPr sz="3200" i="0" u="none">
                <a:solidFill>
                  <a:srgbClr val="B2E928"/>
                </a:solidFill>
              </a:defRPr>
            </a:lvl1pPr>
          </a:lstStyle>
          <a:p>
            <a:pPr lvl="0"/>
            <a:r>
              <a:rPr lang="de-DE" dirty="0" smtClean="0"/>
              <a:t>Vortragender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gi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 userDrawn="1"/>
        </p:nvSpPr>
        <p:spPr>
          <a:xfrm>
            <a:off x="-32" y="647280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rgbClr val="555555"/>
                </a:solidFill>
              </a:rPr>
              <a:t>©</a:t>
            </a:r>
            <a:r>
              <a:rPr lang="de-DE" sz="1400" b="0" dirty="0" smtClean="0">
                <a:solidFill>
                  <a:srgbClr val="555555"/>
                </a:solidFill>
              </a:rPr>
              <a:t> </a:t>
            </a:r>
            <a:r>
              <a:rPr lang="de-DE" sz="1000" b="0" dirty="0" smtClean="0">
                <a:solidFill>
                  <a:srgbClr val="555555"/>
                </a:solidFill>
              </a:rPr>
              <a:t>Henri Mühle</a:t>
            </a:r>
            <a:r>
              <a:rPr lang="de-DE" sz="1000" b="0" baseline="0" dirty="0" smtClean="0">
                <a:solidFill>
                  <a:srgbClr val="555555"/>
                </a:solidFill>
              </a:rPr>
              <a:t> |</a:t>
            </a:r>
          </a:p>
        </p:txBody>
      </p:sp>
      <p:sp>
        <p:nvSpPr>
          <p:cNvPr id="19" name="Rechteck 18"/>
          <p:cNvSpPr/>
          <p:nvPr/>
        </p:nvSpPr>
        <p:spPr>
          <a:xfrm>
            <a:off x="0" y="6822024"/>
            <a:ext cx="9144000" cy="36000"/>
          </a:xfrm>
          <a:prstGeom prst="rect">
            <a:avLst/>
          </a:prstGeom>
          <a:solidFill>
            <a:srgbClr val="55555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-32" y="6786586"/>
            <a:ext cx="9144000" cy="36000"/>
          </a:xfrm>
          <a:prstGeom prst="rect">
            <a:avLst/>
          </a:prstGeom>
          <a:solidFill>
            <a:srgbClr val="B2E928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B2E928"/>
              </a:solidFill>
            </a:endParaRPr>
          </a:p>
        </p:txBody>
      </p:sp>
      <p:cxnSp>
        <p:nvCxnSpPr>
          <p:cNvPr id="34" name="Gerade Verbindung 33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  <a:ln w="12700">
            <a:solidFill>
              <a:srgbClr val="55555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-36" y="671514"/>
            <a:ext cx="9144000" cy="1588"/>
          </a:xfrm>
          <a:prstGeom prst="line">
            <a:avLst/>
          </a:prstGeom>
          <a:ln w="12700">
            <a:solidFill>
              <a:srgbClr val="B2E92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Begriffsbasierte Schemaextraktion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5" r:id="rId2"/>
    <p:sldLayoutId id="2147483728" r:id="rId3"/>
    <p:sldLayoutId id="2147483727" r:id="rId4"/>
    <p:sldLayoutId id="2147483731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ts val="0"/>
        </a:spcBef>
        <a:buFont typeface="Arial" pitchFamily="34" charset="0"/>
        <a:buNone/>
        <a:defRPr sz="40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200" b="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55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-32" y="647280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rgbClr val="555555"/>
                </a:solidFill>
              </a:rPr>
              <a:t>©</a:t>
            </a:r>
            <a:r>
              <a:rPr lang="de-DE" sz="1400" b="0" dirty="0" smtClean="0">
                <a:solidFill>
                  <a:srgbClr val="555555"/>
                </a:solidFill>
              </a:rPr>
              <a:t> </a:t>
            </a:r>
            <a:r>
              <a:rPr lang="de-DE" sz="1000" b="0" dirty="0" smtClean="0">
                <a:solidFill>
                  <a:srgbClr val="555555"/>
                </a:solidFill>
              </a:rPr>
              <a:t>Prof. Dr.-Ing.</a:t>
            </a:r>
            <a:r>
              <a:rPr lang="de-DE" sz="1000" b="0" baseline="0" dirty="0" smtClean="0">
                <a:solidFill>
                  <a:srgbClr val="555555"/>
                </a:solidFill>
              </a:rPr>
              <a:t> Wolfgang Lehner |</a:t>
            </a:r>
          </a:p>
        </p:txBody>
      </p:sp>
      <p:sp>
        <p:nvSpPr>
          <p:cNvPr id="20" name="Rechteck 19"/>
          <p:cNvSpPr/>
          <p:nvPr/>
        </p:nvSpPr>
        <p:spPr>
          <a:xfrm>
            <a:off x="-32" y="6822024"/>
            <a:ext cx="9144000" cy="36000"/>
          </a:xfrm>
          <a:prstGeom prst="rect">
            <a:avLst/>
          </a:prstGeom>
          <a:solidFill>
            <a:srgbClr val="B2E928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cxnSp>
        <p:nvCxnSpPr>
          <p:cNvPr id="29" name="Gerade Verbindung 28"/>
          <p:cNvCxnSpPr/>
          <p:nvPr/>
        </p:nvCxnSpPr>
        <p:spPr>
          <a:xfrm>
            <a:off x="0" y="528638"/>
            <a:ext cx="9144000" cy="1588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0" y="500042"/>
            <a:ext cx="9144000" cy="0"/>
          </a:xfrm>
          <a:prstGeom prst="line">
            <a:avLst/>
          </a:prstGeom>
          <a:ln w="12700">
            <a:solidFill>
              <a:srgbClr val="B2E92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Dokumente und Einstellungen\Martin\Desktop\logo_weiss_266x77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2462" y="142852"/>
            <a:ext cx="888984" cy="25733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9" r:id="rId2"/>
    <p:sldLayoutId id="2147483721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ts val="0"/>
        </a:spcBef>
        <a:buFont typeface="Arial" pitchFamily="34" charset="0"/>
        <a:buNone/>
        <a:defRPr sz="40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200" b="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9.png"/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.png"/><Relationship Id="rId18" Type="http://schemas.openxmlformats.org/officeDocument/2006/relationships/image" Target="../media/image18.png"/><Relationship Id="rId3" Type="http://schemas.openxmlformats.org/officeDocument/2006/relationships/image" Target="../media/image14.png"/><Relationship Id="rId21" Type="http://schemas.openxmlformats.org/officeDocument/2006/relationships/image" Target="../media/image25.png"/><Relationship Id="rId7" Type="http://schemas.openxmlformats.org/officeDocument/2006/relationships/image" Target="../media/image12.png"/><Relationship Id="rId12" Type="http://schemas.openxmlformats.org/officeDocument/2006/relationships/image" Target="../media/image5.png"/><Relationship Id="rId17" Type="http://schemas.openxmlformats.org/officeDocument/2006/relationships/image" Target="../media/image17.png"/><Relationship Id="rId2" Type="http://schemas.openxmlformats.org/officeDocument/2006/relationships/image" Target="../media/image13.png"/><Relationship Id="rId16" Type="http://schemas.openxmlformats.org/officeDocument/2006/relationships/image" Target="../media/image9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7.png"/><Relationship Id="rId5" Type="http://schemas.openxmlformats.org/officeDocument/2006/relationships/image" Target="../media/image15.png"/><Relationship Id="rId15" Type="http://schemas.openxmlformats.org/officeDocument/2006/relationships/image" Target="../media/image6.png"/><Relationship Id="rId23" Type="http://schemas.openxmlformats.org/officeDocument/2006/relationships/image" Target="../media/image22.png"/><Relationship Id="rId10" Type="http://schemas.openxmlformats.org/officeDocument/2006/relationships/image" Target="../media/image8.png"/><Relationship Id="rId19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11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Describing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 Models in Terms </a:t>
            </a:r>
            <a:r>
              <a:rPr lang="de-DE" dirty="0" err="1" smtClean="0"/>
              <a:t>of</a:t>
            </a:r>
            <a:r>
              <a:rPr lang="de-DE" dirty="0" smtClean="0"/>
              <a:t> Formal </a:t>
            </a:r>
            <a:r>
              <a:rPr lang="de-DE" dirty="0" err="1" smtClean="0"/>
              <a:t>Concept</a:t>
            </a:r>
            <a:r>
              <a:rPr lang="de-DE" dirty="0" smtClean="0"/>
              <a:t> Analysis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571472" y="2071678"/>
            <a:ext cx="5643602" cy="642942"/>
          </a:xfrm>
        </p:spPr>
        <p:txBody>
          <a:bodyPr/>
          <a:lstStyle/>
          <a:p>
            <a:r>
              <a:rPr lang="de-DE" u="sng" dirty="0" smtClean="0"/>
              <a:t>Henri Mühle</a:t>
            </a:r>
            <a:r>
              <a:rPr lang="de-DE" sz="2000" baseline="75000" dirty="0" smtClean="0"/>
              <a:t>1</a:t>
            </a:r>
            <a:r>
              <a:rPr lang="de-DE" dirty="0" smtClean="0"/>
              <a:t>, Christian Wende</a:t>
            </a:r>
            <a:r>
              <a:rPr lang="de-DE" sz="2000" baseline="75000" dirty="0" smtClean="0"/>
              <a:t>2</a:t>
            </a:r>
            <a:endParaRPr lang="de-DE" sz="2000" baseline="75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3787775" y="6500813"/>
            <a:ext cx="5356225" cy="277812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de-DE" dirty="0" err="1" smtClean="0"/>
              <a:t>Describing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 Models in Terms </a:t>
            </a:r>
            <a:r>
              <a:rPr lang="de-DE" dirty="0" err="1" smtClean="0"/>
              <a:t>of</a:t>
            </a:r>
            <a:r>
              <a:rPr lang="de-DE" dirty="0" smtClean="0"/>
              <a:t> Formal </a:t>
            </a:r>
            <a:r>
              <a:rPr lang="de-DE" dirty="0" err="1" smtClean="0"/>
              <a:t>Concept</a:t>
            </a:r>
            <a:r>
              <a:rPr lang="de-DE" dirty="0" smtClean="0"/>
              <a:t> Analysis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42910" y="4014621"/>
            <a:ext cx="3118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B2E928"/>
                </a:solidFill>
              </a:rPr>
              <a:t>Technische Universität Dresden</a:t>
            </a:r>
          </a:p>
          <a:p>
            <a:r>
              <a:rPr lang="de-DE" baseline="30000" dirty="0" smtClean="0">
                <a:solidFill>
                  <a:srgbClr val="B2E928"/>
                </a:solidFill>
              </a:rPr>
              <a:t>1</a:t>
            </a:r>
            <a:r>
              <a:rPr lang="de-DE" dirty="0" smtClean="0">
                <a:solidFill>
                  <a:srgbClr val="B2E928"/>
                </a:solidFill>
              </a:rPr>
              <a:t> Department </a:t>
            </a:r>
            <a:r>
              <a:rPr lang="de-DE" dirty="0" err="1" smtClean="0">
                <a:solidFill>
                  <a:srgbClr val="B2E928"/>
                </a:solidFill>
              </a:rPr>
              <a:t>for</a:t>
            </a:r>
            <a:r>
              <a:rPr lang="de-DE" dirty="0" smtClean="0">
                <a:solidFill>
                  <a:srgbClr val="B2E928"/>
                </a:solidFill>
              </a:rPr>
              <a:t> Algebra</a:t>
            </a:r>
          </a:p>
          <a:p>
            <a:r>
              <a:rPr lang="de-DE" baseline="30000" dirty="0" smtClean="0">
                <a:solidFill>
                  <a:srgbClr val="B2E928"/>
                </a:solidFill>
              </a:rPr>
              <a:t>2</a:t>
            </a:r>
            <a:r>
              <a:rPr lang="de-DE" dirty="0" smtClean="0">
                <a:solidFill>
                  <a:srgbClr val="B2E928"/>
                </a:solidFill>
              </a:rPr>
              <a:t> </a:t>
            </a:r>
            <a:r>
              <a:rPr lang="de-DE" dirty="0" err="1" smtClean="0">
                <a:solidFill>
                  <a:srgbClr val="B2E928"/>
                </a:solidFill>
              </a:rPr>
              <a:t>Chair</a:t>
            </a:r>
            <a:r>
              <a:rPr lang="de-DE" dirty="0" smtClean="0">
                <a:solidFill>
                  <a:srgbClr val="B2E928"/>
                </a:solidFill>
              </a:rPr>
              <a:t> in Software Technology</a:t>
            </a:r>
          </a:p>
          <a:p>
            <a:endParaRPr lang="de-DE" dirty="0">
              <a:solidFill>
                <a:srgbClr val="B2E9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model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played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“-</a:t>
            </a:r>
            <a:r>
              <a:rPr lang="de-DE" dirty="0" err="1" smtClean="0"/>
              <a:t>relation</a:t>
            </a:r>
            <a:r>
              <a:rPr lang="de-DE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smtClean="0"/>
              <a:t>Describing Role Models in Terms of Formal Concept Analysis</a:t>
            </a:r>
            <a:endParaRPr lang="de-DE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500034" y="2714620"/>
            <a:ext cx="8384898" cy="1962554"/>
            <a:chOff x="500400" y="1800000"/>
            <a:chExt cx="8384898" cy="1962554"/>
          </a:xfrm>
        </p:grpSpPr>
        <p:sp>
          <p:nvSpPr>
            <p:cNvPr id="18" name="Rechteck 17"/>
            <p:cNvSpPr/>
            <p:nvPr/>
          </p:nvSpPr>
          <p:spPr>
            <a:xfrm>
              <a:off x="571472" y="2214554"/>
              <a:ext cx="8143932" cy="1548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5875"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noFill/>
              </a:endParaRPr>
            </a:p>
          </p:txBody>
        </p:sp>
        <p:grpSp>
          <p:nvGrpSpPr>
            <p:cNvPr id="17" name="Gruppieren 16"/>
            <p:cNvGrpSpPr/>
            <p:nvPr/>
          </p:nvGrpSpPr>
          <p:grpSpPr>
            <a:xfrm>
              <a:off x="540000" y="2285992"/>
              <a:ext cx="8345298" cy="1400242"/>
              <a:chOff x="540000" y="2214554"/>
              <a:chExt cx="8345298" cy="1400242"/>
            </a:xfrm>
          </p:grpSpPr>
          <p:pic>
            <p:nvPicPr>
              <p:cNvPr id="5" name="Picture 18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580000" y="2268000"/>
                <a:ext cx="154525" cy="324000"/>
              </a:xfrm>
              <a:prstGeom prst="rect">
                <a:avLst/>
              </a:prstGeom>
              <a:noFill/>
            </p:spPr>
          </p:pic>
          <p:pic>
            <p:nvPicPr>
              <p:cNvPr id="6" name="Picture 18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203029" y="2880000"/>
                <a:ext cx="154525" cy="324000"/>
              </a:xfrm>
              <a:prstGeom prst="rect">
                <a:avLst/>
              </a:prstGeom>
              <a:noFill/>
            </p:spPr>
          </p:pic>
          <p:pic>
            <p:nvPicPr>
              <p:cNvPr id="7" name="Picture 12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94079" y="2890686"/>
                <a:ext cx="134583" cy="324000"/>
              </a:xfrm>
              <a:prstGeom prst="rect">
                <a:avLst/>
              </a:prstGeom>
              <a:noFill/>
            </p:spPr>
          </p:pic>
          <p:pic>
            <p:nvPicPr>
              <p:cNvPr id="8" name="Picture 12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368000" y="2890686"/>
                <a:ext cx="134583" cy="324000"/>
              </a:xfrm>
              <a:prstGeom prst="rect">
                <a:avLst/>
              </a:prstGeom>
              <a:noFill/>
            </p:spPr>
          </p:pic>
          <p:grpSp>
            <p:nvGrpSpPr>
              <p:cNvPr id="15" name="Gruppieren 14"/>
              <p:cNvGrpSpPr/>
              <p:nvPr/>
            </p:nvGrpSpPr>
            <p:grpSpPr>
              <a:xfrm>
                <a:off x="3643306" y="3214686"/>
                <a:ext cx="1614902" cy="400110"/>
                <a:chOff x="2736000" y="4572008"/>
                <a:chExt cx="1614902" cy="400110"/>
              </a:xfrm>
            </p:grpSpPr>
            <p:sp>
              <p:nvSpPr>
                <p:cNvPr id="14" name="Textfeld 13"/>
                <p:cNvSpPr txBox="1"/>
                <p:nvPr/>
              </p:nvSpPr>
              <p:spPr>
                <a:xfrm>
                  <a:off x="2786050" y="4572008"/>
                  <a:ext cx="15648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2000" i="1" dirty="0" smtClean="0">
                      <a:cs typeface="Times New Roman" pitchFamily="18" charset="0"/>
                    </a:rPr>
                    <a:t>r       b       </a:t>
                  </a:r>
                  <a:r>
                    <a:rPr lang="de-DE" sz="2000" i="1" dirty="0" err="1" smtClean="0">
                      <a:cs typeface="Times New Roman" pitchFamily="18" charset="0"/>
                    </a:rPr>
                    <a:t>bPr</a:t>
                  </a:r>
                  <a:endParaRPr lang="de-DE" sz="2000" i="1" dirty="0" smtClean="0">
                    <a:cs typeface="Times New Roman" pitchFamily="18" charset="0"/>
                  </a:endParaRPr>
                </a:p>
              </p:txBody>
            </p:sp>
            <p:pic>
              <p:nvPicPr>
                <p:cNvPr id="10" name="Picture 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2736000" y="4604400"/>
                  <a:ext cx="151200" cy="3240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" name="Picture 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214678" y="4605198"/>
                  <a:ext cx="151200" cy="3240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" name="Picture 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000364" y="4643446"/>
                  <a:ext cx="161280" cy="2520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" name="Picture 5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546000" y="4605198"/>
                  <a:ext cx="285120" cy="32400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" name="Textfeld 15"/>
              <p:cNvSpPr txBox="1"/>
              <p:nvPr/>
            </p:nvSpPr>
            <p:spPr>
              <a:xfrm>
                <a:off x="540000" y="2214554"/>
                <a:ext cx="834529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i="1" dirty="0" err="1" smtClean="0">
                    <a:cs typeface="Times New Roman" pitchFamily="18" charset="0"/>
                  </a:rPr>
                  <a:t>Let</a:t>
                </a:r>
                <a:r>
                  <a:rPr lang="de-DE" sz="2000" i="1" dirty="0" smtClean="0">
                    <a:cs typeface="Times New Roman" pitchFamily="18" charset="0"/>
                  </a:rPr>
                  <a:t> (B,R,P) </a:t>
                </a:r>
                <a:r>
                  <a:rPr lang="de-DE" sz="2000" i="1" dirty="0" err="1" smtClean="0">
                    <a:cs typeface="Times New Roman" pitchFamily="18" charset="0"/>
                  </a:rPr>
                  <a:t>be</a:t>
                </a:r>
                <a:r>
                  <a:rPr lang="de-DE" sz="2000" i="1" dirty="0" smtClean="0">
                    <a:cs typeface="Times New Roman" pitchFamily="18" charset="0"/>
                  </a:rPr>
                  <a:t> a non-</a:t>
                </a:r>
                <a:r>
                  <a:rPr lang="de-DE" sz="2000" i="1" dirty="0" err="1" smtClean="0">
                    <a:cs typeface="Times New Roman" pitchFamily="18" charset="0"/>
                  </a:rPr>
                  <a:t>extending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role</a:t>
                </a:r>
                <a:r>
                  <a:rPr lang="de-DE" sz="2000" i="1" dirty="0" smtClean="0">
                    <a:cs typeface="Times New Roman" pitchFamily="18" charset="0"/>
                  </a:rPr>
                  <a:t> model, (G,M,   ) </a:t>
                </a:r>
                <a:r>
                  <a:rPr lang="de-DE" sz="2000" i="1" dirty="0" err="1" smtClean="0">
                    <a:cs typeface="Times New Roman" pitchFamily="18" charset="0"/>
                  </a:rPr>
                  <a:t>the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respective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composition</a:t>
                </a:r>
                <a:endParaRPr lang="de-DE" sz="2000" i="1" dirty="0" smtClean="0">
                  <a:cs typeface="Times New Roman" pitchFamily="18" charset="0"/>
                </a:endParaRPr>
              </a:p>
              <a:p>
                <a:r>
                  <a:rPr lang="de-DE" sz="2000" i="1" dirty="0" err="1" smtClean="0">
                    <a:cs typeface="Times New Roman" pitchFamily="18" charset="0"/>
                  </a:rPr>
                  <a:t>context</a:t>
                </a:r>
                <a:r>
                  <a:rPr lang="de-DE" sz="2000" i="1" dirty="0" smtClean="0">
                    <a:cs typeface="Times New Roman" pitchFamily="18" charset="0"/>
                  </a:rPr>
                  <a:t>. </a:t>
                </a:r>
                <a:r>
                  <a:rPr lang="de-DE" sz="2000" i="1" dirty="0" err="1" smtClean="0">
                    <a:cs typeface="Times New Roman" pitchFamily="18" charset="0"/>
                  </a:rPr>
                  <a:t>Let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the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context</a:t>
                </a:r>
                <a:r>
                  <a:rPr lang="de-DE" sz="2000" i="1" dirty="0" smtClean="0">
                    <a:cs typeface="Times New Roman" pitchFamily="18" charset="0"/>
                  </a:rPr>
                  <a:t> (B,M</a:t>
                </a:r>
                <a:r>
                  <a:rPr lang="de-DE" sz="2000" i="1" baseline="-25000" dirty="0" smtClean="0">
                    <a:cs typeface="Times New Roman" pitchFamily="18" charset="0"/>
                  </a:rPr>
                  <a:t>B</a:t>
                </a:r>
                <a:r>
                  <a:rPr lang="de-DE" sz="2000" i="1" dirty="0" smtClean="0">
                    <a:cs typeface="Times New Roman" pitchFamily="18" charset="0"/>
                  </a:rPr>
                  <a:t>,I</a:t>
                </a:r>
                <a:r>
                  <a:rPr lang="de-DE" sz="2000" i="1" baseline="-25000" dirty="0" smtClean="0">
                    <a:cs typeface="Times New Roman" pitchFamily="18" charset="0"/>
                  </a:rPr>
                  <a:t>B</a:t>
                </a:r>
                <a:r>
                  <a:rPr lang="de-DE" sz="2000" i="1" dirty="0" smtClean="0">
                    <a:cs typeface="Times New Roman" pitchFamily="18" charset="0"/>
                  </a:rPr>
                  <a:t>) </a:t>
                </a:r>
                <a:r>
                  <a:rPr lang="de-DE" sz="2000" i="1" dirty="0" err="1" smtClean="0">
                    <a:cs typeface="Times New Roman" pitchFamily="18" charset="0"/>
                  </a:rPr>
                  <a:t>of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base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types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further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be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clarified</a:t>
                </a:r>
                <a:r>
                  <a:rPr lang="de-DE" sz="2000" i="1" dirty="0" smtClean="0">
                    <a:cs typeface="Times New Roman" pitchFamily="18" charset="0"/>
                  </a:rPr>
                  <a:t>. </a:t>
                </a:r>
                <a:r>
                  <a:rPr lang="de-DE" sz="2000" i="1" dirty="0" err="1" smtClean="0">
                    <a:cs typeface="Times New Roman" pitchFamily="18" charset="0"/>
                  </a:rPr>
                  <a:t>Then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for</a:t>
                </a:r>
                <a:r>
                  <a:rPr lang="de-DE" sz="2000" i="1" dirty="0" smtClean="0">
                    <a:cs typeface="Times New Roman" pitchFamily="18" charset="0"/>
                  </a:rPr>
                  <a:t> all</a:t>
                </a:r>
              </a:p>
              <a:p>
                <a:r>
                  <a:rPr lang="de-DE" sz="2000" i="1" dirty="0" smtClean="0">
                    <a:cs typeface="Times New Roman" pitchFamily="18" charset="0"/>
                  </a:rPr>
                  <a:t>b    </a:t>
                </a:r>
                <a:r>
                  <a:rPr lang="de-DE" sz="2000" i="1" dirty="0" err="1" smtClean="0">
                    <a:cs typeface="Times New Roman" pitchFamily="18" charset="0"/>
                  </a:rPr>
                  <a:t>B</a:t>
                </a:r>
                <a:r>
                  <a:rPr lang="de-DE" sz="2000" i="1" dirty="0" smtClean="0">
                    <a:cs typeface="Times New Roman" pitchFamily="18" charset="0"/>
                  </a:rPr>
                  <a:t>, r    </a:t>
                </a:r>
                <a:r>
                  <a:rPr lang="de-DE" sz="2000" i="1" dirty="0" err="1" smtClean="0">
                    <a:cs typeface="Times New Roman" pitchFamily="18" charset="0"/>
                  </a:rPr>
                  <a:t>R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holds</a:t>
                </a:r>
                <a:r>
                  <a:rPr lang="de-DE" sz="2000" i="1" dirty="0" smtClean="0">
                    <a:cs typeface="Times New Roman" pitchFamily="18" charset="0"/>
                  </a:rPr>
                  <a:t> in (G,M,   )</a:t>
                </a:r>
              </a:p>
            </p:txBody>
          </p:sp>
        </p:grpSp>
        <p:sp>
          <p:nvSpPr>
            <p:cNvPr id="20" name="Textfeld 19"/>
            <p:cNvSpPr txBox="1"/>
            <p:nvPr/>
          </p:nvSpPr>
          <p:spPr>
            <a:xfrm>
              <a:off x="500400" y="1800000"/>
              <a:ext cx="1248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cap="small" dirty="0" smtClean="0">
                  <a:cs typeface="Times New Roman" pitchFamily="18" charset="0"/>
                </a:rPr>
                <a:t>Theorem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View</a:t>
            </a:r>
          </a:p>
          <a:p>
            <a:endParaRPr lang="de-DE" dirty="0" smtClean="0"/>
          </a:p>
          <a:p>
            <a:r>
              <a:rPr lang="de-DE" b="1" dirty="0" smtClean="0"/>
              <a:t> Dynamic View</a:t>
            </a:r>
          </a:p>
          <a:p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smtClean="0"/>
              <a:t>Describing Role Models in Terms of Formal Concept Analysis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/>
          <p:cNvSpPr/>
          <p:nvPr/>
        </p:nvSpPr>
        <p:spPr>
          <a:xfrm>
            <a:off x="5073874" y="4294800"/>
            <a:ext cx="576000" cy="277200"/>
          </a:xfrm>
          <a:prstGeom prst="rect">
            <a:avLst/>
          </a:prstGeom>
          <a:solidFill>
            <a:srgbClr val="B2E928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4861474" y="3643200"/>
            <a:ext cx="997200" cy="277200"/>
          </a:xfrm>
          <a:prstGeom prst="rect">
            <a:avLst/>
          </a:prstGeom>
          <a:solidFill>
            <a:srgbClr val="B2E928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3929074" y="4794874"/>
            <a:ext cx="522000" cy="277200"/>
          </a:xfrm>
          <a:prstGeom prst="rect">
            <a:avLst/>
          </a:prstGeom>
          <a:solidFill>
            <a:srgbClr val="B2E928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302674" y="4438800"/>
            <a:ext cx="698400" cy="277200"/>
          </a:xfrm>
          <a:prstGeom prst="rect">
            <a:avLst/>
          </a:prstGeom>
          <a:solidFill>
            <a:srgbClr val="B2E928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849074" y="4071600"/>
            <a:ext cx="651600" cy="277200"/>
          </a:xfrm>
          <a:prstGeom prst="rect">
            <a:avLst/>
          </a:prstGeom>
          <a:solidFill>
            <a:srgbClr val="B2E928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856274" y="3643200"/>
            <a:ext cx="1350000" cy="277200"/>
          </a:xfrm>
          <a:prstGeom prst="rect">
            <a:avLst/>
          </a:prstGeom>
          <a:solidFill>
            <a:srgbClr val="B2E928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Modeling </a:t>
            </a:r>
            <a:r>
              <a:rPr lang="de-DE" dirty="0" err="1" smtClean="0"/>
              <a:t>Instances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type </a:t>
            </a:r>
            <a:r>
              <a:rPr lang="de-DE" dirty="0" err="1" smtClean="0"/>
              <a:t>instances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lifecycles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possibly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a time</a:t>
            </a:r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restrict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smtClean="0"/>
              <a:t>Describing Role Models in Terms of Formal Concept Analysis</a:t>
            </a:r>
            <a:endParaRPr lang="de-DE" dirty="0"/>
          </a:p>
        </p:txBody>
      </p:sp>
      <p:grpSp>
        <p:nvGrpSpPr>
          <p:cNvPr id="40" name="Gruppieren 39"/>
          <p:cNvGrpSpPr/>
          <p:nvPr/>
        </p:nvGrpSpPr>
        <p:grpSpPr>
          <a:xfrm>
            <a:off x="2786050" y="3214686"/>
            <a:ext cx="3214710" cy="2000264"/>
            <a:chOff x="1142976" y="3929066"/>
            <a:chExt cx="3214710" cy="2000264"/>
          </a:xfrm>
        </p:grpSpPr>
        <p:sp>
          <p:nvSpPr>
            <p:cNvPr id="20" name="Textfeld 19"/>
            <p:cNvSpPr txBox="1"/>
            <p:nvPr/>
          </p:nvSpPr>
          <p:spPr>
            <a:xfrm>
              <a:off x="2285984" y="5500702"/>
              <a:ext cx="521746" cy="276999"/>
            </a:xfrm>
            <a:prstGeom prst="rect">
              <a:avLst/>
            </a:prstGeom>
            <a:noFill/>
            <a:ln w="12700">
              <a:solidFill>
                <a:srgbClr val="55555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 err="1" smtClean="0">
                  <a:cs typeface="Times New Roman" pitchFamily="18" charset="0"/>
                </a:rPr>
                <a:t>Exam</a:t>
              </a:r>
              <a:endParaRPr lang="de-DE" sz="1200" dirty="0" smtClean="0">
                <a:cs typeface="Times New Roman" pitchFamily="18" charset="0"/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142976" y="3929066"/>
              <a:ext cx="3214710" cy="2000264"/>
            </a:xfrm>
            <a:prstGeom prst="rect">
              <a:avLst/>
            </a:prstGeom>
            <a:noFill/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noFill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142976" y="392906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>
                  <a:cs typeface="Times New Roman" pitchFamily="18" charset="0"/>
                </a:rPr>
                <a:t>Student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214414" y="4357694"/>
              <a:ext cx="1351373" cy="276999"/>
            </a:xfrm>
            <a:prstGeom prst="rect">
              <a:avLst/>
            </a:prstGeom>
            <a:noFill/>
            <a:ln w="12700">
              <a:solidFill>
                <a:srgbClr val="55555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cs typeface="Times New Roman" pitchFamily="18" charset="0"/>
                </a:rPr>
                <a:t>Basic Studies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219025" y="4357694"/>
              <a:ext cx="99578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Main Studies</a:t>
              </a:r>
            </a:p>
          </p:txBody>
        </p:sp>
        <p:cxnSp>
          <p:nvCxnSpPr>
            <p:cNvPr id="11" name="Gerade Verbindung mit Pfeil 10"/>
            <p:cNvCxnSpPr>
              <a:stCxn id="8" idx="3"/>
              <a:endCxn id="9" idx="1"/>
            </p:cNvCxnSpPr>
            <p:nvPr/>
          </p:nvCxnSpPr>
          <p:spPr>
            <a:xfrm>
              <a:off x="2565787" y="4496194"/>
              <a:ext cx="653238" cy="1588"/>
            </a:xfrm>
            <a:prstGeom prst="straightConnector1">
              <a:avLst/>
            </a:prstGeom>
            <a:ln w="12700">
              <a:solidFill>
                <a:srgbClr val="55555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 11"/>
            <p:cNvSpPr/>
            <p:nvPr/>
          </p:nvSpPr>
          <p:spPr>
            <a:xfrm>
              <a:off x="3214678" y="4357694"/>
              <a:ext cx="1000132" cy="1428760"/>
            </a:xfrm>
            <a:prstGeom prst="rect">
              <a:avLst/>
            </a:prstGeom>
            <a:noFill/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noFill/>
              </a:endParaRPr>
            </a:p>
          </p:txBody>
        </p:sp>
        <p:cxnSp>
          <p:nvCxnSpPr>
            <p:cNvPr id="14" name="Gerade Verbindung 13"/>
            <p:cNvCxnSpPr/>
            <p:nvPr/>
          </p:nvCxnSpPr>
          <p:spPr>
            <a:xfrm>
              <a:off x="3214678" y="4633200"/>
              <a:ext cx="1000132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/>
            <p:cNvSpPr txBox="1"/>
            <p:nvPr/>
          </p:nvSpPr>
          <p:spPr>
            <a:xfrm>
              <a:off x="3428992" y="5009389"/>
              <a:ext cx="574196" cy="276999"/>
            </a:xfrm>
            <a:prstGeom prst="rect">
              <a:avLst/>
            </a:prstGeom>
            <a:noFill/>
            <a:ln w="12700">
              <a:solidFill>
                <a:srgbClr val="55555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Thesis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1206665" y="4786322"/>
              <a:ext cx="650691" cy="276999"/>
            </a:xfrm>
            <a:prstGeom prst="rect">
              <a:avLst/>
            </a:prstGeom>
            <a:noFill/>
            <a:ln w="12700">
              <a:solidFill>
                <a:srgbClr val="55555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 err="1" smtClean="0">
                  <a:cs typeface="Times New Roman" pitchFamily="18" charset="0"/>
                </a:rPr>
                <a:t>Lecture</a:t>
              </a:r>
              <a:endParaRPr lang="de-DE" sz="1200" dirty="0" smtClean="0">
                <a:cs typeface="Times New Roman" pitchFamily="18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1659795" y="5152265"/>
              <a:ext cx="697627" cy="276999"/>
            </a:xfrm>
            <a:prstGeom prst="rect">
              <a:avLst/>
            </a:prstGeom>
            <a:noFill/>
            <a:ln w="12700">
              <a:solidFill>
                <a:srgbClr val="55555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Seminar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3" animBg="1"/>
      <p:bldP spid="39" grpId="0" animBg="1"/>
      <p:bldP spid="39" grpId="1" animBg="1"/>
      <p:bldP spid="38" grpId="0" animBg="1"/>
      <p:bldP spid="38" grpId="1" animBg="1"/>
      <p:bldP spid="38" grpId="2" animBg="1"/>
      <p:bldP spid="38" grpId="3" animBg="1"/>
      <p:bldP spid="36" grpId="0" animBg="1"/>
      <p:bldP spid="36" grpId="1" animBg="1"/>
      <p:bldP spid="35" grpId="0" animBg="1"/>
      <p:bldP spid="35" grpId="1" animBg="1"/>
      <p:bldP spid="35" grpId="2" animBg="1"/>
      <p:bldP spid="35" grpId="3" animBg="1"/>
      <p:bldP spid="33" grpId="0" animBg="1"/>
      <p:bldP spid="3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 </a:t>
            </a:r>
            <a:r>
              <a:rPr lang="de-DE" dirty="0" err="1" smtClean="0"/>
              <a:t>Context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model all </a:t>
            </a:r>
            <a:r>
              <a:rPr lang="de-DE" dirty="0" err="1" smtClean="0"/>
              <a:t>role-base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dirty="0" err="1" smtClean="0"/>
              <a:t>Describing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 Models in Terms </a:t>
            </a:r>
            <a:r>
              <a:rPr lang="de-DE" dirty="0" err="1" smtClean="0"/>
              <a:t>of</a:t>
            </a:r>
            <a:r>
              <a:rPr lang="de-DE" dirty="0" smtClean="0"/>
              <a:t> Formal </a:t>
            </a:r>
            <a:r>
              <a:rPr lang="de-DE" dirty="0" err="1" smtClean="0"/>
              <a:t>Concept</a:t>
            </a:r>
            <a:r>
              <a:rPr lang="de-DE" dirty="0" smtClean="0"/>
              <a:t> Analysis</a:t>
            </a:r>
            <a:endParaRPr lang="de-DE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64" name="Gruppieren 63"/>
          <p:cNvGrpSpPr/>
          <p:nvPr/>
        </p:nvGrpSpPr>
        <p:grpSpPr>
          <a:xfrm>
            <a:off x="1048237" y="1713600"/>
            <a:ext cx="6881349" cy="3787102"/>
            <a:chOff x="1048237" y="1713600"/>
            <a:chExt cx="6881349" cy="3787102"/>
          </a:xfrm>
        </p:grpSpPr>
        <p:grpSp>
          <p:nvGrpSpPr>
            <p:cNvPr id="62" name="Gruppieren 61"/>
            <p:cNvGrpSpPr/>
            <p:nvPr/>
          </p:nvGrpSpPr>
          <p:grpSpPr>
            <a:xfrm>
              <a:off x="1048237" y="1713600"/>
              <a:ext cx="6881349" cy="3787102"/>
              <a:chOff x="1048237" y="1713600"/>
              <a:chExt cx="6881349" cy="378710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1048237" y="1713600"/>
                <a:ext cx="6881349" cy="3787102"/>
                <a:chOff x="1173600" y="1713600"/>
                <a:chExt cx="6881349" cy="3787102"/>
              </a:xfrm>
            </p:grpSpPr>
            <p:sp>
              <p:nvSpPr>
                <p:cNvPr id="57" name="Rechteck 56"/>
                <p:cNvSpPr/>
                <p:nvPr/>
              </p:nvSpPr>
              <p:spPr>
                <a:xfrm>
                  <a:off x="1245600" y="2142000"/>
                  <a:ext cx="6755424" cy="3358702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5875">
                  <a:noFill/>
                </a:ln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noFill/>
                  </a:endParaRPr>
                </a:p>
              </p:txBody>
            </p:sp>
            <p:grpSp>
              <p:nvGrpSpPr>
                <p:cNvPr id="24" name="Gruppieren 23"/>
                <p:cNvGrpSpPr/>
                <p:nvPr/>
              </p:nvGrpSpPr>
              <p:grpSpPr>
                <a:xfrm>
                  <a:off x="1285852" y="2214554"/>
                  <a:ext cx="6769097" cy="707886"/>
                  <a:chOff x="1285852" y="2214554"/>
                  <a:chExt cx="6769097" cy="707886"/>
                </a:xfrm>
              </p:grpSpPr>
              <p:grpSp>
                <p:nvGrpSpPr>
                  <p:cNvPr id="17" name="Gruppieren 16"/>
                  <p:cNvGrpSpPr/>
                  <p:nvPr/>
                </p:nvGrpSpPr>
                <p:grpSpPr>
                  <a:xfrm>
                    <a:off x="1285852" y="2214554"/>
                    <a:ext cx="6769097" cy="707886"/>
                    <a:chOff x="1643042" y="2428868"/>
                    <a:chExt cx="6769097" cy="707886"/>
                  </a:xfrm>
                </p:grpSpPr>
                <p:sp>
                  <p:nvSpPr>
                    <p:cNvPr id="6" name="Textfeld 5"/>
                    <p:cNvSpPr txBox="1"/>
                    <p:nvPr/>
                  </p:nvSpPr>
                  <p:spPr>
                    <a:xfrm>
                      <a:off x="1643042" y="2428868"/>
                      <a:ext cx="6769097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de-DE" sz="2000" i="1" dirty="0" err="1" smtClean="0">
                          <a:cs typeface="Times New Roman" pitchFamily="18" charset="0"/>
                        </a:rPr>
                        <a:t>Let</a:t>
                      </a:r>
                      <a:r>
                        <a:rPr lang="de-DE" sz="2000" i="1" dirty="0" smtClean="0">
                          <a:cs typeface="Times New Roman" pitchFamily="18" charset="0"/>
                        </a:rPr>
                        <a:t> (B,R,P) </a:t>
                      </a:r>
                      <a:r>
                        <a:rPr lang="de-DE" sz="2000" i="1" dirty="0" err="1" smtClean="0">
                          <a:cs typeface="Times New Roman" pitchFamily="18" charset="0"/>
                        </a:rPr>
                        <a:t>be</a:t>
                      </a:r>
                      <a:r>
                        <a:rPr lang="de-DE" sz="2000" i="1" dirty="0" smtClean="0">
                          <a:cs typeface="Times New Roman" pitchFamily="18" charset="0"/>
                        </a:rPr>
                        <a:t> a </a:t>
                      </a:r>
                      <a:r>
                        <a:rPr lang="de-DE" sz="2000" i="1" dirty="0" err="1" smtClean="0">
                          <a:cs typeface="Times New Roman" pitchFamily="18" charset="0"/>
                        </a:rPr>
                        <a:t>role</a:t>
                      </a:r>
                      <a:r>
                        <a:rPr lang="de-DE" sz="2000" i="1" dirty="0" smtClean="0">
                          <a:cs typeface="Times New Roman" pitchFamily="18" charset="0"/>
                        </a:rPr>
                        <a:t> model, (G,M,   ) </a:t>
                      </a:r>
                      <a:r>
                        <a:rPr lang="de-DE" sz="2000" i="1" dirty="0" err="1" smtClean="0">
                          <a:cs typeface="Times New Roman" pitchFamily="18" charset="0"/>
                        </a:rPr>
                        <a:t>the</a:t>
                      </a:r>
                      <a:r>
                        <a:rPr lang="de-DE" sz="2000" i="1" dirty="0" smtClean="0">
                          <a:cs typeface="Times New Roman" pitchFamily="18" charset="0"/>
                        </a:rPr>
                        <a:t> </a:t>
                      </a:r>
                      <a:r>
                        <a:rPr lang="de-DE" sz="2000" i="1" dirty="0" err="1" smtClean="0">
                          <a:cs typeface="Times New Roman" pitchFamily="18" charset="0"/>
                        </a:rPr>
                        <a:t>respective</a:t>
                      </a:r>
                      <a:r>
                        <a:rPr lang="de-DE" sz="2000" i="1" dirty="0" smtClean="0">
                          <a:cs typeface="Times New Roman" pitchFamily="18" charset="0"/>
                        </a:rPr>
                        <a:t> </a:t>
                      </a:r>
                      <a:r>
                        <a:rPr lang="de-DE" sz="2000" i="1" dirty="0" err="1" smtClean="0">
                          <a:cs typeface="Times New Roman" pitchFamily="18" charset="0"/>
                        </a:rPr>
                        <a:t>composition</a:t>
                      </a:r>
                      <a:r>
                        <a:rPr lang="de-DE" sz="2000" i="1" dirty="0" smtClean="0"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de-DE" sz="2000" i="1" dirty="0" err="1" smtClean="0">
                          <a:cs typeface="Times New Roman" pitchFamily="18" charset="0"/>
                        </a:rPr>
                        <a:t>context</a:t>
                      </a:r>
                      <a:r>
                        <a:rPr lang="de-DE" sz="2000" i="1" dirty="0" smtClean="0">
                          <a:cs typeface="Times New Roman" pitchFamily="18" charset="0"/>
                        </a:rPr>
                        <a:t>. The formal </a:t>
                      </a:r>
                      <a:r>
                        <a:rPr lang="de-DE" sz="2000" i="1" dirty="0" err="1" smtClean="0">
                          <a:cs typeface="Times New Roman" pitchFamily="18" charset="0"/>
                        </a:rPr>
                        <a:t>context</a:t>
                      </a:r>
                      <a:r>
                        <a:rPr lang="de-DE" sz="2000" i="1" dirty="0" smtClean="0">
                          <a:cs typeface="Times New Roman" pitchFamily="18" charset="0"/>
                        </a:rPr>
                        <a:t> (G,M,   ) </a:t>
                      </a:r>
                      <a:r>
                        <a:rPr lang="de-DE" sz="2000" i="1" dirty="0" err="1" smtClean="0">
                          <a:cs typeface="Times New Roman" pitchFamily="18" charset="0"/>
                        </a:rPr>
                        <a:t>with</a:t>
                      </a:r>
                      <a:endParaRPr lang="de-DE" sz="2000" i="1" dirty="0" smtClean="0">
                        <a:cs typeface="Times New Roman" pitchFamily="18" charset="0"/>
                      </a:endParaRPr>
                    </a:p>
                  </p:txBody>
                </p:sp>
                <p:pic>
                  <p:nvPicPr>
                    <p:cNvPr id="12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677190" y="2770314"/>
                      <a:ext cx="197072" cy="324000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929190" y="2770314"/>
                      <a:ext cx="197072" cy="324000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" name="Picture 1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143504" y="2484000"/>
                      <a:ext cx="154525" cy="324000"/>
                    </a:xfrm>
                    <a:prstGeom prst="rect">
                      <a:avLst/>
                    </a:prstGeom>
                    <a:noFill/>
                  </p:spPr>
                </p:pic>
              </p:grpSp>
              <p:pic>
                <p:nvPicPr>
                  <p:cNvPr id="18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57752" y="2571744"/>
                    <a:ext cx="154525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9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42000" y="2556000"/>
                    <a:ext cx="197072" cy="324000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6" name="Gruppieren 35"/>
                <p:cNvGrpSpPr/>
                <p:nvPr/>
              </p:nvGrpSpPr>
              <p:grpSpPr>
                <a:xfrm>
                  <a:off x="1872000" y="2880842"/>
                  <a:ext cx="2313443" cy="1119662"/>
                  <a:chOff x="1800000" y="3143248"/>
                  <a:chExt cx="2313443" cy="1119662"/>
                </a:xfrm>
              </p:grpSpPr>
              <p:sp>
                <p:nvSpPr>
                  <p:cNvPr id="21" name="Textfeld 20"/>
                  <p:cNvSpPr txBox="1"/>
                  <p:nvPr/>
                </p:nvSpPr>
                <p:spPr>
                  <a:xfrm>
                    <a:off x="1857356" y="3143248"/>
                    <a:ext cx="164820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i="1" dirty="0" smtClean="0">
                        <a:cs typeface="Times New Roman" pitchFamily="18" charset="0"/>
                      </a:rPr>
                      <a:t>G := B     R     P</a:t>
                    </a:r>
                  </a:p>
                </p:txBody>
              </p:sp>
              <p:pic>
                <p:nvPicPr>
                  <p:cNvPr id="22" name="Picture 3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28000" y="3204000"/>
                    <a:ext cx="164492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2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46036" y="3168000"/>
                    <a:ext cx="197072" cy="324000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26" name="Textfeld 25"/>
                  <p:cNvSpPr txBox="1"/>
                  <p:nvPr/>
                </p:nvSpPr>
                <p:spPr>
                  <a:xfrm>
                    <a:off x="1800000" y="3502800"/>
                    <a:ext cx="93647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i="1" dirty="0" smtClean="0">
                        <a:cs typeface="Times New Roman" pitchFamily="18" charset="0"/>
                      </a:rPr>
                      <a:t>M := M</a:t>
                    </a:r>
                  </a:p>
                </p:txBody>
              </p:sp>
              <p:pic>
                <p:nvPicPr>
                  <p:cNvPr id="27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27961" y="3538406"/>
                    <a:ext cx="197072" cy="324000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28" name="Textfeld 27"/>
                  <p:cNvSpPr txBox="1"/>
                  <p:nvPr/>
                </p:nvSpPr>
                <p:spPr>
                  <a:xfrm>
                    <a:off x="2019600" y="3862800"/>
                    <a:ext cx="20938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i="1" dirty="0" smtClean="0">
                        <a:cs typeface="Times New Roman" pitchFamily="18" charset="0"/>
                      </a:rPr>
                      <a:t> := I</a:t>
                    </a:r>
                    <a:r>
                      <a:rPr lang="de-DE" sz="2000" i="1" baseline="-25000" dirty="0" smtClean="0">
                        <a:cs typeface="Times New Roman" pitchFamily="18" charset="0"/>
                      </a:rPr>
                      <a:t>B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    I</a:t>
                    </a:r>
                    <a:r>
                      <a:rPr lang="de-DE" sz="2000" i="1" baseline="-25000" dirty="0" smtClean="0">
                        <a:cs typeface="Times New Roman" pitchFamily="18" charset="0"/>
                      </a:rPr>
                      <a:t>R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      </a:t>
                    </a:r>
                    <a:r>
                      <a:rPr lang="de-DE" sz="2000" i="1" baseline="-25000" dirty="0" smtClean="0">
                        <a:cs typeface="Times New Roman" pitchFamily="18" charset="0"/>
                      </a:rPr>
                      <a:t>B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     </a:t>
                    </a:r>
                    <a:r>
                      <a:rPr lang="de-DE" sz="2000" i="1" baseline="-25000" dirty="0" smtClean="0">
                        <a:cs typeface="Times New Roman" pitchFamily="18" charset="0"/>
                      </a:rPr>
                      <a:t>R</a:t>
                    </a:r>
                  </a:p>
                </p:txBody>
              </p:sp>
              <p:pic>
                <p:nvPicPr>
                  <p:cNvPr id="29" name="Picture 28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28000" y="3924000"/>
                    <a:ext cx="164492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0" name="Picture 28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60000" y="3924000"/>
                    <a:ext cx="164492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1" name="Picture 20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65200" y="3927600"/>
                    <a:ext cx="144554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2" name="Picture 28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28000" y="3924000"/>
                    <a:ext cx="164492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3" name="Picture 20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708000" y="3927600"/>
                    <a:ext cx="144554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44000" y="3929066"/>
                    <a:ext cx="154525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28794" y="3913200"/>
                    <a:ext cx="197072" cy="324000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7" name="Textfeld 36"/>
                <p:cNvSpPr txBox="1"/>
                <p:nvPr/>
              </p:nvSpPr>
              <p:spPr>
                <a:xfrm>
                  <a:off x="1285200" y="3886146"/>
                  <a:ext cx="8306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2000" i="1" dirty="0" err="1" smtClean="0">
                      <a:cs typeface="Times New Roman" pitchFamily="18" charset="0"/>
                    </a:rPr>
                    <a:t>where</a:t>
                  </a:r>
                  <a:endParaRPr lang="de-DE" sz="2000" dirty="0" smtClean="0"/>
                </a:p>
              </p:txBody>
            </p:sp>
            <p:grpSp>
              <p:nvGrpSpPr>
                <p:cNvPr id="46" name="Gruppieren 45"/>
                <p:cNvGrpSpPr/>
                <p:nvPr/>
              </p:nvGrpSpPr>
              <p:grpSpPr>
                <a:xfrm>
                  <a:off x="1926000" y="4201716"/>
                  <a:ext cx="4144989" cy="461665"/>
                  <a:chOff x="1857356" y="4429132"/>
                  <a:chExt cx="4144989" cy="461665"/>
                </a:xfrm>
              </p:grpSpPr>
              <p:sp>
                <p:nvSpPr>
                  <p:cNvPr id="38" name="Textfeld 37"/>
                  <p:cNvSpPr txBox="1"/>
                  <p:nvPr/>
                </p:nvSpPr>
                <p:spPr>
                  <a:xfrm>
                    <a:off x="1928794" y="4429132"/>
                    <a:ext cx="407355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i="1" baseline="-25000" dirty="0" smtClean="0">
                        <a:cs typeface="Times New Roman" pitchFamily="18" charset="0"/>
                      </a:rPr>
                      <a:t>B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:=   </a:t>
                    </a:r>
                    <a:r>
                      <a:rPr lang="de-DE" sz="2400" i="1" dirty="0" smtClean="0">
                        <a:cs typeface="Times New Roman" pitchFamily="18" charset="0"/>
                      </a:rPr>
                      <a:t>(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(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b,r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),m</a:t>
                    </a:r>
                    <a:r>
                      <a:rPr lang="de-DE" sz="2400" i="1" dirty="0" smtClean="0">
                        <a:cs typeface="Times New Roman" pitchFamily="18" charset="0"/>
                      </a:rPr>
                      <a:t>)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  bI</a:t>
                    </a:r>
                    <a:r>
                      <a:rPr lang="de-DE" sz="2000" i="1" baseline="-25000" dirty="0" smtClean="0">
                        <a:cs typeface="Times New Roman" pitchFamily="18" charset="0"/>
                      </a:rPr>
                      <a:t>B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m, b   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B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        P    M</a:t>
                    </a:r>
                    <a:r>
                      <a:rPr lang="de-DE" sz="2000" i="1" baseline="-25000" dirty="0" smtClean="0">
                        <a:cs typeface="Times New Roman" pitchFamily="18" charset="0"/>
                      </a:rPr>
                      <a:t>B</a:t>
                    </a:r>
                    <a:endParaRPr lang="de-DE" sz="2400" i="1" baseline="-25000" dirty="0" smtClean="0">
                      <a:cs typeface="Times New Roman" pitchFamily="18" charset="0"/>
                    </a:endParaRPr>
                  </a:p>
                </p:txBody>
              </p:sp>
              <p:pic>
                <p:nvPicPr>
                  <p:cNvPr id="39" name="Picture 1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02231" y="4489200"/>
                    <a:ext cx="383819" cy="396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0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28992" y="4489200"/>
                    <a:ext cx="359446" cy="396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1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64000" y="4489200"/>
                    <a:ext cx="383819" cy="396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2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57686" y="4543200"/>
                    <a:ext cx="134583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" name="Picture 20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57356" y="4543200"/>
                    <a:ext cx="144554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" name="Picture 2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32000" y="4543200"/>
                    <a:ext cx="179447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5" name="Picture 24"/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57818" y="4543200"/>
                    <a:ext cx="169475" cy="324000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7" name="Gruppieren 46"/>
                <p:cNvGrpSpPr/>
                <p:nvPr/>
              </p:nvGrpSpPr>
              <p:grpSpPr>
                <a:xfrm>
                  <a:off x="1927209" y="4561716"/>
                  <a:ext cx="4144989" cy="461665"/>
                  <a:chOff x="1857356" y="4429132"/>
                  <a:chExt cx="4144989" cy="461665"/>
                </a:xfrm>
              </p:grpSpPr>
              <p:sp>
                <p:nvSpPr>
                  <p:cNvPr id="48" name="Textfeld 47"/>
                  <p:cNvSpPr txBox="1"/>
                  <p:nvPr/>
                </p:nvSpPr>
                <p:spPr>
                  <a:xfrm>
                    <a:off x="1928794" y="4429132"/>
                    <a:ext cx="407355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i="1" baseline="-25000" dirty="0" smtClean="0">
                        <a:cs typeface="Times New Roman" pitchFamily="18" charset="0"/>
                      </a:rPr>
                      <a:t>R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:=   </a:t>
                    </a:r>
                    <a:r>
                      <a:rPr lang="de-DE" sz="2400" i="1" dirty="0" smtClean="0">
                        <a:cs typeface="Times New Roman" pitchFamily="18" charset="0"/>
                      </a:rPr>
                      <a:t>(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(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b,r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),m</a:t>
                    </a:r>
                    <a:r>
                      <a:rPr lang="de-DE" sz="2400" i="1" dirty="0" smtClean="0">
                        <a:cs typeface="Times New Roman" pitchFamily="18" charset="0"/>
                      </a:rPr>
                      <a:t>)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  rI</a:t>
                    </a:r>
                    <a:r>
                      <a:rPr lang="de-DE" sz="2000" i="1" baseline="-25000" dirty="0" smtClean="0">
                        <a:cs typeface="Times New Roman" pitchFamily="18" charset="0"/>
                      </a:rPr>
                      <a:t>R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m, r   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R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        P    M</a:t>
                    </a:r>
                    <a:r>
                      <a:rPr lang="de-DE" sz="2000" i="1" baseline="-25000" dirty="0" smtClean="0">
                        <a:cs typeface="Times New Roman" pitchFamily="18" charset="0"/>
                      </a:rPr>
                      <a:t>R</a:t>
                    </a:r>
                    <a:endParaRPr lang="de-DE" sz="2400" i="1" baseline="-25000" dirty="0" smtClean="0">
                      <a:cs typeface="Times New Roman" pitchFamily="18" charset="0"/>
                    </a:endParaRPr>
                  </a:p>
                </p:txBody>
              </p:sp>
              <p:pic>
                <p:nvPicPr>
                  <p:cNvPr id="49" name="Picture 1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02231" y="4489200"/>
                    <a:ext cx="383819" cy="396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0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28992" y="4489200"/>
                    <a:ext cx="359446" cy="396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91756" y="4489200"/>
                    <a:ext cx="383819" cy="396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86004" y="4543200"/>
                    <a:ext cx="134583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" name="Picture 20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57356" y="4543200"/>
                    <a:ext cx="144554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" name="Picture 2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59756" y="4543200"/>
                    <a:ext cx="179447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5" name="Picture 24"/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66556" y="4543200"/>
                    <a:ext cx="169475" cy="324000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6" name="Textfeld 55"/>
                <p:cNvSpPr txBox="1"/>
                <p:nvPr/>
              </p:nvSpPr>
              <p:spPr>
                <a:xfrm>
                  <a:off x="1285200" y="5029154"/>
                  <a:ext cx="35552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2000" i="1" dirty="0" err="1" smtClean="0">
                      <a:cs typeface="Times New Roman" pitchFamily="18" charset="0"/>
                    </a:rPr>
                    <a:t>is</a:t>
                  </a:r>
                  <a:r>
                    <a:rPr lang="de-DE" sz="2000" i="1" dirty="0" smtClean="0">
                      <a:cs typeface="Times New Roman" pitchFamily="18" charset="0"/>
                    </a:rPr>
                    <a:t> </a:t>
                  </a:r>
                  <a:r>
                    <a:rPr lang="de-DE" sz="2000" i="1" dirty="0" err="1" smtClean="0">
                      <a:cs typeface="Times New Roman" pitchFamily="18" charset="0"/>
                    </a:rPr>
                    <a:t>then</a:t>
                  </a:r>
                  <a:r>
                    <a:rPr lang="de-DE" sz="2000" i="1" dirty="0" smtClean="0">
                      <a:cs typeface="Times New Roman" pitchFamily="18" charset="0"/>
                    </a:rPr>
                    <a:t> </a:t>
                  </a:r>
                  <a:r>
                    <a:rPr lang="de-DE" sz="2000" i="1" dirty="0" err="1" smtClean="0">
                      <a:cs typeface="Times New Roman" pitchFamily="18" charset="0"/>
                    </a:rPr>
                    <a:t>called</a:t>
                  </a:r>
                  <a:r>
                    <a:rPr lang="de-DE" sz="2000" i="1" dirty="0" smtClean="0">
                      <a:cs typeface="Times New Roman" pitchFamily="18" charset="0"/>
                    </a:rPr>
                    <a:t> </a:t>
                  </a:r>
                  <a:r>
                    <a:rPr lang="de-DE" sz="2000" b="1" i="1" dirty="0" err="1" smtClean="0">
                      <a:cs typeface="Times New Roman" pitchFamily="18" charset="0"/>
                    </a:rPr>
                    <a:t>template</a:t>
                  </a:r>
                  <a:r>
                    <a:rPr lang="de-DE" sz="2000" b="1" i="1" dirty="0" smtClean="0">
                      <a:cs typeface="Times New Roman" pitchFamily="18" charset="0"/>
                    </a:rPr>
                    <a:t> </a:t>
                  </a:r>
                  <a:r>
                    <a:rPr lang="de-DE" sz="2000" b="1" i="1" dirty="0" err="1" smtClean="0">
                      <a:cs typeface="Times New Roman" pitchFamily="18" charset="0"/>
                    </a:rPr>
                    <a:t>context</a:t>
                  </a:r>
                  <a:r>
                    <a:rPr lang="de-DE" sz="2000" i="1" dirty="0" smtClean="0">
                      <a:cs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58" name="Textfeld 57"/>
                <p:cNvSpPr txBox="1"/>
                <p:nvPr/>
              </p:nvSpPr>
              <p:spPr>
                <a:xfrm>
                  <a:off x="1173600" y="1713600"/>
                  <a:ext cx="14221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2400" b="1" cap="small" dirty="0" smtClean="0">
                      <a:cs typeface="Times New Roman" pitchFamily="18" charset="0"/>
                    </a:rPr>
                    <a:t>Definition</a:t>
                  </a:r>
                </a:p>
              </p:txBody>
            </p:sp>
          </p:grpSp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186000" y="3650400"/>
                <a:ext cx="197072" cy="324000"/>
              </a:xfrm>
              <a:prstGeom prst="rect">
                <a:avLst/>
              </a:prstGeom>
              <a:noFill/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636000" y="3650400"/>
                <a:ext cx="197072" cy="324000"/>
              </a:xfrm>
              <a:prstGeom prst="rect">
                <a:avLst/>
              </a:prstGeom>
              <a:noFill/>
            </p:spPr>
          </p:pic>
        </p:grpSp>
        <p:pic>
          <p:nvPicPr>
            <p:cNvPr id="63" name="Picture 3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88000" y="2941200"/>
              <a:ext cx="164492" cy="324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Dynamic </a:t>
            </a:r>
            <a:r>
              <a:rPr lang="de-DE" dirty="0" err="1" smtClean="0"/>
              <a:t>Composition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time t,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system‘s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thus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smtClean="0"/>
              <a:t>Describing Role Models in Terms of Formal Concept Analysis</a:t>
            </a:r>
            <a:endParaRPr lang="de-DE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90" name="Gruppieren 89"/>
          <p:cNvGrpSpPr/>
          <p:nvPr/>
        </p:nvGrpSpPr>
        <p:grpSpPr>
          <a:xfrm>
            <a:off x="1071538" y="1735330"/>
            <a:ext cx="6793352" cy="4194000"/>
            <a:chOff x="1071538" y="1735330"/>
            <a:chExt cx="6793352" cy="4194000"/>
          </a:xfrm>
        </p:grpSpPr>
        <p:grpSp>
          <p:nvGrpSpPr>
            <p:cNvPr id="86" name="Gruppieren 85"/>
            <p:cNvGrpSpPr/>
            <p:nvPr/>
          </p:nvGrpSpPr>
          <p:grpSpPr>
            <a:xfrm>
              <a:off x="1071538" y="1735330"/>
              <a:ext cx="6793352" cy="4194000"/>
              <a:chOff x="712800" y="1501200"/>
              <a:chExt cx="6793352" cy="4194000"/>
            </a:xfrm>
          </p:grpSpPr>
          <p:sp>
            <p:nvSpPr>
              <p:cNvPr id="84" name="Rechteck 83"/>
              <p:cNvSpPr/>
              <p:nvPr/>
            </p:nvSpPr>
            <p:spPr>
              <a:xfrm>
                <a:off x="784800" y="1929600"/>
                <a:ext cx="6721200" cy="376560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5875"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noFill/>
                </a:endParaRPr>
              </a:p>
            </p:txBody>
          </p:sp>
          <p:grpSp>
            <p:nvGrpSpPr>
              <p:cNvPr id="83" name="Gruppieren 82"/>
              <p:cNvGrpSpPr/>
              <p:nvPr/>
            </p:nvGrpSpPr>
            <p:grpSpPr>
              <a:xfrm>
                <a:off x="784800" y="1928802"/>
                <a:ext cx="6721352" cy="3766398"/>
                <a:chOff x="784800" y="1928802"/>
                <a:chExt cx="6721352" cy="3766398"/>
              </a:xfrm>
            </p:grpSpPr>
            <p:grpSp>
              <p:nvGrpSpPr>
                <p:cNvPr id="25" name="Gruppieren 24"/>
                <p:cNvGrpSpPr/>
                <p:nvPr/>
              </p:nvGrpSpPr>
              <p:grpSpPr>
                <a:xfrm>
                  <a:off x="785786" y="1928802"/>
                  <a:ext cx="6720366" cy="1631216"/>
                  <a:chOff x="857224" y="2143116"/>
                  <a:chExt cx="6720366" cy="1631216"/>
                </a:xfrm>
              </p:grpSpPr>
              <p:sp>
                <p:nvSpPr>
                  <p:cNvPr id="5" name="Textfeld 4"/>
                  <p:cNvSpPr txBox="1"/>
                  <p:nvPr/>
                </p:nvSpPr>
                <p:spPr>
                  <a:xfrm>
                    <a:off x="857224" y="2143116"/>
                    <a:ext cx="6720366" cy="16312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i="1" dirty="0" err="1" smtClean="0">
                        <a:cs typeface="Times New Roman" pitchFamily="18" charset="0"/>
                      </a:rPr>
                      <a:t>Let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(B,R,P)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be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a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role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model, (G,M,   )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the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respective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template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</a:p>
                  <a:p>
                    <a:r>
                      <a:rPr lang="de-DE" sz="2000" i="1" dirty="0" err="1" smtClean="0">
                        <a:cs typeface="Times New Roman" pitchFamily="18" charset="0"/>
                      </a:rPr>
                      <a:t>context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and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t  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a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certain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point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of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time.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Let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   </a:t>
                    </a:r>
                    <a:r>
                      <a:rPr lang="de-DE" sz="2000" i="1" baseline="30000" dirty="0" smtClean="0">
                        <a:cs typeface="Times New Roman" pitchFamily="18" charset="0"/>
                      </a:rPr>
                      <a:t>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be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the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set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of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all </a:t>
                    </a:r>
                  </a:p>
                  <a:p>
                    <a:r>
                      <a:rPr lang="de-DE" sz="2000" i="1" dirty="0" err="1" smtClean="0">
                        <a:cs typeface="Times New Roman" pitchFamily="18" charset="0"/>
                      </a:rPr>
                      <a:t>active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instances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at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this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point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of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time,   </a:t>
                    </a:r>
                    <a:r>
                      <a:rPr lang="de-DE" sz="2000" i="1" baseline="30000" dirty="0" smtClean="0">
                        <a:cs typeface="Times New Roman" pitchFamily="18" charset="0"/>
                      </a:rPr>
                      <a:t>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be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the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set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of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all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active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</a:p>
                  <a:p>
                    <a:r>
                      <a:rPr lang="de-DE" sz="2000" i="1" dirty="0" err="1" smtClean="0">
                        <a:cs typeface="Times New Roman" pitchFamily="18" charset="0"/>
                      </a:rPr>
                      <a:t>instances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of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 type b   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B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and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   </a:t>
                    </a:r>
                    <a:r>
                      <a:rPr lang="de-DE" sz="2000" i="1" baseline="30000" dirty="0" smtClean="0">
                        <a:cs typeface="Times New Roman" pitchFamily="18" charset="0"/>
                      </a:rPr>
                      <a:t>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be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the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set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of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all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active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instances</a:t>
                    </a:r>
                    <a:endParaRPr lang="de-DE" sz="2000" i="1" dirty="0" smtClean="0">
                      <a:cs typeface="Times New Roman" pitchFamily="18" charset="0"/>
                    </a:endParaRPr>
                  </a:p>
                  <a:p>
                    <a:r>
                      <a:rPr lang="de-DE" sz="2000" i="1" dirty="0" err="1" smtClean="0">
                        <a:cs typeface="Times New Roman" pitchFamily="18" charset="0"/>
                      </a:rPr>
                      <a:t>playing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the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role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r   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R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.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Then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,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the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context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(G</a:t>
                    </a:r>
                    <a:r>
                      <a:rPr lang="de-DE" sz="2000" i="1" baseline="30000" dirty="0" smtClean="0">
                        <a:cs typeface="Times New Roman" pitchFamily="18" charset="0"/>
                      </a:rPr>
                      <a:t>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,M</a:t>
                    </a:r>
                    <a:r>
                      <a:rPr lang="de-DE" sz="2000" i="1" baseline="30000" dirty="0" smtClean="0">
                        <a:cs typeface="Times New Roman" pitchFamily="18" charset="0"/>
                      </a:rPr>
                      <a:t>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,   </a:t>
                    </a:r>
                    <a:r>
                      <a:rPr lang="de-DE" sz="2000" i="1" baseline="30000" dirty="0" smtClean="0">
                        <a:cs typeface="Times New Roman" pitchFamily="18" charset="0"/>
                      </a:rPr>
                      <a:t>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)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with</a:t>
                    </a:r>
                    <a:endParaRPr lang="de-DE" sz="2000" i="1" dirty="0" smtClean="0">
                      <a:cs typeface="Times New Roman" pitchFamily="18" charset="0"/>
                    </a:endParaRPr>
                  </a:p>
                </p:txBody>
              </p:sp>
              <p:pic>
                <p:nvPicPr>
                  <p:cNvPr id="9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74000" y="2196000"/>
                    <a:ext cx="154525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56000" y="2178000"/>
                    <a:ext cx="197072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1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04000" y="2178000"/>
                    <a:ext cx="197072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41200" y="2178000"/>
                    <a:ext cx="197072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3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04000" y="2520000"/>
                    <a:ext cx="134583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4" name="Picture 1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72000" y="2500306"/>
                    <a:ext cx="116789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5" name="Picture 1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62800" y="2808000"/>
                    <a:ext cx="116789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6" name="Picture 1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30400" y="3114000"/>
                    <a:ext cx="116789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7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52000" y="3132000"/>
                    <a:ext cx="134583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8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36000" y="3438000"/>
                    <a:ext cx="134583" cy="324000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9" name="Textfeld 18"/>
                  <p:cNvSpPr txBox="1"/>
                  <p:nvPr/>
                </p:nvSpPr>
                <p:spPr>
                  <a:xfrm>
                    <a:off x="4752000" y="2844000"/>
                    <a:ext cx="272832" cy="297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i="1" baseline="-25000" dirty="0" smtClean="0">
                        <a:cs typeface="Times New Roman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20" name="Textfeld 19"/>
                  <p:cNvSpPr txBox="1"/>
                  <p:nvPr/>
                </p:nvSpPr>
                <p:spPr>
                  <a:xfrm>
                    <a:off x="3827956" y="3131483"/>
                    <a:ext cx="243978" cy="297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i="1" baseline="-25000" dirty="0" smtClean="0">
                        <a:cs typeface="Times New Roman" pitchFamily="18" charset="0"/>
                      </a:rPr>
                      <a:t>r</a:t>
                    </a:r>
                  </a:p>
                </p:txBody>
              </p:sp>
              <p:pic>
                <p:nvPicPr>
                  <p:cNvPr id="21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4000" y="3429000"/>
                    <a:ext cx="154525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2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094000" y="3402000"/>
                    <a:ext cx="197072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2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00000" y="3402000"/>
                    <a:ext cx="197072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2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06000" y="3402000"/>
                    <a:ext cx="197072" cy="324000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1" name="Gruppieren 30"/>
                <p:cNvGrpSpPr/>
                <p:nvPr/>
              </p:nvGrpSpPr>
              <p:grpSpPr>
                <a:xfrm>
                  <a:off x="1321200" y="3524012"/>
                  <a:ext cx="1745991" cy="400110"/>
                  <a:chOff x="1714480" y="4429132"/>
                  <a:chExt cx="1745991" cy="400110"/>
                </a:xfrm>
              </p:grpSpPr>
              <p:sp>
                <p:nvSpPr>
                  <p:cNvPr id="26" name="Textfeld 25"/>
                  <p:cNvSpPr txBox="1"/>
                  <p:nvPr/>
                </p:nvSpPr>
                <p:spPr>
                  <a:xfrm>
                    <a:off x="1714480" y="4429132"/>
                    <a:ext cx="174599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i="1" dirty="0" smtClean="0">
                        <a:cs typeface="Times New Roman" pitchFamily="18" charset="0"/>
                      </a:rPr>
                      <a:t>G</a:t>
                    </a:r>
                    <a:r>
                      <a:rPr lang="de-DE" sz="2000" i="1" baseline="30000" dirty="0" smtClean="0">
                        <a:cs typeface="Times New Roman" pitchFamily="18" charset="0"/>
                      </a:rPr>
                      <a:t>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:= B     R      </a:t>
                    </a:r>
                    <a:r>
                      <a:rPr lang="de-DE" sz="2000" i="1" baseline="30000" dirty="0" smtClean="0">
                        <a:cs typeface="Times New Roman" pitchFamily="18" charset="0"/>
                      </a:rPr>
                      <a:t>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</a:p>
                </p:txBody>
              </p:sp>
              <p:pic>
                <p:nvPicPr>
                  <p:cNvPr id="27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03160" y="4462322"/>
                    <a:ext cx="197072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0" name="Picture 1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32431" y="4474800"/>
                    <a:ext cx="116789" cy="324000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5" name="Gruppieren 34"/>
                <p:cNvGrpSpPr/>
                <p:nvPr/>
              </p:nvGrpSpPr>
              <p:grpSpPr>
                <a:xfrm>
                  <a:off x="1267200" y="3883336"/>
                  <a:ext cx="994183" cy="400110"/>
                  <a:chOff x="1571604" y="4243336"/>
                  <a:chExt cx="994183" cy="400110"/>
                </a:xfrm>
              </p:grpSpPr>
              <p:sp>
                <p:nvSpPr>
                  <p:cNvPr id="32" name="Textfeld 31"/>
                  <p:cNvSpPr txBox="1"/>
                  <p:nvPr/>
                </p:nvSpPr>
                <p:spPr>
                  <a:xfrm>
                    <a:off x="1571604" y="4243336"/>
                    <a:ext cx="99418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i="1" dirty="0" err="1" smtClean="0">
                        <a:cs typeface="Times New Roman" pitchFamily="18" charset="0"/>
                      </a:rPr>
                      <a:t>M</a:t>
                    </a:r>
                    <a:r>
                      <a:rPr lang="de-DE" sz="2000" i="1" baseline="30000" dirty="0" err="1" smtClean="0">
                        <a:cs typeface="Times New Roman" pitchFamily="18" charset="0"/>
                      </a:rPr>
                      <a:t>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:= M</a:t>
                    </a:r>
                  </a:p>
                </p:txBody>
              </p:sp>
              <p:pic>
                <p:nvPicPr>
                  <p:cNvPr id="3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692000" y="4266000"/>
                    <a:ext cx="197072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68000" y="4266000"/>
                    <a:ext cx="197072" cy="324000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9" name="Gruppieren 48"/>
                <p:cNvGrpSpPr/>
                <p:nvPr/>
              </p:nvGrpSpPr>
              <p:grpSpPr>
                <a:xfrm>
                  <a:off x="1422000" y="4243336"/>
                  <a:ext cx="2114674" cy="400110"/>
                  <a:chOff x="1500166" y="4671964"/>
                  <a:chExt cx="2114674" cy="400110"/>
                </a:xfrm>
              </p:grpSpPr>
              <p:sp>
                <p:nvSpPr>
                  <p:cNvPr id="36" name="Textfeld 35"/>
                  <p:cNvSpPr txBox="1"/>
                  <p:nvPr/>
                </p:nvSpPr>
                <p:spPr>
                  <a:xfrm>
                    <a:off x="1571604" y="4671964"/>
                    <a:ext cx="202331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i="1" baseline="30000" dirty="0" smtClean="0">
                        <a:cs typeface="Times New Roman" pitchFamily="18" charset="0"/>
                      </a:rPr>
                      <a:t>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:= I</a:t>
                    </a:r>
                    <a:r>
                      <a:rPr lang="de-DE" sz="2000" i="1" baseline="-25000" dirty="0" smtClean="0">
                        <a:cs typeface="Times New Roman" pitchFamily="18" charset="0"/>
                      </a:rPr>
                      <a:t>B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   I</a:t>
                    </a:r>
                    <a:r>
                      <a:rPr lang="de-DE" sz="2000" i="1" baseline="-25000" dirty="0" smtClean="0">
                        <a:cs typeface="Times New Roman" pitchFamily="18" charset="0"/>
                      </a:rPr>
                      <a:t>R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      </a:t>
                    </a:r>
                    <a:r>
                      <a:rPr lang="de-DE" sz="2000" i="1" baseline="30000" dirty="0" smtClean="0">
                        <a:cs typeface="Times New Roman" pitchFamily="18" charset="0"/>
                      </a:rPr>
                      <a:t>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      </a:t>
                    </a:r>
                    <a:r>
                      <a:rPr lang="de-DE" sz="2000" i="1" baseline="30000" dirty="0" smtClean="0">
                        <a:cs typeface="Times New Roman" pitchFamily="18" charset="0"/>
                      </a:rPr>
                      <a:t>t</a:t>
                    </a:r>
                  </a:p>
                </p:txBody>
              </p:sp>
              <p:pic>
                <p:nvPicPr>
                  <p:cNvPr id="37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12000" y="4734000"/>
                    <a:ext cx="154525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00166" y="4714884"/>
                    <a:ext cx="197072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9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58000" y="4716000"/>
                    <a:ext cx="197072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08000" y="4716000"/>
                    <a:ext cx="197072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1" name="Picture 28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14546" y="4734000"/>
                    <a:ext cx="164492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2" name="Picture 28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71802" y="4734000"/>
                    <a:ext cx="164492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" name="Picture 28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21558" y="4734000"/>
                    <a:ext cx="164492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5" name="Picture 20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29600" y="4734000"/>
                    <a:ext cx="144554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" name="Picture 20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86116" y="4734000"/>
                    <a:ext cx="144554" cy="324000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47" name="Textfeld 46"/>
                  <p:cNvSpPr txBox="1"/>
                  <p:nvPr/>
                </p:nvSpPr>
                <p:spPr>
                  <a:xfrm>
                    <a:off x="2880000" y="4752000"/>
                    <a:ext cx="277640" cy="297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i="1" baseline="-25000" dirty="0" smtClean="0">
                        <a:cs typeface="Times New Roman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48" name="Textfeld 47"/>
                  <p:cNvSpPr txBox="1"/>
                  <p:nvPr/>
                </p:nvSpPr>
                <p:spPr>
                  <a:xfrm>
                    <a:off x="3337200" y="4752000"/>
                    <a:ext cx="277640" cy="297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i="1" baseline="-25000" dirty="0" smtClean="0">
                        <a:cs typeface="Times New Roman" pitchFamily="18" charset="0"/>
                      </a:rPr>
                      <a:t>R</a:t>
                    </a:r>
                  </a:p>
                </p:txBody>
              </p:sp>
            </p:grpSp>
            <p:sp>
              <p:nvSpPr>
                <p:cNvPr id="50" name="Textfeld 49"/>
                <p:cNvSpPr txBox="1"/>
                <p:nvPr/>
              </p:nvSpPr>
              <p:spPr>
                <a:xfrm>
                  <a:off x="784800" y="4608000"/>
                  <a:ext cx="53362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2000" i="1" dirty="0" err="1" smtClean="0">
                      <a:cs typeface="Times New Roman" pitchFamily="18" charset="0"/>
                    </a:rPr>
                    <a:t>is</a:t>
                  </a:r>
                  <a:r>
                    <a:rPr lang="de-DE" sz="2000" i="1" dirty="0" smtClean="0">
                      <a:cs typeface="Times New Roman" pitchFamily="18" charset="0"/>
                    </a:rPr>
                    <a:t> </a:t>
                  </a:r>
                  <a:r>
                    <a:rPr lang="de-DE" sz="2000" i="1" dirty="0" err="1" smtClean="0">
                      <a:cs typeface="Times New Roman" pitchFamily="18" charset="0"/>
                    </a:rPr>
                    <a:t>called</a:t>
                  </a:r>
                  <a:r>
                    <a:rPr lang="de-DE" sz="2000" i="1" dirty="0" smtClean="0">
                      <a:cs typeface="Times New Roman" pitchFamily="18" charset="0"/>
                    </a:rPr>
                    <a:t> </a:t>
                  </a:r>
                  <a:r>
                    <a:rPr lang="de-DE" sz="2000" b="1" i="1" dirty="0" err="1" smtClean="0">
                      <a:cs typeface="Times New Roman" pitchFamily="18" charset="0"/>
                    </a:rPr>
                    <a:t>dynamic</a:t>
                  </a:r>
                  <a:r>
                    <a:rPr lang="de-DE" sz="2000" b="1" i="1" dirty="0" smtClean="0">
                      <a:cs typeface="Times New Roman" pitchFamily="18" charset="0"/>
                    </a:rPr>
                    <a:t> </a:t>
                  </a:r>
                  <a:r>
                    <a:rPr lang="de-DE" sz="2000" b="1" i="1" dirty="0" err="1" smtClean="0">
                      <a:cs typeface="Times New Roman" pitchFamily="18" charset="0"/>
                    </a:rPr>
                    <a:t>composition</a:t>
                  </a:r>
                  <a:r>
                    <a:rPr lang="de-DE" sz="2000" b="1" i="1" dirty="0" smtClean="0">
                      <a:cs typeface="Times New Roman" pitchFamily="18" charset="0"/>
                    </a:rPr>
                    <a:t> </a:t>
                  </a:r>
                  <a:r>
                    <a:rPr lang="de-DE" sz="2000" b="1" i="1" dirty="0" err="1" smtClean="0">
                      <a:cs typeface="Times New Roman" pitchFamily="18" charset="0"/>
                    </a:rPr>
                    <a:t>context</a:t>
                  </a:r>
                  <a:r>
                    <a:rPr lang="de-DE" sz="2000" i="1" dirty="0" smtClean="0">
                      <a:cs typeface="Times New Roman" pitchFamily="18" charset="0"/>
                    </a:rPr>
                    <a:t>. </a:t>
                  </a:r>
                  <a:r>
                    <a:rPr lang="de-DE" sz="2000" i="1" dirty="0" err="1" smtClean="0">
                      <a:cs typeface="Times New Roman" pitchFamily="18" charset="0"/>
                    </a:rPr>
                    <a:t>Thereby</a:t>
                  </a:r>
                  <a:r>
                    <a:rPr lang="de-DE" sz="2000" i="1" dirty="0" smtClean="0">
                      <a:cs typeface="Times New Roman" pitchFamily="18" charset="0"/>
                    </a:rPr>
                    <a:t> </a:t>
                  </a:r>
                  <a:r>
                    <a:rPr lang="de-DE" sz="2000" i="1" dirty="0" err="1" smtClean="0">
                      <a:cs typeface="Times New Roman" pitchFamily="18" charset="0"/>
                    </a:rPr>
                    <a:t>is</a:t>
                  </a:r>
                  <a:endParaRPr lang="de-DE" sz="2000" i="1" dirty="0" smtClean="0">
                    <a:cs typeface="Times New Roman" pitchFamily="18" charset="0"/>
                  </a:endParaRPr>
                </a:p>
              </p:txBody>
            </p:sp>
            <p:grpSp>
              <p:nvGrpSpPr>
                <p:cNvPr id="65" name="Gruppieren 64"/>
                <p:cNvGrpSpPr/>
                <p:nvPr/>
              </p:nvGrpSpPr>
              <p:grpSpPr>
                <a:xfrm>
                  <a:off x="1350000" y="4932000"/>
                  <a:ext cx="4818061" cy="400672"/>
                  <a:chOff x="2106000" y="4957716"/>
                  <a:chExt cx="4818061" cy="400672"/>
                </a:xfrm>
              </p:grpSpPr>
              <p:pic>
                <p:nvPicPr>
                  <p:cNvPr id="51" name="Picture 20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43108" y="5033826"/>
                    <a:ext cx="144554" cy="324000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52" name="Textfeld 51"/>
                  <p:cNvSpPr txBox="1"/>
                  <p:nvPr/>
                </p:nvSpPr>
                <p:spPr>
                  <a:xfrm>
                    <a:off x="2196000" y="5050800"/>
                    <a:ext cx="277640" cy="297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i="1" baseline="-25000" dirty="0" smtClean="0">
                        <a:cs typeface="Times New Roman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53" name="Textfeld 52"/>
                  <p:cNvSpPr txBox="1"/>
                  <p:nvPr/>
                </p:nvSpPr>
                <p:spPr>
                  <a:xfrm>
                    <a:off x="2185200" y="4957716"/>
                    <a:ext cx="473886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i="1" baseline="30000" dirty="0" smtClean="0">
                        <a:cs typeface="Times New Roman" pitchFamily="18" charset="0"/>
                      </a:rPr>
                      <a:t>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 :=   (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i,m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)      b   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B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: i      </a:t>
                    </a:r>
                    <a:r>
                      <a:rPr lang="de-DE" sz="2000" i="1" baseline="30000" dirty="0" smtClean="0">
                        <a:cs typeface="Times New Roman" pitchFamily="18" charset="0"/>
                      </a:rPr>
                      <a:t>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    bI</a:t>
                    </a:r>
                    <a:r>
                      <a:rPr lang="de-DE" sz="2000" i="1" baseline="-25000" dirty="0" smtClean="0">
                        <a:cs typeface="Times New Roman" pitchFamily="18" charset="0"/>
                      </a:rPr>
                      <a:t>B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m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for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m    M</a:t>
                    </a:r>
                    <a:r>
                      <a:rPr lang="de-DE" sz="2000" i="1" baseline="-25000" dirty="0" smtClean="0">
                        <a:cs typeface="Times New Roman" pitchFamily="18" charset="0"/>
                      </a:rPr>
                      <a:t>B</a:t>
                    </a:r>
                  </a:p>
                </p:txBody>
              </p:sp>
              <p:pic>
                <p:nvPicPr>
                  <p:cNvPr id="5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06000" y="5014800"/>
                    <a:ext cx="197072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5" name="Picture 1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87983" y="4962388"/>
                    <a:ext cx="383819" cy="396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6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12000" y="4960800"/>
                    <a:ext cx="359446" cy="396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7" name="Picture 16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20000" y="4996800"/>
                    <a:ext cx="155076" cy="360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8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798000" y="5022000"/>
                    <a:ext cx="134583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9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10000" y="5022000"/>
                    <a:ext cx="134583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0" name="Picture 1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90000" y="5004000"/>
                    <a:ext cx="116789" cy="324000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61" name="Textfeld 60"/>
                  <p:cNvSpPr txBox="1"/>
                  <p:nvPr/>
                </p:nvSpPr>
                <p:spPr>
                  <a:xfrm>
                    <a:off x="4572000" y="5040000"/>
                    <a:ext cx="277640" cy="297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i="1" baseline="-25000" dirty="0" smtClean="0">
                        <a:cs typeface="Times New Roman" pitchFamily="18" charset="0"/>
                      </a:rPr>
                      <a:t>b</a:t>
                    </a:r>
                  </a:p>
                </p:txBody>
              </p:sp>
              <p:pic>
                <p:nvPicPr>
                  <p:cNvPr id="62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06000" y="5022000"/>
                    <a:ext cx="139568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3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92000" y="5022000"/>
                    <a:ext cx="134583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4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44000" y="4960800"/>
                    <a:ext cx="383819" cy="396000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82" name="Gruppieren 81"/>
                <p:cNvGrpSpPr/>
                <p:nvPr/>
              </p:nvGrpSpPr>
              <p:grpSpPr>
                <a:xfrm>
                  <a:off x="1357290" y="5295084"/>
                  <a:ext cx="4818061" cy="400116"/>
                  <a:chOff x="1754203" y="5603180"/>
                  <a:chExt cx="4818061" cy="400116"/>
                </a:xfrm>
              </p:grpSpPr>
              <p:pic>
                <p:nvPicPr>
                  <p:cNvPr id="7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54203" y="5657180"/>
                    <a:ext cx="197072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7" name="Picture 20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91311" y="5676206"/>
                    <a:ext cx="144554" cy="324000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68" name="Textfeld 67"/>
                  <p:cNvSpPr txBox="1"/>
                  <p:nvPr/>
                </p:nvSpPr>
                <p:spPr>
                  <a:xfrm>
                    <a:off x="1844203" y="5693180"/>
                    <a:ext cx="277640" cy="297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i="1" baseline="-25000" dirty="0" smtClean="0">
                        <a:cs typeface="Times New Roman" pitchFamily="18" charset="0"/>
                      </a:rPr>
                      <a:t>R</a:t>
                    </a:r>
                  </a:p>
                </p:txBody>
              </p:sp>
              <p:pic>
                <p:nvPicPr>
                  <p:cNvPr id="71" name="Picture 1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36186" y="5604768"/>
                    <a:ext cx="383819" cy="396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72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60203" y="5603180"/>
                    <a:ext cx="359446" cy="396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73" name="Picture 16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68203" y="5639180"/>
                    <a:ext cx="155076" cy="360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74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20000" y="5664380"/>
                    <a:ext cx="134583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75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32000" y="5664380"/>
                    <a:ext cx="134583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76" name="Picture 1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12000" y="5646380"/>
                    <a:ext cx="116789" cy="324000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77" name="Textfeld 76"/>
                  <p:cNvSpPr txBox="1"/>
                  <p:nvPr/>
                </p:nvSpPr>
                <p:spPr>
                  <a:xfrm>
                    <a:off x="4194000" y="5682380"/>
                    <a:ext cx="243978" cy="297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i="1" baseline="-25000" dirty="0" smtClean="0">
                        <a:cs typeface="Times New Roman" pitchFamily="18" charset="0"/>
                      </a:rPr>
                      <a:t>r</a:t>
                    </a:r>
                  </a:p>
                </p:txBody>
              </p:sp>
              <p:pic>
                <p:nvPicPr>
                  <p:cNvPr id="78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28000" y="5664380"/>
                    <a:ext cx="139568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79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60000" y="5664380"/>
                    <a:ext cx="134583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80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12000" y="5603180"/>
                    <a:ext cx="383819" cy="396000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81" name="Textfeld 80"/>
                  <p:cNvSpPr txBox="1"/>
                  <p:nvPr/>
                </p:nvSpPr>
                <p:spPr>
                  <a:xfrm>
                    <a:off x="1833403" y="5603186"/>
                    <a:ext cx="473886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i="1" baseline="30000" dirty="0" smtClean="0">
                        <a:cs typeface="Times New Roman" pitchFamily="18" charset="0"/>
                      </a:rPr>
                      <a:t>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 :=   (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i,m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)      r   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R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: i      </a:t>
                    </a:r>
                    <a:r>
                      <a:rPr lang="de-DE" sz="2000" i="1" baseline="30000" dirty="0" smtClean="0">
                        <a:cs typeface="Times New Roman" pitchFamily="18" charset="0"/>
                      </a:rPr>
                      <a:t>t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    rI</a:t>
                    </a:r>
                    <a:r>
                      <a:rPr lang="de-DE" sz="2000" i="1" baseline="-25000" dirty="0" smtClean="0">
                        <a:cs typeface="Times New Roman" pitchFamily="18" charset="0"/>
                      </a:rPr>
                      <a:t>R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m </a:t>
                    </a:r>
                    <a:r>
                      <a:rPr lang="de-DE" sz="2000" i="1" dirty="0" err="1" smtClean="0">
                        <a:cs typeface="Times New Roman" pitchFamily="18" charset="0"/>
                      </a:rPr>
                      <a:t>for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m    M</a:t>
                    </a:r>
                    <a:r>
                      <a:rPr lang="de-DE" sz="2000" i="1" baseline="-25000" dirty="0" smtClean="0">
                        <a:cs typeface="Times New Roman" pitchFamily="18" charset="0"/>
                      </a:rPr>
                      <a:t>R</a:t>
                    </a:r>
                  </a:p>
                </p:txBody>
              </p:sp>
            </p:grpSp>
          </p:grpSp>
          <p:sp>
            <p:nvSpPr>
              <p:cNvPr id="85" name="Textfeld 84"/>
              <p:cNvSpPr txBox="1"/>
              <p:nvPr/>
            </p:nvSpPr>
            <p:spPr>
              <a:xfrm>
                <a:off x="712800" y="1501200"/>
                <a:ext cx="1422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cap="small" dirty="0" smtClean="0">
                    <a:cs typeface="Times New Roman" pitchFamily="18" charset="0"/>
                  </a:rPr>
                  <a:t>Definition</a:t>
                </a:r>
              </a:p>
            </p:txBody>
          </p:sp>
        </p:grpSp>
        <p:pic>
          <p:nvPicPr>
            <p:cNvPr id="88" name="Picture 32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02000" y="3812400"/>
              <a:ext cx="164492" cy="324000"/>
            </a:xfrm>
            <a:prstGeom prst="rect">
              <a:avLst/>
            </a:prstGeom>
            <a:noFill/>
          </p:spPr>
        </p:pic>
        <p:pic>
          <p:nvPicPr>
            <p:cNvPr id="89" name="Picture 32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898000" y="3812400"/>
              <a:ext cx="164492" cy="324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Illustration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lecture</a:t>
            </a:r>
            <a:r>
              <a:rPr lang="de-DE" dirty="0" smtClean="0"/>
              <a:t> 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lectures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different </a:t>
            </a:r>
            <a:r>
              <a:rPr lang="de-DE" dirty="0" err="1" smtClean="0"/>
              <a:t>lecturers</a:t>
            </a:r>
            <a:r>
              <a:rPr lang="de-DE" dirty="0" smtClean="0"/>
              <a:t>, different </a:t>
            </a:r>
            <a:r>
              <a:rPr lang="de-DE" dirty="0" err="1" smtClean="0"/>
              <a:t>participants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smtClean="0"/>
              <a:t>Describing Role Models in Terms of Formal Concept Analysis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3547670" y="326420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007670" y="380420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647670" y="452420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547670" y="434420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627670" y="434420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087670" y="488420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087670" y="272420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087670" y="380420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707670" y="434420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5167670" y="488420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087670" y="596420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367670" y="524420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4627670" y="326420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5167670" y="380420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4627670" y="542420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cxnSp>
        <p:nvCxnSpPr>
          <p:cNvPr id="21" name="Gerade Verbindung 20"/>
          <p:cNvCxnSpPr>
            <a:stCxn id="15" idx="7"/>
            <a:endCxn id="19" idx="3"/>
          </p:cNvCxnSpPr>
          <p:nvPr/>
        </p:nvCxnSpPr>
        <p:spPr>
          <a:xfrm rot="5400000" flipH="1" flipV="1">
            <a:off x="4179854" y="5516390"/>
            <a:ext cx="463632" cy="463632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stCxn id="19" idx="7"/>
            <a:endCxn id="14" idx="3"/>
          </p:cNvCxnSpPr>
          <p:nvPr/>
        </p:nvCxnSpPr>
        <p:spPr>
          <a:xfrm rot="5400000" flipH="1" flipV="1">
            <a:off x="4719854" y="4976390"/>
            <a:ext cx="463632" cy="463632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14" idx="7"/>
            <a:endCxn id="13" idx="3"/>
          </p:cNvCxnSpPr>
          <p:nvPr/>
        </p:nvCxnSpPr>
        <p:spPr>
          <a:xfrm rot="5400000" flipH="1" flipV="1">
            <a:off x="5259854" y="4436390"/>
            <a:ext cx="463632" cy="463632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3" idx="1"/>
            <a:endCxn id="18" idx="5"/>
          </p:cNvCxnSpPr>
          <p:nvPr/>
        </p:nvCxnSpPr>
        <p:spPr>
          <a:xfrm rot="16200000" flipV="1">
            <a:off x="5259854" y="3896390"/>
            <a:ext cx="463632" cy="463632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18" idx="1"/>
            <a:endCxn id="17" idx="5"/>
          </p:cNvCxnSpPr>
          <p:nvPr/>
        </p:nvCxnSpPr>
        <p:spPr>
          <a:xfrm rot="16200000" flipV="1">
            <a:off x="4719854" y="3356390"/>
            <a:ext cx="463632" cy="463632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17" idx="1"/>
            <a:endCxn id="11" idx="5"/>
          </p:cNvCxnSpPr>
          <p:nvPr/>
        </p:nvCxnSpPr>
        <p:spPr>
          <a:xfrm rot="16200000" flipV="1">
            <a:off x="4179854" y="2816390"/>
            <a:ext cx="463632" cy="463632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9" idx="7"/>
            <a:endCxn id="18" idx="3"/>
          </p:cNvCxnSpPr>
          <p:nvPr/>
        </p:nvCxnSpPr>
        <p:spPr>
          <a:xfrm rot="5400000" flipH="1" flipV="1">
            <a:off x="4719854" y="3896390"/>
            <a:ext cx="463632" cy="463632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10" idx="7"/>
            <a:endCxn id="9" idx="3"/>
          </p:cNvCxnSpPr>
          <p:nvPr/>
        </p:nvCxnSpPr>
        <p:spPr>
          <a:xfrm rot="5400000" flipH="1" flipV="1">
            <a:off x="4179854" y="4436390"/>
            <a:ext cx="463632" cy="463632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16" idx="5"/>
            <a:endCxn id="15" idx="1"/>
          </p:cNvCxnSpPr>
          <p:nvPr/>
        </p:nvCxnSpPr>
        <p:spPr>
          <a:xfrm rot="16200000" flipH="1">
            <a:off x="3459854" y="5336390"/>
            <a:ext cx="643632" cy="643632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10" idx="5"/>
            <a:endCxn id="19" idx="1"/>
          </p:cNvCxnSpPr>
          <p:nvPr/>
        </p:nvCxnSpPr>
        <p:spPr>
          <a:xfrm rot="16200000" flipH="1">
            <a:off x="4179854" y="4976390"/>
            <a:ext cx="463632" cy="463632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9" idx="5"/>
            <a:endCxn id="14" idx="1"/>
          </p:cNvCxnSpPr>
          <p:nvPr/>
        </p:nvCxnSpPr>
        <p:spPr>
          <a:xfrm rot="16200000" flipH="1">
            <a:off x="4719854" y="4436390"/>
            <a:ext cx="463632" cy="463632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16" idx="0"/>
            <a:endCxn id="8" idx="4"/>
          </p:cNvCxnSpPr>
          <p:nvPr/>
        </p:nvCxnSpPr>
        <p:spPr>
          <a:xfrm rot="5400000" flipH="1" flipV="1">
            <a:off x="3115670" y="4758206"/>
            <a:ext cx="792000" cy="180000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>
            <a:stCxn id="8" idx="5"/>
            <a:endCxn id="10" idx="1"/>
          </p:cNvCxnSpPr>
          <p:nvPr/>
        </p:nvCxnSpPr>
        <p:spPr>
          <a:xfrm rot="16200000" flipH="1">
            <a:off x="3639854" y="4436390"/>
            <a:ext cx="463632" cy="463632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stCxn id="9" idx="1"/>
            <a:endCxn id="12" idx="5"/>
          </p:cNvCxnSpPr>
          <p:nvPr/>
        </p:nvCxnSpPr>
        <p:spPr>
          <a:xfrm rot="16200000" flipV="1">
            <a:off x="4179854" y="3896390"/>
            <a:ext cx="463632" cy="463632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>
            <a:stCxn id="8" idx="7"/>
            <a:endCxn id="12" idx="3"/>
          </p:cNvCxnSpPr>
          <p:nvPr/>
        </p:nvCxnSpPr>
        <p:spPr>
          <a:xfrm rot="5400000" flipH="1" flipV="1">
            <a:off x="3639854" y="3896390"/>
            <a:ext cx="463632" cy="463632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stCxn id="12" idx="7"/>
            <a:endCxn id="17" idx="3"/>
          </p:cNvCxnSpPr>
          <p:nvPr/>
        </p:nvCxnSpPr>
        <p:spPr>
          <a:xfrm rot="5400000" flipH="1" flipV="1">
            <a:off x="4179854" y="3356390"/>
            <a:ext cx="463632" cy="463632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8" idx="1"/>
            <a:endCxn id="6" idx="5"/>
          </p:cNvCxnSpPr>
          <p:nvPr/>
        </p:nvCxnSpPr>
        <p:spPr>
          <a:xfrm rot="16200000" flipV="1">
            <a:off x="3099854" y="3896390"/>
            <a:ext cx="463632" cy="463632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>
            <a:stCxn id="12" idx="1"/>
            <a:endCxn id="5" idx="5"/>
          </p:cNvCxnSpPr>
          <p:nvPr/>
        </p:nvCxnSpPr>
        <p:spPr>
          <a:xfrm rot="16200000" flipV="1">
            <a:off x="3639854" y="3356390"/>
            <a:ext cx="463632" cy="463632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>
            <a:stCxn id="5" idx="7"/>
            <a:endCxn id="11" idx="3"/>
          </p:cNvCxnSpPr>
          <p:nvPr/>
        </p:nvCxnSpPr>
        <p:spPr>
          <a:xfrm rot="5400000" flipH="1" flipV="1">
            <a:off x="3639854" y="2816390"/>
            <a:ext cx="463632" cy="463632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stCxn id="6" idx="7"/>
            <a:endCxn id="5" idx="3"/>
          </p:cNvCxnSpPr>
          <p:nvPr/>
        </p:nvCxnSpPr>
        <p:spPr>
          <a:xfrm rot="5400000" flipH="1" flipV="1">
            <a:off x="3099854" y="3356390"/>
            <a:ext cx="463632" cy="463632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>
            <a:stCxn id="16" idx="1"/>
            <a:endCxn id="7" idx="5"/>
          </p:cNvCxnSpPr>
          <p:nvPr/>
        </p:nvCxnSpPr>
        <p:spPr>
          <a:xfrm rot="16200000" flipV="1">
            <a:off x="2739854" y="4616390"/>
            <a:ext cx="643632" cy="643632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>
            <a:stCxn id="7" idx="7"/>
            <a:endCxn id="17" idx="2"/>
          </p:cNvCxnSpPr>
          <p:nvPr/>
        </p:nvCxnSpPr>
        <p:spPr>
          <a:xfrm rot="5400000" flipH="1" flipV="1">
            <a:off x="3072854" y="2985206"/>
            <a:ext cx="1221816" cy="1887816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5229976" y="3776082"/>
            <a:ext cx="773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cs typeface="Times New Roman" pitchFamily="18" charset="0"/>
              </a:rPr>
              <a:t>Professor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5743670" y="4315406"/>
            <a:ext cx="1332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cs typeface="Times New Roman" pitchFamily="18" charset="0"/>
              </a:rPr>
              <a:t>AssistantProfessor</a:t>
            </a:r>
            <a:endParaRPr lang="de-DE" sz="1200" dirty="0" smtClean="0">
              <a:cs typeface="Times New Roman" pitchFamily="18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2899670" y="3235406"/>
            <a:ext cx="703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cs typeface="Times New Roman" pitchFamily="18" charset="0"/>
              </a:rPr>
              <a:t>Lecturer</a:t>
            </a:r>
            <a:endParaRPr lang="de-DE" sz="1200" dirty="0" smtClean="0">
              <a:cs typeface="Times New Roman" pitchFamily="18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2215670" y="3775406"/>
            <a:ext cx="85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cs typeface="Times New Roman" pitchFamily="18" charset="0"/>
              </a:rPr>
              <a:t>Participant</a:t>
            </a:r>
            <a:endParaRPr lang="de-DE" sz="1200" dirty="0" smtClean="0">
              <a:cs typeface="Times New Roman" pitchFamily="18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2071670" y="4495406"/>
            <a:ext cx="673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cs typeface="Times New Roman" pitchFamily="18" charset="0"/>
              </a:rPr>
              <a:t>Student</a:t>
            </a:r>
          </a:p>
        </p:txBody>
      </p:sp>
      <p:sp>
        <p:nvSpPr>
          <p:cNvPr id="98" name="Textfeld 97"/>
          <p:cNvSpPr txBox="1"/>
          <p:nvPr/>
        </p:nvSpPr>
        <p:spPr>
          <a:xfrm>
            <a:off x="4214810" y="4464000"/>
            <a:ext cx="962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cs typeface="Times New Roman" pitchFamily="18" charset="0"/>
              </a:rPr>
              <a:t>ProfLecturer</a:t>
            </a:r>
            <a:endParaRPr lang="de-DE" sz="1200" dirty="0" smtClean="0">
              <a:cs typeface="Times New Roman" pitchFamily="18" charset="0"/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5202000" y="4856400"/>
            <a:ext cx="117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cs typeface="Times New Roman" pitchFamily="18" charset="0"/>
              </a:rPr>
              <a:t>AssProfLecturer</a:t>
            </a:r>
            <a:endParaRPr lang="de-DE" sz="1200" dirty="0" smtClean="0">
              <a:cs typeface="Times New Roman" pitchFamily="18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3600000" y="4929198"/>
            <a:ext cx="1118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cs typeface="Times New Roman" pitchFamily="18" charset="0"/>
              </a:rPr>
              <a:t>ProfParticipant</a:t>
            </a:r>
            <a:endParaRPr lang="de-DE" sz="1200" dirty="0" smtClean="0">
              <a:cs typeface="Times New Roman" pitchFamily="18" charset="0"/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2357422" y="5286388"/>
            <a:ext cx="1141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cs typeface="Times New Roman" pitchFamily="18" charset="0"/>
              </a:rPr>
              <a:t>StudParticipant</a:t>
            </a:r>
            <a:endParaRPr lang="de-DE" sz="1200" dirty="0" smtClean="0">
              <a:cs typeface="Times New Roman" pitchFamily="18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4662000" y="5396400"/>
            <a:ext cx="1329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cs typeface="Times New Roman" pitchFamily="18" charset="0"/>
              </a:rPr>
              <a:t>AssProfParticipant</a:t>
            </a:r>
            <a:endParaRPr lang="de-DE" sz="1200" dirty="0" smtClean="0">
              <a:cs typeface="Times New Roman" pitchFamily="18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071538" y="2509059"/>
            <a:ext cx="1305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cs typeface="Times New Roman" pitchFamily="18" charset="0"/>
              </a:rPr>
              <a:t>Template </a:t>
            </a:r>
            <a:r>
              <a:rPr lang="de-DE" sz="1200" b="1" dirty="0" err="1" smtClean="0">
                <a:cs typeface="Times New Roman" pitchFamily="18" charset="0"/>
              </a:rPr>
              <a:t>Context</a:t>
            </a:r>
            <a:endParaRPr lang="de-DE" sz="1200" b="1" dirty="0" smtClean="0">
              <a:cs typeface="Times New Roman" pitchFamily="18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612000" y="2509200"/>
            <a:ext cx="2161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cs typeface="Times New Roman" pitchFamily="18" charset="0"/>
              </a:rPr>
              <a:t>Dynamic </a:t>
            </a:r>
            <a:r>
              <a:rPr lang="de-DE" sz="1200" b="1" dirty="0" err="1" smtClean="0">
                <a:cs typeface="Times New Roman" pitchFamily="18" charset="0"/>
              </a:rPr>
              <a:t>Composition</a:t>
            </a:r>
            <a:r>
              <a:rPr lang="de-DE" sz="1200" b="1" dirty="0" smtClean="0">
                <a:cs typeface="Times New Roman" pitchFamily="18" charset="0"/>
              </a:rPr>
              <a:t> </a:t>
            </a:r>
            <a:r>
              <a:rPr lang="de-DE" sz="1200" b="1" dirty="0" err="1" smtClean="0">
                <a:cs typeface="Times New Roman" pitchFamily="18" charset="0"/>
              </a:rPr>
              <a:t>Context</a:t>
            </a:r>
            <a:r>
              <a:rPr lang="de-DE" sz="1200" b="1" dirty="0" smtClean="0">
                <a:cs typeface="Times New Roman" pitchFamily="18" charset="0"/>
              </a:rPr>
              <a:t>,</a:t>
            </a:r>
          </a:p>
        </p:txBody>
      </p:sp>
      <p:sp>
        <p:nvSpPr>
          <p:cNvPr id="105" name="Textfeld 104"/>
          <p:cNvSpPr txBox="1"/>
          <p:nvPr/>
        </p:nvSpPr>
        <p:spPr>
          <a:xfrm>
            <a:off x="2624400" y="250920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cs typeface="Times New Roman" pitchFamily="18" charset="0"/>
              </a:rPr>
              <a:t>t=1</a:t>
            </a:r>
          </a:p>
        </p:txBody>
      </p:sp>
      <p:sp>
        <p:nvSpPr>
          <p:cNvPr id="106" name="Textfeld 105"/>
          <p:cNvSpPr txBox="1"/>
          <p:nvPr/>
        </p:nvSpPr>
        <p:spPr>
          <a:xfrm>
            <a:off x="2624400" y="250920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cs typeface="Times New Roman" pitchFamily="18" charset="0"/>
              </a:rPr>
              <a:t>t=2</a:t>
            </a:r>
          </a:p>
        </p:txBody>
      </p:sp>
      <p:sp>
        <p:nvSpPr>
          <p:cNvPr id="107" name="Textfeld 106"/>
          <p:cNvSpPr txBox="1"/>
          <p:nvPr/>
        </p:nvSpPr>
        <p:spPr>
          <a:xfrm>
            <a:off x="2624400" y="250920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cs typeface="Times New Roman" pitchFamily="18" charset="0"/>
              </a:rPr>
              <a:t>t=3</a:t>
            </a:r>
          </a:p>
        </p:txBody>
      </p:sp>
      <p:sp>
        <p:nvSpPr>
          <p:cNvPr id="109" name="Textfeld 108"/>
          <p:cNvSpPr txBox="1"/>
          <p:nvPr/>
        </p:nvSpPr>
        <p:spPr>
          <a:xfrm>
            <a:off x="5684515" y="2526565"/>
            <a:ext cx="2137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cs typeface="Times New Roman" pitchFamily="18" charset="0"/>
              </a:rPr>
              <a:t>Lecturer</a:t>
            </a:r>
            <a:r>
              <a:rPr lang="de-DE" sz="1200" b="1" dirty="0" smtClean="0">
                <a:cs typeface="Times New Roman" pitchFamily="18" charset="0"/>
              </a:rPr>
              <a:t>: </a:t>
            </a:r>
            <a:r>
              <a:rPr lang="de-DE" sz="1200" dirty="0" smtClean="0">
                <a:cs typeface="Times New Roman" pitchFamily="18" charset="0"/>
              </a:rPr>
              <a:t>	Prof. Aßmann</a:t>
            </a:r>
          </a:p>
          <a:p>
            <a:r>
              <a:rPr lang="de-DE" sz="1200" b="1" dirty="0" err="1" smtClean="0">
                <a:cs typeface="Times New Roman" pitchFamily="18" charset="0"/>
              </a:rPr>
              <a:t>Participants</a:t>
            </a:r>
            <a:r>
              <a:rPr lang="de-DE" sz="1200" b="1" dirty="0" smtClean="0">
                <a:cs typeface="Times New Roman" pitchFamily="18" charset="0"/>
              </a:rPr>
              <a:t>:</a:t>
            </a:r>
            <a:r>
              <a:rPr lang="de-DE" sz="1200" dirty="0" smtClean="0">
                <a:cs typeface="Times New Roman" pitchFamily="18" charset="0"/>
              </a:rPr>
              <a:t> 	Christian Wende</a:t>
            </a:r>
          </a:p>
          <a:p>
            <a:r>
              <a:rPr lang="de-DE" sz="1200" dirty="0" smtClean="0">
                <a:cs typeface="Times New Roman" pitchFamily="18" charset="0"/>
              </a:rPr>
              <a:t>	Henri Mühle</a:t>
            </a:r>
          </a:p>
          <a:p>
            <a:r>
              <a:rPr lang="de-DE" sz="1200" dirty="0" smtClean="0">
                <a:cs typeface="Times New Roman" pitchFamily="18" charset="0"/>
              </a:rPr>
              <a:t>	Prof. Ganter</a:t>
            </a:r>
          </a:p>
        </p:txBody>
      </p:sp>
      <p:sp>
        <p:nvSpPr>
          <p:cNvPr id="110" name="Textfeld 109"/>
          <p:cNvSpPr txBox="1"/>
          <p:nvPr/>
        </p:nvSpPr>
        <p:spPr>
          <a:xfrm>
            <a:off x="5684400" y="2527200"/>
            <a:ext cx="2137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cs typeface="Times New Roman" pitchFamily="18" charset="0"/>
              </a:rPr>
              <a:t>Lecturer</a:t>
            </a:r>
            <a:r>
              <a:rPr lang="de-DE" sz="1200" b="1" dirty="0" smtClean="0">
                <a:cs typeface="Times New Roman" pitchFamily="18" charset="0"/>
              </a:rPr>
              <a:t>: </a:t>
            </a:r>
            <a:r>
              <a:rPr lang="de-DE" sz="1200" dirty="0" smtClean="0">
                <a:cs typeface="Times New Roman" pitchFamily="18" charset="0"/>
              </a:rPr>
              <a:t>	Prof. Aßmann</a:t>
            </a:r>
          </a:p>
          <a:p>
            <a:r>
              <a:rPr lang="de-DE" sz="1200" b="1" dirty="0" err="1" smtClean="0">
                <a:cs typeface="Times New Roman" pitchFamily="18" charset="0"/>
              </a:rPr>
              <a:t>Participants</a:t>
            </a:r>
            <a:r>
              <a:rPr lang="de-DE" sz="1200" b="1" dirty="0" smtClean="0">
                <a:cs typeface="Times New Roman" pitchFamily="18" charset="0"/>
              </a:rPr>
              <a:t>:</a:t>
            </a:r>
            <a:r>
              <a:rPr lang="de-DE" sz="1200" dirty="0" smtClean="0">
                <a:cs typeface="Times New Roman" pitchFamily="18" charset="0"/>
              </a:rPr>
              <a:t> 	Christian Wende</a:t>
            </a:r>
          </a:p>
          <a:p>
            <a:r>
              <a:rPr lang="de-DE" sz="1200" dirty="0" smtClean="0">
                <a:cs typeface="Times New Roman" pitchFamily="18" charset="0"/>
              </a:rPr>
              <a:t>	Prof. Ganter</a:t>
            </a:r>
          </a:p>
        </p:txBody>
      </p:sp>
      <p:sp>
        <p:nvSpPr>
          <p:cNvPr id="111" name="Textfeld 110"/>
          <p:cNvSpPr txBox="1"/>
          <p:nvPr/>
        </p:nvSpPr>
        <p:spPr>
          <a:xfrm>
            <a:off x="5684400" y="2527200"/>
            <a:ext cx="2137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cs typeface="Times New Roman" pitchFamily="18" charset="0"/>
              </a:rPr>
              <a:t>Lecturer</a:t>
            </a:r>
            <a:r>
              <a:rPr lang="de-DE" sz="1200" b="1" dirty="0" smtClean="0">
                <a:cs typeface="Times New Roman" pitchFamily="18" charset="0"/>
              </a:rPr>
              <a:t>: </a:t>
            </a:r>
            <a:r>
              <a:rPr lang="de-DE" sz="1200" dirty="0" smtClean="0">
                <a:cs typeface="Times New Roman" pitchFamily="18" charset="0"/>
              </a:rPr>
              <a:t>	Prof. Ganter</a:t>
            </a:r>
          </a:p>
          <a:p>
            <a:r>
              <a:rPr lang="de-DE" sz="1200" b="1" dirty="0" err="1" smtClean="0">
                <a:cs typeface="Times New Roman" pitchFamily="18" charset="0"/>
              </a:rPr>
              <a:t>Participants</a:t>
            </a:r>
            <a:r>
              <a:rPr lang="de-DE" sz="1200" b="1" dirty="0" smtClean="0">
                <a:cs typeface="Times New Roman" pitchFamily="18" charset="0"/>
              </a:rPr>
              <a:t>:</a:t>
            </a:r>
            <a:r>
              <a:rPr lang="de-DE" sz="1200" dirty="0" smtClean="0">
                <a:cs typeface="Times New Roman" pitchFamily="18" charset="0"/>
              </a:rPr>
              <a:t> 	Christian Wende</a:t>
            </a:r>
          </a:p>
          <a:p>
            <a:r>
              <a:rPr lang="de-DE" sz="1200" dirty="0" smtClean="0">
                <a:cs typeface="Times New Roman" pitchFamily="18" charset="0"/>
              </a:rPr>
              <a:t>	Henri Mühle</a:t>
            </a:r>
          </a:p>
        </p:txBody>
      </p:sp>
      <p:cxnSp>
        <p:nvCxnSpPr>
          <p:cNvPr id="112" name="Gerade Verbindung 111"/>
          <p:cNvCxnSpPr>
            <a:stCxn id="15" idx="7"/>
            <a:endCxn id="13" idx="3"/>
          </p:cNvCxnSpPr>
          <p:nvPr/>
        </p:nvCxnSpPr>
        <p:spPr>
          <a:xfrm rot="5400000" flipH="1" flipV="1">
            <a:off x="4179854" y="4436390"/>
            <a:ext cx="1543632" cy="1543632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>
            <a:stCxn id="15" idx="0"/>
            <a:endCxn id="10" idx="4"/>
          </p:cNvCxnSpPr>
          <p:nvPr/>
        </p:nvCxnSpPr>
        <p:spPr>
          <a:xfrm rot="5400000" flipH="1" flipV="1">
            <a:off x="3655670" y="5478206"/>
            <a:ext cx="972000" cy="0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4572000" y="4392000"/>
            <a:ext cx="1035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cs typeface="Times New Roman" pitchFamily="18" charset="0"/>
              </a:rPr>
              <a:t>Prof. Aßmann</a:t>
            </a:r>
          </a:p>
        </p:txBody>
      </p:sp>
      <p:sp>
        <p:nvSpPr>
          <p:cNvPr id="120" name="Textfeld 119"/>
          <p:cNvSpPr txBox="1"/>
          <p:nvPr/>
        </p:nvSpPr>
        <p:spPr>
          <a:xfrm>
            <a:off x="4071934" y="4932000"/>
            <a:ext cx="936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cs typeface="Times New Roman" pitchFamily="18" charset="0"/>
              </a:rPr>
              <a:t>Prof. Ganter</a:t>
            </a:r>
          </a:p>
        </p:txBody>
      </p:sp>
      <p:sp>
        <p:nvSpPr>
          <p:cNvPr id="121" name="Textfeld 120"/>
          <p:cNvSpPr txBox="1"/>
          <p:nvPr/>
        </p:nvSpPr>
        <p:spPr>
          <a:xfrm>
            <a:off x="2285995" y="5286388"/>
            <a:ext cx="1214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cs typeface="Times New Roman" pitchFamily="18" charset="0"/>
              </a:rPr>
              <a:t>Christian Wende</a:t>
            </a:r>
          </a:p>
        </p:txBody>
      </p:sp>
      <p:sp>
        <p:nvSpPr>
          <p:cNvPr id="122" name="Textfeld 121"/>
          <p:cNvSpPr txBox="1"/>
          <p:nvPr/>
        </p:nvSpPr>
        <p:spPr>
          <a:xfrm>
            <a:off x="2532391" y="5429495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cs typeface="Times New Roman" pitchFamily="18" charset="0"/>
              </a:rPr>
              <a:t>Henri Mühle</a:t>
            </a:r>
          </a:p>
        </p:txBody>
      </p:sp>
      <p:sp>
        <p:nvSpPr>
          <p:cNvPr id="123" name="Textfeld 122"/>
          <p:cNvSpPr txBox="1"/>
          <p:nvPr/>
        </p:nvSpPr>
        <p:spPr>
          <a:xfrm>
            <a:off x="4608000" y="4392000"/>
            <a:ext cx="936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cs typeface="Times New Roman" pitchFamily="18" charset="0"/>
              </a:rPr>
              <a:t>Prof. Ganter</a:t>
            </a:r>
          </a:p>
        </p:txBody>
      </p:sp>
      <p:cxnSp>
        <p:nvCxnSpPr>
          <p:cNvPr id="124" name="Gerade Verbindung 123"/>
          <p:cNvCxnSpPr>
            <a:stCxn id="15" idx="0"/>
            <a:endCxn id="9" idx="3"/>
          </p:cNvCxnSpPr>
          <p:nvPr/>
        </p:nvCxnSpPr>
        <p:spPr>
          <a:xfrm rot="5400000" flipH="1" flipV="1">
            <a:off x="3628670" y="4949390"/>
            <a:ext cx="1527816" cy="501816"/>
          </a:xfrm>
          <a:prstGeom prst="line">
            <a:avLst/>
          </a:prstGeom>
          <a:ln w="127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1785918" y="4652199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cs typeface="Times New Roman" pitchFamily="18" charset="0"/>
              </a:rPr>
              <a:t>Henri Mühle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5230800" y="3937819"/>
            <a:ext cx="1035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cs typeface="Times New Roman" pitchFamily="18" charset="0"/>
              </a:rPr>
              <a:t>Prof. Aßmann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93" grpId="0"/>
      <p:bldP spid="94" grpId="0"/>
      <p:bldP spid="95" grpId="0"/>
      <p:bldP spid="96" grpId="0"/>
      <p:bldP spid="97" grpId="0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103" grpId="0"/>
      <p:bldP spid="103" grpId="1"/>
      <p:bldP spid="104" grpId="0"/>
      <p:bldP spid="105" grpId="0"/>
      <p:bldP spid="105" grpId="1"/>
      <p:bldP spid="106" grpId="0"/>
      <p:bldP spid="106" grpId="1"/>
      <p:bldP spid="107" grpId="0"/>
      <p:bldP spid="109" grpId="0"/>
      <p:bldP spid="109" grpId="1"/>
      <p:bldP spid="110" grpId="0"/>
      <p:bldP spid="110" grpId="1"/>
      <p:bldP spid="111" grpId="0"/>
      <p:bldP spid="119" grpId="0"/>
      <p:bldP spid="119" grpId="1"/>
      <p:bldP spid="120" grpId="0"/>
      <p:bldP spid="120" grpId="1"/>
      <p:bldP spid="121" grpId="0"/>
      <p:bldP spid="122" grpId="0"/>
      <p:bldP spid="122" grpId="1"/>
      <p:bldP spid="122" grpId="2"/>
      <p:bldP spid="123" grpId="0"/>
      <p:bldP spid="68" grpId="0"/>
      <p:bldP spid="68" grpId="1"/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model </a:t>
            </a:r>
            <a:r>
              <a:rPr lang="de-DE" dirty="0" err="1" smtClean="0"/>
              <a:t>framing</a:t>
            </a:r>
            <a:r>
              <a:rPr lang="de-DE" dirty="0" smtClean="0"/>
              <a:t>, model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estimation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lifecycle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smtClean="0"/>
              <a:t>Describing Role Models in Terms of Formal Concept Analysis</a:t>
            </a:r>
            <a:endParaRPr lang="de-DE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1357290" y="2500306"/>
            <a:ext cx="6645738" cy="2056960"/>
            <a:chOff x="1569600" y="2800800"/>
            <a:chExt cx="6645738" cy="2056960"/>
          </a:xfrm>
        </p:grpSpPr>
        <p:sp>
          <p:nvSpPr>
            <p:cNvPr id="25" name="Rechteck 24"/>
            <p:cNvSpPr/>
            <p:nvPr/>
          </p:nvSpPr>
          <p:spPr>
            <a:xfrm>
              <a:off x="1643042" y="3214686"/>
              <a:ext cx="6572296" cy="1643074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5875"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noFill/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643042" y="3214686"/>
              <a:ext cx="6553782" cy="1631216"/>
              <a:chOff x="1643042" y="3214686"/>
              <a:chExt cx="6553782" cy="1631216"/>
            </a:xfrm>
          </p:grpSpPr>
          <p:sp>
            <p:nvSpPr>
              <p:cNvPr id="5" name="Textfeld 4"/>
              <p:cNvSpPr txBox="1"/>
              <p:nvPr/>
            </p:nvSpPr>
            <p:spPr>
              <a:xfrm>
                <a:off x="1643042" y="3214686"/>
                <a:ext cx="6553782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2000" i="1" dirty="0" err="1" smtClean="0">
                    <a:cs typeface="Times New Roman" pitchFamily="18" charset="0"/>
                  </a:rPr>
                  <a:t>Let</a:t>
                </a:r>
                <a:r>
                  <a:rPr lang="de-DE" sz="2000" i="1" dirty="0" smtClean="0">
                    <a:cs typeface="Times New Roman" pitchFamily="18" charset="0"/>
                  </a:rPr>
                  <a:t> (B,R,P) </a:t>
                </a:r>
                <a:r>
                  <a:rPr lang="de-DE" sz="2000" i="1" dirty="0" err="1" smtClean="0">
                    <a:cs typeface="Times New Roman" pitchFamily="18" charset="0"/>
                  </a:rPr>
                  <a:t>be</a:t>
                </a:r>
                <a:r>
                  <a:rPr lang="de-DE" sz="2000" i="1" dirty="0" smtClean="0">
                    <a:cs typeface="Times New Roman" pitchFamily="18" charset="0"/>
                  </a:rPr>
                  <a:t> a </a:t>
                </a:r>
                <a:r>
                  <a:rPr lang="de-DE" sz="2000" i="1" dirty="0" err="1" smtClean="0">
                    <a:cs typeface="Times New Roman" pitchFamily="18" charset="0"/>
                  </a:rPr>
                  <a:t>role</a:t>
                </a:r>
                <a:r>
                  <a:rPr lang="de-DE" sz="2000" i="1" dirty="0" smtClean="0">
                    <a:cs typeface="Times New Roman" pitchFamily="18" charset="0"/>
                  </a:rPr>
                  <a:t> model, (G,M,   ) </a:t>
                </a:r>
                <a:r>
                  <a:rPr lang="de-DE" sz="2000" i="1" dirty="0" err="1" smtClean="0">
                    <a:cs typeface="Times New Roman" pitchFamily="18" charset="0"/>
                  </a:rPr>
                  <a:t>the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proprietary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template</a:t>
                </a:r>
                <a:endParaRPr lang="de-DE" sz="2000" i="1" dirty="0" smtClean="0">
                  <a:cs typeface="Times New Roman" pitchFamily="18" charset="0"/>
                </a:endParaRPr>
              </a:p>
              <a:p>
                <a:r>
                  <a:rPr lang="de-DE" sz="2000" i="1" dirty="0" err="1" smtClean="0">
                    <a:cs typeface="Times New Roman" pitchFamily="18" charset="0"/>
                  </a:rPr>
                  <a:t>context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and</a:t>
                </a:r>
                <a:r>
                  <a:rPr lang="de-DE" sz="2000" i="1" dirty="0" smtClean="0">
                    <a:cs typeface="Times New Roman" pitchFamily="18" charset="0"/>
                  </a:rPr>
                  <a:t> (G</a:t>
                </a:r>
                <a:r>
                  <a:rPr lang="de-DE" sz="2000" i="1" baseline="30000" dirty="0" smtClean="0">
                    <a:cs typeface="Times New Roman" pitchFamily="18" charset="0"/>
                  </a:rPr>
                  <a:t>t</a:t>
                </a:r>
                <a:r>
                  <a:rPr lang="de-DE" sz="2000" i="1" dirty="0" smtClean="0">
                    <a:cs typeface="Times New Roman" pitchFamily="18" charset="0"/>
                  </a:rPr>
                  <a:t>,M</a:t>
                </a:r>
                <a:r>
                  <a:rPr lang="de-DE" sz="2000" i="1" baseline="30000" dirty="0" smtClean="0">
                    <a:cs typeface="Times New Roman" pitchFamily="18" charset="0"/>
                  </a:rPr>
                  <a:t>t</a:t>
                </a:r>
                <a:r>
                  <a:rPr lang="de-DE" sz="2000" i="1" dirty="0" smtClean="0">
                    <a:cs typeface="Times New Roman" pitchFamily="18" charset="0"/>
                  </a:rPr>
                  <a:t>,   </a:t>
                </a:r>
                <a:r>
                  <a:rPr lang="de-DE" sz="2000" i="1" baseline="30000" dirty="0" smtClean="0">
                    <a:cs typeface="Times New Roman" pitchFamily="18" charset="0"/>
                  </a:rPr>
                  <a:t>t</a:t>
                </a:r>
                <a:r>
                  <a:rPr lang="de-DE" sz="2000" i="1" dirty="0" smtClean="0">
                    <a:cs typeface="Times New Roman" pitchFamily="18" charset="0"/>
                  </a:rPr>
                  <a:t>) a </a:t>
                </a:r>
                <a:r>
                  <a:rPr lang="de-DE" sz="2000" i="1" dirty="0" err="1" smtClean="0">
                    <a:cs typeface="Times New Roman" pitchFamily="18" charset="0"/>
                  </a:rPr>
                  <a:t>dynamic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composition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context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for</a:t>
                </a:r>
                <a:r>
                  <a:rPr lang="de-DE" sz="2000" i="1" dirty="0" smtClean="0">
                    <a:cs typeface="Times New Roman" pitchFamily="18" charset="0"/>
                  </a:rPr>
                  <a:t> an </a:t>
                </a:r>
              </a:p>
              <a:p>
                <a:r>
                  <a:rPr lang="de-DE" sz="2000" i="1" dirty="0" err="1" smtClean="0">
                    <a:cs typeface="Times New Roman" pitchFamily="18" charset="0"/>
                  </a:rPr>
                  <a:t>arbitrary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point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of</a:t>
                </a:r>
                <a:r>
                  <a:rPr lang="de-DE" sz="2000" i="1" dirty="0" smtClean="0">
                    <a:cs typeface="Times New Roman" pitchFamily="18" charset="0"/>
                  </a:rPr>
                  <a:t> time t    </a:t>
                </a:r>
                <a:r>
                  <a:rPr lang="de-DE" sz="2000" i="1" dirty="0" err="1" smtClean="0">
                    <a:cs typeface="Times New Roman" pitchFamily="18" charset="0"/>
                  </a:rPr>
                  <a:t>T</a:t>
                </a:r>
                <a:r>
                  <a:rPr lang="de-DE" sz="2000" i="1" dirty="0" smtClean="0">
                    <a:cs typeface="Times New Roman" pitchFamily="18" charset="0"/>
                  </a:rPr>
                  <a:t>. </a:t>
                </a:r>
              </a:p>
              <a:p>
                <a:r>
                  <a:rPr lang="de-DE" sz="2000" i="1" dirty="0" err="1" smtClean="0">
                    <a:cs typeface="Times New Roman" pitchFamily="18" charset="0"/>
                  </a:rPr>
                  <a:t>Then</a:t>
                </a:r>
                <a:r>
                  <a:rPr lang="de-DE" sz="2000" i="1" dirty="0" smtClean="0">
                    <a:cs typeface="Times New Roman" pitchFamily="18" charset="0"/>
                  </a:rPr>
                  <a:t>, </a:t>
                </a:r>
                <a:r>
                  <a:rPr lang="de-DE" sz="2000" i="1" u="sng" dirty="0" smtClean="0">
                    <a:cs typeface="Times New Roman" pitchFamily="18" charset="0"/>
                  </a:rPr>
                  <a:t>   </a:t>
                </a:r>
                <a:r>
                  <a:rPr lang="de-DE" sz="2000" i="1" dirty="0" smtClean="0">
                    <a:cs typeface="Times New Roman" pitchFamily="18" charset="0"/>
                  </a:rPr>
                  <a:t> (G</a:t>
                </a:r>
                <a:r>
                  <a:rPr lang="de-DE" sz="2000" i="1" baseline="30000" dirty="0" smtClean="0">
                    <a:cs typeface="Times New Roman" pitchFamily="18" charset="0"/>
                  </a:rPr>
                  <a:t>t</a:t>
                </a:r>
                <a:r>
                  <a:rPr lang="de-DE" sz="2000" i="1" dirty="0" smtClean="0">
                    <a:cs typeface="Times New Roman" pitchFamily="18" charset="0"/>
                  </a:rPr>
                  <a:t>,M</a:t>
                </a:r>
                <a:r>
                  <a:rPr lang="de-DE" sz="2000" i="1" baseline="30000" dirty="0" smtClean="0">
                    <a:cs typeface="Times New Roman" pitchFamily="18" charset="0"/>
                  </a:rPr>
                  <a:t>t</a:t>
                </a:r>
                <a:r>
                  <a:rPr lang="de-DE" sz="2000" i="1" dirty="0" smtClean="0">
                    <a:cs typeface="Times New Roman" pitchFamily="18" charset="0"/>
                  </a:rPr>
                  <a:t>,   </a:t>
                </a:r>
                <a:r>
                  <a:rPr lang="de-DE" sz="2000" i="1" baseline="30000" dirty="0" smtClean="0">
                    <a:cs typeface="Times New Roman" pitchFamily="18" charset="0"/>
                  </a:rPr>
                  <a:t>t</a:t>
                </a:r>
                <a:r>
                  <a:rPr lang="de-DE" sz="2000" i="1" dirty="0" smtClean="0">
                    <a:cs typeface="Times New Roman" pitchFamily="18" charset="0"/>
                  </a:rPr>
                  <a:t>) </a:t>
                </a:r>
                <a:r>
                  <a:rPr lang="de-DE" sz="2000" i="1" dirty="0" err="1" smtClean="0">
                    <a:cs typeface="Times New Roman" pitchFamily="18" charset="0"/>
                  </a:rPr>
                  <a:t>can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be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embedded</a:t>
                </a:r>
                <a:r>
                  <a:rPr lang="de-DE" sz="2000" i="1" dirty="0" smtClean="0">
                    <a:cs typeface="Times New Roman" pitchFamily="18" charset="0"/>
                  </a:rPr>
                  <a:t> order- </a:t>
                </a:r>
                <a:r>
                  <a:rPr lang="de-DE" sz="2000" i="1" dirty="0" err="1" smtClean="0">
                    <a:cs typeface="Times New Roman" pitchFamily="18" charset="0"/>
                  </a:rPr>
                  <a:t>and</a:t>
                </a:r>
                <a:r>
                  <a:rPr lang="de-DE" sz="2000" i="1" dirty="0" smtClean="0">
                    <a:cs typeface="Times New Roman" pitchFamily="18" charset="0"/>
                  </a:rPr>
                  <a:t> (</a:t>
                </a:r>
                <a:r>
                  <a:rPr lang="de-DE" sz="2000" i="1" dirty="0" err="1" smtClean="0">
                    <a:cs typeface="Times New Roman" pitchFamily="18" charset="0"/>
                  </a:rPr>
                  <a:t>even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more</a:t>
                </a:r>
                <a:r>
                  <a:rPr lang="de-DE" sz="2000" i="1" dirty="0" smtClean="0">
                    <a:cs typeface="Times New Roman" pitchFamily="18" charset="0"/>
                  </a:rPr>
                  <a:t>) </a:t>
                </a:r>
              </a:p>
              <a:p>
                <a:r>
                  <a:rPr lang="de-DE" sz="2000" i="1" dirty="0" err="1" smtClean="0">
                    <a:cs typeface="Times New Roman" pitchFamily="18" charset="0"/>
                  </a:rPr>
                  <a:t>join-preserving</a:t>
                </a:r>
                <a:r>
                  <a:rPr lang="de-DE" sz="2000" i="1" dirty="0" smtClean="0">
                    <a:cs typeface="Times New Roman" pitchFamily="18" charset="0"/>
                  </a:rPr>
                  <a:t> in </a:t>
                </a:r>
                <a:r>
                  <a:rPr lang="de-DE" sz="2000" i="1" u="sng" dirty="0" smtClean="0">
                    <a:cs typeface="Times New Roman" pitchFamily="18" charset="0"/>
                  </a:rPr>
                  <a:t>   </a:t>
                </a:r>
                <a:r>
                  <a:rPr lang="de-DE" sz="2000" i="1" dirty="0" smtClean="0">
                    <a:cs typeface="Times New Roman" pitchFamily="18" charset="0"/>
                  </a:rPr>
                  <a:t>(G,M,   ).</a:t>
                </a:r>
              </a:p>
            </p:txBody>
          </p:sp>
          <p:pic>
            <p:nvPicPr>
              <p:cNvPr id="6" name="Picture 1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376000" y="4176570"/>
                <a:ext cx="169538" cy="324000"/>
              </a:xfrm>
              <a:prstGeom prst="rect">
                <a:avLst/>
              </a:prstGeom>
              <a:noFill/>
            </p:spPr>
          </p:pic>
          <p:pic>
            <p:nvPicPr>
              <p:cNvPr id="7" name="Picture 1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71868" y="4482000"/>
                <a:ext cx="169538" cy="324000"/>
              </a:xfrm>
              <a:prstGeom prst="rect">
                <a:avLst/>
              </a:prstGeom>
              <a:noFill/>
            </p:spPr>
          </p:pic>
          <p:pic>
            <p:nvPicPr>
              <p:cNvPr id="8" name="Picture 12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223103" y="3890818"/>
                <a:ext cx="134583" cy="324000"/>
              </a:xfrm>
              <a:prstGeom prst="rect">
                <a:avLst/>
              </a:prstGeom>
              <a:noFill/>
            </p:spPr>
          </p:pic>
          <p:pic>
            <p:nvPicPr>
              <p:cNvPr id="9" name="Picture 18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148000" y="3265200"/>
                <a:ext cx="154525" cy="324000"/>
              </a:xfrm>
              <a:prstGeom prst="rect">
                <a:avLst/>
              </a:prstGeom>
              <a:noFill/>
            </p:spPr>
          </p:pic>
          <p:pic>
            <p:nvPicPr>
              <p:cNvPr id="10" name="Picture 18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703095" y="3571876"/>
                <a:ext cx="154525" cy="324000"/>
              </a:xfrm>
              <a:prstGeom prst="rect">
                <a:avLst/>
              </a:prstGeom>
              <a:noFill/>
            </p:spPr>
          </p:pic>
          <p:pic>
            <p:nvPicPr>
              <p:cNvPr id="11" name="Picture 18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294000" y="4183200"/>
                <a:ext cx="154525" cy="324000"/>
              </a:xfrm>
              <a:prstGeom prst="rect">
                <a:avLst/>
              </a:prstGeom>
              <a:noFill/>
            </p:spPr>
          </p:pic>
          <p:pic>
            <p:nvPicPr>
              <p:cNvPr id="12" name="Picture 18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346037" y="4482000"/>
                <a:ext cx="154525" cy="324000"/>
              </a:xfrm>
              <a:prstGeom prst="rect">
                <a:avLst/>
              </a:prstGeom>
              <a:noFill/>
            </p:spPr>
          </p:pic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626000" y="3247876"/>
                <a:ext cx="197072" cy="324000"/>
              </a:xfrm>
              <a:prstGeom prst="rect">
                <a:avLst/>
              </a:prstGeom>
              <a:noFill/>
            </p:spPr>
          </p:pic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878000" y="3247200"/>
                <a:ext cx="197072" cy="324000"/>
              </a:xfrm>
              <a:prstGeom prst="rect">
                <a:avLst/>
              </a:prstGeom>
              <a:noFill/>
            </p:spPr>
          </p:pic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130000" y="3247200"/>
                <a:ext cx="197072" cy="324000"/>
              </a:xfrm>
              <a:prstGeom prst="rect">
                <a:avLst/>
              </a:prstGeom>
              <a:noFill/>
            </p:spPr>
          </p:pic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060000" y="3553200"/>
                <a:ext cx="197072" cy="324000"/>
              </a:xfrm>
              <a:prstGeom prst="rect">
                <a:avLst/>
              </a:prstGeom>
              <a:noFill/>
            </p:spPr>
          </p:pic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384000" y="3553200"/>
                <a:ext cx="197072" cy="324000"/>
              </a:xfrm>
              <a:prstGeom prst="rect">
                <a:avLst/>
              </a:prstGeom>
              <a:noFill/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690000" y="3553200"/>
                <a:ext cx="197072" cy="324000"/>
              </a:xfrm>
              <a:prstGeom prst="rect">
                <a:avLst/>
              </a:prstGeom>
              <a:noFill/>
            </p:spPr>
          </p:pic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64000" y="4158000"/>
                <a:ext cx="197072" cy="324000"/>
              </a:xfrm>
              <a:prstGeom prst="rect">
                <a:avLst/>
              </a:prstGeom>
              <a:noFill/>
            </p:spPr>
          </p:pic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970000" y="4158000"/>
                <a:ext cx="197072" cy="324000"/>
              </a:xfrm>
              <a:prstGeom prst="rect">
                <a:avLst/>
              </a:prstGeom>
              <a:noFill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276000" y="4158000"/>
                <a:ext cx="197072" cy="324000"/>
              </a:xfrm>
              <a:prstGeom prst="rect">
                <a:avLst/>
              </a:prstGeom>
              <a:noFill/>
            </p:spPr>
          </p:pic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816000" y="4464000"/>
                <a:ext cx="197072" cy="324000"/>
              </a:xfrm>
              <a:prstGeom prst="rect">
                <a:avLst/>
              </a:prstGeom>
              <a:noFill/>
            </p:spPr>
          </p:pic>
          <p:pic>
            <p:nvPicPr>
              <p:cNvPr id="23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068000" y="4464000"/>
                <a:ext cx="197072" cy="324000"/>
              </a:xfrm>
              <a:prstGeom prst="rect">
                <a:avLst/>
              </a:prstGeom>
              <a:noFill/>
            </p:spPr>
          </p:pic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320000" y="4464000"/>
                <a:ext cx="197072" cy="324000"/>
              </a:xfrm>
              <a:prstGeom prst="rect">
                <a:avLst/>
              </a:prstGeom>
              <a:noFill/>
            </p:spPr>
          </p:pic>
        </p:grpSp>
        <p:sp>
          <p:nvSpPr>
            <p:cNvPr id="27" name="Textfeld 26"/>
            <p:cNvSpPr txBox="1"/>
            <p:nvPr/>
          </p:nvSpPr>
          <p:spPr>
            <a:xfrm>
              <a:off x="1569600" y="2800800"/>
              <a:ext cx="1248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cap="small" dirty="0" smtClean="0">
                  <a:cs typeface="Times New Roman" pitchFamily="18" charset="0"/>
                </a:rPr>
                <a:t>Theorem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View</a:t>
            </a:r>
          </a:p>
          <a:p>
            <a:endParaRPr lang="de-DE" dirty="0" smtClean="0"/>
          </a:p>
          <a:p>
            <a:r>
              <a:rPr lang="de-DE" dirty="0" smtClean="0"/>
              <a:t> Dynamic View</a:t>
            </a:r>
          </a:p>
          <a:p>
            <a:endParaRPr lang="de-DE" dirty="0" smtClean="0"/>
          </a:p>
          <a:p>
            <a:r>
              <a:rPr lang="de-DE" b="1" dirty="0" smtClean="0"/>
              <a:t> </a:t>
            </a:r>
            <a:r>
              <a:rPr lang="de-DE" b="1" dirty="0" err="1" smtClean="0"/>
              <a:t>Conclusion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smtClean="0"/>
              <a:t>Describing Role Models in Terms of Formal Concept Analysis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Summary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describing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formal </a:t>
            </a:r>
            <a:r>
              <a:rPr lang="de-DE" dirty="0" err="1" smtClean="0"/>
              <a:t>contexts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gaining</a:t>
            </a:r>
            <a:r>
              <a:rPr lang="de-DE" dirty="0" smtClean="0"/>
              <a:t> a uniform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model </a:t>
            </a:r>
            <a:r>
              <a:rPr lang="de-DE" dirty="0" err="1" smtClean="0"/>
              <a:t>checking</a:t>
            </a:r>
            <a:r>
              <a:rPr lang="de-DE" dirty="0" smtClean="0"/>
              <a:t>, </a:t>
            </a:r>
            <a:r>
              <a:rPr lang="de-DE" dirty="0" err="1" smtClean="0"/>
              <a:t>visualisation</a:t>
            </a:r>
            <a:r>
              <a:rPr lang="de-DE" dirty="0" smtClean="0"/>
              <a:t>, etc.</a:t>
            </a:r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Outlook</a:t>
            </a:r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extending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method-based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modeling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play-constraints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modeling</a:t>
            </a:r>
            <a:r>
              <a:rPr lang="de-DE" dirty="0" smtClean="0"/>
              <a:t> multiple </a:t>
            </a:r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smtClean="0"/>
              <a:t>Describing Role Models in Terms of Formal Concept Analysis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smtClean="0"/>
              <a:t>Describing Role Models in Terms of Formal Concept Analysis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View</a:t>
            </a:r>
          </a:p>
          <a:p>
            <a:endParaRPr lang="de-DE" dirty="0" smtClean="0"/>
          </a:p>
          <a:p>
            <a:r>
              <a:rPr lang="de-DE" dirty="0" smtClean="0"/>
              <a:t> Dynamic View</a:t>
            </a:r>
          </a:p>
          <a:p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err="1" smtClean="0"/>
              <a:t>Conclusion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smtClean="0"/>
              <a:t>Describing Role Models in Terms of Formal Concept Analysis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Stuff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 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smtClean="0"/>
              <a:t>Describing Role Models in Terms of Formal Concept Analysis</a:t>
            </a:r>
            <a:endParaRPr lang="de-DE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1276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1276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0" y="1276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0" y="1276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1276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7571" y="4680000"/>
            <a:ext cx="314033" cy="32400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0157" y="4680000"/>
            <a:ext cx="314033" cy="324000"/>
          </a:xfrm>
          <a:prstGeom prst="rect">
            <a:avLst/>
          </a:prstGeom>
          <a:noFill/>
        </p:spPr>
      </p:pic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38327" y="4680000"/>
            <a:ext cx="294092" cy="324000"/>
          </a:xfrm>
          <a:prstGeom prst="rect">
            <a:avLst/>
          </a:prstGeom>
          <a:noFill/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9" y="4680000"/>
            <a:ext cx="139568" cy="324000"/>
          </a:xfrm>
          <a:prstGeom prst="rect">
            <a:avLst/>
          </a:prstGeom>
          <a:noFill/>
        </p:spPr>
      </p:pic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9" y="4680000"/>
            <a:ext cx="139568" cy="324000"/>
          </a:xfrm>
          <a:prstGeom prst="rect">
            <a:avLst/>
          </a:prstGeom>
          <a:noFill/>
        </p:spPr>
      </p:pic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4680000"/>
            <a:ext cx="134583" cy="324000"/>
          </a:xfrm>
          <a:prstGeom prst="rect">
            <a:avLst/>
          </a:prstGeom>
          <a:noFill/>
        </p:spPr>
      </p:pic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3" y="4680000"/>
            <a:ext cx="149540" cy="324000"/>
          </a:xfrm>
          <a:prstGeom prst="rect">
            <a:avLst/>
          </a:prstGeom>
          <a:noFill/>
        </p:spPr>
      </p:pic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3" y="4680000"/>
            <a:ext cx="139568" cy="324000"/>
          </a:xfrm>
          <a:prstGeom prst="rect">
            <a:avLst/>
          </a:prstGeom>
          <a:noFill/>
        </p:spPr>
      </p:pic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6" y="4680000"/>
            <a:ext cx="154525" cy="324000"/>
          </a:xfrm>
          <a:prstGeom prst="rect">
            <a:avLst/>
          </a:prstGeom>
          <a:noFill/>
        </p:spPr>
      </p:pic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71936" y="4680000"/>
            <a:ext cx="144554" cy="324000"/>
          </a:xfrm>
          <a:prstGeom prst="rect">
            <a:avLst/>
          </a:prstGeom>
          <a:noFill/>
        </p:spPr>
      </p:pic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4118" name="Picture 2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>
            <a:off x="4348557" y="4680000"/>
            <a:ext cx="199383" cy="324000"/>
          </a:xfrm>
          <a:prstGeom prst="rect">
            <a:avLst/>
          </a:prstGeom>
          <a:noFill/>
        </p:spPr>
      </p:pic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4120" name="Picture 2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4881" y="4680000"/>
            <a:ext cx="169475" cy="324000"/>
          </a:xfrm>
          <a:prstGeom prst="rect">
            <a:avLst/>
          </a:prstGeom>
          <a:noFill/>
        </p:spPr>
      </p:pic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4122" name="Picture 26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35495" y="4680000"/>
            <a:ext cx="179447" cy="324000"/>
          </a:xfrm>
          <a:prstGeom prst="rect">
            <a:avLst/>
          </a:prstGeom>
          <a:noFill/>
        </p:spPr>
      </p:pic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4124" name="Picture 28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6202" y="4680000"/>
            <a:ext cx="164492" cy="324000"/>
          </a:xfrm>
          <a:prstGeom prst="rect">
            <a:avLst/>
          </a:prstGeom>
          <a:noFill/>
        </p:spPr>
      </p:pic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4129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4128" name="Picture 32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004" y="4680000"/>
            <a:ext cx="164492" cy="324000"/>
          </a:xfrm>
          <a:prstGeom prst="rect">
            <a:avLst/>
          </a:prstGeom>
          <a:noFill/>
        </p:spPr>
      </p:pic>
      <p:sp>
        <p:nvSpPr>
          <p:cNvPr id="413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4133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4135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4605198"/>
            <a:ext cx="151200" cy="324000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4605198"/>
            <a:ext cx="207360" cy="32400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1458" y="4643446"/>
            <a:ext cx="285120" cy="324000"/>
          </a:xfrm>
          <a:prstGeom prst="rect">
            <a:avLst/>
          </a:prstGeom>
          <a:noFill/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4466" y="4676636"/>
            <a:ext cx="197072" cy="324000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4676636"/>
            <a:ext cx="201221" cy="324000"/>
          </a:xfrm>
          <a:prstGeom prst="rect">
            <a:avLst/>
          </a:prstGeom>
          <a:noFill/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68" name="Picture 1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9855" y="4643446"/>
            <a:ext cx="116789" cy="324000"/>
          </a:xfrm>
          <a:prstGeom prst="rect">
            <a:avLst/>
          </a:prstGeom>
          <a:noFill/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4643446"/>
            <a:ext cx="169538" cy="324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Modeling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problem</a:t>
            </a:r>
            <a:r>
              <a:rPr lang="de-DE" dirty="0" smtClean="0"/>
              <a:t>: flexible </a:t>
            </a:r>
            <a:r>
              <a:rPr lang="de-DE" dirty="0" err="1" smtClean="0"/>
              <a:t>modeling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via </a:t>
            </a:r>
            <a:r>
              <a:rPr lang="de-DE" dirty="0" err="1" smtClean="0"/>
              <a:t>subclassing</a:t>
            </a:r>
            <a:r>
              <a:rPr lang="de-DE" dirty="0" smtClean="0"/>
              <a:t> </a:t>
            </a:r>
            <a:r>
              <a:rPr lang="de-DE" dirty="0" err="1" smtClean="0"/>
              <a:t>leads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duplication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dirty="0" err="1" smtClean="0"/>
              <a:t>Describing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 Models in Terms </a:t>
            </a:r>
            <a:r>
              <a:rPr lang="de-DE" dirty="0" err="1" smtClean="0"/>
              <a:t>of</a:t>
            </a:r>
            <a:r>
              <a:rPr lang="de-DE" dirty="0" smtClean="0"/>
              <a:t> Formal </a:t>
            </a:r>
            <a:r>
              <a:rPr lang="de-DE" dirty="0" err="1" smtClean="0"/>
              <a:t>Concept</a:t>
            </a:r>
            <a:r>
              <a:rPr lang="de-DE" dirty="0" smtClean="0"/>
              <a:t> Analysis</a:t>
            </a:r>
            <a:endParaRPr lang="de-DE" dirty="0"/>
          </a:p>
        </p:txBody>
      </p:sp>
      <p:grpSp>
        <p:nvGrpSpPr>
          <p:cNvPr id="177" name="Gruppieren 176"/>
          <p:cNvGrpSpPr/>
          <p:nvPr/>
        </p:nvGrpSpPr>
        <p:grpSpPr>
          <a:xfrm>
            <a:off x="2466000" y="2071678"/>
            <a:ext cx="5177834" cy="2212322"/>
            <a:chOff x="2466000" y="2071678"/>
            <a:chExt cx="5177834" cy="2212322"/>
          </a:xfrm>
        </p:grpSpPr>
        <p:grpSp>
          <p:nvGrpSpPr>
            <p:cNvPr id="176" name="Gruppieren 175"/>
            <p:cNvGrpSpPr/>
            <p:nvPr/>
          </p:nvGrpSpPr>
          <p:grpSpPr>
            <a:xfrm>
              <a:off x="2466000" y="2071678"/>
              <a:ext cx="1357322" cy="2212322"/>
              <a:chOff x="2466000" y="2071678"/>
              <a:chExt cx="1357322" cy="2212322"/>
            </a:xfrm>
          </p:grpSpPr>
          <p:grpSp>
            <p:nvGrpSpPr>
              <p:cNvPr id="36" name="Gruppieren 32"/>
              <p:cNvGrpSpPr/>
              <p:nvPr/>
            </p:nvGrpSpPr>
            <p:grpSpPr>
              <a:xfrm>
                <a:off x="2466000" y="3682800"/>
                <a:ext cx="1357322" cy="601200"/>
                <a:chOff x="1285561" y="3571875"/>
                <a:chExt cx="1782444" cy="849600"/>
              </a:xfrm>
            </p:grpSpPr>
            <p:sp>
              <p:nvSpPr>
                <p:cNvPr id="37" name="Rechteck 36"/>
                <p:cNvSpPr/>
                <p:nvPr/>
              </p:nvSpPr>
              <p:spPr>
                <a:xfrm>
                  <a:off x="1285561" y="3571875"/>
                  <a:ext cx="1782444" cy="849600"/>
                </a:xfrm>
                <a:prstGeom prst="rect">
                  <a:avLst/>
                </a:prstGeom>
                <a:noFill/>
                <a:ln w="12700">
                  <a:solidFill>
                    <a:srgbClr val="55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8" name="Textfeld 37"/>
                <p:cNvSpPr txBox="1"/>
                <p:nvPr/>
              </p:nvSpPr>
              <p:spPr>
                <a:xfrm>
                  <a:off x="1285561" y="3571875"/>
                  <a:ext cx="1782444" cy="391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 smtClean="0">
                      <a:cs typeface="Times New Roman" pitchFamily="18" charset="0"/>
                    </a:rPr>
                    <a:t>AssistantProfessor</a:t>
                  </a:r>
                  <a:endParaRPr lang="de-DE" sz="1200" b="1" dirty="0">
                    <a:cs typeface="Times New Roman" pitchFamily="18" charset="0"/>
                  </a:endParaRPr>
                </a:p>
              </p:txBody>
            </p:sp>
            <p:sp>
              <p:nvSpPr>
                <p:cNvPr id="39" name="Textfeld 38"/>
                <p:cNvSpPr txBox="1"/>
                <p:nvPr/>
              </p:nvSpPr>
              <p:spPr>
                <a:xfrm>
                  <a:off x="1285561" y="3957749"/>
                  <a:ext cx="1688631" cy="391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>
                      <a:cs typeface="Times New Roman" pitchFamily="18" charset="0"/>
                    </a:rPr>
                    <a:t>evalDate:Date</a:t>
                  </a:r>
                </a:p>
              </p:txBody>
            </p:sp>
            <p:cxnSp>
              <p:nvCxnSpPr>
                <p:cNvPr id="40" name="Gerade Verbindung 39"/>
                <p:cNvCxnSpPr/>
                <p:nvPr/>
              </p:nvCxnSpPr>
              <p:spPr>
                <a:xfrm>
                  <a:off x="1285561" y="3978869"/>
                  <a:ext cx="1782283" cy="1588"/>
                </a:xfrm>
                <a:prstGeom prst="line">
                  <a:avLst/>
                </a:prstGeom>
                <a:ln w="12700">
                  <a:solidFill>
                    <a:srgbClr val="5555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 Verbindung 40"/>
                <p:cNvCxnSpPr/>
                <p:nvPr/>
              </p:nvCxnSpPr>
              <p:spPr>
                <a:xfrm>
                  <a:off x="1285561" y="4365513"/>
                  <a:ext cx="1782283" cy="1588"/>
                </a:xfrm>
                <a:prstGeom prst="line">
                  <a:avLst/>
                </a:prstGeom>
                <a:ln w="12700">
                  <a:solidFill>
                    <a:srgbClr val="5555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uppieren 137"/>
              <p:cNvGrpSpPr/>
              <p:nvPr/>
            </p:nvGrpSpPr>
            <p:grpSpPr>
              <a:xfrm>
                <a:off x="3024727" y="3236011"/>
                <a:ext cx="192639" cy="444989"/>
                <a:chOff x="3024727" y="3236011"/>
                <a:chExt cx="192639" cy="444989"/>
              </a:xfrm>
            </p:grpSpPr>
            <p:sp>
              <p:nvSpPr>
                <p:cNvPr id="69" name="Gleichschenkliges Dreieck 68"/>
                <p:cNvSpPr/>
                <p:nvPr/>
              </p:nvSpPr>
              <p:spPr>
                <a:xfrm>
                  <a:off x="3024727" y="3236011"/>
                  <a:ext cx="192639" cy="180000"/>
                </a:xfrm>
                <a:prstGeom prst="triangle">
                  <a:avLst/>
                </a:prstGeom>
                <a:noFill/>
                <a:ln w="12700">
                  <a:solidFill>
                    <a:srgbClr val="55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0" name="Gerade Verbindung 69"/>
                <p:cNvCxnSpPr>
                  <a:endCxn id="69" idx="3"/>
                </p:cNvCxnSpPr>
                <p:nvPr/>
              </p:nvCxnSpPr>
              <p:spPr>
                <a:xfrm rot="16200000" flipV="1">
                  <a:off x="2988553" y="3548506"/>
                  <a:ext cx="264989" cy="0"/>
                </a:xfrm>
                <a:prstGeom prst="line">
                  <a:avLst/>
                </a:prstGeom>
                <a:ln w="12700">
                  <a:solidFill>
                    <a:srgbClr val="5555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uppieren 83"/>
              <p:cNvGrpSpPr/>
              <p:nvPr/>
            </p:nvGrpSpPr>
            <p:grpSpPr>
              <a:xfrm>
                <a:off x="2573878" y="2071678"/>
                <a:ext cx="1143554" cy="1190209"/>
                <a:chOff x="2214546" y="2771894"/>
                <a:chExt cx="1143554" cy="1190209"/>
              </a:xfrm>
            </p:grpSpPr>
            <p:sp>
              <p:nvSpPr>
                <p:cNvPr id="85" name="Rechteck 3"/>
                <p:cNvSpPr/>
                <p:nvPr/>
              </p:nvSpPr>
              <p:spPr>
                <a:xfrm>
                  <a:off x="2214546" y="2771894"/>
                  <a:ext cx="1143554" cy="1157172"/>
                </a:xfrm>
                <a:prstGeom prst="rect">
                  <a:avLst/>
                </a:prstGeom>
                <a:noFill/>
                <a:ln w="12700">
                  <a:solidFill>
                    <a:srgbClr val="55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6" name="Textfeld 4"/>
                <p:cNvSpPr txBox="1"/>
                <p:nvPr/>
              </p:nvSpPr>
              <p:spPr>
                <a:xfrm>
                  <a:off x="2350168" y="2771894"/>
                  <a:ext cx="7844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b="1" dirty="0" smtClean="0">
                      <a:cs typeface="Times New Roman" pitchFamily="18" charset="0"/>
                    </a:rPr>
                    <a:t>Professor</a:t>
                  </a:r>
                  <a:endParaRPr lang="de-DE" sz="1200" b="1" dirty="0">
                    <a:cs typeface="Times New Roman" pitchFamily="18" charset="0"/>
                  </a:endParaRPr>
                </a:p>
              </p:txBody>
            </p:sp>
            <p:sp>
              <p:nvSpPr>
                <p:cNvPr id="87" name="Textfeld 5"/>
                <p:cNvSpPr txBox="1"/>
                <p:nvPr/>
              </p:nvSpPr>
              <p:spPr>
                <a:xfrm>
                  <a:off x="2214546" y="3059718"/>
                  <a:ext cx="11435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>
                      <a:cs typeface="Times New Roman" pitchFamily="18" charset="0"/>
                    </a:rPr>
                    <a:t>name:String</a:t>
                  </a:r>
                </a:p>
                <a:p>
                  <a:r>
                    <a:rPr lang="de-DE" sz="1200" dirty="0" smtClean="0">
                      <a:cs typeface="Times New Roman" pitchFamily="18" charset="0"/>
                    </a:rPr>
                    <a:t>faculty:String</a:t>
                  </a:r>
                  <a:endParaRPr lang="de-DE" sz="1200" dirty="0">
                    <a:cs typeface="Times New Roman" pitchFamily="18" charset="0"/>
                  </a:endParaRPr>
                </a:p>
              </p:txBody>
            </p:sp>
            <p:cxnSp>
              <p:nvCxnSpPr>
                <p:cNvPr id="88" name="Gerade Verbindung 6"/>
                <p:cNvCxnSpPr/>
                <p:nvPr/>
              </p:nvCxnSpPr>
              <p:spPr>
                <a:xfrm>
                  <a:off x="2214546" y="3059718"/>
                  <a:ext cx="1143554" cy="1280"/>
                </a:xfrm>
                <a:prstGeom prst="line">
                  <a:avLst/>
                </a:prstGeom>
                <a:ln w="12700">
                  <a:solidFill>
                    <a:srgbClr val="5555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Gerade Verbindung 7"/>
                <p:cNvCxnSpPr/>
                <p:nvPr/>
              </p:nvCxnSpPr>
              <p:spPr>
                <a:xfrm>
                  <a:off x="2214546" y="3509006"/>
                  <a:ext cx="1143554" cy="1280"/>
                </a:xfrm>
                <a:prstGeom prst="line">
                  <a:avLst/>
                </a:prstGeom>
                <a:ln w="12700">
                  <a:solidFill>
                    <a:srgbClr val="5555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feld 5"/>
                <p:cNvSpPr txBox="1"/>
                <p:nvPr/>
              </p:nvSpPr>
              <p:spPr>
                <a:xfrm>
                  <a:off x="2214546" y="3500438"/>
                  <a:ext cx="11435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>
                      <a:cs typeface="Times New Roman" pitchFamily="18" charset="0"/>
                    </a:rPr>
                    <a:t>explain():void</a:t>
                  </a:r>
                </a:p>
                <a:p>
                  <a:r>
                    <a:rPr lang="de-DE" sz="1200" dirty="0" smtClean="0">
                      <a:cs typeface="Times New Roman" pitchFamily="18" charset="0"/>
                    </a:rPr>
                    <a:t>write():void</a:t>
                  </a:r>
                  <a:endParaRPr lang="de-DE" sz="1200" dirty="0"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92" name="Gruppieren 91"/>
            <p:cNvGrpSpPr/>
            <p:nvPr/>
          </p:nvGrpSpPr>
          <p:grpSpPr>
            <a:xfrm>
              <a:off x="6572264" y="2073211"/>
              <a:ext cx="1071570" cy="1196620"/>
              <a:chOff x="2571736" y="3865846"/>
              <a:chExt cx="1071570" cy="1196620"/>
            </a:xfrm>
          </p:grpSpPr>
          <p:sp>
            <p:nvSpPr>
              <p:cNvPr id="93" name="Rechteck 92"/>
              <p:cNvSpPr/>
              <p:nvPr/>
            </p:nvSpPr>
            <p:spPr>
              <a:xfrm>
                <a:off x="2571736" y="3865846"/>
                <a:ext cx="993903" cy="1159200"/>
              </a:xfrm>
              <a:prstGeom prst="rect">
                <a:avLst/>
              </a:prstGeom>
              <a:noFill/>
              <a:ln w="12700">
                <a:solidFill>
                  <a:srgbClr val="555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2706601" y="3865846"/>
                <a:ext cx="7600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 smtClean="0">
                    <a:cs typeface="Times New Roman" pitchFamily="18" charset="0"/>
                  </a:rPr>
                  <a:t>Student</a:t>
                </a:r>
                <a:endParaRPr lang="de-DE" sz="1200" b="1" dirty="0">
                  <a:cs typeface="Times New Roman" pitchFamily="18" charset="0"/>
                </a:endParaRPr>
              </a:p>
            </p:txBody>
          </p:sp>
          <p:sp>
            <p:nvSpPr>
              <p:cNvPr id="95" name="Textfeld 94"/>
              <p:cNvSpPr txBox="1"/>
              <p:nvPr/>
            </p:nvSpPr>
            <p:spPr>
              <a:xfrm>
                <a:off x="2571736" y="4153846"/>
                <a:ext cx="10703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name:String</a:t>
                </a:r>
              </a:p>
              <a:p>
                <a:r>
                  <a:rPr lang="de-DE" sz="1200" dirty="0" smtClean="0">
                    <a:cs typeface="Times New Roman" pitchFamily="18" charset="0"/>
                  </a:rPr>
                  <a:t>studID:int</a:t>
                </a:r>
                <a:endParaRPr lang="de-DE" sz="1200" dirty="0">
                  <a:cs typeface="Times New Roman" pitchFamily="18" charset="0"/>
                </a:endParaRPr>
              </a:p>
            </p:txBody>
          </p:sp>
          <p:cxnSp>
            <p:nvCxnSpPr>
              <p:cNvPr id="96" name="Gerade Verbindung 95"/>
              <p:cNvCxnSpPr/>
              <p:nvPr/>
            </p:nvCxnSpPr>
            <p:spPr>
              <a:xfrm>
                <a:off x="2571736" y="4153846"/>
                <a:ext cx="993903" cy="1588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96"/>
              <p:cNvCxnSpPr/>
              <p:nvPr/>
            </p:nvCxnSpPr>
            <p:spPr>
              <a:xfrm>
                <a:off x="2571736" y="4603846"/>
                <a:ext cx="993903" cy="1588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feld 5"/>
              <p:cNvSpPr txBox="1"/>
              <p:nvPr/>
            </p:nvSpPr>
            <p:spPr>
              <a:xfrm>
                <a:off x="2571736" y="4600801"/>
                <a:ext cx="10715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chatter():void</a:t>
                </a:r>
              </a:p>
              <a:p>
                <a:r>
                  <a:rPr lang="de-DE" sz="1200" dirty="0" smtClean="0">
                    <a:cs typeface="Times New Roman" pitchFamily="18" charset="0"/>
                  </a:rPr>
                  <a:t>write():void</a:t>
                </a:r>
                <a:endParaRPr lang="de-DE" sz="1200" dirty="0">
                  <a:cs typeface="Times New Roman" pitchFamily="18" charset="0"/>
                </a:endParaRPr>
              </a:p>
            </p:txBody>
          </p:sp>
        </p:grpSp>
      </p:grpSp>
      <p:grpSp>
        <p:nvGrpSpPr>
          <p:cNvPr id="99" name="Gruppieren 98"/>
          <p:cNvGrpSpPr/>
          <p:nvPr/>
        </p:nvGrpSpPr>
        <p:grpSpPr>
          <a:xfrm>
            <a:off x="4357686" y="3682800"/>
            <a:ext cx="1714512" cy="1196620"/>
            <a:chOff x="2000232" y="3661200"/>
            <a:chExt cx="1643074" cy="1196620"/>
          </a:xfrm>
        </p:grpSpPr>
        <p:sp>
          <p:nvSpPr>
            <p:cNvPr id="100" name="Rechteck 99"/>
            <p:cNvSpPr/>
            <p:nvPr/>
          </p:nvSpPr>
          <p:spPr>
            <a:xfrm>
              <a:off x="2000232" y="3661200"/>
              <a:ext cx="1643074" cy="1159200"/>
            </a:xfrm>
            <a:prstGeom prst="rect">
              <a:avLst/>
            </a:prstGeom>
            <a:noFill/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2065367" y="3661201"/>
              <a:ext cx="1570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smtClean="0">
                  <a:cs typeface="Times New Roman" pitchFamily="18" charset="0"/>
                </a:rPr>
                <a:t>ParticipatingProfessor</a:t>
              </a:r>
              <a:endParaRPr lang="de-DE" sz="1200" b="1" dirty="0">
                <a:cs typeface="Times New Roman" pitchFamily="18" charset="0"/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2000233" y="3949200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material:Collection</a:t>
              </a:r>
            </a:p>
            <a:p>
              <a:r>
                <a:rPr lang="de-DE" sz="1200" dirty="0" smtClean="0">
                  <a:cs typeface="Times New Roman" pitchFamily="18" charset="0"/>
                </a:rPr>
                <a:t>grade:int</a:t>
              </a:r>
              <a:endParaRPr lang="de-DE" sz="1200" dirty="0">
                <a:cs typeface="Times New Roman" pitchFamily="18" charset="0"/>
              </a:endParaRPr>
            </a:p>
          </p:txBody>
        </p:sp>
        <p:cxnSp>
          <p:nvCxnSpPr>
            <p:cNvPr id="103" name="Gerade Verbindung 102"/>
            <p:cNvCxnSpPr/>
            <p:nvPr/>
          </p:nvCxnSpPr>
          <p:spPr>
            <a:xfrm>
              <a:off x="2000232" y="3949200"/>
              <a:ext cx="1641600" cy="1588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/>
          </p:nvCxnSpPr>
          <p:spPr>
            <a:xfrm>
              <a:off x="2000232" y="4399200"/>
              <a:ext cx="1641600" cy="1588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feld 5"/>
            <p:cNvSpPr txBox="1"/>
            <p:nvPr/>
          </p:nvSpPr>
          <p:spPr>
            <a:xfrm>
              <a:off x="2000232" y="4396155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chatter():void</a:t>
              </a:r>
            </a:p>
            <a:p>
              <a:r>
                <a:rPr lang="de-DE" sz="1200" dirty="0" smtClean="0">
                  <a:cs typeface="Times New Roman" pitchFamily="18" charset="0"/>
                </a:rPr>
                <a:t>write():void</a:t>
              </a:r>
              <a:endParaRPr lang="de-DE" sz="1200" dirty="0">
                <a:cs typeface="Times New Roman" pitchFamily="18" charset="0"/>
              </a:endParaRPr>
            </a:p>
          </p:txBody>
        </p:sp>
      </p:grpSp>
      <p:grpSp>
        <p:nvGrpSpPr>
          <p:cNvPr id="106" name="Gruppieren 105"/>
          <p:cNvGrpSpPr/>
          <p:nvPr/>
        </p:nvGrpSpPr>
        <p:grpSpPr>
          <a:xfrm>
            <a:off x="6289200" y="3682800"/>
            <a:ext cx="1643074" cy="1196620"/>
            <a:chOff x="2000232" y="3661200"/>
            <a:chExt cx="1643074" cy="1196620"/>
          </a:xfrm>
        </p:grpSpPr>
        <p:sp>
          <p:nvSpPr>
            <p:cNvPr id="107" name="Rechteck 106"/>
            <p:cNvSpPr/>
            <p:nvPr/>
          </p:nvSpPr>
          <p:spPr>
            <a:xfrm>
              <a:off x="2000232" y="3661200"/>
              <a:ext cx="1643074" cy="1159200"/>
            </a:xfrm>
            <a:prstGeom prst="rect">
              <a:avLst/>
            </a:prstGeom>
            <a:noFill/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feld 107"/>
            <p:cNvSpPr txBox="1"/>
            <p:nvPr/>
          </p:nvSpPr>
          <p:spPr>
            <a:xfrm>
              <a:off x="2065367" y="3661201"/>
              <a:ext cx="1570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smtClean="0">
                  <a:cs typeface="Times New Roman" pitchFamily="18" charset="0"/>
                </a:rPr>
                <a:t>ParticipatingStudent</a:t>
              </a:r>
              <a:endParaRPr lang="de-DE" sz="1200" b="1" dirty="0">
                <a:cs typeface="Times New Roman" pitchFamily="18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2000233" y="3949200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material:Collection</a:t>
              </a:r>
            </a:p>
            <a:p>
              <a:r>
                <a:rPr lang="de-DE" sz="1200" dirty="0" smtClean="0">
                  <a:cs typeface="Times New Roman" pitchFamily="18" charset="0"/>
                </a:rPr>
                <a:t>grade:int</a:t>
              </a:r>
              <a:endParaRPr lang="de-DE" sz="1200" dirty="0">
                <a:cs typeface="Times New Roman" pitchFamily="18" charset="0"/>
              </a:endParaRPr>
            </a:p>
          </p:txBody>
        </p:sp>
        <p:cxnSp>
          <p:nvCxnSpPr>
            <p:cNvPr id="110" name="Gerade Verbindung 109"/>
            <p:cNvCxnSpPr/>
            <p:nvPr/>
          </p:nvCxnSpPr>
          <p:spPr>
            <a:xfrm>
              <a:off x="2000232" y="3949200"/>
              <a:ext cx="1641600" cy="1588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/>
            <p:nvPr/>
          </p:nvCxnSpPr>
          <p:spPr>
            <a:xfrm>
              <a:off x="2000232" y="4399200"/>
              <a:ext cx="1641600" cy="1588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feld 5"/>
            <p:cNvSpPr txBox="1"/>
            <p:nvPr/>
          </p:nvSpPr>
          <p:spPr>
            <a:xfrm>
              <a:off x="2000232" y="4396155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chatter():void</a:t>
              </a:r>
            </a:p>
            <a:p>
              <a:r>
                <a:rPr lang="de-DE" sz="1200" dirty="0" smtClean="0">
                  <a:cs typeface="Times New Roman" pitchFamily="18" charset="0"/>
                </a:rPr>
                <a:t>write():void</a:t>
              </a:r>
              <a:endParaRPr lang="de-DE" sz="1200" dirty="0">
                <a:cs typeface="Times New Roman" pitchFamily="18" charset="0"/>
              </a:endParaRPr>
            </a:p>
          </p:txBody>
        </p:sp>
      </p:grpSp>
      <p:grpSp>
        <p:nvGrpSpPr>
          <p:cNvPr id="116" name="Gruppieren 115"/>
          <p:cNvGrpSpPr/>
          <p:nvPr/>
        </p:nvGrpSpPr>
        <p:grpSpPr>
          <a:xfrm>
            <a:off x="432000" y="3682800"/>
            <a:ext cx="1500198" cy="1019665"/>
            <a:chOff x="285720" y="2428868"/>
            <a:chExt cx="1593772" cy="1019665"/>
          </a:xfrm>
        </p:grpSpPr>
        <p:sp>
          <p:nvSpPr>
            <p:cNvPr id="117" name="Rechteck 116"/>
            <p:cNvSpPr/>
            <p:nvPr/>
          </p:nvSpPr>
          <p:spPr>
            <a:xfrm>
              <a:off x="285720" y="2428868"/>
              <a:ext cx="1570056" cy="979200"/>
            </a:xfrm>
            <a:prstGeom prst="rect">
              <a:avLst/>
            </a:prstGeom>
            <a:noFill/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309849" y="2428868"/>
              <a:ext cx="1569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smtClean="0">
                  <a:cs typeface="Times New Roman" pitchFamily="18" charset="0"/>
                </a:rPr>
                <a:t>LecturingProfessor</a:t>
              </a:r>
              <a:endParaRPr lang="de-DE" sz="1200" b="1" dirty="0">
                <a:cs typeface="Times New Roman" pitchFamily="18" charset="0"/>
              </a:endParaRPr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286319" y="2716605"/>
              <a:ext cx="1562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material:Collection</a:t>
              </a:r>
            </a:p>
          </p:txBody>
        </p:sp>
        <p:cxnSp>
          <p:nvCxnSpPr>
            <p:cNvPr id="120" name="Gerade Verbindung 119"/>
            <p:cNvCxnSpPr/>
            <p:nvPr/>
          </p:nvCxnSpPr>
          <p:spPr>
            <a:xfrm>
              <a:off x="285720" y="2716868"/>
              <a:ext cx="1570056" cy="1588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>
              <a:off x="285720" y="2992016"/>
              <a:ext cx="1570056" cy="1588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feld 5"/>
            <p:cNvSpPr txBox="1"/>
            <p:nvPr/>
          </p:nvSpPr>
          <p:spPr>
            <a:xfrm>
              <a:off x="285858" y="2986868"/>
              <a:ext cx="1143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explain():void</a:t>
              </a:r>
            </a:p>
            <a:p>
              <a:r>
                <a:rPr lang="de-DE" sz="1200" dirty="0" smtClean="0">
                  <a:cs typeface="Times New Roman" pitchFamily="18" charset="0"/>
                </a:rPr>
                <a:t>write():void</a:t>
              </a:r>
              <a:endParaRPr lang="de-DE" sz="1200" dirty="0">
                <a:cs typeface="Times New Roman" pitchFamily="18" charset="0"/>
              </a:endParaRPr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4035600" y="5180400"/>
            <a:ext cx="2357454" cy="1196620"/>
            <a:chOff x="2000232" y="3661200"/>
            <a:chExt cx="1643074" cy="1196620"/>
          </a:xfrm>
        </p:grpSpPr>
        <p:sp>
          <p:nvSpPr>
            <p:cNvPr id="124" name="Rechteck 123"/>
            <p:cNvSpPr/>
            <p:nvPr/>
          </p:nvSpPr>
          <p:spPr>
            <a:xfrm>
              <a:off x="2000232" y="3661200"/>
              <a:ext cx="1643074" cy="1159200"/>
            </a:xfrm>
            <a:prstGeom prst="rect">
              <a:avLst/>
            </a:prstGeom>
            <a:noFill/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2065367" y="3661201"/>
              <a:ext cx="1570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smtClean="0">
                  <a:cs typeface="Times New Roman" pitchFamily="18" charset="0"/>
                </a:rPr>
                <a:t>ParticipatingAssistantProfessor</a:t>
              </a:r>
              <a:endParaRPr lang="de-DE" sz="1200" b="1" dirty="0">
                <a:cs typeface="Times New Roman" pitchFamily="18" charset="0"/>
              </a:endParaRPr>
            </a:p>
          </p:txBody>
        </p:sp>
        <p:sp>
          <p:nvSpPr>
            <p:cNvPr id="126" name="Textfeld 125"/>
            <p:cNvSpPr txBox="1"/>
            <p:nvPr/>
          </p:nvSpPr>
          <p:spPr>
            <a:xfrm>
              <a:off x="2000233" y="3949200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material:Collection</a:t>
              </a:r>
            </a:p>
            <a:p>
              <a:r>
                <a:rPr lang="de-DE" sz="1200" dirty="0" smtClean="0">
                  <a:cs typeface="Times New Roman" pitchFamily="18" charset="0"/>
                </a:rPr>
                <a:t>grade:int</a:t>
              </a:r>
              <a:endParaRPr lang="de-DE" sz="1200" dirty="0">
                <a:cs typeface="Times New Roman" pitchFamily="18" charset="0"/>
              </a:endParaRPr>
            </a:p>
          </p:txBody>
        </p:sp>
        <p:cxnSp>
          <p:nvCxnSpPr>
            <p:cNvPr id="127" name="Gerade Verbindung 126"/>
            <p:cNvCxnSpPr/>
            <p:nvPr/>
          </p:nvCxnSpPr>
          <p:spPr>
            <a:xfrm>
              <a:off x="2000232" y="3949200"/>
              <a:ext cx="1641600" cy="1588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/>
            <p:nvPr/>
          </p:nvCxnSpPr>
          <p:spPr>
            <a:xfrm>
              <a:off x="2000232" y="4399200"/>
              <a:ext cx="1641600" cy="1588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5"/>
            <p:cNvSpPr txBox="1"/>
            <p:nvPr/>
          </p:nvSpPr>
          <p:spPr>
            <a:xfrm>
              <a:off x="2000232" y="4396155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chatter():void</a:t>
              </a:r>
            </a:p>
            <a:p>
              <a:r>
                <a:rPr lang="de-DE" sz="1200" dirty="0" smtClean="0">
                  <a:cs typeface="Times New Roman" pitchFamily="18" charset="0"/>
                </a:rPr>
                <a:t>write():void</a:t>
              </a:r>
              <a:endParaRPr lang="de-DE" sz="1200" dirty="0">
                <a:cs typeface="Times New Roman" pitchFamily="18" charset="0"/>
              </a:endParaRPr>
            </a:p>
          </p:txBody>
        </p:sp>
      </p:grpSp>
      <p:grpSp>
        <p:nvGrpSpPr>
          <p:cNvPr id="139" name="Gruppieren 138"/>
          <p:cNvGrpSpPr/>
          <p:nvPr/>
        </p:nvGrpSpPr>
        <p:grpSpPr>
          <a:xfrm>
            <a:off x="7000892" y="3236400"/>
            <a:ext cx="192639" cy="444989"/>
            <a:chOff x="3024727" y="3236011"/>
            <a:chExt cx="192639" cy="444989"/>
          </a:xfrm>
        </p:grpSpPr>
        <p:sp>
          <p:nvSpPr>
            <p:cNvPr id="140" name="Gleichschenkliges Dreieck 139"/>
            <p:cNvSpPr/>
            <p:nvPr/>
          </p:nvSpPr>
          <p:spPr>
            <a:xfrm>
              <a:off x="3024727" y="3236011"/>
              <a:ext cx="192639" cy="180000"/>
            </a:xfrm>
            <a:prstGeom prst="triangle">
              <a:avLst/>
            </a:prstGeom>
            <a:noFill/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1" name="Gerade Verbindung 140"/>
            <p:cNvCxnSpPr>
              <a:endCxn id="140" idx="3"/>
            </p:cNvCxnSpPr>
            <p:nvPr/>
          </p:nvCxnSpPr>
          <p:spPr>
            <a:xfrm rot="16200000" flipV="1">
              <a:off x="2988553" y="3548506"/>
              <a:ext cx="264989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/>
          <p:cNvGrpSpPr/>
          <p:nvPr/>
        </p:nvGrpSpPr>
        <p:grpSpPr>
          <a:xfrm>
            <a:off x="142844" y="5180400"/>
            <a:ext cx="2001600" cy="1019665"/>
            <a:chOff x="285720" y="3766657"/>
            <a:chExt cx="2001600" cy="1019665"/>
          </a:xfrm>
        </p:grpSpPr>
        <p:sp>
          <p:nvSpPr>
            <p:cNvPr id="143" name="Rechteck 142"/>
            <p:cNvSpPr/>
            <p:nvPr/>
          </p:nvSpPr>
          <p:spPr>
            <a:xfrm>
              <a:off x="285720" y="3766657"/>
              <a:ext cx="2000264" cy="979200"/>
            </a:xfrm>
            <a:prstGeom prst="rect">
              <a:avLst/>
            </a:prstGeom>
            <a:noFill/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309849" y="3766657"/>
              <a:ext cx="1976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smtClean="0">
                  <a:cs typeface="Times New Roman" pitchFamily="18" charset="0"/>
                </a:rPr>
                <a:t>LecturingAssistantProfessor</a:t>
              </a:r>
              <a:endParaRPr lang="de-DE" sz="1200" b="1" dirty="0">
                <a:cs typeface="Times New Roman" pitchFamily="18" charset="0"/>
              </a:endParaRPr>
            </a:p>
          </p:txBody>
        </p:sp>
        <p:sp>
          <p:nvSpPr>
            <p:cNvPr id="145" name="Textfeld 144"/>
            <p:cNvSpPr txBox="1"/>
            <p:nvPr/>
          </p:nvSpPr>
          <p:spPr>
            <a:xfrm>
              <a:off x="286319" y="4054394"/>
              <a:ext cx="1562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material:Collection</a:t>
              </a:r>
            </a:p>
          </p:txBody>
        </p:sp>
        <p:cxnSp>
          <p:nvCxnSpPr>
            <p:cNvPr id="146" name="Gerade Verbindung 145"/>
            <p:cNvCxnSpPr/>
            <p:nvPr/>
          </p:nvCxnSpPr>
          <p:spPr>
            <a:xfrm>
              <a:off x="285720" y="4054657"/>
              <a:ext cx="2001600" cy="1588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146"/>
            <p:cNvCxnSpPr/>
            <p:nvPr/>
          </p:nvCxnSpPr>
          <p:spPr>
            <a:xfrm>
              <a:off x="285720" y="4329805"/>
              <a:ext cx="2001600" cy="1588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feld 5"/>
            <p:cNvSpPr txBox="1"/>
            <p:nvPr/>
          </p:nvSpPr>
          <p:spPr>
            <a:xfrm>
              <a:off x="285858" y="4324657"/>
              <a:ext cx="1143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explain():void</a:t>
              </a:r>
            </a:p>
            <a:p>
              <a:r>
                <a:rPr lang="de-DE" sz="1200" dirty="0" smtClean="0">
                  <a:cs typeface="Times New Roman" pitchFamily="18" charset="0"/>
                </a:rPr>
                <a:t>write():void</a:t>
              </a:r>
              <a:endParaRPr lang="de-DE" sz="1200" dirty="0">
                <a:cs typeface="Times New Roman" pitchFamily="18" charset="0"/>
              </a:endParaRPr>
            </a:p>
          </p:txBody>
        </p:sp>
      </p:grpSp>
      <p:grpSp>
        <p:nvGrpSpPr>
          <p:cNvPr id="162" name="Gruppieren 161"/>
          <p:cNvGrpSpPr/>
          <p:nvPr/>
        </p:nvGrpSpPr>
        <p:grpSpPr>
          <a:xfrm>
            <a:off x="1214414" y="4286256"/>
            <a:ext cx="2002225" cy="890544"/>
            <a:chOff x="1214414" y="4286256"/>
            <a:chExt cx="2002225" cy="890544"/>
          </a:xfrm>
        </p:grpSpPr>
        <p:grpSp>
          <p:nvGrpSpPr>
            <p:cNvPr id="149" name="Gruppieren 148"/>
            <p:cNvGrpSpPr/>
            <p:nvPr/>
          </p:nvGrpSpPr>
          <p:grpSpPr>
            <a:xfrm>
              <a:off x="3024000" y="4286256"/>
              <a:ext cx="192639" cy="714380"/>
              <a:chOff x="3024727" y="3236011"/>
              <a:chExt cx="192639" cy="714380"/>
            </a:xfrm>
          </p:grpSpPr>
          <p:sp>
            <p:nvSpPr>
              <p:cNvPr id="150" name="Gleichschenkliges Dreieck 149"/>
              <p:cNvSpPr/>
              <p:nvPr/>
            </p:nvSpPr>
            <p:spPr>
              <a:xfrm>
                <a:off x="3024727" y="3236011"/>
                <a:ext cx="192639" cy="180000"/>
              </a:xfrm>
              <a:prstGeom prst="triangle">
                <a:avLst/>
              </a:prstGeom>
              <a:noFill/>
              <a:ln w="12700">
                <a:solidFill>
                  <a:srgbClr val="555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1" name="Gerade Verbindung 150"/>
              <p:cNvCxnSpPr>
                <a:endCxn id="150" idx="3"/>
              </p:cNvCxnSpPr>
              <p:nvPr/>
            </p:nvCxnSpPr>
            <p:spPr>
              <a:xfrm rot="16200000" flipV="1">
                <a:off x="2853857" y="3683201"/>
                <a:ext cx="53438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Gerade Verbindung 154"/>
            <p:cNvCxnSpPr/>
            <p:nvPr/>
          </p:nvCxnSpPr>
          <p:spPr>
            <a:xfrm rot="10800000">
              <a:off x="1214414" y="5000636"/>
              <a:ext cx="1909384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157"/>
            <p:cNvCxnSpPr/>
            <p:nvPr/>
          </p:nvCxnSpPr>
          <p:spPr>
            <a:xfrm rot="16200000" flipH="1">
              <a:off x="1124414" y="5086800"/>
              <a:ext cx="180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uppieren 165"/>
          <p:cNvGrpSpPr/>
          <p:nvPr/>
        </p:nvGrpSpPr>
        <p:grpSpPr>
          <a:xfrm>
            <a:off x="1209600" y="3499200"/>
            <a:ext cx="1908000" cy="180000"/>
            <a:chOff x="1209600" y="3499200"/>
            <a:chExt cx="1908000" cy="180000"/>
          </a:xfrm>
        </p:grpSpPr>
        <p:cxnSp>
          <p:nvCxnSpPr>
            <p:cNvPr id="163" name="Gerade Verbindung 162"/>
            <p:cNvCxnSpPr/>
            <p:nvPr/>
          </p:nvCxnSpPr>
          <p:spPr>
            <a:xfrm rot="16200000" flipH="1">
              <a:off x="1123200" y="3589200"/>
              <a:ext cx="180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163"/>
            <p:cNvCxnSpPr/>
            <p:nvPr/>
          </p:nvCxnSpPr>
          <p:spPr>
            <a:xfrm>
              <a:off x="1209600" y="3500438"/>
              <a:ext cx="1908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uppieren 171"/>
          <p:cNvGrpSpPr/>
          <p:nvPr/>
        </p:nvGrpSpPr>
        <p:grpSpPr>
          <a:xfrm>
            <a:off x="3124800" y="3499200"/>
            <a:ext cx="2206800" cy="181238"/>
            <a:chOff x="3124800" y="3499200"/>
            <a:chExt cx="2206800" cy="181238"/>
          </a:xfrm>
        </p:grpSpPr>
        <p:cxnSp>
          <p:nvCxnSpPr>
            <p:cNvPr id="167" name="Gerade Verbindung 166"/>
            <p:cNvCxnSpPr/>
            <p:nvPr/>
          </p:nvCxnSpPr>
          <p:spPr>
            <a:xfrm>
              <a:off x="3124800" y="3499200"/>
              <a:ext cx="2206800" cy="1238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 rot="5400000">
              <a:off x="5233557" y="3590438"/>
              <a:ext cx="180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uppieren 174"/>
          <p:cNvGrpSpPr/>
          <p:nvPr/>
        </p:nvGrpSpPr>
        <p:grpSpPr>
          <a:xfrm>
            <a:off x="3124800" y="4996800"/>
            <a:ext cx="2206800" cy="180000"/>
            <a:chOff x="3124800" y="4996800"/>
            <a:chExt cx="2206800" cy="180000"/>
          </a:xfrm>
        </p:grpSpPr>
        <p:cxnSp>
          <p:nvCxnSpPr>
            <p:cNvPr id="173" name="Gerade Verbindung 172"/>
            <p:cNvCxnSpPr/>
            <p:nvPr/>
          </p:nvCxnSpPr>
          <p:spPr>
            <a:xfrm rot="16200000" flipH="1">
              <a:off x="5241600" y="5086800"/>
              <a:ext cx="180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 Verbindung 173"/>
            <p:cNvCxnSpPr/>
            <p:nvPr/>
          </p:nvCxnSpPr>
          <p:spPr>
            <a:xfrm>
              <a:off x="3124800" y="5000400"/>
              <a:ext cx="2206800" cy="1238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uppieren 179"/>
          <p:cNvGrpSpPr/>
          <p:nvPr/>
        </p:nvGrpSpPr>
        <p:grpSpPr>
          <a:xfrm>
            <a:off x="5357818" y="4232644"/>
            <a:ext cx="1643074" cy="1196620"/>
            <a:chOff x="2000232" y="3661200"/>
            <a:chExt cx="1643074" cy="1196620"/>
          </a:xfrm>
        </p:grpSpPr>
        <p:sp>
          <p:nvSpPr>
            <p:cNvPr id="181" name="Rechteck 180"/>
            <p:cNvSpPr/>
            <p:nvPr/>
          </p:nvSpPr>
          <p:spPr>
            <a:xfrm>
              <a:off x="2000232" y="3661200"/>
              <a:ext cx="1643074" cy="1159200"/>
            </a:xfrm>
            <a:prstGeom prst="rect">
              <a:avLst/>
            </a:prstGeom>
            <a:noFill/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Textfeld 181"/>
            <p:cNvSpPr txBox="1"/>
            <p:nvPr/>
          </p:nvSpPr>
          <p:spPr>
            <a:xfrm>
              <a:off x="2422557" y="3661201"/>
              <a:ext cx="925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smtClean="0">
                  <a:cs typeface="Times New Roman" pitchFamily="18" charset="0"/>
                </a:rPr>
                <a:t>Participant</a:t>
              </a:r>
              <a:endParaRPr lang="de-DE" sz="1200" b="1" dirty="0">
                <a:cs typeface="Times New Roman" pitchFamily="18" charset="0"/>
              </a:endParaRPr>
            </a:p>
          </p:txBody>
        </p:sp>
        <p:sp>
          <p:nvSpPr>
            <p:cNvPr id="183" name="Textfeld 182"/>
            <p:cNvSpPr txBox="1"/>
            <p:nvPr/>
          </p:nvSpPr>
          <p:spPr>
            <a:xfrm>
              <a:off x="2000233" y="3949200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material:Collection</a:t>
              </a:r>
            </a:p>
            <a:p>
              <a:r>
                <a:rPr lang="de-DE" sz="1200" dirty="0" smtClean="0">
                  <a:cs typeface="Times New Roman" pitchFamily="18" charset="0"/>
                </a:rPr>
                <a:t>grade:int</a:t>
              </a:r>
              <a:endParaRPr lang="de-DE" sz="1200" dirty="0">
                <a:cs typeface="Times New Roman" pitchFamily="18" charset="0"/>
              </a:endParaRPr>
            </a:p>
          </p:txBody>
        </p:sp>
        <p:cxnSp>
          <p:nvCxnSpPr>
            <p:cNvPr id="184" name="Gerade Verbindung 183"/>
            <p:cNvCxnSpPr/>
            <p:nvPr/>
          </p:nvCxnSpPr>
          <p:spPr>
            <a:xfrm>
              <a:off x="2000232" y="3949200"/>
              <a:ext cx="1641600" cy="1588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/>
            <p:nvPr/>
          </p:nvCxnSpPr>
          <p:spPr>
            <a:xfrm>
              <a:off x="2000232" y="4399200"/>
              <a:ext cx="1641600" cy="1588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feld 5"/>
            <p:cNvSpPr txBox="1"/>
            <p:nvPr/>
          </p:nvSpPr>
          <p:spPr>
            <a:xfrm>
              <a:off x="2000232" y="4396155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chatter():void</a:t>
              </a:r>
            </a:p>
            <a:p>
              <a:r>
                <a:rPr lang="de-DE" sz="1200" dirty="0" smtClean="0">
                  <a:cs typeface="Times New Roman" pitchFamily="18" charset="0"/>
                </a:rPr>
                <a:t>write():void</a:t>
              </a:r>
              <a:endParaRPr lang="de-DE" sz="1200" dirty="0">
                <a:cs typeface="Times New Roman" pitchFamily="18" charset="0"/>
              </a:endParaRPr>
            </a:p>
          </p:txBody>
        </p:sp>
      </p:grpSp>
      <p:cxnSp>
        <p:nvCxnSpPr>
          <p:cNvPr id="190" name="Form 189"/>
          <p:cNvCxnSpPr>
            <a:endCxn id="87" idx="3"/>
          </p:cNvCxnSpPr>
          <p:nvPr/>
        </p:nvCxnSpPr>
        <p:spPr>
          <a:xfrm rot="10800000">
            <a:off x="3717432" y="2590336"/>
            <a:ext cx="2140452" cy="1624483"/>
          </a:xfrm>
          <a:prstGeom prst="bentConnector3">
            <a:avLst>
              <a:gd name="adj1" fmla="val -285"/>
            </a:avLst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Form 190"/>
          <p:cNvCxnSpPr>
            <a:stCxn id="182" idx="0"/>
            <a:endCxn id="95" idx="1"/>
          </p:cNvCxnSpPr>
          <p:nvPr/>
        </p:nvCxnSpPr>
        <p:spPr>
          <a:xfrm rot="5400000" flipH="1" flipV="1">
            <a:off x="5587272" y="3247653"/>
            <a:ext cx="1640601" cy="329384"/>
          </a:xfrm>
          <a:prstGeom prst="bentConnector2">
            <a:avLst/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uppieren 195"/>
          <p:cNvGrpSpPr/>
          <p:nvPr/>
        </p:nvGrpSpPr>
        <p:grpSpPr>
          <a:xfrm>
            <a:off x="438120" y="4233600"/>
            <a:ext cx="1477874" cy="1019665"/>
            <a:chOff x="285720" y="2428868"/>
            <a:chExt cx="1570056" cy="1019665"/>
          </a:xfrm>
        </p:grpSpPr>
        <p:sp>
          <p:nvSpPr>
            <p:cNvPr id="197" name="Rechteck 196"/>
            <p:cNvSpPr/>
            <p:nvPr/>
          </p:nvSpPr>
          <p:spPr>
            <a:xfrm>
              <a:off x="285720" y="2428868"/>
              <a:ext cx="1570056" cy="979200"/>
            </a:xfrm>
            <a:prstGeom prst="rect">
              <a:avLst/>
            </a:prstGeom>
            <a:noFill/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Textfeld 197"/>
            <p:cNvSpPr txBox="1"/>
            <p:nvPr/>
          </p:nvSpPr>
          <p:spPr>
            <a:xfrm>
              <a:off x="655072" y="2428868"/>
              <a:ext cx="800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smtClean="0">
                  <a:cs typeface="Times New Roman" pitchFamily="18" charset="0"/>
                </a:rPr>
                <a:t>Lecturer</a:t>
              </a:r>
              <a:endParaRPr lang="de-DE" sz="1200" b="1" dirty="0">
                <a:cs typeface="Times New Roman" pitchFamily="18" charset="0"/>
              </a:endParaRPr>
            </a:p>
          </p:txBody>
        </p:sp>
        <p:sp>
          <p:nvSpPr>
            <p:cNvPr id="199" name="Textfeld 198"/>
            <p:cNvSpPr txBox="1"/>
            <p:nvPr/>
          </p:nvSpPr>
          <p:spPr>
            <a:xfrm>
              <a:off x="286319" y="2716605"/>
              <a:ext cx="1562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material:Collection</a:t>
              </a:r>
            </a:p>
          </p:txBody>
        </p:sp>
        <p:cxnSp>
          <p:nvCxnSpPr>
            <p:cNvPr id="200" name="Gerade Verbindung 199"/>
            <p:cNvCxnSpPr/>
            <p:nvPr/>
          </p:nvCxnSpPr>
          <p:spPr>
            <a:xfrm>
              <a:off x="285720" y="2716868"/>
              <a:ext cx="1570056" cy="1588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200"/>
            <p:cNvCxnSpPr/>
            <p:nvPr/>
          </p:nvCxnSpPr>
          <p:spPr>
            <a:xfrm>
              <a:off x="285720" y="2992016"/>
              <a:ext cx="1570056" cy="1588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feld 5"/>
            <p:cNvSpPr txBox="1"/>
            <p:nvPr/>
          </p:nvSpPr>
          <p:spPr>
            <a:xfrm>
              <a:off x="285858" y="2986868"/>
              <a:ext cx="1143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explain():void</a:t>
              </a:r>
            </a:p>
            <a:p>
              <a:r>
                <a:rPr lang="de-DE" sz="1200" dirty="0" smtClean="0">
                  <a:cs typeface="Times New Roman" pitchFamily="18" charset="0"/>
                </a:rPr>
                <a:t>write():void</a:t>
              </a:r>
              <a:endParaRPr lang="de-DE" sz="1200" dirty="0">
                <a:cs typeface="Times New Roman" pitchFamily="18" charset="0"/>
              </a:endParaRPr>
            </a:p>
          </p:txBody>
        </p:sp>
      </p:grpSp>
      <p:cxnSp>
        <p:nvCxnSpPr>
          <p:cNvPr id="204" name="Form 203"/>
          <p:cNvCxnSpPr>
            <a:stCxn id="198" idx="0"/>
            <a:endCxn id="87" idx="1"/>
          </p:cNvCxnSpPr>
          <p:nvPr/>
        </p:nvCxnSpPr>
        <p:spPr>
          <a:xfrm rot="5400000" flipH="1" flipV="1">
            <a:off x="1046595" y="2706318"/>
            <a:ext cx="1643265" cy="1411301"/>
          </a:xfrm>
          <a:prstGeom prst="bentConnector2">
            <a:avLst/>
          </a:prstGeom>
          <a:ln w="12700" cap="flat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0.10312 -0.1430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7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0295 0.0752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3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10434 0.0752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2" dur="indefinite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6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7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0" dur="indefinite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00069 0.088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00486 -0.13009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6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Role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collaborations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reusable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played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“-link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binding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/</a:t>
            </a:r>
            <a:r>
              <a:rPr lang="de-DE" dirty="0" err="1" smtClean="0"/>
              <a:t>or</a:t>
            </a:r>
            <a:r>
              <a:rPr lang="de-DE" dirty="0" smtClean="0"/>
              <a:t> variables via „</a:t>
            </a:r>
            <a:r>
              <a:rPr lang="de-DE" dirty="0" err="1" smtClean="0"/>
              <a:t>played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“-link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dirty="0" err="1" smtClean="0"/>
              <a:t>Describing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 Models in Terms </a:t>
            </a:r>
            <a:r>
              <a:rPr lang="de-DE" dirty="0" err="1" smtClean="0"/>
              <a:t>of</a:t>
            </a:r>
            <a:r>
              <a:rPr lang="de-DE" dirty="0" smtClean="0"/>
              <a:t> Formal </a:t>
            </a:r>
            <a:r>
              <a:rPr lang="de-DE" dirty="0" err="1" smtClean="0"/>
              <a:t>Concept</a:t>
            </a:r>
            <a:r>
              <a:rPr lang="de-DE" dirty="0" smtClean="0"/>
              <a:t> Analysis</a:t>
            </a:r>
            <a:endParaRPr lang="de-DE" dirty="0"/>
          </a:p>
        </p:txBody>
      </p:sp>
      <p:grpSp>
        <p:nvGrpSpPr>
          <p:cNvPr id="98" name="Gruppieren 97"/>
          <p:cNvGrpSpPr/>
          <p:nvPr/>
        </p:nvGrpSpPr>
        <p:grpSpPr>
          <a:xfrm>
            <a:off x="1785918" y="2643182"/>
            <a:ext cx="4357718" cy="3622560"/>
            <a:chOff x="2285984" y="2646134"/>
            <a:chExt cx="4357718" cy="362256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285984" y="2646134"/>
              <a:ext cx="2065748" cy="3497512"/>
              <a:chOff x="2500298" y="1406430"/>
              <a:chExt cx="1785950" cy="2879826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2500298" y="1643050"/>
                <a:ext cx="1785950" cy="2643206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solidFill>
                  <a:srgbClr val="555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noFill/>
                </a:endParaRP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500298" y="1428736"/>
                <a:ext cx="714380" cy="214314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solidFill>
                  <a:srgbClr val="555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noFill/>
                </a:endParaRPr>
              </a:p>
            </p:txBody>
          </p:sp>
          <p:sp>
            <p:nvSpPr>
              <p:cNvPr id="11" name="Textfeld 10"/>
              <p:cNvSpPr txBox="1"/>
              <p:nvPr/>
            </p:nvSpPr>
            <p:spPr>
              <a:xfrm>
                <a:off x="2500298" y="1406430"/>
                <a:ext cx="657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de-DE" sz="1200" b="1" dirty="0" smtClean="0">
                    <a:solidFill>
                      <a:srgbClr val="555555"/>
                    </a:solidFill>
                    <a:cs typeface="Times New Roman" pitchFamily="18" charset="0"/>
                  </a:rPr>
                  <a:t>Lecture</a:t>
                </a:r>
              </a:p>
            </p:txBody>
          </p:sp>
        </p:grpSp>
        <p:cxnSp>
          <p:nvCxnSpPr>
            <p:cNvPr id="43" name="Gerade Verbindung mit Pfeil 42"/>
            <p:cNvCxnSpPr/>
            <p:nvPr/>
          </p:nvCxnSpPr>
          <p:spPr>
            <a:xfrm>
              <a:off x="4065704" y="3429000"/>
              <a:ext cx="1332000" cy="0"/>
            </a:xfrm>
            <a:prstGeom prst="straightConnector1">
              <a:avLst/>
            </a:prstGeom>
            <a:ln w="12700">
              <a:solidFill>
                <a:srgbClr val="55555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>
              <a:off x="4140000" y="5856304"/>
              <a:ext cx="1332000" cy="1588"/>
            </a:xfrm>
            <a:prstGeom prst="straightConnector1">
              <a:avLst/>
            </a:prstGeom>
            <a:ln w="12700">
              <a:solidFill>
                <a:srgbClr val="55555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4305054" y="564357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000" dirty="0" smtClean="0">
                  <a:solidFill>
                    <a:srgbClr val="555555"/>
                  </a:solidFill>
                  <a:cs typeface="Times New Roman" pitchFamily="18" charset="0"/>
                </a:rPr>
                <a:t>&lt;&lt;played by&gt;&gt;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4303877" y="3214686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000" dirty="0" smtClean="0">
                  <a:solidFill>
                    <a:srgbClr val="555555"/>
                  </a:solidFill>
                  <a:cs typeface="Times New Roman" pitchFamily="18" charset="0"/>
                </a:rPr>
                <a:t>&lt;&lt;played by&gt;&gt;</a:t>
              </a:r>
            </a:p>
          </p:txBody>
        </p:sp>
        <p:grpSp>
          <p:nvGrpSpPr>
            <p:cNvPr id="89" name="Gruppieren 88"/>
            <p:cNvGrpSpPr/>
            <p:nvPr/>
          </p:nvGrpSpPr>
          <p:grpSpPr>
            <a:xfrm>
              <a:off x="5286380" y="2758618"/>
              <a:ext cx="1357322" cy="2099142"/>
              <a:chOff x="5286380" y="2859752"/>
              <a:chExt cx="1357322" cy="2099142"/>
            </a:xfrm>
          </p:grpSpPr>
          <p:grpSp>
            <p:nvGrpSpPr>
              <p:cNvPr id="48" name="Gruppieren 32"/>
              <p:cNvGrpSpPr/>
              <p:nvPr/>
            </p:nvGrpSpPr>
            <p:grpSpPr>
              <a:xfrm>
                <a:off x="5286380" y="4357694"/>
                <a:ext cx="1357322" cy="601200"/>
                <a:chOff x="1285561" y="3571875"/>
                <a:chExt cx="1782444" cy="849600"/>
              </a:xfrm>
            </p:grpSpPr>
            <p:sp>
              <p:nvSpPr>
                <p:cNvPr id="59" name="Rechteck 58"/>
                <p:cNvSpPr/>
                <p:nvPr/>
              </p:nvSpPr>
              <p:spPr>
                <a:xfrm>
                  <a:off x="1285561" y="3571875"/>
                  <a:ext cx="1782444" cy="849600"/>
                </a:xfrm>
                <a:prstGeom prst="rect">
                  <a:avLst/>
                </a:prstGeom>
                <a:noFill/>
                <a:ln w="12700">
                  <a:solidFill>
                    <a:srgbClr val="55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0" name="Textfeld 59"/>
                <p:cNvSpPr txBox="1"/>
                <p:nvPr/>
              </p:nvSpPr>
              <p:spPr>
                <a:xfrm>
                  <a:off x="1285561" y="3571875"/>
                  <a:ext cx="1782444" cy="391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 smtClean="0">
                      <a:cs typeface="Times New Roman" pitchFamily="18" charset="0"/>
                    </a:rPr>
                    <a:t>AssistantProfessor</a:t>
                  </a:r>
                  <a:endParaRPr lang="de-DE" sz="1200" b="1" dirty="0">
                    <a:cs typeface="Times New Roman" pitchFamily="18" charset="0"/>
                  </a:endParaRPr>
                </a:p>
              </p:txBody>
            </p:sp>
            <p:sp>
              <p:nvSpPr>
                <p:cNvPr id="61" name="Textfeld 60"/>
                <p:cNvSpPr txBox="1"/>
                <p:nvPr/>
              </p:nvSpPr>
              <p:spPr>
                <a:xfrm>
                  <a:off x="1285561" y="3957749"/>
                  <a:ext cx="1688631" cy="391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>
                      <a:cs typeface="Times New Roman" pitchFamily="18" charset="0"/>
                    </a:rPr>
                    <a:t>evalDate:Date</a:t>
                  </a:r>
                </a:p>
              </p:txBody>
            </p:sp>
            <p:cxnSp>
              <p:nvCxnSpPr>
                <p:cNvPr id="62" name="Gerade Verbindung 61"/>
                <p:cNvCxnSpPr/>
                <p:nvPr/>
              </p:nvCxnSpPr>
              <p:spPr>
                <a:xfrm>
                  <a:off x="1285561" y="3978869"/>
                  <a:ext cx="1782283" cy="1588"/>
                </a:xfrm>
                <a:prstGeom prst="line">
                  <a:avLst/>
                </a:prstGeom>
                <a:ln w="12700">
                  <a:solidFill>
                    <a:srgbClr val="5555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62"/>
                <p:cNvCxnSpPr/>
                <p:nvPr/>
              </p:nvCxnSpPr>
              <p:spPr>
                <a:xfrm>
                  <a:off x="1285561" y="4365513"/>
                  <a:ext cx="1782283" cy="1588"/>
                </a:xfrm>
                <a:prstGeom prst="line">
                  <a:avLst/>
                </a:prstGeom>
                <a:ln w="12700">
                  <a:solidFill>
                    <a:srgbClr val="5555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uppieren 137"/>
              <p:cNvGrpSpPr/>
              <p:nvPr/>
            </p:nvGrpSpPr>
            <p:grpSpPr>
              <a:xfrm>
                <a:off x="5845107" y="4024085"/>
                <a:ext cx="192639" cy="333609"/>
                <a:chOff x="3024727" y="3236011"/>
                <a:chExt cx="192639" cy="333609"/>
              </a:xfrm>
            </p:grpSpPr>
            <p:sp>
              <p:nvSpPr>
                <p:cNvPr id="57" name="Gleichschenkliges Dreieck 56"/>
                <p:cNvSpPr/>
                <p:nvPr/>
              </p:nvSpPr>
              <p:spPr>
                <a:xfrm>
                  <a:off x="3024727" y="3236011"/>
                  <a:ext cx="192639" cy="180000"/>
                </a:xfrm>
                <a:prstGeom prst="triangle">
                  <a:avLst/>
                </a:prstGeom>
                <a:noFill/>
                <a:ln w="12700">
                  <a:solidFill>
                    <a:srgbClr val="55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58" name="Gerade Verbindung 57"/>
                <p:cNvCxnSpPr>
                  <a:endCxn id="57" idx="3"/>
                </p:cNvCxnSpPr>
                <p:nvPr/>
              </p:nvCxnSpPr>
              <p:spPr>
                <a:xfrm rot="5400000" flipH="1" flipV="1">
                  <a:off x="3044242" y="3492816"/>
                  <a:ext cx="153609" cy="0"/>
                </a:xfrm>
                <a:prstGeom prst="line">
                  <a:avLst/>
                </a:prstGeom>
                <a:ln w="12700">
                  <a:solidFill>
                    <a:srgbClr val="5555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uppieren 83"/>
              <p:cNvGrpSpPr/>
              <p:nvPr/>
            </p:nvGrpSpPr>
            <p:grpSpPr>
              <a:xfrm>
                <a:off x="5394258" y="2859752"/>
                <a:ext cx="1143554" cy="1190209"/>
                <a:chOff x="2214546" y="2771894"/>
                <a:chExt cx="1143554" cy="1190209"/>
              </a:xfrm>
            </p:grpSpPr>
            <p:sp>
              <p:nvSpPr>
                <p:cNvPr id="51" name="Rechteck 3"/>
                <p:cNvSpPr/>
                <p:nvPr/>
              </p:nvSpPr>
              <p:spPr>
                <a:xfrm>
                  <a:off x="2214546" y="2771894"/>
                  <a:ext cx="1143554" cy="1157172"/>
                </a:xfrm>
                <a:prstGeom prst="rect">
                  <a:avLst/>
                </a:prstGeom>
                <a:noFill/>
                <a:ln w="12700">
                  <a:solidFill>
                    <a:srgbClr val="55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2" name="Textfeld 4"/>
                <p:cNvSpPr txBox="1"/>
                <p:nvPr/>
              </p:nvSpPr>
              <p:spPr>
                <a:xfrm>
                  <a:off x="2350168" y="2771894"/>
                  <a:ext cx="7844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b="1" dirty="0" smtClean="0">
                      <a:cs typeface="Times New Roman" pitchFamily="18" charset="0"/>
                    </a:rPr>
                    <a:t>Professor</a:t>
                  </a:r>
                  <a:endParaRPr lang="de-DE" sz="1200" b="1" dirty="0">
                    <a:cs typeface="Times New Roman" pitchFamily="18" charset="0"/>
                  </a:endParaRPr>
                </a:p>
              </p:txBody>
            </p:sp>
            <p:sp>
              <p:nvSpPr>
                <p:cNvPr id="53" name="Textfeld 5"/>
                <p:cNvSpPr txBox="1"/>
                <p:nvPr/>
              </p:nvSpPr>
              <p:spPr>
                <a:xfrm>
                  <a:off x="2214546" y="3059718"/>
                  <a:ext cx="11435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>
                      <a:cs typeface="Times New Roman" pitchFamily="18" charset="0"/>
                    </a:rPr>
                    <a:t>name:String</a:t>
                  </a:r>
                </a:p>
                <a:p>
                  <a:r>
                    <a:rPr lang="de-DE" sz="1200" dirty="0" smtClean="0">
                      <a:cs typeface="Times New Roman" pitchFamily="18" charset="0"/>
                    </a:rPr>
                    <a:t>faculty:String</a:t>
                  </a:r>
                  <a:endParaRPr lang="de-DE" sz="1200" dirty="0">
                    <a:cs typeface="Times New Roman" pitchFamily="18" charset="0"/>
                  </a:endParaRPr>
                </a:p>
              </p:txBody>
            </p:sp>
            <p:cxnSp>
              <p:nvCxnSpPr>
                <p:cNvPr id="54" name="Gerade Verbindung 6"/>
                <p:cNvCxnSpPr/>
                <p:nvPr/>
              </p:nvCxnSpPr>
              <p:spPr>
                <a:xfrm>
                  <a:off x="2214546" y="3059718"/>
                  <a:ext cx="1143554" cy="1280"/>
                </a:xfrm>
                <a:prstGeom prst="line">
                  <a:avLst/>
                </a:prstGeom>
                <a:ln w="12700">
                  <a:solidFill>
                    <a:srgbClr val="5555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 Verbindung 7"/>
                <p:cNvCxnSpPr/>
                <p:nvPr/>
              </p:nvCxnSpPr>
              <p:spPr>
                <a:xfrm>
                  <a:off x="2214546" y="3509006"/>
                  <a:ext cx="1143554" cy="1280"/>
                </a:xfrm>
                <a:prstGeom prst="line">
                  <a:avLst/>
                </a:prstGeom>
                <a:ln w="12700">
                  <a:solidFill>
                    <a:srgbClr val="5555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feld 5"/>
                <p:cNvSpPr txBox="1"/>
                <p:nvPr/>
              </p:nvSpPr>
              <p:spPr>
                <a:xfrm>
                  <a:off x="2214546" y="3500438"/>
                  <a:ext cx="11435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>
                      <a:cs typeface="Times New Roman" pitchFamily="18" charset="0"/>
                    </a:rPr>
                    <a:t>explain():void</a:t>
                  </a:r>
                </a:p>
                <a:p>
                  <a:r>
                    <a:rPr lang="de-DE" sz="1200" dirty="0" smtClean="0">
                      <a:cs typeface="Times New Roman" pitchFamily="18" charset="0"/>
                    </a:rPr>
                    <a:t>write():void</a:t>
                  </a:r>
                  <a:endParaRPr lang="de-DE" sz="1200" dirty="0"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64" name="Gruppieren 91"/>
            <p:cNvGrpSpPr/>
            <p:nvPr/>
          </p:nvGrpSpPr>
          <p:grpSpPr>
            <a:xfrm>
              <a:off x="5464800" y="5072074"/>
              <a:ext cx="1071570" cy="1196620"/>
              <a:chOff x="2571736" y="3865846"/>
              <a:chExt cx="1071570" cy="1196620"/>
            </a:xfrm>
          </p:grpSpPr>
          <p:sp>
            <p:nvSpPr>
              <p:cNvPr id="65" name="Rechteck 64"/>
              <p:cNvSpPr/>
              <p:nvPr/>
            </p:nvSpPr>
            <p:spPr>
              <a:xfrm>
                <a:off x="2571736" y="3865846"/>
                <a:ext cx="993903" cy="1159200"/>
              </a:xfrm>
              <a:prstGeom prst="rect">
                <a:avLst/>
              </a:prstGeom>
              <a:noFill/>
              <a:ln w="12700">
                <a:solidFill>
                  <a:srgbClr val="555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Textfeld 65"/>
              <p:cNvSpPr txBox="1"/>
              <p:nvPr/>
            </p:nvSpPr>
            <p:spPr>
              <a:xfrm>
                <a:off x="2706601" y="3865846"/>
                <a:ext cx="7600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 smtClean="0">
                    <a:cs typeface="Times New Roman" pitchFamily="18" charset="0"/>
                  </a:rPr>
                  <a:t>Student</a:t>
                </a:r>
                <a:endParaRPr lang="de-DE" sz="1200" b="1" dirty="0">
                  <a:cs typeface="Times New Roman" pitchFamily="18" charset="0"/>
                </a:endParaRPr>
              </a:p>
            </p:txBody>
          </p:sp>
          <p:sp>
            <p:nvSpPr>
              <p:cNvPr id="67" name="Textfeld 66"/>
              <p:cNvSpPr txBox="1"/>
              <p:nvPr/>
            </p:nvSpPr>
            <p:spPr>
              <a:xfrm>
                <a:off x="2571736" y="4153846"/>
                <a:ext cx="10703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name:String</a:t>
                </a:r>
              </a:p>
              <a:p>
                <a:r>
                  <a:rPr lang="de-DE" sz="1200" dirty="0" smtClean="0">
                    <a:cs typeface="Times New Roman" pitchFamily="18" charset="0"/>
                  </a:rPr>
                  <a:t>studID:int</a:t>
                </a:r>
                <a:endParaRPr lang="de-DE" sz="1200" dirty="0">
                  <a:cs typeface="Times New Roman" pitchFamily="18" charset="0"/>
                </a:endParaRPr>
              </a:p>
            </p:txBody>
          </p:sp>
          <p:cxnSp>
            <p:nvCxnSpPr>
              <p:cNvPr id="68" name="Gerade Verbindung 67"/>
              <p:cNvCxnSpPr/>
              <p:nvPr/>
            </p:nvCxnSpPr>
            <p:spPr>
              <a:xfrm>
                <a:off x="2571736" y="4153846"/>
                <a:ext cx="993903" cy="1588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/>
              <p:nvPr/>
            </p:nvCxnSpPr>
            <p:spPr>
              <a:xfrm>
                <a:off x="2571736" y="4603846"/>
                <a:ext cx="993903" cy="1588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feld 5"/>
              <p:cNvSpPr txBox="1"/>
              <p:nvPr/>
            </p:nvSpPr>
            <p:spPr>
              <a:xfrm>
                <a:off x="2571736" y="4600801"/>
                <a:ext cx="10715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chatter():void</a:t>
                </a:r>
              </a:p>
              <a:p>
                <a:r>
                  <a:rPr lang="de-DE" sz="1200" dirty="0" smtClean="0">
                    <a:cs typeface="Times New Roman" pitchFamily="18" charset="0"/>
                  </a:rPr>
                  <a:t>write():void</a:t>
                </a:r>
                <a:endParaRPr lang="de-DE" sz="1200" dirty="0">
                  <a:cs typeface="Times New Roman" pitchFamily="18" charset="0"/>
                </a:endParaRPr>
              </a:p>
            </p:txBody>
          </p:sp>
        </p:grpSp>
        <p:cxnSp>
          <p:nvCxnSpPr>
            <p:cNvPr id="73" name="Gerade Verbindung 72"/>
            <p:cNvCxnSpPr>
              <a:stCxn id="82" idx="2"/>
              <a:endCxn id="76" idx="0"/>
            </p:cNvCxnSpPr>
            <p:nvPr/>
          </p:nvCxnSpPr>
          <p:spPr>
            <a:xfrm rot="16200000" flipH="1">
              <a:off x="2893903" y="4490103"/>
              <a:ext cx="878189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uppieren 73"/>
            <p:cNvGrpSpPr/>
            <p:nvPr/>
          </p:nvGrpSpPr>
          <p:grpSpPr>
            <a:xfrm>
              <a:off x="2500298" y="4929198"/>
              <a:ext cx="1643074" cy="1196620"/>
              <a:chOff x="2000232" y="3661200"/>
              <a:chExt cx="1643074" cy="1196620"/>
            </a:xfrm>
          </p:grpSpPr>
          <p:sp>
            <p:nvSpPr>
              <p:cNvPr id="75" name="Rechteck 74"/>
              <p:cNvSpPr/>
              <p:nvPr/>
            </p:nvSpPr>
            <p:spPr>
              <a:xfrm>
                <a:off x="2000232" y="3661200"/>
                <a:ext cx="1643074" cy="1159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555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Textfeld 75"/>
              <p:cNvSpPr txBox="1"/>
              <p:nvPr/>
            </p:nvSpPr>
            <p:spPr>
              <a:xfrm>
                <a:off x="2422557" y="3661201"/>
                <a:ext cx="9254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 smtClean="0">
                    <a:cs typeface="Times New Roman" pitchFamily="18" charset="0"/>
                  </a:rPr>
                  <a:t>Participant</a:t>
                </a:r>
                <a:endParaRPr lang="de-DE" sz="1200" b="1" dirty="0">
                  <a:cs typeface="Times New Roman" pitchFamily="18" charset="0"/>
                </a:endParaRPr>
              </a:p>
            </p:txBody>
          </p:sp>
          <p:sp>
            <p:nvSpPr>
              <p:cNvPr id="77" name="Textfeld 76"/>
              <p:cNvSpPr txBox="1"/>
              <p:nvPr/>
            </p:nvSpPr>
            <p:spPr>
              <a:xfrm>
                <a:off x="2000233" y="3949200"/>
                <a:ext cx="1428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material:Collection</a:t>
                </a:r>
              </a:p>
              <a:p>
                <a:r>
                  <a:rPr lang="de-DE" sz="1200" dirty="0" smtClean="0">
                    <a:cs typeface="Times New Roman" pitchFamily="18" charset="0"/>
                  </a:rPr>
                  <a:t>grade:int</a:t>
                </a:r>
                <a:endParaRPr lang="de-DE" sz="1200" dirty="0">
                  <a:cs typeface="Times New Roman" pitchFamily="18" charset="0"/>
                </a:endParaRPr>
              </a:p>
            </p:txBody>
          </p:sp>
          <p:cxnSp>
            <p:nvCxnSpPr>
              <p:cNvPr id="78" name="Gerade Verbindung 77"/>
              <p:cNvCxnSpPr/>
              <p:nvPr/>
            </p:nvCxnSpPr>
            <p:spPr>
              <a:xfrm>
                <a:off x="2000232" y="3949200"/>
                <a:ext cx="1641600" cy="1588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Gerade Verbindung 78"/>
              <p:cNvCxnSpPr/>
              <p:nvPr/>
            </p:nvCxnSpPr>
            <p:spPr>
              <a:xfrm>
                <a:off x="2000232" y="4399200"/>
                <a:ext cx="1641600" cy="1588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feld 5"/>
              <p:cNvSpPr txBox="1"/>
              <p:nvPr/>
            </p:nvSpPr>
            <p:spPr>
              <a:xfrm>
                <a:off x="2000232" y="4396155"/>
                <a:ext cx="1500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chatter():void</a:t>
                </a:r>
              </a:p>
              <a:p>
                <a:r>
                  <a:rPr lang="de-DE" sz="1200" dirty="0" smtClean="0">
                    <a:cs typeface="Times New Roman" pitchFamily="18" charset="0"/>
                  </a:rPr>
                  <a:t>write():void</a:t>
                </a:r>
                <a:endParaRPr lang="de-DE" sz="1200" dirty="0">
                  <a:cs typeface="Times New Roman" pitchFamily="18" charset="0"/>
                </a:endParaRPr>
              </a:p>
            </p:txBody>
          </p:sp>
        </p:grpSp>
        <p:grpSp>
          <p:nvGrpSpPr>
            <p:cNvPr id="81" name="Gruppieren 80"/>
            <p:cNvGrpSpPr/>
            <p:nvPr/>
          </p:nvGrpSpPr>
          <p:grpSpPr>
            <a:xfrm>
              <a:off x="2594060" y="3071810"/>
              <a:ext cx="1477874" cy="1019665"/>
              <a:chOff x="285720" y="2428868"/>
              <a:chExt cx="1570056" cy="1019665"/>
            </a:xfrm>
          </p:grpSpPr>
          <p:sp>
            <p:nvSpPr>
              <p:cNvPr id="82" name="Rechteck 81"/>
              <p:cNvSpPr/>
              <p:nvPr/>
            </p:nvSpPr>
            <p:spPr>
              <a:xfrm>
                <a:off x="285720" y="2428868"/>
                <a:ext cx="1570056" cy="979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555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Textfeld 82"/>
              <p:cNvSpPr txBox="1"/>
              <p:nvPr/>
            </p:nvSpPr>
            <p:spPr>
              <a:xfrm>
                <a:off x="655072" y="2428868"/>
                <a:ext cx="8005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 smtClean="0">
                    <a:cs typeface="Times New Roman" pitchFamily="18" charset="0"/>
                  </a:rPr>
                  <a:t>Lecturer</a:t>
                </a:r>
                <a:endParaRPr lang="de-DE" sz="1200" b="1" dirty="0">
                  <a:cs typeface="Times New Roman" pitchFamily="18" charset="0"/>
                </a:endParaRPr>
              </a:p>
            </p:txBody>
          </p:sp>
          <p:sp>
            <p:nvSpPr>
              <p:cNvPr id="84" name="Textfeld 83"/>
              <p:cNvSpPr txBox="1"/>
              <p:nvPr/>
            </p:nvSpPr>
            <p:spPr>
              <a:xfrm>
                <a:off x="286319" y="2716605"/>
                <a:ext cx="15628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material:Collection</a:t>
                </a:r>
              </a:p>
            </p:txBody>
          </p:sp>
          <p:cxnSp>
            <p:nvCxnSpPr>
              <p:cNvPr id="85" name="Gerade Verbindung 84"/>
              <p:cNvCxnSpPr/>
              <p:nvPr/>
            </p:nvCxnSpPr>
            <p:spPr>
              <a:xfrm>
                <a:off x="285720" y="2716868"/>
                <a:ext cx="1570056" cy="1588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85"/>
              <p:cNvCxnSpPr/>
              <p:nvPr/>
            </p:nvCxnSpPr>
            <p:spPr>
              <a:xfrm>
                <a:off x="285720" y="2992016"/>
                <a:ext cx="1570056" cy="1588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feld 5"/>
              <p:cNvSpPr txBox="1"/>
              <p:nvPr/>
            </p:nvSpPr>
            <p:spPr>
              <a:xfrm>
                <a:off x="285858" y="2986868"/>
                <a:ext cx="11435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explain():void</a:t>
                </a:r>
              </a:p>
              <a:p>
                <a:r>
                  <a:rPr lang="de-DE" sz="1200" dirty="0" smtClean="0">
                    <a:cs typeface="Times New Roman" pitchFamily="18" charset="0"/>
                  </a:rPr>
                  <a:t>write():void</a:t>
                </a:r>
                <a:endParaRPr lang="de-DE" sz="1200" dirty="0">
                  <a:cs typeface="Times New Roman" pitchFamily="18" charset="0"/>
                </a:endParaRPr>
              </a:p>
            </p:txBody>
          </p:sp>
        </p:grpSp>
        <p:cxnSp>
          <p:nvCxnSpPr>
            <p:cNvPr id="94" name="Gerade Verbindung mit Pfeil 93"/>
            <p:cNvCxnSpPr/>
            <p:nvPr/>
          </p:nvCxnSpPr>
          <p:spPr>
            <a:xfrm rot="5400000" flipH="1" flipV="1">
              <a:off x="4094992" y="3960000"/>
              <a:ext cx="1428760" cy="1332000"/>
            </a:xfrm>
            <a:prstGeom prst="straightConnector1">
              <a:avLst/>
            </a:prstGeom>
            <a:ln w="12700">
              <a:solidFill>
                <a:srgbClr val="55555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feld 96"/>
            <p:cNvSpPr txBox="1"/>
            <p:nvPr/>
          </p:nvSpPr>
          <p:spPr>
            <a:xfrm rot="18779763">
              <a:off x="4286248" y="4389911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000" dirty="0" smtClean="0">
                  <a:solidFill>
                    <a:srgbClr val="555555"/>
                  </a:solidFill>
                  <a:cs typeface="Times New Roman" pitchFamily="18" charset="0"/>
                </a:rPr>
                <a:t>&lt;&lt;played by&gt;&gt;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FCA?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285750" y="1071546"/>
            <a:ext cx="8572500" cy="5148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relations</a:t>
            </a:r>
            <a:r>
              <a:rPr lang="de-DE" dirty="0" smtClean="0"/>
              <a:t>, e.g. type </a:t>
            </a:r>
            <a:r>
              <a:rPr lang="de-DE" dirty="0" err="1" smtClean="0"/>
              <a:t>hierarchy</a:t>
            </a:r>
            <a:r>
              <a:rPr lang="de-DE" dirty="0" smtClean="0"/>
              <a:t>, type </a:t>
            </a:r>
            <a:r>
              <a:rPr lang="de-DE" dirty="0" err="1" smtClean="0"/>
              <a:t>associations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augmented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role-specific</a:t>
            </a:r>
            <a:r>
              <a:rPr lang="de-DE" dirty="0" smtClean="0"/>
              <a:t> </a:t>
            </a:r>
            <a:r>
              <a:rPr lang="de-DE" dirty="0" err="1" smtClean="0"/>
              <a:t>relations</a:t>
            </a:r>
            <a:r>
              <a:rPr lang="de-DE" dirty="0" smtClean="0"/>
              <a:t>, e.g. </a:t>
            </a:r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smtClean="0"/>
              <a:t>hierarchy, </a:t>
            </a:r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associations</a:t>
            </a:r>
            <a:r>
              <a:rPr lang="de-DE" dirty="0" smtClean="0"/>
              <a:t>, </a:t>
            </a:r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smtClean="0"/>
              <a:t>Describing Role Models in Terms of Formal Concept Analysis</a:t>
            </a:r>
            <a:endParaRPr lang="de-DE" dirty="0"/>
          </a:p>
        </p:txBody>
      </p:sp>
      <p:grpSp>
        <p:nvGrpSpPr>
          <p:cNvPr id="56" name="Gruppieren 55"/>
          <p:cNvGrpSpPr/>
          <p:nvPr/>
        </p:nvGrpSpPr>
        <p:grpSpPr>
          <a:xfrm>
            <a:off x="1095644" y="3296941"/>
            <a:ext cx="1976158" cy="1918009"/>
            <a:chOff x="525068" y="2797790"/>
            <a:chExt cx="1976158" cy="1918009"/>
          </a:xfrm>
        </p:grpSpPr>
        <p:sp>
          <p:nvSpPr>
            <p:cNvPr id="30" name="Textfeld 29"/>
            <p:cNvSpPr txBox="1"/>
            <p:nvPr/>
          </p:nvSpPr>
          <p:spPr>
            <a:xfrm>
              <a:off x="1071538" y="4079123"/>
              <a:ext cx="7730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Professor</a:t>
              </a: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525068" y="4257885"/>
              <a:ext cx="1332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AssistantProfessor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77200" y="4437885"/>
              <a:ext cx="673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Student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 rot="16200000">
              <a:off x="1546654" y="3612760"/>
              <a:ext cx="7730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Professor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 rot="16200000">
              <a:off x="1473973" y="3324049"/>
              <a:ext cx="1332288" cy="279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AssistantProfessor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 rot="16200000">
              <a:off x="2024911" y="3658849"/>
              <a:ext cx="673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Student</a:t>
              </a:r>
            </a:p>
          </p:txBody>
        </p:sp>
        <p:cxnSp>
          <p:nvCxnSpPr>
            <p:cNvPr id="37" name="Gerade Verbindung 36"/>
            <p:cNvCxnSpPr/>
            <p:nvPr/>
          </p:nvCxnSpPr>
          <p:spPr>
            <a:xfrm>
              <a:off x="571472" y="4071942"/>
              <a:ext cx="1928826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>
              <a:off x="571472" y="4107600"/>
              <a:ext cx="1928826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rot="5400000">
              <a:off x="885918" y="3757496"/>
              <a:ext cx="1800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rot="5400000">
              <a:off x="921600" y="3758400"/>
              <a:ext cx="1800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572400" y="4302000"/>
              <a:ext cx="1928826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571472" y="4482000"/>
              <a:ext cx="1928826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572400" y="4662000"/>
              <a:ext cx="1928826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>
              <a:off x="572400" y="2857496"/>
              <a:ext cx="1928826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 rot="5400000">
              <a:off x="1600298" y="3758400"/>
              <a:ext cx="1800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rot="5400000">
              <a:off x="1134000" y="3758400"/>
              <a:ext cx="1800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rot="5400000">
              <a:off x="1350000" y="3758400"/>
              <a:ext cx="1800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rot="5400000">
              <a:off x="-328528" y="3758400"/>
              <a:ext cx="1800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/>
            <p:cNvSpPr txBox="1"/>
            <p:nvPr/>
          </p:nvSpPr>
          <p:spPr>
            <a:xfrm>
              <a:off x="1800000" y="40788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1800000" y="42588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023200" y="42588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2248306" y="44388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1038878" y="3358477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≤</a:t>
              </a:r>
              <a:r>
                <a:rPr lang="de-DE" sz="1200" baseline="-25000" dirty="0" smtClean="0">
                  <a:cs typeface="Times New Roman" pitchFamily="18" charset="0"/>
                </a:rPr>
                <a:t>BB</a:t>
              </a:r>
              <a:endParaRPr lang="de-DE" sz="1200" dirty="0" smtClean="0">
                <a:cs typeface="Times New Roman" pitchFamily="18" charset="0"/>
              </a:endParaRPr>
            </a:p>
          </p:txBody>
        </p:sp>
      </p:grpSp>
      <p:grpSp>
        <p:nvGrpSpPr>
          <p:cNvPr id="78" name="Gruppieren 77"/>
          <p:cNvGrpSpPr>
            <a:grpSpLocks/>
          </p:cNvGrpSpPr>
          <p:nvPr/>
        </p:nvGrpSpPr>
        <p:grpSpPr>
          <a:xfrm>
            <a:off x="3838332" y="3571876"/>
            <a:ext cx="1305172" cy="1246408"/>
            <a:chOff x="2682000" y="3786191"/>
            <a:chExt cx="1305172" cy="1246408"/>
          </a:xfrm>
        </p:grpSpPr>
        <p:grpSp>
          <p:nvGrpSpPr>
            <p:cNvPr id="76" name="Gruppieren 75"/>
            <p:cNvGrpSpPr/>
            <p:nvPr/>
          </p:nvGrpSpPr>
          <p:grpSpPr>
            <a:xfrm>
              <a:off x="2682000" y="3786191"/>
              <a:ext cx="1305172" cy="1246408"/>
              <a:chOff x="2682000" y="3786191"/>
              <a:chExt cx="1305172" cy="1246408"/>
            </a:xfrm>
          </p:grpSpPr>
          <p:sp>
            <p:nvSpPr>
              <p:cNvPr id="57" name="Textfeld 56"/>
              <p:cNvSpPr txBox="1"/>
              <p:nvPr/>
            </p:nvSpPr>
            <p:spPr>
              <a:xfrm>
                <a:off x="2826000" y="4579200"/>
                <a:ext cx="703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Lecturer</a:t>
                </a: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2682000" y="4755600"/>
                <a:ext cx="8595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Participant</a:t>
                </a: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 rot="16200000">
                <a:off x="3287134" y="4155490"/>
                <a:ext cx="703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Lecturer</a:t>
                </a: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 rot="16200000">
                <a:off x="3418876" y="4077488"/>
                <a:ext cx="8595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Participant</a:t>
                </a:r>
              </a:p>
            </p:txBody>
          </p:sp>
          <p:cxnSp>
            <p:nvCxnSpPr>
              <p:cNvPr id="61" name="Gerade Verbindung 60"/>
              <p:cNvCxnSpPr/>
              <p:nvPr/>
            </p:nvCxnSpPr>
            <p:spPr>
              <a:xfrm rot="5400000">
                <a:off x="2928030" y="4424400"/>
                <a:ext cx="1144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>
              <a:xfrm rot="5400000">
                <a:off x="2962800" y="4424400"/>
                <a:ext cx="1144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>
              <a:xfrm rot="5400000">
                <a:off x="3167385" y="4424400"/>
                <a:ext cx="1144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66"/>
              <p:cNvCxnSpPr/>
              <p:nvPr/>
            </p:nvCxnSpPr>
            <p:spPr>
              <a:xfrm rot="5400000">
                <a:off x="3383385" y="4424400"/>
                <a:ext cx="1144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67"/>
              <p:cNvCxnSpPr/>
              <p:nvPr/>
            </p:nvCxnSpPr>
            <p:spPr>
              <a:xfrm rot="5400000">
                <a:off x="2159385" y="4424400"/>
                <a:ext cx="1144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/>
              <p:nvPr/>
            </p:nvCxnSpPr>
            <p:spPr>
              <a:xfrm>
                <a:off x="2725200" y="4996800"/>
                <a:ext cx="1234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69"/>
              <p:cNvCxnSpPr/>
              <p:nvPr/>
            </p:nvCxnSpPr>
            <p:spPr>
              <a:xfrm>
                <a:off x="2725200" y="4806000"/>
                <a:ext cx="1234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70"/>
              <p:cNvCxnSpPr/>
              <p:nvPr/>
            </p:nvCxnSpPr>
            <p:spPr>
              <a:xfrm>
                <a:off x="2725200" y="4626000"/>
                <a:ext cx="1234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>
              <a:xfrm>
                <a:off x="2725200" y="4590000"/>
                <a:ext cx="1234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/>
            </p:nvCxnSpPr>
            <p:spPr>
              <a:xfrm>
                <a:off x="2725200" y="3857628"/>
                <a:ext cx="1234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feld 73"/>
              <p:cNvSpPr txBox="1"/>
              <p:nvPr/>
            </p:nvSpPr>
            <p:spPr>
              <a:xfrm>
                <a:off x="3510000" y="4579200"/>
                <a:ext cx="2519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75" name="Textfeld 74"/>
              <p:cNvSpPr txBox="1"/>
              <p:nvPr/>
            </p:nvSpPr>
            <p:spPr>
              <a:xfrm>
                <a:off x="3726000" y="4755600"/>
                <a:ext cx="2519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x</a:t>
                </a:r>
              </a:p>
            </p:txBody>
          </p:sp>
        </p:grpSp>
        <p:sp>
          <p:nvSpPr>
            <p:cNvPr id="77" name="Textfeld 76"/>
            <p:cNvSpPr txBox="1"/>
            <p:nvPr/>
          </p:nvSpPr>
          <p:spPr>
            <a:xfrm>
              <a:off x="2970410" y="4132000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≤</a:t>
              </a:r>
              <a:r>
                <a:rPr lang="de-DE" sz="1200" baseline="-25000" dirty="0" smtClean="0">
                  <a:cs typeface="Times New Roman" pitchFamily="18" charset="0"/>
                </a:rPr>
                <a:t>RR</a:t>
              </a:r>
            </a:p>
          </p:txBody>
        </p:sp>
      </p:grpSp>
      <p:grpSp>
        <p:nvGrpSpPr>
          <p:cNvPr id="101" name="Gruppieren 100"/>
          <p:cNvGrpSpPr/>
          <p:nvPr/>
        </p:nvGrpSpPr>
        <p:grpSpPr>
          <a:xfrm>
            <a:off x="5824804" y="3483732"/>
            <a:ext cx="1747592" cy="1445466"/>
            <a:chOff x="4239844" y="3762303"/>
            <a:chExt cx="1747592" cy="1445466"/>
          </a:xfrm>
        </p:grpSpPr>
        <p:sp>
          <p:nvSpPr>
            <p:cNvPr id="79" name="Textfeld 78"/>
            <p:cNvSpPr txBox="1"/>
            <p:nvPr/>
          </p:nvSpPr>
          <p:spPr>
            <a:xfrm>
              <a:off x="4786314" y="4572008"/>
              <a:ext cx="7730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Professor</a:t>
              </a: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4239844" y="4750770"/>
              <a:ext cx="1332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AssistantProfessor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4891976" y="4930770"/>
              <a:ext cx="673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Student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 rot="16200000">
              <a:off x="5287398" y="4140000"/>
              <a:ext cx="703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Lecturer</a:t>
              </a:r>
            </a:p>
          </p:txBody>
        </p:sp>
        <p:sp>
          <p:nvSpPr>
            <p:cNvPr id="83" name="Textfeld 82"/>
            <p:cNvSpPr txBox="1"/>
            <p:nvPr/>
          </p:nvSpPr>
          <p:spPr>
            <a:xfrm rot="16200000">
              <a:off x="5419140" y="4053600"/>
              <a:ext cx="85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Participant</a:t>
              </a:r>
            </a:p>
          </p:txBody>
        </p:sp>
        <p:cxnSp>
          <p:nvCxnSpPr>
            <p:cNvPr id="84" name="Gerade Verbindung 83"/>
            <p:cNvCxnSpPr/>
            <p:nvPr/>
          </p:nvCxnSpPr>
          <p:spPr>
            <a:xfrm rot="5400000">
              <a:off x="4841894" y="4492800"/>
              <a:ext cx="13176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/>
          </p:nvCxnSpPr>
          <p:spPr>
            <a:xfrm rot="5400000">
              <a:off x="4878000" y="4492800"/>
              <a:ext cx="13176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 rot="5400000">
              <a:off x="5083200" y="4492800"/>
              <a:ext cx="13176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/>
          </p:nvCxnSpPr>
          <p:spPr>
            <a:xfrm rot="5400000">
              <a:off x="5299200" y="4492800"/>
              <a:ext cx="13176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 rot="5400000">
              <a:off x="3625200" y="4492800"/>
              <a:ext cx="13176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>
              <a:off x="4284000" y="4986000"/>
              <a:ext cx="1674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/>
            <p:nvPr/>
          </p:nvCxnSpPr>
          <p:spPr>
            <a:xfrm>
              <a:off x="4284000" y="5148000"/>
              <a:ext cx="1674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>
              <a:off x="4284000" y="4806000"/>
              <a:ext cx="1674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284000" y="4608000"/>
              <a:ext cx="1674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4284000" y="4572000"/>
              <a:ext cx="1674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4284000" y="3834000"/>
              <a:ext cx="1674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feld 94"/>
            <p:cNvSpPr txBox="1"/>
            <p:nvPr/>
          </p:nvSpPr>
          <p:spPr>
            <a:xfrm>
              <a:off x="4793926" y="4080695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P</a:t>
              </a: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5508000" y="4572008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5724000" y="4572008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508000" y="47520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5724000" y="47520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5724000" y="49212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</p:grpSp>
      <p:sp>
        <p:nvSpPr>
          <p:cNvPr id="102" name="Textfeld 101"/>
          <p:cNvSpPr txBox="1"/>
          <p:nvPr/>
        </p:nvSpPr>
        <p:spPr>
          <a:xfrm>
            <a:off x="1785918" y="3000372"/>
            <a:ext cx="70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cs typeface="Times New Roman" pitchFamily="18" charset="0"/>
              </a:rPr>
              <a:t>(B,B,≤</a:t>
            </a:r>
            <a:r>
              <a:rPr lang="de-DE" sz="1200" baseline="-25000" dirty="0" smtClean="0">
                <a:cs typeface="Times New Roman" pitchFamily="18" charset="0"/>
              </a:rPr>
              <a:t>BB</a:t>
            </a:r>
            <a:r>
              <a:rPr lang="de-DE" sz="1200" dirty="0" smtClean="0">
                <a:cs typeface="Times New Roman" pitchFamily="18" charset="0"/>
              </a:rPr>
              <a:t>)</a:t>
            </a:r>
          </a:p>
        </p:txBody>
      </p:sp>
      <p:sp>
        <p:nvSpPr>
          <p:cNvPr id="103" name="Textfeld 102"/>
          <p:cNvSpPr txBox="1"/>
          <p:nvPr/>
        </p:nvSpPr>
        <p:spPr>
          <a:xfrm>
            <a:off x="4143372" y="3000372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cs typeface="Times New Roman" pitchFamily="18" charset="0"/>
              </a:rPr>
              <a:t>(R,R,≤</a:t>
            </a:r>
            <a:r>
              <a:rPr lang="de-DE" sz="1200" baseline="-25000" dirty="0" smtClean="0">
                <a:cs typeface="Times New Roman" pitchFamily="18" charset="0"/>
              </a:rPr>
              <a:t>RR</a:t>
            </a:r>
            <a:r>
              <a:rPr lang="de-DE" sz="1200" dirty="0" smtClean="0">
                <a:cs typeface="Times New Roman" pitchFamily="18" charset="0"/>
              </a:rPr>
              <a:t>)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6401561" y="3000372"/>
            <a:ext cx="599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cs typeface="Times New Roman" pitchFamily="18" charset="0"/>
              </a:rPr>
              <a:t>(B,R,P)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smtClean="0"/>
              <a:t> </a:t>
            </a:r>
            <a:r>
              <a:rPr lang="de-DE" b="1" dirty="0" err="1" smtClean="0"/>
              <a:t>Static</a:t>
            </a:r>
            <a:r>
              <a:rPr lang="de-DE" b="1" dirty="0" smtClean="0"/>
              <a:t> View</a:t>
            </a:r>
          </a:p>
          <a:p>
            <a:endParaRPr lang="de-DE" dirty="0" smtClean="0"/>
          </a:p>
          <a:p>
            <a:r>
              <a:rPr lang="de-DE" dirty="0" smtClean="0"/>
              <a:t> Dynamic View</a:t>
            </a:r>
          </a:p>
          <a:p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err="1" smtClean="0"/>
              <a:t>Conclusion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smtClean="0"/>
              <a:t>Describing Role Models in Terms of Formal Concept Analysis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uppieren 171"/>
          <p:cNvGrpSpPr/>
          <p:nvPr/>
        </p:nvGrpSpPr>
        <p:grpSpPr>
          <a:xfrm>
            <a:off x="1928794" y="4143380"/>
            <a:ext cx="1239442" cy="400110"/>
            <a:chOff x="1955941" y="3743270"/>
            <a:chExt cx="1239442" cy="400110"/>
          </a:xfrm>
        </p:grpSpPr>
        <p:sp>
          <p:nvSpPr>
            <p:cNvPr id="93" name="Textfeld 92"/>
            <p:cNvSpPr txBox="1"/>
            <p:nvPr/>
          </p:nvSpPr>
          <p:spPr>
            <a:xfrm>
              <a:off x="1955941" y="3743270"/>
              <a:ext cx="12394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 smtClean="0">
                  <a:cs typeface="Times New Roman" pitchFamily="18" charset="0"/>
                </a:rPr>
                <a:t>+             </a:t>
              </a:r>
              <a:r>
                <a:rPr lang="de-DE" sz="2000" dirty="0" smtClean="0">
                  <a:cs typeface="Times New Roman" pitchFamily="18" charset="0"/>
                  <a:sym typeface="Symbol"/>
                </a:rPr>
                <a:t> ?</a:t>
              </a:r>
              <a:endParaRPr lang="de-DE" sz="2000" dirty="0" smtClean="0">
                <a:cs typeface="Times New Roman" pitchFamily="18" charset="0"/>
              </a:endParaRPr>
            </a:p>
          </p:txBody>
        </p:sp>
        <p:pic>
          <p:nvPicPr>
            <p:cNvPr id="117" name="Picture 2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73699" y="3798000"/>
              <a:ext cx="169475" cy="324000"/>
            </a:xfrm>
            <a:prstGeom prst="rect">
              <a:avLst/>
            </a:prstGeom>
            <a:noFill/>
          </p:spPr>
        </p:pic>
        <p:pic>
          <p:nvPicPr>
            <p:cNvPr id="118" name="Picture 2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5400000">
              <a:off x="2238606" y="3795320"/>
              <a:ext cx="199383" cy="324000"/>
            </a:xfrm>
            <a:prstGeom prst="rect">
              <a:avLst/>
            </a:prstGeom>
            <a:noFill/>
          </p:spPr>
        </p:pic>
        <p:pic>
          <p:nvPicPr>
            <p:cNvPr id="171" name="Picture 28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14612" y="3798000"/>
              <a:ext cx="164492" cy="324000"/>
            </a:xfrm>
            <a:prstGeom prst="rect">
              <a:avLst/>
            </a:prstGeom>
            <a:noFill/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Role</a:t>
            </a:r>
            <a:r>
              <a:rPr lang="de-DE" dirty="0" smtClean="0"/>
              <a:t> Models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Contexts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>
                <a:sym typeface="Symbol"/>
              </a:rPr>
              <a:t>modeling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base</a:t>
            </a:r>
            <a:r>
              <a:rPr lang="de-DE" dirty="0" smtClean="0">
                <a:sym typeface="Symbol"/>
              </a:rPr>
              <a:t>- </a:t>
            </a:r>
            <a:r>
              <a:rPr lang="de-DE" dirty="0" err="1" smtClean="0">
                <a:sym typeface="Symbol"/>
              </a:rPr>
              <a:t>and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role</a:t>
            </a:r>
            <a:r>
              <a:rPr lang="de-DE" dirty="0" smtClean="0">
                <a:sym typeface="Symbol"/>
              </a:rPr>
              <a:t>-type </a:t>
            </a:r>
            <a:r>
              <a:rPr lang="de-DE" dirty="0" err="1" smtClean="0">
                <a:sym typeface="Symbol"/>
              </a:rPr>
              <a:t>hierarchies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according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to</a:t>
            </a:r>
            <a:r>
              <a:rPr lang="de-DE" dirty="0" smtClean="0">
                <a:sym typeface="Symbol"/>
              </a:rPr>
              <a:t> Godin </a:t>
            </a:r>
            <a:r>
              <a:rPr lang="de-DE" dirty="0" err="1" smtClean="0">
                <a:sym typeface="Symbol"/>
              </a:rPr>
              <a:t>and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Valtchev</a:t>
            </a:r>
            <a:r>
              <a:rPr lang="de-DE" dirty="0" smtClean="0">
                <a:sym typeface="Symbol"/>
              </a:rPr>
              <a:t> via </a:t>
            </a:r>
            <a:r>
              <a:rPr lang="de-DE" dirty="0" err="1" smtClean="0">
                <a:sym typeface="Symbol"/>
              </a:rPr>
              <a:t>class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attributes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and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class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names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played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“-</a:t>
            </a:r>
            <a:r>
              <a:rPr lang="de-DE" dirty="0" err="1" smtClean="0"/>
              <a:t>relation</a:t>
            </a:r>
            <a:r>
              <a:rPr lang="de-DE" dirty="0" smtClean="0"/>
              <a:t> is </a:t>
            </a:r>
            <a:r>
              <a:rPr lang="de-DE" dirty="0" err="1" smtClean="0"/>
              <a:t>pivotal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in </a:t>
            </a:r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modeling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smtClean="0"/>
              <a:t>Describing Role Models in Terms of Formal Concept Analysis</a:t>
            </a:r>
            <a:endParaRPr lang="de-DE" dirty="0"/>
          </a:p>
        </p:txBody>
      </p:sp>
      <p:grpSp>
        <p:nvGrpSpPr>
          <p:cNvPr id="120" name="Gruppieren 119"/>
          <p:cNvGrpSpPr/>
          <p:nvPr/>
        </p:nvGrpSpPr>
        <p:grpSpPr>
          <a:xfrm>
            <a:off x="5143504" y="1928802"/>
            <a:ext cx="3422909" cy="2500330"/>
            <a:chOff x="1571604" y="2214554"/>
            <a:chExt cx="3422909" cy="2500330"/>
          </a:xfrm>
        </p:grpSpPr>
        <p:sp>
          <p:nvSpPr>
            <p:cNvPr id="121" name="Ellipse 120"/>
            <p:cNvSpPr/>
            <p:nvPr/>
          </p:nvSpPr>
          <p:spPr>
            <a:xfrm>
              <a:off x="2160000" y="38853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noFill/>
              </a:endParaRPr>
            </a:p>
          </p:txBody>
        </p:sp>
        <p:sp>
          <p:nvSpPr>
            <p:cNvPr id="122" name="Ellipse 121"/>
            <p:cNvSpPr/>
            <p:nvPr/>
          </p:nvSpPr>
          <p:spPr>
            <a:xfrm>
              <a:off x="3600000" y="38853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noFill/>
              </a:endParaRPr>
            </a:p>
          </p:txBody>
        </p:sp>
        <p:sp>
          <p:nvSpPr>
            <p:cNvPr id="123" name="Ellipse 122"/>
            <p:cNvSpPr/>
            <p:nvPr/>
          </p:nvSpPr>
          <p:spPr>
            <a:xfrm>
              <a:off x="3600000" y="31653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noFill/>
              </a:endParaRPr>
            </a:p>
          </p:txBody>
        </p:sp>
        <p:sp>
          <p:nvSpPr>
            <p:cNvPr id="124" name="Ellipse 123"/>
            <p:cNvSpPr/>
            <p:nvPr/>
          </p:nvSpPr>
          <p:spPr>
            <a:xfrm>
              <a:off x="2880000" y="2446884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noFill/>
              </a:endParaRPr>
            </a:p>
          </p:txBody>
        </p:sp>
        <p:sp>
          <p:nvSpPr>
            <p:cNvPr id="125" name="Ellipse 124"/>
            <p:cNvSpPr/>
            <p:nvPr/>
          </p:nvSpPr>
          <p:spPr>
            <a:xfrm>
              <a:off x="2880000" y="4606884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noFill/>
              </a:endParaRPr>
            </a:p>
          </p:txBody>
        </p:sp>
        <p:cxnSp>
          <p:nvCxnSpPr>
            <p:cNvPr id="126" name="Gerade Verbindung 125"/>
            <p:cNvCxnSpPr>
              <a:stCxn id="123" idx="1"/>
              <a:endCxn id="124" idx="5"/>
            </p:cNvCxnSpPr>
            <p:nvPr/>
          </p:nvCxnSpPr>
          <p:spPr>
            <a:xfrm rot="16200000" flipV="1">
              <a:off x="2972970" y="2538282"/>
              <a:ext cx="642060" cy="643632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>
              <a:stCxn id="123" idx="4"/>
              <a:endCxn id="122" idx="0"/>
            </p:cNvCxnSpPr>
            <p:nvPr/>
          </p:nvCxnSpPr>
          <p:spPr>
            <a:xfrm rot="5400000">
              <a:off x="3348000" y="3579312"/>
              <a:ext cx="612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>
              <a:stCxn id="125" idx="7"/>
              <a:endCxn id="122" idx="3"/>
            </p:cNvCxnSpPr>
            <p:nvPr/>
          </p:nvCxnSpPr>
          <p:spPr>
            <a:xfrm rot="5400000" flipH="1" flipV="1">
              <a:off x="2971398" y="3978282"/>
              <a:ext cx="645204" cy="643632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/>
            <p:cNvCxnSpPr>
              <a:stCxn id="125" idx="1"/>
              <a:endCxn id="121" idx="5"/>
            </p:cNvCxnSpPr>
            <p:nvPr/>
          </p:nvCxnSpPr>
          <p:spPr>
            <a:xfrm rot="16200000" flipV="1">
              <a:off x="2251398" y="3978282"/>
              <a:ext cx="645204" cy="643632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129"/>
            <p:cNvCxnSpPr>
              <a:stCxn id="121" idx="7"/>
              <a:endCxn id="124" idx="3"/>
            </p:cNvCxnSpPr>
            <p:nvPr/>
          </p:nvCxnSpPr>
          <p:spPr>
            <a:xfrm rot="5400000" flipH="1" flipV="1">
              <a:off x="1892970" y="2898282"/>
              <a:ext cx="1362060" cy="643632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feld 130"/>
            <p:cNvSpPr txBox="1"/>
            <p:nvPr/>
          </p:nvSpPr>
          <p:spPr>
            <a:xfrm>
              <a:off x="3636000" y="3202884"/>
              <a:ext cx="784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Professor</a:t>
              </a:r>
            </a:p>
          </p:txBody>
        </p:sp>
        <p:sp>
          <p:nvSpPr>
            <p:cNvPr id="132" name="Textfeld 131"/>
            <p:cNvSpPr txBox="1"/>
            <p:nvPr/>
          </p:nvSpPr>
          <p:spPr>
            <a:xfrm>
              <a:off x="3636000" y="3921874"/>
              <a:ext cx="13585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AssistantProfessor</a:t>
              </a:r>
            </a:p>
          </p:txBody>
        </p:sp>
        <p:sp>
          <p:nvSpPr>
            <p:cNvPr id="133" name="Textfeld 132"/>
            <p:cNvSpPr txBox="1"/>
            <p:nvPr/>
          </p:nvSpPr>
          <p:spPr>
            <a:xfrm>
              <a:off x="1571604" y="3921874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Student</a:t>
              </a:r>
            </a:p>
          </p:txBody>
        </p:sp>
        <p:sp>
          <p:nvSpPr>
            <p:cNvPr id="134" name="Textfeld 133"/>
            <p:cNvSpPr txBox="1"/>
            <p:nvPr/>
          </p:nvSpPr>
          <p:spPr>
            <a:xfrm>
              <a:off x="2675748" y="2214554"/>
              <a:ext cx="538930" cy="279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cs typeface="Times New Roman" pitchFamily="18" charset="0"/>
                </a:rPr>
                <a:t>name</a:t>
              </a:r>
            </a:p>
          </p:txBody>
        </p:sp>
        <p:sp>
          <p:nvSpPr>
            <p:cNvPr id="135" name="Textfeld 134"/>
            <p:cNvSpPr txBox="1"/>
            <p:nvPr/>
          </p:nvSpPr>
          <p:spPr>
            <a:xfrm>
              <a:off x="3636000" y="2952000"/>
              <a:ext cx="603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cs typeface="Times New Roman" pitchFamily="18" charset="0"/>
                </a:rPr>
                <a:t>faculty</a:t>
              </a:r>
            </a:p>
          </p:txBody>
        </p:sp>
        <p:sp>
          <p:nvSpPr>
            <p:cNvPr id="136" name="Textfeld 135"/>
            <p:cNvSpPr txBox="1"/>
            <p:nvPr/>
          </p:nvSpPr>
          <p:spPr>
            <a:xfrm>
              <a:off x="3636000" y="3672000"/>
              <a:ext cx="73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cs typeface="Times New Roman" pitchFamily="18" charset="0"/>
                </a:rPr>
                <a:t>evalDate</a:t>
              </a:r>
            </a:p>
          </p:txBody>
        </p:sp>
        <p:sp>
          <p:nvSpPr>
            <p:cNvPr id="137" name="Textfeld 136"/>
            <p:cNvSpPr txBox="1"/>
            <p:nvPr/>
          </p:nvSpPr>
          <p:spPr>
            <a:xfrm>
              <a:off x="1656000" y="3672000"/>
              <a:ext cx="5884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cs typeface="Times New Roman" pitchFamily="18" charset="0"/>
                </a:rPr>
                <a:t>studID</a:t>
              </a:r>
            </a:p>
          </p:txBody>
        </p:sp>
      </p:grpSp>
      <p:grpSp>
        <p:nvGrpSpPr>
          <p:cNvPr id="138" name="Gruppieren 137"/>
          <p:cNvGrpSpPr/>
          <p:nvPr/>
        </p:nvGrpSpPr>
        <p:grpSpPr>
          <a:xfrm>
            <a:off x="5693839" y="5048321"/>
            <a:ext cx="1521367" cy="1238199"/>
            <a:chOff x="4968000" y="4320000"/>
            <a:chExt cx="1521367" cy="1238199"/>
          </a:xfrm>
        </p:grpSpPr>
        <p:sp>
          <p:nvSpPr>
            <p:cNvPr id="139" name="Ellipse 138"/>
            <p:cNvSpPr/>
            <p:nvPr/>
          </p:nvSpPr>
          <p:spPr>
            <a:xfrm>
              <a:off x="5749884" y="4525200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noFill/>
              </a:endParaRPr>
            </a:p>
          </p:txBody>
        </p:sp>
        <p:sp>
          <p:nvSpPr>
            <p:cNvPr id="140" name="Ellipse 139"/>
            <p:cNvSpPr/>
            <p:nvPr/>
          </p:nvSpPr>
          <p:spPr>
            <a:xfrm>
              <a:off x="5749200" y="5245200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noFill/>
              </a:endParaRPr>
            </a:p>
          </p:txBody>
        </p:sp>
        <p:cxnSp>
          <p:nvCxnSpPr>
            <p:cNvPr id="141" name="Gerade Verbindung 140"/>
            <p:cNvCxnSpPr>
              <a:stCxn id="140" idx="0"/>
              <a:endCxn id="139" idx="4"/>
            </p:cNvCxnSpPr>
            <p:nvPr/>
          </p:nvCxnSpPr>
          <p:spPr>
            <a:xfrm rot="5400000" flipH="1" flipV="1">
              <a:off x="5497542" y="4938858"/>
              <a:ext cx="612000" cy="684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feld 141"/>
            <p:cNvSpPr txBox="1"/>
            <p:nvPr/>
          </p:nvSpPr>
          <p:spPr>
            <a:xfrm>
              <a:off x="5112000" y="4561200"/>
              <a:ext cx="703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Lecturer</a:t>
              </a: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4968000" y="5281200"/>
              <a:ext cx="85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Participant</a:t>
              </a: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5785200" y="4320000"/>
              <a:ext cx="704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cs typeface="Times New Roman" pitchFamily="18" charset="0"/>
                </a:rPr>
                <a:t>material</a:t>
              </a:r>
            </a:p>
          </p:txBody>
        </p:sp>
        <p:sp>
          <p:nvSpPr>
            <p:cNvPr id="145" name="Textfeld 144"/>
            <p:cNvSpPr txBox="1"/>
            <p:nvPr/>
          </p:nvSpPr>
          <p:spPr>
            <a:xfrm>
              <a:off x="5785200" y="5009389"/>
              <a:ext cx="546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cs typeface="Times New Roman" pitchFamily="18" charset="0"/>
                </a:rPr>
                <a:t>grade</a:t>
              </a:r>
            </a:p>
          </p:txBody>
        </p:sp>
      </p:grpSp>
      <p:grpSp>
        <p:nvGrpSpPr>
          <p:cNvPr id="146" name="Gruppieren 145"/>
          <p:cNvGrpSpPr/>
          <p:nvPr/>
        </p:nvGrpSpPr>
        <p:grpSpPr>
          <a:xfrm>
            <a:off x="5220244" y="2357430"/>
            <a:ext cx="3423722" cy="3424987"/>
            <a:chOff x="2505600" y="1571612"/>
            <a:chExt cx="3423722" cy="3424987"/>
          </a:xfrm>
        </p:grpSpPr>
        <p:sp>
          <p:nvSpPr>
            <p:cNvPr id="155" name="Textfeld 154"/>
            <p:cNvSpPr txBox="1"/>
            <p:nvPr/>
          </p:nvSpPr>
          <p:spPr>
            <a:xfrm>
              <a:off x="4573372" y="2559942"/>
              <a:ext cx="784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Professor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3094809" y="3963600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noFill/>
              </a:endParaRP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4534809" y="3242370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noFill/>
              </a:endParaRP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4534809" y="2522370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noFill/>
              </a:endParaRPr>
            </a:p>
          </p:txBody>
        </p:sp>
        <p:sp>
          <p:nvSpPr>
            <p:cNvPr id="150" name="Ellipse 149"/>
            <p:cNvSpPr/>
            <p:nvPr/>
          </p:nvSpPr>
          <p:spPr>
            <a:xfrm>
              <a:off x="3814809" y="180394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noFill/>
              </a:endParaRPr>
            </a:p>
          </p:txBody>
        </p:sp>
        <p:sp>
          <p:nvSpPr>
            <p:cNvPr id="151" name="Ellipse 150"/>
            <p:cNvSpPr/>
            <p:nvPr/>
          </p:nvSpPr>
          <p:spPr>
            <a:xfrm>
              <a:off x="3814809" y="4683600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noFill/>
              </a:endParaRPr>
            </a:p>
          </p:txBody>
        </p:sp>
        <p:cxnSp>
          <p:nvCxnSpPr>
            <p:cNvPr id="152" name="Gerade Verbindung 151"/>
            <p:cNvCxnSpPr>
              <a:stCxn id="149" idx="1"/>
              <a:endCxn id="150" idx="5"/>
            </p:cNvCxnSpPr>
            <p:nvPr/>
          </p:nvCxnSpPr>
          <p:spPr>
            <a:xfrm rot="16200000" flipV="1">
              <a:off x="3907779" y="1895340"/>
              <a:ext cx="642060" cy="643632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152"/>
            <p:cNvCxnSpPr>
              <a:stCxn id="149" idx="4"/>
              <a:endCxn id="148" idx="0"/>
            </p:cNvCxnSpPr>
            <p:nvPr/>
          </p:nvCxnSpPr>
          <p:spPr>
            <a:xfrm rot="5400000">
              <a:off x="4282809" y="2936370"/>
              <a:ext cx="612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>
              <a:stCxn id="147" idx="0"/>
              <a:endCxn id="150" idx="3"/>
            </p:cNvCxnSpPr>
            <p:nvPr/>
          </p:nvCxnSpPr>
          <p:spPr>
            <a:xfrm rot="5400000" flipH="1" flipV="1">
              <a:off x="2455980" y="2588955"/>
              <a:ext cx="2067474" cy="681816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feld 155"/>
            <p:cNvSpPr txBox="1"/>
            <p:nvPr/>
          </p:nvSpPr>
          <p:spPr>
            <a:xfrm>
              <a:off x="4570809" y="3278932"/>
              <a:ext cx="13585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AssistantProfessor</a:t>
              </a:r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2505600" y="3999600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Student</a:t>
              </a: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3610557" y="1571612"/>
              <a:ext cx="538930" cy="279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cs typeface="Times New Roman" pitchFamily="18" charset="0"/>
                </a:rPr>
                <a:t>name</a:t>
              </a:r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4570809" y="2309058"/>
              <a:ext cx="603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cs typeface="Times New Roman" pitchFamily="18" charset="0"/>
                </a:rPr>
                <a:t>faculty</a:t>
              </a: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4570809" y="3029058"/>
              <a:ext cx="73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cs typeface="Times New Roman" pitchFamily="18" charset="0"/>
                </a:rPr>
                <a:t>evalDate</a:t>
              </a: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2590809" y="3747600"/>
              <a:ext cx="5884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cs typeface="Times New Roman" pitchFamily="18" charset="0"/>
                </a:rPr>
                <a:t>studID</a:t>
              </a:r>
            </a:p>
          </p:txBody>
        </p:sp>
        <p:sp>
          <p:nvSpPr>
            <p:cNvPr id="162" name="Ellipse 161"/>
            <p:cNvSpPr/>
            <p:nvPr/>
          </p:nvSpPr>
          <p:spPr>
            <a:xfrm>
              <a:off x="4536000" y="3963600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noFill/>
              </a:endParaRPr>
            </a:p>
          </p:txBody>
        </p:sp>
        <p:cxnSp>
          <p:nvCxnSpPr>
            <p:cNvPr id="163" name="Gerade Verbindung 162"/>
            <p:cNvCxnSpPr>
              <a:stCxn id="148" idx="4"/>
              <a:endCxn id="162" idx="0"/>
            </p:cNvCxnSpPr>
            <p:nvPr/>
          </p:nvCxnSpPr>
          <p:spPr>
            <a:xfrm rot="16200000" flipH="1">
              <a:off x="4282789" y="3656389"/>
              <a:ext cx="613230" cy="1191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163"/>
            <p:cNvCxnSpPr>
              <a:stCxn id="162" idx="3"/>
              <a:endCxn id="151" idx="7"/>
            </p:cNvCxnSpPr>
            <p:nvPr/>
          </p:nvCxnSpPr>
          <p:spPr>
            <a:xfrm rot="5400000">
              <a:off x="3907589" y="4055189"/>
              <a:ext cx="643632" cy="644823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>
              <a:stCxn id="147" idx="5"/>
              <a:endCxn id="151" idx="1"/>
            </p:cNvCxnSpPr>
            <p:nvPr/>
          </p:nvCxnSpPr>
          <p:spPr>
            <a:xfrm rot="16200000" flipH="1">
              <a:off x="3186993" y="4055784"/>
              <a:ext cx="643632" cy="643632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/>
            <p:cNvSpPr txBox="1"/>
            <p:nvPr/>
          </p:nvSpPr>
          <p:spPr>
            <a:xfrm>
              <a:off x="4572000" y="3999600"/>
              <a:ext cx="703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Lecturer</a:t>
              </a: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4572000" y="3747600"/>
              <a:ext cx="704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cs typeface="Times New Roman" pitchFamily="18" charset="0"/>
                </a:rPr>
                <a:t>material</a:t>
              </a: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3456000" y="4719600"/>
              <a:ext cx="85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Participant</a:t>
              </a: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3605981" y="4366447"/>
              <a:ext cx="546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cs typeface="Times New Roman" pitchFamily="18" charset="0"/>
                </a:rPr>
                <a:t>grade</a:t>
              </a:r>
            </a:p>
          </p:txBody>
        </p:sp>
      </p:grpSp>
      <p:grpSp>
        <p:nvGrpSpPr>
          <p:cNvPr id="113" name="Gruppieren 112"/>
          <p:cNvGrpSpPr/>
          <p:nvPr/>
        </p:nvGrpSpPr>
        <p:grpSpPr>
          <a:xfrm>
            <a:off x="2197427" y="4130109"/>
            <a:ext cx="588623" cy="584775"/>
            <a:chOff x="2197427" y="4130109"/>
            <a:chExt cx="588623" cy="584775"/>
          </a:xfrm>
        </p:grpSpPr>
        <p:sp>
          <p:nvSpPr>
            <p:cNvPr id="119" name="Textfeld 118"/>
            <p:cNvSpPr txBox="1"/>
            <p:nvPr/>
          </p:nvSpPr>
          <p:spPr>
            <a:xfrm>
              <a:off x="2197427" y="4130109"/>
              <a:ext cx="588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cs typeface="Times New Roman" pitchFamily="18" charset="0"/>
                  <a:sym typeface="Symbol"/>
                </a:rPr>
                <a:t>   </a:t>
              </a:r>
              <a:r>
                <a:rPr lang="de-DE" sz="2000" dirty="0" smtClean="0">
                  <a:cs typeface="Times New Roman" pitchFamily="18" charset="0"/>
                  <a:sym typeface="Symbol"/>
                </a:rPr>
                <a:t>;P</a:t>
              </a:r>
            </a:p>
            <a:p>
              <a:endParaRPr lang="de-DE" sz="1200" dirty="0" smtClean="0">
                <a:cs typeface="Times New Roman" pitchFamily="18" charset="0"/>
              </a:endParaRPr>
            </a:p>
          </p:txBody>
        </p:sp>
        <p:pic>
          <p:nvPicPr>
            <p:cNvPr id="112" name="Picture 28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5984" y="4194000"/>
              <a:ext cx="164492" cy="324000"/>
            </a:xfrm>
            <a:prstGeom prst="rect">
              <a:avLst/>
            </a:prstGeom>
            <a:noFill/>
          </p:spPr>
        </p:pic>
      </p:grpSp>
      <p:grpSp>
        <p:nvGrpSpPr>
          <p:cNvPr id="110" name="Gruppieren 109"/>
          <p:cNvGrpSpPr/>
          <p:nvPr/>
        </p:nvGrpSpPr>
        <p:grpSpPr>
          <a:xfrm>
            <a:off x="1357290" y="2391174"/>
            <a:ext cx="2183836" cy="1301512"/>
            <a:chOff x="1357290" y="2391174"/>
            <a:chExt cx="2183836" cy="1301512"/>
          </a:xfrm>
        </p:grpSpPr>
        <p:grpSp>
          <p:nvGrpSpPr>
            <p:cNvPr id="55" name="Gruppieren 54"/>
            <p:cNvGrpSpPr/>
            <p:nvPr/>
          </p:nvGrpSpPr>
          <p:grpSpPr>
            <a:xfrm>
              <a:off x="1357290" y="2391174"/>
              <a:ext cx="2183836" cy="1301512"/>
              <a:chOff x="642910" y="4127752"/>
              <a:chExt cx="2183836" cy="1301512"/>
            </a:xfrm>
          </p:grpSpPr>
          <p:sp>
            <p:nvSpPr>
              <p:cNvPr id="6" name="Textfeld 5"/>
              <p:cNvSpPr txBox="1"/>
              <p:nvPr/>
            </p:nvSpPr>
            <p:spPr>
              <a:xfrm>
                <a:off x="1189380" y="4792588"/>
                <a:ext cx="7730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Professor</a:t>
                </a:r>
              </a:p>
            </p:txBody>
          </p:sp>
          <p:sp>
            <p:nvSpPr>
              <p:cNvPr id="7" name="Textfeld 6"/>
              <p:cNvSpPr txBox="1"/>
              <p:nvPr/>
            </p:nvSpPr>
            <p:spPr>
              <a:xfrm>
                <a:off x="642910" y="4971350"/>
                <a:ext cx="1332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AssistantProfessor</a:t>
                </a:r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1295042" y="5151350"/>
                <a:ext cx="6737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Student</a:t>
                </a:r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 rot="16200000">
                <a:off x="1756800" y="4449795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name</a:t>
                </a: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 rot="16200000">
                <a:off x="1956339" y="4417639"/>
                <a:ext cx="6032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faculty</a:t>
                </a:r>
              </a:p>
            </p:txBody>
          </p:sp>
          <p:sp>
            <p:nvSpPr>
              <p:cNvPr id="11" name="Textfeld 10"/>
              <p:cNvSpPr txBox="1"/>
              <p:nvPr/>
            </p:nvSpPr>
            <p:spPr>
              <a:xfrm rot="16200000">
                <a:off x="2106000" y="4354256"/>
                <a:ext cx="7300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evalDate</a:t>
                </a:r>
              </a:p>
            </p:txBody>
          </p:sp>
          <p:cxnSp>
            <p:nvCxnSpPr>
              <p:cNvPr id="12" name="Gerade Verbindung 11"/>
              <p:cNvCxnSpPr/>
              <p:nvPr/>
            </p:nvCxnSpPr>
            <p:spPr>
              <a:xfrm>
                <a:off x="684000" y="4785407"/>
                <a:ext cx="2116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/>
              <p:cNvCxnSpPr/>
              <p:nvPr/>
            </p:nvCxnSpPr>
            <p:spPr>
              <a:xfrm>
                <a:off x="684000" y="4821065"/>
                <a:ext cx="2116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>
              <a:xfrm rot="5400000">
                <a:off x="1296000" y="4771800"/>
                <a:ext cx="1206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 rot="5400000">
                <a:off x="1332000" y="4772826"/>
                <a:ext cx="1206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>
                <a:off x="684000" y="5015465"/>
                <a:ext cx="2116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684000" y="5195465"/>
                <a:ext cx="2116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>
                <a:off x="684000" y="5375465"/>
                <a:ext cx="2116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/>
              <p:cNvCxnSpPr/>
              <p:nvPr/>
            </p:nvCxnSpPr>
            <p:spPr>
              <a:xfrm>
                <a:off x="684000" y="4165200"/>
                <a:ext cx="2116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/>
              <p:nvPr/>
            </p:nvCxnSpPr>
            <p:spPr>
              <a:xfrm rot="5400000">
                <a:off x="1980000" y="4771800"/>
                <a:ext cx="1206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20"/>
              <p:cNvCxnSpPr/>
              <p:nvPr/>
            </p:nvCxnSpPr>
            <p:spPr>
              <a:xfrm rot="5400000">
                <a:off x="1548842" y="4771800"/>
                <a:ext cx="1206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rot="5400000">
                <a:off x="1764842" y="4771800"/>
                <a:ext cx="1206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rot="5400000">
                <a:off x="86314" y="4771800"/>
                <a:ext cx="1206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/>
              <p:cNvSpPr txBox="1"/>
              <p:nvPr/>
            </p:nvSpPr>
            <p:spPr>
              <a:xfrm>
                <a:off x="1917842" y="4792265"/>
                <a:ext cx="2519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1917842" y="4972265"/>
                <a:ext cx="2519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26" name="Textfeld 25"/>
              <p:cNvSpPr txBox="1"/>
              <p:nvPr/>
            </p:nvSpPr>
            <p:spPr>
              <a:xfrm>
                <a:off x="2144020" y="4972265"/>
                <a:ext cx="2519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27" name="Textfeld 26"/>
              <p:cNvSpPr txBox="1"/>
              <p:nvPr/>
            </p:nvSpPr>
            <p:spPr>
              <a:xfrm>
                <a:off x="1918800" y="5152265"/>
                <a:ext cx="2519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29" name="Textfeld 28"/>
              <p:cNvSpPr txBox="1"/>
              <p:nvPr/>
            </p:nvSpPr>
            <p:spPr>
              <a:xfrm>
                <a:off x="2143108" y="4791600"/>
                <a:ext cx="2519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2365200" y="4971600"/>
                <a:ext cx="2519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 rot="16200000">
                <a:off x="2394000" y="4420800"/>
                <a:ext cx="5884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studID</a:t>
                </a:r>
              </a:p>
            </p:txBody>
          </p:sp>
          <p:cxnSp>
            <p:nvCxnSpPr>
              <p:cNvPr id="32" name="Gerade Verbindung 31"/>
              <p:cNvCxnSpPr/>
              <p:nvPr/>
            </p:nvCxnSpPr>
            <p:spPr>
              <a:xfrm rot="5400000">
                <a:off x="2196000" y="4771800"/>
                <a:ext cx="1206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feld 32"/>
              <p:cNvSpPr txBox="1"/>
              <p:nvPr/>
            </p:nvSpPr>
            <p:spPr>
              <a:xfrm>
                <a:off x="2574000" y="5151600"/>
                <a:ext cx="2519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x</a:t>
                </a:r>
              </a:p>
            </p:txBody>
          </p:sp>
        </p:grpSp>
        <p:sp>
          <p:nvSpPr>
            <p:cNvPr id="109" name="Textfeld 108"/>
            <p:cNvSpPr txBox="1"/>
            <p:nvPr/>
          </p:nvSpPr>
          <p:spPr>
            <a:xfrm>
              <a:off x="1857356" y="2643182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I</a:t>
              </a:r>
              <a:r>
                <a:rPr lang="de-DE" sz="1200" baseline="-25000" dirty="0" smtClean="0"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114" name="Gruppieren 113"/>
          <p:cNvGrpSpPr/>
          <p:nvPr/>
        </p:nvGrpSpPr>
        <p:grpSpPr>
          <a:xfrm>
            <a:off x="1857356" y="5001014"/>
            <a:ext cx="1295992" cy="1071192"/>
            <a:chOff x="1857356" y="5001014"/>
            <a:chExt cx="1295992" cy="1071192"/>
          </a:xfrm>
        </p:grpSpPr>
        <p:grpSp>
          <p:nvGrpSpPr>
            <p:cNvPr id="54" name="Gruppieren 53"/>
            <p:cNvGrpSpPr/>
            <p:nvPr/>
          </p:nvGrpSpPr>
          <p:grpSpPr>
            <a:xfrm>
              <a:off x="1857356" y="5001014"/>
              <a:ext cx="1295992" cy="1071192"/>
              <a:chOff x="2990256" y="4340416"/>
              <a:chExt cx="1295992" cy="1071192"/>
            </a:xfrm>
          </p:grpSpPr>
          <p:sp>
            <p:nvSpPr>
              <p:cNvPr id="37" name="Textfeld 36"/>
              <p:cNvSpPr txBox="1"/>
              <p:nvPr/>
            </p:nvSpPr>
            <p:spPr>
              <a:xfrm>
                <a:off x="3134256" y="4958209"/>
                <a:ext cx="703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Lecturer</a:t>
                </a: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2990256" y="5134609"/>
                <a:ext cx="8595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Participant</a:t>
                </a:r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 rot="16200000">
                <a:off x="3588206" y="4554000"/>
                <a:ext cx="7041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material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 rot="16200000">
                <a:off x="3876206" y="4633200"/>
                <a:ext cx="5373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grade</a:t>
                </a:r>
              </a:p>
            </p:txBody>
          </p:sp>
          <p:cxnSp>
            <p:nvCxnSpPr>
              <p:cNvPr id="41" name="Gerade Verbindung 40"/>
              <p:cNvCxnSpPr/>
              <p:nvPr/>
            </p:nvCxnSpPr>
            <p:spPr>
              <a:xfrm rot="5400000">
                <a:off x="3313686" y="4881600"/>
                <a:ext cx="990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/>
            </p:nvCxnSpPr>
            <p:spPr>
              <a:xfrm rot="5400000">
                <a:off x="3348456" y="4881600"/>
                <a:ext cx="990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/>
            </p:nvCxnSpPr>
            <p:spPr>
              <a:xfrm rot="5400000">
                <a:off x="3564806" y="4881600"/>
                <a:ext cx="990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/>
            </p:nvCxnSpPr>
            <p:spPr>
              <a:xfrm rot="5400000">
                <a:off x="3780806" y="4881600"/>
                <a:ext cx="990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/>
            </p:nvCxnSpPr>
            <p:spPr>
              <a:xfrm rot="5400000">
                <a:off x="2545041" y="4881600"/>
                <a:ext cx="990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/>
            </p:nvCxnSpPr>
            <p:spPr>
              <a:xfrm>
                <a:off x="3038400" y="5375809"/>
                <a:ext cx="1242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/>
            </p:nvCxnSpPr>
            <p:spPr>
              <a:xfrm>
                <a:off x="3033456" y="5185009"/>
                <a:ext cx="1242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/>
            </p:nvCxnSpPr>
            <p:spPr>
              <a:xfrm>
                <a:off x="3033456" y="5005009"/>
                <a:ext cx="1242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/>
            </p:nvCxnSpPr>
            <p:spPr>
              <a:xfrm>
                <a:off x="3033456" y="4969009"/>
                <a:ext cx="1242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/>
            </p:nvCxnSpPr>
            <p:spPr>
              <a:xfrm>
                <a:off x="3038400" y="4392000"/>
                <a:ext cx="1242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feld 50"/>
              <p:cNvSpPr txBox="1"/>
              <p:nvPr/>
            </p:nvSpPr>
            <p:spPr>
              <a:xfrm>
                <a:off x="3818256" y="4958209"/>
                <a:ext cx="2519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4034256" y="5134609"/>
                <a:ext cx="2519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3819600" y="5133600"/>
                <a:ext cx="2519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x</a:t>
                </a:r>
              </a:p>
            </p:txBody>
          </p:sp>
        </p:grpSp>
        <p:sp>
          <p:nvSpPr>
            <p:cNvPr id="111" name="Textfeld 110"/>
            <p:cNvSpPr txBox="1"/>
            <p:nvPr/>
          </p:nvSpPr>
          <p:spPr>
            <a:xfrm>
              <a:off x="2143108" y="521495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I</a:t>
              </a:r>
              <a:r>
                <a:rPr lang="de-DE" sz="1200" baseline="-25000" dirty="0" smtClean="0">
                  <a:cs typeface="Times New Roman" pitchFamily="18" charset="0"/>
                </a:rPr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07407E-6 L -0.04445 0.1939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" y="9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-0.0007 -0.1689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Composition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smtClean="0"/>
              <a:t>Describing Role Models in Terms of Formal Concept Analysis</a:t>
            </a:r>
            <a:endParaRPr lang="de-DE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276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1276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58" name="Gruppieren 57"/>
          <p:cNvGrpSpPr/>
          <p:nvPr/>
        </p:nvGrpSpPr>
        <p:grpSpPr>
          <a:xfrm>
            <a:off x="500034" y="1763446"/>
            <a:ext cx="8033957" cy="3308628"/>
            <a:chOff x="500034" y="1763446"/>
            <a:chExt cx="8033957" cy="3308628"/>
          </a:xfrm>
        </p:grpSpPr>
        <p:sp>
          <p:nvSpPr>
            <p:cNvPr id="49" name="Rechteck 48"/>
            <p:cNvSpPr/>
            <p:nvPr/>
          </p:nvSpPr>
          <p:spPr>
            <a:xfrm>
              <a:off x="571472" y="2192074"/>
              <a:ext cx="7920000" cy="2880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5875"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noFill/>
              </a:endParaRPr>
            </a:p>
          </p:txBody>
        </p:sp>
        <p:grpSp>
          <p:nvGrpSpPr>
            <p:cNvPr id="56" name="Gruppieren 55"/>
            <p:cNvGrpSpPr/>
            <p:nvPr/>
          </p:nvGrpSpPr>
          <p:grpSpPr>
            <a:xfrm>
              <a:off x="1169438" y="2857496"/>
              <a:ext cx="1630575" cy="1120346"/>
              <a:chOff x="1169438" y="1379960"/>
              <a:chExt cx="1630575" cy="1120346"/>
            </a:xfrm>
          </p:grpSpPr>
          <p:grpSp>
            <p:nvGrpSpPr>
              <p:cNvPr id="96" name="Gruppieren 95"/>
              <p:cNvGrpSpPr/>
              <p:nvPr/>
            </p:nvGrpSpPr>
            <p:grpSpPr>
              <a:xfrm>
                <a:off x="1169438" y="1379960"/>
                <a:ext cx="1630575" cy="1120346"/>
                <a:chOff x="1098000" y="1928802"/>
                <a:chExt cx="1630575" cy="1120346"/>
              </a:xfrm>
            </p:grpSpPr>
            <p:sp>
              <p:nvSpPr>
                <p:cNvPr id="25" name="Textfeld 24"/>
                <p:cNvSpPr txBox="1"/>
                <p:nvPr/>
              </p:nvSpPr>
              <p:spPr>
                <a:xfrm>
                  <a:off x="1155893" y="1928802"/>
                  <a:ext cx="122661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2000" i="1" dirty="0" smtClean="0">
                      <a:cs typeface="Times New Roman" pitchFamily="18" charset="0"/>
                    </a:rPr>
                    <a:t>G := B     R</a:t>
                  </a:r>
                </a:p>
              </p:txBody>
            </p:sp>
            <p:sp>
              <p:nvSpPr>
                <p:cNvPr id="31" name="Textfeld 30"/>
                <p:cNvSpPr txBox="1"/>
                <p:nvPr/>
              </p:nvSpPr>
              <p:spPr>
                <a:xfrm>
                  <a:off x="1098000" y="2289038"/>
                  <a:ext cx="163057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2000" i="1" dirty="0" smtClean="0">
                      <a:cs typeface="Times New Roman" pitchFamily="18" charset="0"/>
                    </a:rPr>
                    <a:t>M := M</a:t>
                  </a:r>
                  <a:r>
                    <a:rPr lang="de-DE" sz="2000" i="1" baseline="-25000" dirty="0" smtClean="0">
                      <a:cs typeface="Times New Roman" pitchFamily="18" charset="0"/>
                    </a:rPr>
                    <a:t>B</a:t>
                  </a:r>
                  <a:r>
                    <a:rPr lang="de-DE" sz="2000" i="1" dirty="0" smtClean="0">
                      <a:cs typeface="Times New Roman" pitchFamily="18" charset="0"/>
                    </a:rPr>
                    <a:t>     M</a:t>
                  </a:r>
                  <a:r>
                    <a:rPr lang="de-DE" sz="2000" i="1" baseline="-25000" dirty="0" smtClean="0">
                      <a:cs typeface="Times New Roman" pitchFamily="18" charset="0"/>
                    </a:rPr>
                    <a:t>R</a:t>
                  </a:r>
                </a:p>
              </p:txBody>
            </p:sp>
            <p:grpSp>
              <p:nvGrpSpPr>
                <p:cNvPr id="95" name="Gruppieren 94"/>
                <p:cNvGrpSpPr/>
                <p:nvPr/>
              </p:nvGrpSpPr>
              <p:grpSpPr>
                <a:xfrm>
                  <a:off x="1242000" y="2649038"/>
                  <a:ext cx="1472612" cy="400110"/>
                  <a:chOff x="1242000" y="2649038"/>
                  <a:chExt cx="1472612" cy="400110"/>
                </a:xfrm>
              </p:grpSpPr>
              <p:sp>
                <p:nvSpPr>
                  <p:cNvPr id="53" name="Textfeld 52"/>
                  <p:cNvSpPr txBox="1"/>
                  <p:nvPr/>
                </p:nvSpPr>
                <p:spPr>
                  <a:xfrm>
                    <a:off x="1313438" y="2649038"/>
                    <a:ext cx="115768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i="1" dirty="0" smtClean="0">
                        <a:cs typeface="Times New Roman" pitchFamily="18" charset="0"/>
                      </a:rPr>
                      <a:t> := I</a:t>
                    </a:r>
                    <a:r>
                      <a:rPr lang="de-DE" sz="2000" i="1" baseline="-25000" dirty="0" smtClean="0">
                        <a:cs typeface="Times New Roman" pitchFamily="18" charset="0"/>
                      </a:rPr>
                      <a:t>B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    I</a:t>
                    </a:r>
                    <a:r>
                      <a:rPr lang="de-DE" sz="2000" i="1" baseline="-25000" dirty="0" smtClean="0">
                        <a:cs typeface="Times New Roman" pitchFamily="18" charset="0"/>
                      </a:rPr>
                      <a:t>R</a:t>
                    </a:r>
                    <a:r>
                      <a:rPr lang="de-DE" sz="2000" i="1" dirty="0" smtClean="0">
                        <a:cs typeface="Times New Roman" pitchFamily="18" charset="0"/>
                      </a:rPr>
                      <a:t> </a:t>
                    </a:r>
                    <a:endParaRPr lang="de-DE" sz="2000" i="1" baseline="-25000" dirty="0" smtClean="0">
                      <a:cs typeface="Times New Roman" pitchFamily="18" charset="0"/>
                    </a:endParaRPr>
                  </a:p>
                </p:txBody>
              </p:sp>
              <p:pic>
                <p:nvPicPr>
                  <p:cNvPr id="77" name="Picture 28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07178" y="2707200"/>
                    <a:ext cx="164492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78" name="Picture 28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57422" y="2707200"/>
                    <a:ext cx="164492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90" name="Picture 20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70058" y="2710800"/>
                    <a:ext cx="144554" cy="3240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93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42000" y="2707200"/>
                    <a:ext cx="154525" cy="324000"/>
                  </a:xfrm>
                  <a:prstGeom prst="rect">
                    <a:avLst/>
                  </a:prstGeom>
                  <a:noFill/>
                </p:spPr>
              </p:pic>
            </p:grpSp>
          </p:grpSp>
          <p:pic>
            <p:nvPicPr>
              <p:cNvPr id="75" name="Picture 32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141438" y="1819116"/>
                <a:ext cx="164492" cy="324000"/>
              </a:xfrm>
              <a:prstGeom prst="rect">
                <a:avLst/>
              </a:prstGeom>
              <a:noFill/>
            </p:spPr>
          </p:pic>
          <p:pic>
            <p:nvPicPr>
              <p:cNvPr id="76" name="Picture 32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978616" y="1434864"/>
                <a:ext cx="164492" cy="324000"/>
              </a:xfrm>
              <a:prstGeom prst="rect">
                <a:avLst/>
              </a:prstGeom>
              <a:noFill/>
            </p:spPr>
          </p:pic>
        </p:grpSp>
        <p:grpSp>
          <p:nvGrpSpPr>
            <p:cNvPr id="100" name="Gruppieren 99"/>
            <p:cNvGrpSpPr/>
            <p:nvPr/>
          </p:nvGrpSpPr>
          <p:grpSpPr>
            <a:xfrm>
              <a:off x="1331438" y="4237884"/>
              <a:ext cx="4474793" cy="405562"/>
              <a:chOff x="784108" y="3500438"/>
              <a:chExt cx="4474793" cy="405562"/>
            </a:xfrm>
          </p:grpSpPr>
          <p:pic>
            <p:nvPicPr>
              <p:cNvPr id="84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857599" y="3510000"/>
                <a:ext cx="359446" cy="396000"/>
              </a:xfrm>
              <a:prstGeom prst="rect">
                <a:avLst/>
              </a:prstGeom>
              <a:noFill/>
            </p:spPr>
          </p:pic>
          <p:sp>
            <p:nvSpPr>
              <p:cNvPr id="60" name="Textfeld 59"/>
              <p:cNvSpPr txBox="1"/>
              <p:nvPr/>
            </p:nvSpPr>
            <p:spPr>
              <a:xfrm>
                <a:off x="886807" y="3500438"/>
                <a:ext cx="43720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i="1" dirty="0" smtClean="0">
                    <a:cs typeface="Times New Roman" pitchFamily="18" charset="0"/>
                  </a:rPr>
                  <a:t>:=   (</a:t>
                </a:r>
                <a:r>
                  <a:rPr lang="de-DE" sz="2000" i="1" dirty="0" err="1" smtClean="0">
                    <a:cs typeface="Times New Roman" pitchFamily="18" charset="0"/>
                  </a:rPr>
                  <a:t>r,m</a:t>
                </a:r>
                <a:r>
                  <a:rPr lang="de-DE" sz="2000" i="1" dirty="0" smtClean="0">
                    <a:cs typeface="Times New Roman" pitchFamily="18" charset="0"/>
                  </a:rPr>
                  <a:t>)      b    </a:t>
                </a:r>
                <a:r>
                  <a:rPr lang="de-DE" sz="2000" i="1" dirty="0" err="1" smtClean="0">
                    <a:cs typeface="Times New Roman" pitchFamily="18" charset="0"/>
                  </a:rPr>
                  <a:t>B</a:t>
                </a:r>
                <a:r>
                  <a:rPr lang="de-DE" sz="2000" i="1" dirty="0" smtClean="0">
                    <a:cs typeface="Times New Roman" pitchFamily="18" charset="0"/>
                  </a:rPr>
                  <a:t>: </a:t>
                </a:r>
                <a:r>
                  <a:rPr lang="de-DE" sz="2000" i="1" dirty="0" err="1" smtClean="0">
                    <a:cs typeface="Times New Roman" pitchFamily="18" charset="0"/>
                  </a:rPr>
                  <a:t>bPr</a:t>
                </a:r>
                <a:r>
                  <a:rPr lang="de-DE" sz="2000" i="1" dirty="0" smtClean="0">
                    <a:cs typeface="Times New Roman" pitchFamily="18" charset="0"/>
                  </a:rPr>
                  <a:t>     bI</a:t>
                </a:r>
                <a:r>
                  <a:rPr lang="de-DE" sz="2000" i="1" baseline="-25000" dirty="0" smtClean="0">
                    <a:cs typeface="Times New Roman" pitchFamily="18" charset="0"/>
                  </a:rPr>
                  <a:t>B</a:t>
                </a:r>
                <a:r>
                  <a:rPr lang="de-DE" sz="2000" i="1" dirty="0" smtClean="0">
                    <a:cs typeface="Times New Roman" pitchFamily="18" charset="0"/>
                  </a:rPr>
                  <a:t>m        R     M</a:t>
                </a:r>
                <a:r>
                  <a:rPr lang="de-DE" sz="2000" i="1" baseline="-25000" dirty="0" smtClean="0">
                    <a:cs typeface="Times New Roman" pitchFamily="18" charset="0"/>
                  </a:rPr>
                  <a:t>B</a:t>
                </a:r>
              </a:p>
            </p:txBody>
          </p:sp>
          <p:pic>
            <p:nvPicPr>
              <p:cNvPr id="82" name="Picture 26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143600" y="3564000"/>
                <a:ext cx="179447" cy="324000"/>
              </a:xfrm>
              <a:prstGeom prst="rect">
                <a:avLst/>
              </a:prstGeom>
              <a:noFill/>
            </p:spPr>
          </p:pic>
          <p:pic>
            <p:nvPicPr>
              <p:cNvPr id="83" name="Picture 12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340000" y="3564000"/>
                <a:ext cx="134583" cy="324000"/>
              </a:xfrm>
              <a:prstGeom prst="rect">
                <a:avLst/>
              </a:prstGeom>
              <a:noFill/>
            </p:spPr>
          </p:pic>
          <p:pic>
            <p:nvPicPr>
              <p:cNvPr id="85" name="Picture 1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224000" y="3510000"/>
                <a:ext cx="383819" cy="396000"/>
              </a:xfrm>
              <a:prstGeom prst="rect">
                <a:avLst/>
              </a:prstGeom>
              <a:noFill/>
            </p:spPr>
          </p:pic>
          <p:pic>
            <p:nvPicPr>
              <p:cNvPr id="86" name="Picture 4"/>
              <p:cNvPicPr>
                <a:picLocks noChangeAspect="1" noChangeArrowheads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672000" y="3510000"/>
                <a:ext cx="383819" cy="396000"/>
              </a:xfrm>
              <a:prstGeom prst="rect">
                <a:avLst/>
              </a:prstGeom>
              <a:noFill/>
            </p:spPr>
          </p:pic>
          <p:pic>
            <p:nvPicPr>
              <p:cNvPr id="87" name="Picture 8"/>
              <p:cNvPicPr>
                <a:picLocks noChangeAspect="1" noChangeArrowheads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222000" y="3564000"/>
                <a:ext cx="139568" cy="324000"/>
              </a:xfrm>
              <a:prstGeom prst="rect">
                <a:avLst/>
              </a:prstGeom>
              <a:noFill/>
            </p:spPr>
          </p:pic>
          <p:pic>
            <p:nvPicPr>
              <p:cNvPr id="88" name="Picture 16"/>
              <p:cNvPicPr>
                <a:picLocks noChangeAspect="1" noChangeArrowheads="1"/>
              </p:cNvPicPr>
              <p:nvPr/>
            </p:nvPicPr>
            <p:blipFill>
              <a:blip r:embed="rId1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980000" y="3535200"/>
                <a:ext cx="155076" cy="360000"/>
              </a:xfrm>
              <a:prstGeom prst="rect">
                <a:avLst/>
              </a:prstGeom>
              <a:noFill/>
            </p:spPr>
          </p:pic>
          <p:pic>
            <p:nvPicPr>
              <p:cNvPr id="92" name="Picture 20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84108" y="3564000"/>
                <a:ext cx="144554" cy="324000"/>
              </a:xfrm>
              <a:prstGeom prst="rect">
                <a:avLst/>
              </a:prstGeom>
              <a:noFill/>
            </p:spPr>
          </p:pic>
          <p:pic>
            <p:nvPicPr>
              <p:cNvPr id="99" name="Picture 24"/>
              <p:cNvPicPr>
                <a:picLocks noChangeAspect="1" noChangeArrowheads="1"/>
              </p:cNvPicPr>
              <p:nvPr/>
            </p:nvPicPr>
            <p:blipFill>
              <a:blip r:embed="rId1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72000" y="3564000"/>
                <a:ext cx="169475" cy="324000"/>
              </a:xfrm>
              <a:prstGeom prst="rect">
                <a:avLst/>
              </a:prstGeom>
              <a:noFill/>
            </p:spPr>
          </p:pic>
        </p:grpSp>
        <p:grpSp>
          <p:nvGrpSpPr>
            <p:cNvPr id="51" name="Gruppieren 50"/>
            <p:cNvGrpSpPr/>
            <p:nvPr/>
          </p:nvGrpSpPr>
          <p:grpSpPr>
            <a:xfrm>
              <a:off x="611438" y="2263512"/>
              <a:ext cx="7922553" cy="1015663"/>
              <a:chOff x="540000" y="1500174"/>
              <a:chExt cx="7922553" cy="1015663"/>
            </a:xfrm>
          </p:grpSpPr>
          <p:sp>
            <p:nvSpPr>
              <p:cNvPr id="50" name="Textfeld 49"/>
              <p:cNvSpPr txBox="1"/>
              <p:nvPr/>
            </p:nvSpPr>
            <p:spPr>
              <a:xfrm>
                <a:off x="540000" y="1500174"/>
                <a:ext cx="792255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i="1" dirty="0" err="1" smtClean="0">
                    <a:cs typeface="Times New Roman" pitchFamily="18" charset="0"/>
                  </a:rPr>
                  <a:t>Let</a:t>
                </a:r>
                <a:r>
                  <a:rPr lang="de-DE" sz="2000" i="1" dirty="0" smtClean="0">
                    <a:cs typeface="Times New Roman" pitchFamily="18" charset="0"/>
                  </a:rPr>
                  <a:t> (B,R,P) </a:t>
                </a:r>
                <a:r>
                  <a:rPr lang="de-DE" sz="2000" i="1" dirty="0" err="1" smtClean="0">
                    <a:cs typeface="Times New Roman" pitchFamily="18" charset="0"/>
                  </a:rPr>
                  <a:t>be</a:t>
                </a:r>
                <a:r>
                  <a:rPr lang="de-DE" sz="2000" i="1" dirty="0" smtClean="0">
                    <a:cs typeface="Times New Roman" pitchFamily="18" charset="0"/>
                  </a:rPr>
                  <a:t> a </a:t>
                </a:r>
                <a:r>
                  <a:rPr lang="de-DE" sz="2000" i="1" dirty="0" err="1" smtClean="0">
                    <a:cs typeface="Times New Roman" pitchFamily="18" charset="0"/>
                  </a:rPr>
                  <a:t>role</a:t>
                </a:r>
                <a:r>
                  <a:rPr lang="de-DE" sz="2000" i="1" dirty="0" smtClean="0">
                    <a:cs typeface="Times New Roman" pitchFamily="18" charset="0"/>
                  </a:rPr>
                  <a:t> model, </a:t>
                </a:r>
                <a:r>
                  <a:rPr lang="de-DE" sz="2000" i="1" dirty="0" err="1" smtClean="0">
                    <a:cs typeface="Times New Roman" pitchFamily="18" charset="0"/>
                  </a:rPr>
                  <a:t>let</a:t>
                </a:r>
                <a:r>
                  <a:rPr lang="de-DE" sz="2000" i="1" dirty="0" smtClean="0">
                    <a:cs typeface="Times New Roman" pitchFamily="18" charset="0"/>
                  </a:rPr>
                  <a:t> M</a:t>
                </a:r>
                <a:r>
                  <a:rPr lang="de-DE" sz="2000" i="1" baseline="-25000" dirty="0" smtClean="0">
                    <a:cs typeface="Times New Roman" pitchFamily="18" charset="0"/>
                  </a:rPr>
                  <a:t>B</a:t>
                </a:r>
                <a:r>
                  <a:rPr lang="de-DE" sz="2000" i="1" dirty="0" smtClean="0">
                    <a:cs typeface="Times New Roman" pitchFamily="18" charset="0"/>
                  </a:rPr>
                  <a:t>, M</a:t>
                </a:r>
                <a:r>
                  <a:rPr lang="de-DE" sz="2000" i="1" baseline="-25000" dirty="0" smtClean="0">
                    <a:cs typeface="Times New Roman" pitchFamily="18" charset="0"/>
                  </a:rPr>
                  <a:t>R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be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sets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of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attributes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and</a:t>
                </a:r>
                <a:r>
                  <a:rPr lang="de-DE" sz="2000" i="1" dirty="0" smtClean="0">
                    <a:cs typeface="Times New Roman" pitchFamily="18" charset="0"/>
                  </a:rPr>
                  <a:t> I</a:t>
                </a:r>
                <a:r>
                  <a:rPr lang="de-DE" sz="2000" i="1" baseline="-25000" dirty="0" smtClean="0">
                    <a:cs typeface="Times New Roman" pitchFamily="18" charset="0"/>
                  </a:rPr>
                  <a:t>B</a:t>
                </a:r>
                <a:r>
                  <a:rPr lang="de-DE" sz="2000" i="1" dirty="0" smtClean="0">
                    <a:cs typeface="Times New Roman" pitchFamily="18" charset="0"/>
                  </a:rPr>
                  <a:t>     B    M</a:t>
                </a:r>
                <a:r>
                  <a:rPr lang="de-DE" sz="2000" i="1" baseline="-25000" dirty="0" smtClean="0">
                    <a:cs typeface="Times New Roman" pitchFamily="18" charset="0"/>
                  </a:rPr>
                  <a:t>B</a:t>
                </a:r>
                <a:r>
                  <a:rPr lang="de-DE" sz="2000" i="1" dirty="0" smtClean="0">
                    <a:cs typeface="Times New Roman" pitchFamily="18" charset="0"/>
                  </a:rPr>
                  <a:t>,</a:t>
                </a:r>
              </a:p>
              <a:p>
                <a:r>
                  <a:rPr lang="de-DE" sz="2000" i="1" dirty="0" smtClean="0">
                    <a:cs typeface="Times New Roman" pitchFamily="18" charset="0"/>
                  </a:rPr>
                  <a:t>I</a:t>
                </a:r>
                <a:r>
                  <a:rPr lang="de-DE" sz="2000" i="1" baseline="-25000" dirty="0" smtClean="0">
                    <a:cs typeface="Times New Roman" pitchFamily="18" charset="0"/>
                  </a:rPr>
                  <a:t>R</a:t>
                </a:r>
                <a:r>
                  <a:rPr lang="de-DE" sz="2000" i="1" dirty="0" smtClean="0">
                    <a:cs typeface="Times New Roman" pitchFamily="18" charset="0"/>
                  </a:rPr>
                  <a:t>     R    M</a:t>
                </a:r>
                <a:r>
                  <a:rPr lang="de-DE" sz="2000" i="1" baseline="-25000" dirty="0" smtClean="0">
                    <a:cs typeface="Times New Roman" pitchFamily="18" charset="0"/>
                  </a:rPr>
                  <a:t>R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incidence</a:t>
                </a:r>
                <a:r>
                  <a:rPr lang="de-DE" sz="2000" i="1" dirty="0" smtClean="0">
                    <a:cs typeface="Times New Roman" pitchFamily="18" charset="0"/>
                  </a:rPr>
                  <a:t> </a:t>
                </a:r>
                <a:r>
                  <a:rPr lang="de-DE" sz="2000" i="1" dirty="0" err="1" smtClean="0">
                    <a:cs typeface="Times New Roman" pitchFamily="18" charset="0"/>
                  </a:rPr>
                  <a:t>relations</a:t>
                </a:r>
                <a:r>
                  <a:rPr lang="de-DE" sz="2000" i="1" dirty="0" smtClean="0">
                    <a:cs typeface="Times New Roman" pitchFamily="18" charset="0"/>
                  </a:rPr>
                  <a:t>. The formal </a:t>
                </a:r>
                <a:r>
                  <a:rPr lang="de-DE" sz="2000" i="1" dirty="0" err="1" smtClean="0">
                    <a:cs typeface="Times New Roman" pitchFamily="18" charset="0"/>
                  </a:rPr>
                  <a:t>context</a:t>
                </a:r>
                <a:r>
                  <a:rPr lang="de-DE" sz="2000" i="1" dirty="0" smtClean="0">
                    <a:cs typeface="Times New Roman" pitchFamily="18" charset="0"/>
                  </a:rPr>
                  <a:t> (G,M,   ) </a:t>
                </a:r>
                <a:r>
                  <a:rPr lang="de-DE" sz="2000" i="1" dirty="0" err="1" smtClean="0">
                    <a:cs typeface="Times New Roman" pitchFamily="18" charset="0"/>
                  </a:rPr>
                  <a:t>with</a:t>
                </a:r>
                <a:endParaRPr lang="de-DE" sz="2000" i="1" dirty="0" smtClean="0">
                  <a:cs typeface="Times New Roman" pitchFamily="18" charset="0"/>
                </a:endParaRPr>
              </a:p>
              <a:p>
                <a:endParaRPr lang="de-DE" sz="2000" i="1" dirty="0" smtClean="0">
                  <a:cs typeface="Times New Roman" pitchFamily="18" charset="0"/>
                </a:endParaRPr>
              </a:p>
            </p:txBody>
          </p:sp>
          <p:pic>
            <p:nvPicPr>
              <p:cNvPr id="79" name="Picture 26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286644" y="1557456"/>
                <a:ext cx="179447" cy="324000"/>
              </a:xfrm>
              <a:prstGeom prst="rect">
                <a:avLst/>
              </a:prstGeom>
              <a:noFill/>
            </p:spPr>
          </p:pic>
          <p:pic>
            <p:nvPicPr>
              <p:cNvPr id="80" name="Picture 26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820800" y="1857364"/>
                <a:ext cx="179447" cy="324000"/>
              </a:xfrm>
              <a:prstGeom prst="rect">
                <a:avLst/>
              </a:prstGeom>
              <a:noFill/>
            </p:spPr>
          </p:pic>
          <p:pic>
            <p:nvPicPr>
              <p:cNvPr id="94" name="Picture 18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29388" y="1857462"/>
                <a:ext cx="154525" cy="324000"/>
              </a:xfrm>
              <a:prstGeom prst="rect">
                <a:avLst/>
              </a:prstGeom>
              <a:noFill/>
            </p:spPr>
          </p:pic>
          <p:pic>
            <p:nvPicPr>
              <p:cNvPr id="101" name="Picture 24"/>
              <p:cNvPicPr>
                <a:picLocks noChangeAspect="1" noChangeArrowheads="1"/>
              </p:cNvPicPr>
              <p:nvPr/>
            </p:nvPicPr>
            <p:blipFill>
              <a:blip r:embed="rId1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715272" y="1561056"/>
                <a:ext cx="169475" cy="324000"/>
              </a:xfrm>
              <a:prstGeom prst="rect">
                <a:avLst/>
              </a:prstGeom>
              <a:noFill/>
            </p:spPr>
          </p:pic>
          <p:pic>
            <p:nvPicPr>
              <p:cNvPr id="102" name="Picture 24"/>
              <p:cNvPicPr>
                <a:picLocks noChangeAspect="1" noChangeArrowheads="1"/>
              </p:cNvPicPr>
              <p:nvPr/>
            </p:nvPicPr>
            <p:blipFill>
              <a:blip r:embed="rId1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224000" y="1857364"/>
                <a:ext cx="169475" cy="324000"/>
              </a:xfrm>
              <a:prstGeom prst="rect">
                <a:avLst/>
              </a:prstGeom>
              <a:noFill/>
            </p:spPr>
          </p:pic>
        </p:grpSp>
        <p:sp>
          <p:nvSpPr>
            <p:cNvPr id="48" name="Textfeld 47"/>
            <p:cNvSpPr txBox="1"/>
            <p:nvPr/>
          </p:nvSpPr>
          <p:spPr>
            <a:xfrm>
              <a:off x="500034" y="1763446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cap="small" dirty="0" smtClean="0">
                  <a:cs typeface="Times New Roman" pitchFamily="18" charset="0"/>
                </a:rPr>
                <a:t>Definition</a:t>
              </a: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611438" y="3886146"/>
              <a:ext cx="830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err="1" smtClean="0">
                  <a:cs typeface="Times New Roman" pitchFamily="18" charset="0"/>
                </a:rPr>
                <a:t>where</a:t>
              </a:r>
              <a:endParaRPr lang="de-DE" sz="2000" dirty="0" smtClean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611438" y="4620966"/>
              <a:ext cx="4432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err="1" smtClean="0"/>
                <a:t>is</a:t>
              </a:r>
              <a:r>
                <a:rPr lang="de-DE" sz="2000" i="1" dirty="0" smtClean="0"/>
                <a:t> </a:t>
              </a:r>
              <a:r>
                <a:rPr lang="de-DE" sz="2000" i="1" dirty="0" err="1" smtClean="0"/>
                <a:t>then</a:t>
              </a:r>
              <a:r>
                <a:rPr lang="de-DE" sz="2000" i="1" dirty="0" smtClean="0"/>
                <a:t> </a:t>
              </a:r>
              <a:r>
                <a:rPr lang="de-DE" sz="2000" i="1" dirty="0" err="1" smtClean="0"/>
                <a:t>called</a:t>
              </a:r>
              <a:r>
                <a:rPr lang="de-DE" sz="2000" i="1" dirty="0" smtClean="0"/>
                <a:t> </a:t>
              </a:r>
              <a:r>
                <a:rPr lang="de-DE" sz="2000" b="1" i="1" dirty="0" err="1" smtClean="0"/>
                <a:t>static</a:t>
              </a:r>
              <a:r>
                <a:rPr lang="de-DE" sz="2000" b="1" i="1" dirty="0" smtClean="0"/>
                <a:t> </a:t>
              </a:r>
              <a:r>
                <a:rPr lang="de-DE" sz="2000" b="1" i="1" dirty="0" err="1" smtClean="0"/>
                <a:t>composition</a:t>
              </a:r>
              <a:r>
                <a:rPr lang="de-DE" sz="2000" b="1" i="1" dirty="0" smtClean="0"/>
                <a:t> </a:t>
              </a:r>
              <a:r>
                <a:rPr lang="de-DE" sz="2000" b="1" i="1" dirty="0" err="1" smtClean="0"/>
                <a:t>context</a:t>
              </a:r>
              <a:r>
                <a:rPr lang="de-DE" sz="2000" i="1" dirty="0" smtClean="0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0" name="Textfeld 179"/>
          <p:cNvSpPr txBox="1"/>
          <p:nvPr/>
        </p:nvSpPr>
        <p:spPr>
          <a:xfrm>
            <a:off x="3038400" y="263160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cs typeface="Times New Roman" pitchFamily="18" charset="0"/>
              </a:rPr>
              <a:t>x</a:t>
            </a:r>
          </a:p>
        </p:txBody>
      </p:sp>
      <p:grpSp>
        <p:nvGrpSpPr>
          <p:cNvPr id="177" name="Gruppieren 176"/>
          <p:cNvGrpSpPr/>
          <p:nvPr/>
        </p:nvGrpSpPr>
        <p:grpSpPr>
          <a:xfrm>
            <a:off x="2595600" y="2451600"/>
            <a:ext cx="477258" cy="277664"/>
            <a:chOff x="2643174" y="2357430"/>
            <a:chExt cx="477258" cy="277664"/>
          </a:xfrm>
        </p:grpSpPr>
        <p:sp>
          <p:nvSpPr>
            <p:cNvPr id="178" name="Textfeld 177"/>
            <p:cNvSpPr txBox="1"/>
            <p:nvPr/>
          </p:nvSpPr>
          <p:spPr>
            <a:xfrm>
              <a:off x="2643174" y="2358095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179" name="Textfeld 178"/>
            <p:cNvSpPr txBox="1"/>
            <p:nvPr/>
          </p:nvSpPr>
          <p:spPr>
            <a:xfrm>
              <a:off x="2868440" y="235743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</p:grpSp>
      <p:sp>
        <p:nvSpPr>
          <p:cNvPr id="167" name="Rechteck 166"/>
          <p:cNvSpPr/>
          <p:nvPr/>
        </p:nvSpPr>
        <p:spPr>
          <a:xfrm>
            <a:off x="5410238" y="2934000"/>
            <a:ext cx="190800" cy="13680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B2E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410238" y="2754000"/>
            <a:ext cx="190800" cy="15480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B2E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5410238" y="2556000"/>
            <a:ext cx="190800" cy="17280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B2E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5205038" y="2754000"/>
            <a:ext cx="180000" cy="15480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B2E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5205038" y="2556000"/>
            <a:ext cx="180000" cy="17280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B2E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grpSp>
        <p:nvGrpSpPr>
          <p:cNvPr id="138" name="Gruppieren 137"/>
          <p:cNvGrpSpPr/>
          <p:nvPr/>
        </p:nvGrpSpPr>
        <p:grpSpPr>
          <a:xfrm>
            <a:off x="3895978" y="1697782"/>
            <a:ext cx="1747592" cy="1445466"/>
            <a:chOff x="4239844" y="3762303"/>
            <a:chExt cx="1747592" cy="1445466"/>
          </a:xfrm>
        </p:grpSpPr>
        <p:sp>
          <p:nvSpPr>
            <p:cNvPr id="139" name="Textfeld 138"/>
            <p:cNvSpPr txBox="1"/>
            <p:nvPr/>
          </p:nvSpPr>
          <p:spPr>
            <a:xfrm>
              <a:off x="4786314" y="4572008"/>
              <a:ext cx="7730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Professor</a:t>
              </a:r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4239844" y="4750770"/>
              <a:ext cx="1332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AssistantProfessor</a:t>
              </a: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4891976" y="4930770"/>
              <a:ext cx="673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Student</a:t>
              </a:r>
            </a:p>
          </p:txBody>
        </p:sp>
        <p:sp>
          <p:nvSpPr>
            <p:cNvPr id="142" name="Textfeld 141"/>
            <p:cNvSpPr txBox="1"/>
            <p:nvPr/>
          </p:nvSpPr>
          <p:spPr>
            <a:xfrm rot="16200000">
              <a:off x="5287398" y="4140000"/>
              <a:ext cx="703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Lecturer</a:t>
              </a:r>
            </a:p>
          </p:txBody>
        </p:sp>
        <p:sp>
          <p:nvSpPr>
            <p:cNvPr id="143" name="Textfeld 142"/>
            <p:cNvSpPr txBox="1"/>
            <p:nvPr/>
          </p:nvSpPr>
          <p:spPr>
            <a:xfrm rot="16200000">
              <a:off x="5419140" y="4053600"/>
              <a:ext cx="85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Participant</a:t>
              </a:r>
            </a:p>
          </p:txBody>
        </p:sp>
        <p:cxnSp>
          <p:nvCxnSpPr>
            <p:cNvPr id="144" name="Gerade Verbindung 143"/>
            <p:cNvCxnSpPr/>
            <p:nvPr/>
          </p:nvCxnSpPr>
          <p:spPr>
            <a:xfrm rot="5400000">
              <a:off x="4841894" y="4492800"/>
              <a:ext cx="13176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144"/>
            <p:cNvCxnSpPr/>
            <p:nvPr/>
          </p:nvCxnSpPr>
          <p:spPr>
            <a:xfrm rot="5400000">
              <a:off x="4878000" y="4492800"/>
              <a:ext cx="13176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 Verbindung 145"/>
            <p:cNvCxnSpPr/>
            <p:nvPr/>
          </p:nvCxnSpPr>
          <p:spPr>
            <a:xfrm rot="5400000">
              <a:off x="5083200" y="4492800"/>
              <a:ext cx="13176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146"/>
            <p:cNvCxnSpPr/>
            <p:nvPr/>
          </p:nvCxnSpPr>
          <p:spPr>
            <a:xfrm rot="5400000">
              <a:off x="5299200" y="4492800"/>
              <a:ext cx="13176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 Verbindung 147"/>
            <p:cNvCxnSpPr/>
            <p:nvPr/>
          </p:nvCxnSpPr>
          <p:spPr>
            <a:xfrm rot="5400000">
              <a:off x="3625200" y="4492800"/>
              <a:ext cx="13176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148"/>
            <p:cNvCxnSpPr/>
            <p:nvPr/>
          </p:nvCxnSpPr>
          <p:spPr>
            <a:xfrm>
              <a:off x="4284000" y="4986000"/>
              <a:ext cx="1674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149"/>
            <p:cNvCxnSpPr/>
            <p:nvPr/>
          </p:nvCxnSpPr>
          <p:spPr>
            <a:xfrm>
              <a:off x="4284000" y="5148000"/>
              <a:ext cx="1674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>
              <a:off x="4284000" y="4806000"/>
              <a:ext cx="1674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/>
            <p:nvPr/>
          </p:nvCxnSpPr>
          <p:spPr>
            <a:xfrm>
              <a:off x="4284000" y="4608000"/>
              <a:ext cx="1674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152"/>
            <p:cNvCxnSpPr/>
            <p:nvPr/>
          </p:nvCxnSpPr>
          <p:spPr>
            <a:xfrm>
              <a:off x="4284000" y="4572000"/>
              <a:ext cx="1674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>
              <a:off x="4284000" y="3834000"/>
              <a:ext cx="1674000" cy="0"/>
            </a:xfrm>
            <a:prstGeom prst="line">
              <a:avLst/>
            </a:prstGeom>
            <a:ln w="127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feld 154"/>
            <p:cNvSpPr txBox="1"/>
            <p:nvPr/>
          </p:nvSpPr>
          <p:spPr>
            <a:xfrm>
              <a:off x="4793926" y="4080695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P</a:t>
              </a: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5508000" y="4572008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5724000" y="4572008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5508000" y="47520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5724000" y="47520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5724000" y="49212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</p:grpSp>
      <p:grpSp>
        <p:nvGrpSpPr>
          <p:cNvPr id="115" name="Gruppieren 114"/>
          <p:cNvGrpSpPr/>
          <p:nvPr/>
        </p:nvGrpSpPr>
        <p:grpSpPr>
          <a:xfrm>
            <a:off x="2591526" y="2449774"/>
            <a:ext cx="908150" cy="637664"/>
            <a:chOff x="2591526" y="2449774"/>
            <a:chExt cx="908150" cy="637664"/>
          </a:xfrm>
        </p:grpSpPr>
        <p:sp>
          <p:nvSpPr>
            <p:cNvPr id="116" name="Textfeld 115"/>
            <p:cNvSpPr txBox="1"/>
            <p:nvPr/>
          </p:nvSpPr>
          <p:spPr>
            <a:xfrm>
              <a:off x="2591526" y="2450439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2591526" y="2630439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2814726" y="2630439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2592484" y="2810439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120" name="Textfeld 119"/>
            <p:cNvSpPr txBox="1"/>
            <p:nvPr/>
          </p:nvSpPr>
          <p:spPr>
            <a:xfrm>
              <a:off x="2816792" y="2449774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3038884" y="2629774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3247684" y="2809774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</p:grpSp>
      <p:grpSp>
        <p:nvGrpSpPr>
          <p:cNvPr id="125" name="Gruppieren 124"/>
          <p:cNvGrpSpPr/>
          <p:nvPr/>
        </p:nvGrpSpPr>
        <p:grpSpPr>
          <a:xfrm>
            <a:off x="6890090" y="2475157"/>
            <a:ext cx="467992" cy="453399"/>
            <a:chOff x="6175710" y="2475157"/>
            <a:chExt cx="467992" cy="453399"/>
          </a:xfrm>
        </p:grpSpPr>
        <p:sp>
          <p:nvSpPr>
            <p:cNvPr id="126" name="Textfeld 125"/>
            <p:cNvSpPr txBox="1"/>
            <p:nvPr/>
          </p:nvSpPr>
          <p:spPr>
            <a:xfrm>
              <a:off x="6175710" y="247515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127" name="Textfeld 126"/>
            <p:cNvSpPr txBox="1"/>
            <p:nvPr/>
          </p:nvSpPr>
          <p:spPr>
            <a:xfrm>
              <a:off x="6391710" y="265155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128" name="Textfeld 127"/>
            <p:cNvSpPr txBox="1"/>
            <p:nvPr/>
          </p:nvSpPr>
          <p:spPr>
            <a:xfrm>
              <a:off x="6177054" y="2650548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</p:grpSp>
      <p:sp>
        <p:nvSpPr>
          <p:cNvPr id="137" name="Rechteck 136"/>
          <p:cNvSpPr/>
          <p:nvPr/>
        </p:nvSpPr>
        <p:spPr>
          <a:xfrm>
            <a:off x="4891504" y="1249200"/>
            <a:ext cx="252000" cy="252000"/>
          </a:xfrm>
          <a:prstGeom prst="rect">
            <a:avLst/>
          </a:prstGeom>
          <a:solidFill>
            <a:schemeClr val="accent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4000496" y="1248174"/>
            <a:ext cx="252000" cy="252000"/>
          </a:xfrm>
          <a:prstGeom prst="rect">
            <a:avLst/>
          </a:prstGeom>
          <a:solidFill>
            <a:schemeClr val="accent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4462876" y="1249200"/>
            <a:ext cx="252000" cy="252000"/>
          </a:xfrm>
          <a:prstGeom prst="rect">
            <a:avLst/>
          </a:prstGeom>
          <a:solidFill>
            <a:schemeClr val="accent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grpSp>
        <p:nvGrpSpPr>
          <p:cNvPr id="134" name="Gruppieren 133"/>
          <p:cNvGrpSpPr/>
          <p:nvPr/>
        </p:nvGrpSpPr>
        <p:grpSpPr>
          <a:xfrm>
            <a:off x="3599454" y="1142984"/>
            <a:ext cx="1472612" cy="400110"/>
            <a:chOff x="1242000" y="3243204"/>
            <a:chExt cx="1472612" cy="400110"/>
          </a:xfrm>
        </p:grpSpPr>
        <p:sp>
          <p:nvSpPr>
            <p:cNvPr id="129" name="Textfeld 128"/>
            <p:cNvSpPr txBox="1"/>
            <p:nvPr/>
          </p:nvSpPr>
          <p:spPr>
            <a:xfrm>
              <a:off x="1313438" y="3243204"/>
              <a:ext cx="11576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cs typeface="Times New Roman" pitchFamily="18" charset="0"/>
                </a:rPr>
                <a:t> := I</a:t>
              </a:r>
              <a:r>
                <a:rPr lang="de-DE" sz="2000" baseline="-25000" dirty="0" smtClean="0">
                  <a:cs typeface="Times New Roman" pitchFamily="18" charset="0"/>
                </a:rPr>
                <a:t>B</a:t>
              </a:r>
              <a:r>
                <a:rPr lang="de-DE" sz="2000" dirty="0" smtClean="0">
                  <a:cs typeface="Times New Roman" pitchFamily="18" charset="0"/>
                </a:rPr>
                <a:t>     I</a:t>
              </a:r>
              <a:r>
                <a:rPr lang="de-DE" sz="2000" baseline="-25000" dirty="0" smtClean="0">
                  <a:cs typeface="Times New Roman" pitchFamily="18" charset="0"/>
                </a:rPr>
                <a:t>R</a:t>
              </a:r>
              <a:r>
                <a:rPr lang="de-DE" sz="2000" dirty="0" smtClean="0">
                  <a:cs typeface="Times New Roman" pitchFamily="18" charset="0"/>
                </a:rPr>
                <a:t> </a:t>
              </a:r>
              <a:endParaRPr lang="de-DE" sz="2000" baseline="-25000" dirty="0" smtClean="0">
                <a:cs typeface="Times New Roman" pitchFamily="18" charset="0"/>
              </a:endParaRPr>
            </a:p>
          </p:txBody>
        </p:sp>
        <p:pic>
          <p:nvPicPr>
            <p:cNvPr id="130" name="Picture 2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07178" y="3301366"/>
              <a:ext cx="164492" cy="324000"/>
            </a:xfrm>
            <a:prstGeom prst="rect">
              <a:avLst/>
            </a:prstGeom>
            <a:noFill/>
          </p:spPr>
        </p:pic>
        <p:pic>
          <p:nvPicPr>
            <p:cNvPr id="131" name="Picture 2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57422" y="3301366"/>
              <a:ext cx="164492" cy="324000"/>
            </a:xfrm>
            <a:prstGeom prst="rect">
              <a:avLst/>
            </a:prstGeom>
            <a:noFill/>
          </p:spPr>
        </p:pic>
        <p:pic>
          <p:nvPicPr>
            <p:cNvPr id="132" name="Picture 20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70058" y="3304966"/>
              <a:ext cx="144554" cy="324000"/>
            </a:xfrm>
            <a:prstGeom prst="rect">
              <a:avLst/>
            </a:prstGeom>
            <a:noFill/>
          </p:spPr>
        </p:pic>
        <p:pic>
          <p:nvPicPr>
            <p:cNvPr id="133" name="Picture 18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42000" y="3301366"/>
              <a:ext cx="154525" cy="324000"/>
            </a:xfrm>
            <a:prstGeom prst="rect">
              <a:avLst/>
            </a:prstGeom>
            <a:noFill/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Illustration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smtClean="0"/>
              <a:t>Describing Role Models in Terms of Formal Concept Analysis</a:t>
            </a:r>
            <a:endParaRPr lang="de-DE" dirty="0"/>
          </a:p>
        </p:txBody>
      </p:sp>
      <p:grpSp>
        <p:nvGrpSpPr>
          <p:cNvPr id="175" name="Gruppieren 174"/>
          <p:cNvGrpSpPr/>
          <p:nvPr/>
        </p:nvGrpSpPr>
        <p:grpSpPr>
          <a:xfrm>
            <a:off x="2594544" y="2448000"/>
            <a:ext cx="477258" cy="277664"/>
            <a:chOff x="2643174" y="2357430"/>
            <a:chExt cx="477258" cy="277664"/>
          </a:xfrm>
        </p:grpSpPr>
        <p:sp>
          <p:nvSpPr>
            <p:cNvPr id="173" name="Textfeld 172"/>
            <p:cNvSpPr txBox="1"/>
            <p:nvPr/>
          </p:nvSpPr>
          <p:spPr>
            <a:xfrm>
              <a:off x="2643174" y="2358095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174" name="Textfeld 173"/>
            <p:cNvSpPr txBox="1"/>
            <p:nvPr/>
          </p:nvSpPr>
          <p:spPr>
            <a:xfrm>
              <a:off x="2868440" y="235743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</p:grpSp>
      <p:sp>
        <p:nvSpPr>
          <p:cNvPr id="176" name="Textfeld 175"/>
          <p:cNvSpPr txBox="1"/>
          <p:nvPr/>
        </p:nvSpPr>
        <p:spPr>
          <a:xfrm>
            <a:off x="3039638" y="263160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cs typeface="Times New Roman" pitchFamily="18" charset="0"/>
              </a:rPr>
              <a:t>x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3248438" y="280800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cs typeface="Times New Roman" pitchFamily="18" charset="0"/>
              </a:rPr>
              <a:t>x</a:t>
            </a:r>
          </a:p>
        </p:txBody>
      </p:sp>
      <p:grpSp>
        <p:nvGrpSpPr>
          <p:cNvPr id="227" name="Gruppieren 226"/>
          <p:cNvGrpSpPr/>
          <p:nvPr/>
        </p:nvGrpSpPr>
        <p:grpSpPr>
          <a:xfrm>
            <a:off x="6062090" y="1857364"/>
            <a:ext cx="1296302" cy="1072835"/>
            <a:chOff x="6062090" y="1857364"/>
            <a:chExt cx="1296302" cy="1072835"/>
          </a:xfrm>
        </p:grpSpPr>
        <p:grpSp>
          <p:nvGrpSpPr>
            <p:cNvPr id="161" name="Gruppieren 160"/>
            <p:cNvGrpSpPr/>
            <p:nvPr/>
          </p:nvGrpSpPr>
          <p:grpSpPr>
            <a:xfrm>
              <a:off x="6062090" y="1857364"/>
              <a:ext cx="1296302" cy="1072835"/>
              <a:chOff x="6062090" y="1857364"/>
              <a:chExt cx="1296302" cy="1072835"/>
            </a:xfrm>
          </p:grpSpPr>
          <p:grpSp>
            <p:nvGrpSpPr>
              <p:cNvPr id="124" name="Gruppieren 123"/>
              <p:cNvGrpSpPr/>
              <p:nvPr/>
            </p:nvGrpSpPr>
            <p:grpSpPr>
              <a:xfrm>
                <a:off x="6062090" y="1857364"/>
                <a:ext cx="1293145" cy="1071192"/>
                <a:chOff x="5347710" y="1857364"/>
                <a:chExt cx="1293145" cy="1071192"/>
              </a:xfrm>
            </p:grpSpPr>
            <p:sp>
              <p:nvSpPr>
                <p:cNvPr id="34" name="Textfeld 33"/>
                <p:cNvSpPr txBox="1"/>
                <p:nvPr/>
              </p:nvSpPr>
              <p:spPr>
                <a:xfrm>
                  <a:off x="5491710" y="2475157"/>
                  <a:ext cx="70359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 smtClean="0">
                      <a:cs typeface="Times New Roman" pitchFamily="18" charset="0"/>
                    </a:rPr>
                    <a:t>Lecturer</a:t>
                  </a:r>
                </a:p>
              </p:txBody>
            </p:sp>
            <p:sp>
              <p:nvSpPr>
                <p:cNvPr id="35" name="Textfeld 34"/>
                <p:cNvSpPr txBox="1"/>
                <p:nvPr/>
              </p:nvSpPr>
              <p:spPr>
                <a:xfrm>
                  <a:off x="5347710" y="2651557"/>
                  <a:ext cx="8595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 smtClean="0">
                      <a:cs typeface="Times New Roman" pitchFamily="18" charset="0"/>
                    </a:rPr>
                    <a:t>Participant</a:t>
                  </a:r>
                </a:p>
              </p:txBody>
            </p:sp>
            <p:sp>
              <p:nvSpPr>
                <p:cNvPr id="36" name="Textfeld 35"/>
                <p:cNvSpPr txBox="1"/>
                <p:nvPr/>
              </p:nvSpPr>
              <p:spPr>
                <a:xfrm rot="16200000">
                  <a:off x="5945660" y="2070948"/>
                  <a:ext cx="70416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 smtClean="0">
                      <a:cs typeface="Times New Roman" pitchFamily="18" charset="0"/>
                    </a:rPr>
                    <a:t>material</a:t>
                  </a:r>
                </a:p>
              </p:txBody>
            </p:sp>
            <p:sp>
              <p:nvSpPr>
                <p:cNvPr id="37" name="Textfeld 36"/>
                <p:cNvSpPr txBox="1"/>
                <p:nvPr/>
              </p:nvSpPr>
              <p:spPr>
                <a:xfrm rot="16200000">
                  <a:off x="6233660" y="2150148"/>
                  <a:ext cx="53739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 smtClean="0">
                      <a:cs typeface="Times New Roman" pitchFamily="18" charset="0"/>
                    </a:rPr>
                    <a:t>grade</a:t>
                  </a:r>
                </a:p>
              </p:txBody>
            </p:sp>
            <p:cxnSp>
              <p:nvCxnSpPr>
                <p:cNvPr id="38" name="Gerade Verbindung 37"/>
                <p:cNvCxnSpPr/>
                <p:nvPr/>
              </p:nvCxnSpPr>
              <p:spPr>
                <a:xfrm rot="5400000">
                  <a:off x="5671140" y="2398548"/>
                  <a:ext cx="990000" cy="0"/>
                </a:xfrm>
                <a:prstGeom prst="line">
                  <a:avLst/>
                </a:prstGeom>
                <a:ln w="12700">
                  <a:solidFill>
                    <a:srgbClr val="5555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 Verbindung 38"/>
                <p:cNvCxnSpPr/>
                <p:nvPr/>
              </p:nvCxnSpPr>
              <p:spPr>
                <a:xfrm rot="5400000">
                  <a:off x="5705910" y="2398548"/>
                  <a:ext cx="990000" cy="0"/>
                </a:xfrm>
                <a:prstGeom prst="line">
                  <a:avLst/>
                </a:prstGeom>
                <a:ln w="12700">
                  <a:solidFill>
                    <a:srgbClr val="5555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 Verbindung 39"/>
                <p:cNvCxnSpPr/>
                <p:nvPr/>
              </p:nvCxnSpPr>
              <p:spPr>
                <a:xfrm rot="5400000">
                  <a:off x="5922260" y="2398548"/>
                  <a:ext cx="990000" cy="0"/>
                </a:xfrm>
                <a:prstGeom prst="line">
                  <a:avLst/>
                </a:prstGeom>
                <a:ln w="12700">
                  <a:solidFill>
                    <a:srgbClr val="5555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 Verbindung 40"/>
                <p:cNvCxnSpPr/>
                <p:nvPr/>
              </p:nvCxnSpPr>
              <p:spPr>
                <a:xfrm rot="5400000">
                  <a:off x="6138260" y="2398548"/>
                  <a:ext cx="990000" cy="0"/>
                </a:xfrm>
                <a:prstGeom prst="line">
                  <a:avLst/>
                </a:prstGeom>
                <a:ln w="12700">
                  <a:solidFill>
                    <a:srgbClr val="5555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 Verbindung 41"/>
                <p:cNvCxnSpPr/>
                <p:nvPr/>
              </p:nvCxnSpPr>
              <p:spPr>
                <a:xfrm rot="5400000">
                  <a:off x="4902495" y="2398548"/>
                  <a:ext cx="990000" cy="0"/>
                </a:xfrm>
                <a:prstGeom prst="line">
                  <a:avLst/>
                </a:prstGeom>
                <a:ln w="12700">
                  <a:solidFill>
                    <a:srgbClr val="5555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 Verbindung 42"/>
                <p:cNvCxnSpPr/>
                <p:nvPr/>
              </p:nvCxnSpPr>
              <p:spPr>
                <a:xfrm>
                  <a:off x="5395854" y="2892757"/>
                  <a:ext cx="1242000" cy="0"/>
                </a:xfrm>
                <a:prstGeom prst="line">
                  <a:avLst/>
                </a:prstGeom>
                <a:ln w="12700">
                  <a:solidFill>
                    <a:srgbClr val="5555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43"/>
                <p:cNvCxnSpPr/>
                <p:nvPr/>
              </p:nvCxnSpPr>
              <p:spPr>
                <a:xfrm>
                  <a:off x="5390910" y="2701957"/>
                  <a:ext cx="1242000" cy="0"/>
                </a:xfrm>
                <a:prstGeom prst="line">
                  <a:avLst/>
                </a:prstGeom>
                <a:ln w="12700">
                  <a:solidFill>
                    <a:srgbClr val="5555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 Verbindung 44"/>
                <p:cNvCxnSpPr/>
                <p:nvPr/>
              </p:nvCxnSpPr>
              <p:spPr>
                <a:xfrm>
                  <a:off x="5390910" y="2521957"/>
                  <a:ext cx="1242000" cy="0"/>
                </a:xfrm>
                <a:prstGeom prst="line">
                  <a:avLst/>
                </a:prstGeom>
                <a:ln w="12700">
                  <a:solidFill>
                    <a:srgbClr val="5555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 Verbindung 45"/>
                <p:cNvCxnSpPr/>
                <p:nvPr/>
              </p:nvCxnSpPr>
              <p:spPr>
                <a:xfrm>
                  <a:off x="5390910" y="2485957"/>
                  <a:ext cx="1242000" cy="0"/>
                </a:xfrm>
                <a:prstGeom prst="line">
                  <a:avLst/>
                </a:prstGeom>
                <a:ln w="12700">
                  <a:solidFill>
                    <a:srgbClr val="5555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Gerade Verbindung 46"/>
                <p:cNvCxnSpPr/>
                <p:nvPr/>
              </p:nvCxnSpPr>
              <p:spPr>
                <a:xfrm>
                  <a:off x="5395854" y="1908948"/>
                  <a:ext cx="1242000" cy="0"/>
                </a:xfrm>
                <a:prstGeom prst="line">
                  <a:avLst/>
                </a:prstGeom>
                <a:ln w="12700">
                  <a:solidFill>
                    <a:srgbClr val="5555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uppieren 111"/>
              <p:cNvGrpSpPr/>
              <p:nvPr/>
            </p:nvGrpSpPr>
            <p:grpSpPr>
              <a:xfrm>
                <a:off x="6890400" y="2476800"/>
                <a:ext cx="467992" cy="453399"/>
                <a:chOff x="6328110" y="3332791"/>
                <a:chExt cx="467992" cy="453399"/>
              </a:xfrm>
            </p:grpSpPr>
            <p:sp>
              <p:nvSpPr>
                <p:cNvPr id="109" name="Textfeld 108"/>
                <p:cNvSpPr txBox="1"/>
                <p:nvPr/>
              </p:nvSpPr>
              <p:spPr>
                <a:xfrm>
                  <a:off x="6328110" y="3332791"/>
                  <a:ext cx="2519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 smtClean="0">
                      <a:cs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110" name="Textfeld 109"/>
                <p:cNvSpPr txBox="1"/>
                <p:nvPr/>
              </p:nvSpPr>
              <p:spPr>
                <a:xfrm>
                  <a:off x="6544110" y="3509191"/>
                  <a:ext cx="2519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 smtClean="0">
                      <a:cs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111" name="Textfeld 110"/>
                <p:cNvSpPr txBox="1"/>
                <p:nvPr/>
              </p:nvSpPr>
              <p:spPr>
                <a:xfrm>
                  <a:off x="6329454" y="3508182"/>
                  <a:ext cx="2519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 smtClean="0">
                      <a:cs typeface="Times New Roman" pitchFamily="18" charset="0"/>
                    </a:rPr>
                    <a:t>x</a:t>
                  </a:r>
                </a:p>
              </p:txBody>
            </p:sp>
          </p:grpSp>
        </p:grpSp>
        <p:sp>
          <p:nvSpPr>
            <p:cNvPr id="201" name="Textfeld 200"/>
            <p:cNvSpPr txBox="1"/>
            <p:nvPr/>
          </p:nvSpPr>
          <p:spPr>
            <a:xfrm>
              <a:off x="6364458" y="2080431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I</a:t>
              </a:r>
              <a:r>
                <a:rPr lang="de-DE" sz="1200" baseline="-25000" dirty="0" smtClean="0">
                  <a:cs typeface="Times New Roman" pitchFamily="18" charset="0"/>
                </a:rPr>
                <a:t>R</a:t>
              </a:r>
            </a:p>
          </p:txBody>
        </p:sp>
      </p:grpSp>
      <p:grpSp>
        <p:nvGrpSpPr>
          <p:cNvPr id="188" name="Gruppieren 187"/>
          <p:cNvGrpSpPr/>
          <p:nvPr/>
        </p:nvGrpSpPr>
        <p:grpSpPr>
          <a:xfrm>
            <a:off x="4770000" y="4590000"/>
            <a:ext cx="1349992" cy="996999"/>
            <a:chOff x="4770000" y="4590000"/>
            <a:chExt cx="1349992" cy="996999"/>
          </a:xfrm>
        </p:grpSpPr>
        <p:sp>
          <p:nvSpPr>
            <p:cNvPr id="196" name="Textfeld 195"/>
            <p:cNvSpPr txBox="1"/>
            <p:nvPr/>
          </p:nvSpPr>
          <p:spPr>
            <a:xfrm>
              <a:off x="5418000" y="53100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197" name="Textfeld 196"/>
            <p:cNvSpPr txBox="1"/>
            <p:nvPr/>
          </p:nvSpPr>
          <p:spPr>
            <a:xfrm>
              <a:off x="5202000" y="53100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198" name="Textfeld 197"/>
            <p:cNvSpPr txBox="1"/>
            <p:nvPr/>
          </p:nvSpPr>
          <p:spPr>
            <a:xfrm>
              <a:off x="5000400" y="53100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202" name="Textfeld 201"/>
            <p:cNvSpPr txBox="1"/>
            <p:nvPr/>
          </p:nvSpPr>
          <p:spPr>
            <a:xfrm>
              <a:off x="4770000" y="53100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203" name="Textfeld 202"/>
            <p:cNvSpPr txBox="1"/>
            <p:nvPr/>
          </p:nvSpPr>
          <p:spPr>
            <a:xfrm>
              <a:off x="4770000" y="51480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204" name="Textfeld 203"/>
            <p:cNvSpPr txBox="1"/>
            <p:nvPr/>
          </p:nvSpPr>
          <p:spPr>
            <a:xfrm>
              <a:off x="5000400" y="51480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205" name="Textfeld 204"/>
            <p:cNvSpPr txBox="1"/>
            <p:nvPr/>
          </p:nvSpPr>
          <p:spPr>
            <a:xfrm>
              <a:off x="5202000" y="51480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206" name="Textfeld 205"/>
            <p:cNvSpPr txBox="1"/>
            <p:nvPr/>
          </p:nvSpPr>
          <p:spPr>
            <a:xfrm>
              <a:off x="5000400" y="47700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207" name="Textfeld 206"/>
            <p:cNvSpPr txBox="1"/>
            <p:nvPr/>
          </p:nvSpPr>
          <p:spPr>
            <a:xfrm>
              <a:off x="5000400" y="45900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208" name="Textfeld 207"/>
            <p:cNvSpPr txBox="1"/>
            <p:nvPr/>
          </p:nvSpPr>
          <p:spPr>
            <a:xfrm>
              <a:off x="4770000" y="45900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209" name="Textfeld 208"/>
            <p:cNvSpPr txBox="1"/>
            <p:nvPr/>
          </p:nvSpPr>
          <p:spPr>
            <a:xfrm>
              <a:off x="4770000" y="47700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210" name="Textfeld 209"/>
            <p:cNvSpPr txBox="1"/>
            <p:nvPr/>
          </p:nvSpPr>
          <p:spPr>
            <a:xfrm>
              <a:off x="5202000" y="47700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211" name="Textfeld 210"/>
            <p:cNvSpPr txBox="1"/>
            <p:nvPr/>
          </p:nvSpPr>
          <p:spPr>
            <a:xfrm>
              <a:off x="4770000" y="49500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212" name="Textfeld 211"/>
            <p:cNvSpPr txBox="1"/>
            <p:nvPr/>
          </p:nvSpPr>
          <p:spPr>
            <a:xfrm>
              <a:off x="5418000" y="49500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213" name="Textfeld 212"/>
            <p:cNvSpPr txBox="1"/>
            <p:nvPr/>
          </p:nvSpPr>
          <p:spPr>
            <a:xfrm>
              <a:off x="5652000" y="51480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214" name="Textfeld 213"/>
            <p:cNvSpPr txBox="1"/>
            <p:nvPr/>
          </p:nvSpPr>
          <p:spPr>
            <a:xfrm>
              <a:off x="5652000" y="53100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  <p:sp>
          <p:nvSpPr>
            <p:cNvPr id="215" name="Textfeld 214"/>
            <p:cNvSpPr txBox="1"/>
            <p:nvPr/>
          </p:nvSpPr>
          <p:spPr>
            <a:xfrm>
              <a:off x="5868000" y="53100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</p:grpSp>
      <p:grpSp>
        <p:nvGrpSpPr>
          <p:cNvPr id="226" name="Gruppieren 225"/>
          <p:cNvGrpSpPr/>
          <p:nvPr/>
        </p:nvGrpSpPr>
        <p:grpSpPr>
          <a:xfrm>
            <a:off x="1316594" y="1785600"/>
            <a:ext cx="2183836" cy="1303338"/>
            <a:chOff x="1316594" y="3625860"/>
            <a:chExt cx="2183836" cy="1303338"/>
          </a:xfrm>
        </p:grpSpPr>
        <p:grpSp>
          <p:nvGrpSpPr>
            <p:cNvPr id="224" name="Gruppieren 223"/>
            <p:cNvGrpSpPr/>
            <p:nvPr/>
          </p:nvGrpSpPr>
          <p:grpSpPr>
            <a:xfrm>
              <a:off x="1316594" y="3625860"/>
              <a:ext cx="2183836" cy="1303338"/>
              <a:chOff x="1316594" y="3625860"/>
              <a:chExt cx="2183836" cy="1303338"/>
            </a:xfrm>
          </p:grpSpPr>
          <p:grpSp>
            <p:nvGrpSpPr>
              <p:cNvPr id="162" name="Gruppieren 161"/>
              <p:cNvGrpSpPr/>
              <p:nvPr/>
            </p:nvGrpSpPr>
            <p:grpSpPr>
              <a:xfrm>
                <a:off x="1316594" y="3625860"/>
                <a:ext cx="2183836" cy="1303338"/>
                <a:chOff x="1316594" y="1785926"/>
                <a:chExt cx="2183836" cy="1303338"/>
              </a:xfrm>
            </p:grpSpPr>
            <p:grpSp>
              <p:nvGrpSpPr>
                <p:cNvPr id="114" name="Gruppieren 113"/>
                <p:cNvGrpSpPr/>
                <p:nvPr/>
              </p:nvGrpSpPr>
              <p:grpSpPr>
                <a:xfrm>
                  <a:off x="1316594" y="1785926"/>
                  <a:ext cx="2183836" cy="1300597"/>
                  <a:chOff x="1316594" y="1785926"/>
                  <a:chExt cx="2183836" cy="1300597"/>
                </a:xfrm>
              </p:grpSpPr>
              <p:sp>
                <p:nvSpPr>
                  <p:cNvPr id="6" name="Textfeld 5"/>
                  <p:cNvSpPr txBox="1"/>
                  <p:nvPr/>
                </p:nvSpPr>
                <p:spPr>
                  <a:xfrm>
                    <a:off x="1863064" y="2450762"/>
                    <a:ext cx="77303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200" dirty="0" smtClean="0">
                        <a:cs typeface="Times New Roman" pitchFamily="18" charset="0"/>
                      </a:rPr>
                      <a:t>Professor</a:t>
                    </a:r>
                  </a:p>
                </p:txBody>
              </p:sp>
              <p:sp>
                <p:nvSpPr>
                  <p:cNvPr id="7" name="Textfeld 6"/>
                  <p:cNvSpPr txBox="1"/>
                  <p:nvPr/>
                </p:nvSpPr>
                <p:spPr>
                  <a:xfrm>
                    <a:off x="1316594" y="2629524"/>
                    <a:ext cx="13322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200" dirty="0" smtClean="0">
                        <a:cs typeface="Times New Roman" pitchFamily="18" charset="0"/>
                      </a:rPr>
                      <a:t>AssistantProfessor</a:t>
                    </a:r>
                  </a:p>
                </p:txBody>
              </p:sp>
              <p:sp>
                <p:nvSpPr>
                  <p:cNvPr id="8" name="Textfeld 7"/>
                  <p:cNvSpPr txBox="1"/>
                  <p:nvPr/>
                </p:nvSpPr>
                <p:spPr>
                  <a:xfrm>
                    <a:off x="1968726" y="2809524"/>
                    <a:ext cx="6737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200" dirty="0" smtClean="0">
                        <a:cs typeface="Times New Roman" pitchFamily="18" charset="0"/>
                      </a:rPr>
                      <a:t>Student</a:t>
                    </a:r>
                  </a:p>
                </p:txBody>
              </p:sp>
              <p:sp>
                <p:nvSpPr>
                  <p:cNvPr id="9" name="Textfeld 8"/>
                  <p:cNvSpPr txBox="1"/>
                  <p:nvPr/>
                </p:nvSpPr>
                <p:spPr>
                  <a:xfrm rot="16200000">
                    <a:off x="2430484" y="2107969"/>
                    <a:ext cx="53893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200" dirty="0" smtClean="0">
                        <a:cs typeface="Times New Roman" pitchFamily="18" charset="0"/>
                      </a:rPr>
                      <a:t>name</a:t>
                    </a:r>
                  </a:p>
                </p:txBody>
              </p:sp>
              <p:sp>
                <p:nvSpPr>
                  <p:cNvPr id="10" name="Textfeld 9"/>
                  <p:cNvSpPr txBox="1"/>
                  <p:nvPr/>
                </p:nvSpPr>
                <p:spPr>
                  <a:xfrm rot="16200000">
                    <a:off x="2630023" y="2075813"/>
                    <a:ext cx="60324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200" dirty="0" smtClean="0">
                        <a:cs typeface="Times New Roman" pitchFamily="18" charset="0"/>
                      </a:rPr>
                      <a:t>faculty</a:t>
                    </a:r>
                  </a:p>
                </p:txBody>
              </p:sp>
              <p:sp>
                <p:nvSpPr>
                  <p:cNvPr id="11" name="Textfeld 10"/>
                  <p:cNvSpPr txBox="1"/>
                  <p:nvPr/>
                </p:nvSpPr>
                <p:spPr>
                  <a:xfrm rot="16200000">
                    <a:off x="2779684" y="2012430"/>
                    <a:ext cx="73000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200" dirty="0" smtClean="0">
                        <a:cs typeface="Times New Roman" pitchFamily="18" charset="0"/>
                      </a:rPr>
                      <a:t>evalDate</a:t>
                    </a:r>
                  </a:p>
                </p:txBody>
              </p:sp>
              <p:cxnSp>
                <p:nvCxnSpPr>
                  <p:cNvPr id="12" name="Gerade Verbindung 11"/>
                  <p:cNvCxnSpPr/>
                  <p:nvPr/>
                </p:nvCxnSpPr>
                <p:spPr>
                  <a:xfrm>
                    <a:off x="1357684" y="2443581"/>
                    <a:ext cx="2116800" cy="0"/>
                  </a:xfrm>
                  <a:prstGeom prst="line">
                    <a:avLst/>
                  </a:prstGeom>
                  <a:ln w="12700">
                    <a:solidFill>
                      <a:srgbClr val="55555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Gerade Verbindung 12"/>
                  <p:cNvCxnSpPr/>
                  <p:nvPr/>
                </p:nvCxnSpPr>
                <p:spPr>
                  <a:xfrm>
                    <a:off x="1357684" y="2479239"/>
                    <a:ext cx="2116800" cy="0"/>
                  </a:xfrm>
                  <a:prstGeom prst="line">
                    <a:avLst/>
                  </a:prstGeom>
                  <a:ln w="12700">
                    <a:solidFill>
                      <a:srgbClr val="55555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Gerade Verbindung 13"/>
                  <p:cNvCxnSpPr/>
                  <p:nvPr/>
                </p:nvCxnSpPr>
                <p:spPr>
                  <a:xfrm rot="5400000">
                    <a:off x="1969684" y="2429974"/>
                    <a:ext cx="1206000" cy="0"/>
                  </a:xfrm>
                  <a:prstGeom prst="line">
                    <a:avLst/>
                  </a:prstGeom>
                  <a:ln w="12700">
                    <a:solidFill>
                      <a:srgbClr val="55555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Gerade Verbindung 14"/>
                  <p:cNvCxnSpPr/>
                  <p:nvPr/>
                </p:nvCxnSpPr>
                <p:spPr>
                  <a:xfrm rot="5400000">
                    <a:off x="2005684" y="2431000"/>
                    <a:ext cx="1206000" cy="0"/>
                  </a:xfrm>
                  <a:prstGeom prst="line">
                    <a:avLst/>
                  </a:prstGeom>
                  <a:ln w="12700">
                    <a:solidFill>
                      <a:srgbClr val="55555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Gerade Verbindung 15"/>
                  <p:cNvCxnSpPr/>
                  <p:nvPr/>
                </p:nvCxnSpPr>
                <p:spPr>
                  <a:xfrm>
                    <a:off x="1357684" y="2673639"/>
                    <a:ext cx="2116800" cy="0"/>
                  </a:xfrm>
                  <a:prstGeom prst="line">
                    <a:avLst/>
                  </a:prstGeom>
                  <a:ln w="12700">
                    <a:solidFill>
                      <a:srgbClr val="55555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Gerade Verbindung 16"/>
                  <p:cNvCxnSpPr/>
                  <p:nvPr/>
                </p:nvCxnSpPr>
                <p:spPr>
                  <a:xfrm>
                    <a:off x="1357684" y="2853639"/>
                    <a:ext cx="2116800" cy="0"/>
                  </a:xfrm>
                  <a:prstGeom prst="line">
                    <a:avLst/>
                  </a:prstGeom>
                  <a:ln w="12700">
                    <a:solidFill>
                      <a:srgbClr val="55555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Gerade Verbindung 17"/>
                  <p:cNvCxnSpPr/>
                  <p:nvPr/>
                </p:nvCxnSpPr>
                <p:spPr>
                  <a:xfrm>
                    <a:off x="1357684" y="3033639"/>
                    <a:ext cx="2116800" cy="0"/>
                  </a:xfrm>
                  <a:prstGeom prst="line">
                    <a:avLst/>
                  </a:prstGeom>
                  <a:ln w="12700">
                    <a:solidFill>
                      <a:srgbClr val="55555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Gerade Verbindung 18"/>
                  <p:cNvCxnSpPr/>
                  <p:nvPr/>
                </p:nvCxnSpPr>
                <p:spPr>
                  <a:xfrm>
                    <a:off x="1357684" y="1823374"/>
                    <a:ext cx="2116800" cy="0"/>
                  </a:xfrm>
                  <a:prstGeom prst="line">
                    <a:avLst/>
                  </a:prstGeom>
                  <a:ln w="12700">
                    <a:solidFill>
                      <a:srgbClr val="55555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Gerade Verbindung 19"/>
                  <p:cNvCxnSpPr/>
                  <p:nvPr/>
                </p:nvCxnSpPr>
                <p:spPr>
                  <a:xfrm rot="5400000">
                    <a:off x="2653684" y="2429974"/>
                    <a:ext cx="1206000" cy="0"/>
                  </a:xfrm>
                  <a:prstGeom prst="line">
                    <a:avLst/>
                  </a:prstGeom>
                  <a:ln w="12700">
                    <a:solidFill>
                      <a:srgbClr val="55555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Gerade Verbindung 20"/>
                  <p:cNvCxnSpPr/>
                  <p:nvPr/>
                </p:nvCxnSpPr>
                <p:spPr>
                  <a:xfrm rot="5400000">
                    <a:off x="2222526" y="2429974"/>
                    <a:ext cx="1206000" cy="0"/>
                  </a:xfrm>
                  <a:prstGeom prst="line">
                    <a:avLst/>
                  </a:prstGeom>
                  <a:ln w="12700">
                    <a:solidFill>
                      <a:srgbClr val="55555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Gerade Verbindung 21"/>
                  <p:cNvCxnSpPr/>
                  <p:nvPr/>
                </p:nvCxnSpPr>
                <p:spPr>
                  <a:xfrm rot="5400000">
                    <a:off x="2438526" y="2429974"/>
                    <a:ext cx="1206000" cy="0"/>
                  </a:xfrm>
                  <a:prstGeom prst="line">
                    <a:avLst/>
                  </a:prstGeom>
                  <a:ln w="12700">
                    <a:solidFill>
                      <a:srgbClr val="55555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Gerade Verbindung 22"/>
                  <p:cNvCxnSpPr/>
                  <p:nvPr/>
                </p:nvCxnSpPr>
                <p:spPr>
                  <a:xfrm rot="5400000">
                    <a:off x="759998" y="2429974"/>
                    <a:ext cx="1206000" cy="0"/>
                  </a:xfrm>
                  <a:prstGeom prst="line">
                    <a:avLst/>
                  </a:prstGeom>
                  <a:ln w="12700">
                    <a:solidFill>
                      <a:srgbClr val="55555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Textfeld 29"/>
                  <p:cNvSpPr txBox="1"/>
                  <p:nvPr/>
                </p:nvSpPr>
                <p:spPr>
                  <a:xfrm rot="16200000">
                    <a:off x="3067684" y="2078974"/>
                    <a:ext cx="58849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200" dirty="0" smtClean="0">
                        <a:cs typeface="Times New Roman" pitchFamily="18" charset="0"/>
                      </a:rPr>
                      <a:t>studID</a:t>
                    </a:r>
                  </a:p>
                </p:txBody>
              </p:sp>
              <p:cxnSp>
                <p:nvCxnSpPr>
                  <p:cNvPr id="31" name="Gerade Verbindung 30"/>
                  <p:cNvCxnSpPr/>
                  <p:nvPr/>
                </p:nvCxnSpPr>
                <p:spPr>
                  <a:xfrm rot="5400000">
                    <a:off x="2869684" y="2429974"/>
                    <a:ext cx="1206000" cy="0"/>
                  </a:xfrm>
                  <a:prstGeom prst="line">
                    <a:avLst/>
                  </a:prstGeom>
                  <a:ln w="12700">
                    <a:solidFill>
                      <a:srgbClr val="55555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uppieren 100"/>
                <p:cNvGrpSpPr/>
                <p:nvPr/>
              </p:nvGrpSpPr>
              <p:grpSpPr>
                <a:xfrm>
                  <a:off x="2592280" y="2451600"/>
                  <a:ext cx="908150" cy="637664"/>
                  <a:chOff x="2641746" y="4521476"/>
                  <a:chExt cx="908150" cy="637664"/>
                </a:xfrm>
              </p:grpSpPr>
              <p:sp>
                <p:nvSpPr>
                  <p:cNvPr id="102" name="Textfeld 101"/>
                  <p:cNvSpPr txBox="1"/>
                  <p:nvPr/>
                </p:nvSpPr>
                <p:spPr>
                  <a:xfrm>
                    <a:off x="2641746" y="4522141"/>
                    <a:ext cx="25199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200" dirty="0" smtClean="0">
                        <a:cs typeface="Times New Roman" pitchFamily="18" charset="0"/>
                      </a:rPr>
                      <a:t>x</a:t>
                    </a:r>
                  </a:p>
                </p:txBody>
              </p:sp>
              <p:sp>
                <p:nvSpPr>
                  <p:cNvPr id="103" name="Textfeld 102"/>
                  <p:cNvSpPr txBox="1"/>
                  <p:nvPr/>
                </p:nvSpPr>
                <p:spPr>
                  <a:xfrm>
                    <a:off x="2641746" y="4701142"/>
                    <a:ext cx="25199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200" dirty="0" smtClean="0">
                        <a:cs typeface="Times New Roman" pitchFamily="18" charset="0"/>
                      </a:rPr>
                      <a:t>x</a:t>
                    </a:r>
                  </a:p>
                </p:txBody>
              </p:sp>
              <p:sp>
                <p:nvSpPr>
                  <p:cNvPr id="104" name="Textfeld 103"/>
                  <p:cNvSpPr txBox="1"/>
                  <p:nvPr/>
                </p:nvSpPr>
                <p:spPr>
                  <a:xfrm>
                    <a:off x="2864946" y="4702141"/>
                    <a:ext cx="25199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200" dirty="0" smtClean="0">
                        <a:cs typeface="Times New Roman" pitchFamily="18" charset="0"/>
                      </a:rPr>
                      <a:t>x</a:t>
                    </a:r>
                  </a:p>
                </p:txBody>
              </p:sp>
              <p:sp>
                <p:nvSpPr>
                  <p:cNvPr id="105" name="Textfeld 104"/>
                  <p:cNvSpPr txBox="1"/>
                  <p:nvPr/>
                </p:nvSpPr>
                <p:spPr>
                  <a:xfrm>
                    <a:off x="2642704" y="4882141"/>
                    <a:ext cx="25199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200" dirty="0" smtClean="0">
                        <a:cs typeface="Times New Roman" pitchFamily="18" charset="0"/>
                      </a:rPr>
                      <a:t>x</a:t>
                    </a:r>
                  </a:p>
                </p:txBody>
              </p:sp>
              <p:sp>
                <p:nvSpPr>
                  <p:cNvPr id="106" name="Textfeld 105"/>
                  <p:cNvSpPr txBox="1"/>
                  <p:nvPr/>
                </p:nvSpPr>
                <p:spPr>
                  <a:xfrm>
                    <a:off x="2867012" y="4521476"/>
                    <a:ext cx="25199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200" dirty="0" smtClean="0">
                        <a:cs typeface="Times New Roman" pitchFamily="18" charset="0"/>
                      </a:rPr>
                      <a:t>x</a:t>
                    </a:r>
                  </a:p>
                </p:txBody>
              </p:sp>
              <p:sp>
                <p:nvSpPr>
                  <p:cNvPr id="108" name="Textfeld 107"/>
                  <p:cNvSpPr txBox="1"/>
                  <p:nvPr/>
                </p:nvSpPr>
                <p:spPr>
                  <a:xfrm>
                    <a:off x="3297904" y="4881476"/>
                    <a:ext cx="25199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200" dirty="0" smtClean="0">
                        <a:cs typeface="Times New Roman" pitchFamily="18" charset="0"/>
                      </a:rPr>
                      <a:t>x</a:t>
                    </a:r>
                  </a:p>
                </p:txBody>
              </p:sp>
            </p:grpSp>
          </p:grpSp>
          <p:sp>
            <p:nvSpPr>
              <p:cNvPr id="200" name="Textfeld 199"/>
              <p:cNvSpPr txBox="1"/>
              <p:nvPr/>
            </p:nvSpPr>
            <p:spPr>
              <a:xfrm>
                <a:off x="1863864" y="3840174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I</a:t>
                </a:r>
                <a:r>
                  <a:rPr lang="de-DE" sz="1200" baseline="-25000" dirty="0" smtClean="0">
                    <a:cs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225" name="Textfeld 224"/>
            <p:cNvSpPr txBox="1"/>
            <p:nvPr/>
          </p:nvSpPr>
          <p:spPr>
            <a:xfrm>
              <a:off x="3024000" y="4471200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cs typeface="Times New Roman" pitchFamily="18" charset="0"/>
                </a:rPr>
                <a:t>x</a:t>
              </a:r>
            </a:p>
          </p:txBody>
        </p:sp>
      </p:grpSp>
      <p:grpSp>
        <p:nvGrpSpPr>
          <p:cNvPr id="170" name="Gruppieren 169"/>
          <p:cNvGrpSpPr/>
          <p:nvPr/>
        </p:nvGrpSpPr>
        <p:grpSpPr>
          <a:xfrm>
            <a:off x="3500430" y="3929066"/>
            <a:ext cx="2615181" cy="1675371"/>
            <a:chOff x="3500430" y="3929066"/>
            <a:chExt cx="2615181" cy="1675371"/>
          </a:xfrm>
        </p:grpSpPr>
        <p:grpSp>
          <p:nvGrpSpPr>
            <p:cNvPr id="100" name="Gruppieren 99"/>
            <p:cNvGrpSpPr/>
            <p:nvPr/>
          </p:nvGrpSpPr>
          <p:grpSpPr>
            <a:xfrm>
              <a:off x="3500430" y="3929066"/>
              <a:ext cx="2615181" cy="1675371"/>
              <a:chOff x="1366814" y="3857628"/>
              <a:chExt cx="2615181" cy="1675371"/>
            </a:xfrm>
          </p:grpSpPr>
          <p:sp>
            <p:nvSpPr>
              <p:cNvPr id="52" name="Textfeld 51"/>
              <p:cNvSpPr txBox="1"/>
              <p:nvPr/>
            </p:nvSpPr>
            <p:spPr>
              <a:xfrm>
                <a:off x="1913284" y="4522464"/>
                <a:ext cx="7730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Professor</a:t>
                </a: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1366814" y="4701226"/>
                <a:ext cx="1332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AssistantProfessor</a:t>
                </a: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2018946" y="4881226"/>
                <a:ext cx="6737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Student</a:t>
                </a:r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 rot="16200000">
                <a:off x="2480704" y="4179671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name</a:t>
                </a: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 rot="16200000">
                <a:off x="2680243" y="4147515"/>
                <a:ext cx="6032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faculty</a:t>
                </a: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 rot="16200000">
                <a:off x="2829904" y="4084132"/>
                <a:ext cx="7300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evalDate</a:t>
                </a:r>
              </a:p>
            </p:txBody>
          </p:sp>
          <p:cxnSp>
            <p:nvCxnSpPr>
              <p:cNvPr id="58" name="Gerade Verbindung 57"/>
              <p:cNvCxnSpPr/>
              <p:nvPr/>
            </p:nvCxnSpPr>
            <p:spPr>
              <a:xfrm>
                <a:off x="1407904" y="4515283"/>
                <a:ext cx="2566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/>
            </p:nvCxnSpPr>
            <p:spPr>
              <a:xfrm>
                <a:off x="1407904" y="4550941"/>
                <a:ext cx="2566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/>
            </p:nvCxnSpPr>
            <p:spPr>
              <a:xfrm rot="5400000">
                <a:off x="1830904" y="4690676"/>
                <a:ext cx="1584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 rot="5400000">
                <a:off x="1866904" y="4691702"/>
                <a:ext cx="1584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>
                <a:off x="1407904" y="4745341"/>
                <a:ext cx="2566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1407904" y="4925341"/>
                <a:ext cx="2566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>
                <a:off x="1407904" y="5105341"/>
                <a:ext cx="2566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>
              <a:xfrm>
                <a:off x="1407904" y="3895076"/>
                <a:ext cx="2566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>
              <a:xfrm rot="5400000">
                <a:off x="2514904" y="4690676"/>
                <a:ext cx="1584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66"/>
              <p:cNvCxnSpPr/>
              <p:nvPr/>
            </p:nvCxnSpPr>
            <p:spPr>
              <a:xfrm rot="5400000">
                <a:off x="2083746" y="4690676"/>
                <a:ext cx="1584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67"/>
              <p:cNvCxnSpPr/>
              <p:nvPr/>
            </p:nvCxnSpPr>
            <p:spPr>
              <a:xfrm rot="5400000">
                <a:off x="2299746" y="4690676"/>
                <a:ext cx="1584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/>
              <p:nvPr/>
            </p:nvCxnSpPr>
            <p:spPr>
              <a:xfrm rot="5400000">
                <a:off x="621218" y="4690676"/>
                <a:ext cx="1584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feld 75"/>
              <p:cNvSpPr txBox="1"/>
              <p:nvPr/>
            </p:nvSpPr>
            <p:spPr>
              <a:xfrm rot="16200000">
                <a:off x="3117904" y="4150676"/>
                <a:ext cx="5884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studID</a:t>
                </a:r>
              </a:p>
            </p:txBody>
          </p:sp>
          <p:cxnSp>
            <p:nvCxnSpPr>
              <p:cNvPr id="77" name="Gerade Verbindung 76"/>
              <p:cNvCxnSpPr/>
              <p:nvPr/>
            </p:nvCxnSpPr>
            <p:spPr>
              <a:xfrm rot="5400000">
                <a:off x="2730904" y="4690676"/>
                <a:ext cx="1584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feld 78"/>
              <p:cNvSpPr txBox="1"/>
              <p:nvPr/>
            </p:nvSpPr>
            <p:spPr>
              <a:xfrm rot="16200000">
                <a:off x="3276000" y="4096800"/>
                <a:ext cx="7041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material</a:t>
                </a:r>
              </a:p>
            </p:txBody>
          </p:sp>
          <p:sp>
            <p:nvSpPr>
              <p:cNvPr id="80" name="Textfeld 79"/>
              <p:cNvSpPr txBox="1"/>
              <p:nvPr/>
            </p:nvSpPr>
            <p:spPr>
              <a:xfrm rot="16200000">
                <a:off x="3574800" y="4176000"/>
                <a:ext cx="5373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grade</a:t>
                </a:r>
              </a:p>
            </p:txBody>
          </p:sp>
          <p:cxnSp>
            <p:nvCxnSpPr>
              <p:cNvPr id="82" name="Gerade Verbindung 81"/>
              <p:cNvCxnSpPr/>
              <p:nvPr/>
            </p:nvCxnSpPr>
            <p:spPr>
              <a:xfrm rot="5400000">
                <a:off x="2964600" y="4692600"/>
                <a:ext cx="1584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82"/>
              <p:cNvCxnSpPr/>
              <p:nvPr/>
            </p:nvCxnSpPr>
            <p:spPr>
              <a:xfrm rot="5400000">
                <a:off x="3180600" y="4692600"/>
                <a:ext cx="1584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84"/>
              <p:cNvCxnSpPr/>
              <p:nvPr/>
            </p:nvCxnSpPr>
            <p:spPr>
              <a:xfrm>
                <a:off x="1407600" y="5302800"/>
                <a:ext cx="2566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85"/>
              <p:cNvCxnSpPr/>
              <p:nvPr/>
            </p:nvCxnSpPr>
            <p:spPr>
              <a:xfrm>
                <a:off x="1407600" y="5482800"/>
                <a:ext cx="2566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86"/>
              <p:cNvCxnSpPr/>
              <p:nvPr/>
            </p:nvCxnSpPr>
            <p:spPr>
              <a:xfrm rot="5400000">
                <a:off x="2745000" y="4692600"/>
                <a:ext cx="15840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87"/>
              <p:cNvCxnSpPr/>
              <p:nvPr/>
            </p:nvCxnSpPr>
            <p:spPr>
              <a:xfrm>
                <a:off x="1407600" y="5122800"/>
                <a:ext cx="2566800" cy="0"/>
              </a:xfrm>
              <a:prstGeom prst="line">
                <a:avLst/>
              </a:prstGeom>
              <a:ln w="12700">
                <a:solidFill>
                  <a:srgbClr val="55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feld 97"/>
              <p:cNvSpPr txBox="1"/>
              <p:nvPr/>
            </p:nvSpPr>
            <p:spPr>
              <a:xfrm>
                <a:off x="1980000" y="5076000"/>
                <a:ext cx="703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Lecturer</a:t>
                </a:r>
              </a:p>
            </p:txBody>
          </p:sp>
          <p:sp>
            <p:nvSpPr>
              <p:cNvPr id="99" name="Textfeld 98"/>
              <p:cNvSpPr txBox="1"/>
              <p:nvPr/>
            </p:nvSpPr>
            <p:spPr>
              <a:xfrm>
                <a:off x="1836000" y="5256000"/>
                <a:ext cx="8595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>
                    <a:cs typeface="Times New Roman" pitchFamily="18" charset="0"/>
                  </a:rPr>
                  <a:t>Participant</a:t>
                </a:r>
              </a:p>
            </p:txBody>
          </p:sp>
        </p:grpSp>
        <p:pic>
          <p:nvPicPr>
            <p:cNvPr id="169" name="Picture 18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31723" y="4176570"/>
              <a:ext cx="154525" cy="324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6 L 0.23784 0.306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1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8148E-6 L -0.13732 0.3895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9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2375 0.3958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81481E-6 L 0.24045 0.3689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0.23732 0.4164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0.24062 0.3900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1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7 L 0.24132 0.3643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1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180" grpId="1"/>
      <p:bldP spid="180" grpId="2"/>
      <p:bldP spid="167" grpId="0" animBg="1"/>
      <p:bldP spid="167" grpId="1" animBg="1"/>
      <p:bldP spid="166" grpId="0" animBg="1"/>
      <p:bldP spid="166" grpId="1" animBg="1"/>
      <p:bldP spid="165" grpId="0" animBg="1"/>
      <p:bldP spid="165" grpId="1" animBg="1"/>
      <p:bldP spid="164" grpId="0" animBg="1"/>
      <p:bldP spid="164" grpId="1" animBg="1"/>
      <p:bldP spid="163" grpId="0" animBg="1"/>
      <p:bldP spid="163" grpId="1" animBg="1"/>
      <p:bldP spid="137" grpId="0" animBg="1"/>
      <p:bldP spid="137" grpId="1" animBg="1"/>
      <p:bldP spid="135" grpId="0" animBg="1"/>
      <p:bldP spid="135" grpId="1" animBg="1"/>
      <p:bldP spid="136" grpId="0" animBg="1"/>
      <p:bldP spid="136" grpId="1" animBg="1"/>
      <p:bldP spid="176" grpId="0"/>
      <p:bldP spid="176" grpId="1"/>
      <p:bldP spid="176" grpId="2"/>
      <p:bldP spid="181" grpId="0"/>
      <p:bldP spid="181" grpId="1"/>
    </p:bldLst>
  </p:timing>
</p:sld>
</file>

<file path=ppt/theme/theme1.xml><?xml version="1.0" encoding="utf-8"?>
<a:theme xmlns:a="http://schemas.openxmlformats.org/drawingml/2006/main" name="DBpedia">
  <a:themeElements>
    <a:clrScheme name="dbpedia">
      <a:dk1>
        <a:srgbClr val="555555"/>
      </a:dk1>
      <a:lt1>
        <a:sysClr val="window" lastClr="FFFFFF"/>
      </a:lt1>
      <a:dk2>
        <a:srgbClr val="555555"/>
      </a:dk2>
      <a:lt2>
        <a:srgbClr val="FFFFFF"/>
      </a:lt2>
      <a:accent1>
        <a:srgbClr val="B2E928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548DD4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5875">
          <a:noFill/>
        </a:ln>
      </a:spPr>
      <a:bodyPr rtlCol="0" anchor="ctr"/>
      <a:lstStyle>
        <a:defPPr algn="ctr">
          <a:defRPr dirty="0">
            <a:noFill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smtClean="0"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DBpedia-Titel">
  <a:themeElements>
    <a:clrScheme name="dbpedia">
      <a:dk1>
        <a:srgbClr val="555555"/>
      </a:dk1>
      <a:lt1>
        <a:sysClr val="window" lastClr="FFFFFF"/>
      </a:lt1>
      <a:dk2>
        <a:srgbClr val="555555"/>
      </a:dk2>
      <a:lt2>
        <a:srgbClr val="FFFFFF"/>
      </a:lt2>
      <a:accent1>
        <a:srgbClr val="B2E928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548DD4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5875">
          <a:noFill/>
        </a:ln>
      </a:spPr>
      <a:bodyPr rtlCol="0" anchor="ctr"/>
      <a:lstStyle>
        <a:defPPr algn="ctr">
          <a:defRPr dirty="0">
            <a:noFill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DBpedia</Template>
  <TotalTime>0</TotalTime>
  <Words>1256</Words>
  <Application>Microsoft Office PowerPoint</Application>
  <PresentationFormat>Bildschirmpräsentation (4:3)</PresentationFormat>
  <Paragraphs>423</Paragraphs>
  <Slides>20</Slides>
  <Notes>1</Notes>
  <HiddenSlides>1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2" baseType="lpstr">
      <vt:lpstr>DBpedia</vt:lpstr>
      <vt:lpstr>DBpedia-Titel</vt:lpstr>
      <vt:lpstr>Describing Role Models in Terms of Formal Concept Analysis</vt:lpstr>
      <vt:lpstr>Contents</vt:lpstr>
      <vt:lpstr>Modeling with Roles</vt:lpstr>
      <vt:lpstr>Role Model</vt:lpstr>
      <vt:lpstr>Why FCA?</vt:lpstr>
      <vt:lpstr>Contents</vt:lpstr>
      <vt:lpstr>Role Models as Contexts</vt:lpstr>
      <vt:lpstr>Static Composition Context</vt:lpstr>
      <vt:lpstr>Illustration</vt:lpstr>
      <vt:lpstr>A first Result</vt:lpstr>
      <vt:lpstr>Contents</vt:lpstr>
      <vt:lpstr>Modeling Instances</vt:lpstr>
      <vt:lpstr>Template Context</vt:lpstr>
      <vt:lpstr>Dynamic Composition Context</vt:lpstr>
      <vt:lpstr>Illustration</vt:lpstr>
      <vt:lpstr>A second Result</vt:lpstr>
      <vt:lpstr>Contents</vt:lpstr>
      <vt:lpstr>Conclusion</vt:lpstr>
      <vt:lpstr>Thank you!</vt:lpstr>
      <vt:lpstr>Stuff</vt:lpstr>
    </vt:vector>
  </TitlesOfParts>
  <Company>TUD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DBS</dc:creator>
  <cp:lastModifiedBy>Windows-Benutzer</cp:lastModifiedBy>
  <cp:revision>802</cp:revision>
  <dcterms:created xsi:type="dcterms:W3CDTF">2010-02-11T10:44:57Z</dcterms:created>
  <dcterms:modified xsi:type="dcterms:W3CDTF">2010-03-17T20:02:17Z</dcterms:modified>
</cp:coreProperties>
</file>