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3898-FFB9-40FA-9F67-363921799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4D2D0-D7C2-4C85-BCBE-962D20A05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C11D7-4BD1-4FD5-B321-C5BCC68B1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AA77-AB1E-428F-B91E-EE27D07B69B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C0974-4EA9-4DC5-9F7C-600C8841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A2FCB-E4AB-4268-BCF4-FF899CB2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151-4B21-4854-B2F0-C638EC3B0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0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D704-AA54-45F5-997B-BB0E91009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C683F-E174-4A61-8261-842B9CE0D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C89B0-B72E-4D5D-9C7F-C930EE05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AA77-AB1E-428F-B91E-EE27D07B69B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83FBE-F801-4B5F-8220-19DDB59D0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2A632-4800-43D4-BD7F-26010F0E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151-4B21-4854-B2F0-C638EC3B0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6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1F7B11-8BE2-466D-8687-7BC87E4BC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81940-E10A-4E25-90A3-F4CB54F4F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DB181-F019-4DC1-91FE-A0C28737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AA77-AB1E-428F-B91E-EE27D07B69B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BC6C0-84F7-4B0B-A2B8-53FA2269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7141E-77E3-4D7A-8F5F-6D376A0E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151-4B21-4854-B2F0-C638EC3B0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5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CFF0-FF7F-4E5F-A263-5ECDEDE7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4BAC8-477D-4C1D-A9EE-BE8365C13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F2A0-913B-4355-A63B-6C3676D18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AA77-AB1E-428F-B91E-EE27D07B69B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35B8C-5754-4453-8C39-5CD072A5A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8B11C-BAF4-49B3-AB70-F9087DF2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151-4B21-4854-B2F0-C638EC3B0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0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BDC2-FE69-49EB-911F-642E7829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B6261-A5A7-495B-9816-99E3941A3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3E7DE-0B59-4592-A7E5-440D5682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AA77-AB1E-428F-B91E-EE27D07B69B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7F251-5DE4-4583-A928-61E50329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A62FC-B4E7-4541-BDC2-F7FB97CC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151-4B21-4854-B2F0-C638EC3B0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1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7355-3792-4528-BFA2-FE5EF8DF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EFC6D-3614-4CE2-8C6D-95BC53BA8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33A92-A085-427B-8528-D746C3DD3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23986-738E-4BD8-A78F-85DC60AC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AA77-AB1E-428F-B91E-EE27D07B69B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62075-8EE0-404D-9EB6-3F150AF2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2398C-F9A8-4FCD-B710-6CA06D82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151-4B21-4854-B2F0-C638EC3B0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C46DE-9A97-41BD-B668-FF8B5DF0F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0388F-BA9A-4643-9591-D254E0A82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FF233-2D26-4F4E-8A04-751B41CDD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FAB5B-BD39-4078-B70B-9C1069D61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A7C53-7302-4731-AD7C-A14E00670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D68F1C-ED36-4E70-8B77-60447498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AA77-AB1E-428F-B91E-EE27D07B69B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05E06-AD62-4EBD-835F-8B05472D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771BA1-F6D7-4ABA-A64E-67EBAB98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151-4B21-4854-B2F0-C638EC3B0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1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DD65-692D-43CE-81B4-C8FDBE42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F1C36A-E734-4581-8163-F12E868F9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AA77-AB1E-428F-B91E-EE27D07B69B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249F0-BF7A-4798-AA3C-11CBA3FB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679BE-0180-4142-AAB2-12FB4348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151-4B21-4854-B2F0-C638EC3B0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3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CFA749-F438-459E-BC4C-A122F31E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AA77-AB1E-428F-B91E-EE27D07B69B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3EAEE7-8B5A-4BEE-8755-5780AE69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1EE6C-1D9F-4959-A05F-A6FD60B3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151-4B21-4854-B2F0-C638EC3B0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3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D7220-FBCA-4BF4-A171-272E250F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03A00-8492-4F03-80CD-675FBE850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84532-66BE-4DC3-8728-1F72C9BD1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95712-2364-40D6-86CD-04810362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AA77-AB1E-428F-B91E-EE27D07B69B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5F23C-F8EE-4D7A-8F03-ED76926D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9FEB5-FC33-4E5B-A572-40EA4831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151-4B21-4854-B2F0-C638EC3B0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7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8B38-2A6F-4A2B-8BEA-3FAE12DD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DD6E17-5E4F-4C72-96C1-BA981FAF6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18090-3F60-4E7E-9619-5B4C9E285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B3E16-1051-4092-99D1-D8E0163D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AA77-AB1E-428F-B91E-EE27D07B69B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36882-B041-44ED-88B7-2D7448DE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A1E40-901C-4E0A-BE0F-58ED684E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151-4B21-4854-B2F0-C638EC3B0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9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199D8-4FE4-48C4-9E1C-F51C53AE5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B6580-9E23-4CD0-B368-E40A9C342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136C6-9480-465C-876D-20BBFB401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AA77-AB1E-428F-B91E-EE27D07B69B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0454E-1C2E-4A02-AA39-EA7CC6F36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0F66D-317B-4C1E-A6C3-3F431261D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C3151-4B21-4854-B2F0-C638EC3B0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8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5C4D-46B6-4ED2-A51D-612917AC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129" y="2766218"/>
            <a:ext cx="9717741" cy="1325563"/>
          </a:xfrm>
        </p:spPr>
        <p:txBody>
          <a:bodyPr>
            <a:noAutofit/>
          </a:bodyPr>
          <a:lstStyle/>
          <a:p>
            <a:pPr algn="ctr"/>
            <a:r>
              <a:rPr lang="az-Latn-AZ" sz="7200" b="1" dirty="0"/>
              <a:t>Səhifənin ana görünüşü</a:t>
            </a:r>
            <a:endParaRPr lang="en-US" sz="7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AE20D6-BDE7-425B-9765-7B3090778C0D}"/>
              </a:ext>
            </a:extLst>
          </p:cNvPr>
          <p:cNvSpPr txBox="1"/>
          <p:nvPr/>
        </p:nvSpPr>
        <p:spPr>
          <a:xfrm>
            <a:off x="1707457" y="4091781"/>
            <a:ext cx="8777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sz="2400" b="1" dirty="0">
                <a:solidFill>
                  <a:srgbClr val="FF0000"/>
                </a:solidFill>
              </a:rPr>
              <a:t>Qeyd</a:t>
            </a:r>
            <a:r>
              <a:rPr lang="en-US" sz="2400" b="1" dirty="0">
                <a:solidFill>
                  <a:srgbClr val="FF0000"/>
                </a:solidFill>
              </a:rPr>
              <a:t>: </a:t>
            </a:r>
            <a:r>
              <a:rPr lang="az-Latn-AZ" sz="2400" b="1" dirty="0">
                <a:solidFill>
                  <a:srgbClr val="FF0000"/>
                </a:solidFill>
              </a:rPr>
              <a:t>Üstdəki </a:t>
            </a:r>
            <a:r>
              <a:rPr lang="en-US" sz="2400" b="1" dirty="0">
                <a:solidFill>
                  <a:srgbClr val="FF0000"/>
                </a:solidFill>
              </a:rPr>
              <a:t>‘</a:t>
            </a:r>
            <a:r>
              <a:rPr lang="az-Latn-AZ" sz="2400" b="1" dirty="0">
                <a:solidFill>
                  <a:srgbClr val="FF0000"/>
                </a:solidFill>
              </a:rPr>
              <a:t>DGKA</a:t>
            </a:r>
            <a:r>
              <a:rPr lang="en-US" sz="2400" b="1" dirty="0">
                <a:solidFill>
                  <a:srgbClr val="FF0000"/>
                </a:solidFill>
              </a:rPr>
              <a:t>’ –</a:t>
            </a:r>
            <a:r>
              <a:rPr lang="en-US" sz="2400" b="1" dirty="0" err="1">
                <a:solidFill>
                  <a:srgbClr val="FF0000"/>
                </a:solidFill>
              </a:rPr>
              <a:t>ya</a:t>
            </a:r>
            <a:r>
              <a:rPr lang="en-US" sz="2400" b="1" dirty="0">
                <a:solidFill>
                  <a:srgbClr val="FF0000"/>
                </a:solidFill>
              </a:rPr>
              <a:t> click </a:t>
            </a:r>
            <a:r>
              <a:rPr lang="en-US" sz="2400" b="1" dirty="0" err="1">
                <a:solidFill>
                  <a:srgbClr val="FF0000"/>
                </a:solidFill>
              </a:rPr>
              <a:t>etdikd</a:t>
            </a:r>
            <a:r>
              <a:rPr lang="az-Latn-AZ" sz="2400" b="1" dirty="0">
                <a:solidFill>
                  <a:srgbClr val="FF0000"/>
                </a:solidFill>
              </a:rPr>
              <a:t>ə bu səhifə (</a:t>
            </a:r>
            <a:r>
              <a:rPr lang="az-Latn-AZ" sz="2400" b="1" dirty="0" err="1">
                <a:solidFill>
                  <a:srgbClr val="FF0000"/>
                </a:solidFill>
              </a:rPr>
              <a:t>home</a:t>
            </a:r>
            <a:r>
              <a:rPr lang="az-Latn-AZ" sz="2400" b="1" dirty="0">
                <a:solidFill>
                  <a:srgbClr val="FF0000"/>
                </a:solidFill>
              </a:rPr>
              <a:t> </a:t>
            </a:r>
            <a:r>
              <a:rPr lang="az-Latn-AZ" sz="2400" b="1" dirty="0" err="1">
                <a:solidFill>
                  <a:srgbClr val="FF0000"/>
                </a:solidFill>
              </a:rPr>
              <a:t>menu</a:t>
            </a:r>
            <a:r>
              <a:rPr lang="az-Latn-AZ" sz="2400" b="1" dirty="0">
                <a:solidFill>
                  <a:srgbClr val="FF0000"/>
                </a:solidFill>
              </a:rPr>
              <a:t>) gəlir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F4CC0C-3720-433C-981F-D22328E2EA36}"/>
              </a:ext>
            </a:extLst>
          </p:cNvPr>
          <p:cNvCxnSpPr/>
          <p:nvPr/>
        </p:nvCxnSpPr>
        <p:spPr>
          <a:xfrm>
            <a:off x="8364071" y="5791199"/>
            <a:ext cx="315557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CA89666-BBC7-4E24-8AF4-843EDC6B5C8C}"/>
              </a:ext>
            </a:extLst>
          </p:cNvPr>
          <p:cNvSpPr txBox="1"/>
          <p:nvPr/>
        </p:nvSpPr>
        <p:spPr>
          <a:xfrm>
            <a:off x="9611752" y="5879009"/>
            <a:ext cx="1907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sz="3200" b="1" i="1" dirty="0"/>
              <a:t>Şəkil üçün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2630831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C5C156-BDF2-4A41-A240-FF7752CD6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BC2900-1C67-41A1-8DA0-80994F2E1F0C}"/>
              </a:ext>
            </a:extLst>
          </p:cNvPr>
          <p:cNvSpPr txBox="1"/>
          <p:nvPr/>
        </p:nvSpPr>
        <p:spPr>
          <a:xfrm>
            <a:off x="3554963" y="4411367"/>
            <a:ext cx="85188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z-Latn-AZ" sz="2800" b="1" dirty="0" err="1">
                <a:solidFill>
                  <a:srgbClr val="FF0000"/>
                </a:solidFill>
              </a:rPr>
              <a:t>Vie</a:t>
            </a:r>
            <a:r>
              <a:rPr lang="en-US" sz="2800" b="1" dirty="0">
                <a:solidFill>
                  <a:srgbClr val="FF0000"/>
                </a:solidFill>
              </a:rPr>
              <a:t>w </a:t>
            </a:r>
            <a:r>
              <a:rPr lang="az-Latn-AZ" sz="2800" b="1" dirty="0">
                <a:solidFill>
                  <a:srgbClr val="FF0000"/>
                </a:solidFill>
              </a:rPr>
              <a:t>əməliyyatı – sadəcə tələbənin məlumat</a:t>
            </a:r>
            <a:r>
              <a:rPr lang="en-US" sz="2800" b="1" dirty="0">
                <a:solidFill>
                  <a:srgbClr val="FF0000"/>
                </a:solidFill>
              </a:rPr>
              <a:t>lar</a:t>
            </a:r>
            <a:r>
              <a:rPr lang="az-Latn-AZ" sz="2800" b="1" dirty="0" err="1">
                <a:solidFill>
                  <a:srgbClr val="FF0000"/>
                </a:solidFill>
              </a:rPr>
              <a:t>ına</a:t>
            </a:r>
            <a:r>
              <a:rPr lang="az-Latn-AZ" sz="2800" b="1" dirty="0">
                <a:solidFill>
                  <a:srgbClr val="FF0000"/>
                </a:solidFill>
              </a:rPr>
              <a:t> baxıb, heç bir dəyişiklik etmədən </a:t>
            </a:r>
            <a:r>
              <a:rPr lang="en-US" sz="2800" b="1" dirty="0">
                <a:solidFill>
                  <a:srgbClr val="FF0000"/>
                </a:solidFill>
              </a:rPr>
              <a:t>‘</a:t>
            </a:r>
            <a:r>
              <a:rPr lang="az-Latn-AZ" sz="2800" b="1" dirty="0">
                <a:solidFill>
                  <a:srgbClr val="FF0000"/>
                </a:solidFill>
              </a:rPr>
              <a:t>Təsdiqlə</a:t>
            </a:r>
            <a:r>
              <a:rPr lang="en-US" sz="2800" b="1" dirty="0">
                <a:solidFill>
                  <a:srgbClr val="FF0000"/>
                </a:solidFill>
              </a:rPr>
              <a:t>’</a:t>
            </a:r>
            <a:endParaRPr lang="az-Latn-AZ" sz="2800" b="1" dirty="0">
              <a:solidFill>
                <a:srgbClr val="FF0000"/>
              </a:solidFill>
            </a:endParaRPr>
          </a:p>
          <a:p>
            <a:pPr algn="ctr"/>
            <a:r>
              <a:rPr lang="az-Latn-AZ" sz="2800" b="1" dirty="0" err="1">
                <a:solidFill>
                  <a:srgbClr val="FF0000"/>
                </a:solidFill>
              </a:rPr>
              <a:t>button</a:t>
            </a:r>
            <a:r>
              <a:rPr lang="az-Latn-AZ" sz="2800" b="1" dirty="0">
                <a:solidFill>
                  <a:srgbClr val="FF0000"/>
                </a:solidFill>
              </a:rPr>
              <a:t>-unu sıxdım və cədvəlimiz əvvəlki halı ilə eynidir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793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822D42-4C0E-446C-830A-55DE054B6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1AED15-D4F0-4838-9602-E0685ED088A4}"/>
              </a:ext>
            </a:extLst>
          </p:cNvPr>
          <p:cNvCxnSpPr>
            <a:cxnSpLocks/>
          </p:cNvCxnSpPr>
          <p:nvPr/>
        </p:nvCxnSpPr>
        <p:spPr>
          <a:xfrm flipH="1">
            <a:off x="1631578" y="4410635"/>
            <a:ext cx="2976281" cy="1219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8DB0ABD-7C4D-4266-B1F1-38CE3C28B329}"/>
              </a:ext>
            </a:extLst>
          </p:cNvPr>
          <p:cNvSpPr txBox="1"/>
          <p:nvPr/>
        </p:nvSpPr>
        <p:spPr>
          <a:xfrm>
            <a:off x="4724399" y="3056965"/>
            <a:ext cx="58360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800" b="1" dirty="0">
                <a:solidFill>
                  <a:srgbClr val="FF0000"/>
                </a:solidFill>
              </a:rPr>
              <a:t>Tələbənin kurs nömrəsini 3-dən 4-ə dəyişdim və </a:t>
            </a:r>
            <a:r>
              <a:rPr lang="en-US" sz="2800" b="1" dirty="0">
                <a:solidFill>
                  <a:srgbClr val="FF0000"/>
                </a:solidFill>
              </a:rPr>
              <a:t>‘T</a:t>
            </a:r>
            <a:r>
              <a:rPr lang="az-Latn-AZ" sz="2800" b="1" dirty="0" err="1">
                <a:solidFill>
                  <a:srgbClr val="FF0000"/>
                </a:solidFill>
              </a:rPr>
              <a:t>əsdiqlə</a:t>
            </a:r>
            <a:r>
              <a:rPr lang="en-US" sz="2800" b="1" dirty="0">
                <a:solidFill>
                  <a:srgbClr val="FF0000"/>
                </a:solidFill>
              </a:rPr>
              <a:t>’ button-</a:t>
            </a:r>
            <a:r>
              <a:rPr lang="en-US" sz="2800" b="1" dirty="0" err="1">
                <a:solidFill>
                  <a:srgbClr val="FF0000"/>
                </a:solidFill>
              </a:rPr>
              <a:t>unu</a:t>
            </a:r>
            <a:r>
              <a:rPr lang="en-US" sz="2800" b="1" dirty="0">
                <a:solidFill>
                  <a:srgbClr val="FF0000"/>
                </a:solidFill>
              </a:rPr>
              <a:t> s</a:t>
            </a:r>
            <a:r>
              <a:rPr lang="az-Latn-AZ" sz="2800" b="1" dirty="0" err="1">
                <a:solidFill>
                  <a:srgbClr val="FF0000"/>
                </a:solidFill>
              </a:rPr>
              <a:t>ıxdıqdan</a:t>
            </a:r>
            <a:r>
              <a:rPr lang="az-Latn-AZ" sz="2800" b="1" dirty="0">
                <a:solidFill>
                  <a:srgbClr val="FF0000"/>
                </a:solidFill>
              </a:rPr>
              <a:t> sonrakı</a:t>
            </a:r>
          </a:p>
          <a:p>
            <a:r>
              <a:rPr lang="az-Latn-AZ" sz="2800" b="1" dirty="0">
                <a:solidFill>
                  <a:srgbClr val="FF0000"/>
                </a:solidFill>
              </a:rPr>
              <a:t>nəticəyə baxaq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859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4885B7-17B7-4D86-98B0-555DB9E43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1A0184-297C-44A8-ADFE-48948CE4E345}"/>
              </a:ext>
            </a:extLst>
          </p:cNvPr>
          <p:cNvCxnSpPr>
            <a:cxnSpLocks/>
          </p:cNvCxnSpPr>
          <p:nvPr/>
        </p:nvCxnSpPr>
        <p:spPr>
          <a:xfrm flipH="1">
            <a:off x="8597156" y="1855694"/>
            <a:ext cx="896468" cy="5827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2B1B6F-C5E6-4239-BB86-878E58795B20}"/>
              </a:ext>
            </a:extLst>
          </p:cNvPr>
          <p:cNvSpPr txBox="1"/>
          <p:nvPr/>
        </p:nvSpPr>
        <p:spPr>
          <a:xfrm>
            <a:off x="3756211" y="901587"/>
            <a:ext cx="8292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‘</a:t>
            </a:r>
            <a:r>
              <a:rPr lang="az-Latn-AZ" sz="2800" b="1" dirty="0" err="1">
                <a:solidFill>
                  <a:srgbClr val="FF0000"/>
                </a:solidFill>
              </a:rPr>
              <a:t>Update</a:t>
            </a:r>
            <a:r>
              <a:rPr lang="en-US" sz="2800" b="1" dirty="0">
                <a:solidFill>
                  <a:srgbClr val="FF0000"/>
                </a:solidFill>
              </a:rPr>
              <a:t>’</a:t>
            </a:r>
            <a:r>
              <a:rPr lang="az-Latn-AZ" sz="2800" b="1" dirty="0">
                <a:solidFill>
                  <a:srgbClr val="FF0000"/>
                </a:solidFill>
              </a:rPr>
              <a:t> əməliyyatı uğurla icra olundu və bu dəyişikliyi gəlin </a:t>
            </a:r>
            <a:r>
              <a:rPr lang="az-Latn-AZ" sz="2800" b="1" dirty="0" err="1">
                <a:solidFill>
                  <a:srgbClr val="FF0000"/>
                </a:solidFill>
              </a:rPr>
              <a:t>database</a:t>
            </a:r>
            <a:r>
              <a:rPr lang="az-Latn-AZ" sz="2800" b="1" dirty="0">
                <a:solidFill>
                  <a:srgbClr val="FF0000"/>
                </a:solidFill>
              </a:rPr>
              <a:t>-mizdə görək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408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87B66C-3465-462C-9E6D-862DD8EEA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A6CECC-AF16-4EA3-A8F2-CBCC6DF25103}"/>
              </a:ext>
            </a:extLst>
          </p:cNvPr>
          <p:cNvCxnSpPr>
            <a:cxnSpLocks/>
          </p:cNvCxnSpPr>
          <p:nvPr/>
        </p:nvCxnSpPr>
        <p:spPr>
          <a:xfrm flipH="1">
            <a:off x="4374779" y="3191435"/>
            <a:ext cx="1264021" cy="8202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DAF92E-D729-4488-A72D-F05D37E40530}"/>
              </a:ext>
            </a:extLst>
          </p:cNvPr>
          <p:cNvSpPr txBox="1"/>
          <p:nvPr/>
        </p:nvSpPr>
        <p:spPr>
          <a:xfrm>
            <a:off x="3621741" y="2668215"/>
            <a:ext cx="8292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D</a:t>
            </a:r>
            <a:r>
              <a:rPr lang="az-Latn-AZ" sz="2800" b="1" dirty="0" err="1">
                <a:solidFill>
                  <a:srgbClr val="FF0000"/>
                </a:solidFill>
              </a:rPr>
              <a:t>əyişiklik</a:t>
            </a:r>
            <a:r>
              <a:rPr lang="az-Latn-AZ" sz="2800" b="1" dirty="0">
                <a:solidFill>
                  <a:srgbClr val="FF0000"/>
                </a:solidFill>
              </a:rPr>
              <a:t> öz isbatını burada da tapmışdır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57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5C4D-46B6-4ED2-A51D-612917AC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129" y="2678409"/>
            <a:ext cx="9717741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“Add” </a:t>
            </a:r>
            <a:r>
              <a:rPr lang="az-Latn-AZ" sz="5400" b="1" dirty="0"/>
              <a:t>əməliyyatından sonra cədvəlin görünüşü</a:t>
            </a:r>
            <a:endParaRPr lang="en-US" sz="5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AE20D6-BDE7-425B-9765-7B3090778C0D}"/>
              </a:ext>
            </a:extLst>
          </p:cNvPr>
          <p:cNvSpPr txBox="1"/>
          <p:nvPr/>
        </p:nvSpPr>
        <p:spPr>
          <a:xfrm>
            <a:off x="1707457" y="4091781"/>
            <a:ext cx="8967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sz="2400" b="1" dirty="0">
                <a:solidFill>
                  <a:srgbClr val="FF0000"/>
                </a:solidFill>
              </a:rPr>
              <a:t>Qeyd</a:t>
            </a:r>
            <a:r>
              <a:rPr lang="en-US" sz="2400" b="1" dirty="0">
                <a:solidFill>
                  <a:srgbClr val="FF0000"/>
                </a:solidFill>
              </a:rPr>
              <a:t>: </a:t>
            </a:r>
            <a:r>
              <a:rPr lang="az-Latn-AZ" sz="2400" b="1" dirty="0">
                <a:solidFill>
                  <a:srgbClr val="FF0000"/>
                </a:solidFill>
              </a:rPr>
              <a:t>Üstdəki </a:t>
            </a:r>
            <a:r>
              <a:rPr lang="en-US" sz="2400" b="1" dirty="0">
                <a:solidFill>
                  <a:srgbClr val="FF0000"/>
                </a:solidFill>
              </a:rPr>
              <a:t>‘</a:t>
            </a:r>
            <a:r>
              <a:rPr lang="az-Latn-AZ" sz="2400" b="1" dirty="0">
                <a:solidFill>
                  <a:srgbClr val="FF0000"/>
                </a:solidFill>
              </a:rPr>
              <a:t>Əlavə et</a:t>
            </a:r>
            <a:r>
              <a:rPr lang="en-US" sz="2400" b="1" dirty="0">
                <a:solidFill>
                  <a:srgbClr val="FF0000"/>
                </a:solidFill>
              </a:rPr>
              <a:t>’ –</a:t>
            </a:r>
            <a:r>
              <a:rPr lang="az-Latn-AZ" sz="2400" b="1" dirty="0">
                <a:solidFill>
                  <a:srgbClr val="FF0000"/>
                </a:solidFill>
              </a:rPr>
              <a:t>ə</a:t>
            </a:r>
            <a:r>
              <a:rPr lang="en-US" sz="2400" b="1" dirty="0">
                <a:solidFill>
                  <a:srgbClr val="FF0000"/>
                </a:solidFill>
              </a:rPr>
              <a:t> click </a:t>
            </a:r>
            <a:r>
              <a:rPr lang="en-US" sz="2400" b="1" dirty="0" err="1">
                <a:solidFill>
                  <a:srgbClr val="FF0000"/>
                </a:solidFill>
              </a:rPr>
              <a:t>etdikd</a:t>
            </a:r>
            <a:r>
              <a:rPr lang="az-Latn-AZ" sz="2400" b="1" dirty="0">
                <a:solidFill>
                  <a:srgbClr val="FF0000"/>
                </a:solidFill>
              </a:rPr>
              <a:t>ə bu səhifə (</a:t>
            </a:r>
            <a:r>
              <a:rPr lang="az-Latn-AZ" sz="2400" b="1" dirty="0" err="1">
                <a:solidFill>
                  <a:srgbClr val="FF0000"/>
                </a:solidFill>
              </a:rPr>
              <a:t>add</a:t>
            </a:r>
            <a:r>
              <a:rPr lang="az-Latn-AZ" sz="2400" b="1" dirty="0">
                <a:solidFill>
                  <a:srgbClr val="FF0000"/>
                </a:solidFill>
              </a:rPr>
              <a:t> </a:t>
            </a:r>
            <a:r>
              <a:rPr lang="az-Latn-AZ" sz="2400" b="1" dirty="0" err="1">
                <a:solidFill>
                  <a:srgbClr val="FF0000"/>
                </a:solidFill>
              </a:rPr>
              <a:t>student</a:t>
            </a:r>
            <a:r>
              <a:rPr lang="az-Latn-AZ" sz="2400" b="1" dirty="0">
                <a:solidFill>
                  <a:srgbClr val="FF0000"/>
                </a:solidFill>
              </a:rPr>
              <a:t>) gəlir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F4CC0C-3720-433C-981F-D22328E2EA36}"/>
              </a:ext>
            </a:extLst>
          </p:cNvPr>
          <p:cNvCxnSpPr/>
          <p:nvPr/>
        </p:nvCxnSpPr>
        <p:spPr>
          <a:xfrm>
            <a:off x="8364071" y="5791199"/>
            <a:ext cx="315557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CA89666-BBC7-4E24-8AF4-843EDC6B5C8C}"/>
              </a:ext>
            </a:extLst>
          </p:cNvPr>
          <p:cNvSpPr txBox="1"/>
          <p:nvPr/>
        </p:nvSpPr>
        <p:spPr>
          <a:xfrm>
            <a:off x="9611752" y="5879009"/>
            <a:ext cx="1907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sz="3200" b="1" i="1" dirty="0"/>
              <a:t>Şəkil üçün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624401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72D19A-059C-4946-A14F-E9D833968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550F46-1FB3-4657-914A-A2EB90DB2440}"/>
              </a:ext>
            </a:extLst>
          </p:cNvPr>
          <p:cNvCxnSpPr>
            <a:cxnSpLocks/>
          </p:cNvCxnSpPr>
          <p:nvPr/>
        </p:nvCxnSpPr>
        <p:spPr>
          <a:xfrm flipH="1">
            <a:off x="1604683" y="4482353"/>
            <a:ext cx="2976281" cy="1219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A219E3-CB48-456A-B2B0-7337975F3A97}"/>
              </a:ext>
            </a:extLst>
          </p:cNvPr>
          <p:cNvSpPr txBox="1"/>
          <p:nvPr/>
        </p:nvSpPr>
        <p:spPr>
          <a:xfrm>
            <a:off x="4580964" y="2909623"/>
            <a:ext cx="58360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800" b="1" dirty="0">
                <a:solidFill>
                  <a:srgbClr val="FF0000"/>
                </a:solidFill>
              </a:rPr>
              <a:t>Yeni tələbənin </a:t>
            </a:r>
            <a:r>
              <a:rPr lang="az-Latn-AZ" sz="2800" b="1" dirty="0" err="1">
                <a:solidFill>
                  <a:srgbClr val="FF0000"/>
                </a:solidFill>
              </a:rPr>
              <a:t>məlumatlarından</a:t>
            </a:r>
            <a:r>
              <a:rPr lang="az-Latn-AZ" sz="2800" b="1" dirty="0">
                <a:solidFill>
                  <a:srgbClr val="FF0000"/>
                </a:solidFill>
              </a:rPr>
              <a:t> sonra </a:t>
            </a:r>
            <a:r>
              <a:rPr lang="az-Latn-AZ" sz="2800" b="1" dirty="0" err="1">
                <a:solidFill>
                  <a:srgbClr val="FF0000"/>
                </a:solidFill>
              </a:rPr>
              <a:t>button</a:t>
            </a:r>
            <a:r>
              <a:rPr lang="az-Latn-AZ" sz="2800" b="1" dirty="0">
                <a:solidFill>
                  <a:srgbClr val="FF0000"/>
                </a:solidFill>
              </a:rPr>
              <a:t> ilə </a:t>
            </a:r>
            <a:r>
              <a:rPr lang="az-Latn-AZ" sz="2800" b="1" dirty="0" err="1">
                <a:solidFill>
                  <a:srgbClr val="FF0000"/>
                </a:solidFill>
              </a:rPr>
              <a:t>submit</a:t>
            </a:r>
            <a:r>
              <a:rPr lang="az-Latn-AZ" sz="2800" b="1" dirty="0">
                <a:solidFill>
                  <a:srgbClr val="FF0000"/>
                </a:solidFill>
              </a:rPr>
              <a:t> edib nəticəyə baxaq. Gördüyümüz kimi bu səhifədə tələbənin nömrəsini (</a:t>
            </a:r>
            <a:r>
              <a:rPr lang="az-Latn-AZ" sz="2800" b="1" dirty="0" err="1">
                <a:solidFill>
                  <a:srgbClr val="FF0000"/>
                </a:solidFill>
              </a:rPr>
              <a:t>primary</a:t>
            </a:r>
            <a:r>
              <a:rPr lang="az-Latn-AZ" sz="2800" b="1" dirty="0">
                <a:solidFill>
                  <a:srgbClr val="FF0000"/>
                </a:solidFill>
              </a:rPr>
              <a:t> key) qeyd etmirəm</a:t>
            </a:r>
          </a:p>
        </p:txBody>
      </p:sp>
    </p:spTree>
    <p:extLst>
      <p:ext uri="{BB962C8B-B14F-4D97-AF65-F5344CB8AC3E}">
        <p14:creationId xmlns:p14="http://schemas.microsoft.com/office/powerpoint/2010/main" val="2608613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CDECD9-A3C6-49ED-96D6-FEAC811AF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D54230-A296-4554-82B3-F410F5E208F2}"/>
              </a:ext>
            </a:extLst>
          </p:cNvPr>
          <p:cNvCxnSpPr>
            <a:cxnSpLocks/>
          </p:cNvCxnSpPr>
          <p:nvPr/>
        </p:nvCxnSpPr>
        <p:spPr>
          <a:xfrm flipH="1" flipV="1">
            <a:off x="1192309" y="4491320"/>
            <a:ext cx="1443314" cy="5378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76F6872-FAA4-481B-AEC4-D1707E51C4C1}"/>
              </a:ext>
            </a:extLst>
          </p:cNvPr>
          <p:cNvSpPr txBox="1"/>
          <p:nvPr/>
        </p:nvSpPr>
        <p:spPr>
          <a:xfrm>
            <a:off x="2635623" y="4491320"/>
            <a:ext cx="58360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800" b="1" dirty="0">
                <a:solidFill>
                  <a:srgbClr val="FF0000"/>
                </a:solidFill>
              </a:rPr>
              <a:t>Tələbə cədvəlimizə uğurla əlavə olunub və nömrəsini qeyd etməsəm belə o </a:t>
            </a:r>
            <a:r>
              <a:rPr lang="az-Latn-AZ" sz="2800" b="1" dirty="0" err="1">
                <a:solidFill>
                  <a:srgbClr val="FF0000"/>
                </a:solidFill>
              </a:rPr>
              <a:t>auto-increase</a:t>
            </a:r>
            <a:r>
              <a:rPr lang="az-Latn-AZ" sz="2800" b="1" dirty="0">
                <a:solidFill>
                  <a:srgbClr val="FF0000"/>
                </a:solidFill>
              </a:rPr>
              <a:t> olunub (6+1)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702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4DF500-D8F1-405D-BADF-6A8EA5F0D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BB119D-CCAD-497C-ACC4-1124B352E377}"/>
              </a:ext>
            </a:extLst>
          </p:cNvPr>
          <p:cNvCxnSpPr>
            <a:cxnSpLocks/>
          </p:cNvCxnSpPr>
          <p:nvPr/>
        </p:nvCxnSpPr>
        <p:spPr>
          <a:xfrm flipH="1">
            <a:off x="4356851" y="3532093"/>
            <a:ext cx="1846725" cy="12192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5792F5-027A-4887-A45B-FC425793F6A9}"/>
              </a:ext>
            </a:extLst>
          </p:cNvPr>
          <p:cNvSpPr txBox="1"/>
          <p:nvPr/>
        </p:nvSpPr>
        <p:spPr>
          <a:xfrm>
            <a:off x="5549153" y="3055040"/>
            <a:ext cx="5836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z-Latn-AZ" sz="2800" b="1" dirty="0">
                <a:solidFill>
                  <a:srgbClr val="FF0000"/>
                </a:solidFill>
              </a:rPr>
              <a:t>Həmin tələbə </a:t>
            </a:r>
            <a:r>
              <a:rPr lang="az-Latn-AZ" sz="2800" b="1" dirty="0" err="1">
                <a:solidFill>
                  <a:srgbClr val="FF0000"/>
                </a:solidFill>
              </a:rPr>
              <a:t>database</a:t>
            </a:r>
            <a:r>
              <a:rPr lang="az-Latn-AZ" sz="2800" b="1" dirty="0">
                <a:solidFill>
                  <a:srgbClr val="FF0000"/>
                </a:solidFill>
              </a:rPr>
              <a:t>-mizə də əlavə olunub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73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5C4D-46B6-4ED2-A51D-612917AC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129" y="2678409"/>
            <a:ext cx="9717741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“</a:t>
            </a:r>
            <a:r>
              <a:rPr lang="az-Latn-AZ" sz="5400" b="1" dirty="0" err="1"/>
              <a:t>Delete</a:t>
            </a:r>
            <a:r>
              <a:rPr lang="en-US" sz="5400" b="1" dirty="0"/>
              <a:t>” </a:t>
            </a:r>
            <a:r>
              <a:rPr lang="az-Latn-AZ" sz="5400" b="1" dirty="0"/>
              <a:t>əməliyyatından sonra cədvəlin görünüşü</a:t>
            </a:r>
            <a:endParaRPr lang="en-US" sz="5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AE20D6-BDE7-425B-9765-7B3090778C0D}"/>
              </a:ext>
            </a:extLst>
          </p:cNvPr>
          <p:cNvSpPr txBox="1"/>
          <p:nvPr/>
        </p:nvSpPr>
        <p:spPr>
          <a:xfrm>
            <a:off x="1855691" y="4091781"/>
            <a:ext cx="9126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400" b="1" dirty="0">
                <a:solidFill>
                  <a:srgbClr val="FF0000"/>
                </a:solidFill>
              </a:rPr>
              <a:t>Qeyd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  <a:r>
              <a:rPr lang="az-Latn-AZ" sz="2400" b="1" dirty="0">
                <a:solidFill>
                  <a:srgbClr val="FF0000"/>
                </a:solidFill>
              </a:rPr>
              <a:t> Bunun üçün silmək istədiyimiz tələbənin məlumatlarına daxil olduqdan sonra altdakı qırmızı </a:t>
            </a:r>
            <a:r>
              <a:rPr lang="az-Latn-AZ" sz="2400" b="1" dirty="0" err="1">
                <a:solidFill>
                  <a:srgbClr val="FF0000"/>
                </a:solidFill>
              </a:rPr>
              <a:t>button</a:t>
            </a:r>
            <a:r>
              <a:rPr lang="az-Latn-AZ" sz="2400" b="1" dirty="0">
                <a:solidFill>
                  <a:srgbClr val="FF0000"/>
                </a:solidFill>
              </a:rPr>
              <a:t> olan </a:t>
            </a:r>
            <a:r>
              <a:rPr lang="en-US" sz="2400" b="1" dirty="0">
                <a:solidFill>
                  <a:srgbClr val="FF0000"/>
                </a:solidFill>
              </a:rPr>
              <a:t>‘Sil’</a:t>
            </a:r>
            <a:r>
              <a:rPr lang="az-Latn-AZ" sz="2400" b="1" dirty="0">
                <a:solidFill>
                  <a:srgbClr val="FF0000"/>
                </a:solidFill>
              </a:rPr>
              <a:t>-ə sıxmaq kifayətdir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F4CC0C-3720-433C-981F-D22328E2EA36}"/>
              </a:ext>
            </a:extLst>
          </p:cNvPr>
          <p:cNvCxnSpPr/>
          <p:nvPr/>
        </p:nvCxnSpPr>
        <p:spPr>
          <a:xfrm>
            <a:off x="8364071" y="5791199"/>
            <a:ext cx="315557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CA89666-BBC7-4E24-8AF4-843EDC6B5C8C}"/>
              </a:ext>
            </a:extLst>
          </p:cNvPr>
          <p:cNvSpPr txBox="1"/>
          <p:nvPr/>
        </p:nvSpPr>
        <p:spPr>
          <a:xfrm>
            <a:off x="9611752" y="5879009"/>
            <a:ext cx="1907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sz="3200" b="1" i="1" dirty="0"/>
              <a:t>Şəkil üçün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3053366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618926-DC2B-434F-AB9A-841954DCE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63F395-3A5F-4D68-B0DF-88A5348C3998}"/>
              </a:ext>
            </a:extLst>
          </p:cNvPr>
          <p:cNvCxnSpPr>
            <a:cxnSpLocks/>
          </p:cNvCxnSpPr>
          <p:nvPr/>
        </p:nvCxnSpPr>
        <p:spPr>
          <a:xfrm flipH="1">
            <a:off x="1999134" y="4329952"/>
            <a:ext cx="1846725" cy="12192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52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CD4DB9-E337-483B-9C55-7A28B481D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33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157E7E-8802-4DA1-9CE2-BED718F83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7F02DA-4827-4D60-AA2F-1D3DFE8EB6B5}"/>
              </a:ext>
            </a:extLst>
          </p:cNvPr>
          <p:cNvSpPr txBox="1"/>
          <p:nvPr/>
        </p:nvSpPr>
        <p:spPr>
          <a:xfrm>
            <a:off x="1286435" y="4563038"/>
            <a:ext cx="9619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800" b="1" dirty="0">
                <a:solidFill>
                  <a:srgbClr val="FF0000"/>
                </a:solidFill>
              </a:rPr>
              <a:t>Cədvəlimizdən uğurla silinib və bunu </a:t>
            </a:r>
            <a:r>
              <a:rPr lang="az-Latn-AZ" sz="2800" b="1" dirty="0" err="1">
                <a:solidFill>
                  <a:srgbClr val="FF0000"/>
                </a:solidFill>
              </a:rPr>
              <a:t>database</a:t>
            </a:r>
            <a:r>
              <a:rPr lang="az-Latn-AZ" sz="2800" b="1" dirty="0">
                <a:solidFill>
                  <a:srgbClr val="FF0000"/>
                </a:solidFill>
              </a:rPr>
              <a:t>-mizdən də baxaq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369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2F72E7-B9FD-4AE5-8386-8A49D7513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1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5C4D-46B6-4ED2-A51D-612917AC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129" y="2667606"/>
            <a:ext cx="9717741" cy="1325563"/>
          </a:xfrm>
        </p:spPr>
        <p:txBody>
          <a:bodyPr>
            <a:noAutofit/>
          </a:bodyPr>
          <a:lstStyle/>
          <a:p>
            <a:pPr algn="ctr"/>
            <a:r>
              <a:rPr lang="az-Latn-AZ" sz="6600" b="1" dirty="0"/>
              <a:t>Müəllif hüquqları</a:t>
            </a:r>
            <a:endParaRPr lang="en-US" sz="6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AE20D6-BDE7-425B-9765-7B3090778C0D}"/>
              </a:ext>
            </a:extLst>
          </p:cNvPr>
          <p:cNvSpPr txBox="1"/>
          <p:nvPr/>
        </p:nvSpPr>
        <p:spPr>
          <a:xfrm>
            <a:off x="1689526" y="3993169"/>
            <a:ext cx="9086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z-Latn-AZ" sz="2400" b="1" dirty="0">
                <a:solidFill>
                  <a:srgbClr val="FF0000"/>
                </a:solidFill>
              </a:rPr>
              <a:t>Qeyd</a:t>
            </a:r>
            <a:r>
              <a:rPr lang="en-US" sz="2400" b="1" dirty="0">
                <a:solidFill>
                  <a:srgbClr val="FF0000"/>
                </a:solidFill>
              </a:rPr>
              <a:t>: </a:t>
            </a:r>
            <a:r>
              <a:rPr lang="az-Latn-AZ" sz="2400" b="1" dirty="0">
                <a:solidFill>
                  <a:srgbClr val="FF0000"/>
                </a:solidFill>
              </a:rPr>
              <a:t>Aşağıdakı </a:t>
            </a:r>
            <a:r>
              <a:rPr lang="en-US" sz="2400" b="1" dirty="0">
                <a:solidFill>
                  <a:srgbClr val="FF0000"/>
                </a:solidFill>
              </a:rPr>
              <a:t>‘</a:t>
            </a:r>
            <a:r>
              <a:rPr lang="az-Latn-AZ" sz="2400" b="1" dirty="0">
                <a:solidFill>
                  <a:srgbClr val="FF0000"/>
                </a:solidFill>
              </a:rPr>
              <a:t>Müəllif hüquqları</a:t>
            </a:r>
            <a:r>
              <a:rPr lang="en-US" sz="2400" b="1" dirty="0">
                <a:solidFill>
                  <a:srgbClr val="FF0000"/>
                </a:solidFill>
              </a:rPr>
              <a:t>’ –</a:t>
            </a:r>
            <a:r>
              <a:rPr lang="az-Latn-AZ" sz="2400" b="1" dirty="0" err="1">
                <a:solidFill>
                  <a:srgbClr val="FF0000"/>
                </a:solidFill>
              </a:rPr>
              <a:t>na</a:t>
            </a:r>
            <a:r>
              <a:rPr lang="en-US" sz="2400" b="1" dirty="0">
                <a:solidFill>
                  <a:srgbClr val="FF0000"/>
                </a:solidFill>
              </a:rPr>
              <a:t> click </a:t>
            </a:r>
            <a:r>
              <a:rPr lang="en-US" sz="2400" b="1" dirty="0" err="1">
                <a:solidFill>
                  <a:srgbClr val="FF0000"/>
                </a:solidFill>
              </a:rPr>
              <a:t>etdikd</a:t>
            </a:r>
            <a:r>
              <a:rPr lang="az-Latn-AZ" sz="2400" b="1" dirty="0">
                <a:solidFill>
                  <a:srgbClr val="FF0000"/>
                </a:solidFill>
              </a:rPr>
              <a:t>ə bu səhifə </a:t>
            </a:r>
          </a:p>
          <a:p>
            <a:pPr algn="ctr"/>
            <a:r>
              <a:rPr lang="az-Latn-AZ" sz="2400" b="1" dirty="0">
                <a:solidFill>
                  <a:srgbClr val="FF0000"/>
                </a:solidFill>
              </a:rPr>
              <a:t>(</a:t>
            </a:r>
            <a:r>
              <a:rPr lang="az-Latn-AZ" sz="2400" b="1" dirty="0" err="1">
                <a:solidFill>
                  <a:srgbClr val="FF0000"/>
                </a:solidFill>
              </a:rPr>
              <a:t>copyright</a:t>
            </a:r>
            <a:r>
              <a:rPr lang="az-Latn-AZ" sz="2400" b="1" dirty="0">
                <a:solidFill>
                  <a:srgbClr val="FF0000"/>
                </a:solidFill>
              </a:rPr>
              <a:t> </a:t>
            </a:r>
            <a:r>
              <a:rPr lang="az-Latn-AZ" sz="2400" b="1" dirty="0" err="1">
                <a:solidFill>
                  <a:srgbClr val="FF0000"/>
                </a:solidFill>
              </a:rPr>
              <a:t>section</a:t>
            </a:r>
            <a:r>
              <a:rPr lang="az-Latn-AZ" sz="2400" b="1" dirty="0">
                <a:solidFill>
                  <a:srgbClr val="FF0000"/>
                </a:solidFill>
              </a:rPr>
              <a:t>) gəlir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F4CC0C-3720-433C-981F-D22328E2EA36}"/>
              </a:ext>
            </a:extLst>
          </p:cNvPr>
          <p:cNvCxnSpPr/>
          <p:nvPr/>
        </p:nvCxnSpPr>
        <p:spPr>
          <a:xfrm>
            <a:off x="8364071" y="5791199"/>
            <a:ext cx="315557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CA89666-BBC7-4E24-8AF4-843EDC6B5C8C}"/>
              </a:ext>
            </a:extLst>
          </p:cNvPr>
          <p:cNvSpPr txBox="1"/>
          <p:nvPr/>
        </p:nvSpPr>
        <p:spPr>
          <a:xfrm>
            <a:off x="9611752" y="5879009"/>
            <a:ext cx="1907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sz="3200" b="1" i="1" dirty="0"/>
              <a:t>Şəkil üçün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1910389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296B29-C364-488D-AA4D-63704CDC5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59AB83-B464-4AAC-9B49-2133EFBAA774}"/>
              </a:ext>
            </a:extLst>
          </p:cNvPr>
          <p:cNvCxnSpPr>
            <a:cxnSpLocks/>
          </p:cNvCxnSpPr>
          <p:nvPr/>
        </p:nvCxnSpPr>
        <p:spPr>
          <a:xfrm flipH="1">
            <a:off x="4634759" y="4863352"/>
            <a:ext cx="1918441" cy="12595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64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5C4D-46B6-4ED2-A51D-612917AC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129" y="2766218"/>
            <a:ext cx="9717741" cy="1325563"/>
          </a:xfrm>
        </p:spPr>
        <p:txBody>
          <a:bodyPr>
            <a:noAutofit/>
          </a:bodyPr>
          <a:lstStyle/>
          <a:p>
            <a:pPr algn="ctr"/>
            <a:r>
              <a:rPr lang="az-Latn-AZ" sz="6600" b="1" dirty="0"/>
              <a:t>Tələbə cədvəlinin görünüşü</a:t>
            </a:r>
            <a:endParaRPr lang="en-US" sz="6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AE20D6-BDE7-425B-9765-7B3090778C0D}"/>
              </a:ext>
            </a:extLst>
          </p:cNvPr>
          <p:cNvSpPr txBox="1"/>
          <p:nvPr/>
        </p:nvSpPr>
        <p:spPr>
          <a:xfrm>
            <a:off x="1707457" y="4091781"/>
            <a:ext cx="929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sz="2400" b="1" dirty="0">
                <a:solidFill>
                  <a:srgbClr val="FF0000"/>
                </a:solidFill>
              </a:rPr>
              <a:t>Qeyd</a:t>
            </a:r>
            <a:r>
              <a:rPr lang="en-US" sz="2400" b="1" dirty="0">
                <a:solidFill>
                  <a:srgbClr val="FF0000"/>
                </a:solidFill>
              </a:rPr>
              <a:t>: </a:t>
            </a:r>
            <a:r>
              <a:rPr lang="az-Latn-AZ" sz="2400" b="1" dirty="0">
                <a:solidFill>
                  <a:srgbClr val="FF0000"/>
                </a:solidFill>
              </a:rPr>
              <a:t>Üstdəki </a:t>
            </a:r>
            <a:r>
              <a:rPr lang="en-US" sz="2400" b="1" dirty="0">
                <a:solidFill>
                  <a:srgbClr val="FF0000"/>
                </a:solidFill>
              </a:rPr>
              <a:t>‘</a:t>
            </a:r>
            <a:r>
              <a:rPr lang="az-Latn-AZ" sz="2400" b="1" dirty="0">
                <a:solidFill>
                  <a:srgbClr val="FF0000"/>
                </a:solidFill>
              </a:rPr>
              <a:t>Tələbələr</a:t>
            </a:r>
            <a:r>
              <a:rPr lang="en-US" sz="2400" b="1" dirty="0">
                <a:solidFill>
                  <a:srgbClr val="FF0000"/>
                </a:solidFill>
              </a:rPr>
              <a:t>’ –</a:t>
            </a:r>
            <a:r>
              <a:rPr lang="az-Latn-AZ" sz="2400" b="1" dirty="0">
                <a:solidFill>
                  <a:srgbClr val="FF0000"/>
                </a:solidFill>
              </a:rPr>
              <a:t>ə</a:t>
            </a:r>
            <a:r>
              <a:rPr lang="en-US" sz="2400" b="1" dirty="0">
                <a:solidFill>
                  <a:srgbClr val="FF0000"/>
                </a:solidFill>
              </a:rPr>
              <a:t> click </a:t>
            </a:r>
            <a:r>
              <a:rPr lang="en-US" sz="2400" b="1" dirty="0" err="1">
                <a:solidFill>
                  <a:srgbClr val="FF0000"/>
                </a:solidFill>
              </a:rPr>
              <a:t>etdikd</a:t>
            </a:r>
            <a:r>
              <a:rPr lang="az-Latn-AZ" sz="2400" b="1" dirty="0">
                <a:solidFill>
                  <a:srgbClr val="FF0000"/>
                </a:solidFill>
              </a:rPr>
              <a:t>ə bu səhifə (</a:t>
            </a:r>
            <a:r>
              <a:rPr lang="az-Latn-AZ" sz="2400" b="1" dirty="0" err="1">
                <a:solidFill>
                  <a:srgbClr val="FF0000"/>
                </a:solidFill>
              </a:rPr>
              <a:t>student</a:t>
            </a:r>
            <a:r>
              <a:rPr lang="az-Latn-AZ" sz="2400" b="1" dirty="0">
                <a:solidFill>
                  <a:srgbClr val="FF0000"/>
                </a:solidFill>
              </a:rPr>
              <a:t> </a:t>
            </a:r>
            <a:r>
              <a:rPr lang="az-Latn-AZ" sz="2400" b="1" dirty="0" err="1">
                <a:solidFill>
                  <a:srgbClr val="FF0000"/>
                </a:solidFill>
              </a:rPr>
              <a:t>table</a:t>
            </a:r>
            <a:r>
              <a:rPr lang="az-Latn-AZ" sz="2400" b="1" dirty="0">
                <a:solidFill>
                  <a:srgbClr val="FF0000"/>
                </a:solidFill>
              </a:rPr>
              <a:t>) gəlir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F4CC0C-3720-433C-981F-D22328E2EA36}"/>
              </a:ext>
            </a:extLst>
          </p:cNvPr>
          <p:cNvCxnSpPr/>
          <p:nvPr/>
        </p:nvCxnSpPr>
        <p:spPr>
          <a:xfrm>
            <a:off x="8364071" y="5791199"/>
            <a:ext cx="315557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CA89666-BBC7-4E24-8AF4-843EDC6B5C8C}"/>
              </a:ext>
            </a:extLst>
          </p:cNvPr>
          <p:cNvSpPr txBox="1"/>
          <p:nvPr/>
        </p:nvSpPr>
        <p:spPr>
          <a:xfrm>
            <a:off x="9611752" y="5879009"/>
            <a:ext cx="1907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sz="3200" b="1" i="1" dirty="0"/>
              <a:t>Şəkil üçün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342856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ED138C-7F81-4DBF-922F-8D7C45EAA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9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AFBF76-9E00-4FAA-8B8E-76F91D446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C473C7-1746-4FFB-BF4E-6FA0B87531C8}"/>
              </a:ext>
            </a:extLst>
          </p:cNvPr>
          <p:cNvCxnSpPr>
            <a:cxnSpLocks/>
          </p:cNvCxnSpPr>
          <p:nvPr/>
        </p:nvCxnSpPr>
        <p:spPr>
          <a:xfrm flipH="1">
            <a:off x="4903696" y="2985247"/>
            <a:ext cx="1721222" cy="9323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6D6DE95-489B-4170-A2C0-F57A7CD3D5C3}"/>
              </a:ext>
            </a:extLst>
          </p:cNvPr>
          <p:cNvSpPr txBox="1"/>
          <p:nvPr/>
        </p:nvSpPr>
        <p:spPr>
          <a:xfrm>
            <a:off x="5652247" y="1859340"/>
            <a:ext cx="56746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z-Latn-AZ" sz="3200" b="1" dirty="0">
                <a:solidFill>
                  <a:srgbClr val="FF0000"/>
                </a:solidFill>
              </a:rPr>
              <a:t>Doğruluğu üçün </a:t>
            </a:r>
            <a:r>
              <a:rPr lang="en-US" sz="3200" b="1" dirty="0">
                <a:solidFill>
                  <a:srgbClr val="FF0000"/>
                </a:solidFill>
              </a:rPr>
              <a:t>Database-</a:t>
            </a:r>
            <a:r>
              <a:rPr lang="en-US" sz="3200" b="1" dirty="0" err="1">
                <a:solidFill>
                  <a:srgbClr val="FF0000"/>
                </a:solidFill>
              </a:rPr>
              <a:t>mizd</a:t>
            </a:r>
            <a:r>
              <a:rPr lang="az-Latn-AZ" sz="3200" b="1" dirty="0">
                <a:solidFill>
                  <a:srgbClr val="FF0000"/>
                </a:solidFill>
              </a:rPr>
              <a:t>ə olan məlumatlar ilə üst-üstə düşdüyünü görürük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57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84B3F6-253C-4903-BCA8-7F2E50AD2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1C0795-F816-48DA-9D73-77D61E6199E2}"/>
              </a:ext>
            </a:extLst>
          </p:cNvPr>
          <p:cNvCxnSpPr>
            <a:cxnSpLocks/>
          </p:cNvCxnSpPr>
          <p:nvPr/>
        </p:nvCxnSpPr>
        <p:spPr>
          <a:xfrm flipH="1" flipV="1">
            <a:off x="5091955" y="2545977"/>
            <a:ext cx="1541928" cy="12460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7A06C7F-A802-4407-BEAA-818260AD3372}"/>
              </a:ext>
            </a:extLst>
          </p:cNvPr>
          <p:cNvSpPr txBox="1"/>
          <p:nvPr/>
        </p:nvSpPr>
        <p:spPr>
          <a:xfrm>
            <a:off x="3796553" y="3948116"/>
            <a:ext cx="56746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z-Latn-AZ" sz="3200" b="1" dirty="0" err="1">
                <a:solidFill>
                  <a:srgbClr val="FF0000"/>
                </a:solidFill>
              </a:rPr>
              <a:t>Kodlarımızda</a:t>
            </a:r>
            <a:r>
              <a:rPr lang="az-Latn-AZ" sz="3200" b="1" dirty="0">
                <a:solidFill>
                  <a:srgbClr val="FF0000"/>
                </a:solidFill>
              </a:rPr>
              <a:t> da eyni serverin həmən </a:t>
            </a:r>
            <a:r>
              <a:rPr lang="az-Latn-AZ" sz="3200" b="1" dirty="0" err="1">
                <a:solidFill>
                  <a:srgbClr val="FF0000"/>
                </a:solidFill>
              </a:rPr>
              <a:t>database</a:t>
            </a:r>
            <a:r>
              <a:rPr lang="az-Latn-AZ" sz="3200" b="1" dirty="0">
                <a:solidFill>
                  <a:srgbClr val="FF0000"/>
                </a:solidFill>
              </a:rPr>
              <a:t>-nə </a:t>
            </a:r>
            <a:r>
              <a:rPr lang="az-Latn-AZ" sz="3200" b="1" dirty="0" err="1">
                <a:solidFill>
                  <a:srgbClr val="FF0000"/>
                </a:solidFill>
              </a:rPr>
              <a:t>qoşulu</a:t>
            </a:r>
            <a:r>
              <a:rPr lang="az-Latn-AZ" sz="3200" b="1" dirty="0">
                <a:solidFill>
                  <a:srgbClr val="FF0000"/>
                </a:solidFill>
              </a:rPr>
              <a:t> olduğunu görürük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984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5C4D-46B6-4ED2-A51D-612917AC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894" y="2609006"/>
            <a:ext cx="9852212" cy="1325563"/>
          </a:xfrm>
        </p:spPr>
        <p:txBody>
          <a:bodyPr>
            <a:noAutofit/>
          </a:bodyPr>
          <a:lstStyle/>
          <a:p>
            <a:pPr algn="ctr"/>
            <a:r>
              <a:rPr lang="az-Latn-AZ" sz="5400" b="1" dirty="0"/>
              <a:t>Hər bir tələbənin haqqındakı məlumatların görünüşü</a:t>
            </a:r>
            <a:endParaRPr lang="en-US" sz="5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AE20D6-BDE7-425B-9765-7B3090778C0D}"/>
              </a:ext>
            </a:extLst>
          </p:cNvPr>
          <p:cNvSpPr txBox="1"/>
          <p:nvPr/>
        </p:nvSpPr>
        <p:spPr>
          <a:xfrm>
            <a:off x="931484" y="4022378"/>
            <a:ext cx="10329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z-Latn-AZ" sz="2400" b="1" dirty="0">
                <a:solidFill>
                  <a:srgbClr val="FF0000"/>
                </a:solidFill>
              </a:rPr>
              <a:t>Qeyd</a:t>
            </a:r>
            <a:r>
              <a:rPr lang="en-US" sz="2400" b="1" dirty="0">
                <a:solidFill>
                  <a:srgbClr val="FF0000"/>
                </a:solidFill>
              </a:rPr>
              <a:t>: </a:t>
            </a:r>
            <a:r>
              <a:rPr lang="az-Latn-AZ" sz="2400" b="1" dirty="0">
                <a:solidFill>
                  <a:srgbClr val="FF0000"/>
                </a:solidFill>
              </a:rPr>
              <a:t>Cədvəldəki hər </a:t>
            </a:r>
            <a:r>
              <a:rPr lang="az-Latn-AZ" sz="2400" b="1" dirty="0" err="1">
                <a:solidFill>
                  <a:srgbClr val="FF0000"/>
                </a:solidFill>
              </a:rPr>
              <a:t>hansısa</a:t>
            </a:r>
            <a:r>
              <a:rPr lang="az-Latn-AZ" sz="2400" b="1" dirty="0">
                <a:solidFill>
                  <a:srgbClr val="FF0000"/>
                </a:solidFill>
              </a:rPr>
              <a:t> bir tələbənin sonuncu sütununda yer alan </a:t>
            </a:r>
            <a:r>
              <a:rPr lang="en-US" sz="2400" b="1" dirty="0">
                <a:solidFill>
                  <a:srgbClr val="FF0000"/>
                </a:solidFill>
              </a:rPr>
              <a:t>‘Haqq</a:t>
            </a:r>
            <a:r>
              <a:rPr lang="az-Latn-AZ" sz="2400" b="1" dirty="0" err="1">
                <a:solidFill>
                  <a:srgbClr val="FF0000"/>
                </a:solidFill>
              </a:rPr>
              <a:t>ında</a:t>
            </a:r>
            <a:r>
              <a:rPr lang="en-US" sz="2400" b="1" dirty="0">
                <a:solidFill>
                  <a:srgbClr val="FF0000"/>
                </a:solidFill>
              </a:rPr>
              <a:t>’ –</a:t>
            </a:r>
            <a:r>
              <a:rPr lang="en-US" sz="2400" b="1" dirty="0" err="1">
                <a:solidFill>
                  <a:srgbClr val="FF0000"/>
                </a:solidFill>
              </a:rPr>
              <a:t>ya</a:t>
            </a:r>
            <a:r>
              <a:rPr lang="az-Latn-AZ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click </a:t>
            </a:r>
            <a:r>
              <a:rPr lang="en-US" sz="2400" b="1" dirty="0" err="1">
                <a:solidFill>
                  <a:srgbClr val="FF0000"/>
                </a:solidFill>
              </a:rPr>
              <a:t>etdikd</a:t>
            </a:r>
            <a:r>
              <a:rPr lang="az-Latn-AZ" sz="2400" b="1" dirty="0">
                <a:solidFill>
                  <a:srgbClr val="FF0000"/>
                </a:solidFill>
              </a:rPr>
              <a:t>ə bu səhifə gəlir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F4CC0C-3720-433C-981F-D22328E2EA36}"/>
              </a:ext>
            </a:extLst>
          </p:cNvPr>
          <p:cNvCxnSpPr/>
          <p:nvPr/>
        </p:nvCxnSpPr>
        <p:spPr>
          <a:xfrm>
            <a:off x="8364071" y="5791199"/>
            <a:ext cx="315557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CA89666-BBC7-4E24-8AF4-843EDC6B5C8C}"/>
              </a:ext>
            </a:extLst>
          </p:cNvPr>
          <p:cNvSpPr txBox="1"/>
          <p:nvPr/>
        </p:nvSpPr>
        <p:spPr>
          <a:xfrm>
            <a:off x="9611752" y="5879009"/>
            <a:ext cx="1907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sz="3200" b="1" i="1" dirty="0"/>
              <a:t>Şəkil üçün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1904178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2B1E41-F469-45E1-B032-2EDBF79C2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5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5C4D-46B6-4ED2-A51D-612917AC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894" y="2609006"/>
            <a:ext cx="9852212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“</a:t>
            </a:r>
            <a:r>
              <a:rPr lang="az-Latn-AZ" sz="5400" b="1" dirty="0" err="1"/>
              <a:t>Update</a:t>
            </a:r>
            <a:r>
              <a:rPr lang="en-US" sz="5400" b="1" dirty="0"/>
              <a:t>”</a:t>
            </a:r>
            <a:r>
              <a:rPr lang="az-Latn-AZ" sz="5400" b="1" dirty="0"/>
              <a:t> və ya </a:t>
            </a:r>
            <a:r>
              <a:rPr lang="en-US" sz="5400" b="1" dirty="0"/>
              <a:t>“</a:t>
            </a:r>
            <a:r>
              <a:rPr lang="az-Latn-AZ" sz="5400" b="1" dirty="0" err="1"/>
              <a:t>vie</a:t>
            </a:r>
            <a:r>
              <a:rPr lang="en-US" sz="5400" b="1" dirty="0"/>
              <a:t>w”</a:t>
            </a:r>
            <a:r>
              <a:rPr lang="az-Latn-AZ" sz="5400" b="1" dirty="0"/>
              <a:t> </a:t>
            </a:r>
            <a:r>
              <a:rPr lang="az-Latn-AZ" sz="5400" b="1" dirty="0" err="1"/>
              <a:t>əməliyyatlarından</a:t>
            </a:r>
            <a:r>
              <a:rPr lang="az-Latn-AZ" sz="5400" b="1" dirty="0"/>
              <a:t> sonra görünüş</a:t>
            </a:r>
            <a:endParaRPr lang="en-US" sz="5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AE20D6-BDE7-425B-9765-7B3090778C0D}"/>
              </a:ext>
            </a:extLst>
          </p:cNvPr>
          <p:cNvSpPr txBox="1"/>
          <p:nvPr/>
        </p:nvSpPr>
        <p:spPr>
          <a:xfrm>
            <a:off x="931484" y="4022378"/>
            <a:ext cx="10329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z-Latn-AZ" sz="2400" b="1" dirty="0">
                <a:solidFill>
                  <a:srgbClr val="FF0000"/>
                </a:solidFill>
              </a:rPr>
              <a:t>Qeyd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  <a:r>
              <a:rPr lang="az-Latn-AZ" sz="2400" b="1" dirty="0">
                <a:solidFill>
                  <a:srgbClr val="FF0000"/>
                </a:solidFill>
              </a:rPr>
              <a:t> Seçdiyimiz tələbənin hər </a:t>
            </a:r>
            <a:r>
              <a:rPr lang="az-Latn-AZ" sz="2400" b="1" dirty="0" err="1">
                <a:solidFill>
                  <a:srgbClr val="FF0000"/>
                </a:solidFill>
              </a:rPr>
              <a:t>hansısa</a:t>
            </a:r>
            <a:r>
              <a:rPr lang="az-Latn-AZ" sz="2400" b="1" dirty="0">
                <a:solidFill>
                  <a:srgbClr val="FF0000"/>
                </a:solidFill>
              </a:rPr>
              <a:t> məlumatını dəyişdikdən və ya </a:t>
            </a:r>
            <a:r>
              <a:rPr lang="az-Latn-AZ" sz="2400" b="1" dirty="0" err="1">
                <a:solidFill>
                  <a:srgbClr val="FF0000"/>
                </a:solidFill>
              </a:rPr>
              <a:t>dəyişmədikdən</a:t>
            </a:r>
            <a:r>
              <a:rPr lang="az-Latn-AZ" sz="2400" b="1" dirty="0">
                <a:solidFill>
                  <a:srgbClr val="FF0000"/>
                </a:solidFill>
              </a:rPr>
              <a:t> sonra </a:t>
            </a:r>
            <a:r>
              <a:rPr lang="en-US" sz="2400" b="1" dirty="0">
                <a:solidFill>
                  <a:srgbClr val="FF0000"/>
                </a:solidFill>
              </a:rPr>
              <a:t>“T</a:t>
            </a:r>
            <a:r>
              <a:rPr lang="az-Latn-AZ" sz="2400" b="1" dirty="0" err="1">
                <a:solidFill>
                  <a:srgbClr val="FF0000"/>
                </a:solidFill>
              </a:rPr>
              <a:t>əsdiqlə</a:t>
            </a:r>
            <a:r>
              <a:rPr lang="en-US" sz="2400" b="1" dirty="0">
                <a:solidFill>
                  <a:srgbClr val="FF0000"/>
                </a:solidFill>
              </a:rPr>
              <a:t>” button-</a:t>
            </a:r>
            <a:r>
              <a:rPr lang="en-US" sz="2400" b="1" dirty="0" err="1">
                <a:solidFill>
                  <a:srgbClr val="FF0000"/>
                </a:solidFill>
              </a:rPr>
              <a:t>unu</a:t>
            </a:r>
            <a:r>
              <a:rPr lang="en-US" sz="2400" b="1" dirty="0">
                <a:solidFill>
                  <a:srgbClr val="FF0000"/>
                </a:solidFill>
              </a:rPr>
              <a:t> s</a:t>
            </a:r>
            <a:r>
              <a:rPr lang="az-Latn-AZ" sz="2400" b="1" dirty="0" err="1">
                <a:solidFill>
                  <a:srgbClr val="FF0000"/>
                </a:solidFill>
              </a:rPr>
              <a:t>ıxsaq</a:t>
            </a:r>
            <a:r>
              <a:rPr lang="az-Latn-AZ" sz="2400" b="1" dirty="0">
                <a:solidFill>
                  <a:srgbClr val="FF0000"/>
                </a:solidFill>
              </a:rPr>
              <a:t> etdiyimiz əməliyyata uyğun olaraq bizi yenidən cədvəlimizə </a:t>
            </a:r>
            <a:r>
              <a:rPr lang="az-Latn-AZ" sz="2400" b="1" dirty="0" err="1">
                <a:solidFill>
                  <a:srgbClr val="FF0000"/>
                </a:solidFill>
              </a:rPr>
              <a:t>redirect</a:t>
            </a:r>
            <a:r>
              <a:rPr lang="az-Latn-AZ" sz="2400" b="1" dirty="0">
                <a:solidFill>
                  <a:srgbClr val="FF0000"/>
                </a:solidFill>
              </a:rPr>
              <a:t> edir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F4CC0C-3720-433C-981F-D22328E2EA36}"/>
              </a:ext>
            </a:extLst>
          </p:cNvPr>
          <p:cNvCxnSpPr/>
          <p:nvPr/>
        </p:nvCxnSpPr>
        <p:spPr>
          <a:xfrm>
            <a:off x="8364071" y="5791199"/>
            <a:ext cx="315557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CA89666-BBC7-4E24-8AF4-843EDC6B5C8C}"/>
              </a:ext>
            </a:extLst>
          </p:cNvPr>
          <p:cNvSpPr txBox="1"/>
          <p:nvPr/>
        </p:nvSpPr>
        <p:spPr>
          <a:xfrm>
            <a:off x="9611752" y="5879009"/>
            <a:ext cx="1907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sz="3200" b="1" i="1" dirty="0"/>
              <a:t>Şəkil üçün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213305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336</Words>
  <Application>Microsoft Office PowerPoint</Application>
  <PresentationFormat>Widescreen</PresentationFormat>
  <Paragraphs>34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Səhifənin ana görünüşü</vt:lpstr>
      <vt:lpstr>PowerPoint Presentation</vt:lpstr>
      <vt:lpstr>Tələbə cədvəlinin görünüşü</vt:lpstr>
      <vt:lpstr>PowerPoint Presentation</vt:lpstr>
      <vt:lpstr>PowerPoint Presentation</vt:lpstr>
      <vt:lpstr>PowerPoint Presentation</vt:lpstr>
      <vt:lpstr>Hər bir tələbənin haqqındakı məlumatların görünüşü</vt:lpstr>
      <vt:lpstr>PowerPoint Presentation</vt:lpstr>
      <vt:lpstr>“Update” və ya “view” əməliyyatlarından sonra görünüş</vt:lpstr>
      <vt:lpstr>PowerPoint Presentation</vt:lpstr>
      <vt:lpstr>PowerPoint Presentation</vt:lpstr>
      <vt:lpstr>PowerPoint Presentation</vt:lpstr>
      <vt:lpstr>PowerPoint Presentation</vt:lpstr>
      <vt:lpstr>“Add” əməliyyatından sonra cədvəlin görünüşü</vt:lpstr>
      <vt:lpstr>PowerPoint Presentation</vt:lpstr>
      <vt:lpstr>PowerPoint Presentation</vt:lpstr>
      <vt:lpstr>PowerPoint Presentation</vt:lpstr>
      <vt:lpstr>“Delete” əməliyyatından sonra cədvəlin görünüşü</vt:lpstr>
      <vt:lpstr>PowerPoint Presentation</vt:lpstr>
      <vt:lpstr>PowerPoint Presentation</vt:lpstr>
      <vt:lpstr>PowerPoint Presentation</vt:lpstr>
      <vt:lpstr>Müəllif hüquqları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Layihə: Tələbə cədvəli</dc:title>
  <dc:creator>Murad</dc:creator>
  <cp:lastModifiedBy>Murad Hesenov</cp:lastModifiedBy>
  <cp:revision>10</cp:revision>
  <dcterms:created xsi:type="dcterms:W3CDTF">2024-04-03T13:05:07Z</dcterms:created>
  <dcterms:modified xsi:type="dcterms:W3CDTF">2025-08-30T23:58:39Z</dcterms:modified>
</cp:coreProperties>
</file>