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7" r:id="rId35"/>
    <p:sldId id="289" r:id="rId36"/>
    <p:sldId id="299" r:id="rId37"/>
    <p:sldId id="305" r:id="rId38"/>
    <p:sldId id="292" r:id="rId39"/>
    <p:sldId id="301" r:id="rId40"/>
    <p:sldId id="306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BBC5B9-303C-49F2-8811-42E0DFC9A5ED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B130A-B6C0-4057-A69E-158AA9920E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9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Разделы</a:t>
            </a:r>
            <a:endParaRPr lang="ru-RU" altLang="ru-RU" smtClean="0"/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Для добавления разделов щелкните слайд правой кнопкой мыши. Разделы позволяют упорядочить слайды и организовать совместную работу нескольких авторов.</a:t>
            </a:r>
          </a:p>
          <a:p>
            <a:pPr eaLnBrk="1" hangingPunct="1">
              <a:spcBef>
                <a:spcPct val="0"/>
              </a:spcBef>
            </a:pPr>
            <a:endParaRPr lang="ru-RU" altLang="ru-RU" b="1" smtClean="0"/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Заметки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Используйте раздел заметок для размещения заметок докладчика или дополнительных сведений для аудитории. Во время воспроизведения презентации эти заметки отображаются в представлении презентации. 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Сочетаемые цвета 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Обратите особое внимание на графики, диаграммы и надписи. 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Учтите, что печать будет выполняться в черно-белом режиме или в оттенках серого. Выполните пробную печать, чтобы убедиться в сохранении разницы между цветами при печати в черно-белом режиме или в оттенках серого.</a:t>
            </a:r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Диаграммы, таблицы и графики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Снабдите все диаграммы и таблицы подписями.</a:t>
            </a:r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EBC0B-EBD9-4366-8524-31053A8D6AFF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altLang="ru-RU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ru-RU" altLang="ru-RU" smtClean="0"/>
              <a:t>Дайте краткий обзор презентации. Опишите главную суть презентации и обоснуйте ее важность.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ru-RU" altLang="ru-RU" smtClean="0"/>
              <a:t>Представьте каждую из основных тем.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Чтобы предоставить слушателям ориентир, можно можете 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990CBB-FF1A-499F-A007-006FB0561F52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altLang="ru-RU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B06E-240F-484D-8472-9F7EE7D86EE4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1CA8-80D3-49CE-9D06-3F0BCA65B00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DF4C-DA0C-4935-9A88-2DEFA9D5B09F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41AE-E318-4076-AE55-851D54057A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5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5DEDC-3805-4811-AF92-7DD5C93C1723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1007E-8B60-4058-967B-37ECFDE9A77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9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3624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00800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DC5C8-4FD2-4E3F-AABE-64F7D3405471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0BBE-58EA-40CB-A079-04A6CCCD33F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957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C2B6E-F9E3-42DE-9B3A-CF8B7CE25A5E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4E7F-D40D-407B-A69B-605E0B25918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38710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4B938-329B-4A62-B530-4E2B395344ED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D22FD-2B54-4756-BC22-1378CE1DFA5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653976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1927-E1E8-4FC7-9D89-AD4A7F5CE64A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9D27-F3F4-4E62-BFBF-4D6C3006B30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845156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FA0A0-DABF-41F6-9000-EA3976D60EE6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4C76-B3D1-416F-8AA5-8C9BE1DF983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54051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A1554-3E61-4C56-A778-904DF76B4CC1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43E61-ABC9-485B-AFED-048AD45EC3D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3737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8883B-8580-4A5E-8CEC-3C1D4578FDA2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45292-4811-407E-B250-8C08141912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73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0D48F-709B-4E28-9555-9E316BB62730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92D42-7448-4CF5-B0D2-83355245B44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0778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8BF53-86CA-4B70-95EA-07E2CB9195FF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BAA16-4E70-4A22-9C06-A37B99A190A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522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CDC3-7960-4C52-BA2B-3F1C14C82C9F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1C000-3EBB-45BE-9E21-883480CC9AC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957970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32EA4-0CF7-4A9F-A9A7-6FF786D03BAA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DB7D-0E54-42A7-9B9A-5380D52DB7A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082466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A859D-350E-4767-A8AE-46C7169B1865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5CE6F-2FEA-4C68-B622-4CB7DF73AC0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1173"/>
      </p:ext>
    </p:extLst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7152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D442A-BB6A-4216-BCF0-6F57D2E0A80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252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C2A68-6FA3-4699-B7CF-A092E852AF3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651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C331-76C6-4DAC-8781-628DA5F0181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6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312E-3BC2-48C9-BAEC-AC06F0D0BFBD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F8E83-E454-476D-A58B-357A63C664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5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69EF-C3C5-4588-A055-564C06D80486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9841F-95C4-4034-9653-6C6FE89FC8C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05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4384-277D-411E-A7FC-BAA00D60F4EB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FA22-0947-4978-8B44-4411119FAAA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84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313C-8C1D-4902-8B10-1B53781B951A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C55E1-9090-417E-8AB6-1A1465A0908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97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DD211-ABA3-4184-8D8E-58DCEABEF705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FE8E3-339F-4578-9C37-19648F2BECE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24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C1F24-BEC5-4CB4-AEC7-F8E9F0E761B9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6B25-CA47-4545-8ABC-21B1D403CCA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30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08D5F-C65C-456C-94B5-A4788F80CDB5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F8688-1468-445B-A94F-94FBD1CD63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3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A46FD1-6AD5-4C77-B549-4083FF7D3B76}" type="datetimeFigureOut">
              <a:rPr lang="ru-RU"/>
              <a:pPr>
                <a:defRPr/>
              </a:pPr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E898BE-2AB1-4D61-B766-2E7439C4C2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9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C8F663-71EF-4FBF-9B21-359A71F1151F}" type="datetimeFigureOut">
              <a:rPr/>
              <a:pPr>
                <a:defRPr/>
              </a:pPr>
              <a:t>05.11.2020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A9203B-1474-43CE-9B68-FCD44E5D8EB9}" type="slidenum">
              <a:rPr/>
              <a:pPr>
                <a:defRPr/>
              </a:pPr>
              <a:t>‹#›</a:t>
            </a:fld>
            <a:endParaRPr dirty="0"/>
          </a:p>
        </p:txBody>
      </p:sp>
      <p:pic>
        <p:nvPicPr>
          <p:cNvPr id="2056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ru-RU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ru-RU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39975" y="1989138"/>
            <a:ext cx="6646863" cy="1871662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Лекция 10. Введение в криптографию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Группы защищенности АС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748712" cy="5876925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Группа 3 (однопользовательские АС с информацией одного уровня конфиденциальности).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Группа 2 (многопользовательские АС с одинаковыми полномочиями пользователей и с информацией разного уровня конфиденциальности).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Группа 1 (многопользовательские АС с разными правами пользователей и с информацией разного уровня конфиденциальности).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защищенности АС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7025"/>
            <a:ext cx="8083550" cy="4784725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3Б и 3А.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2Б и 2А.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1Д, 1Г, 1В, 1Б, 1А. Класс 1Г примерно соответствует классу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C2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 классификации «оранжевой книги».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Стандарты первого поколения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Ориентация на системы силовых структур.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Ориентация на противодействие в основном попыткам несанкционированного доступа (нарушения конфиденциальности).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Использование единой жесткой шкалы оценки степени защищенности.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Общие критерии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6021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Common Criteria for Information Technology Security Evaluation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 (в русском официальном переводе Критерии оценки безопасности информационных технологий, стандарт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ISO).</a:t>
            </a:r>
            <a:endParaRPr altLang="ru-RU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В качестве объектов оценки (ОО) рассматриваются продукты информационных технологий (аналог СВТ) и системы информационных технологий (аналог АС).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Анализ назначения ОО и условий среды его использования (угроз, предположений, политики безопасности) → цели безопасности → требования безопасности.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Состав ОК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893175" cy="6237287"/>
          </a:xfrm>
        </p:spPr>
        <p:txBody>
          <a:bodyPr/>
          <a:lstStyle/>
          <a:p>
            <a:r>
              <a:rPr altLang="ru-RU" sz="3000" smtClean="0">
                <a:latin typeface="Times New Roman" pitchFamily="18" charset="0"/>
                <a:cs typeface="Times New Roman" pitchFamily="18" charset="0"/>
              </a:rPr>
              <a:t>Часть 1 «Введение и общая модель». Определение методологии оценки безопасности и требований безопасности (функциональных требований и требований доверия).</a:t>
            </a:r>
          </a:p>
          <a:p>
            <a:r>
              <a:rPr altLang="ru-RU" sz="3000" smtClean="0">
                <a:latin typeface="Times New Roman" pitchFamily="18" charset="0"/>
                <a:cs typeface="Times New Roman" pitchFamily="18" charset="0"/>
              </a:rPr>
              <a:t>Часть 2 «Функциональные требования безопасности». Универсальный систематизированный каталог с возможностью добавления новых требований.</a:t>
            </a:r>
          </a:p>
          <a:p>
            <a:r>
              <a:rPr altLang="ru-RU" sz="3000" smtClean="0">
                <a:latin typeface="Times New Roman" pitchFamily="18" charset="0"/>
                <a:cs typeface="Times New Roman" pitchFamily="18" charset="0"/>
              </a:rPr>
              <a:t>Часть 3 «Требования доверия к безопасности». Систематизированный каталог требований доверия и шкала оценочных уровней доверия (от 1 до 7).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Структура требований безопасности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66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Элемент (неделимое требование безопасности).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Компонент (набор элементарных требований безопасности, выбираемых совместно для включения в профиль защиты или задание по безопасности),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Семейство (группировка компонентов, обеспечивающих выполнение отдельных целей безопасности).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 (объединение семейств, разделяющих общие цели безопасности).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Основные понятия ОК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94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Профиль защиты – совокупность требований безопасности и оценка уровня доверия  (предназначен для многократного использования, предоставляет пользователям средство ссылки на определенную совокупность требований безопасности).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Задание по безопасности – совокупность требований безопасности для соглашения между всеми сторонами (ссылка на профиль защиты, ссылка на функциональные компоненты или компоненты доверия, требования в явном виде).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algn="ctr"/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Понятие вычета по модулю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604250" cy="63087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Целые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i="1" dirty="0" smtClean="0">
                <a:latin typeface="Times New Roman" pitchFamily="18" charset="0"/>
                <a:cs typeface="Times New Roman" pitchFamily="18" charset="0"/>
              </a:rPr>
              <a:t>сравнимы по модулю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(целому положительному числу), если</a:t>
            </a:r>
            <a:endParaRPr lang="en-US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alt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для некоторого целого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. В этом случае обычно используется следующая запись:</a:t>
            </a:r>
            <a:endParaRPr lang="en-US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600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Сравнимость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означает, что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делит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нацело:</a:t>
            </a:r>
            <a:endParaRPr lang="en-US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 | (a-b)</a:t>
            </a:r>
            <a:endParaRPr alt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≥0,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} и |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|&lt;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называют </a:t>
            </a:r>
            <a:r>
              <a:rPr altLang="ru-RU" i="1" dirty="0" smtClean="0">
                <a:latin typeface="Times New Roman" pitchFamily="18" charset="0"/>
                <a:cs typeface="Times New Roman" pitchFamily="18" charset="0"/>
              </a:rPr>
              <a:t>вычетом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. Вычет равен остатку от целочисленного деления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на число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. Операцию нахождения вычета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называют </a:t>
            </a:r>
            <a:r>
              <a:rPr altLang="ru-RU" i="1" dirty="0" smtClean="0">
                <a:latin typeface="Times New Roman" pitchFamily="18" charset="0"/>
                <a:cs typeface="Times New Roman" pitchFamily="18" charset="0"/>
              </a:rPr>
              <a:t>приведением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числа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Свойства вычетов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748712" cy="594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-a {mod n} = -a+n {mod n}</a:t>
            </a:r>
          </a:p>
          <a:p>
            <a:pPr>
              <a:lnSpc>
                <a:spcPct val="90000"/>
              </a:lnSpc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n=0 {mod n}</a:t>
            </a:r>
            <a:endParaRPr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Примеры:</a:t>
            </a: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3+10 {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12} = 1 {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12} («арифметика» часов);</a:t>
            </a: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{mod 7}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{mod 7}.</a:t>
            </a:r>
            <a:endParaRPr altLang="ru-RU" sz="28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Полным набором вычетов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называется множество целых чисел от нуля до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-1: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{0, 1, 2, … , n-1}</a:t>
            </a:r>
            <a:endParaRPr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Вычеты по модулю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с применением операций сложения и умножения образуют </a:t>
            </a: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коммутативное кольцо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в котором справедливы законы ассоциативности, коммутативности и дистрибутивности.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Свойства операций над вычетами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532812" cy="602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аддитивности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(a+b) {mod n} = (a {mod n} + b {mod n}) {mod n}</a:t>
            </a:r>
            <a:endParaRPr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мультипликативности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(a•b) {mod n} = (a {mod n} • b {mod n}) {mod n}</a:t>
            </a:r>
            <a:endParaRPr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сохранения степени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800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{mod n} = (a {mod n})</a:t>
            </a:r>
            <a:r>
              <a:rPr lang="en-US" altLang="ru-RU" sz="2800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{mod n}</a:t>
            </a:r>
            <a:endParaRPr altLang="ru-RU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Данные свойства операций над вычетами позволяют либо сначала вычислять вычеты, а затем выполнять операцию, либо сначала выполнять операцию, а затем вычислять вычеты. Операция вычисления вычета является </a:t>
            </a: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гомоморфным отображением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кольца целых чисел в кольцо вычетов по модулю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0"/>
            <a:ext cx="8077200" cy="18446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Содержание лекции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188" y="1628775"/>
            <a:ext cx="8532812" cy="5229225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Стандарты оценки безопасности компьютерных систем и информационных технологий.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Элементы теории чисел.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Способы симметричного шифрования.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НОД и простые числа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675687" cy="616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Наибольшим общим делителем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(НОД) целых чисел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называется наибольшее целое число, на которое делятся без остатка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Простым числом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называется целое число, которое делится без остатка только на единицу и на себя. </a:t>
            </a:r>
          </a:p>
          <a:p>
            <a:pPr>
              <a:lnSpc>
                <a:spcPct val="8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Целые числа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называются </a:t>
            </a: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взаимно простыми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если выполняется условие НОД(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)=1.</a:t>
            </a:r>
          </a:p>
          <a:p>
            <a:pPr>
              <a:lnSpc>
                <a:spcPct val="80000"/>
              </a:lnSpc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Целое число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мультипликативно обратным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целому числу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по модулю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если выполняется условие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} = 1. Мультипликативно обратное целое число существует только тогда, когда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– взаимно простые числа. Если целые числа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не являются взаимно простыми, то сравнение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sz="28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} не имеет решения.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Функция Эйлера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893175" cy="61658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sz="2800" i="1" dirty="0" smtClean="0">
                <a:latin typeface="Times New Roman" pitchFamily="18" charset="0"/>
                <a:cs typeface="Times New Roman" pitchFamily="18" charset="0"/>
              </a:rPr>
              <a:t>Приведенный </a:t>
            </a:r>
            <a:r>
              <a:rPr sz="2800" i="1" dirty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sz="2800" i="1" dirty="0" smtClean="0">
                <a:latin typeface="Times New Roman" pitchFamily="18" charset="0"/>
                <a:cs typeface="Times New Roman" pitchFamily="18" charset="0"/>
              </a:rPr>
              <a:t>вычетов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включает вычеты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взаимно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простые с модулем.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Например: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{0, 1, 2, 3, 4, 5, 6, 7, 8, 9, 10} – полный набор вычетов по модулю 11. Приведенным набором вычетов будет то же подмножество целых чисел за исключением нуля.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{0, 1, 2, 3, 4, 5, 6, 7, 8, 9} – полный набор вычетов по модулю 10.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Приведенный набор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вычетов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1, 3, 7, 9}.</a:t>
            </a:r>
          </a:p>
          <a:p>
            <a:pPr>
              <a:lnSpc>
                <a:spcPct val="90000"/>
              </a:lnSpc>
              <a:defRPr/>
            </a:pP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является простым числом, то приведенный набор вычетов по модулю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всегда содержит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 элемент (все целые числа от единицы до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-1).</a:t>
            </a:r>
          </a:p>
          <a:p>
            <a:pPr>
              <a:lnSpc>
                <a:spcPct val="90000"/>
              </a:lnSpc>
              <a:defRPr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Значением </a:t>
            </a:r>
            <a:r>
              <a:rPr sz="2800" i="1" dirty="0">
                <a:latin typeface="Times New Roman" pitchFamily="18" charset="0"/>
                <a:cs typeface="Times New Roman" pitchFamily="18" charset="0"/>
              </a:rPr>
              <a:t>функции Эйлера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 будет количество элементов в приведенном наборе вычетов по модулю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 Если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простое число, то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 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•(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-1). Если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– простые числа 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), то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-1)•(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-1).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Китайская теорема об остатках (1-й век н.э.)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9144000" cy="2951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…, 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попарно взаимно простые числа, большие 1 (модули);</a:t>
            </a:r>
          </a:p>
          <a:p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M=m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∙m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∙ …∙m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 (произведение модулей)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вычеты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 модулям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, …, m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неотрицательного числа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, меньшего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M,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то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4189413"/>
          <a:ext cx="46831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Формула" r:id="rId3" imgW="1714500" imgH="431800" progId="Equation.3">
                  <p:embed/>
                </p:oleObj>
              </mc:Choice>
              <mc:Fallback>
                <p:oleObj name="Формула" r:id="rId3" imgW="1714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89413"/>
                        <a:ext cx="4683125" cy="1179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0" y="5373688"/>
            <a:ext cx="82026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2800"/>
              <a:t>где </a:t>
            </a:r>
            <a:r>
              <a:rPr lang="en-US" altLang="ru-RU" sz="2800"/>
              <a:t>M</a:t>
            </a:r>
            <a:r>
              <a:rPr lang="en-US" altLang="ru-RU" sz="2800" baseline="-25000"/>
              <a:t>i</a:t>
            </a:r>
            <a:r>
              <a:rPr lang="en-US" altLang="ru-RU" sz="2800"/>
              <a:t>=M/m</a:t>
            </a:r>
            <a:r>
              <a:rPr lang="en-US" altLang="ru-RU" sz="2800" baseline="-25000"/>
              <a:t>i</a:t>
            </a:r>
            <a:r>
              <a:rPr lang="en-US" altLang="ru-RU" sz="2800"/>
              <a:t> </a:t>
            </a:r>
            <a:r>
              <a:rPr lang="ru-RU" altLang="ru-RU" sz="2800"/>
              <a:t>и </a:t>
            </a:r>
            <a:r>
              <a:rPr lang="en-US" altLang="ru-RU" sz="2800"/>
              <a:t>N</a:t>
            </a:r>
            <a:r>
              <a:rPr lang="en-US" altLang="ru-RU" sz="2800" baseline="-25000"/>
              <a:t>i</a:t>
            </a:r>
            <a:r>
              <a:rPr lang="en-US" altLang="ru-RU" sz="2800"/>
              <a:t> – </a:t>
            </a:r>
            <a:r>
              <a:rPr lang="ru-RU" altLang="ru-RU" sz="2800"/>
              <a:t>мультипликативно обратное к </a:t>
            </a:r>
            <a:r>
              <a:rPr lang="en-US" altLang="ru-RU" sz="2800"/>
              <a:t>M</a:t>
            </a:r>
            <a:r>
              <a:rPr lang="en-US" altLang="ru-RU" sz="2800" baseline="-25000"/>
              <a:t>i</a:t>
            </a:r>
            <a:r>
              <a:rPr lang="en-US" altLang="ru-RU" sz="2800"/>
              <a:t> </a:t>
            </a:r>
          </a:p>
          <a:p>
            <a:pPr eaLnBrk="1" hangingPunct="1"/>
            <a:r>
              <a:rPr lang="ru-RU" altLang="ru-RU" sz="2800"/>
              <a:t>по модулю </a:t>
            </a:r>
            <a:r>
              <a:rPr lang="en-US" altLang="ru-RU" sz="2800"/>
              <a:t>m</a:t>
            </a:r>
            <a:r>
              <a:rPr lang="en-US" altLang="ru-RU" sz="2800" baseline="-25000"/>
              <a:t>i</a:t>
            </a:r>
            <a:r>
              <a:rPr lang="en-US" altLang="ru-RU" sz="2800"/>
              <a:t> (M</a:t>
            </a:r>
            <a:r>
              <a:rPr lang="en-US" altLang="ru-RU" sz="2800" baseline="-25000"/>
              <a:t>i</a:t>
            </a:r>
            <a:r>
              <a:rPr lang="en-US" altLang="ru-RU" sz="2800"/>
              <a:t>∙N</a:t>
            </a:r>
            <a:r>
              <a:rPr lang="en-US" altLang="ru-RU" sz="2800" baseline="-25000"/>
              <a:t>i</a:t>
            </a:r>
            <a:r>
              <a:rPr lang="en-US" altLang="ru-RU" sz="2800"/>
              <a:t>=1 {mod m</a:t>
            </a:r>
            <a:r>
              <a:rPr lang="en-US" altLang="ru-RU" sz="2800" baseline="-25000"/>
              <a:t>i</a:t>
            </a:r>
            <a:r>
              <a:rPr lang="en-US" altLang="ru-RU" sz="2800"/>
              <a:t>}</a:t>
            </a:r>
            <a:r>
              <a:rPr lang="ru-RU" altLang="ru-RU" sz="2800"/>
              <a:t>)</a:t>
            </a:r>
            <a:r>
              <a:rPr lang="en-US" altLang="ru-RU" sz="2800"/>
              <a:t>.</a:t>
            </a:r>
            <a:endParaRPr lang="en-US" altLang="ru-RU" baseline="-250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Пример использования теоремы об остатках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604250" cy="5229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x=1 {mod 2}, x=2 {mod 5}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x=3 {mod 9},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x=57.</a:t>
            </a:r>
            <a:endParaRPr altLang="ru-RU" sz="36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Малая теорема Ферма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– целое число,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– простое число и НОД(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)=1, то</a:t>
            </a:r>
            <a:endParaRPr lang="en-US" altLang="ru-RU" sz="36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3600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36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=1 {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Теорема Эйлера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532812" cy="48244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Является обобщением малой теоремы Ферма: если целые числа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являются взаимно простыми (НОД(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)=1), то</a:t>
            </a:r>
            <a:endParaRPr lang="en-US" altLang="ru-RU" sz="36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3600" baseline="3000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altLang="ru-RU" sz="3600" baseline="30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3600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3600" baseline="30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=1 {</a:t>
            </a:r>
            <a:r>
              <a:rPr lang="en-US" altLang="ru-RU" sz="3600" smtClean="0">
                <a:latin typeface="Times New Roman" pitchFamily="18" charset="0"/>
                <a:cs typeface="Times New Roman" pitchFamily="18" charset="0"/>
              </a:rPr>
              <a:t>mod n</a:t>
            </a:r>
            <a:r>
              <a:rPr altLang="ru-RU" sz="3600" smtClean="0">
                <a:latin typeface="Times New Roman" pitchFamily="18" charset="0"/>
                <a:cs typeface="Times New Roman" pitchFamily="18" charset="0"/>
              </a:rPr>
              <a:t>}.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3982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Причины использования вычетов в криптографии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661025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Выполнение обратных операций (логарифмирование, извлечение корня, разложение на простые сомножители – факторизация) гораздо более трудоемко, чем выполнение прямых операций (возведения в степень или произведения).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При вычислениях с вычетами ограничивается диапазон возможных промежуточных значений и результата (например,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baseline="3000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{mod n}=((((a</a:t>
            </a:r>
            <a:r>
              <a:rPr lang="en-US" altLang="ru-RU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∙a)</a:t>
            </a:r>
            <a:r>
              <a:rPr lang="en-US" altLang="ru-RU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ru-RU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ru-RU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)∙a{mod n}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Способы симметричного шифрования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604250" cy="5445125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Перестановки.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Подстановки (замены).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Гаммирование.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перестановок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604250" cy="602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Биты (или символы) открытого текста переставляются в соответствии с задаваемым ключом шифрования правилом:</a:t>
            </a:r>
            <a:endParaRPr altLang="ru-RU" sz="340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altLang="ru-RU" sz="3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 i, 1≤i≤n C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k[i]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где</a:t>
            </a:r>
            <a:endParaRPr lang="en-US" altLang="ru-RU" sz="3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&lt;P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открытый текст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3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n – 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длина открытого текста;</a:t>
            </a:r>
            <a:endParaRPr lang="en-US" altLang="ru-RU" sz="3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&lt;C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 – шифротекст;</a:t>
            </a:r>
            <a:endParaRPr lang="en-US" altLang="ru-RU" sz="3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&lt;k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sz="3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z="3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34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3400" smtClean="0">
                <a:latin typeface="Times New Roman" pitchFamily="18" charset="0"/>
                <a:cs typeface="Times New Roman" pitchFamily="18" charset="0"/>
              </a:rPr>
              <a:t> – ключ шифрования.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перестановок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604250" cy="602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При расшифровании применяется обратная перестановка:</a:t>
            </a:r>
            <a:endParaRPr altLang="ru-RU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altLang="ru-RU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i, 1≤i≤n P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k[i]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= C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.</a:t>
            </a:r>
            <a:endParaRPr altLang="ru-RU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Очевидно, что при шифровании перестановкой ключ должен удовлетворять условию:</a:t>
            </a:r>
            <a:endParaRPr lang="en-US" altLang="ru-RU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 1≤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ru-RU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ru-RU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 (i≠j) 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57338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Стандарты оценки защищенности компьютерных систем и информационных технологий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820150" cy="50847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Предназначены для: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пользователей;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разработчиков;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оценщиков (специалистов по сертификации).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810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перестановок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876925"/>
          </a:xfrm>
        </p:spPr>
        <p:txBody>
          <a:bodyPr/>
          <a:lstStyle/>
          <a:p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Пример. Пусть надо зашифровать слово «связной» (</a:t>
            </a:r>
            <a:r>
              <a:rPr lang="en-US" altLang="ru-RU"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=7) с помощью ключа </a:t>
            </a:r>
            <a:r>
              <a:rPr lang="en-US" altLang="ru-RU" sz="28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={4, 2, 1, 7, 6, 3, 5}. В результате шифрования мы получаем </a:t>
            </a:r>
            <a:r>
              <a:rPr altLang="ru-RU" sz="2800" dirty="0" err="1" smtClean="0">
                <a:latin typeface="Times New Roman" pitchFamily="18" charset="0"/>
                <a:cs typeface="Times New Roman" pitchFamily="18" charset="0"/>
              </a:rPr>
              <a:t>шифротекст</a:t>
            </a:r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altLang="ru-RU" sz="2800" dirty="0" err="1" smtClean="0">
                <a:latin typeface="Times New Roman" pitchFamily="18" charset="0"/>
                <a:cs typeface="Times New Roman" pitchFamily="18" charset="0"/>
              </a:rPr>
              <a:t>звсйоян</a:t>
            </a:r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r>
              <a:rPr altLang="ru-RU" sz="2800" dirty="0" smtClean="0">
                <a:latin typeface="Times New Roman" pitchFamily="18" charset="0"/>
                <a:cs typeface="Times New Roman" pitchFamily="18" charset="0"/>
              </a:rPr>
              <a:t>Если длина ключа меньше длины открытого текста, то можно разбить открытый текст на блоки, длина которых равна длине ключа, и последовательно применить ключ перестановки к каждому блоку открытого текста. Если длина открытого текста не кратна длине ключа, то последний блок должен быть дополнен пробелами или нулями.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перестановок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Можно использовать и другой прием. После разбиения открытого текста длиной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на блоки, число которых равно длине ключа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, открытый текст записывается в таблицу с числом столбцов, равным длине ключа (каждый блок открытого текста записывается в столбец таблицы). Количество строк таблицы в этом случае будет равно наименьшему целому числу, не меньшему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. Затем столбцы полученной таблицы переставляются в соответствии с ключом перестановки, а </a:t>
            </a:r>
            <a:r>
              <a:rPr altLang="ru-RU" dirty="0" err="1" smtClean="0">
                <a:latin typeface="Times New Roman" pitchFamily="18" charset="0"/>
                <a:cs typeface="Times New Roman" pitchFamily="18" charset="0"/>
              </a:rPr>
              <a:t>шифротекст</a:t>
            </a: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 считывается по строкам таблицы.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перестановок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748712" cy="60213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При расшифровании шифротекст записывается в таблицу того же размера по строкам, затем происходит обратная перестановка столбцов в соответствии с ключом, после чего расшифрованный текст считывается из таблицы по столбцам.</a:t>
            </a:r>
          </a:p>
          <a:p>
            <a:pPr>
              <a:lnSpc>
                <a:spcPct val="80000"/>
              </a:lnSpc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Достоинством шифрования перестановкой является высокая скорость получения шифротекста.</a:t>
            </a:r>
          </a:p>
          <a:p>
            <a:pPr>
              <a:lnSpc>
                <a:spcPct val="80000"/>
              </a:lnSpc>
              <a:defRPr/>
            </a:pPr>
            <a:r>
              <a:rPr altLang="ru-RU" dirty="0" smtClean="0">
                <a:latin typeface="Times New Roman" pitchFamily="18" charset="0"/>
                <a:cs typeface="Times New Roman" pitchFamily="18" charset="0"/>
              </a:rPr>
              <a:t>К недостаткам шифрования перестановкой относятся сохранение частотных характеристик открытого текста после его шифрования (символы открытого текста лишь меняют свои позиции в шифротексте) и малое число возможных ключей шифрования.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7457"/>
            <a:ext cx="80772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Генерация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ключа перестановки k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парольной фразы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1"/>
            <a:ext cx="9144000" cy="55892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ортировка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t по алфавиту и получение новой строки t´ (например, t=матрос, t´=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аморст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олучение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элементов ключа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=позиция символа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строке t´ (например, k=105324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t содержит одинаковые символы (например, t=анна), то при получении элемента ключа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используется позиция следующего вхождения символа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строке t´ (например, t´=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аанн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k=0231) (в программе для этого можно после нахождения позиции очередного символа заменить его, например, символом '\1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').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52699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подстановок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748712" cy="6021387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При шифровании с помощью 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подстановки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(замены) каждый символ открытого текста заменяется другим символом одного и того же алфавита (по одному и тому же правилу, 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одноалфавитная подстановка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) или разных алфавитов (по разным правилам, 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многоалфавитная подстановка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). Правило подстановки определяется в соответствии с ключом шифрования.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Одноалфавитная подстановка</a:t>
            </a:r>
          </a:p>
        </p:txBody>
      </p:sp>
      <p:sp>
        <p:nvSpPr>
          <p:cNvPr id="4915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50825" y="1412875"/>
            <a:ext cx="8893175" cy="5445125"/>
          </a:xfrm>
          <a:blipFill rotWithShape="1">
            <a:blip r:embed="rId2"/>
            <a:stretch>
              <a:fillRect l="-1714" t="-2576" r="-548" b="-3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dirty="0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6084" name="TextBox 2"/>
          <p:cNvSpPr txBox="1">
            <a:spLocks noChangeArrowheads="1"/>
          </p:cNvSpPr>
          <p:nvPr/>
        </p:nvSpPr>
        <p:spPr bwMode="auto">
          <a:xfrm>
            <a:off x="3995738" y="6092825"/>
            <a:ext cx="3276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3200"/>
              <a:t>Аффинный шифр.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611188" y="11113"/>
            <a:ext cx="8077200" cy="825500"/>
          </a:xfrm>
        </p:spPr>
        <p:txBody>
          <a:bodyPr/>
          <a:lstStyle/>
          <a:p>
            <a:pPr algn="ctr"/>
            <a:r>
              <a:rPr alt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Одноалфавитная подстановка</a:t>
            </a: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11560" y="764704"/>
            <a:ext cx="8532440" cy="6093295"/>
          </a:xfrm>
          <a:blipFill rotWithShape="1">
            <a:blip r:embed="rId2"/>
            <a:stretch>
              <a:fillRect l="-1786" t="-1300" r="-1857" b="-220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Одноалфавитная подстановка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675687" cy="5949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 основным недостаткам относится: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сохранение частоты появления различных символов открытого текста в шифротексте (одинаковые символы открытого текста остаются одинаковыми и в шифротексте);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малое число возможных ключей.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576263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Многоалфавитная подстановка</a:t>
            </a:r>
          </a:p>
        </p:txBody>
      </p:sp>
      <p:sp>
        <p:nvSpPr>
          <p:cNvPr id="522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50825" y="1484313"/>
            <a:ext cx="8893175" cy="5373687"/>
          </a:xfrm>
          <a:blipFill rotWithShape="1">
            <a:blip r:embed="rId2"/>
            <a:stretch>
              <a:fillRect l="-1714" t="-1701" r="-82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dirty="0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611188" y="0"/>
            <a:ext cx="8077200" cy="981075"/>
          </a:xfrm>
        </p:spPr>
        <p:txBody>
          <a:bodyPr/>
          <a:lstStyle/>
          <a:p>
            <a:pPr algn="ctr"/>
            <a:r>
              <a:rPr alt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Многоалфавитная подстановка</a:t>
            </a: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11560" y="980728"/>
            <a:ext cx="8532440" cy="5877271"/>
          </a:xfrm>
          <a:blipFill rotWithShape="1">
            <a:blip r:embed="rId2"/>
            <a:stretch>
              <a:fillRect l="-1786" t="-2178" r="-2357" b="-186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«Оранжевая книга»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602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Trusted Computer System Evaluation Criteria.</a:t>
            </a:r>
          </a:p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Введено понятие безопасной компьютерной системы (КС называется безопасной, если она обеспечивает контроль за доступом к информации так, что только уполномоченные пользователи и процессы, действующие от их имени, имели право читать, писать, создавать или уничтожать информацию).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Многоалфавитная подстановка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604250" cy="57324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 достоинствам относится то, что в шифротексте изменяется (маскируется) частота появления различных символов открытого текста. Поэтому криптоаналитик не может при вскрытии шифра использовать частотный словарь букв естественного языка.</a:t>
            </a:r>
          </a:p>
          <a:p>
            <a:pPr marL="0" indent="0">
              <a:buFont typeface="Arial" charset="0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Пример. </a:t>
            </a:r>
            <a:r>
              <a:rPr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шифровании открытого текста «наступайте» с помощью многоалфавитной подстановки Цезаря с ключом (3, 7, 4, 5) получаем шифротекст «ржхчццдохл» (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m=33).</a:t>
            </a:r>
            <a:endParaRPr altLang="ru-RU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гаммирования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876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Шифротекст получается путем наложения на открытый текст </a:t>
            </a:r>
            <a:r>
              <a:rPr altLang="ru-RU" sz="2800" i="1" smtClean="0">
                <a:latin typeface="Times New Roman" pitchFamily="18" charset="0"/>
                <a:cs typeface="Times New Roman" pitchFamily="18" charset="0"/>
              </a:rPr>
              <a:t>гаммы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шифра с помощью какой-либо обратимой операции (как правило, поразрядного сложения по модулю 2):</a:t>
            </a:r>
            <a:endParaRPr altLang="ru-RU" sz="280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altLang="ru-RU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i, 1≤i≤n C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где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&lt;P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– открытый текст;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n – 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длина открытого текста;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&lt;C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– шифротекст;</a:t>
            </a:r>
            <a:endParaRPr lang="en-US" altLang="ru-RU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&lt;G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ru-RU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ru-RU" sz="28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8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 – гамма шифра;</a:t>
            </a:r>
            <a:endParaRPr altLang="ru-RU" sz="280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altLang="ru-RU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altLang="ru-RU" sz="2800" smtClean="0">
                <a:latin typeface="Times New Roman" pitchFamily="18" charset="0"/>
                <a:cs typeface="Times New Roman" pitchFamily="18" charset="0"/>
              </a:rPr>
              <a:t> - операция поразрядного сложения по модулю 2.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Шифры гаммирования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748712" cy="6021387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Расшифрование заключается в повторном наложении той же гаммы шифра на шифротекст:</a:t>
            </a:r>
            <a:endParaRPr altLang="ru-RU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altLang="ru-RU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i, 1≤i≤n P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ru-RU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Гамма шифра вычисляется с помощью программного или аппаратного 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датчика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генератора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altLang="ru-RU" i="1" smtClean="0">
                <a:latin typeface="Times New Roman" pitchFamily="18" charset="0"/>
                <a:cs typeface="Times New Roman" pitchFamily="18" charset="0"/>
              </a:rPr>
              <a:t> псевдослучайных чисел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, параметры которого определяются ключом шифрования.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3982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Современные симметричные криптоалгоритмы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748712" cy="5516562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Потоковые (результат шифрования каждого бита открытого текста зависит от ключа шифрования и значения этого бита).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Блочные (результат шифрования каждого бита открытого текста зависит от ключа шифрования и значений всех битов шифруемого блока и, возможно, предыдущего блока).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«Оранжевая книга»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602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Введены три группы требований к защищенности компьютерных систем: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Политика (наличие и реализация набора правил разграничения доступа на основе мандатного или дискреционного управления доступом).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Подотчетность (идентификация и аутентификация субъектов доступа, аудит событий, связанных с безопасностью).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Доверие (гарантии обеспечения требований безопасности, постоянство защиты).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«Оранжевая книга»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675687" cy="6021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Введены 4 группы и 7 классов защищенности компьютерных систем.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Группы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D (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минимальная защита),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 (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дискреционная защита),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B (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мандатная защита),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A (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верифицированная защита).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1 (зарезервирован для КС, не аттестованных на другие классы).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C1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C2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(по сравнению с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C1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C2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дополнительно требуются возможность определения прав доступа для каждого отдельного пользователя и поддержка аудита).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«Оранжевая книга»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94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B1, B2, B3 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(постоянное нарастание требований в рамках мандатного разграничения доступа).</a:t>
            </a:r>
          </a:p>
          <a:p>
            <a:pPr>
              <a:lnSpc>
                <a:spcPct val="90000"/>
              </a:lnSpc>
            </a:pPr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altLang="ru-RU" smtClean="0">
                <a:latin typeface="Times New Roman" pitchFamily="18" charset="0"/>
                <a:cs typeface="Times New Roman" pitchFamily="18" charset="0"/>
              </a:rPr>
              <a:t>A1 (</a:t>
            </a:r>
            <a:r>
              <a:rPr altLang="ru-RU" smtClean="0">
                <a:latin typeface="Times New Roman" pitchFamily="18" charset="0"/>
                <a:cs typeface="Times New Roman" pitchFamily="18" charset="0"/>
              </a:rPr>
              <a:t>формальная модель политики безопасности, доказательство ее соответствия своим аксиомам и достаточности аксиом, формальная высокоуровневая спецификация подсистемы защиты и демонстрация ее соответствия модели политики безопасности, неформальное подтверждение корректности реализации элементов подсистемы защиты ее высокоуровневой спецификации).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75"/>
          </a:xfrm>
        </p:spPr>
        <p:txBody>
          <a:bodyPr/>
          <a:lstStyle/>
          <a:p>
            <a:pPr algn="ctr"/>
            <a:r>
              <a:rPr altLang="ru-RU" sz="4000" smtClean="0">
                <a:latin typeface="Times New Roman" pitchFamily="18" charset="0"/>
                <a:cs typeface="Times New Roman" pitchFamily="18" charset="0"/>
              </a:rPr>
              <a:t>Руководящие документы ФСТЭК (ГТК) по защите от НСД к информации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5084762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Отдельно рассматривается защищенность средств вычислительной техники (СВТ) и автоматизированных систем (АС).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При оценке защищенности АС рассматриваются дополнительные характеристики: полномочия пользователей, модель нарушителя, технология обработки информации.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algn="ctr"/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защищенности СВТ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876925"/>
          </a:xfrm>
        </p:spPr>
        <p:txBody>
          <a:bodyPr/>
          <a:lstStyle/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7 классов (по аналогии с «оранжевой книгой»).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Классы 6 и 5 предполагают реализацию дискреционного разграничения доступа к объектам. Классы 4, 3, 2 и 1 – мандатного.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Начиная с класса 2 требуется обеспечить контроль установки и модификации СВТ.</a:t>
            </a:r>
          </a:p>
          <a:p>
            <a:r>
              <a:rPr altLang="ru-RU" smtClean="0">
                <a:latin typeface="Times New Roman" pitchFamily="18" charset="0"/>
                <a:cs typeface="Times New Roman" pitchFamily="18" charset="0"/>
              </a:rPr>
              <a:t>Всего 21 показатель защищенности СВТ.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Лекция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2728</Words>
  <Application>Microsoft Office PowerPoint</Application>
  <PresentationFormat>Экран (4:3)</PresentationFormat>
  <Paragraphs>200</Paragraphs>
  <Slides>43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6" baseType="lpstr">
      <vt:lpstr>1_Тема Office</vt:lpstr>
      <vt:lpstr>Лекция 1</vt:lpstr>
      <vt:lpstr>Формула</vt:lpstr>
      <vt:lpstr>Лекция 10. Введение в криптографию</vt:lpstr>
      <vt:lpstr>Содержание лекции</vt:lpstr>
      <vt:lpstr>Стандарты оценки защищенности компьютерных систем и информационных технологий</vt:lpstr>
      <vt:lpstr>«Оранжевая книга»</vt:lpstr>
      <vt:lpstr>«Оранжевая книга»</vt:lpstr>
      <vt:lpstr>«Оранжевая книга»</vt:lpstr>
      <vt:lpstr>«Оранжевая книга»</vt:lpstr>
      <vt:lpstr>Руководящие документы ФСТЭК (ГТК) по защите от НСД к информации</vt:lpstr>
      <vt:lpstr>Классы защищенности СВТ</vt:lpstr>
      <vt:lpstr>Группы защищенности АС</vt:lpstr>
      <vt:lpstr>Классы защищенности АС</vt:lpstr>
      <vt:lpstr>Стандарты первого поколения</vt:lpstr>
      <vt:lpstr>Общие критерии</vt:lpstr>
      <vt:lpstr>Состав ОК</vt:lpstr>
      <vt:lpstr>Структура требований безопасности</vt:lpstr>
      <vt:lpstr>Основные понятия ОК</vt:lpstr>
      <vt:lpstr>Понятие вычета по модулю</vt:lpstr>
      <vt:lpstr>Свойства вычетов</vt:lpstr>
      <vt:lpstr>Свойства операций над вычетами</vt:lpstr>
      <vt:lpstr>НОД и простые числа</vt:lpstr>
      <vt:lpstr>Функция Эйлера</vt:lpstr>
      <vt:lpstr>Китайская теорема об остатках (1-й век н.э.)</vt:lpstr>
      <vt:lpstr>Пример использования теоремы об остатках</vt:lpstr>
      <vt:lpstr>Малая теорема Ферма</vt:lpstr>
      <vt:lpstr>Теорема Эйлера</vt:lpstr>
      <vt:lpstr>Причины использования вычетов в криптографии</vt:lpstr>
      <vt:lpstr>Способы симметричного шифрования</vt:lpstr>
      <vt:lpstr>Шифры перестановок</vt:lpstr>
      <vt:lpstr>Шифры перестановок</vt:lpstr>
      <vt:lpstr>Шифры перестановок</vt:lpstr>
      <vt:lpstr>Шифры перестановок</vt:lpstr>
      <vt:lpstr>Шифры перестановок</vt:lpstr>
      <vt:lpstr>Генерация ключа перестановки k из парольной фразы t</vt:lpstr>
      <vt:lpstr>Шифры подстановок</vt:lpstr>
      <vt:lpstr>Одноалфавитная подстановка</vt:lpstr>
      <vt:lpstr>Одноалфавитная подстановка</vt:lpstr>
      <vt:lpstr>Одноалфавитная подстановка</vt:lpstr>
      <vt:lpstr>Многоалфавитная подстановка</vt:lpstr>
      <vt:lpstr>Многоалфавитная подстановка</vt:lpstr>
      <vt:lpstr>Многоалфавитная подстановка</vt:lpstr>
      <vt:lpstr>Шифры гаммирования</vt:lpstr>
      <vt:lpstr>Шифры гаммирования</vt:lpstr>
      <vt:lpstr>Современные симметричные криптоалгоритмы</vt:lpstr>
    </vt:vector>
  </TitlesOfParts>
  <Company>НИУ "МЭИ"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9. Средства защиты информации в операционных системах и сети Интернет</dc:title>
  <dc:creator>Хорев</dc:creator>
  <cp:lastModifiedBy>Admin</cp:lastModifiedBy>
  <cp:revision>36</cp:revision>
  <dcterms:created xsi:type="dcterms:W3CDTF">2013-02-19T09:09:04Z</dcterms:created>
  <dcterms:modified xsi:type="dcterms:W3CDTF">2021-01-15T09:01:41Z</dcterms:modified>
</cp:coreProperties>
</file>