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23CA91-E944-47D8-9532-E18FF14235B3}"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E59358-952D-4D82-AEFB-4A0A52600EBF}" type="slidenum">
              <a:rPr lang="en-US" smtClean="0"/>
              <a:t>‹#›</a:t>
            </a:fld>
            <a:endParaRPr lang="en-US"/>
          </a:p>
        </p:txBody>
      </p:sp>
    </p:spTree>
    <p:extLst>
      <p:ext uri="{BB962C8B-B14F-4D97-AF65-F5344CB8AC3E}">
        <p14:creationId xmlns:p14="http://schemas.microsoft.com/office/powerpoint/2010/main" val="1869200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23CA91-E944-47D8-9532-E18FF14235B3}"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E59358-952D-4D82-AEFB-4A0A52600EBF}" type="slidenum">
              <a:rPr lang="en-US" smtClean="0"/>
              <a:t>‹#›</a:t>
            </a:fld>
            <a:endParaRPr lang="en-US"/>
          </a:p>
        </p:txBody>
      </p:sp>
    </p:spTree>
    <p:extLst>
      <p:ext uri="{BB962C8B-B14F-4D97-AF65-F5344CB8AC3E}">
        <p14:creationId xmlns:p14="http://schemas.microsoft.com/office/powerpoint/2010/main" val="1076589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23CA91-E944-47D8-9532-E18FF14235B3}"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E59358-952D-4D82-AEFB-4A0A52600EBF}" type="slidenum">
              <a:rPr lang="en-US" smtClean="0"/>
              <a:t>‹#›</a:t>
            </a:fld>
            <a:endParaRPr lang="en-US"/>
          </a:p>
        </p:txBody>
      </p:sp>
    </p:spTree>
    <p:extLst>
      <p:ext uri="{BB962C8B-B14F-4D97-AF65-F5344CB8AC3E}">
        <p14:creationId xmlns:p14="http://schemas.microsoft.com/office/powerpoint/2010/main" val="734654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23CA91-E944-47D8-9532-E18FF14235B3}"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E59358-952D-4D82-AEFB-4A0A52600EBF}" type="slidenum">
              <a:rPr lang="en-US" smtClean="0"/>
              <a:t>‹#›</a:t>
            </a:fld>
            <a:endParaRPr lang="en-US"/>
          </a:p>
        </p:txBody>
      </p:sp>
    </p:spTree>
    <p:extLst>
      <p:ext uri="{BB962C8B-B14F-4D97-AF65-F5344CB8AC3E}">
        <p14:creationId xmlns:p14="http://schemas.microsoft.com/office/powerpoint/2010/main" val="271244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F23CA91-E944-47D8-9532-E18FF14235B3}"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E59358-952D-4D82-AEFB-4A0A52600EBF}" type="slidenum">
              <a:rPr lang="en-US" smtClean="0"/>
              <a:t>‹#›</a:t>
            </a:fld>
            <a:endParaRPr lang="en-US"/>
          </a:p>
        </p:txBody>
      </p:sp>
    </p:spTree>
    <p:extLst>
      <p:ext uri="{BB962C8B-B14F-4D97-AF65-F5344CB8AC3E}">
        <p14:creationId xmlns:p14="http://schemas.microsoft.com/office/powerpoint/2010/main" val="599567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23CA91-E944-47D8-9532-E18FF14235B3}"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E59358-952D-4D82-AEFB-4A0A52600EBF}" type="slidenum">
              <a:rPr lang="en-US" smtClean="0"/>
              <a:t>‹#›</a:t>
            </a:fld>
            <a:endParaRPr lang="en-US"/>
          </a:p>
        </p:txBody>
      </p:sp>
    </p:spTree>
    <p:extLst>
      <p:ext uri="{BB962C8B-B14F-4D97-AF65-F5344CB8AC3E}">
        <p14:creationId xmlns:p14="http://schemas.microsoft.com/office/powerpoint/2010/main" val="792642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23CA91-E944-47D8-9532-E18FF14235B3}" type="datetimeFigureOut">
              <a:rPr lang="en-US" smtClean="0"/>
              <a:t>2/29/2024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E59358-952D-4D82-AEFB-4A0A52600EBF}" type="slidenum">
              <a:rPr lang="en-US" smtClean="0"/>
              <a:t>‹#›</a:t>
            </a:fld>
            <a:endParaRPr lang="en-US"/>
          </a:p>
        </p:txBody>
      </p:sp>
    </p:spTree>
    <p:extLst>
      <p:ext uri="{BB962C8B-B14F-4D97-AF65-F5344CB8AC3E}">
        <p14:creationId xmlns:p14="http://schemas.microsoft.com/office/powerpoint/2010/main" val="724782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23CA91-E944-47D8-9532-E18FF14235B3}" type="datetimeFigureOut">
              <a:rPr lang="en-US" smtClean="0"/>
              <a:t>2/29/2024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E59358-952D-4D82-AEFB-4A0A52600EBF}" type="slidenum">
              <a:rPr lang="en-US" smtClean="0"/>
              <a:t>‹#›</a:t>
            </a:fld>
            <a:endParaRPr lang="en-US"/>
          </a:p>
        </p:txBody>
      </p:sp>
    </p:spTree>
    <p:extLst>
      <p:ext uri="{BB962C8B-B14F-4D97-AF65-F5344CB8AC3E}">
        <p14:creationId xmlns:p14="http://schemas.microsoft.com/office/powerpoint/2010/main" val="1959591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23CA91-E944-47D8-9532-E18FF14235B3}" type="datetimeFigureOut">
              <a:rPr lang="en-US" smtClean="0"/>
              <a:t>2/29/2024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E59358-952D-4D82-AEFB-4A0A52600EBF}" type="slidenum">
              <a:rPr lang="en-US" smtClean="0"/>
              <a:t>‹#›</a:t>
            </a:fld>
            <a:endParaRPr lang="en-US"/>
          </a:p>
        </p:txBody>
      </p:sp>
    </p:spTree>
    <p:extLst>
      <p:ext uri="{BB962C8B-B14F-4D97-AF65-F5344CB8AC3E}">
        <p14:creationId xmlns:p14="http://schemas.microsoft.com/office/powerpoint/2010/main" val="3811667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F23CA91-E944-47D8-9532-E18FF14235B3}"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E59358-952D-4D82-AEFB-4A0A52600EBF}" type="slidenum">
              <a:rPr lang="en-US" smtClean="0"/>
              <a:t>‹#›</a:t>
            </a:fld>
            <a:endParaRPr lang="en-US"/>
          </a:p>
        </p:txBody>
      </p:sp>
    </p:spTree>
    <p:extLst>
      <p:ext uri="{BB962C8B-B14F-4D97-AF65-F5344CB8AC3E}">
        <p14:creationId xmlns:p14="http://schemas.microsoft.com/office/powerpoint/2010/main" val="58121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F23CA91-E944-47D8-9532-E18FF14235B3}"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E59358-952D-4D82-AEFB-4A0A52600EBF}" type="slidenum">
              <a:rPr lang="en-US" smtClean="0"/>
              <a:t>‹#›</a:t>
            </a:fld>
            <a:endParaRPr lang="en-US"/>
          </a:p>
        </p:txBody>
      </p:sp>
    </p:spTree>
    <p:extLst>
      <p:ext uri="{BB962C8B-B14F-4D97-AF65-F5344CB8AC3E}">
        <p14:creationId xmlns:p14="http://schemas.microsoft.com/office/powerpoint/2010/main" val="3268800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3CA91-E944-47D8-9532-E18FF14235B3}" type="datetimeFigureOut">
              <a:rPr lang="en-US" smtClean="0"/>
              <a:t>2/29/2024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E59358-952D-4D82-AEFB-4A0A52600EBF}" type="slidenum">
              <a:rPr lang="en-US" smtClean="0"/>
              <a:t>‹#›</a:t>
            </a:fld>
            <a:endParaRPr lang="en-US"/>
          </a:p>
        </p:txBody>
      </p:sp>
    </p:spTree>
    <p:extLst>
      <p:ext uri="{BB962C8B-B14F-4D97-AF65-F5344CB8AC3E}">
        <p14:creationId xmlns:p14="http://schemas.microsoft.com/office/powerpoint/2010/main" val="804719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trong</a:t>
            </a:r>
            <a:r>
              <a:rPr lang="en-US" dirty="0"/>
              <a:t> </a:t>
            </a:r>
            <a:r>
              <a:rPr lang="en-US" dirty="0" err="1" smtClean="0"/>
              <a:t>TypeScript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64941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633662" y="385762"/>
            <a:ext cx="6924675" cy="6086475"/>
          </a:xfrm>
          <a:prstGeom prst="rect">
            <a:avLst/>
          </a:prstGeom>
        </p:spPr>
      </p:pic>
    </p:spTree>
    <p:extLst>
      <p:ext uri="{BB962C8B-B14F-4D97-AF65-F5344CB8AC3E}">
        <p14:creationId xmlns:p14="http://schemas.microsoft.com/office/powerpoint/2010/main" val="3706847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55675" y="114919"/>
            <a:ext cx="5736476" cy="6645225"/>
          </a:xfrm>
          <a:prstGeom prst="rect">
            <a:avLst/>
          </a:prstGeom>
        </p:spPr>
      </p:pic>
    </p:spTree>
    <p:extLst>
      <p:ext uri="{BB962C8B-B14F-4D97-AF65-F5344CB8AC3E}">
        <p14:creationId xmlns:p14="http://schemas.microsoft.com/office/powerpoint/2010/main" val="4025675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71762" y="500062"/>
            <a:ext cx="6848475" cy="5857875"/>
          </a:xfrm>
          <a:prstGeom prst="rect">
            <a:avLst/>
          </a:prstGeom>
        </p:spPr>
      </p:pic>
    </p:spTree>
    <p:extLst>
      <p:ext uri="{BB962C8B-B14F-4D97-AF65-F5344CB8AC3E}">
        <p14:creationId xmlns:p14="http://schemas.microsoft.com/office/powerpoint/2010/main" val="1641200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Class </a:t>
            </a:r>
            <a:r>
              <a:rPr lang="en-US" dirty="0" err="1"/>
              <a:t>trong</a:t>
            </a:r>
            <a:r>
              <a:rPr lang="en-US" dirty="0"/>
              <a:t> </a:t>
            </a:r>
            <a:r>
              <a:rPr lang="en-US" dirty="0" err="1"/>
              <a:t>TypeScript</a:t>
            </a:r>
            <a:endParaRPr lang="en-US" dirty="0"/>
          </a:p>
        </p:txBody>
      </p:sp>
    </p:spTree>
    <p:extLst>
      <p:ext uri="{BB962C8B-B14F-4D97-AF65-F5344CB8AC3E}">
        <p14:creationId xmlns:p14="http://schemas.microsoft.com/office/powerpoint/2010/main" val="2919866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Tổng</a:t>
            </a:r>
            <a:r>
              <a:rPr lang="en-US" dirty="0" smtClean="0"/>
              <a:t> </a:t>
            </a:r>
            <a:r>
              <a:rPr lang="en-US" dirty="0" err="1" smtClean="0"/>
              <a:t>quát</a:t>
            </a:r>
            <a:endParaRPr lang="en-US" dirty="0"/>
          </a:p>
        </p:txBody>
      </p:sp>
      <p:sp>
        <p:nvSpPr>
          <p:cNvPr id="5" name="Content Placeholder 4"/>
          <p:cNvSpPr>
            <a:spLocks noGrp="1"/>
          </p:cNvSpPr>
          <p:nvPr>
            <p:ph idx="1"/>
          </p:nvPr>
        </p:nvSpPr>
        <p:spPr>
          <a:xfrm>
            <a:off x="838200" y="1825625"/>
            <a:ext cx="10515600" cy="1866481"/>
          </a:xfrm>
        </p:spPr>
        <p:txBody>
          <a:bodyPr/>
          <a:lstStyle/>
          <a:p>
            <a:r>
              <a:rPr lang="en-US" dirty="0" err="1"/>
              <a:t>Bao</a:t>
            </a:r>
            <a:r>
              <a:rPr lang="en-US" dirty="0"/>
              <a:t> </a:t>
            </a:r>
            <a:r>
              <a:rPr lang="en-US" dirty="0" err="1"/>
              <a:t>gồm</a:t>
            </a:r>
            <a:r>
              <a:rPr lang="en-US" dirty="0"/>
              <a:t>: </a:t>
            </a:r>
            <a:r>
              <a:rPr lang="en-US" dirty="0" err="1"/>
              <a:t>tạo</a:t>
            </a:r>
            <a:r>
              <a:rPr lang="en-US" dirty="0"/>
              <a:t> class, constructor, access modifier, extends</a:t>
            </a:r>
            <a:r>
              <a:rPr lang="en-US" dirty="0" smtClean="0"/>
              <a:t>…</a:t>
            </a:r>
          </a:p>
          <a:p>
            <a:r>
              <a:rPr lang="en-US" dirty="0" err="1"/>
              <a:t>Khi</a:t>
            </a:r>
            <a:r>
              <a:rPr lang="en-US" dirty="0"/>
              <a:t> </a:t>
            </a:r>
            <a:r>
              <a:rPr lang="en-US" dirty="0" err="1"/>
              <a:t>tạo</a:t>
            </a:r>
            <a:r>
              <a:rPr lang="en-US" dirty="0"/>
              <a:t> class, </a:t>
            </a:r>
            <a:r>
              <a:rPr lang="en-US" dirty="0" err="1"/>
              <a:t>bạn</a:t>
            </a:r>
            <a:r>
              <a:rPr lang="en-US" dirty="0"/>
              <a:t> </a:t>
            </a:r>
            <a:r>
              <a:rPr lang="en-US" dirty="0" err="1"/>
              <a:t>sẽ</a:t>
            </a:r>
            <a:r>
              <a:rPr lang="en-US" dirty="0"/>
              <a:t> </a:t>
            </a:r>
            <a:r>
              <a:rPr lang="en-US" dirty="0" err="1"/>
              <a:t>khai</a:t>
            </a:r>
            <a:r>
              <a:rPr lang="en-US" dirty="0"/>
              <a:t> </a:t>
            </a:r>
            <a:r>
              <a:rPr lang="en-US" dirty="0" err="1"/>
              <a:t>báo</a:t>
            </a:r>
            <a:r>
              <a:rPr lang="en-US" dirty="0"/>
              <a:t> </a:t>
            </a:r>
            <a:r>
              <a:rPr lang="en-US" dirty="0" err="1"/>
              <a:t>nhiều</a:t>
            </a:r>
            <a:r>
              <a:rPr lang="en-US" dirty="0"/>
              <a:t> </a:t>
            </a:r>
            <a:r>
              <a:rPr lang="en-US" dirty="0" err="1"/>
              <a:t>thuộc</a:t>
            </a:r>
            <a:r>
              <a:rPr lang="en-US" dirty="0"/>
              <a:t> </a:t>
            </a:r>
            <a:r>
              <a:rPr lang="en-US" dirty="0" err="1"/>
              <a:t>tính</a:t>
            </a:r>
            <a:r>
              <a:rPr lang="en-US" dirty="0"/>
              <a:t> (</a:t>
            </a:r>
            <a:r>
              <a:rPr lang="en-US" dirty="0" err="1"/>
              <a:t>còn</a:t>
            </a:r>
            <a:r>
              <a:rPr lang="en-US" dirty="0"/>
              <a:t> </a:t>
            </a:r>
            <a:r>
              <a:rPr lang="en-US" dirty="0" err="1"/>
              <a:t>gọi</a:t>
            </a:r>
            <a:r>
              <a:rPr lang="en-US" dirty="0"/>
              <a:t> là property) </a:t>
            </a:r>
            <a:r>
              <a:rPr lang="en-US" dirty="0" err="1"/>
              <a:t>và</a:t>
            </a:r>
            <a:r>
              <a:rPr lang="en-US" dirty="0"/>
              <a:t> </a:t>
            </a:r>
            <a:r>
              <a:rPr lang="en-US" dirty="0" err="1"/>
              <a:t>nhiều</a:t>
            </a:r>
            <a:r>
              <a:rPr lang="en-US" dirty="0"/>
              <a:t> </a:t>
            </a:r>
            <a:r>
              <a:rPr lang="en-US" dirty="0" err="1"/>
              <a:t>hàm</a:t>
            </a:r>
            <a:r>
              <a:rPr lang="en-US" dirty="0"/>
              <a:t> (method, </a:t>
            </a:r>
            <a:r>
              <a:rPr lang="en-US" dirty="0" err="1"/>
              <a:t>còn</a:t>
            </a:r>
            <a:r>
              <a:rPr lang="en-US" dirty="0"/>
              <a:t> </a:t>
            </a:r>
            <a:r>
              <a:rPr lang="en-US" dirty="0" err="1"/>
              <a:t>gọi</a:t>
            </a:r>
            <a:r>
              <a:rPr lang="en-US" dirty="0"/>
              <a:t> là </a:t>
            </a:r>
            <a:r>
              <a:rPr lang="en-US" dirty="0" err="1"/>
              <a:t>các</a:t>
            </a:r>
            <a:r>
              <a:rPr lang="en-US" dirty="0"/>
              <a:t> </a:t>
            </a:r>
            <a:r>
              <a:rPr lang="en-US" dirty="0" err="1"/>
              <a:t>hành</a:t>
            </a:r>
            <a:r>
              <a:rPr lang="en-US" dirty="0"/>
              <a:t> </a:t>
            </a:r>
            <a:r>
              <a:rPr lang="en-US" dirty="0" err="1"/>
              <a:t>động</a:t>
            </a:r>
            <a:r>
              <a:rPr lang="en-US" dirty="0"/>
              <a:t>) </a:t>
            </a:r>
            <a:r>
              <a:rPr lang="en-US" dirty="0" err="1"/>
              <a:t>làm</a:t>
            </a:r>
            <a:r>
              <a:rPr lang="en-US" dirty="0"/>
              <a:t> </a:t>
            </a:r>
            <a:r>
              <a:rPr lang="en-US" dirty="0" err="1"/>
              <a:t>mẫu</a:t>
            </a:r>
            <a:r>
              <a:rPr lang="en-US" dirty="0"/>
              <a:t> </a:t>
            </a:r>
            <a:r>
              <a:rPr lang="en-US" dirty="0" err="1"/>
              <a:t>cho</a:t>
            </a:r>
            <a:r>
              <a:rPr lang="en-US" dirty="0"/>
              <a:t> </a:t>
            </a:r>
            <a:r>
              <a:rPr lang="en-US" dirty="0" err="1"/>
              <a:t>các</a:t>
            </a:r>
            <a:r>
              <a:rPr lang="en-US" dirty="0"/>
              <a:t> </a:t>
            </a:r>
            <a:r>
              <a:rPr lang="en-US" dirty="0" err="1"/>
              <a:t>biến</a:t>
            </a:r>
            <a:r>
              <a:rPr lang="en-US" dirty="0"/>
              <a:t> </a:t>
            </a:r>
            <a:r>
              <a:rPr lang="en-US" dirty="0" err="1"/>
              <a:t>sẽ</a:t>
            </a:r>
            <a:r>
              <a:rPr lang="en-US" dirty="0"/>
              <a:t> </a:t>
            </a:r>
            <a:r>
              <a:rPr lang="en-US" dirty="0" err="1"/>
              <a:t>tạo</a:t>
            </a:r>
            <a:r>
              <a:rPr lang="en-US" dirty="0"/>
              <a:t> </a:t>
            </a:r>
            <a:r>
              <a:rPr lang="en-US" dirty="0" err="1"/>
              <a:t>theo</a:t>
            </a:r>
            <a:r>
              <a:rPr lang="en-US" dirty="0"/>
              <a:t> class</a:t>
            </a:r>
            <a:r>
              <a:rPr lang="en-US" dirty="0" smtClean="0"/>
              <a:t>.</a:t>
            </a:r>
            <a:endParaRPr lang="en-US" dirty="0"/>
          </a:p>
        </p:txBody>
      </p:sp>
      <p:sp>
        <p:nvSpPr>
          <p:cNvPr id="6" name="Rectangle 5"/>
          <p:cNvSpPr/>
          <p:nvPr/>
        </p:nvSpPr>
        <p:spPr>
          <a:xfrm>
            <a:off x="736121" y="3709359"/>
            <a:ext cx="6096000" cy="1477328"/>
          </a:xfrm>
          <a:prstGeom prst="rect">
            <a:avLst/>
          </a:prstGeom>
        </p:spPr>
        <p:txBody>
          <a:bodyPr>
            <a:spAutoFit/>
          </a:bodyPr>
          <a:lstStyle/>
          <a:p>
            <a:r>
              <a:rPr lang="vi-VN" b="0" i="0" dirty="0" smtClean="0">
                <a:solidFill>
                  <a:srgbClr val="0693E3"/>
                </a:solidFill>
                <a:effectLst/>
                <a:latin typeface="Roboto" panose="02000000000000000000" pitchFamily="2" charset="0"/>
              </a:rPr>
              <a:t>Contructor của class</a:t>
            </a:r>
          </a:p>
          <a:p>
            <a:pPr algn="just"/>
            <a:r>
              <a:rPr lang="vi-VN" b="0" i="0" dirty="0" smtClean="0">
                <a:solidFill>
                  <a:srgbClr val="000000"/>
                </a:solidFill>
                <a:effectLst/>
                <a:latin typeface="Roboto" panose="02000000000000000000" pitchFamily="2" charset="0"/>
              </a:rPr>
              <a:t>Trong class, </a:t>
            </a:r>
            <a:r>
              <a:rPr lang="vi-VN" b="1" i="0" dirty="0" smtClean="0">
                <a:solidFill>
                  <a:srgbClr val="000000"/>
                </a:solidFill>
                <a:effectLst/>
                <a:latin typeface="Roboto" panose="02000000000000000000" pitchFamily="2" charset="0"/>
              </a:rPr>
              <a:t>constructor</a:t>
            </a:r>
            <a:r>
              <a:rPr lang="vi-VN" b="0" i="0" dirty="0" smtClean="0">
                <a:solidFill>
                  <a:srgbClr val="000000"/>
                </a:solidFill>
                <a:effectLst/>
                <a:latin typeface="Roboto" panose="02000000000000000000" pitchFamily="2" charset="0"/>
              </a:rPr>
              <a:t> là một hàm đặc biệt. Nếu bạn có khai báo hàm có tên </a:t>
            </a:r>
            <a:r>
              <a:rPr lang="vi-VN" b="1" i="0" dirty="0" smtClean="0">
                <a:solidFill>
                  <a:srgbClr val="000000"/>
                </a:solidFill>
                <a:effectLst/>
                <a:latin typeface="Roboto" panose="02000000000000000000" pitchFamily="2" charset="0"/>
              </a:rPr>
              <a:t>constructor </a:t>
            </a:r>
            <a:r>
              <a:rPr lang="vi-VN" b="0" i="0" dirty="0" smtClean="0">
                <a:solidFill>
                  <a:srgbClr val="000000"/>
                </a:solidFill>
                <a:effectLst/>
                <a:latin typeface="Roboto" panose="02000000000000000000" pitchFamily="2" charset="0"/>
              </a:rPr>
              <a:t>trong class thì hàm này sẽ chạy tự động khi 1 biến được tạo ra, Tức khi bạn tạo biến bằng từ khóa new</a:t>
            </a:r>
            <a:endParaRPr lang="vi-VN" b="0" i="0" dirty="0">
              <a:solidFill>
                <a:srgbClr val="000000"/>
              </a:solidFill>
              <a:effectLst/>
              <a:latin typeface="Roboto" panose="02000000000000000000" pitchFamily="2" charset="0"/>
            </a:endParaRPr>
          </a:p>
        </p:txBody>
      </p:sp>
      <p:sp>
        <p:nvSpPr>
          <p:cNvPr id="7" name="Rectangle 6"/>
          <p:cNvSpPr/>
          <p:nvPr/>
        </p:nvSpPr>
        <p:spPr>
          <a:xfrm>
            <a:off x="4600755" y="5298029"/>
            <a:ext cx="6096000" cy="1200329"/>
          </a:xfrm>
          <a:prstGeom prst="rect">
            <a:avLst/>
          </a:prstGeom>
        </p:spPr>
        <p:txBody>
          <a:bodyPr>
            <a:spAutoFit/>
          </a:bodyPr>
          <a:lstStyle/>
          <a:p>
            <a:r>
              <a:rPr lang="vi-VN" b="0" i="0" dirty="0" smtClean="0">
                <a:solidFill>
                  <a:srgbClr val="0693E3"/>
                </a:solidFill>
                <a:effectLst/>
                <a:latin typeface="Roboto" panose="02000000000000000000" pitchFamily="2" charset="0"/>
              </a:rPr>
              <a:t>Từ khóa this trong class</a:t>
            </a:r>
          </a:p>
          <a:p>
            <a:pPr algn="just"/>
            <a:r>
              <a:rPr lang="vi-VN" b="0" i="0" dirty="0" smtClean="0">
                <a:solidFill>
                  <a:srgbClr val="000000"/>
                </a:solidFill>
                <a:effectLst/>
                <a:latin typeface="Roboto" panose="02000000000000000000" pitchFamily="2" charset="0"/>
              </a:rPr>
              <a:t>Trong các hàm của class, bạn có thể dùng từ khóa </a:t>
            </a:r>
            <a:r>
              <a:rPr lang="vi-VN" b="1" i="0" dirty="0" smtClean="0">
                <a:solidFill>
                  <a:srgbClr val="000000"/>
                </a:solidFill>
                <a:effectLst/>
                <a:latin typeface="Roboto" panose="02000000000000000000" pitchFamily="2" charset="0"/>
              </a:rPr>
              <a:t>this </a:t>
            </a:r>
            <a:r>
              <a:rPr lang="vi-VN" b="0" i="0" dirty="0" smtClean="0">
                <a:solidFill>
                  <a:srgbClr val="000000"/>
                </a:solidFill>
                <a:effectLst/>
                <a:latin typeface="Roboto" panose="02000000000000000000" pitchFamily="2" charset="0"/>
              </a:rPr>
              <a:t>– đây là từ khóa diễn tả “đối tượng hiện hành”. Mỗi khi cần truy xuất đến thuộc tính của class thì dùng từ khóa </a:t>
            </a:r>
            <a:r>
              <a:rPr lang="vi-VN" b="1" i="0" dirty="0" smtClean="0">
                <a:solidFill>
                  <a:srgbClr val="000000"/>
                </a:solidFill>
                <a:effectLst/>
                <a:latin typeface="Roboto" panose="02000000000000000000" pitchFamily="2" charset="0"/>
              </a:rPr>
              <a:t>this</a:t>
            </a:r>
            <a:endParaRPr lang="vi-VN" b="0" i="0" dirty="0">
              <a:solidFill>
                <a:srgbClr val="000000"/>
              </a:solidFill>
              <a:effectLst/>
              <a:latin typeface="Roboto" panose="02000000000000000000" pitchFamily="2" charset="0"/>
            </a:endParaRPr>
          </a:p>
        </p:txBody>
      </p:sp>
    </p:spTree>
    <p:extLst>
      <p:ext uri="{BB962C8B-B14F-4D97-AF65-F5344CB8AC3E}">
        <p14:creationId xmlns:p14="http://schemas.microsoft.com/office/powerpoint/2010/main" val="2756382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4030" y="250015"/>
            <a:ext cx="6096000" cy="1477328"/>
          </a:xfrm>
          <a:prstGeom prst="rect">
            <a:avLst/>
          </a:prstGeom>
        </p:spPr>
        <p:txBody>
          <a:bodyPr>
            <a:spAutoFit/>
          </a:bodyPr>
          <a:lstStyle/>
          <a:p>
            <a:r>
              <a:rPr lang="vi-VN" b="0" i="0" dirty="0" smtClean="0">
                <a:solidFill>
                  <a:srgbClr val="0693E3"/>
                </a:solidFill>
                <a:effectLst/>
                <a:latin typeface="Roboto" panose="02000000000000000000" pitchFamily="2" charset="0"/>
              </a:rPr>
              <a:t>Các cấp độ truy xuất – access modifier</a:t>
            </a:r>
          </a:p>
          <a:p>
            <a:pPr algn="just"/>
            <a:r>
              <a:rPr lang="vi-VN" b="0" i="0" dirty="0" smtClean="0">
                <a:solidFill>
                  <a:srgbClr val="000000"/>
                </a:solidFill>
                <a:effectLst/>
                <a:latin typeface="Roboto" panose="02000000000000000000" pitchFamily="2" charset="0"/>
              </a:rPr>
              <a:t>Các thành phần trong class là property và method có thể được chỉ định truy xuất ở các cấp độ khác nhau. </a:t>
            </a:r>
            <a:endParaRPr lang="en-US" b="0" i="0" dirty="0" smtClean="0">
              <a:solidFill>
                <a:srgbClr val="000000"/>
              </a:solidFill>
              <a:effectLst/>
              <a:latin typeface="Roboto" panose="02000000000000000000" pitchFamily="2" charset="0"/>
            </a:endParaRPr>
          </a:p>
          <a:p>
            <a:pPr algn="just"/>
            <a:r>
              <a:rPr lang="en-US" dirty="0" err="1" smtClean="0"/>
              <a:t>các</a:t>
            </a:r>
            <a:r>
              <a:rPr lang="en-US" dirty="0" smtClean="0"/>
              <a:t> </a:t>
            </a:r>
            <a:r>
              <a:rPr lang="en-US" dirty="0"/>
              <a:t>access modifier (</a:t>
            </a:r>
            <a:r>
              <a:rPr lang="en-US" dirty="0" err="1"/>
              <a:t>cấp</a:t>
            </a:r>
            <a:r>
              <a:rPr lang="en-US" dirty="0"/>
              <a:t> </a:t>
            </a:r>
            <a:r>
              <a:rPr lang="en-US" dirty="0" err="1"/>
              <a:t>độ</a:t>
            </a:r>
            <a:r>
              <a:rPr lang="en-US" dirty="0"/>
              <a:t> </a:t>
            </a:r>
            <a:r>
              <a:rPr lang="en-US" dirty="0" err="1"/>
              <a:t>truy</a:t>
            </a:r>
            <a:r>
              <a:rPr lang="en-US" dirty="0"/>
              <a:t> </a:t>
            </a:r>
            <a:r>
              <a:rPr lang="en-US" dirty="0" err="1"/>
              <a:t>xuất</a:t>
            </a:r>
            <a:r>
              <a:rPr lang="en-US" dirty="0"/>
              <a:t>) </a:t>
            </a:r>
            <a:r>
              <a:rPr lang="en-US" dirty="0" err="1"/>
              <a:t>trong</a:t>
            </a:r>
            <a:r>
              <a:rPr lang="en-US" dirty="0"/>
              <a:t> </a:t>
            </a:r>
            <a:r>
              <a:rPr lang="en-US" dirty="0" err="1"/>
              <a:t>TypeScript</a:t>
            </a:r>
            <a:r>
              <a:rPr lang="en-US" dirty="0"/>
              <a:t>: public, private , protected, </a:t>
            </a:r>
            <a:r>
              <a:rPr lang="en-US" dirty="0" err="1">
                <a:solidFill>
                  <a:srgbClr val="C00000"/>
                </a:solidFill>
              </a:rPr>
              <a:t>readonly</a:t>
            </a:r>
            <a:endParaRPr lang="vi-VN" b="0" i="0" dirty="0">
              <a:solidFill>
                <a:srgbClr val="C00000"/>
              </a:solidFill>
              <a:effectLst/>
              <a:latin typeface="Roboto" panose="02000000000000000000" pitchFamily="2" charset="0"/>
            </a:endParaRPr>
          </a:p>
        </p:txBody>
      </p:sp>
      <p:sp>
        <p:nvSpPr>
          <p:cNvPr id="9" name="Rectangle 8"/>
          <p:cNvSpPr/>
          <p:nvPr/>
        </p:nvSpPr>
        <p:spPr>
          <a:xfrm>
            <a:off x="529087" y="1931689"/>
            <a:ext cx="6096000" cy="1200329"/>
          </a:xfrm>
          <a:prstGeom prst="rect">
            <a:avLst/>
          </a:prstGeom>
        </p:spPr>
        <p:txBody>
          <a:bodyPr>
            <a:spAutoFit/>
          </a:bodyPr>
          <a:lstStyle/>
          <a:p>
            <a:r>
              <a:rPr lang="vi-VN" b="1" i="0" dirty="0" smtClean="0">
                <a:solidFill>
                  <a:srgbClr val="FCB900"/>
                </a:solidFill>
                <a:effectLst/>
                <a:latin typeface="Roboto" panose="02000000000000000000" pitchFamily="2" charset="0"/>
              </a:rPr>
              <a:t>Public</a:t>
            </a:r>
            <a:endParaRPr lang="vi-VN" b="0" i="0" dirty="0" smtClean="0">
              <a:solidFill>
                <a:srgbClr val="FCB900"/>
              </a:solidFill>
              <a:effectLst/>
              <a:latin typeface="Roboto" panose="02000000000000000000" pitchFamily="2" charset="0"/>
            </a:endParaRPr>
          </a:p>
          <a:p>
            <a:pPr algn="just"/>
            <a:r>
              <a:rPr lang="vi-VN" b="0" i="0" dirty="0" smtClean="0">
                <a:solidFill>
                  <a:srgbClr val="000000"/>
                </a:solidFill>
                <a:effectLst/>
                <a:latin typeface="Roboto" panose="02000000000000000000" pitchFamily="2" charset="0"/>
              </a:rPr>
              <a:t>Đây là cấp độ truy xuất mặc định cho các property và method trong class TypeScript. Public cho phép truy xuất ở trong class cũng như ngoài class,  không có giới hạn. </a:t>
            </a:r>
            <a:endParaRPr lang="vi-VN" b="0" i="0" dirty="0">
              <a:solidFill>
                <a:srgbClr val="000000"/>
              </a:solidFill>
              <a:effectLst/>
              <a:latin typeface="Roboto" panose="02000000000000000000" pitchFamily="2" charset="0"/>
            </a:endParaRPr>
          </a:p>
        </p:txBody>
      </p:sp>
      <p:sp>
        <p:nvSpPr>
          <p:cNvPr id="10" name="Rectangle 9"/>
          <p:cNvSpPr/>
          <p:nvPr/>
        </p:nvSpPr>
        <p:spPr>
          <a:xfrm>
            <a:off x="468701" y="3570231"/>
            <a:ext cx="6096000" cy="1477328"/>
          </a:xfrm>
          <a:prstGeom prst="rect">
            <a:avLst/>
          </a:prstGeom>
        </p:spPr>
        <p:txBody>
          <a:bodyPr>
            <a:spAutoFit/>
          </a:bodyPr>
          <a:lstStyle/>
          <a:p>
            <a:r>
              <a:rPr lang="vi-VN" b="1" i="0" dirty="0" smtClean="0">
                <a:solidFill>
                  <a:srgbClr val="FCB900"/>
                </a:solidFill>
                <a:effectLst/>
                <a:latin typeface="Roboto" panose="02000000000000000000" pitchFamily="2" charset="0"/>
              </a:rPr>
              <a:t>Private</a:t>
            </a:r>
            <a:endParaRPr lang="vi-VN" b="0" i="0" dirty="0" smtClean="0">
              <a:solidFill>
                <a:srgbClr val="FCB900"/>
              </a:solidFill>
              <a:effectLst/>
              <a:latin typeface="Roboto" panose="02000000000000000000" pitchFamily="2" charset="0"/>
            </a:endParaRPr>
          </a:p>
          <a:p>
            <a:pPr algn="just"/>
            <a:r>
              <a:rPr lang="vi-VN" b="0" i="0" dirty="0" smtClean="0">
                <a:solidFill>
                  <a:srgbClr val="000000"/>
                </a:solidFill>
                <a:effectLst/>
                <a:latin typeface="Roboto" panose="02000000000000000000" pitchFamily="2" charset="0"/>
              </a:rPr>
              <a:t>Trong class, thuộc tính và hàm nào được chỉ định cấp độ truy xuất là private thì nó chỉ có thể được sử dụng trong class mà thôi, không thể truy xuất được bên ngoài class chứa nó.</a:t>
            </a:r>
            <a:endParaRPr lang="vi-VN" b="0" i="0" dirty="0">
              <a:solidFill>
                <a:srgbClr val="000000"/>
              </a:solidFill>
              <a:effectLst/>
              <a:latin typeface="Roboto" panose="02000000000000000000" pitchFamily="2" charset="0"/>
            </a:endParaRPr>
          </a:p>
        </p:txBody>
      </p:sp>
      <p:sp>
        <p:nvSpPr>
          <p:cNvPr id="11" name="Rectangle 1"/>
          <p:cNvSpPr>
            <a:spLocks noChangeArrowheads="1"/>
          </p:cNvSpPr>
          <p:nvPr/>
        </p:nvSpPr>
        <p:spPr bwMode="auto">
          <a:xfrm>
            <a:off x="7065034" y="1344885"/>
            <a:ext cx="4675516" cy="155422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class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nhanvien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public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ho: string;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ten:string</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hoten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return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this.ho</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 " +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this.ten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let nv1 = new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nhanvien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nv1.ho =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Hạnh</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//OK </a:t>
            </a:r>
          </a:p>
          <a:p>
            <a:pPr eaLnBrk="0" fontAlgn="base" hangingPunct="0">
              <a:spcBef>
                <a:spcPct val="0"/>
              </a:spcBef>
              <a:spcAft>
                <a:spcPct val="0"/>
              </a:spcAft>
            </a:pP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nv1.ten =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Phúc</a:t>
            </a:r>
            <a:r>
              <a:rPr lang="en-US" altLang="en-US" sz="1100" dirty="0">
                <a:solidFill>
                  <a:srgbClr val="000000"/>
                </a:solidFill>
                <a:latin typeface="Courier New" panose="02070309020205020404" pitchFamily="49" charset="0"/>
                <a:cs typeface="Courier New" panose="02070309020205020404" pitchFamily="49" charset="0"/>
              </a:rPr>
              <a:t>";  // OK</a:t>
            </a:r>
          </a:p>
        </p:txBody>
      </p:sp>
      <p:sp>
        <p:nvSpPr>
          <p:cNvPr id="12" name="Rectangle 2"/>
          <p:cNvSpPr>
            <a:spLocks noChangeArrowheads="1"/>
          </p:cNvSpPr>
          <p:nvPr/>
        </p:nvSpPr>
        <p:spPr bwMode="auto">
          <a:xfrm>
            <a:off x="6625087" y="3210563"/>
            <a:ext cx="5115463" cy="149266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class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nhanvien</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public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hoten</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private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ngaycong</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number;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luong</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return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this.ngaycong</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*500000;}//ok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let nv1 = new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nhanvien</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nv1.ngaycong = 10000000;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lỗi</a:t>
            </a:r>
            <a:r>
              <a:rPr kumimoji="0" lang="en-US" altLang="en-US" sz="1200" b="0" i="0" u="none" strike="noStrike" cap="none" normalizeH="0" baseline="0" dirty="0" smtClean="0">
                <a:ln>
                  <a:noFill/>
                </a:ln>
                <a:solidFill>
                  <a:schemeClr val="tx1"/>
                </a:solidFill>
                <a:effectLst/>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2"/>
          <p:cNvSpPr/>
          <p:nvPr/>
        </p:nvSpPr>
        <p:spPr>
          <a:xfrm>
            <a:off x="253042" y="5235606"/>
            <a:ext cx="5681932" cy="1200329"/>
          </a:xfrm>
          <a:prstGeom prst="rect">
            <a:avLst/>
          </a:prstGeom>
        </p:spPr>
        <p:txBody>
          <a:bodyPr wrap="square">
            <a:spAutoFit/>
          </a:bodyPr>
          <a:lstStyle/>
          <a:p>
            <a:r>
              <a:rPr lang="vi-VN" b="1" i="0" dirty="0" smtClean="0">
                <a:solidFill>
                  <a:srgbClr val="FCB900"/>
                </a:solidFill>
                <a:effectLst/>
                <a:latin typeface="Roboto" panose="02000000000000000000" pitchFamily="2" charset="0"/>
              </a:rPr>
              <a:t>Protected</a:t>
            </a:r>
            <a:endParaRPr lang="vi-VN" b="0" i="0" dirty="0" smtClean="0">
              <a:solidFill>
                <a:srgbClr val="FCB900"/>
              </a:solidFill>
              <a:effectLst/>
              <a:latin typeface="Roboto" panose="02000000000000000000" pitchFamily="2" charset="0"/>
            </a:endParaRPr>
          </a:p>
          <a:p>
            <a:pPr algn="just"/>
            <a:r>
              <a:rPr lang="vi-VN" b="0" i="0" dirty="0" smtClean="0">
                <a:solidFill>
                  <a:srgbClr val="000000"/>
                </a:solidFill>
                <a:effectLst/>
                <a:latin typeface="Roboto" panose="02000000000000000000" pitchFamily="2" charset="0"/>
              </a:rPr>
              <a:t>Đây là cấp độ truy xuất chỉ có thể truy xuất từ bên trong class hoặc từ các class con. Bên ngoài class truy xuất không được</a:t>
            </a:r>
            <a:endParaRPr lang="vi-VN" b="0" i="0" dirty="0">
              <a:solidFill>
                <a:srgbClr val="000000"/>
              </a:solidFill>
              <a:effectLst/>
              <a:latin typeface="Roboto" panose="02000000000000000000" pitchFamily="2" charset="0"/>
            </a:endParaRPr>
          </a:p>
        </p:txBody>
      </p:sp>
      <p:sp>
        <p:nvSpPr>
          <p:cNvPr id="14" name="Rectangle 3"/>
          <p:cNvSpPr>
            <a:spLocks noChangeArrowheads="1"/>
          </p:cNvSpPr>
          <p:nvPr/>
        </p:nvSpPr>
        <p:spPr bwMode="auto">
          <a:xfrm>
            <a:off x="5934974" y="4741996"/>
            <a:ext cx="6057180" cy="2046666"/>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class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nhanvien</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private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ngaycong</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number;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protected</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thuong:number</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luong</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return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this.ngaycong</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*500000+this.thuong;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class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nhanvienKD</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extends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nhanvien</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thunhap</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return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this.luong</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this.thuong</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*2;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let nv1 = new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nhanvienKD</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nv1.thuong = 500000;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lỗi</a:t>
            </a:r>
            <a:r>
              <a:rPr kumimoji="0" lang="en-US" altLang="en-US" sz="1200" b="0" i="0" u="none" strike="noStrike" cap="none" normalizeH="0" baseline="0" dirty="0" smtClean="0">
                <a:ln>
                  <a:noFill/>
                </a:ln>
                <a:solidFill>
                  <a:schemeClr val="tx1"/>
                </a:solidFill>
                <a:effectLst/>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1245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a:t>
            </a:r>
            <a:r>
              <a:rPr lang="en-US" dirty="0" err="1"/>
              <a:t>nâng</a:t>
            </a:r>
            <a:r>
              <a:rPr lang="en-US" dirty="0"/>
              <a:t> </a:t>
            </a:r>
            <a:r>
              <a:rPr lang="en-US" dirty="0" err="1"/>
              <a:t>cao</a:t>
            </a:r>
            <a:r>
              <a:rPr lang="en-US" dirty="0"/>
              <a:t> </a:t>
            </a:r>
            <a:r>
              <a:rPr lang="en-US" dirty="0" err="1"/>
              <a:t>trong</a:t>
            </a:r>
            <a:r>
              <a:rPr lang="en-US" dirty="0"/>
              <a:t> </a:t>
            </a:r>
            <a:r>
              <a:rPr lang="en-US" dirty="0" err="1"/>
              <a:t>TypeScript</a:t>
            </a:r>
            <a:r>
              <a:rPr lang="en-US" dirty="0"/>
              <a:t/>
            </a:r>
            <a:br>
              <a:rPr lang="en-US" dirty="0"/>
            </a:b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115715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2913" y="229141"/>
            <a:ext cx="5689210" cy="6212903"/>
          </a:xfrm>
          <a:prstGeom prst="rect">
            <a:avLst/>
          </a:prstGeom>
        </p:spPr>
      </p:pic>
      <p:pic>
        <p:nvPicPr>
          <p:cNvPr id="5" name="Picture 4"/>
          <p:cNvPicPr>
            <a:picLocks noChangeAspect="1"/>
          </p:cNvPicPr>
          <p:nvPr/>
        </p:nvPicPr>
        <p:blipFill>
          <a:blip r:embed="rId3"/>
          <a:stretch>
            <a:fillRect/>
          </a:stretch>
        </p:blipFill>
        <p:spPr>
          <a:xfrm>
            <a:off x="5922123" y="978159"/>
            <a:ext cx="6179389" cy="5192693"/>
          </a:xfrm>
          <a:prstGeom prst="rect">
            <a:avLst/>
          </a:prstGeom>
        </p:spPr>
      </p:pic>
    </p:spTree>
    <p:extLst>
      <p:ext uri="{BB962C8B-B14F-4D97-AF65-F5344CB8AC3E}">
        <p14:creationId xmlns:p14="http://schemas.microsoft.com/office/powerpoint/2010/main" val="4118633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9717" y="128407"/>
            <a:ext cx="6848475" cy="3495675"/>
          </a:xfrm>
          <a:prstGeom prst="rect">
            <a:avLst/>
          </a:prstGeom>
        </p:spPr>
      </p:pic>
      <p:pic>
        <p:nvPicPr>
          <p:cNvPr id="4" name="Picture 3"/>
          <p:cNvPicPr>
            <a:picLocks noChangeAspect="1"/>
          </p:cNvPicPr>
          <p:nvPr/>
        </p:nvPicPr>
        <p:blipFill>
          <a:blip r:embed="rId3"/>
          <a:stretch>
            <a:fillRect/>
          </a:stretch>
        </p:blipFill>
        <p:spPr>
          <a:xfrm>
            <a:off x="5023179" y="2800979"/>
            <a:ext cx="6924675" cy="3895725"/>
          </a:xfrm>
          <a:prstGeom prst="rect">
            <a:avLst/>
          </a:prstGeom>
        </p:spPr>
      </p:pic>
    </p:spTree>
    <p:extLst>
      <p:ext uri="{BB962C8B-B14F-4D97-AF65-F5344CB8AC3E}">
        <p14:creationId xmlns:p14="http://schemas.microsoft.com/office/powerpoint/2010/main" val="1844498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8781" y="130923"/>
            <a:ext cx="5517400" cy="3990975"/>
          </a:xfrm>
          <a:prstGeom prst="rect">
            <a:avLst/>
          </a:prstGeom>
        </p:spPr>
      </p:pic>
      <p:pic>
        <p:nvPicPr>
          <p:cNvPr id="5" name="Picture 4"/>
          <p:cNvPicPr>
            <a:picLocks noChangeAspect="1"/>
          </p:cNvPicPr>
          <p:nvPr/>
        </p:nvPicPr>
        <p:blipFill>
          <a:blip r:embed="rId3"/>
          <a:stretch>
            <a:fillRect/>
          </a:stretch>
        </p:blipFill>
        <p:spPr>
          <a:xfrm>
            <a:off x="5857336" y="523884"/>
            <a:ext cx="5962021" cy="5896594"/>
          </a:xfrm>
          <a:prstGeom prst="rect">
            <a:avLst/>
          </a:prstGeom>
        </p:spPr>
      </p:pic>
    </p:spTree>
    <p:extLst>
      <p:ext uri="{BB962C8B-B14F-4D97-AF65-F5344CB8AC3E}">
        <p14:creationId xmlns:p14="http://schemas.microsoft.com/office/powerpoint/2010/main" val="3407760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93299" y="220215"/>
            <a:ext cx="4278702" cy="43083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tensach</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Dân</a:t>
            </a:r>
            <a:r>
              <a:rPr kumimoji="0" lang="en-US" altLang="en-US" sz="1500" b="0" i="0" u="none" strike="noStrike" cap="none" normalizeH="0" dirty="0" smtClean="0">
                <a:ln>
                  <a:noFill/>
                </a:ln>
                <a:solidFill>
                  <a:srgbClr val="000000"/>
                </a:solidFill>
                <a:effectLst/>
                <a:latin typeface="Courier New" panose="02070309020205020404" pitchFamily="49" charset="0"/>
                <a:cs typeface="Courier New" panose="02070309020205020404" pitchFamily="49" charset="0"/>
              </a:rPr>
              <a:t> ca VN</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5124090" y="229080"/>
            <a:ext cx="2685691" cy="43083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const</a:t>
            </a:r>
            <a:r>
              <a:rPr kumimoji="0" lang="en-US" altLang="en-US" sz="15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tygia</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250000;</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8548777" y="229080"/>
            <a:ext cx="2648311" cy="1400335"/>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anhien</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boolean</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soluong:number</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anhien</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true;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soluong</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5;</a:t>
            </a:r>
            <a:r>
              <a:rPr kumimoji="0" lang="en-US" altLang="en-US" sz="8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293298" y="1005218"/>
            <a:ext cx="4295955" cy="43083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ketquathi</a:t>
            </a:r>
            <a:r>
              <a:rPr kumimoji="0" lang="en-US" altLang="en-US" sz="15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:boolean</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diem&gt;=5 ;</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293298" y="1790221"/>
            <a:ext cx="7996687" cy="66167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arr_sanpham</a:t>
            </a:r>
            <a:r>
              <a:rPr kumimoji="0" lang="en-US" altLang="en-US" sz="15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Chuối</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nướng</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Gạo</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ST25",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Kẹo</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mè</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arr_soluong</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number[]</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[5, 2, 1];</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293298" y="2734964"/>
            <a:ext cx="7021902" cy="66167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arr_tp</a:t>
            </a:r>
            <a:r>
              <a:rPr kumimoji="0" lang="en-US" altLang="en-US" sz="15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Array&lt;string&gt;</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['TPHCM',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Hà</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Nội</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Cần</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Thơ</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arr_sốdân</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Array&lt;number&gt;</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[8.9, 8.4 , 1.2 , 2.0];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9"/>
          <p:cNvSpPr/>
          <p:nvPr/>
        </p:nvSpPr>
        <p:spPr>
          <a:xfrm>
            <a:off x="293298" y="4197292"/>
            <a:ext cx="4895892" cy="369332"/>
          </a:xfrm>
          <a:prstGeom prst="rect">
            <a:avLst/>
          </a:prstGeom>
          <a:solidFill>
            <a:schemeClr val="accent3">
              <a:lumMod val="40000"/>
              <a:lumOff val="60000"/>
            </a:schemeClr>
          </a:solidFill>
        </p:spPr>
        <p:txBody>
          <a:bodyPr wrap="none">
            <a:spAutoFit/>
          </a:bodyPr>
          <a:lstStyle/>
          <a:p>
            <a:r>
              <a:rPr lang="en-US" b="0" i="0" dirty="0" smtClean="0">
                <a:solidFill>
                  <a:srgbClr val="C00000"/>
                </a:solidFill>
                <a:effectLst/>
                <a:latin typeface="Roboto" panose="02000000000000000000" pitchFamily="2" charset="0"/>
              </a:rPr>
              <a:t>let sp1:</a:t>
            </a:r>
            <a:r>
              <a:rPr lang="en-US" b="1" i="0" dirty="0" smtClean="0">
                <a:solidFill>
                  <a:srgbClr val="C00000"/>
                </a:solidFill>
                <a:effectLst/>
                <a:latin typeface="Roboto" panose="02000000000000000000" pitchFamily="2" charset="0"/>
              </a:rPr>
              <a:t> [string, number]</a:t>
            </a:r>
            <a:r>
              <a:rPr lang="en-US" b="0" i="0" dirty="0" smtClean="0">
                <a:solidFill>
                  <a:srgbClr val="C00000"/>
                </a:solidFill>
                <a:effectLst/>
                <a:latin typeface="Roboto" panose="02000000000000000000" pitchFamily="2" charset="0"/>
              </a:rPr>
              <a:t> = [‘</a:t>
            </a:r>
            <a:r>
              <a:rPr lang="en-US" b="0" i="0" dirty="0" err="1" smtClean="0">
                <a:solidFill>
                  <a:srgbClr val="C00000"/>
                </a:solidFill>
                <a:effectLst/>
                <a:latin typeface="Roboto" panose="02000000000000000000" pitchFamily="2" charset="0"/>
              </a:rPr>
              <a:t>Gạo</a:t>
            </a:r>
            <a:r>
              <a:rPr lang="en-US" b="0" i="0" dirty="0" smtClean="0">
                <a:solidFill>
                  <a:srgbClr val="C00000"/>
                </a:solidFill>
                <a:effectLst/>
                <a:latin typeface="Roboto" panose="02000000000000000000" pitchFamily="2" charset="0"/>
              </a:rPr>
              <a:t> ST25’, 27000];</a:t>
            </a:r>
            <a:endParaRPr lang="en-US" dirty="0">
              <a:solidFill>
                <a:srgbClr val="C00000"/>
              </a:solidFill>
            </a:endParaRPr>
          </a:p>
        </p:txBody>
      </p:sp>
      <p:sp>
        <p:nvSpPr>
          <p:cNvPr id="11" name="Rectangle 7"/>
          <p:cNvSpPr>
            <a:spLocks noChangeArrowheads="1"/>
          </p:cNvSpPr>
          <p:nvPr/>
        </p:nvSpPr>
        <p:spPr bwMode="auto">
          <a:xfrm>
            <a:off x="7809781" y="4849696"/>
            <a:ext cx="3968151" cy="135416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smtClean="0">
                <a:ln>
                  <a:noFill/>
                </a:ln>
                <a:solidFill>
                  <a:srgbClr val="C00000"/>
                </a:solidFill>
                <a:effectLst/>
                <a:latin typeface="Courier New" panose="02070309020205020404" pitchFamily="49" charset="0"/>
                <a:cs typeface="Courier New" panose="02070309020205020404" pitchFamily="49" charset="0"/>
              </a:rPr>
              <a:t>enum</a:t>
            </a:r>
            <a:r>
              <a:rPr kumimoji="0" lang="en-US" altLang="en-US" sz="1500"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 role {REGISTER, AUTHOR, EDITOR, ADMIN}; </a:t>
            </a:r>
            <a:r>
              <a:rPr kumimoji="0" lang="en-US" altLang="en-US" sz="1500" b="0"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//0, 1 , 2 , 3</a:t>
            </a:r>
            <a:r>
              <a:rPr kumimoji="0" lang="en-US" altLang="en-US" sz="1500"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let r1: role = </a:t>
            </a:r>
            <a:r>
              <a:rPr kumimoji="0" lang="en-US" altLang="en-US" sz="1500" b="0" i="0" u="none" strike="noStrike" cap="none" normalizeH="0" baseline="0" dirty="0" err="1" smtClean="0">
                <a:ln>
                  <a:noFill/>
                </a:ln>
                <a:solidFill>
                  <a:srgbClr val="C00000"/>
                </a:solidFill>
                <a:effectLst/>
                <a:latin typeface="Courier New" panose="02070309020205020404" pitchFamily="49" charset="0"/>
                <a:cs typeface="Courier New" panose="02070309020205020404" pitchFamily="49" charset="0"/>
              </a:rPr>
              <a:t>role.ADMIN</a:t>
            </a:r>
            <a:r>
              <a:rPr kumimoji="0" lang="en-US" altLang="en-US" sz="1500" b="0"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 // 3 let r2: role = </a:t>
            </a:r>
            <a:r>
              <a:rPr kumimoji="0" lang="en-US" altLang="en-US" sz="1500" b="0" i="0" u="none" strike="noStrike" cap="none" normalizeH="0" baseline="0" dirty="0" err="1" smtClean="0">
                <a:ln>
                  <a:noFill/>
                </a:ln>
                <a:solidFill>
                  <a:srgbClr val="C00000"/>
                </a:solidFill>
                <a:effectLst/>
                <a:latin typeface="Courier New" panose="02070309020205020404" pitchFamily="49" charset="0"/>
                <a:cs typeface="Courier New" panose="02070309020205020404" pitchFamily="49" charset="0"/>
              </a:rPr>
              <a:t>role.AUTHOR</a:t>
            </a:r>
            <a:r>
              <a:rPr kumimoji="0" lang="en-US" altLang="en-US" sz="1500" b="0"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 // 1 console.log(r1, r2); // 1 3</a:t>
            </a:r>
            <a:r>
              <a:rPr kumimoji="0" lang="en-US" altLang="en-US" sz="800" b="0" i="0" u="none" strike="noStrike" cap="none" normalizeH="0" baseline="0" dirty="0" smtClean="0">
                <a:ln>
                  <a:noFill/>
                </a:ln>
                <a:solidFill>
                  <a:srgbClr val="C00000"/>
                </a:solidFill>
                <a:effectLst/>
              </a:rPr>
              <a:t> </a:t>
            </a:r>
            <a:endParaRPr kumimoji="0" lang="en-US" altLang="en-US" sz="1800" b="0" i="0" u="none" strike="noStrike" cap="none" normalizeH="0" baseline="0" dirty="0" smtClean="0">
              <a:ln>
                <a:noFill/>
              </a:ln>
              <a:solidFill>
                <a:srgbClr val="C00000"/>
              </a:solidFill>
              <a:effectLst/>
              <a:latin typeface="Arial" panose="020B0604020202020204" pitchFamily="34" charset="0"/>
            </a:endParaRPr>
          </a:p>
        </p:txBody>
      </p:sp>
      <p:sp>
        <p:nvSpPr>
          <p:cNvPr id="12" name="Rectangle 8"/>
          <p:cNvSpPr>
            <a:spLocks noChangeArrowheads="1"/>
          </p:cNvSpPr>
          <p:nvPr/>
        </p:nvSpPr>
        <p:spPr bwMode="auto">
          <a:xfrm>
            <a:off x="293298" y="4849696"/>
            <a:ext cx="6619629" cy="135416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smtClean="0">
                <a:ln>
                  <a:noFill/>
                </a:ln>
                <a:solidFill>
                  <a:srgbClr val="C00000"/>
                </a:solidFill>
                <a:effectLst/>
                <a:latin typeface="Courier New" panose="02070309020205020404" pitchFamily="49" charset="0"/>
                <a:cs typeface="Courier New" panose="02070309020205020404" pitchFamily="49" charset="0"/>
              </a:rPr>
              <a:t>enum</a:t>
            </a:r>
            <a:r>
              <a:rPr kumimoji="0" lang="en-US" altLang="en-US" sz="1500"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 MAVUNG {HCM=28, CAMAU, DANANG=36, CANTHO=36};</a:t>
            </a:r>
            <a:r>
              <a:rPr kumimoji="0" lang="en-US" altLang="en-US" sz="1500" b="0"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let </a:t>
            </a:r>
            <a:r>
              <a:rPr kumimoji="0" lang="en-US" altLang="en-US" sz="1500" b="0" i="0" u="none" strike="noStrike" cap="none" normalizeH="0" baseline="0" dirty="0" err="1" smtClean="0">
                <a:ln>
                  <a:noFill/>
                </a:ln>
                <a:solidFill>
                  <a:srgbClr val="C00000"/>
                </a:solidFill>
                <a:effectLst/>
                <a:latin typeface="Courier New" panose="02070309020205020404" pitchFamily="49" charset="0"/>
                <a:cs typeface="Courier New" panose="02070309020205020404" pitchFamily="49" charset="0"/>
              </a:rPr>
              <a:t>hcm</a:t>
            </a:r>
            <a:r>
              <a:rPr kumimoji="0" lang="en-US" altLang="en-US" sz="1500" b="0"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 = MAVUNG.HCM; //  28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let cm = MAVUNG.CAMAU; // 29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let </a:t>
            </a:r>
            <a:r>
              <a:rPr kumimoji="0" lang="en-US" altLang="en-US" sz="1500" b="0" i="0" u="none" strike="noStrike" cap="none" normalizeH="0" baseline="0" dirty="0" err="1" smtClean="0">
                <a:ln>
                  <a:noFill/>
                </a:ln>
                <a:solidFill>
                  <a:srgbClr val="C00000"/>
                </a:solidFill>
                <a:effectLst/>
                <a:latin typeface="Courier New" panose="02070309020205020404" pitchFamily="49" charset="0"/>
                <a:cs typeface="Courier New" panose="02070309020205020404" pitchFamily="49" charset="0"/>
              </a:rPr>
              <a:t>ct</a:t>
            </a:r>
            <a:r>
              <a:rPr kumimoji="0" lang="en-US" altLang="en-US" sz="1500" b="0"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 = MAVUNG.CANTHO; // 36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console.log(</a:t>
            </a:r>
            <a:r>
              <a:rPr kumimoji="0" lang="en-US" altLang="en-US" sz="1500" b="0" i="0" u="none" strike="noStrike" cap="none" normalizeH="0" baseline="0" dirty="0" err="1" smtClean="0">
                <a:ln>
                  <a:noFill/>
                </a:ln>
                <a:solidFill>
                  <a:srgbClr val="C00000"/>
                </a:solidFill>
                <a:effectLst/>
                <a:latin typeface="Courier New" panose="02070309020205020404" pitchFamily="49" charset="0"/>
                <a:cs typeface="Courier New" panose="02070309020205020404" pitchFamily="49" charset="0"/>
              </a:rPr>
              <a:t>hcm</a:t>
            </a:r>
            <a:r>
              <a:rPr kumimoji="0" lang="en-US" altLang="en-US" sz="1500" b="0"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 cm, </a:t>
            </a:r>
            <a:r>
              <a:rPr kumimoji="0" lang="en-US" altLang="en-US" sz="1500" b="0" i="0" u="none" strike="noStrike" cap="none" normalizeH="0" baseline="0" dirty="0" err="1" smtClean="0">
                <a:ln>
                  <a:noFill/>
                </a:ln>
                <a:solidFill>
                  <a:srgbClr val="C00000"/>
                </a:solidFill>
                <a:effectLst/>
                <a:latin typeface="Courier New" panose="02070309020205020404" pitchFamily="49" charset="0"/>
                <a:cs typeface="Courier New" panose="02070309020205020404" pitchFamily="49" charset="0"/>
              </a:rPr>
              <a:t>ct</a:t>
            </a:r>
            <a:r>
              <a:rPr kumimoji="0" lang="en-US" altLang="en-US" sz="1500" b="0"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 ); //28 29 36</a:t>
            </a:r>
            <a:r>
              <a:rPr kumimoji="0" lang="en-US" altLang="en-US" sz="800" b="0" i="0" u="none" strike="noStrike" cap="none" normalizeH="0" baseline="0" dirty="0" smtClean="0">
                <a:ln>
                  <a:noFill/>
                </a:ln>
                <a:solidFill>
                  <a:srgbClr val="C00000"/>
                </a:solidFill>
                <a:effectLst/>
              </a:rPr>
              <a:t> </a:t>
            </a:r>
            <a:endParaRPr kumimoji="0" lang="en-US" altLang="en-US" sz="1800" b="0" i="0" u="none" strike="noStrike" cap="none" normalizeH="0" baseline="0" dirty="0" smtClean="0">
              <a:ln>
                <a:noFill/>
              </a:ln>
              <a:solidFill>
                <a:srgbClr val="C00000"/>
              </a:solidFill>
              <a:effectLst/>
              <a:latin typeface="Arial" panose="020B0604020202020204" pitchFamily="34" charset="0"/>
            </a:endParaRPr>
          </a:p>
        </p:txBody>
      </p:sp>
    </p:spTree>
    <p:extLst>
      <p:ext uri="{BB962C8B-B14F-4D97-AF65-F5344CB8AC3E}">
        <p14:creationId xmlns:p14="http://schemas.microsoft.com/office/powerpoint/2010/main" val="998505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684808" y="171629"/>
            <a:ext cx="6105075" cy="6410325"/>
          </a:xfrm>
          <a:prstGeom prst="rect">
            <a:avLst/>
          </a:prstGeom>
        </p:spPr>
      </p:pic>
      <p:pic>
        <p:nvPicPr>
          <p:cNvPr id="3" name="Picture 2"/>
          <p:cNvPicPr>
            <a:picLocks noChangeAspect="1"/>
          </p:cNvPicPr>
          <p:nvPr/>
        </p:nvPicPr>
        <p:blipFill>
          <a:blip r:embed="rId3"/>
          <a:stretch>
            <a:fillRect/>
          </a:stretch>
        </p:blipFill>
        <p:spPr>
          <a:xfrm>
            <a:off x="281347" y="734593"/>
            <a:ext cx="5234187" cy="3061029"/>
          </a:xfrm>
          <a:prstGeom prst="rect">
            <a:avLst/>
          </a:prstGeom>
        </p:spPr>
      </p:pic>
    </p:spTree>
    <p:extLst>
      <p:ext uri="{BB962C8B-B14F-4D97-AF65-F5344CB8AC3E}">
        <p14:creationId xmlns:p14="http://schemas.microsoft.com/office/powerpoint/2010/main" val="651508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a:t>
            </a:r>
            <a:r>
              <a:rPr lang="en-US" dirty="0" err="1"/>
              <a:t>trong</a:t>
            </a:r>
            <a:r>
              <a:rPr lang="en-US" dirty="0"/>
              <a:t> </a:t>
            </a:r>
            <a:r>
              <a:rPr lang="en-US" dirty="0" err="1"/>
              <a:t>TypeScript</a:t>
            </a:r>
            <a:endParaRPr lang="en-US"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07578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Tổng</a:t>
            </a:r>
            <a:r>
              <a:rPr lang="en-US" dirty="0" smtClean="0"/>
              <a:t> </a:t>
            </a:r>
            <a:r>
              <a:rPr lang="en-US" dirty="0" err="1" smtClean="0"/>
              <a:t>quát</a:t>
            </a:r>
            <a:endParaRPr lang="en-US" dirty="0"/>
          </a:p>
        </p:txBody>
      </p:sp>
      <p:sp>
        <p:nvSpPr>
          <p:cNvPr id="6" name="Content Placeholder 5"/>
          <p:cNvSpPr>
            <a:spLocks noGrp="1"/>
          </p:cNvSpPr>
          <p:nvPr>
            <p:ph idx="1"/>
          </p:nvPr>
        </p:nvSpPr>
        <p:spPr/>
        <p:txBody>
          <a:bodyPr/>
          <a:lstStyle/>
          <a:p>
            <a:r>
              <a:rPr lang="en-US" dirty="0"/>
              <a:t>Generic </a:t>
            </a:r>
            <a:r>
              <a:rPr lang="en-US" dirty="0" smtClean="0"/>
              <a:t>(</a:t>
            </a:r>
            <a:r>
              <a:rPr lang="vi-VN" dirty="0" smtClean="0"/>
              <a:t>generic </a:t>
            </a:r>
            <a:r>
              <a:rPr lang="vi-VN" dirty="0"/>
              <a:t>data </a:t>
            </a:r>
            <a:r>
              <a:rPr lang="vi-VN" dirty="0" smtClean="0"/>
              <a:t>type</a:t>
            </a:r>
            <a:r>
              <a:rPr lang="en-US" dirty="0" smtClean="0"/>
              <a:t>)</a:t>
            </a:r>
            <a:r>
              <a:rPr lang="vi-VN" dirty="0" smtClean="0"/>
              <a:t> </a:t>
            </a:r>
            <a:r>
              <a:rPr lang="vi-VN" dirty="0"/>
              <a:t>– là cách thức giúp tổng quát hơn để tạo và sử dụng các thành phần trong ứng dụng</a:t>
            </a:r>
            <a:r>
              <a:rPr lang="vi-VN" dirty="0" smtClean="0"/>
              <a:t>.</a:t>
            </a:r>
            <a:endParaRPr lang="en-US" dirty="0" smtClean="0"/>
          </a:p>
          <a:p>
            <a:r>
              <a:rPr lang="vi-VN" dirty="0"/>
              <a:t>sử dụng generic type là để truyền type vào cho function, class, interface như là tham số. </a:t>
            </a:r>
            <a:endParaRPr lang="en-US" dirty="0" smtClean="0"/>
          </a:p>
          <a:p>
            <a:r>
              <a:rPr lang="en-US" dirty="0" smtClean="0"/>
              <a:t>&gt;&gt;&gt; </a:t>
            </a:r>
            <a:r>
              <a:rPr lang="vi-VN" dirty="0"/>
              <a:t>Vì nhiều kiểu dữ liệu khác nhau có thể được dùng chung cho 1 xử lý nào đó.</a:t>
            </a:r>
            <a:endParaRPr lang="en-US" dirty="0"/>
          </a:p>
        </p:txBody>
      </p:sp>
    </p:spTree>
    <p:extLst>
      <p:ext uri="{BB962C8B-B14F-4D97-AF65-F5344CB8AC3E}">
        <p14:creationId xmlns:p14="http://schemas.microsoft.com/office/powerpoint/2010/main" val="1270274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6737224" y="1790219"/>
            <a:ext cx="5135592" cy="43083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function xuly&lt;</a:t>
            </a:r>
            <a:r>
              <a:rPr kumimoji="0" lang="en-US" altLang="en-US" sz="1500" b="1"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 p1: </a:t>
            </a:r>
            <a:r>
              <a:rPr kumimoji="0" lang="en-US" altLang="en-US" sz="1500" b="1"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 return p1; }</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207029" y="1422727"/>
            <a:ext cx="6254150" cy="2312508"/>
          </a:xfrm>
          <a:prstGeom prst="rect">
            <a:avLst/>
          </a:prstGeom>
        </p:spPr>
        <p:txBody>
          <a:bodyPr wrap="square">
            <a:spAutoFit/>
          </a:bodyPr>
          <a:lstStyle/>
          <a:p>
            <a:r>
              <a:rPr lang="en-US" b="0" i="0" dirty="0" err="1" smtClean="0">
                <a:solidFill>
                  <a:srgbClr val="FCB900"/>
                </a:solidFill>
                <a:effectLst/>
                <a:latin typeface="Roboto" panose="02000000000000000000" pitchFamily="2" charset="0"/>
              </a:rPr>
              <a:t>Định</a:t>
            </a:r>
            <a:r>
              <a:rPr lang="en-US" b="0" i="0" dirty="0" smtClean="0">
                <a:solidFill>
                  <a:srgbClr val="FCB900"/>
                </a:solidFill>
                <a:effectLst/>
                <a:latin typeface="Roboto" panose="02000000000000000000" pitchFamily="2" charset="0"/>
              </a:rPr>
              <a:t> </a:t>
            </a:r>
            <a:r>
              <a:rPr lang="en-US" b="0" i="0" dirty="0" err="1" smtClean="0">
                <a:solidFill>
                  <a:srgbClr val="FCB900"/>
                </a:solidFill>
                <a:effectLst/>
                <a:latin typeface="Roboto" panose="02000000000000000000" pitchFamily="2" charset="0"/>
              </a:rPr>
              <a:t>nghĩa</a:t>
            </a:r>
            <a:r>
              <a:rPr lang="en-US" b="0" i="0" dirty="0" smtClean="0">
                <a:solidFill>
                  <a:srgbClr val="FCB900"/>
                </a:solidFill>
                <a:effectLst/>
                <a:latin typeface="Roboto" panose="02000000000000000000" pitchFamily="2" charset="0"/>
              </a:rPr>
              <a:t> </a:t>
            </a:r>
            <a:r>
              <a:rPr lang="en-US" b="0" i="0" dirty="0" err="1" smtClean="0">
                <a:solidFill>
                  <a:srgbClr val="FCB900"/>
                </a:solidFill>
                <a:effectLst/>
                <a:latin typeface="Roboto" panose="02000000000000000000" pitchFamily="2" charset="0"/>
              </a:rPr>
              <a:t>hàm</a:t>
            </a:r>
            <a:r>
              <a:rPr lang="en-US" b="0" i="0" dirty="0" smtClean="0">
                <a:solidFill>
                  <a:srgbClr val="FCB900"/>
                </a:solidFill>
                <a:effectLst/>
                <a:latin typeface="Roboto" panose="02000000000000000000" pitchFamily="2" charset="0"/>
              </a:rPr>
              <a:t> generic</a:t>
            </a:r>
          </a:p>
          <a:p>
            <a:pPr algn="just"/>
            <a:r>
              <a:rPr lang="en-US" b="0" i="0" dirty="0" smtClean="0">
                <a:solidFill>
                  <a:srgbClr val="000000"/>
                </a:solidFill>
                <a:effectLst/>
                <a:latin typeface="Roboto" panose="02000000000000000000" pitchFamily="2" charset="0"/>
              </a:rPr>
              <a:t>là </a:t>
            </a:r>
            <a:r>
              <a:rPr lang="en-US" b="0" i="0" dirty="0" err="1" smtClean="0">
                <a:solidFill>
                  <a:srgbClr val="000000"/>
                </a:solidFill>
                <a:effectLst/>
                <a:latin typeface="Roboto" panose="02000000000000000000" pitchFamily="2" charset="0"/>
              </a:rPr>
              <a:t>sử</a:t>
            </a:r>
            <a:r>
              <a:rPr lang="en-US" b="0" i="0" dirty="0" smtClean="0">
                <a:solidFill>
                  <a:srgbClr val="000000"/>
                </a:solidFill>
                <a:effectLst/>
                <a:latin typeface="Roboto" panose="02000000000000000000" pitchFamily="2" charset="0"/>
              </a:rPr>
              <a:t> </a:t>
            </a:r>
            <a:r>
              <a:rPr lang="en-US" b="0" i="0" dirty="0" err="1" smtClean="0">
                <a:solidFill>
                  <a:srgbClr val="000000"/>
                </a:solidFill>
                <a:effectLst/>
                <a:latin typeface="Roboto" panose="02000000000000000000" pitchFamily="2" charset="0"/>
              </a:rPr>
              <a:t>dụng</a:t>
            </a:r>
            <a:r>
              <a:rPr lang="en-US" b="0" i="0" dirty="0" smtClean="0">
                <a:solidFill>
                  <a:srgbClr val="000000"/>
                </a:solidFill>
                <a:effectLst/>
                <a:latin typeface="Roboto" panose="02000000000000000000" pitchFamily="2" charset="0"/>
              </a:rPr>
              <a:t> 1 </a:t>
            </a:r>
            <a:r>
              <a:rPr lang="en-US" b="0" i="0" dirty="0" err="1" smtClean="0">
                <a:solidFill>
                  <a:srgbClr val="000000"/>
                </a:solidFill>
                <a:effectLst/>
                <a:latin typeface="Roboto" panose="02000000000000000000" pitchFamily="2" charset="0"/>
              </a:rPr>
              <a:t>dấu</a:t>
            </a:r>
            <a:r>
              <a:rPr lang="en-US" b="0" i="0" dirty="0" smtClean="0">
                <a:solidFill>
                  <a:srgbClr val="000000"/>
                </a:solidFill>
                <a:effectLst/>
                <a:latin typeface="Roboto" panose="02000000000000000000" pitchFamily="2" charset="0"/>
              </a:rPr>
              <a:t> </a:t>
            </a:r>
            <a:r>
              <a:rPr lang="en-US" b="0" i="0" dirty="0" err="1" smtClean="0">
                <a:solidFill>
                  <a:srgbClr val="000000"/>
                </a:solidFill>
                <a:effectLst/>
                <a:latin typeface="Roboto" panose="02000000000000000000" pitchFamily="2" charset="0"/>
              </a:rPr>
              <a:t>hiệu</a:t>
            </a:r>
            <a:r>
              <a:rPr lang="en-US" b="0" i="0" dirty="0" smtClean="0">
                <a:solidFill>
                  <a:srgbClr val="000000"/>
                </a:solidFill>
                <a:effectLst/>
                <a:latin typeface="Roboto" panose="02000000000000000000" pitchFamily="2" charset="0"/>
              </a:rPr>
              <a:t> </a:t>
            </a:r>
            <a:r>
              <a:rPr lang="en-US" b="0" i="0" dirty="0" err="1" smtClean="0">
                <a:solidFill>
                  <a:srgbClr val="000000"/>
                </a:solidFill>
                <a:effectLst/>
                <a:latin typeface="Roboto" panose="02000000000000000000" pitchFamily="2" charset="0"/>
              </a:rPr>
              <a:t>đại</a:t>
            </a:r>
            <a:r>
              <a:rPr lang="en-US" b="0" i="0" dirty="0" smtClean="0">
                <a:solidFill>
                  <a:srgbClr val="000000"/>
                </a:solidFill>
                <a:effectLst/>
                <a:latin typeface="Roboto" panose="02000000000000000000" pitchFamily="2" charset="0"/>
              </a:rPr>
              <a:t> </a:t>
            </a:r>
            <a:r>
              <a:rPr lang="en-US" b="0" i="0" dirty="0" err="1" smtClean="0">
                <a:solidFill>
                  <a:srgbClr val="000000"/>
                </a:solidFill>
                <a:effectLst/>
                <a:latin typeface="Roboto" panose="02000000000000000000" pitchFamily="2" charset="0"/>
              </a:rPr>
              <a:t>diện</a:t>
            </a:r>
            <a:r>
              <a:rPr lang="en-US" b="0" i="0" dirty="0" smtClean="0">
                <a:solidFill>
                  <a:srgbClr val="000000"/>
                </a:solidFill>
                <a:effectLst/>
                <a:latin typeface="Roboto" panose="02000000000000000000" pitchFamily="2" charset="0"/>
              </a:rPr>
              <a:t> </a:t>
            </a:r>
            <a:r>
              <a:rPr lang="en-US" b="0" i="0" dirty="0" err="1" smtClean="0">
                <a:solidFill>
                  <a:srgbClr val="000000"/>
                </a:solidFill>
                <a:effectLst/>
                <a:latin typeface="Roboto" panose="02000000000000000000" pitchFamily="2" charset="0"/>
              </a:rPr>
              <a:t>cho</a:t>
            </a:r>
            <a:r>
              <a:rPr lang="en-US" b="0" i="0" dirty="0" smtClean="0">
                <a:solidFill>
                  <a:srgbClr val="000000"/>
                </a:solidFill>
                <a:effectLst/>
                <a:latin typeface="Roboto" panose="02000000000000000000" pitchFamily="2" charset="0"/>
              </a:rPr>
              <a:t> </a:t>
            </a:r>
            <a:r>
              <a:rPr lang="en-US" b="0" i="0" dirty="0" err="1" smtClean="0">
                <a:solidFill>
                  <a:srgbClr val="000000"/>
                </a:solidFill>
                <a:effectLst/>
                <a:latin typeface="Roboto" panose="02000000000000000000" pitchFamily="2" charset="0"/>
              </a:rPr>
              <a:t>kiểu</a:t>
            </a:r>
            <a:r>
              <a:rPr lang="en-US" b="0" i="0" dirty="0" smtClean="0">
                <a:solidFill>
                  <a:srgbClr val="000000"/>
                </a:solidFill>
                <a:effectLst/>
                <a:latin typeface="Roboto" panose="02000000000000000000" pitchFamily="2" charset="0"/>
              </a:rPr>
              <a:t> </a:t>
            </a:r>
            <a:r>
              <a:rPr lang="en-US" b="0" i="0" dirty="0" err="1" smtClean="0">
                <a:solidFill>
                  <a:srgbClr val="000000"/>
                </a:solidFill>
                <a:effectLst/>
                <a:latin typeface="Roboto" panose="02000000000000000000" pitchFamily="2" charset="0"/>
              </a:rPr>
              <a:t>dữ</a:t>
            </a:r>
            <a:r>
              <a:rPr lang="en-US" b="0" i="0" dirty="0" smtClean="0">
                <a:solidFill>
                  <a:srgbClr val="000000"/>
                </a:solidFill>
                <a:effectLst/>
                <a:latin typeface="Roboto" panose="02000000000000000000" pitchFamily="2" charset="0"/>
              </a:rPr>
              <a:t> </a:t>
            </a:r>
            <a:r>
              <a:rPr lang="en-US" b="0" i="0" dirty="0" err="1" smtClean="0">
                <a:solidFill>
                  <a:srgbClr val="000000"/>
                </a:solidFill>
                <a:effectLst/>
                <a:latin typeface="Roboto" panose="02000000000000000000" pitchFamily="2" charset="0"/>
              </a:rPr>
              <a:t>liệu</a:t>
            </a:r>
            <a:r>
              <a:rPr lang="en-US" b="0" i="0" dirty="0" smtClean="0">
                <a:solidFill>
                  <a:srgbClr val="000000"/>
                </a:solidFill>
                <a:effectLst/>
                <a:latin typeface="Roboto" panose="02000000000000000000" pitchFamily="2" charset="0"/>
              </a:rPr>
              <a:t>  </a:t>
            </a:r>
            <a:r>
              <a:rPr lang="en-US" b="0" i="0" dirty="0" err="1" smtClean="0">
                <a:solidFill>
                  <a:srgbClr val="000000"/>
                </a:solidFill>
                <a:effectLst/>
                <a:latin typeface="Roboto" panose="02000000000000000000" pitchFamily="2" charset="0"/>
              </a:rPr>
              <a:t>sẽ</a:t>
            </a:r>
            <a:r>
              <a:rPr lang="en-US" b="0" i="0" dirty="0" smtClean="0">
                <a:solidFill>
                  <a:srgbClr val="000000"/>
                </a:solidFill>
                <a:effectLst/>
                <a:latin typeface="Roboto" panose="02000000000000000000" pitchFamily="2" charset="0"/>
              </a:rPr>
              <a:t> </a:t>
            </a:r>
            <a:r>
              <a:rPr lang="en-US" b="0" i="0" dirty="0" err="1" smtClean="0">
                <a:solidFill>
                  <a:srgbClr val="000000"/>
                </a:solidFill>
                <a:effectLst/>
                <a:latin typeface="Roboto" panose="02000000000000000000" pitchFamily="2" charset="0"/>
              </a:rPr>
              <a:t>truyền</a:t>
            </a:r>
            <a:r>
              <a:rPr lang="en-US" b="0" i="0" dirty="0" smtClean="0">
                <a:solidFill>
                  <a:srgbClr val="000000"/>
                </a:solidFill>
                <a:effectLst/>
                <a:latin typeface="Roboto" panose="02000000000000000000" pitchFamily="2" charset="0"/>
              </a:rPr>
              <a:t> </a:t>
            </a:r>
            <a:r>
              <a:rPr lang="en-US" b="0" i="0" dirty="0" err="1" smtClean="0">
                <a:solidFill>
                  <a:srgbClr val="000000"/>
                </a:solidFill>
                <a:effectLst/>
                <a:latin typeface="Roboto" panose="02000000000000000000" pitchFamily="2" charset="0"/>
              </a:rPr>
              <a:t>vào</a:t>
            </a:r>
            <a:r>
              <a:rPr lang="en-US" b="0" i="0" dirty="0" smtClean="0">
                <a:solidFill>
                  <a:srgbClr val="000000"/>
                </a:solidFill>
                <a:effectLst/>
                <a:latin typeface="Roboto" panose="02000000000000000000" pitchFamily="2" charset="0"/>
              </a:rPr>
              <a:t> </a:t>
            </a:r>
            <a:r>
              <a:rPr lang="en-US" b="0" i="0" dirty="0" err="1" smtClean="0">
                <a:solidFill>
                  <a:srgbClr val="000000"/>
                </a:solidFill>
                <a:effectLst/>
                <a:latin typeface="Roboto" panose="02000000000000000000" pitchFamily="2" charset="0"/>
              </a:rPr>
              <a:t>hoặc</a:t>
            </a:r>
            <a:r>
              <a:rPr lang="en-US" b="0" i="0" dirty="0" smtClean="0">
                <a:solidFill>
                  <a:srgbClr val="000000"/>
                </a:solidFill>
                <a:effectLst/>
                <a:latin typeface="Roboto" panose="02000000000000000000" pitchFamily="2" charset="0"/>
              </a:rPr>
              <a:t> </a:t>
            </a:r>
            <a:r>
              <a:rPr lang="en-US" b="0" i="0" dirty="0" err="1" smtClean="0">
                <a:solidFill>
                  <a:srgbClr val="000000"/>
                </a:solidFill>
                <a:effectLst/>
                <a:latin typeface="Roboto" panose="02000000000000000000" pitchFamily="2" charset="0"/>
              </a:rPr>
              <a:t>trả</a:t>
            </a:r>
            <a:r>
              <a:rPr lang="en-US" b="0" i="0" dirty="0" smtClean="0">
                <a:solidFill>
                  <a:srgbClr val="000000"/>
                </a:solidFill>
                <a:effectLst/>
                <a:latin typeface="Roboto" panose="02000000000000000000" pitchFamily="2" charset="0"/>
              </a:rPr>
              <a:t> </a:t>
            </a:r>
            <a:r>
              <a:rPr lang="en-US" b="0" i="0" dirty="0" err="1" smtClean="0">
                <a:solidFill>
                  <a:srgbClr val="000000"/>
                </a:solidFill>
                <a:effectLst/>
                <a:latin typeface="Roboto" panose="02000000000000000000" pitchFamily="2" charset="0"/>
              </a:rPr>
              <a:t>về</a:t>
            </a:r>
            <a:r>
              <a:rPr lang="en-US" b="0" i="0" dirty="0" smtClean="0">
                <a:solidFill>
                  <a:srgbClr val="000000"/>
                </a:solidFill>
                <a:effectLst/>
                <a:latin typeface="Roboto" panose="02000000000000000000" pitchFamily="2" charset="0"/>
              </a:rPr>
              <a:t> </a:t>
            </a:r>
            <a:r>
              <a:rPr lang="en-US" b="0" i="0" dirty="0" err="1" smtClean="0">
                <a:solidFill>
                  <a:srgbClr val="000000"/>
                </a:solidFill>
                <a:effectLst/>
                <a:latin typeface="Roboto" panose="02000000000000000000" pitchFamily="2" charset="0"/>
              </a:rPr>
              <a:t>từ</a:t>
            </a:r>
            <a:r>
              <a:rPr lang="en-US" b="0" i="0" dirty="0" smtClean="0">
                <a:solidFill>
                  <a:srgbClr val="000000"/>
                </a:solidFill>
                <a:effectLst/>
                <a:latin typeface="Roboto" panose="02000000000000000000" pitchFamily="2" charset="0"/>
              </a:rPr>
              <a:t> </a:t>
            </a:r>
            <a:r>
              <a:rPr lang="en-US" b="0" i="0" dirty="0" err="1" smtClean="0">
                <a:solidFill>
                  <a:srgbClr val="000000"/>
                </a:solidFill>
                <a:effectLst/>
                <a:latin typeface="Roboto" panose="02000000000000000000" pitchFamily="2" charset="0"/>
              </a:rPr>
              <a:t>hàm</a:t>
            </a:r>
            <a:r>
              <a:rPr lang="en-US" b="0" i="0" dirty="0" smtClean="0">
                <a:solidFill>
                  <a:srgbClr val="000000"/>
                </a:solidFill>
                <a:effectLst/>
                <a:latin typeface="Roboto" panose="02000000000000000000" pitchFamily="2" charset="0"/>
              </a:rPr>
              <a:t>.</a:t>
            </a:r>
          </a:p>
          <a:p>
            <a:pPr algn="just"/>
            <a:r>
              <a:rPr lang="vi-VN" dirty="0"/>
              <a:t>Ở đây T (hay chữ gì cũng được) là đại diện cho 1 kiểu dữ liệu (ví dụ number, string…) sẽ khai báo khi gọi hàm.  Hàm xuly viết thế này gọi là </a:t>
            </a:r>
            <a:r>
              <a:rPr lang="vi-VN" b="1" dirty="0"/>
              <a:t>generic</a:t>
            </a:r>
            <a:r>
              <a:rPr lang="vi-VN" dirty="0"/>
              <a:t>, nó làm việc với nhiều type. Không giống như khi dùng any. Khi gọi bạn biết được kiểu dữ liệu của tham số và giá trị trả về.</a:t>
            </a:r>
            <a:endParaRPr lang="en-US" b="0" i="0" dirty="0">
              <a:solidFill>
                <a:srgbClr val="000000"/>
              </a:solidFill>
              <a:effectLst/>
              <a:latin typeface="Roboto" panose="02000000000000000000" pitchFamily="2" charset="0"/>
            </a:endParaRPr>
          </a:p>
        </p:txBody>
      </p:sp>
      <p:sp>
        <p:nvSpPr>
          <p:cNvPr id="6" name="Rectangle 5"/>
          <p:cNvSpPr/>
          <p:nvPr/>
        </p:nvSpPr>
        <p:spPr>
          <a:xfrm>
            <a:off x="286104" y="3873106"/>
            <a:ext cx="6096000" cy="1477328"/>
          </a:xfrm>
          <a:prstGeom prst="rect">
            <a:avLst/>
          </a:prstGeom>
        </p:spPr>
        <p:txBody>
          <a:bodyPr>
            <a:spAutoFit/>
          </a:bodyPr>
          <a:lstStyle/>
          <a:p>
            <a:r>
              <a:rPr lang="vi-VN" b="0" i="0" dirty="0" smtClean="0">
                <a:solidFill>
                  <a:srgbClr val="FCB900"/>
                </a:solidFill>
                <a:effectLst/>
                <a:latin typeface="Roboto" panose="02000000000000000000" pitchFamily="2" charset="0"/>
              </a:rPr>
              <a:t>Gọi hàm generic</a:t>
            </a:r>
          </a:p>
          <a:p>
            <a:pPr algn="just"/>
            <a:r>
              <a:rPr lang="vi-VN" b="0" i="0" dirty="0" smtClean="0">
                <a:solidFill>
                  <a:srgbClr val="000000"/>
                </a:solidFill>
                <a:effectLst/>
                <a:latin typeface="Roboto" panose="02000000000000000000" pitchFamily="2" charset="0"/>
              </a:rPr>
              <a:t>Có 2 cách gọi hàm generic. </a:t>
            </a:r>
            <a:endParaRPr lang="en-US" b="0" i="0" dirty="0" smtClean="0">
              <a:solidFill>
                <a:srgbClr val="000000"/>
              </a:solidFill>
              <a:effectLst/>
              <a:latin typeface="Roboto" panose="02000000000000000000" pitchFamily="2" charset="0"/>
            </a:endParaRPr>
          </a:p>
          <a:p>
            <a:pPr algn="just"/>
            <a:r>
              <a:rPr lang="vi-VN" b="0" i="0" dirty="0" smtClean="0">
                <a:solidFill>
                  <a:srgbClr val="000000"/>
                </a:solidFill>
                <a:effectLst/>
                <a:latin typeface="Roboto" panose="02000000000000000000" pitchFamily="2" charset="0"/>
              </a:rPr>
              <a:t>Thứ nhất là truyền tường minh &lt;type&gt; sau tên hàm</a:t>
            </a:r>
            <a:endParaRPr lang="en-US" b="0" i="0" dirty="0" smtClean="0">
              <a:solidFill>
                <a:srgbClr val="000000"/>
              </a:solidFill>
              <a:effectLst/>
              <a:latin typeface="Roboto" panose="02000000000000000000" pitchFamily="2" charset="0"/>
            </a:endParaRPr>
          </a:p>
          <a:p>
            <a:pPr algn="just"/>
            <a:r>
              <a:rPr lang="en-US" dirty="0" err="1"/>
              <a:t>Cách</a:t>
            </a:r>
            <a:r>
              <a:rPr lang="en-US" dirty="0"/>
              <a:t> </a:t>
            </a:r>
            <a:r>
              <a:rPr lang="en-US" dirty="0" err="1"/>
              <a:t>hai</a:t>
            </a:r>
            <a:r>
              <a:rPr lang="en-US" dirty="0"/>
              <a:t> là </a:t>
            </a:r>
            <a:r>
              <a:rPr lang="en-US" dirty="0" err="1"/>
              <a:t>để</a:t>
            </a:r>
            <a:r>
              <a:rPr lang="en-US" dirty="0"/>
              <a:t> </a:t>
            </a:r>
            <a:r>
              <a:rPr lang="en-US" dirty="0" err="1"/>
              <a:t>cho</a:t>
            </a:r>
            <a:r>
              <a:rPr lang="en-US" dirty="0"/>
              <a:t> </a:t>
            </a:r>
            <a:r>
              <a:rPr lang="en-US" dirty="0" err="1"/>
              <a:t>TypeScript</a:t>
            </a:r>
            <a:r>
              <a:rPr lang="en-US" dirty="0"/>
              <a:t> </a:t>
            </a:r>
            <a:r>
              <a:rPr lang="en-US" dirty="0" err="1"/>
              <a:t>tự</a:t>
            </a:r>
            <a:r>
              <a:rPr lang="en-US" dirty="0"/>
              <a:t> </a:t>
            </a:r>
            <a:r>
              <a:rPr lang="en-US" dirty="0" err="1"/>
              <a:t>suy</a:t>
            </a:r>
            <a:r>
              <a:rPr lang="en-US" dirty="0"/>
              <a:t> </a:t>
            </a:r>
            <a:r>
              <a:rPr lang="en-US" dirty="0" err="1"/>
              <a:t>luận</a:t>
            </a:r>
            <a:r>
              <a:rPr lang="en-US" dirty="0"/>
              <a:t> </a:t>
            </a:r>
            <a:r>
              <a:rPr lang="en-US" dirty="0" err="1"/>
              <a:t>kiểu</a:t>
            </a:r>
            <a:r>
              <a:rPr lang="en-US" dirty="0"/>
              <a:t> </a:t>
            </a:r>
            <a:r>
              <a:rPr lang="en-US" dirty="0" err="1"/>
              <a:t>theo</a:t>
            </a:r>
            <a:r>
              <a:rPr lang="en-US" dirty="0"/>
              <a:t> </a:t>
            </a:r>
            <a:r>
              <a:rPr lang="en-US" dirty="0" err="1"/>
              <a:t>giá</a:t>
            </a:r>
            <a:r>
              <a:rPr lang="en-US" dirty="0"/>
              <a:t> </a:t>
            </a:r>
            <a:r>
              <a:rPr lang="en-US" dirty="0" err="1"/>
              <a:t>trị</a:t>
            </a:r>
            <a:r>
              <a:rPr lang="en-US" dirty="0"/>
              <a:t> </a:t>
            </a:r>
            <a:r>
              <a:rPr lang="en-US" dirty="0" err="1"/>
              <a:t>tham</a:t>
            </a:r>
            <a:r>
              <a:rPr lang="en-US" dirty="0"/>
              <a:t> </a:t>
            </a:r>
            <a:r>
              <a:rPr lang="en-US" dirty="0" err="1"/>
              <a:t>số</a:t>
            </a:r>
            <a:r>
              <a:rPr lang="en-US" dirty="0"/>
              <a:t> </a:t>
            </a:r>
            <a:r>
              <a:rPr lang="en-US" dirty="0" err="1"/>
              <a:t>truyền</a:t>
            </a:r>
            <a:r>
              <a:rPr lang="en-US" dirty="0"/>
              <a:t> </a:t>
            </a:r>
            <a:r>
              <a:rPr lang="en-US" dirty="0" err="1"/>
              <a:t>tới</a:t>
            </a:r>
            <a:endParaRPr lang="vi-VN" b="0" i="0" dirty="0">
              <a:solidFill>
                <a:srgbClr val="000000"/>
              </a:solidFill>
              <a:effectLst/>
              <a:latin typeface="Roboto" panose="02000000000000000000" pitchFamily="2" charset="0"/>
            </a:endParaRPr>
          </a:p>
        </p:txBody>
      </p:sp>
      <p:sp>
        <p:nvSpPr>
          <p:cNvPr id="7" name="Rectangle 2"/>
          <p:cNvSpPr>
            <a:spLocks noChangeArrowheads="1"/>
          </p:cNvSpPr>
          <p:nvPr/>
        </p:nvSpPr>
        <p:spPr bwMode="auto">
          <a:xfrm>
            <a:off x="6633706" y="3504404"/>
            <a:ext cx="5342627" cy="158500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function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xuly</a:t>
            </a:r>
            <a:r>
              <a:rPr kumimoji="0" lang="en-US" altLang="en-US" sz="15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&lt;T&gt;</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p1: T): T { return p1;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cách</a:t>
            </a:r>
            <a:r>
              <a:rPr kumimoji="0" lang="en-US" altLang="en-US" sz="1500" b="0" i="0" u="none" strike="noStrike" cap="none" normalizeH="0" dirty="0" smtClean="0">
                <a:ln>
                  <a:noFill/>
                </a:ln>
                <a:solidFill>
                  <a:srgbClr val="000000"/>
                </a:solidFill>
                <a:effectLst/>
                <a:latin typeface="Courier New" panose="02070309020205020404" pitchFamily="49" charset="0"/>
                <a:cs typeface="Courier New" panose="02070309020205020404" pitchFamily="49" charset="0"/>
              </a:rPr>
              <a:t> 1</a:t>
            </a:r>
            <a:endPar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hoten</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xuly</a:t>
            </a:r>
            <a:r>
              <a:rPr kumimoji="0" lang="en-US" altLang="en-US" sz="15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&lt;string&gt;</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Trần</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Nhân</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Tông</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nam</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xuly</a:t>
            </a:r>
            <a:r>
              <a:rPr kumimoji="0" lang="en-US" altLang="en-US" sz="15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&lt;number&gt;</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(1258);</a:t>
            </a:r>
            <a:r>
              <a:rPr kumimoji="0" lang="en-US" altLang="en-US" sz="8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a:t>
            </a:r>
            <a:r>
              <a:rPr lang="en-US" altLang="en-US" sz="1500" dirty="0" err="1">
                <a:solidFill>
                  <a:srgbClr val="000000"/>
                </a:solidFill>
                <a:latin typeface="Courier New" panose="02070309020205020404" pitchFamily="49" charset="0"/>
                <a:cs typeface="Courier New" panose="02070309020205020404" pitchFamily="49" charset="0"/>
              </a:rPr>
              <a:t>cách</a:t>
            </a:r>
            <a:r>
              <a:rPr lang="en-US" altLang="en-US" sz="1500" dirty="0">
                <a:solidFill>
                  <a:srgbClr val="000000"/>
                </a:solidFill>
                <a:latin typeface="Courier New" panose="02070309020205020404" pitchFamily="49" charset="0"/>
                <a:cs typeface="Courier New" panose="02070309020205020404" pitchFamily="49" charset="0"/>
              </a:rPr>
              <a:t> 2</a:t>
            </a:r>
          </a:p>
          <a:p>
            <a:pPr lvl="0" eaLnBrk="0" fontAlgn="base" hangingPunct="0">
              <a:spcBef>
                <a:spcPct val="0"/>
              </a:spcBef>
              <a:spcAft>
                <a:spcPct val="0"/>
              </a:spcAft>
            </a:pPr>
            <a:r>
              <a:rPr lang="en-US" altLang="en-US" sz="1500" dirty="0">
                <a:solidFill>
                  <a:srgbClr val="000000"/>
                </a:solidFill>
                <a:latin typeface="Courier New" panose="02070309020205020404" pitchFamily="49" charset="0"/>
                <a:cs typeface="Courier New" panose="02070309020205020404" pitchFamily="49" charset="0"/>
              </a:rPr>
              <a:t>let </a:t>
            </a:r>
            <a:r>
              <a:rPr lang="en-US" altLang="en-US" sz="1500" dirty="0" err="1">
                <a:solidFill>
                  <a:srgbClr val="000000"/>
                </a:solidFill>
                <a:latin typeface="Courier New" panose="02070309020205020404" pitchFamily="49" charset="0"/>
                <a:cs typeface="Courier New" panose="02070309020205020404" pitchFamily="49" charset="0"/>
              </a:rPr>
              <a:t>cha:string</a:t>
            </a:r>
            <a:r>
              <a:rPr lang="en-US" altLang="en-US" sz="1500" dirty="0">
                <a:solidFill>
                  <a:srgbClr val="000000"/>
                </a:solidFill>
                <a:latin typeface="Courier New" panose="02070309020205020404" pitchFamily="49" charset="0"/>
                <a:cs typeface="Courier New" panose="02070309020205020404" pitchFamily="49" charset="0"/>
              </a:rPr>
              <a:t> = </a:t>
            </a:r>
            <a:r>
              <a:rPr lang="en-US" altLang="en-US" sz="1500" dirty="0" err="1">
                <a:solidFill>
                  <a:srgbClr val="000000"/>
                </a:solidFill>
                <a:latin typeface="Courier New" panose="02070309020205020404" pitchFamily="49" charset="0"/>
                <a:cs typeface="Courier New" panose="02070309020205020404" pitchFamily="49" charset="0"/>
              </a:rPr>
              <a:t>xuly</a:t>
            </a:r>
            <a:r>
              <a:rPr lang="en-US" altLang="en-US" sz="1500" dirty="0">
                <a:solidFill>
                  <a:srgbClr val="000000"/>
                </a:solidFill>
                <a:latin typeface="Courier New" panose="02070309020205020404" pitchFamily="49" charset="0"/>
                <a:cs typeface="Courier New" panose="02070309020205020404" pitchFamily="49" charset="0"/>
              </a:rPr>
              <a:t>("</a:t>
            </a:r>
            <a:r>
              <a:rPr lang="en-US" altLang="en-US" sz="1500" dirty="0" err="1">
                <a:solidFill>
                  <a:srgbClr val="000000"/>
                </a:solidFill>
                <a:latin typeface="Courier New" panose="02070309020205020404" pitchFamily="49" charset="0"/>
                <a:cs typeface="Courier New" panose="02070309020205020404" pitchFamily="49" charset="0"/>
              </a:rPr>
              <a:t>Trần</a:t>
            </a:r>
            <a:r>
              <a:rPr lang="en-US" altLang="en-US" sz="1500" dirty="0">
                <a:solidFill>
                  <a:srgbClr val="000000"/>
                </a:solidFill>
                <a:latin typeface="Courier New" panose="02070309020205020404" pitchFamily="49" charset="0"/>
                <a:cs typeface="Courier New" panose="02070309020205020404" pitchFamily="49" charset="0"/>
              </a:rPr>
              <a:t> </a:t>
            </a:r>
            <a:r>
              <a:rPr lang="en-US" altLang="en-US" sz="1500" dirty="0" err="1">
                <a:solidFill>
                  <a:srgbClr val="000000"/>
                </a:solidFill>
                <a:latin typeface="Courier New" panose="02070309020205020404" pitchFamily="49" charset="0"/>
                <a:cs typeface="Courier New" panose="02070309020205020404" pitchFamily="49" charset="0"/>
              </a:rPr>
              <a:t>Thánh</a:t>
            </a:r>
            <a:r>
              <a:rPr lang="en-US" altLang="en-US" sz="1500" dirty="0">
                <a:solidFill>
                  <a:srgbClr val="000000"/>
                </a:solidFill>
                <a:latin typeface="Courier New" panose="02070309020205020404" pitchFamily="49" charset="0"/>
                <a:cs typeface="Courier New" panose="02070309020205020404" pitchFamily="49" charset="0"/>
              </a:rPr>
              <a:t> </a:t>
            </a:r>
            <a:r>
              <a:rPr lang="en-US" altLang="en-US" sz="1500" dirty="0" err="1">
                <a:solidFill>
                  <a:srgbClr val="000000"/>
                </a:solidFill>
                <a:latin typeface="Courier New" panose="02070309020205020404" pitchFamily="49" charset="0"/>
                <a:cs typeface="Courier New" panose="02070309020205020404" pitchFamily="49" charset="0"/>
              </a:rPr>
              <a:t>Tông</a:t>
            </a:r>
            <a:r>
              <a:rPr lang="en-US" altLang="en-US" sz="150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62033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3170" y="2531223"/>
            <a:ext cx="6391275" cy="1933575"/>
          </a:xfrm>
          <a:prstGeom prst="rect">
            <a:avLst/>
          </a:prstGeom>
        </p:spPr>
      </p:pic>
      <p:pic>
        <p:nvPicPr>
          <p:cNvPr id="2" name="Picture 1"/>
          <p:cNvPicPr>
            <a:picLocks noChangeAspect="1"/>
          </p:cNvPicPr>
          <p:nvPr/>
        </p:nvPicPr>
        <p:blipFill>
          <a:blip r:embed="rId3"/>
          <a:stretch>
            <a:fillRect/>
          </a:stretch>
        </p:blipFill>
        <p:spPr>
          <a:xfrm>
            <a:off x="5749775" y="108638"/>
            <a:ext cx="6334125" cy="6657975"/>
          </a:xfrm>
          <a:prstGeom prst="rect">
            <a:avLst/>
          </a:prstGeom>
        </p:spPr>
      </p:pic>
      <p:sp>
        <p:nvSpPr>
          <p:cNvPr id="4" name="Rectangle 3"/>
          <p:cNvSpPr/>
          <p:nvPr/>
        </p:nvSpPr>
        <p:spPr>
          <a:xfrm>
            <a:off x="724359" y="656410"/>
            <a:ext cx="4434227" cy="369332"/>
          </a:xfrm>
          <a:prstGeom prst="rect">
            <a:avLst/>
          </a:prstGeom>
        </p:spPr>
        <p:txBody>
          <a:bodyPr wrap="none">
            <a:spAutoFit/>
          </a:bodyPr>
          <a:lstStyle/>
          <a:p>
            <a:r>
              <a:rPr lang="en-US" b="0" i="0" dirty="0" err="1" smtClean="0">
                <a:solidFill>
                  <a:srgbClr val="0693E3"/>
                </a:solidFill>
                <a:effectLst/>
                <a:latin typeface="Roboto" panose="02000000000000000000" pitchFamily="2" charset="0"/>
              </a:rPr>
              <a:t>Sử</a:t>
            </a:r>
            <a:r>
              <a:rPr lang="en-US" b="0" i="0" dirty="0" smtClean="0">
                <a:solidFill>
                  <a:srgbClr val="0693E3"/>
                </a:solidFill>
                <a:effectLst/>
                <a:latin typeface="Roboto" panose="02000000000000000000" pitchFamily="2" charset="0"/>
              </a:rPr>
              <a:t> </a:t>
            </a:r>
            <a:r>
              <a:rPr lang="en-US" b="0" i="0" dirty="0" err="1" smtClean="0">
                <a:solidFill>
                  <a:srgbClr val="0693E3"/>
                </a:solidFill>
                <a:effectLst/>
                <a:latin typeface="Roboto" panose="02000000000000000000" pitchFamily="2" charset="0"/>
              </a:rPr>
              <a:t>dụng</a:t>
            </a:r>
            <a:r>
              <a:rPr lang="en-US" b="0" i="0" dirty="0" smtClean="0">
                <a:solidFill>
                  <a:srgbClr val="0693E3"/>
                </a:solidFill>
                <a:effectLst/>
                <a:latin typeface="Roboto" panose="02000000000000000000" pitchFamily="2" charset="0"/>
              </a:rPr>
              <a:t> </a:t>
            </a:r>
            <a:r>
              <a:rPr lang="en-US" b="0" i="0" dirty="0" err="1" smtClean="0">
                <a:solidFill>
                  <a:srgbClr val="0693E3"/>
                </a:solidFill>
                <a:effectLst/>
                <a:latin typeface="Roboto" panose="02000000000000000000" pitchFamily="2" charset="0"/>
              </a:rPr>
              <a:t>các</a:t>
            </a:r>
            <a:r>
              <a:rPr lang="en-US" b="0" i="0" dirty="0" smtClean="0">
                <a:solidFill>
                  <a:srgbClr val="0693E3"/>
                </a:solidFill>
                <a:effectLst/>
                <a:latin typeface="Roboto" panose="02000000000000000000" pitchFamily="2" charset="0"/>
              </a:rPr>
              <a:t> </a:t>
            </a:r>
            <a:r>
              <a:rPr lang="en-US" b="0" i="0" dirty="0" err="1" smtClean="0">
                <a:solidFill>
                  <a:srgbClr val="0693E3"/>
                </a:solidFill>
                <a:effectLst/>
                <a:latin typeface="Roboto" panose="02000000000000000000" pitchFamily="2" charset="0"/>
              </a:rPr>
              <a:t>biến</a:t>
            </a:r>
            <a:r>
              <a:rPr lang="en-US" b="0" i="0" dirty="0" smtClean="0">
                <a:solidFill>
                  <a:srgbClr val="0693E3"/>
                </a:solidFill>
                <a:effectLst/>
                <a:latin typeface="Roboto" panose="02000000000000000000" pitchFamily="2" charset="0"/>
              </a:rPr>
              <a:t> generic </a:t>
            </a:r>
            <a:r>
              <a:rPr lang="en-US" b="0" i="0" dirty="0" err="1" smtClean="0">
                <a:solidFill>
                  <a:srgbClr val="0693E3"/>
                </a:solidFill>
                <a:effectLst/>
                <a:latin typeface="Roboto" panose="02000000000000000000" pitchFamily="2" charset="0"/>
              </a:rPr>
              <a:t>trong</a:t>
            </a:r>
            <a:r>
              <a:rPr lang="en-US" b="0" i="0" dirty="0" smtClean="0">
                <a:solidFill>
                  <a:srgbClr val="0693E3"/>
                </a:solidFill>
                <a:effectLst/>
                <a:latin typeface="Roboto" panose="02000000000000000000" pitchFamily="2" charset="0"/>
              </a:rPr>
              <a:t> typescript</a:t>
            </a:r>
            <a:endParaRPr lang="en-US" b="0" i="0" dirty="0">
              <a:solidFill>
                <a:srgbClr val="0693E3"/>
              </a:solidFill>
              <a:effectLst/>
              <a:latin typeface="Roboto" panose="02000000000000000000" pitchFamily="2" charset="0"/>
            </a:endParaRPr>
          </a:p>
        </p:txBody>
      </p:sp>
    </p:spTree>
    <p:extLst>
      <p:ext uri="{BB962C8B-B14F-4D97-AF65-F5344CB8AC3E}">
        <p14:creationId xmlns:p14="http://schemas.microsoft.com/office/powerpoint/2010/main" val="1116661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00362" y="1347787"/>
            <a:ext cx="6391275" cy="4162425"/>
          </a:xfrm>
          <a:prstGeom prst="rect">
            <a:avLst/>
          </a:prstGeom>
        </p:spPr>
      </p:pic>
      <p:sp>
        <p:nvSpPr>
          <p:cNvPr id="3" name="Rectangle 2"/>
          <p:cNvSpPr/>
          <p:nvPr/>
        </p:nvSpPr>
        <p:spPr>
          <a:xfrm>
            <a:off x="963157" y="509761"/>
            <a:ext cx="4434227" cy="369332"/>
          </a:xfrm>
          <a:prstGeom prst="rect">
            <a:avLst/>
          </a:prstGeom>
        </p:spPr>
        <p:txBody>
          <a:bodyPr wrap="none">
            <a:spAutoFit/>
          </a:bodyPr>
          <a:lstStyle/>
          <a:p>
            <a:r>
              <a:rPr lang="en-US" b="0" i="0" dirty="0" err="1" smtClean="0">
                <a:solidFill>
                  <a:srgbClr val="0693E3"/>
                </a:solidFill>
                <a:effectLst/>
                <a:latin typeface="Roboto" panose="02000000000000000000" pitchFamily="2" charset="0"/>
              </a:rPr>
              <a:t>Sử</a:t>
            </a:r>
            <a:r>
              <a:rPr lang="en-US" b="0" i="0" dirty="0" smtClean="0">
                <a:solidFill>
                  <a:srgbClr val="0693E3"/>
                </a:solidFill>
                <a:effectLst/>
                <a:latin typeface="Roboto" panose="02000000000000000000" pitchFamily="2" charset="0"/>
              </a:rPr>
              <a:t> </a:t>
            </a:r>
            <a:r>
              <a:rPr lang="en-US" b="0" i="0" dirty="0" err="1" smtClean="0">
                <a:solidFill>
                  <a:srgbClr val="0693E3"/>
                </a:solidFill>
                <a:effectLst/>
                <a:latin typeface="Roboto" panose="02000000000000000000" pitchFamily="2" charset="0"/>
              </a:rPr>
              <a:t>dụng</a:t>
            </a:r>
            <a:r>
              <a:rPr lang="en-US" b="0" i="0" dirty="0" smtClean="0">
                <a:solidFill>
                  <a:srgbClr val="0693E3"/>
                </a:solidFill>
                <a:effectLst/>
                <a:latin typeface="Roboto" panose="02000000000000000000" pitchFamily="2" charset="0"/>
              </a:rPr>
              <a:t> </a:t>
            </a:r>
            <a:r>
              <a:rPr lang="en-US" b="0" i="0" dirty="0" err="1" smtClean="0">
                <a:solidFill>
                  <a:srgbClr val="0693E3"/>
                </a:solidFill>
                <a:effectLst/>
                <a:latin typeface="Roboto" panose="02000000000000000000" pitchFamily="2" charset="0"/>
              </a:rPr>
              <a:t>các</a:t>
            </a:r>
            <a:r>
              <a:rPr lang="en-US" b="0" i="0" dirty="0" smtClean="0">
                <a:solidFill>
                  <a:srgbClr val="0693E3"/>
                </a:solidFill>
                <a:effectLst/>
                <a:latin typeface="Roboto" panose="02000000000000000000" pitchFamily="2" charset="0"/>
              </a:rPr>
              <a:t> </a:t>
            </a:r>
            <a:r>
              <a:rPr lang="en-US" b="0" i="0" dirty="0" err="1" smtClean="0">
                <a:solidFill>
                  <a:srgbClr val="0693E3"/>
                </a:solidFill>
                <a:effectLst/>
                <a:latin typeface="Roboto" panose="02000000000000000000" pitchFamily="2" charset="0"/>
              </a:rPr>
              <a:t>biến</a:t>
            </a:r>
            <a:r>
              <a:rPr lang="en-US" b="0" i="0" dirty="0" smtClean="0">
                <a:solidFill>
                  <a:srgbClr val="0693E3"/>
                </a:solidFill>
                <a:effectLst/>
                <a:latin typeface="Roboto" panose="02000000000000000000" pitchFamily="2" charset="0"/>
              </a:rPr>
              <a:t> generic </a:t>
            </a:r>
            <a:r>
              <a:rPr lang="en-US" b="0" i="0" dirty="0" err="1" smtClean="0">
                <a:solidFill>
                  <a:srgbClr val="0693E3"/>
                </a:solidFill>
                <a:effectLst/>
                <a:latin typeface="Roboto" panose="02000000000000000000" pitchFamily="2" charset="0"/>
              </a:rPr>
              <a:t>trong</a:t>
            </a:r>
            <a:r>
              <a:rPr lang="en-US" b="0" i="0" dirty="0" smtClean="0">
                <a:solidFill>
                  <a:srgbClr val="0693E3"/>
                </a:solidFill>
                <a:effectLst/>
                <a:latin typeface="Roboto" panose="02000000000000000000" pitchFamily="2" charset="0"/>
              </a:rPr>
              <a:t> typescript</a:t>
            </a:r>
            <a:endParaRPr lang="en-US" b="0" i="0" dirty="0">
              <a:solidFill>
                <a:srgbClr val="0693E3"/>
              </a:solidFill>
              <a:effectLst/>
              <a:latin typeface="Roboto" panose="02000000000000000000" pitchFamily="2" charset="0"/>
            </a:endParaRPr>
          </a:p>
        </p:txBody>
      </p:sp>
    </p:spTree>
    <p:extLst>
      <p:ext uri="{BB962C8B-B14F-4D97-AF65-F5344CB8AC3E}">
        <p14:creationId xmlns:p14="http://schemas.microsoft.com/office/powerpoint/2010/main" val="3992847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2631" y="186726"/>
            <a:ext cx="5816935" cy="3074059"/>
          </a:xfrm>
          <a:prstGeom prst="rect">
            <a:avLst/>
          </a:prstGeom>
        </p:spPr>
      </p:pic>
      <p:pic>
        <p:nvPicPr>
          <p:cNvPr id="4" name="Picture 3"/>
          <p:cNvPicPr>
            <a:picLocks noChangeAspect="1"/>
          </p:cNvPicPr>
          <p:nvPr/>
        </p:nvPicPr>
        <p:blipFill>
          <a:blip r:embed="rId3"/>
          <a:stretch>
            <a:fillRect/>
          </a:stretch>
        </p:blipFill>
        <p:spPr>
          <a:xfrm>
            <a:off x="6133672" y="2605177"/>
            <a:ext cx="5995420" cy="3743865"/>
          </a:xfrm>
          <a:prstGeom prst="rect">
            <a:avLst/>
          </a:prstGeom>
        </p:spPr>
      </p:pic>
    </p:spTree>
    <p:extLst>
      <p:ext uri="{BB962C8B-B14F-4D97-AF65-F5344CB8AC3E}">
        <p14:creationId xmlns:p14="http://schemas.microsoft.com/office/powerpoint/2010/main" val="3720884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14020" y="146648"/>
            <a:ext cx="5682664" cy="6711351"/>
          </a:xfrm>
          <a:prstGeom prst="rect">
            <a:avLst/>
          </a:prstGeom>
        </p:spPr>
      </p:pic>
    </p:spTree>
    <p:extLst>
      <p:ext uri="{BB962C8B-B14F-4D97-AF65-F5344CB8AC3E}">
        <p14:creationId xmlns:p14="http://schemas.microsoft.com/office/powerpoint/2010/main" val="1116560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4531" y="185917"/>
            <a:ext cx="6600825" cy="3190875"/>
          </a:xfrm>
          <a:prstGeom prst="rect">
            <a:avLst/>
          </a:prstGeom>
        </p:spPr>
      </p:pic>
      <p:pic>
        <p:nvPicPr>
          <p:cNvPr id="3" name="Picture 2"/>
          <p:cNvPicPr>
            <a:picLocks noChangeAspect="1"/>
          </p:cNvPicPr>
          <p:nvPr/>
        </p:nvPicPr>
        <p:blipFill>
          <a:blip r:embed="rId3"/>
          <a:stretch>
            <a:fillRect/>
          </a:stretch>
        </p:blipFill>
        <p:spPr>
          <a:xfrm>
            <a:off x="5473371" y="1514475"/>
            <a:ext cx="6524625" cy="5343525"/>
          </a:xfrm>
          <a:prstGeom prst="rect">
            <a:avLst/>
          </a:prstGeom>
        </p:spPr>
      </p:pic>
    </p:spTree>
    <p:extLst>
      <p:ext uri="{BB962C8B-B14F-4D97-AF65-F5344CB8AC3E}">
        <p14:creationId xmlns:p14="http://schemas.microsoft.com/office/powerpoint/2010/main" val="2340386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552090" y="58401"/>
            <a:ext cx="4166559" cy="892504"/>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ketquathi</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 </a:t>
            </a:r>
            <a:r>
              <a:rPr kumimoji="0" lang="en-US" altLang="en-US" sz="15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boolean</a:t>
            </a:r>
            <a:r>
              <a:rPr kumimoji="0" lang="en-US" altLang="en-US" sz="15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ketquathi</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Đậu</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ketquathi</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true;</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5693434" y="58401"/>
            <a:ext cx="5883215" cy="892504"/>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let arr_gia : </a:t>
            </a:r>
            <a:r>
              <a:rPr kumimoji="0" lang="en-US" altLang="en-US" sz="1500" b="1"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string[] | number[];</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arr_gia = ['15 $', '25000 VNĐ', '140000 đồng'];</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arr_gia = [375000, 25000, 140000];</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552090" y="1184041"/>
            <a:ext cx="5141344" cy="181583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const</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nhanvien1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hoten</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Nguyễn</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Văn</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Tèo</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tuoi</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25,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phones:['0917438274','095632421']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ht</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nhanvien1.hoten; console.log(</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ht</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Nguyễn</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Văn</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Tèo</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a:spLocks noChangeArrowheads="1"/>
          </p:cNvSpPr>
          <p:nvPr/>
        </p:nvSpPr>
        <p:spPr bwMode="auto">
          <a:xfrm>
            <a:off x="5796952" y="1184041"/>
            <a:ext cx="6305910" cy="1123336"/>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let </a:t>
            </a:r>
            <a:r>
              <a:rPr kumimoji="0" lang="en-US" altLang="en-US" sz="1500" b="1" i="0" u="none" strike="noStrike" cap="none" normalizeH="0" baseline="0" dirty="0" err="1" smtClean="0">
                <a:ln>
                  <a:noFill/>
                </a:ln>
                <a:solidFill>
                  <a:srgbClr val="C00000"/>
                </a:solidFill>
                <a:effectLst/>
                <a:latin typeface="Courier New" panose="02070309020205020404" pitchFamily="49" charset="0"/>
                <a:cs typeface="Courier New" panose="02070309020205020404" pitchFamily="49" charset="0"/>
              </a:rPr>
              <a:t>ketqua</a:t>
            </a:r>
            <a:r>
              <a:rPr kumimoji="0" lang="en-US" altLang="en-US" sz="1500"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 any = true; // </a:t>
            </a:r>
            <a:r>
              <a:rPr kumimoji="0" lang="en-US" altLang="en-US" sz="1500" b="1" i="0" u="none" strike="noStrike" cap="none" normalizeH="0" baseline="0" dirty="0" err="1" smtClean="0">
                <a:ln>
                  <a:noFill/>
                </a:ln>
                <a:solidFill>
                  <a:srgbClr val="C00000"/>
                </a:solidFill>
                <a:effectLst/>
                <a:latin typeface="Courier New" panose="02070309020205020404" pitchFamily="49" charset="0"/>
                <a:cs typeface="Courier New" panose="02070309020205020404" pitchFamily="49" charset="0"/>
              </a:rPr>
              <a:t>kiểu</a:t>
            </a:r>
            <a:r>
              <a:rPr kumimoji="0" lang="en-US" altLang="en-US" sz="1500"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err="1" smtClean="0">
                <a:ln>
                  <a:noFill/>
                </a:ln>
                <a:solidFill>
                  <a:srgbClr val="C00000"/>
                </a:solidFill>
                <a:effectLst/>
                <a:latin typeface="Courier New" panose="02070309020205020404" pitchFamily="49" charset="0"/>
                <a:cs typeface="Courier New" panose="02070309020205020404" pitchFamily="49" charset="0"/>
              </a:rPr>
              <a:t>boolean</a:t>
            </a:r>
            <a:r>
              <a:rPr kumimoji="0" lang="en-US" altLang="en-US" sz="1500"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smtClean="0">
                <a:ln>
                  <a:noFill/>
                </a:ln>
                <a:solidFill>
                  <a:srgbClr val="C00000"/>
                </a:solidFill>
                <a:effectLst/>
                <a:latin typeface="Courier New" panose="02070309020205020404" pitchFamily="49" charset="0"/>
                <a:cs typeface="Courier New" panose="02070309020205020404" pitchFamily="49" charset="0"/>
              </a:rPr>
              <a:t>ketqua</a:t>
            </a:r>
            <a:r>
              <a:rPr kumimoji="0" lang="en-US" altLang="en-US" sz="1500"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 = "</a:t>
            </a:r>
            <a:r>
              <a:rPr kumimoji="0" lang="en-US" altLang="en-US" sz="1500" b="1" i="0" u="none" strike="noStrike" cap="none" normalizeH="0" baseline="0" dirty="0" err="1" smtClean="0">
                <a:ln>
                  <a:noFill/>
                </a:ln>
                <a:solidFill>
                  <a:srgbClr val="C00000"/>
                </a:solidFill>
                <a:effectLst/>
                <a:latin typeface="Courier New" panose="02070309020205020404" pitchFamily="49" charset="0"/>
                <a:cs typeface="Courier New" panose="02070309020205020404" pitchFamily="49" charset="0"/>
              </a:rPr>
              <a:t>Đậu</a:t>
            </a:r>
            <a:r>
              <a:rPr kumimoji="0" lang="en-US" altLang="en-US" sz="1500"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err="1" smtClean="0">
                <a:ln>
                  <a:noFill/>
                </a:ln>
                <a:solidFill>
                  <a:srgbClr val="C00000"/>
                </a:solidFill>
                <a:effectLst/>
                <a:latin typeface="Courier New" panose="02070309020205020404" pitchFamily="49" charset="0"/>
                <a:cs typeface="Courier New" panose="02070309020205020404" pitchFamily="49" charset="0"/>
              </a:rPr>
              <a:t>lúc</a:t>
            </a:r>
            <a:r>
              <a:rPr kumimoji="0" lang="en-US" altLang="en-US" sz="1500"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err="1" smtClean="0">
                <a:ln>
                  <a:noFill/>
                </a:ln>
                <a:solidFill>
                  <a:srgbClr val="C00000"/>
                </a:solidFill>
                <a:effectLst/>
                <a:latin typeface="Courier New" panose="02070309020205020404" pitchFamily="49" charset="0"/>
                <a:cs typeface="Courier New" panose="02070309020205020404" pitchFamily="49" charset="0"/>
              </a:rPr>
              <a:t>khác</a:t>
            </a:r>
            <a:r>
              <a:rPr kumimoji="0" lang="en-US" altLang="en-US" sz="1500"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err="1" smtClean="0">
                <a:ln>
                  <a:noFill/>
                </a:ln>
                <a:solidFill>
                  <a:srgbClr val="C00000"/>
                </a:solidFill>
                <a:effectLst/>
                <a:latin typeface="Courier New" panose="02070309020205020404" pitchFamily="49" charset="0"/>
                <a:cs typeface="Courier New" panose="02070309020205020404" pitchFamily="49" charset="0"/>
              </a:rPr>
              <a:t>gán</a:t>
            </a:r>
            <a:r>
              <a:rPr kumimoji="0" lang="en-US" altLang="en-US" sz="1500"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err="1" smtClean="0">
                <a:ln>
                  <a:noFill/>
                </a:ln>
                <a:solidFill>
                  <a:srgbClr val="C00000"/>
                </a:solidFill>
                <a:effectLst/>
                <a:latin typeface="Courier New" panose="02070309020205020404" pitchFamily="49" charset="0"/>
                <a:cs typeface="Courier New" panose="02070309020205020404" pitchFamily="49" charset="0"/>
              </a:rPr>
              <a:t>kiểu</a:t>
            </a:r>
            <a:r>
              <a:rPr kumimoji="0" lang="en-US" altLang="en-US" sz="1500"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err="1" smtClean="0">
                <a:ln>
                  <a:noFill/>
                </a:ln>
                <a:solidFill>
                  <a:srgbClr val="C00000"/>
                </a:solidFill>
                <a:effectLst/>
                <a:latin typeface="Courier New" panose="02070309020205020404" pitchFamily="49" charset="0"/>
                <a:cs typeface="Courier New" panose="02070309020205020404" pitchFamily="49" charset="0"/>
              </a:rPr>
              <a:t>chuỗi</a:t>
            </a:r>
            <a:r>
              <a:rPr kumimoji="0" lang="en-US" altLang="en-US" sz="1500"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smtClean="0">
                <a:ln>
                  <a:noFill/>
                </a:ln>
                <a:solidFill>
                  <a:srgbClr val="C00000"/>
                </a:solidFill>
                <a:effectLst/>
                <a:latin typeface="Courier New" panose="02070309020205020404" pitchFamily="49" charset="0"/>
                <a:cs typeface="Courier New" panose="02070309020205020404" pitchFamily="49" charset="0"/>
              </a:rPr>
              <a:t>ketqua</a:t>
            </a:r>
            <a:r>
              <a:rPr kumimoji="0" lang="en-US" altLang="en-US" sz="1500"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 = 9; // </a:t>
            </a:r>
            <a:r>
              <a:rPr kumimoji="0" lang="en-US" altLang="en-US" sz="1500" b="1" i="0" u="none" strike="noStrike" cap="none" normalizeH="0" baseline="0" dirty="0" err="1" smtClean="0">
                <a:ln>
                  <a:noFill/>
                </a:ln>
                <a:solidFill>
                  <a:srgbClr val="C00000"/>
                </a:solidFill>
                <a:effectLst/>
                <a:latin typeface="Courier New" panose="02070309020205020404" pitchFamily="49" charset="0"/>
                <a:cs typeface="Courier New" panose="02070309020205020404" pitchFamily="49" charset="0"/>
              </a:rPr>
              <a:t>gán</a:t>
            </a:r>
            <a:r>
              <a:rPr kumimoji="0" lang="en-US" altLang="en-US" sz="1500"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err="1" smtClean="0">
                <a:ln>
                  <a:noFill/>
                </a:ln>
                <a:solidFill>
                  <a:srgbClr val="C00000"/>
                </a:solidFill>
                <a:effectLst/>
                <a:latin typeface="Courier New" panose="02070309020205020404" pitchFamily="49" charset="0"/>
                <a:cs typeface="Courier New" panose="02070309020205020404" pitchFamily="49" charset="0"/>
              </a:rPr>
              <a:t>số</a:t>
            </a:r>
            <a:r>
              <a:rPr kumimoji="0" lang="en-US" altLang="en-US" sz="1500"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err="1" smtClean="0">
                <a:ln>
                  <a:noFill/>
                </a:ln>
                <a:solidFill>
                  <a:srgbClr val="C00000"/>
                </a:solidFill>
                <a:effectLst/>
                <a:latin typeface="Courier New" panose="02070309020205020404" pitchFamily="49" charset="0"/>
                <a:cs typeface="Courier New" panose="02070309020205020404" pitchFamily="49" charset="0"/>
              </a:rPr>
              <a:t>đều</a:t>
            </a:r>
            <a:r>
              <a:rPr kumimoji="0" lang="en-US" altLang="en-US" sz="1500"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 ok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let sp1:any[] = [2, '</a:t>
            </a:r>
            <a:r>
              <a:rPr kumimoji="0" lang="en-US" altLang="en-US" sz="1500" b="1" i="0" u="none" strike="noStrike" cap="none" normalizeH="0" baseline="0" dirty="0" err="1" smtClean="0">
                <a:ln>
                  <a:noFill/>
                </a:ln>
                <a:solidFill>
                  <a:srgbClr val="C00000"/>
                </a:solidFill>
                <a:effectLst/>
                <a:latin typeface="Courier New" panose="02070309020205020404" pitchFamily="49" charset="0"/>
                <a:cs typeface="Courier New" panose="02070309020205020404" pitchFamily="49" charset="0"/>
              </a:rPr>
              <a:t>Corddoba</a:t>
            </a:r>
            <a:r>
              <a:rPr kumimoji="0" lang="en-US" altLang="en-US" sz="1500"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 Guitar </a:t>
            </a:r>
            <a:r>
              <a:rPr kumimoji="0" lang="en-US" altLang="en-US" sz="1500" b="1" i="0" u="none" strike="noStrike" cap="none" normalizeH="0" baseline="0" dirty="0" err="1" smtClean="0">
                <a:ln>
                  <a:noFill/>
                </a:ln>
                <a:solidFill>
                  <a:srgbClr val="C00000"/>
                </a:solidFill>
                <a:effectLst/>
                <a:latin typeface="Courier New" panose="02070309020205020404" pitchFamily="49" charset="0"/>
                <a:cs typeface="Courier New" panose="02070309020205020404" pitchFamily="49" charset="0"/>
              </a:rPr>
              <a:t>Guclcor</a:t>
            </a:r>
            <a:r>
              <a:rPr kumimoji="0" lang="en-US" altLang="en-US" sz="1500"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 true];</a:t>
            </a:r>
            <a:r>
              <a:rPr kumimoji="0" lang="en-US" altLang="en-US" sz="800" b="1" i="0" u="none" strike="noStrike" cap="none" normalizeH="0" baseline="0" dirty="0" smtClean="0">
                <a:ln>
                  <a:noFill/>
                </a:ln>
                <a:solidFill>
                  <a:srgbClr val="C00000"/>
                </a:solidFill>
                <a:effectLst/>
              </a:rPr>
              <a:t> </a:t>
            </a:r>
            <a:endParaRPr kumimoji="0" lang="en-US" altLang="en-US" sz="1800" b="1" i="0" u="none" strike="noStrike" cap="none" normalizeH="0" baseline="0" dirty="0" smtClean="0">
              <a:ln>
                <a:noFill/>
              </a:ln>
              <a:solidFill>
                <a:srgbClr val="C00000"/>
              </a:solidFill>
              <a:effectLst/>
              <a:latin typeface="Arial" panose="020B0604020202020204" pitchFamily="34" charset="0"/>
            </a:endParaRPr>
          </a:p>
        </p:txBody>
      </p:sp>
      <p:sp>
        <p:nvSpPr>
          <p:cNvPr id="10" name="Rectangle 7"/>
          <p:cNvSpPr>
            <a:spLocks noChangeArrowheads="1"/>
          </p:cNvSpPr>
          <p:nvPr/>
        </p:nvSpPr>
        <p:spPr bwMode="auto">
          <a:xfrm>
            <a:off x="552089" y="3122967"/>
            <a:ext cx="5164349" cy="1123336"/>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chemeClr val="accent4">
                    <a:lumMod val="50000"/>
                  </a:schemeClr>
                </a:solidFill>
                <a:effectLst/>
                <a:latin typeface="Courier New" panose="02070309020205020404" pitchFamily="49" charset="0"/>
                <a:cs typeface="Courier New" panose="02070309020205020404" pitchFamily="49" charset="0"/>
              </a:rPr>
              <a:t>***Null***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chemeClr val="accent4">
                    <a:lumMod val="50000"/>
                  </a:schemeClr>
                </a:solidFill>
                <a:effectLst/>
                <a:latin typeface="Courier New" panose="02070309020205020404" pitchFamily="49" charset="0"/>
                <a:cs typeface="Courier New" panose="02070309020205020404" pitchFamily="49" charset="0"/>
              </a:rPr>
              <a:t>let a = null;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chemeClr val="accent4">
                    <a:lumMod val="50000"/>
                  </a:schemeClr>
                </a:solidFill>
                <a:effectLst/>
                <a:latin typeface="Courier New" panose="02070309020205020404" pitchFamily="49" charset="0"/>
                <a:cs typeface="Courier New" panose="02070309020205020404" pitchFamily="49" charset="0"/>
              </a:rPr>
              <a:t>console.log(a); //null console.log(</a:t>
            </a:r>
            <a:r>
              <a:rPr kumimoji="0" lang="en-US" altLang="en-US" sz="1500" b="1" i="0" u="none" strike="noStrike" cap="none" normalizeH="0" baseline="0" dirty="0" err="1" smtClean="0">
                <a:ln>
                  <a:noFill/>
                </a:ln>
                <a:solidFill>
                  <a:schemeClr val="accent4">
                    <a:lumMod val="50000"/>
                  </a:schemeClr>
                </a:solidFill>
                <a:effectLst/>
                <a:latin typeface="Courier New" panose="02070309020205020404" pitchFamily="49" charset="0"/>
                <a:cs typeface="Courier New" panose="02070309020205020404" pitchFamily="49" charset="0"/>
              </a:rPr>
              <a:t>typeof</a:t>
            </a:r>
            <a:r>
              <a:rPr kumimoji="0" lang="en-US" altLang="en-US" sz="1500" b="1" i="0" u="none" strike="noStrike" cap="none" normalizeH="0" baseline="0" dirty="0" smtClean="0">
                <a:ln>
                  <a:noFill/>
                </a:ln>
                <a:solidFill>
                  <a:schemeClr val="accent4">
                    <a:lumMod val="50000"/>
                  </a:schemeClr>
                </a:solidFill>
                <a:effectLst/>
                <a:latin typeface="Courier New" panose="02070309020205020404" pitchFamily="49" charset="0"/>
                <a:cs typeface="Courier New" panose="02070309020205020404" pitchFamily="49" charset="0"/>
              </a:rPr>
              <a:t>(a)); //object</a:t>
            </a:r>
            <a:r>
              <a:rPr kumimoji="0" lang="en-US" altLang="en-US" sz="800" b="1" i="0" u="none" strike="noStrike" cap="none" normalizeH="0" baseline="0" dirty="0" smtClean="0">
                <a:ln>
                  <a:noFill/>
                </a:ln>
                <a:solidFill>
                  <a:schemeClr val="accent4">
                    <a:lumMod val="50000"/>
                  </a:schemeClr>
                </a:solidFill>
                <a:effectLst/>
              </a:rPr>
              <a:t> </a:t>
            </a:r>
          </a:p>
        </p:txBody>
      </p:sp>
      <p:sp>
        <p:nvSpPr>
          <p:cNvPr id="11" name="Rectangle 8"/>
          <p:cNvSpPr>
            <a:spLocks noChangeArrowheads="1"/>
          </p:cNvSpPr>
          <p:nvPr/>
        </p:nvSpPr>
        <p:spPr bwMode="auto">
          <a:xfrm>
            <a:off x="5716439" y="3122967"/>
            <a:ext cx="5860210" cy="1123336"/>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500" b="1" i="0" u="none" strike="noStrike" cap="none" normalizeH="0" baseline="0" dirty="0" smtClean="0">
                <a:ln>
                  <a:noFill/>
                </a:ln>
                <a:solidFill>
                  <a:schemeClr val="accent4">
                    <a:lumMod val="50000"/>
                  </a:schemeClr>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err="1" smtClean="0">
                <a:ln>
                  <a:noFill/>
                </a:ln>
                <a:solidFill>
                  <a:schemeClr val="accent4">
                    <a:lumMod val="50000"/>
                  </a:schemeClr>
                </a:solidFill>
                <a:effectLst/>
                <a:latin typeface="Courier New" panose="02070309020205020404" pitchFamily="49" charset="0"/>
                <a:cs typeface="Courier New" panose="02070309020205020404" pitchFamily="49" charset="0"/>
              </a:rPr>
              <a:t>Underfine</a:t>
            </a:r>
            <a:r>
              <a:rPr kumimoji="0" lang="en-US" altLang="en-US" sz="1500" b="1" i="0" u="none" strike="noStrike" cap="none" normalizeH="0" baseline="0" dirty="0" smtClean="0">
                <a:ln>
                  <a:noFill/>
                </a:ln>
                <a:solidFill>
                  <a:schemeClr val="accent4">
                    <a:lumMod val="50000"/>
                  </a:schemeClr>
                </a:solidFill>
                <a:effectLst/>
                <a:latin typeface="Courier New" panose="02070309020205020404" pitchFamily="49" charset="0"/>
                <a:cs typeface="Courier New" panose="02070309020205020404" pitchFamily="49" charset="0"/>
              </a:rPr>
              <a:t>***</a:t>
            </a:r>
            <a:endParaRPr kumimoji="0" lang="en-US" altLang="en-US" sz="1500" b="1" i="0" u="none" strike="noStrike" cap="none" normalizeH="0" baseline="0" dirty="0" smtClean="0">
              <a:ln>
                <a:noFill/>
              </a:ln>
              <a:solidFill>
                <a:schemeClr val="accent4">
                  <a:lumMod val="50000"/>
                </a:schemeClr>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chemeClr val="accent4">
                    <a:lumMod val="50000"/>
                  </a:schemeClr>
                </a:solidFill>
                <a:effectLst/>
                <a:latin typeface="Courier New" panose="02070309020205020404" pitchFamily="49" charset="0"/>
                <a:cs typeface="Courier New" panose="02070309020205020404" pitchFamily="49" charset="0"/>
              </a:rPr>
              <a:t>let x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chemeClr val="accent4">
                    <a:lumMod val="50000"/>
                  </a:schemeClr>
                </a:solidFill>
                <a:effectLst/>
                <a:latin typeface="Courier New" panose="02070309020205020404" pitchFamily="49" charset="0"/>
                <a:cs typeface="Courier New" panose="02070309020205020404" pitchFamily="49" charset="0"/>
              </a:rPr>
              <a:t>console.log(x); //undefined console.log(</a:t>
            </a:r>
            <a:r>
              <a:rPr kumimoji="0" lang="en-US" altLang="en-US" sz="1500" b="1" i="0" u="none" strike="noStrike" cap="none" normalizeH="0" baseline="0" dirty="0" err="1" smtClean="0">
                <a:ln>
                  <a:noFill/>
                </a:ln>
                <a:solidFill>
                  <a:schemeClr val="accent4">
                    <a:lumMod val="50000"/>
                  </a:schemeClr>
                </a:solidFill>
                <a:effectLst/>
                <a:latin typeface="Courier New" panose="02070309020205020404" pitchFamily="49" charset="0"/>
                <a:cs typeface="Courier New" panose="02070309020205020404" pitchFamily="49" charset="0"/>
              </a:rPr>
              <a:t>typeof</a:t>
            </a:r>
            <a:r>
              <a:rPr kumimoji="0" lang="en-US" altLang="en-US" sz="1500" b="1" i="0" u="none" strike="noStrike" cap="none" normalizeH="0" baseline="0" dirty="0" smtClean="0">
                <a:ln>
                  <a:noFill/>
                </a:ln>
                <a:solidFill>
                  <a:schemeClr val="accent4">
                    <a:lumMod val="50000"/>
                  </a:schemeClr>
                </a:solidFill>
                <a:effectLst/>
                <a:latin typeface="Courier New" panose="02070309020205020404" pitchFamily="49" charset="0"/>
                <a:cs typeface="Courier New" panose="02070309020205020404" pitchFamily="49" charset="0"/>
              </a:rPr>
              <a:t>(x)); //undefined</a:t>
            </a:r>
            <a:endParaRPr kumimoji="0" lang="en-US" altLang="en-US" sz="1800" b="1" i="0" u="none" strike="noStrike" cap="none" normalizeH="0" baseline="0" dirty="0" smtClean="0">
              <a:ln>
                <a:noFill/>
              </a:ln>
              <a:solidFill>
                <a:schemeClr val="accent4">
                  <a:lumMod val="50000"/>
                </a:schemeClr>
              </a:solidFill>
              <a:effectLst/>
              <a:latin typeface="Arial" panose="020B0604020202020204" pitchFamily="34" charset="0"/>
            </a:endParaRPr>
          </a:p>
        </p:txBody>
      </p:sp>
      <p:sp>
        <p:nvSpPr>
          <p:cNvPr id="12" name="Rectangle 9"/>
          <p:cNvSpPr>
            <a:spLocks noChangeArrowheads="1"/>
          </p:cNvSpPr>
          <p:nvPr/>
        </p:nvSpPr>
        <p:spPr bwMode="auto">
          <a:xfrm>
            <a:off x="552089" y="4479439"/>
            <a:ext cx="10783020" cy="892504"/>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type </a:t>
            </a:r>
            <a:r>
              <a:rPr kumimoji="0" lang="en-US" altLang="en-US" sz="15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chó</a:t>
            </a:r>
            <a:r>
              <a:rPr kumimoji="0" lang="en-US" altLang="en-US" sz="15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 ten: string ; </a:t>
            </a:r>
            <a:r>
              <a:rPr kumimoji="0" lang="en-US" altLang="en-US" sz="15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namsinh</a:t>
            </a:r>
            <a:r>
              <a:rPr kumimoji="0" lang="en-US" altLang="en-US" sz="15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number ; </a:t>
            </a:r>
            <a:r>
              <a:rPr kumimoji="0" lang="en-US" altLang="en-US" sz="15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màulông:string</a:t>
            </a:r>
            <a:r>
              <a:rPr kumimoji="0" lang="en-US" altLang="en-US" sz="15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5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tênchủ:string</a:t>
            </a:r>
            <a:r>
              <a:rPr kumimoji="0" lang="en-US" altLang="en-US" sz="15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let c1:chó = { ten:"</a:t>
            </a:r>
            <a:r>
              <a:rPr kumimoji="0" lang="en-US" altLang="en-US" sz="15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Nô</a:t>
            </a:r>
            <a:r>
              <a:rPr kumimoji="0" lang="en-US" altLang="en-US" sz="15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nô</a:t>
            </a:r>
            <a:r>
              <a:rPr kumimoji="0" lang="en-US" altLang="en-US" sz="15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namsinh:2009, </a:t>
            </a:r>
            <a:r>
              <a:rPr kumimoji="0" lang="en-US" altLang="en-US" sz="15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màulông</a:t>
            </a:r>
            <a:r>
              <a:rPr kumimoji="0" lang="en-US" altLang="en-US" sz="15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Vàng</a:t>
            </a:r>
            <a:r>
              <a:rPr kumimoji="0" lang="en-US" altLang="en-US" sz="15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tênchủ</a:t>
            </a:r>
            <a:r>
              <a:rPr kumimoji="0" lang="en-US" altLang="en-US" sz="15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Bá</a:t>
            </a:r>
            <a:r>
              <a:rPr kumimoji="0" lang="en-US" altLang="en-US" sz="15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Chinh</a:t>
            </a:r>
            <a:r>
              <a:rPr kumimoji="0" lang="en-US" altLang="en-US" sz="15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let c2:chó = { ten:"</a:t>
            </a:r>
            <a:r>
              <a:rPr kumimoji="0" lang="en-US" altLang="en-US" sz="15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Mập</a:t>
            </a:r>
            <a:r>
              <a:rPr kumimoji="0" lang="en-US" altLang="en-US" sz="15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namsinh:2021, </a:t>
            </a:r>
            <a:r>
              <a:rPr kumimoji="0" lang="en-US" altLang="en-US" sz="15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màulông</a:t>
            </a:r>
            <a:r>
              <a:rPr kumimoji="0" lang="en-US" altLang="en-US" sz="15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Mâu</a:t>
            </a:r>
            <a:r>
              <a:rPr kumimoji="0" lang="en-US" altLang="en-US" sz="15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tênchủ</a:t>
            </a:r>
            <a:r>
              <a:rPr kumimoji="0" lang="en-US" altLang="en-US" sz="15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Thùy</a:t>
            </a:r>
            <a:r>
              <a:rPr kumimoji="0" lang="en-US" altLang="en-US" sz="15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Dương</a:t>
            </a:r>
            <a:r>
              <a:rPr kumimoji="0" lang="en-US" altLang="en-US" sz="15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chemeClr val="tx1"/>
                </a:solidFill>
                <a:effectLst/>
              </a:rPr>
              <a:t> </a:t>
            </a:r>
            <a:endParaRPr kumimoji="0" lang="en-US" altLang="en-US" sz="1800" b="1" i="0" u="none" strike="noStrike" cap="none" normalizeH="0" baseline="0" dirty="0" smtClean="0">
              <a:ln>
                <a:noFill/>
              </a:ln>
              <a:solidFill>
                <a:schemeClr val="tx1"/>
              </a:solidFill>
              <a:effectLst/>
              <a:latin typeface="Arial" panose="020B0604020202020204" pitchFamily="34" charset="0"/>
            </a:endParaRPr>
          </a:p>
        </p:txBody>
      </p:sp>
      <p:sp>
        <p:nvSpPr>
          <p:cNvPr id="13" name="Rectangle 12"/>
          <p:cNvSpPr/>
          <p:nvPr/>
        </p:nvSpPr>
        <p:spPr>
          <a:xfrm>
            <a:off x="552089" y="5631163"/>
            <a:ext cx="8108832" cy="369332"/>
          </a:xfrm>
          <a:prstGeom prst="rect">
            <a:avLst/>
          </a:prstGeom>
        </p:spPr>
        <p:txBody>
          <a:bodyPr wrap="square">
            <a:spAutoFit/>
          </a:bodyPr>
          <a:lstStyle/>
          <a:p>
            <a:r>
              <a:rPr lang="en-US" altLang="en-US" dirty="0">
                <a:solidFill>
                  <a:srgbClr val="000000"/>
                </a:solidFill>
                <a:latin typeface="Courier New" panose="02070309020205020404" pitchFamily="49" charset="0"/>
                <a:cs typeface="Courier New" panose="02070309020205020404" pitchFamily="49" charset="0"/>
              </a:rPr>
              <a:t>let </a:t>
            </a:r>
            <a:r>
              <a:rPr lang="en-US" altLang="en-US" dirty="0" err="1">
                <a:solidFill>
                  <a:srgbClr val="000000"/>
                </a:solidFill>
                <a:latin typeface="Courier New" panose="02070309020205020404" pitchFamily="49" charset="0"/>
                <a:cs typeface="Courier New" panose="02070309020205020404" pitchFamily="49" charset="0"/>
              </a:rPr>
              <a:t>tienVND</a:t>
            </a:r>
            <a:r>
              <a:rPr lang="en-US" altLang="en-US" dirty="0">
                <a:solidFill>
                  <a:srgbClr val="000000"/>
                </a:solidFill>
                <a:latin typeface="Courier New" panose="02070309020205020404" pitchFamily="49" charset="0"/>
                <a:cs typeface="Courier New" panose="02070309020205020404" pitchFamily="49" charset="0"/>
              </a:rPr>
              <a:t> = </a:t>
            </a:r>
            <a:r>
              <a:rPr lang="en-US" altLang="en-US" dirty="0" smtClean="0">
                <a:solidFill>
                  <a:srgbClr val="000000"/>
                </a:solidFill>
                <a:latin typeface="Courier New" panose="02070309020205020404" pitchFamily="49" charset="0"/>
                <a:cs typeface="Courier New" panose="02070309020205020404" pitchFamily="49" charset="0"/>
              </a:rPr>
              <a:t>function(</a:t>
            </a:r>
            <a:r>
              <a:rPr lang="en-US" altLang="en-US" dirty="0" err="1" smtClean="0">
                <a:solidFill>
                  <a:srgbClr val="000000"/>
                </a:solidFill>
                <a:latin typeface="Courier New" panose="02070309020205020404" pitchFamily="49" charset="0"/>
                <a:cs typeface="Courier New" panose="02070309020205020404" pitchFamily="49" charset="0"/>
              </a:rPr>
              <a:t>usd:number</a:t>
            </a:r>
            <a:r>
              <a:rPr lang="en-US" altLang="en-US" dirty="0" smtClean="0">
                <a:solidFill>
                  <a:srgbClr val="000000"/>
                </a:solidFill>
                <a:latin typeface="Courier New" panose="02070309020205020404" pitchFamily="49" charset="0"/>
                <a:cs typeface="Courier New" panose="02070309020205020404" pitchFamily="49" charset="0"/>
              </a:rPr>
              <a:t>=0</a:t>
            </a:r>
            <a:r>
              <a:rPr lang="en-US" altLang="en-US" dirty="0">
                <a:solidFill>
                  <a:srgbClr val="000000"/>
                </a:solidFill>
                <a:latin typeface="Courier New" panose="02070309020205020404" pitchFamily="49" charset="0"/>
                <a:cs typeface="Courier New" panose="02070309020205020404" pitchFamily="49" charset="0"/>
              </a:rPr>
              <a:t>){ return </a:t>
            </a:r>
            <a:r>
              <a:rPr lang="en-US" altLang="en-US" dirty="0" err="1">
                <a:solidFill>
                  <a:srgbClr val="000000"/>
                </a:solidFill>
                <a:latin typeface="Courier New" panose="02070309020205020404" pitchFamily="49" charset="0"/>
                <a:cs typeface="Courier New" panose="02070309020205020404" pitchFamily="49" charset="0"/>
              </a:rPr>
              <a:t>usd</a:t>
            </a:r>
            <a:r>
              <a:rPr lang="en-US" altLang="en-US" dirty="0">
                <a:solidFill>
                  <a:srgbClr val="000000"/>
                </a:solidFill>
                <a:latin typeface="Courier New" panose="02070309020205020404" pitchFamily="49" charset="0"/>
                <a:cs typeface="Courier New" panose="02070309020205020404" pitchFamily="49" charset="0"/>
              </a:rPr>
              <a:t>*25000; } </a:t>
            </a:r>
            <a:endParaRPr lang="en-US" dirty="0"/>
          </a:p>
        </p:txBody>
      </p:sp>
    </p:spTree>
    <p:extLst>
      <p:ext uri="{BB962C8B-B14F-4D97-AF65-F5344CB8AC3E}">
        <p14:creationId xmlns:p14="http://schemas.microsoft.com/office/powerpoint/2010/main" val="1699695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50835" y="22699"/>
            <a:ext cx="9871466" cy="158500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let </a:t>
            </a:r>
            <a:r>
              <a:rPr kumimoji="0" lang="en-US" altLang="en-US" sz="1500" b="0" i="0" u="none" strike="noStrike" cap="none" normalizeH="0" baseline="0" dirty="0" err="1" smtClean="0">
                <a:ln>
                  <a:noFill/>
                </a:ln>
                <a:solidFill>
                  <a:srgbClr val="C00000"/>
                </a:solidFill>
                <a:effectLst/>
                <a:latin typeface="Courier New" panose="02070309020205020404" pitchFamily="49" charset="0"/>
                <a:cs typeface="Courier New" panose="02070309020205020404" pitchFamily="49" charset="0"/>
              </a:rPr>
              <a:t>tbp</a:t>
            </a:r>
            <a:r>
              <a:rPr kumimoji="0" lang="en-US" altLang="en-US" sz="1500" b="0"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 = function(</a:t>
            </a:r>
            <a:r>
              <a:rPr kumimoji="0" lang="en-US" altLang="en-US" sz="1500" b="0" i="0" u="none" strike="noStrike" cap="none" normalizeH="0" baseline="0" dirty="0" err="1" smtClean="0">
                <a:ln>
                  <a:noFill/>
                </a:ln>
                <a:solidFill>
                  <a:srgbClr val="C00000"/>
                </a:solidFill>
                <a:effectLst/>
                <a:latin typeface="Courier New" panose="02070309020205020404" pitchFamily="49" charset="0"/>
                <a:cs typeface="Courier New" panose="02070309020205020404" pitchFamily="49" charset="0"/>
              </a:rPr>
              <a:t>a:number</a:t>
            </a:r>
            <a:r>
              <a:rPr kumimoji="0" lang="en-US" altLang="en-US" sz="1500" b="0"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 b?:number){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	if (b==undefined) b=0;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let </a:t>
            </a:r>
            <a:r>
              <a:rPr kumimoji="0" lang="en-US" altLang="en-US" sz="1500" b="0" i="0" u="none" strike="noStrike" cap="none" normalizeH="0" baseline="0" dirty="0" err="1" smtClean="0">
                <a:ln>
                  <a:noFill/>
                </a:ln>
                <a:solidFill>
                  <a:srgbClr val="C00000"/>
                </a:solidFill>
                <a:effectLst/>
                <a:latin typeface="Courier New" panose="02070309020205020404" pitchFamily="49" charset="0"/>
                <a:cs typeface="Courier New" panose="02070309020205020404" pitchFamily="49" charset="0"/>
              </a:rPr>
              <a:t>tổngbìnhphương</a:t>
            </a:r>
            <a:r>
              <a:rPr kumimoji="0" lang="en-US" altLang="en-US" sz="1500" b="0"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 = </a:t>
            </a:r>
            <a:r>
              <a:rPr kumimoji="0" lang="en-US" altLang="en-US" sz="1500" b="0" i="0" u="none" strike="noStrike" cap="none" normalizeH="0" baseline="0" dirty="0" err="1" smtClean="0">
                <a:ln>
                  <a:noFill/>
                </a:ln>
                <a:solidFill>
                  <a:srgbClr val="C00000"/>
                </a:solidFill>
                <a:effectLst/>
                <a:latin typeface="Courier New" panose="02070309020205020404" pitchFamily="49" charset="0"/>
                <a:cs typeface="Courier New" panose="02070309020205020404" pitchFamily="49" charset="0"/>
              </a:rPr>
              <a:t>Math.pow</a:t>
            </a:r>
            <a:r>
              <a:rPr kumimoji="0" lang="en-US" altLang="en-US" sz="1500" b="0"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(a,2) + </a:t>
            </a:r>
            <a:r>
              <a:rPr kumimoji="0" lang="en-US" altLang="en-US" sz="1500" b="0" i="0" u="none" strike="noStrike" cap="none" normalizeH="0" baseline="0" dirty="0" err="1" smtClean="0">
                <a:ln>
                  <a:noFill/>
                </a:ln>
                <a:solidFill>
                  <a:srgbClr val="C00000"/>
                </a:solidFill>
                <a:effectLst/>
                <a:latin typeface="Courier New" panose="02070309020205020404" pitchFamily="49" charset="0"/>
                <a:cs typeface="Courier New" panose="02070309020205020404" pitchFamily="49" charset="0"/>
              </a:rPr>
              <a:t>Math.pow</a:t>
            </a:r>
            <a:r>
              <a:rPr kumimoji="0" lang="en-US" altLang="en-US" sz="1500" b="0"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(b,2); return </a:t>
            </a:r>
            <a:r>
              <a:rPr kumimoji="0" lang="en-US" altLang="en-US" sz="1500" b="0" i="0" u="none" strike="noStrike" cap="none" normalizeH="0" baseline="0" dirty="0" err="1" smtClean="0">
                <a:ln>
                  <a:noFill/>
                </a:ln>
                <a:solidFill>
                  <a:srgbClr val="C00000"/>
                </a:solidFill>
                <a:effectLst/>
                <a:latin typeface="Courier New" panose="02070309020205020404" pitchFamily="49" charset="0"/>
                <a:cs typeface="Courier New" panose="02070309020205020404" pitchFamily="49" charset="0"/>
              </a:rPr>
              <a:t>tổngbìnhphương</a:t>
            </a:r>
            <a:r>
              <a:rPr kumimoji="0" lang="en-US" altLang="en-US" sz="1500" b="0"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let kq3 = </a:t>
            </a:r>
            <a:r>
              <a:rPr kumimoji="0" lang="en-US" altLang="en-US" sz="1500" b="0" i="0" u="none" strike="noStrike" cap="none" normalizeH="0" baseline="0" dirty="0" err="1" smtClean="0">
                <a:ln>
                  <a:noFill/>
                </a:ln>
                <a:solidFill>
                  <a:srgbClr val="C00000"/>
                </a:solidFill>
                <a:effectLst/>
                <a:latin typeface="Courier New" panose="02070309020205020404" pitchFamily="49" charset="0"/>
                <a:cs typeface="Courier New" panose="02070309020205020404" pitchFamily="49" charset="0"/>
              </a:rPr>
              <a:t>tbp</a:t>
            </a:r>
            <a:r>
              <a:rPr kumimoji="0" lang="en-US" altLang="en-US" sz="1500" b="0"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( 3 ); console.log(kq3); //9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let kq4 = </a:t>
            </a:r>
            <a:r>
              <a:rPr kumimoji="0" lang="en-US" altLang="en-US" sz="1500" b="0" i="0" u="none" strike="noStrike" cap="none" normalizeH="0" baseline="0" dirty="0" err="1" smtClean="0">
                <a:ln>
                  <a:noFill/>
                </a:ln>
                <a:solidFill>
                  <a:srgbClr val="C00000"/>
                </a:solidFill>
                <a:effectLst/>
                <a:latin typeface="Courier New" panose="02070309020205020404" pitchFamily="49" charset="0"/>
                <a:cs typeface="Courier New" panose="02070309020205020404" pitchFamily="49" charset="0"/>
              </a:rPr>
              <a:t>tbp</a:t>
            </a:r>
            <a:r>
              <a:rPr kumimoji="0" lang="en-US" altLang="en-US" sz="1500" b="0"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(3,1); console.log(kq4); //10</a:t>
            </a:r>
            <a:r>
              <a:rPr kumimoji="0" lang="en-US" altLang="en-US" sz="800" b="0" i="0" u="none" strike="noStrike" cap="none" normalizeH="0" baseline="0" dirty="0" smtClean="0">
                <a:ln>
                  <a:noFill/>
                </a:ln>
                <a:solidFill>
                  <a:srgbClr val="C00000"/>
                </a:solidFill>
                <a:effectLst/>
              </a:rPr>
              <a:t> </a:t>
            </a:r>
            <a:endParaRPr kumimoji="0" lang="en-US" altLang="en-US" sz="1800" b="0" i="0" u="none" strike="noStrike" cap="none" normalizeH="0" baseline="0" dirty="0" smtClean="0">
              <a:ln>
                <a:noFill/>
              </a:ln>
              <a:solidFill>
                <a:srgbClr val="C00000"/>
              </a:solidFill>
              <a:effectLst/>
              <a:latin typeface="Arial" panose="020B0604020202020204" pitchFamily="34" charset="0"/>
            </a:endParaRPr>
          </a:p>
        </p:txBody>
      </p:sp>
      <p:sp>
        <p:nvSpPr>
          <p:cNvPr id="3" name="Rectangle 2"/>
          <p:cNvSpPr>
            <a:spLocks noChangeArrowheads="1"/>
          </p:cNvSpPr>
          <p:nvPr/>
        </p:nvSpPr>
        <p:spPr bwMode="auto">
          <a:xfrm>
            <a:off x="350835" y="1765725"/>
            <a:ext cx="7870140" cy="2046666"/>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function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tổngtiềncủakh</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hoten:string</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tien</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number[]): number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let t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tien.forEach</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=&gt; t += n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return 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console.log(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tổngtiềncủakh</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Tèo</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 0 console.log(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tổngtiềncủakh</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Tý</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1, 2) ); // 3 console.log(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tổngtiềncủakh</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Lượm</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1, 2, 3, 4) ); // 10</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163902" y="4105793"/>
            <a:ext cx="6191197" cy="163116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tienVN</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usd</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=0)</a:t>
            </a:r>
            <a:r>
              <a:rPr kumimoji="0" lang="en-US" altLang="en-US" sz="15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 </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 return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usd</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*25000; }</a:t>
            </a:r>
            <a:r>
              <a:rPr kumimoji="0" lang="en-US" altLang="en-US" sz="800" b="0" i="0" u="none" strike="noStrike" cap="none" normalizeH="0" baseline="0" dirty="0" smtClean="0">
                <a:ln>
                  <a:noFill/>
                </a:ln>
                <a:solidFill>
                  <a:schemeClr val="tx1"/>
                </a:solidFill>
                <a:effectLst/>
              </a:rPr>
              <a:t> </a:t>
            </a:r>
            <a:endPar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tienVND</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function(</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usd</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=0){ return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usd</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*25000; } let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tienVN</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usd</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usd</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*25000; console.log(</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tienVND</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(10)); //250000 console.log(</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tienVN</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(10)); //250000</a:t>
            </a:r>
            <a:r>
              <a:rPr kumimoji="0" lang="en-US" altLang="en-US" sz="800" b="0" i="0" u="none" strike="noStrike" cap="none" normalizeH="0" baseline="0" dirty="0" smtClean="0">
                <a:ln>
                  <a:noFill/>
                </a:ln>
                <a:solidFill>
                  <a:schemeClr val="tx1"/>
                </a:solidFill>
                <a:effectLst/>
              </a:rPr>
              <a:t> </a:t>
            </a:r>
          </a:p>
          <a:p>
            <a:pPr eaLnBrk="0" fontAlgn="base" hangingPunct="0">
              <a:spcBef>
                <a:spcPct val="0"/>
              </a:spcBef>
              <a:spcAft>
                <a:spcPct val="0"/>
              </a:spcAft>
            </a:pPr>
            <a:r>
              <a:rPr lang="en-US" i="1" u="sng" dirty="0" err="1"/>
              <a:t>hàm</a:t>
            </a:r>
            <a:r>
              <a:rPr lang="en-US" i="1" u="sng" dirty="0"/>
              <a:t> </a:t>
            </a:r>
            <a:r>
              <a:rPr lang="en-US" i="1" u="sng" dirty="0" err="1"/>
              <a:t>mũi</a:t>
            </a:r>
            <a:r>
              <a:rPr lang="en-US" i="1" u="sng" dirty="0"/>
              <a:t> </a:t>
            </a:r>
            <a:r>
              <a:rPr lang="en-US" i="1" u="sng" dirty="0" err="1"/>
              <a:t>tên</a:t>
            </a:r>
            <a:r>
              <a:rPr lang="en-US" i="1" u="sng" dirty="0"/>
              <a:t> </a:t>
            </a:r>
            <a:r>
              <a:rPr lang="en-US" i="1" u="sng" dirty="0" err="1"/>
              <a:t>chỉ</a:t>
            </a:r>
            <a:r>
              <a:rPr lang="en-US" i="1" u="sng" dirty="0"/>
              <a:t> </a:t>
            </a:r>
            <a:r>
              <a:rPr lang="en-US" i="1" u="sng" dirty="0" err="1"/>
              <a:t>có</a:t>
            </a:r>
            <a:r>
              <a:rPr lang="en-US" i="1" u="sng" dirty="0"/>
              <a:t> 1 </a:t>
            </a:r>
            <a:r>
              <a:rPr lang="en-US" i="1" u="sng" dirty="0" err="1"/>
              <a:t>lệnh</a:t>
            </a:r>
            <a:r>
              <a:rPr lang="en-US" i="1" u="sng" dirty="0"/>
              <a:t> </a:t>
            </a:r>
            <a:r>
              <a:rPr lang="en-US" i="1" u="sng" dirty="0" smtClean="0"/>
              <a:t>return</a:t>
            </a:r>
            <a:endParaRPr lang="en-US" i="1" u="sng" dirty="0"/>
          </a:p>
        </p:txBody>
      </p:sp>
      <p:sp>
        <p:nvSpPr>
          <p:cNvPr id="5" name="Rectangle 4"/>
          <p:cNvSpPr>
            <a:spLocks noChangeArrowheads="1"/>
          </p:cNvSpPr>
          <p:nvPr/>
        </p:nvSpPr>
        <p:spPr bwMode="auto">
          <a:xfrm>
            <a:off x="6426682" y="4081986"/>
            <a:ext cx="5644551" cy="2323665"/>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45720" numCol="1" anchor="ctr" anchorCtr="0" compatLnSpc="1">
            <a:prstTxWarp prst="textNoShape">
              <a:avLst/>
            </a:prstTxWarp>
            <a:spAutoFit/>
          </a:bodyPr>
          <a:lstStyle/>
          <a:p>
            <a:pPr eaLnBrk="0" fontAlgn="base" hangingPunct="0">
              <a:spcBef>
                <a:spcPct val="0"/>
              </a:spcBef>
              <a:spcAft>
                <a:spcPct val="0"/>
              </a:spcAft>
            </a:pPr>
            <a:r>
              <a:rPr lang="en-US" i="1" u="sng" dirty="0" err="1"/>
              <a:t>Hàm</a:t>
            </a:r>
            <a:r>
              <a:rPr lang="en-US" i="1" u="sng" dirty="0"/>
              <a:t> </a:t>
            </a:r>
            <a:r>
              <a:rPr lang="en-US" i="1" u="sng" dirty="0" err="1"/>
              <a:t>mũi</a:t>
            </a:r>
            <a:r>
              <a:rPr lang="en-US" i="1" u="sng" dirty="0"/>
              <a:t> </a:t>
            </a:r>
            <a:r>
              <a:rPr lang="en-US" i="1" u="sng" dirty="0" err="1"/>
              <a:t>tên</a:t>
            </a:r>
            <a:r>
              <a:rPr lang="en-US" i="1" u="sng" dirty="0"/>
              <a:t> </a:t>
            </a:r>
            <a:r>
              <a:rPr lang="en-US" i="1" u="sng" dirty="0" err="1"/>
              <a:t>không</a:t>
            </a:r>
            <a:r>
              <a:rPr lang="en-US" i="1" u="sng" dirty="0"/>
              <a:t> </a:t>
            </a:r>
            <a:r>
              <a:rPr lang="en-US" i="1" u="sng" dirty="0" err="1"/>
              <a:t>có</a:t>
            </a:r>
            <a:r>
              <a:rPr lang="en-US" i="1" u="sng" dirty="0"/>
              <a:t> </a:t>
            </a:r>
            <a:r>
              <a:rPr lang="en-US" i="1" u="sng" dirty="0" smtClean="0"/>
              <a:t>this</a:t>
            </a:r>
            <a:endParaRPr kumimoji="0" lang="en-US" altLang="en-US" sz="1500" b="1" i="1" u="sng" strike="noStrike" cap="none" normalizeH="0" baseline="0" dirty="0" smtClean="0">
              <a:ln>
                <a:noFill/>
              </a:ln>
              <a:solidFill>
                <a:schemeClr val="accent4">
                  <a:lumMod val="75000"/>
                </a:schemeClr>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smtClean="0">
                <a:ln>
                  <a:noFill/>
                </a:ln>
                <a:solidFill>
                  <a:schemeClr val="accent4">
                    <a:lumMod val="75000"/>
                  </a:schemeClr>
                </a:solidFill>
                <a:effectLst/>
                <a:latin typeface="Courier New" panose="02070309020205020404" pitchFamily="49" charset="0"/>
                <a:cs typeface="Courier New" panose="02070309020205020404" pitchFamily="49" charset="0"/>
              </a:rPr>
              <a:t>const</a:t>
            </a:r>
            <a:r>
              <a:rPr kumimoji="0" lang="en-US" altLang="en-US" sz="1500" b="1" i="0" u="none" strike="noStrike" cap="none" normalizeH="0" baseline="0" dirty="0" smtClean="0">
                <a:ln>
                  <a:noFill/>
                </a:ln>
                <a:solidFill>
                  <a:schemeClr val="accent4">
                    <a:lumMod val="75000"/>
                  </a:schemeClr>
                </a:solidFill>
                <a:effectLst/>
                <a:latin typeface="Courier New" panose="02070309020205020404" pitchFamily="49" charset="0"/>
                <a:cs typeface="Courier New" panose="02070309020205020404" pitchFamily="49" charset="0"/>
              </a:rPr>
              <a:t> kh1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chemeClr val="accent4">
                    <a:lumMod val="75000"/>
                  </a:schemeClr>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err="1" smtClean="0">
                <a:ln>
                  <a:noFill/>
                </a:ln>
                <a:solidFill>
                  <a:schemeClr val="accent4">
                    <a:lumMod val="75000"/>
                  </a:schemeClr>
                </a:solidFill>
                <a:effectLst/>
                <a:latin typeface="Courier New" panose="02070309020205020404" pitchFamily="49" charset="0"/>
                <a:cs typeface="Courier New" panose="02070309020205020404" pitchFamily="49" charset="0"/>
              </a:rPr>
              <a:t>hoten</a:t>
            </a:r>
            <a:r>
              <a:rPr kumimoji="0" lang="en-US" altLang="en-US" sz="1500" b="1" i="0" u="none" strike="noStrike" cap="none" normalizeH="0" baseline="0" dirty="0" smtClean="0">
                <a:ln>
                  <a:noFill/>
                </a:ln>
                <a:solidFill>
                  <a:schemeClr val="accent4">
                    <a:lumMod val="75000"/>
                  </a:schemeClr>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err="1" smtClean="0">
                <a:ln>
                  <a:noFill/>
                </a:ln>
                <a:solidFill>
                  <a:schemeClr val="accent4">
                    <a:lumMod val="75000"/>
                  </a:schemeClr>
                </a:solidFill>
                <a:effectLst/>
                <a:latin typeface="Courier New" panose="02070309020205020404" pitchFamily="49" charset="0"/>
                <a:cs typeface="Courier New" panose="02070309020205020404" pitchFamily="49" charset="0"/>
              </a:rPr>
              <a:t>Tèo</a:t>
            </a:r>
            <a:r>
              <a:rPr kumimoji="0" lang="en-US" altLang="en-US" sz="1500" b="1" i="0" u="none" strike="noStrike" cap="none" normalizeH="0" baseline="0" dirty="0" smtClean="0">
                <a:ln>
                  <a:noFill/>
                </a:ln>
                <a:solidFill>
                  <a:schemeClr val="accent4">
                    <a:lumMod val="75000"/>
                  </a:schemeClr>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chemeClr val="accent4">
                    <a:lumMod val="75000"/>
                  </a:schemeClr>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err="1" smtClean="0">
                <a:ln>
                  <a:noFill/>
                </a:ln>
                <a:solidFill>
                  <a:schemeClr val="accent4">
                    <a:lumMod val="75000"/>
                  </a:schemeClr>
                </a:solidFill>
                <a:effectLst/>
                <a:latin typeface="Courier New" panose="02070309020205020404" pitchFamily="49" charset="0"/>
                <a:cs typeface="Courier New" panose="02070309020205020404" pitchFamily="49" charset="0"/>
              </a:rPr>
              <a:t>getHT</a:t>
            </a:r>
            <a:r>
              <a:rPr kumimoji="0" lang="en-US" altLang="en-US" sz="1500" b="1" i="0" u="none" strike="noStrike" cap="none" normalizeH="0" baseline="0" dirty="0" smtClean="0">
                <a:ln>
                  <a:noFill/>
                </a:ln>
                <a:solidFill>
                  <a:schemeClr val="accent4">
                    <a:lumMod val="75000"/>
                  </a:schemeClr>
                </a:solidFill>
                <a:effectLst/>
                <a:latin typeface="Courier New" panose="02070309020205020404" pitchFamily="49" charset="0"/>
                <a:cs typeface="Courier New" panose="02070309020205020404" pitchFamily="49" charset="0"/>
              </a:rPr>
              <a:t>: function(){ return </a:t>
            </a:r>
            <a:r>
              <a:rPr kumimoji="0" lang="en-US" altLang="en-US" sz="1500" b="1" i="0" u="none" strike="noStrike" cap="none" normalizeH="0" baseline="0" dirty="0" err="1" smtClean="0">
                <a:ln>
                  <a:noFill/>
                </a:ln>
                <a:solidFill>
                  <a:schemeClr val="accent4">
                    <a:lumMod val="75000"/>
                  </a:schemeClr>
                </a:solidFill>
                <a:effectLst/>
                <a:latin typeface="Courier New" panose="02070309020205020404" pitchFamily="49" charset="0"/>
                <a:cs typeface="Courier New" panose="02070309020205020404" pitchFamily="49" charset="0"/>
              </a:rPr>
              <a:t>this.hoten</a:t>
            </a:r>
            <a:r>
              <a:rPr kumimoji="0" lang="en-US" altLang="en-US" sz="1500" b="1" i="0" u="none" strike="noStrike" cap="none" normalizeH="0" baseline="0" dirty="0" smtClean="0">
                <a:ln>
                  <a:noFill/>
                </a:ln>
                <a:solidFill>
                  <a:schemeClr val="accent4">
                    <a:lumMod val="75000"/>
                  </a:schemeClr>
                </a:solidFill>
                <a:effectLst/>
                <a:latin typeface="Courier New" panose="02070309020205020404" pitchFamily="49" charset="0"/>
                <a:cs typeface="Courier New" panose="02070309020205020404" pitchFamily="49" charset="0"/>
              </a:rPr>
              <a:t> }, 	</a:t>
            </a:r>
            <a:r>
              <a:rPr kumimoji="0" lang="en-US" altLang="en-US" sz="1500" b="1" i="0" u="none" strike="noStrike" cap="none" normalizeH="0" baseline="0" dirty="0" err="1" smtClean="0">
                <a:ln>
                  <a:noFill/>
                </a:ln>
                <a:solidFill>
                  <a:schemeClr val="accent4">
                    <a:lumMod val="75000"/>
                  </a:schemeClr>
                </a:solidFill>
                <a:effectLst/>
                <a:latin typeface="Courier New" panose="02070309020205020404" pitchFamily="49" charset="0"/>
                <a:cs typeface="Courier New" panose="02070309020205020404" pitchFamily="49" charset="0"/>
              </a:rPr>
              <a:t>layHT</a:t>
            </a:r>
            <a:r>
              <a:rPr kumimoji="0" lang="en-US" altLang="en-US" sz="1500" b="1" i="0" u="none" strike="noStrike" cap="none" normalizeH="0" baseline="0" dirty="0" smtClean="0">
                <a:ln>
                  <a:noFill/>
                </a:ln>
                <a:solidFill>
                  <a:schemeClr val="accent4">
                    <a:lumMod val="75000"/>
                  </a:schemeClr>
                </a:solidFill>
                <a:effectLst/>
                <a:latin typeface="Courier New" panose="02070309020205020404" pitchFamily="49" charset="0"/>
                <a:cs typeface="Courier New" panose="02070309020205020404" pitchFamily="49" charset="0"/>
              </a:rPr>
              <a:t>: () =&gt; </a:t>
            </a:r>
            <a:r>
              <a:rPr kumimoji="0" lang="en-US" altLang="en-US" sz="1500" b="1" i="0" u="none" strike="noStrike" cap="none" normalizeH="0" baseline="0" dirty="0" err="1" smtClean="0">
                <a:ln>
                  <a:noFill/>
                </a:ln>
                <a:solidFill>
                  <a:schemeClr val="accent4">
                    <a:lumMod val="75000"/>
                  </a:schemeClr>
                </a:solidFill>
                <a:effectLst/>
                <a:latin typeface="Courier New" panose="02070309020205020404" pitchFamily="49" charset="0"/>
                <a:cs typeface="Courier New" panose="02070309020205020404" pitchFamily="49" charset="0"/>
              </a:rPr>
              <a:t>this.hoten</a:t>
            </a:r>
            <a:r>
              <a:rPr kumimoji="0" lang="en-US" altLang="en-US" sz="1500" b="1" i="0" u="none" strike="noStrike" cap="none" normalizeH="0" baseline="0" dirty="0" smtClean="0">
                <a:ln>
                  <a:noFill/>
                </a:ln>
                <a:solidFill>
                  <a:schemeClr val="accent4">
                    <a:lumMod val="75000"/>
                  </a:schemeClr>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chemeClr val="accent4">
                    <a:lumMod val="75000"/>
                  </a:schemeClr>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smtClean="0">
                <a:ln>
                  <a:noFill/>
                </a:ln>
                <a:solidFill>
                  <a:schemeClr val="accent4">
                    <a:lumMod val="75000"/>
                  </a:schemeClr>
                </a:solidFill>
                <a:effectLst/>
                <a:latin typeface="Courier New" panose="02070309020205020404" pitchFamily="49" charset="0"/>
                <a:cs typeface="Courier New" panose="02070309020205020404" pitchFamily="49" charset="0"/>
              </a:rPr>
              <a:t>var</a:t>
            </a:r>
            <a:r>
              <a:rPr kumimoji="0" lang="en-US" altLang="en-US" sz="1500" b="1" i="0" u="none" strike="noStrike" cap="none" normalizeH="0" baseline="0" dirty="0" smtClean="0">
                <a:ln>
                  <a:noFill/>
                </a:ln>
                <a:solidFill>
                  <a:schemeClr val="accent4">
                    <a:lumMod val="75000"/>
                  </a:schemeClr>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err="1" smtClean="0">
                <a:ln>
                  <a:noFill/>
                </a:ln>
                <a:solidFill>
                  <a:schemeClr val="accent4">
                    <a:lumMod val="75000"/>
                  </a:schemeClr>
                </a:solidFill>
                <a:effectLst/>
                <a:latin typeface="Courier New" panose="02070309020205020404" pitchFamily="49" charset="0"/>
                <a:cs typeface="Courier New" panose="02070309020205020404" pitchFamily="49" charset="0"/>
              </a:rPr>
              <a:t>hoten:string</a:t>
            </a:r>
            <a:r>
              <a:rPr kumimoji="0" lang="en-US" altLang="en-US" sz="1500" b="1" i="0" u="none" strike="noStrike" cap="none" normalizeH="0" baseline="0" dirty="0" smtClean="0">
                <a:ln>
                  <a:noFill/>
                </a:ln>
                <a:solidFill>
                  <a:schemeClr val="accent4">
                    <a:lumMod val="75000"/>
                  </a:schemeClr>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err="1" smtClean="0">
                <a:ln>
                  <a:noFill/>
                </a:ln>
                <a:solidFill>
                  <a:schemeClr val="accent4">
                    <a:lumMod val="75000"/>
                  </a:schemeClr>
                </a:solidFill>
                <a:effectLst/>
                <a:latin typeface="Courier New" panose="02070309020205020404" pitchFamily="49" charset="0"/>
                <a:cs typeface="Courier New" panose="02070309020205020404" pitchFamily="49" charset="0"/>
              </a:rPr>
              <a:t>Tý</a:t>
            </a:r>
            <a:r>
              <a:rPr kumimoji="0" lang="en-US" altLang="en-US" sz="1500" b="1" i="0" u="none" strike="noStrike" cap="none" normalizeH="0" baseline="0" dirty="0" smtClean="0">
                <a:ln>
                  <a:noFill/>
                </a:ln>
                <a:solidFill>
                  <a:schemeClr val="accent4">
                    <a:lumMod val="75000"/>
                  </a:schemeClr>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chemeClr val="accent4">
                    <a:lumMod val="75000"/>
                  </a:schemeClr>
                </a:solidFill>
                <a:effectLst/>
                <a:latin typeface="Courier New" panose="02070309020205020404" pitchFamily="49" charset="0"/>
                <a:cs typeface="Courier New" panose="02070309020205020404" pitchFamily="49" charset="0"/>
              </a:rPr>
              <a:t>console.log( kh1.getHT() ); // </a:t>
            </a:r>
            <a:r>
              <a:rPr kumimoji="0" lang="en-US" altLang="en-US" sz="1500" b="1" i="0" u="none" strike="noStrike" cap="none" normalizeH="0" baseline="0" dirty="0" err="1" smtClean="0">
                <a:ln>
                  <a:noFill/>
                </a:ln>
                <a:solidFill>
                  <a:schemeClr val="accent4">
                    <a:lumMod val="75000"/>
                  </a:schemeClr>
                </a:solidFill>
                <a:effectLst/>
                <a:latin typeface="Courier New" panose="02070309020205020404" pitchFamily="49" charset="0"/>
                <a:cs typeface="Courier New" panose="02070309020205020404" pitchFamily="49" charset="0"/>
              </a:rPr>
              <a:t>Tèo</a:t>
            </a:r>
            <a:r>
              <a:rPr kumimoji="0" lang="en-US" altLang="en-US" sz="1500" b="1" i="0" u="none" strike="noStrike" cap="none" normalizeH="0" baseline="0" dirty="0" smtClean="0">
                <a:ln>
                  <a:noFill/>
                </a:ln>
                <a:solidFill>
                  <a:schemeClr val="accent4">
                    <a:lumMod val="75000"/>
                  </a:schemeClr>
                </a:solidFill>
                <a:effectLst/>
                <a:latin typeface="Courier New" panose="02070309020205020404" pitchFamily="49" charset="0"/>
                <a:cs typeface="Courier New" panose="02070309020205020404" pitchFamily="49" charset="0"/>
              </a:rPr>
              <a:t> console.log( kh1.layHT() ); // </a:t>
            </a:r>
            <a:r>
              <a:rPr kumimoji="0" lang="en-US" altLang="en-US" sz="1500" b="1" i="0" u="none" strike="noStrike" cap="none" normalizeH="0" baseline="0" dirty="0" err="1" smtClean="0">
                <a:ln>
                  <a:noFill/>
                </a:ln>
                <a:solidFill>
                  <a:schemeClr val="accent4">
                    <a:lumMod val="75000"/>
                  </a:schemeClr>
                </a:solidFill>
                <a:effectLst/>
                <a:latin typeface="Courier New" panose="02070309020205020404" pitchFamily="49" charset="0"/>
                <a:cs typeface="Courier New" panose="02070309020205020404" pitchFamily="49" charset="0"/>
              </a:rPr>
              <a:t>Tý</a:t>
            </a:r>
            <a:r>
              <a:rPr kumimoji="0" lang="en-US" altLang="en-US" sz="800" b="1" i="0" u="none" strike="noStrike" cap="none" normalizeH="0" baseline="0" dirty="0" smtClean="0">
                <a:ln>
                  <a:noFill/>
                </a:ln>
                <a:solidFill>
                  <a:schemeClr val="accent4">
                    <a:lumMod val="75000"/>
                  </a:schemeClr>
                </a:solidFill>
                <a:effectLst/>
              </a:rPr>
              <a:t> </a:t>
            </a:r>
            <a:endParaRPr kumimoji="0" lang="en-US" altLang="en-US" sz="1800" b="1" i="0" u="none" strike="noStrike" cap="none" normalizeH="0" baseline="0" dirty="0" smtClean="0">
              <a:ln>
                <a:noFill/>
              </a:ln>
              <a:solidFill>
                <a:schemeClr val="accent4">
                  <a:lumMod val="75000"/>
                </a:schemeClr>
              </a:solidFill>
              <a:effectLst/>
              <a:latin typeface="Arial" panose="020B0604020202020204" pitchFamily="34" charset="0"/>
            </a:endParaRPr>
          </a:p>
        </p:txBody>
      </p:sp>
      <p:sp>
        <p:nvSpPr>
          <p:cNvPr id="7" name="Rectangle 6"/>
          <p:cNvSpPr>
            <a:spLocks noChangeArrowheads="1"/>
          </p:cNvSpPr>
          <p:nvPr/>
        </p:nvSpPr>
        <p:spPr bwMode="auto">
          <a:xfrm>
            <a:off x="163902" y="5871926"/>
            <a:ext cx="5952226" cy="877115"/>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45720" numCol="1" anchor="ctr" anchorCtr="0" compatLnSpc="1">
            <a:prstTxWarp prst="textNoShape">
              <a:avLst/>
            </a:prstTxWarp>
            <a:spAutoFit/>
          </a:bodyPr>
          <a:lstStyle/>
          <a:p>
            <a:pPr lvl="0" eaLnBrk="0" fontAlgn="base" hangingPunct="0">
              <a:spcBef>
                <a:spcPct val="0"/>
              </a:spcBef>
              <a:spcAft>
                <a:spcPct val="0"/>
              </a:spcAft>
            </a:pPr>
            <a:r>
              <a:rPr lang="en-US" sz="1400" i="1" u="sng" dirty="0" err="1"/>
              <a:t>Nếu</a:t>
            </a:r>
            <a:r>
              <a:rPr lang="en-US" sz="1400" i="1" u="sng" dirty="0"/>
              <a:t> </a:t>
            </a:r>
            <a:r>
              <a:rPr lang="en-US" sz="1400" i="1" u="sng" dirty="0" err="1"/>
              <a:t>hàm</a:t>
            </a:r>
            <a:r>
              <a:rPr lang="en-US" sz="1400" i="1" u="sng" dirty="0"/>
              <a:t> </a:t>
            </a:r>
            <a:r>
              <a:rPr lang="en-US" sz="1400" i="1" u="sng" dirty="0" err="1"/>
              <a:t>không</a:t>
            </a:r>
            <a:r>
              <a:rPr lang="en-US" sz="1400" i="1" u="sng" dirty="0"/>
              <a:t> </a:t>
            </a:r>
            <a:r>
              <a:rPr lang="en-US" sz="1400" i="1" u="sng" dirty="0" err="1"/>
              <a:t>trả</a:t>
            </a:r>
            <a:r>
              <a:rPr lang="en-US" sz="1400" i="1" u="sng" dirty="0"/>
              <a:t> </a:t>
            </a:r>
            <a:r>
              <a:rPr lang="en-US" sz="1400" i="1" u="sng" dirty="0" err="1"/>
              <a:t>về</a:t>
            </a:r>
            <a:r>
              <a:rPr lang="en-US" sz="1400" i="1" u="sng" dirty="0"/>
              <a:t> </a:t>
            </a:r>
            <a:r>
              <a:rPr lang="en-US" sz="1400" i="1" u="sng" dirty="0" err="1"/>
              <a:t>gì</a:t>
            </a:r>
            <a:r>
              <a:rPr lang="en-US" sz="1400" i="1" u="sng" dirty="0"/>
              <a:t> </a:t>
            </a:r>
            <a:r>
              <a:rPr lang="en-US" sz="1400" i="1" u="sng" dirty="0" err="1"/>
              <a:t>cả</a:t>
            </a:r>
            <a:r>
              <a:rPr lang="en-US" sz="1400" i="1" u="sng" dirty="0"/>
              <a:t> thì </a:t>
            </a:r>
            <a:r>
              <a:rPr lang="en-US" sz="1400" i="1" u="sng" dirty="0" err="1"/>
              <a:t>khai</a:t>
            </a:r>
            <a:r>
              <a:rPr lang="en-US" sz="1400" i="1" u="sng" dirty="0"/>
              <a:t> </a:t>
            </a:r>
            <a:r>
              <a:rPr lang="en-US" sz="1400" i="1" u="sng" dirty="0" err="1"/>
              <a:t>báo</a:t>
            </a:r>
            <a:r>
              <a:rPr lang="en-US" sz="1400" i="1" u="sng" dirty="0"/>
              <a:t> </a:t>
            </a:r>
            <a:r>
              <a:rPr lang="en-US" sz="1400" i="1" u="sng" dirty="0" err="1"/>
              <a:t>kiểu</a:t>
            </a:r>
            <a:r>
              <a:rPr lang="en-US" sz="1400" i="1" u="sng" dirty="0"/>
              <a:t> </a:t>
            </a:r>
            <a:r>
              <a:rPr lang="en-US" sz="1400" i="1" u="sng" dirty="0" err="1"/>
              <a:t>trả</a:t>
            </a:r>
            <a:r>
              <a:rPr lang="en-US" sz="1400" i="1" u="sng" dirty="0"/>
              <a:t> </a:t>
            </a:r>
            <a:r>
              <a:rPr lang="en-US" sz="1400" i="1" u="sng" dirty="0" err="1"/>
              <a:t>về</a:t>
            </a:r>
            <a:r>
              <a:rPr lang="en-US" sz="1400" i="1" u="sng" dirty="0"/>
              <a:t> là </a:t>
            </a:r>
            <a:r>
              <a:rPr lang="en-US" sz="1400" b="1" i="1" u="sng" dirty="0"/>
              <a:t>void</a:t>
            </a:r>
            <a:endParaRPr kumimoji="0" lang="en-US" altLang="en-US" sz="1400" b="0" i="1" u="sng" strike="noStrike" cap="none" normalizeH="0" baseline="0" dirty="0" smtClean="0">
              <a:ln>
                <a:noFill/>
              </a:ln>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let f1 = ()</a:t>
            </a:r>
            <a:r>
              <a:rPr kumimoji="0" lang="en-US" altLang="en-US" sz="15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:void</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console.log('</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Chào</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bạn</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f1();</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5680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337758" y="120051"/>
            <a:ext cx="7315199" cy="6513662"/>
          </a:xfrm>
          <a:prstGeom prst="rect">
            <a:avLst/>
          </a:prstGeom>
        </p:spPr>
      </p:pic>
    </p:spTree>
    <p:extLst>
      <p:ext uri="{BB962C8B-B14F-4D97-AF65-F5344CB8AC3E}">
        <p14:creationId xmlns:p14="http://schemas.microsoft.com/office/powerpoint/2010/main" val="1139868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3662" y="242887"/>
            <a:ext cx="6924675" cy="6372225"/>
          </a:xfrm>
          <a:prstGeom prst="rect">
            <a:avLst/>
          </a:prstGeom>
        </p:spPr>
      </p:pic>
    </p:spTree>
    <p:extLst>
      <p:ext uri="{BB962C8B-B14F-4D97-AF65-F5344CB8AC3E}">
        <p14:creationId xmlns:p14="http://schemas.microsoft.com/office/powerpoint/2010/main" val="165718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Interface </a:t>
            </a:r>
            <a:r>
              <a:rPr lang="en-US" dirty="0" err="1"/>
              <a:t>trong</a:t>
            </a:r>
            <a:r>
              <a:rPr lang="en-US" dirty="0"/>
              <a:t> </a:t>
            </a:r>
            <a:r>
              <a:rPr lang="en-US" dirty="0" smtClean="0"/>
              <a:t>typescript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66929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Tổng</a:t>
            </a:r>
            <a:r>
              <a:rPr lang="en-US" dirty="0" smtClean="0"/>
              <a:t> </a:t>
            </a:r>
            <a:r>
              <a:rPr lang="en-US" dirty="0" err="1" smtClean="0"/>
              <a:t>quát</a:t>
            </a:r>
            <a:endParaRPr lang="en-US" dirty="0"/>
          </a:p>
        </p:txBody>
      </p:sp>
      <p:sp>
        <p:nvSpPr>
          <p:cNvPr id="3" name="Content Placeholder 2"/>
          <p:cNvSpPr>
            <a:spLocks noGrp="1"/>
          </p:cNvSpPr>
          <p:nvPr>
            <p:ph idx="1"/>
          </p:nvPr>
        </p:nvSpPr>
        <p:spPr>
          <a:xfrm>
            <a:off x="717430" y="2093044"/>
            <a:ext cx="5528094" cy="3324346"/>
          </a:xfrm>
        </p:spPr>
        <p:txBody>
          <a:bodyPr>
            <a:normAutofit/>
          </a:bodyPr>
          <a:lstStyle/>
          <a:p>
            <a:r>
              <a:rPr lang="vi-VN" sz="2000" dirty="0"/>
              <a:t>Trong TypeScript, sử dụng interface là cách khai báo trước cấu trúc cần phải có cho các class, các function, các biến</a:t>
            </a:r>
            <a:r>
              <a:rPr lang="vi-VN" sz="2000" dirty="0" smtClean="0"/>
              <a:t>…</a:t>
            </a:r>
            <a:endParaRPr lang="en-US" sz="2000" dirty="0" smtClean="0"/>
          </a:p>
          <a:p>
            <a:r>
              <a:rPr lang="vi-VN" sz="2000" dirty="0"/>
              <a:t>TypeScript không biên dịch interface sang mã JavaScript. Typescript chỉ dùng interface cho mục đích hỗ trợ kiểm tra kiểu vả cấu trúc của các biến, function, class … sử dụng theo interface được chính xác.</a:t>
            </a:r>
            <a:endParaRPr lang="en-US" sz="2000" dirty="0"/>
          </a:p>
        </p:txBody>
      </p:sp>
      <p:sp>
        <p:nvSpPr>
          <p:cNvPr id="4" name="Rectangle 1"/>
          <p:cNvSpPr>
            <a:spLocks noChangeArrowheads="1"/>
          </p:cNvSpPr>
          <p:nvPr/>
        </p:nvSpPr>
        <p:spPr bwMode="auto">
          <a:xfrm>
            <a:off x="6771736" y="2279545"/>
            <a:ext cx="5014823" cy="181583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interface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IMonAn</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id:number</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tenMon</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gia:number</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khuyenmai</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(number) =&gt; number;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vitri</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 string;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9346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62237" y="385762"/>
            <a:ext cx="6867525" cy="6086475"/>
          </a:xfrm>
          <a:prstGeom prst="rect">
            <a:avLst/>
          </a:prstGeom>
        </p:spPr>
      </p:pic>
    </p:spTree>
    <p:extLst>
      <p:ext uri="{BB962C8B-B14F-4D97-AF65-F5344CB8AC3E}">
        <p14:creationId xmlns:p14="http://schemas.microsoft.com/office/powerpoint/2010/main" val="1949962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853</Words>
  <Application>Microsoft Office PowerPoint</Application>
  <PresentationFormat>Widescreen</PresentationFormat>
  <Paragraphs>136</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Courier New</vt:lpstr>
      <vt:lpstr>Roboto</vt:lpstr>
      <vt:lpstr>Office Theme</vt:lpstr>
      <vt:lpstr>Các kiểu dữ liệu trong TypeScript</vt:lpstr>
      <vt:lpstr>PowerPoint Presentation</vt:lpstr>
      <vt:lpstr>PowerPoint Presentation</vt:lpstr>
      <vt:lpstr>PowerPoint Presentation</vt:lpstr>
      <vt:lpstr>PowerPoint Presentation</vt:lpstr>
      <vt:lpstr>PowerPoint Presentation</vt:lpstr>
      <vt:lpstr>Interface trong typescript</vt:lpstr>
      <vt:lpstr>Tổng quát</vt:lpstr>
      <vt:lpstr>PowerPoint Presentation</vt:lpstr>
      <vt:lpstr>PowerPoint Presentation</vt:lpstr>
      <vt:lpstr>PowerPoint Presentation</vt:lpstr>
      <vt:lpstr>PowerPoint Presentation</vt:lpstr>
      <vt:lpstr>Class trong TypeScript</vt:lpstr>
      <vt:lpstr>Tổng quát</vt:lpstr>
      <vt:lpstr>PowerPoint Presentation</vt:lpstr>
      <vt:lpstr>Type nâng cao trong TypeScript </vt:lpstr>
      <vt:lpstr>PowerPoint Presentation</vt:lpstr>
      <vt:lpstr>PowerPoint Presentation</vt:lpstr>
      <vt:lpstr>PowerPoint Presentation</vt:lpstr>
      <vt:lpstr>PowerPoint Presentation</vt:lpstr>
      <vt:lpstr>Generic trong TypeScript</vt:lpstr>
      <vt:lpstr>Tổng quát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Các kiểu dữ liệu trong TypeScript</dc:title>
  <dc:creator>Boss</dc:creator>
  <cp:lastModifiedBy>Boss</cp:lastModifiedBy>
  <cp:revision>15</cp:revision>
  <dcterms:created xsi:type="dcterms:W3CDTF">2024-02-29T07:55:23Z</dcterms:created>
  <dcterms:modified xsi:type="dcterms:W3CDTF">2024-02-29T10:11:46Z</dcterms:modified>
</cp:coreProperties>
</file>