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266" r:id="rId7"/>
    <p:sldId id="267" r:id="rId8"/>
    <p:sldId id="268" r:id="rId9"/>
    <p:sldId id="269" r:id="rId10"/>
    <p:sldId id="270" r:id="rId11"/>
    <p:sldId id="271" r:id="rId12"/>
    <p:sldId id="272" r:id="rId13"/>
    <p:sldId id="273" r:id="rId14"/>
    <p:sldId id="274" r:id="rId15"/>
    <p:sldId id="276" r:id="rId16"/>
    <p:sldId id="277" r:id="rId17"/>
    <p:sldId id="278" r:id="rId18"/>
    <p:sldId id="279" r:id="rId19"/>
    <p:sldId id="280" r:id="rId20"/>
    <p:sldId id="259" r:id="rId21"/>
    <p:sldId id="260" r:id="rId22"/>
    <p:sldId id="261" r:id="rId23"/>
    <p:sldId id="262" r:id="rId24"/>
    <p:sldId id="263" r:id="rId25"/>
    <p:sldId id="281" r:id="rId26"/>
    <p:sldId id="282" r:id="rId27"/>
    <p:sldId id="283" r:id="rId28"/>
    <p:sldId id="284" r:id="rId29"/>
    <p:sldId id="286" r:id="rId30"/>
    <p:sldId id="285" r:id="rId31"/>
    <p:sldId id="287" r:id="rId32"/>
    <p:sldId id="288" r:id="rId33"/>
    <p:sldId id="289" r:id="rId34"/>
    <p:sldId id="290" r:id="rId35"/>
    <p:sldId id="2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B7946D-1E42-4701-B34E-8A76883BBEB3}"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066FD-BBA3-40E0-A258-D6F9F4425D7E}" type="slidenum">
              <a:rPr lang="en-US" smtClean="0"/>
              <a:t>‹#›</a:t>
            </a:fld>
            <a:endParaRPr lang="en-US"/>
          </a:p>
        </p:txBody>
      </p:sp>
    </p:spTree>
    <p:extLst>
      <p:ext uri="{BB962C8B-B14F-4D97-AF65-F5344CB8AC3E}">
        <p14:creationId xmlns:p14="http://schemas.microsoft.com/office/powerpoint/2010/main" val="762232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B7946D-1E42-4701-B34E-8A76883BBEB3}"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066FD-BBA3-40E0-A258-D6F9F4425D7E}" type="slidenum">
              <a:rPr lang="en-US" smtClean="0"/>
              <a:t>‹#›</a:t>
            </a:fld>
            <a:endParaRPr lang="en-US"/>
          </a:p>
        </p:txBody>
      </p:sp>
    </p:spTree>
    <p:extLst>
      <p:ext uri="{BB962C8B-B14F-4D97-AF65-F5344CB8AC3E}">
        <p14:creationId xmlns:p14="http://schemas.microsoft.com/office/powerpoint/2010/main" val="3352666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B7946D-1E42-4701-B34E-8A76883BBEB3}"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066FD-BBA3-40E0-A258-D6F9F4425D7E}" type="slidenum">
              <a:rPr lang="en-US" smtClean="0"/>
              <a:t>‹#›</a:t>
            </a:fld>
            <a:endParaRPr lang="en-US"/>
          </a:p>
        </p:txBody>
      </p:sp>
    </p:spTree>
    <p:extLst>
      <p:ext uri="{BB962C8B-B14F-4D97-AF65-F5344CB8AC3E}">
        <p14:creationId xmlns:p14="http://schemas.microsoft.com/office/powerpoint/2010/main" val="2586112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B7946D-1E42-4701-B34E-8A76883BBEB3}"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066FD-BBA3-40E0-A258-D6F9F4425D7E}" type="slidenum">
              <a:rPr lang="en-US" smtClean="0"/>
              <a:t>‹#›</a:t>
            </a:fld>
            <a:endParaRPr lang="en-US"/>
          </a:p>
        </p:txBody>
      </p:sp>
    </p:spTree>
    <p:extLst>
      <p:ext uri="{BB962C8B-B14F-4D97-AF65-F5344CB8AC3E}">
        <p14:creationId xmlns:p14="http://schemas.microsoft.com/office/powerpoint/2010/main" val="2415413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8B7946D-1E42-4701-B34E-8A76883BBEB3}"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066FD-BBA3-40E0-A258-D6F9F4425D7E}" type="slidenum">
              <a:rPr lang="en-US" smtClean="0"/>
              <a:t>‹#›</a:t>
            </a:fld>
            <a:endParaRPr lang="en-US"/>
          </a:p>
        </p:txBody>
      </p:sp>
    </p:spTree>
    <p:extLst>
      <p:ext uri="{BB962C8B-B14F-4D97-AF65-F5344CB8AC3E}">
        <p14:creationId xmlns:p14="http://schemas.microsoft.com/office/powerpoint/2010/main" val="2946887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B7946D-1E42-4701-B34E-8A76883BBEB3}" type="datetimeFigureOut">
              <a:rPr lang="en-US" smtClean="0"/>
              <a:t>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0066FD-BBA3-40E0-A258-D6F9F4425D7E}" type="slidenum">
              <a:rPr lang="en-US" smtClean="0"/>
              <a:t>‹#›</a:t>
            </a:fld>
            <a:endParaRPr lang="en-US"/>
          </a:p>
        </p:txBody>
      </p:sp>
    </p:spTree>
    <p:extLst>
      <p:ext uri="{BB962C8B-B14F-4D97-AF65-F5344CB8AC3E}">
        <p14:creationId xmlns:p14="http://schemas.microsoft.com/office/powerpoint/2010/main" val="3759565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B7946D-1E42-4701-B34E-8A76883BBEB3}" type="datetimeFigureOut">
              <a:rPr lang="en-US" smtClean="0"/>
              <a:t>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0066FD-BBA3-40E0-A258-D6F9F4425D7E}" type="slidenum">
              <a:rPr lang="en-US" smtClean="0"/>
              <a:t>‹#›</a:t>
            </a:fld>
            <a:endParaRPr lang="en-US"/>
          </a:p>
        </p:txBody>
      </p:sp>
    </p:spTree>
    <p:extLst>
      <p:ext uri="{BB962C8B-B14F-4D97-AF65-F5344CB8AC3E}">
        <p14:creationId xmlns:p14="http://schemas.microsoft.com/office/powerpoint/2010/main" val="614386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B7946D-1E42-4701-B34E-8A76883BBEB3}" type="datetimeFigureOut">
              <a:rPr lang="en-US" smtClean="0"/>
              <a:t>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0066FD-BBA3-40E0-A258-D6F9F4425D7E}" type="slidenum">
              <a:rPr lang="en-US" smtClean="0"/>
              <a:t>‹#›</a:t>
            </a:fld>
            <a:endParaRPr lang="en-US"/>
          </a:p>
        </p:txBody>
      </p:sp>
    </p:spTree>
    <p:extLst>
      <p:ext uri="{BB962C8B-B14F-4D97-AF65-F5344CB8AC3E}">
        <p14:creationId xmlns:p14="http://schemas.microsoft.com/office/powerpoint/2010/main" val="1827709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B7946D-1E42-4701-B34E-8A76883BBEB3}" type="datetimeFigureOut">
              <a:rPr lang="en-US" smtClean="0"/>
              <a:t>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0066FD-BBA3-40E0-A258-D6F9F4425D7E}" type="slidenum">
              <a:rPr lang="en-US" smtClean="0"/>
              <a:t>‹#›</a:t>
            </a:fld>
            <a:endParaRPr lang="en-US"/>
          </a:p>
        </p:txBody>
      </p:sp>
    </p:spTree>
    <p:extLst>
      <p:ext uri="{BB962C8B-B14F-4D97-AF65-F5344CB8AC3E}">
        <p14:creationId xmlns:p14="http://schemas.microsoft.com/office/powerpoint/2010/main" val="637601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B7946D-1E42-4701-B34E-8A76883BBEB3}" type="datetimeFigureOut">
              <a:rPr lang="en-US" smtClean="0"/>
              <a:t>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0066FD-BBA3-40E0-A258-D6F9F4425D7E}" type="slidenum">
              <a:rPr lang="en-US" smtClean="0"/>
              <a:t>‹#›</a:t>
            </a:fld>
            <a:endParaRPr lang="en-US"/>
          </a:p>
        </p:txBody>
      </p:sp>
    </p:spTree>
    <p:extLst>
      <p:ext uri="{BB962C8B-B14F-4D97-AF65-F5344CB8AC3E}">
        <p14:creationId xmlns:p14="http://schemas.microsoft.com/office/powerpoint/2010/main" val="3247016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B7946D-1E42-4701-B34E-8A76883BBEB3}" type="datetimeFigureOut">
              <a:rPr lang="en-US" smtClean="0"/>
              <a:t>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0066FD-BBA3-40E0-A258-D6F9F4425D7E}" type="slidenum">
              <a:rPr lang="en-US" smtClean="0"/>
              <a:t>‹#›</a:t>
            </a:fld>
            <a:endParaRPr lang="en-US"/>
          </a:p>
        </p:txBody>
      </p:sp>
    </p:spTree>
    <p:extLst>
      <p:ext uri="{BB962C8B-B14F-4D97-AF65-F5344CB8AC3E}">
        <p14:creationId xmlns:p14="http://schemas.microsoft.com/office/powerpoint/2010/main" val="1294668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B7946D-1E42-4701-B34E-8A76883BBEB3}" type="datetimeFigureOut">
              <a:rPr lang="en-US" smtClean="0"/>
              <a:t>3/1/2024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0066FD-BBA3-40E0-A258-D6F9F4425D7E}" type="slidenum">
              <a:rPr lang="en-US" smtClean="0"/>
              <a:t>‹#›</a:t>
            </a:fld>
            <a:endParaRPr lang="en-US"/>
          </a:p>
        </p:txBody>
      </p:sp>
    </p:spTree>
    <p:extLst>
      <p:ext uri="{BB962C8B-B14F-4D97-AF65-F5344CB8AC3E}">
        <p14:creationId xmlns:p14="http://schemas.microsoft.com/office/powerpoint/2010/main" val="623296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Why NEST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35894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67486" y="62572"/>
            <a:ext cx="6246839" cy="6795428"/>
          </a:xfrm>
          <a:prstGeom prst="rect">
            <a:avLst/>
          </a:prstGeom>
        </p:spPr>
      </p:pic>
    </p:spTree>
    <p:extLst>
      <p:ext uri="{BB962C8B-B14F-4D97-AF65-F5344CB8AC3E}">
        <p14:creationId xmlns:p14="http://schemas.microsoft.com/office/powerpoint/2010/main" val="1124178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32981" y="0"/>
            <a:ext cx="6458399" cy="6734793"/>
          </a:xfrm>
          <a:prstGeom prst="rect">
            <a:avLst/>
          </a:prstGeom>
        </p:spPr>
      </p:pic>
    </p:spTree>
    <p:extLst>
      <p:ext uri="{BB962C8B-B14F-4D97-AF65-F5344CB8AC3E}">
        <p14:creationId xmlns:p14="http://schemas.microsoft.com/office/powerpoint/2010/main" val="818306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5148" y="0"/>
            <a:ext cx="4886414" cy="3364301"/>
          </a:xfrm>
          <a:prstGeom prst="rect">
            <a:avLst/>
          </a:prstGeom>
        </p:spPr>
      </p:pic>
      <p:pic>
        <p:nvPicPr>
          <p:cNvPr id="3" name="Picture 2"/>
          <p:cNvPicPr>
            <a:picLocks noChangeAspect="1"/>
          </p:cNvPicPr>
          <p:nvPr/>
        </p:nvPicPr>
        <p:blipFill>
          <a:blip r:embed="rId3"/>
          <a:stretch>
            <a:fillRect/>
          </a:stretch>
        </p:blipFill>
        <p:spPr>
          <a:xfrm>
            <a:off x="1518249" y="3122502"/>
            <a:ext cx="4529137" cy="3735498"/>
          </a:xfrm>
          <a:prstGeom prst="rect">
            <a:avLst/>
          </a:prstGeom>
        </p:spPr>
      </p:pic>
      <p:pic>
        <p:nvPicPr>
          <p:cNvPr id="4" name="Picture 3"/>
          <p:cNvPicPr>
            <a:picLocks noChangeAspect="1"/>
          </p:cNvPicPr>
          <p:nvPr/>
        </p:nvPicPr>
        <p:blipFill>
          <a:blip r:embed="rId4"/>
          <a:stretch>
            <a:fillRect/>
          </a:stretch>
        </p:blipFill>
        <p:spPr>
          <a:xfrm>
            <a:off x="5796574" y="672910"/>
            <a:ext cx="6395426" cy="3830080"/>
          </a:xfrm>
          <a:prstGeom prst="rect">
            <a:avLst/>
          </a:prstGeom>
        </p:spPr>
      </p:pic>
    </p:spTree>
    <p:extLst>
      <p:ext uri="{BB962C8B-B14F-4D97-AF65-F5344CB8AC3E}">
        <p14:creationId xmlns:p14="http://schemas.microsoft.com/office/powerpoint/2010/main" val="1886798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7260" y="1921633"/>
            <a:ext cx="9782355" cy="2862322"/>
          </a:xfrm>
          <a:prstGeom prst="rect">
            <a:avLst/>
          </a:prstGeom>
        </p:spPr>
        <p:txBody>
          <a:bodyPr wrap="square">
            <a:spAutoFit/>
          </a:bodyPr>
          <a:lstStyle/>
          <a:p>
            <a:pPr>
              <a:lnSpc>
                <a:spcPct val="200000"/>
              </a:lnSpc>
            </a:pPr>
            <a:r>
              <a:rPr lang="vi-VN" b="0" i="0" dirty="0" smtClean="0">
                <a:solidFill>
                  <a:srgbClr val="C00000"/>
                </a:solidFill>
                <a:effectLst/>
                <a:latin typeface="Open Sans" panose="020B0606030504020204" pitchFamily="34" charset="0"/>
              </a:rPr>
              <a:t>Decorator, Metadata là các tính năng thử nghiệm và có thể dẫn đến các breaking changes trong tương lai.</a:t>
            </a:r>
          </a:p>
          <a:p>
            <a:pPr>
              <a:lnSpc>
                <a:spcPct val="200000"/>
              </a:lnSpc>
            </a:pPr>
            <a:r>
              <a:rPr lang="vi-VN" b="0" i="0" dirty="0" smtClean="0">
                <a:solidFill>
                  <a:srgbClr val="C00000"/>
                </a:solidFill>
                <a:effectLst/>
                <a:latin typeface="Open Sans" panose="020B0606030504020204" pitchFamily="34" charset="0"/>
              </a:rPr>
              <a:t>Tuy nhiên, đây đều là các tính năng đã được xác nhận là đang (và sẽ) được implement vào JavaScript trong tương lai, nên ta có thể yên tâm sử dụng nó thông qua cách mà TypeScript cung cấp mà không phải quá lo lắng.</a:t>
            </a:r>
            <a:endParaRPr lang="vi-VN" b="0" i="0" dirty="0">
              <a:solidFill>
                <a:srgbClr val="C00000"/>
              </a:solidFill>
              <a:effectLst/>
              <a:latin typeface="Open Sans" panose="020B0606030504020204" pitchFamily="34" charset="0"/>
            </a:endParaRPr>
          </a:p>
        </p:txBody>
      </p:sp>
    </p:spTree>
    <p:extLst>
      <p:ext uri="{BB962C8B-B14F-4D97-AF65-F5344CB8AC3E}">
        <p14:creationId xmlns:p14="http://schemas.microsoft.com/office/powerpoint/2010/main" val="2448052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lvl="1" algn="l" rtl="0">
              <a:lnSpc>
                <a:spcPct val="90000"/>
              </a:lnSpc>
              <a:spcBef>
                <a:spcPct val="0"/>
              </a:spcBef>
            </a:pPr>
            <a:r>
              <a:rPr lang="en-US" sz="4000" dirty="0" err="1"/>
              <a:t>NestJS</a:t>
            </a:r>
            <a:r>
              <a:rPr lang="en-US" sz="4000" dirty="0"/>
              <a:t> </a:t>
            </a:r>
            <a:r>
              <a:rPr lang="en-US" sz="4000" dirty="0" smtClean="0"/>
              <a:t>– Providers</a:t>
            </a:r>
            <a:r>
              <a:rPr lang="en-US" dirty="0" smtClean="0"/>
              <a:t/>
            </a:r>
            <a:br>
              <a:rPr lang="en-US" dirty="0" smtClean="0"/>
            </a:br>
            <a:r>
              <a:rPr lang="vi-VN" sz="1800" dirty="0"/>
              <a:t>Providers là thành phần cơ bản và cực kỳ quan trọng trong Nest để thực hiện Dependency Injection</a:t>
            </a:r>
            <a:r>
              <a:rPr lang="vi-VN" sz="1800" dirty="0" smtClean="0"/>
              <a:t>.</a:t>
            </a:r>
            <a:r>
              <a:rPr lang="en-US" sz="1800" b="1" dirty="0" smtClean="0"/>
              <a:t/>
            </a:r>
            <a:br>
              <a:rPr lang="en-US" sz="1800" b="1" dirty="0" smtClean="0"/>
            </a:br>
            <a:r>
              <a:rPr lang="en-US" sz="1400" b="1" dirty="0" smtClean="0"/>
              <a:t>Dependency Injection là </a:t>
            </a:r>
            <a:r>
              <a:rPr lang="en-US" sz="1400" b="1" dirty="0" err="1" smtClean="0"/>
              <a:t>một</a:t>
            </a:r>
            <a:r>
              <a:rPr lang="en-US" sz="1400" b="1" dirty="0" smtClean="0"/>
              <a:t> DP(Design Pattern).</a:t>
            </a:r>
            <a:endParaRPr lang="en-US" sz="1400" dirty="0"/>
          </a:p>
        </p:txBody>
      </p:sp>
      <p:sp>
        <p:nvSpPr>
          <p:cNvPr id="3" name="Content Placeholder 2"/>
          <p:cNvSpPr>
            <a:spLocks noGrp="1"/>
          </p:cNvSpPr>
          <p:nvPr>
            <p:ph idx="1"/>
          </p:nvPr>
        </p:nvSpPr>
        <p:spPr/>
        <p:txBody>
          <a:bodyPr>
            <a:normAutofit fontScale="85000" lnSpcReduction="10000"/>
          </a:bodyPr>
          <a:lstStyle/>
          <a:p>
            <a:r>
              <a:rPr lang="vi-VN" dirty="0"/>
              <a:t>Trong NestJS, providers đóng vai trò quan trọng trong việc quản lý các đối tượng có thể được inject và sử dụng trong ứng dụng</a:t>
            </a:r>
            <a:r>
              <a:rPr lang="vi-VN" dirty="0" smtClean="0"/>
              <a:t>.</a:t>
            </a:r>
            <a:endParaRPr lang="en-US" dirty="0" smtClean="0"/>
          </a:p>
          <a:p>
            <a:pPr lvl="1"/>
            <a:r>
              <a:rPr lang="en-US" b="1" dirty="0"/>
              <a:t>Service Providers</a:t>
            </a:r>
            <a:r>
              <a:rPr lang="en-US" b="1" dirty="0" smtClean="0"/>
              <a:t>:</a:t>
            </a:r>
          </a:p>
          <a:p>
            <a:pPr lvl="2"/>
            <a:r>
              <a:rPr lang="vi-VN" dirty="0"/>
              <a:t>Trong NestJS, các class được đánh dấu bằng decorator @Injectable() được coi là service providers.</a:t>
            </a:r>
            <a:endParaRPr lang="en-US" dirty="0"/>
          </a:p>
          <a:p>
            <a:pPr lvl="2"/>
            <a:r>
              <a:rPr lang="vi-VN" dirty="0"/>
              <a:t>Các service providers thường chứa </a:t>
            </a:r>
            <a:r>
              <a:rPr lang="vi-VN" dirty="0" smtClean="0"/>
              <a:t>logic, gọi API</a:t>
            </a:r>
            <a:r>
              <a:rPr lang="vi-VN" dirty="0"/>
              <a:t>, truy vấn cơ sở dữ </a:t>
            </a:r>
            <a:r>
              <a:rPr lang="vi-VN" dirty="0" smtClean="0"/>
              <a:t>liệu</a:t>
            </a:r>
            <a:r>
              <a:rPr lang="en-US" dirty="0" smtClean="0"/>
              <a:t> &amp; </a:t>
            </a:r>
            <a:r>
              <a:rPr lang="vi-VN" dirty="0" smtClean="0"/>
              <a:t>xử </a:t>
            </a:r>
            <a:r>
              <a:rPr lang="vi-VN" dirty="0"/>
              <a:t>lý dữ liệu.</a:t>
            </a:r>
            <a:endParaRPr lang="en-US" b="1" dirty="0" smtClean="0"/>
          </a:p>
          <a:p>
            <a:pPr lvl="1"/>
            <a:r>
              <a:rPr lang="en-US" b="1" dirty="0"/>
              <a:t>Controller </a:t>
            </a:r>
            <a:r>
              <a:rPr lang="en-US" b="1" dirty="0" err="1"/>
              <a:t>và</a:t>
            </a:r>
            <a:r>
              <a:rPr lang="en-US" b="1" dirty="0"/>
              <a:t> Dependency </a:t>
            </a:r>
            <a:r>
              <a:rPr lang="en-US" b="1" dirty="0" smtClean="0"/>
              <a:t>Injection:</a:t>
            </a:r>
          </a:p>
          <a:p>
            <a:pPr lvl="2"/>
            <a:r>
              <a:rPr lang="en-US" dirty="0"/>
              <a:t>Controllers </a:t>
            </a:r>
            <a:r>
              <a:rPr lang="en-US" dirty="0" err="1"/>
              <a:t>trong</a:t>
            </a:r>
            <a:r>
              <a:rPr lang="en-US" dirty="0"/>
              <a:t> </a:t>
            </a:r>
            <a:r>
              <a:rPr lang="en-US" dirty="0" err="1"/>
              <a:t>NestJS</a:t>
            </a:r>
            <a:r>
              <a:rPr lang="en-US" dirty="0"/>
              <a:t> </a:t>
            </a:r>
            <a:r>
              <a:rPr lang="en-US" dirty="0" err="1"/>
              <a:t>sử</a:t>
            </a:r>
            <a:r>
              <a:rPr lang="en-US" dirty="0"/>
              <a:t> </a:t>
            </a:r>
            <a:r>
              <a:rPr lang="en-US" dirty="0" err="1"/>
              <a:t>dụng</a:t>
            </a:r>
            <a:r>
              <a:rPr lang="en-US" dirty="0"/>
              <a:t> dependency injection </a:t>
            </a:r>
            <a:r>
              <a:rPr lang="en-US" dirty="0" err="1"/>
              <a:t>để</a:t>
            </a:r>
            <a:r>
              <a:rPr lang="en-US" dirty="0"/>
              <a:t> </a:t>
            </a:r>
            <a:r>
              <a:rPr lang="en-US" dirty="0" err="1"/>
              <a:t>nhận</a:t>
            </a:r>
            <a:r>
              <a:rPr lang="en-US" dirty="0"/>
              <a:t> </a:t>
            </a:r>
            <a:r>
              <a:rPr lang="en-US" dirty="0" err="1"/>
              <a:t>các</a:t>
            </a:r>
            <a:r>
              <a:rPr lang="en-US" dirty="0"/>
              <a:t> service providers</a:t>
            </a:r>
            <a:r>
              <a:rPr lang="en-US" dirty="0" smtClean="0"/>
              <a:t>.</a:t>
            </a:r>
          </a:p>
          <a:p>
            <a:pPr lvl="2"/>
            <a:r>
              <a:rPr lang="vi-VN" dirty="0"/>
              <a:t>Các service providers được inject vào constructor của controllers thông qua parameter.</a:t>
            </a:r>
            <a:endParaRPr lang="en-US" b="1" dirty="0" smtClean="0"/>
          </a:p>
          <a:p>
            <a:pPr lvl="1"/>
            <a:r>
              <a:rPr lang="en-US" b="1" dirty="0"/>
              <a:t>Global Scopes </a:t>
            </a:r>
            <a:r>
              <a:rPr lang="en-US" b="1" dirty="0" err="1"/>
              <a:t>và</a:t>
            </a:r>
            <a:r>
              <a:rPr lang="en-US" b="1" dirty="0"/>
              <a:t> Request Scopes</a:t>
            </a:r>
            <a:r>
              <a:rPr lang="en-US" b="1" dirty="0" smtClean="0"/>
              <a:t>:</a:t>
            </a:r>
          </a:p>
          <a:p>
            <a:pPr lvl="2"/>
            <a:r>
              <a:rPr lang="vi-VN" dirty="0"/>
              <a:t>có thể quy định scopes của providers, chẳng hạn như </a:t>
            </a:r>
            <a:r>
              <a:rPr lang="vi-VN" dirty="0">
                <a:solidFill>
                  <a:srgbClr val="C00000"/>
                </a:solidFill>
              </a:rPr>
              <a:t>@Injectable({ scope: Scope.REQUEST }), </a:t>
            </a:r>
            <a:r>
              <a:rPr lang="vi-VN" dirty="0"/>
              <a:t>để xác định liệu mỗi request có sử dụng một instance riêng của provider hay không.</a:t>
            </a:r>
            <a:endParaRPr lang="en-US" dirty="0"/>
          </a:p>
          <a:p>
            <a:pPr lvl="1"/>
            <a:r>
              <a:rPr lang="en-US" b="1" dirty="0"/>
              <a:t>Module Providers </a:t>
            </a:r>
            <a:r>
              <a:rPr lang="en-US" b="1" dirty="0" err="1"/>
              <a:t>và</a:t>
            </a:r>
            <a:r>
              <a:rPr lang="en-US" b="1" dirty="0"/>
              <a:t> Singleton Pattern</a:t>
            </a:r>
            <a:r>
              <a:rPr lang="en-US" b="1" dirty="0" smtClean="0"/>
              <a:t>:</a:t>
            </a:r>
          </a:p>
          <a:p>
            <a:pPr lvl="2"/>
            <a:r>
              <a:rPr lang="vi-VN" dirty="0"/>
              <a:t>Providers thường được định nghĩa trong các modules của ứng dụng.</a:t>
            </a:r>
            <a:endParaRPr lang="en-US" dirty="0"/>
          </a:p>
        </p:txBody>
      </p:sp>
    </p:spTree>
    <p:extLst>
      <p:ext uri="{BB962C8B-B14F-4D97-AF65-F5344CB8AC3E}">
        <p14:creationId xmlns:p14="http://schemas.microsoft.com/office/powerpoint/2010/main" val="3931609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lvl="1" algn="l" rtl="0">
              <a:lnSpc>
                <a:spcPct val="90000"/>
              </a:lnSpc>
              <a:spcBef>
                <a:spcPct val="0"/>
              </a:spcBef>
            </a:pPr>
            <a:r>
              <a:rPr lang="en-US" sz="4000" dirty="0" err="1"/>
              <a:t>NestJS</a:t>
            </a:r>
            <a:r>
              <a:rPr lang="en-US" sz="4000" dirty="0"/>
              <a:t> </a:t>
            </a:r>
            <a:r>
              <a:rPr lang="en-US" sz="4000" dirty="0" smtClean="0"/>
              <a:t>– Providers</a:t>
            </a:r>
            <a:r>
              <a:rPr lang="en-US" dirty="0" smtClean="0"/>
              <a:t/>
            </a:r>
            <a:br>
              <a:rPr lang="en-US" dirty="0" smtClean="0"/>
            </a:br>
            <a:r>
              <a:rPr lang="vi-VN" sz="1800" dirty="0"/>
              <a:t>Providers là thành phần cơ bản và cực kỳ quan trọng trong Nest để thực hiện Dependency Injection</a:t>
            </a:r>
            <a:r>
              <a:rPr lang="vi-VN" sz="1800" dirty="0" smtClean="0"/>
              <a:t>.</a:t>
            </a:r>
            <a:r>
              <a:rPr lang="en-US" sz="1800" b="1" dirty="0" smtClean="0"/>
              <a:t/>
            </a:r>
            <a:br>
              <a:rPr lang="en-US" sz="1800" b="1" dirty="0" smtClean="0"/>
            </a:br>
            <a:r>
              <a:rPr lang="en-US" sz="1400" b="1" dirty="0" smtClean="0"/>
              <a:t>Dependency Injection là </a:t>
            </a:r>
            <a:r>
              <a:rPr lang="en-US" sz="1400" b="1" dirty="0" err="1" smtClean="0"/>
              <a:t>một</a:t>
            </a:r>
            <a:r>
              <a:rPr lang="en-US" sz="1400" b="1" dirty="0" smtClean="0"/>
              <a:t> DP(Design Pattern).</a:t>
            </a:r>
            <a:endParaRPr lang="en-US" sz="1400" dirty="0"/>
          </a:p>
        </p:txBody>
      </p:sp>
      <p:sp>
        <p:nvSpPr>
          <p:cNvPr id="3" name="Content Placeholder 2"/>
          <p:cNvSpPr>
            <a:spLocks noGrp="1"/>
          </p:cNvSpPr>
          <p:nvPr>
            <p:ph idx="1"/>
          </p:nvPr>
        </p:nvSpPr>
        <p:spPr/>
        <p:txBody>
          <a:bodyPr>
            <a:normAutofit fontScale="92500" lnSpcReduction="10000"/>
          </a:bodyPr>
          <a:lstStyle/>
          <a:p>
            <a:r>
              <a:rPr lang="vi-VN" dirty="0" smtClean="0"/>
              <a:t>Dependency Injection (DI), đi kèm đó là 3 khái niệm class</a:t>
            </a:r>
            <a:r>
              <a:rPr lang="en-US" dirty="0" smtClean="0"/>
              <a:t>:</a:t>
            </a:r>
          </a:p>
          <a:p>
            <a:pPr lvl="1">
              <a:buFont typeface="Wingdings" panose="05000000000000000000" pitchFamily="2" charset="2"/>
              <a:buChar char="ü"/>
            </a:pPr>
            <a:r>
              <a:rPr lang="vi-VN" dirty="0" smtClean="0"/>
              <a:t>Client </a:t>
            </a:r>
            <a:endParaRPr lang="en-US" dirty="0" smtClean="0"/>
          </a:p>
          <a:p>
            <a:pPr lvl="1">
              <a:buFont typeface="Wingdings" panose="05000000000000000000" pitchFamily="2" charset="2"/>
              <a:buChar char="ü"/>
            </a:pPr>
            <a:r>
              <a:rPr lang="vi-VN" dirty="0" smtClean="0"/>
              <a:t>Service </a:t>
            </a:r>
            <a:endParaRPr lang="en-US" dirty="0" smtClean="0"/>
          </a:p>
          <a:p>
            <a:pPr lvl="1">
              <a:buFont typeface="Wingdings" panose="05000000000000000000" pitchFamily="2" charset="2"/>
              <a:buChar char="ü"/>
            </a:pPr>
            <a:r>
              <a:rPr lang="vi-VN" dirty="0" smtClean="0"/>
              <a:t>Injector</a:t>
            </a:r>
            <a:endParaRPr lang="en-US" dirty="0" smtClean="0"/>
          </a:p>
          <a:p>
            <a:r>
              <a:rPr lang="en-US" dirty="0" err="1" smtClean="0"/>
              <a:t>Trong</a:t>
            </a:r>
            <a:r>
              <a:rPr lang="en-US" dirty="0" smtClean="0"/>
              <a:t> Nest, providers </a:t>
            </a:r>
            <a:r>
              <a:rPr lang="en-US" dirty="0" err="1" smtClean="0"/>
              <a:t>đại</a:t>
            </a:r>
            <a:r>
              <a:rPr lang="en-US" dirty="0" smtClean="0"/>
              <a:t> </a:t>
            </a:r>
            <a:r>
              <a:rPr lang="en-US" dirty="0" err="1" smtClean="0"/>
              <a:t>diện</a:t>
            </a:r>
            <a:r>
              <a:rPr lang="en-US" dirty="0" smtClean="0"/>
              <a:t> </a:t>
            </a:r>
            <a:r>
              <a:rPr lang="en-US" dirty="0" err="1" smtClean="0"/>
              <a:t>cho</a:t>
            </a:r>
            <a:r>
              <a:rPr lang="en-US" dirty="0" smtClean="0"/>
              <a:t> </a:t>
            </a:r>
            <a:r>
              <a:rPr lang="en-US" dirty="0" err="1" smtClean="0"/>
              <a:t>các</a:t>
            </a:r>
            <a:r>
              <a:rPr lang="en-US" dirty="0" smtClean="0"/>
              <a:t> class Service </a:t>
            </a:r>
            <a:r>
              <a:rPr lang="en-US" dirty="0" smtClean="0">
                <a:sym typeface="Wingdings" panose="05000000000000000000" pitchFamily="2" charset="2"/>
              </a:rPr>
              <a:t> </a:t>
            </a:r>
            <a:r>
              <a:rPr lang="vi-VN" dirty="0" smtClean="0"/>
              <a:t>các </a:t>
            </a:r>
            <a:r>
              <a:rPr lang="vi-VN" dirty="0"/>
              <a:t>providers sẽ được </a:t>
            </a:r>
            <a:r>
              <a:rPr lang="vi-VN" b="1" dirty="0"/>
              <a:t>inject</a:t>
            </a:r>
            <a:r>
              <a:rPr lang="vi-VN" dirty="0"/>
              <a:t> vào những nơi cần sử dụng thông qua DI</a:t>
            </a:r>
            <a:r>
              <a:rPr lang="en-US" dirty="0" smtClean="0">
                <a:sym typeface="Wingdings" panose="05000000000000000000" pitchFamily="2" charset="2"/>
              </a:rPr>
              <a:t> .</a:t>
            </a:r>
          </a:p>
          <a:p>
            <a:r>
              <a:rPr lang="vi-VN" dirty="0"/>
              <a:t>Một số class cơ bản trong Nest được xem là provider như</a:t>
            </a:r>
          </a:p>
          <a:p>
            <a:pPr lvl="1">
              <a:buFont typeface="Wingdings" panose="05000000000000000000" pitchFamily="2" charset="2"/>
              <a:buChar char="ü"/>
            </a:pPr>
            <a:r>
              <a:rPr lang="vi-VN" dirty="0"/>
              <a:t>Service</a:t>
            </a:r>
          </a:p>
          <a:p>
            <a:pPr lvl="1">
              <a:buFont typeface="Wingdings" panose="05000000000000000000" pitchFamily="2" charset="2"/>
              <a:buChar char="ü"/>
            </a:pPr>
            <a:r>
              <a:rPr lang="vi-VN" dirty="0"/>
              <a:t>Factory</a:t>
            </a:r>
          </a:p>
          <a:p>
            <a:pPr lvl="1">
              <a:buFont typeface="Wingdings" panose="05000000000000000000" pitchFamily="2" charset="2"/>
              <a:buChar char="ü"/>
            </a:pPr>
            <a:r>
              <a:rPr lang="vi-VN" dirty="0"/>
              <a:t>Repository</a:t>
            </a:r>
          </a:p>
          <a:p>
            <a:pPr lvl="1">
              <a:buFont typeface="Wingdings" panose="05000000000000000000" pitchFamily="2" charset="2"/>
              <a:buChar char="ü"/>
            </a:pPr>
            <a:r>
              <a:rPr lang="vi-VN" dirty="0"/>
              <a:t>Helper</a:t>
            </a:r>
          </a:p>
          <a:p>
            <a:pPr lvl="1">
              <a:buFont typeface="Wingdings" panose="05000000000000000000" pitchFamily="2" charset="2"/>
              <a:buChar char="ü"/>
            </a:pPr>
            <a:r>
              <a:rPr lang="vi-VN" dirty="0"/>
              <a:t>...</a:t>
            </a:r>
          </a:p>
          <a:p>
            <a:endParaRPr lang="en-US" dirty="0" smtClean="0"/>
          </a:p>
        </p:txBody>
      </p:sp>
    </p:spTree>
    <p:extLst>
      <p:ext uri="{BB962C8B-B14F-4D97-AF65-F5344CB8AC3E}">
        <p14:creationId xmlns:p14="http://schemas.microsoft.com/office/powerpoint/2010/main" val="1073925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lvl="1" algn="l" rtl="0">
              <a:lnSpc>
                <a:spcPct val="90000"/>
              </a:lnSpc>
              <a:spcBef>
                <a:spcPct val="0"/>
              </a:spcBef>
            </a:pPr>
            <a:r>
              <a:rPr lang="en-US" sz="4000" b="1" dirty="0"/>
              <a:t>Dependency </a:t>
            </a:r>
            <a:r>
              <a:rPr lang="en-US" sz="4000" b="1" dirty="0" smtClean="0"/>
              <a:t>Injection</a:t>
            </a:r>
            <a:r>
              <a:rPr lang="en-US" dirty="0" smtClean="0"/>
              <a:t/>
            </a:r>
            <a:br>
              <a:rPr lang="en-US" dirty="0" smtClean="0"/>
            </a:br>
            <a:r>
              <a:rPr lang="vi-VN" sz="1800" dirty="0"/>
              <a:t>Providers là thành phần cơ bản và cực kỳ quan trọng trong Nest để thực hiện Dependency Injection</a:t>
            </a:r>
            <a:r>
              <a:rPr lang="vi-VN" sz="1800" dirty="0" smtClean="0"/>
              <a:t>.</a:t>
            </a:r>
            <a:r>
              <a:rPr lang="en-US" sz="1800" b="1" dirty="0" smtClean="0"/>
              <a:t/>
            </a:r>
            <a:br>
              <a:rPr lang="en-US" sz="1800" b="1" dirty="0" smtClean="0"/>
            </a:br>
            <a:r>
              <a:rPr lang="en-US" sz="1400" b="1" dirty="0" smtClean="0"/>
              <a:t>Dependency Injection là </a:t>
            </a:r>
            <a:r>
              <a:rPr lang="en-US" sz="1400" b="1" dirty="0" err="1" smtClean="0"/>
              <a:t>một</a:t>
            </a:r>
            <a:r>
              <a:rPr lang="en-US" sz="1400" b="1" dirty="0" smtClean="0"/>
              <a:t> DP(Design Pattern).</a:t>
            </a:r>
            <a:endParaRPr lang="en-US" sz="1400" dirty="0"/>
          </a:p>
        </p:txBody>
      </p:sp>
      <p:sp>
        <p:nvSpPr>
          <p:cNvPr id="3" name="Content Placeholder 2"/>
          <p:cNvSpPr>
            <a:spLocks noGrp="1"/>
          </p:cNvSpPr>
          <p:nvPr>
            <p:ph idx="1"/>
          </p:nvPr>
        </p:nvSpPr>
        <p:spPr/>
        <p:txBody>
          <a:bodyPr>
            <a:normAutofit/>
          </a:bodyPr>
          <a:lstStyle/>
          <a:p>
            <a:r>
              <a:rPr lang="en-US" dirty="0" err="1"/>
              <a:t>Nhờ</a:t>
            </a:r>
            <a:r>
              <a:rPr lang="en-US" dirty="0"/>
              <a:t> Typescript, </a:t>
            </a:r>
            <a:r>
              <a:rPr lang="en-US" dirty="0" err="1" smtClean="0"/>
              <a:t>có</a:t>
            </a:r>
            <a:r>
              <a:rPr lang="en-US" dirty="0" smtClean="0"/>
              <a:t> </a:t>
            </a:r>
            <a:r>
              <a:rPr lang="en-US" dirty="0" err="1"/>
              <a:t>thể</a:t>
            </a:r>
            <a:r>
              <a:rPr lang="en-US" dirty="0"/>
              <a:t> </a:t>
            </a:r>
            <a:r>
              <a:rPr lang="en-US" dirty="0" err="1"/>
              <a:t>dễ</a:t>
            </a:r>
            <a:r>
              <a:rPr lang="en-US" dirty="0"/>
              <a:t> </a:t>
            </a:r>
            <a:r>
              <a:rPr lang="en-US" dirty="0" err="1"/>
              <a:t>dàng</a:t>
            </a:r>
            <a:r>
              <a:rPr lang="en-US" dirty="0"/>
              <a:t> </a:t>
            </a:r>
            <a:r>
              <a:rPr lang="en-US" dirty="0" err="1"/>
              <a:t>quản</a:t>
            </a:r>
            <a:r>
              <a:rPr lang="en-US" dirty="0"/>
              <a:t> </a:t>
            </a:r>
            <a:r>
              <a:rPr lang="en-US" dirty="0" err="1"/>
              <a:t>lý</a:t>
            </a:r>
            <a:r>
              <a:rPr lang="en-US" dirty="0"/>
              <a:t> </a:t>
            </a:r>
            <a:r>
              <a:rPr lang="en-US" dirty="0" err="1"/>
              <a:t>các</a:t>
            </a:r>
            <a:r>
              <a:rPr lang="en-US" dirty="0"/>
              <a:t> dependencies </a:t>
            </a:r>
            <a:r>
              <a:rPr lang="en-US" dirty="0" err="1"/>
              <a:t>trong</a:t>
            </a:r>
            <a:r>
              <a:rPr lang="en-US" dirty="0"/>
              <a:t> Nest </a:t>
            </a:r>
            <a:r>
              <a:rPr lang="en-US" dirty="0" err="1"/>
              <a:t>thông</a:t>
            </a:r>
            <a:r>
              <a:rPr lang="en-US" dirty="0"/>
              <a:t> qua </a:t>
            </a:r>
            <a:r>
              <a:rPr lang="en-US" dirty="0" err="1"/>
              <a:t>kiến</a:t>
            </a:r>
            <a:r>
              <a:rPr lang="en-US" dirty="0"/>
              <a:t> </a:t>
            </a:r>
            <a:r>
              <a:rPr lang="en-US" dirty="0" err="1"/>
              <a:t>trúc</a:t>
            </a:r>
            <a:r>
              <a:rPr lang="en-US" dirty="0"/>
              <a:t> type-mapping. </a:t>
            </a:r>
            <a:endParaRPr lang="en-US" dirty="0" smtClean="0"/>
          </a:p>
          <a:p>
            <a:r>
              <a:rPr lang="en-US" dirty="0" err="1" smtClean="0"/>
              <a:t>Trong</a:t>
            </a:r>
            <a:r>
              <a:rPr lang="en-US" dirty="0" smtClean="0"/>
              <a:t> Nest, providers </a:t>
            </a:r>
            <a:r>
              <a:rPr lang="en-US" dirty="0" err="1" smtClean="0"/>
              <a:t>đại</a:t>
            </a:r>
            <a:r>
              <a:rPr lang="en-US" dirty="0" smtClean="0"/>
              <a:t> </a:t>
            </a:r>
            <a:r>
              <a:rPr lang="en-US" dirty="0" err="1" smtClean="0"/>
              <a:t>diện</a:t>
            </a:r>
            <a:r>
              <a:rPr lang="en-US" dirty="0" smtClean="0"/>
              <a:t> </a:t>
            </a:r>
            <a:r>
              <a:rPr lang="en-US" dirty="0" err="1" smtClean="0"/>
              <a:t>cho</a:t>
            </a:r>
            <a:r>
              <a:rPr lang="en-US" dirty="0" smtClean="0"/>
              <a:t> </a:t>
            </a:r>
            <a:r>
              <a:rPr lang="en-US" dirty="0" err="1" smtClean="0"/>
              <a:t>các</a:t>
            </a:r>
            <a:r>
              <a:rPr lang="en-US" dirty="0" smtClean="0"/>
              <a:t> class Service </a:t>
            </a:r>
            <a:r>
              <a:rPr lang="en-US" dirty="0" smtClean="0">
                <a:sym typeface="Wingdings" panose="05000000000000000000" pitchFamily="2" charset="2"/>
              </a:rPr>
              <a:t> </a:t>
            </a:r>
            <a:r>
              <a:rPr lang="vi-VN" dirty="0" smtClean="0"/>
              <a:t>các </a:t>
            </a:r>
            <a:r>
              <a:rPr lang="vi-VN" dirty="0"/>
              <a:t>providers sẽ được </a:t>
            </a:r>
            <a:r>
              <a:rPr lang="vi-VN" b="1" dirty="0"/>
              <a:t>inject</a:t>
            </a:r>
            <a:r>
              <a:rPr lang="vi-VN" dirty="0"/>
              <a:t> vào những nơi cần sử dụng thông qua DI</a:t>
            </a:r>
            <a:r>
              <a:rPr lang="en-US" dirty="0" smtClean="0">
                <a:sym typeface="Wingdings" panose="05000000000000000000" pitchFamily="2" charset="2"/>
              </a:rPr>
              <a:t> .</a:t>
            </a:r>
          </a:p>
          <a:p>
            <a:r>
              <a:rPr lang="vi-VN" dirty="0"/>
              <a:t>Một số class cơ bản trong Nest được xem là provider như</a:t>
            </a:r>
          </a:p>
          <a:p>
            <a:pPr lvl="1">
              <a:buFont typeface="Wingdings" panose="05000000000000000000" pitchFamily="2" charset="2"/>
              <a:buChar char="ü"/>
            </a:pPr>
            <a:r>
              <a:rPr lang="vi-VN" dirty="0"/>
              <a:t>Service</a:t>
            </a:r>
          </a:p>
          <a:p>
            <a:pPr lvl="1">
              <a:buFont typeface="Wingdings" panose="05000000000000000000" pitchFamily="2" charset="2"/>
              <a:buChar char="ü"/>
            </a:pPr>
            <a:r>
              <a:rPr lang="vi-VN" dirty="0"/>
              <a:t>Factory</a:t>
            </a:r>
          </a:p>
          <a:p>
            <a:pPr lvl="1">
              <a:buFont typeface="Wingdings" panose="05000000000000000000" pitchFamily="2" charset="2"/>
              <a:buChar char="ü"/>
            </a:pPr>
            <a:r>
              <a:rPr lang="vi-VN" dirty="0"/>
              <a:t>Repository</a:t>
            </a:r>
          </a:p>
          <a:p>
            <a:pPr lvl="1">
              <a:buFont typeface="Wingdings" panose="05000000000000000000" pitchFamily="2" charset="2"/>
              <a:buChar char="ü"/>
            </a:pPr>
            <a:r>
              <a:rPr lang="vi-VN" dirty="0"/>
              <a:t>Helper</a:t>
            </a:r>
          </a:p>
          <a:p>
            <a:pPr lvl="1">
              <a:buFont typeface="Wingdings" panose="05000000000000000000" pitchFamily="2" charset="2"/>
              <a:buChar char="ü"/>
            </a:pPr>
            <a:r>
              <a:rPr lang="vi-VN" dirty="0" smtClean="0"/>
              <a:t>...</a:t>
            </a:r>
            <a:endParaRPr lang="vi-VN" dirty="0"/>
          </a:p>
          <a:p>
            <a:endParaRPr lang="en-US" dirty="0" smtClean="0"/>
          </a:p>
        </p:txBody>
      </p:sp>
    </p:spTree>
    <p:extLst>
      <p:ext uri="{BB962C8B-B14F-4D97-AF65-F5344CB8AC3E}">
        <p14:creationId xmlns:p14="http://schemas.microsoft.com/office/powerpoint/2010/main" val="1041947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89781" y="428464"/>
            <a:ext cx="5055079"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Trong</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smtClean="0">
                <a:ln>
                  <a:noFill/>
                </a:ln>
                <a:solidFill>
                  <a:srgbClr val="D63384"/>
                </a:solidFill>
                <a:effectLst/>
                <a:latin typeface="var(--bs-font-monospace)"/>
                <a:cs typeface="Open Sans" panose="020B0606030504020204" pitchFamily="34" charset="0"/>
              </a:rPr>
              <a:t>AppService</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chúng</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ta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định</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nghĩa</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nó</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là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một</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dependency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bằng</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cách</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sử</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dụng</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decorator </a:t>
            </a:r>
            <a:r>
              <a:rPr kumimoji="0" lang="en-US" altLang="en-US" b="0" i="0" u="none" strike="noStrike" cap="none" normalizeH="0" baseline="0" dirty="0" smtClean="0">
                <a:ln>
                  <a:noFill/>
                </a:ln>
                <a:solidFill>
                  <a:srgbClr val="D63384"/>
                </a:solidFill>
                <a:effectLst/>
                <a:latin typeface="var(--bs-font-monospace)"/>
                <a:cs typeface="Open Sans" panose="020B0606030504020204" pitchFamily="34" charset="0"/>
              </a:rPr>
              <a:t>@Injectable()</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Ngoài</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ra</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smtClean="0">
                <a:ln>
                  <a:noFill/>
                </a:ln>
                <a:solidFill>
                  <a:srgbClr val="D63384"/>
                </a:solidFill>
                <a:effectLst/>
                <a:latin typeface="var(--bs-font-monospace)"/>
                <a:cs typeface="Open Sans" panose="020B0606030504020204" pitchFamily="34" charset="0"/>
              </a:rPr>
              <a:t>AppService</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được</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inject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vào</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smtClean="0">
                <a:ln>
                  <a:noFill/>
                </a:ln>
                <a:solidFill>
                  <a:srgbClr val="D63384"/>
                </a:solidFill>
                <a:effectLst/>
                <a:latin typeface="var(--bs-font-monospace)"/>
                <a:cs typeface="Open Sans" panose="020B0606030504020204" pitchFamily="34" charset="0"/>
              </a:rPr>
              <a:t>AppController</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thông</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qua </a:t>
            </a:r>
            <a:r>
              <a:rPr kumimoji="0" lang="en-US" altLang="en-US" b="0" i="0" u="none" strike="noStrike" cap="none" normalizeH="0" baseline="0" dirty="0" smtClean="0">
                <a:ln>
                  <a:noFill/>
                </a:ln>
                <a:solidFill>
                  <a:srgbClr val="D63384"/>
                </a:solidFill>
                <a:effectLst/>
                <a:latin typeface="var(--bs-font-monospace)"/>
                <a:cs typeface="Open Sans" panose="020B0606030504020204" pitchFamily="34" charset="0"/>
              </a:rPr>
              <a:t>constructor</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rot="10800000" flipV="1">
            <a:off x="189781" y="1801533"/>
            <a:ext cx="5055079"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Việc</a:t>
            </a:r>
            <a:r>
              <a:rPr kumimoji="0" lang="en-US" altLang="en-US" sz="16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6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sử</a:t>
            </a:r>
            <a:r>
              <a:rPr kumimoji="0" lang="en-US" altLang="en-US" sz="16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6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dụng</a:t>
            </a:r>
            <a:r>
              <a:rPr kumimoji="0" lang="en-US" altLang="en-US" sz="16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600" b="1"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Access Modifier</a:t>
            </a:r>
            <a:r>
              <a:rPr kumimoji="0" lang="en-US" altLang="en-US" sz="16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600" b="0" i="0" u="none" strike="noStrike" cap="none" normalizeH="0" baseline="0" dirty="0" smtClean="0">
                <a:ln>
                  <a:noFill/>
                </a:ln>
                <a:solidFill>
                  <a:srgbClr val="D63384"/>
                </a:solidFill>
                <a:effectLst/>
                <a:latin typeface="var(--bs-font-monospace)"/>
              </a:rPr>
              <a:t>public</a:t>
            </a:r>
            <a:r>
              <a:rPr kumimoji="0" lang="en-US" altLang="en-US" sz="16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 </a:t>
            </a:r>
            <a:r>
              <a:rPr kumimoji="0" lang="en-US" altLang="en-US" sz="1600" b="0" i="0" u="none" strike="noStrike" cap="none" normalizeH="0" baseline="0" dirty="0" smtClean="0">
                <a:ln>
                  <a:noFill/>
                </a:ln>
                <a:solidFill>
                  <a:srgbClr val="D63384"/>
                </a:solidFill>
                <a:effectLst/>
                <a:latin typeface="var(--bs-font-monospace)"/>
              </a:rPr>
              <a:t>protected</a:t>
            </a:r>
            <a:r>
              <a:rPr kumimoji="0" lang="en-US" altLang="en-US" sz="16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 </a:t>
            </a:r>
            <a:r>
              <a:rPr kumimoji="0" lang="en-US" altLang="en-US" sz="1600" b="0" i="0" u="none" strike="noStrike" cap="none" normalizeH="0" baseline="0" dirty="0" smtClean="0">
                <a:ln>
                  <a:noFill/>
                </a:ln>
                <a:solidFill>
                  <a:srgbClr val="D63384"/>
                </a:solidFill>
                <a:effectLst/>
                <a:latin typeface="var(--bs-font-monospace)"/>
              </a:rPr>
              <a:t>private</a:t>
            </a:r>
            <a:r>
              <a:rPr kumimoji="0" lang="en-US" altLang="en-US" sz="16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6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trong</a:t>
            </a:r>
            <a:r>
              <a:rPr kumimoji="0" lang="en-US" altLang="en-US" sz="16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600" b="0" i="0" u="none" strike="noStrike" cap="none" normalizeH="0" baseline="0" dirty="0" smtClean="0">
                <a:ln>
                  <a:noFill/>
                </a:ln>
                <a:solidFill>
                  <a:srgbClr val="D63384"/>
                </a:solidFill>
                <a:effectLst/>
                <a:latin typeface="var(--bs-font-monospace)"/>
              </a:rPr>
              <a:t>constructor</a:t>
            </a:r>
            <a:r>
              <a:rPr kumimoji="0" lang="en-US" altLang="en-US" sz="16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là </a:t>
            </a:r>
            <a:r>
              <a:rPr kumimoji="0" lang="en-US" altLang="en-US" sz="16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một</a:t>
            </a:r>
            <a:r>
              <a:rPr kumimoji="0" lang="en-US" altLang="en-US" sz="16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6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cách</a:t>
            </a:r>
            <a:r>
              <a:rPr kumimoji="0" lang="en-US" altLang="en-US" sz="16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6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viết</a:t>
            </a:r>
            <a:r>
              <a:rPr kumimoji="0" lang="en-US" altLang="en-US" sz="16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6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tắt</a:t>
            </a:r>
            <a:r>
              <a:rPr kumimoji="0" lang="en-US" altLang="en-US" sz="16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6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giúp</a:t>
            </a:r>
            <a:r>
              <a:rPr kumimoji="0" lang="en-US" altLang="en-US" sz="16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6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có</a:t>
            </a:r>
            <a:r>
              <a:rPr kumimoji="0" lang="en-US" altLang="en-US" sz="16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6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thể</a:t>
            </a:r>
            <a:r>
              <a:rPr kumimoji="0" lang="en-US" altLang="en-US" sz="16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6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khai</a:t>
            </a:r>
            <a:r>
              <a:rPr kumimoji="0" lang="en-US" altLang="en-US" sz="16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6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báo</a:t>
            </a:r>
            <a:r>
              <a:rPr kumimoji="0" lang="en-US" altLang="en-US" sz="16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6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và</a:t>
            </a:r>
            <a:r>
              <a:rPr kumimoji="0" lang="en-US" altLang="en-US" sz="16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6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khởi</a:t>
            </a:r>
            <a:r>
              <a:rPr kumimoji="0" lang="en-US" altLang="en-US" sz="16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6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tạo</a:t>
            </a:r>
            <a:r>
              <a:rPr kumimoji="0" lang="en-US" altLang="en-US" sz="16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property </a:t>
            </a:r>
            <a:r>
              <a:rPr kumimoji="0" lang="en-US" altLang="en-US" sz="16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trong</a:t>
            </a:r>
            <a:r>
              <a:rPr kumimoji="0" lang="en-US" altLang="en-US" sz="16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class </a:t>
            </a:r>
            <a:r>
              <a:rPr kumimoji="0" lang="en-US" altLang="en-US" sz="16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cùng</a:t>
            </a:r>
            <a:r>
              <a:rPr kumimoji="0" lang="en-US" altLang="en-US" sz="16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6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một</a:t>
            </a:r>
            <a:r>
              <a:rPr kumimoji="0" lang="en-US" altLang="en-US" sz="16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6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lúc</a:t>
            </a:r>
            <a:r>
              <a:rPr kumimoji="0" lang="en-US" altLang="en-US" sz="16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a:t>
            </a:r>
            <a:r>
              <a:rPr kumimoji="0" lang="en-US" altLang="en-US" sz="1600" b="0" i="0" u="none" strike="noStrike" cap="none" normalizeH="0" baseline="0" dirty="0" smtClean="0">
                <a:ln>
                  <a:noFill/>
                </a:ln>
                <a:solidFill>
                  <a:schemeClr val="tx1"/>
                </a:solidFill>
                <a:effectLst/>
              </a:rPr>
              <a:t> </a:t>
            </a:r>
          </a:p>
        </p:txBody>
      </p:sp>
      <p:sp>
        <p:nvSpPr>
          <p:cNvPr id="6" name="Rectangle 3"/>
          <p:cNvSpPr>
            <a:spLocks noChangeArrowheads="1"/>
          </p:cNvSpPr>
          <p:nvPr/>
        </p:nvSpPr>
        <p:spPr bwMode="auto">
          <a:xfrm>
            <a:off x="189782" y="3405174"/>
            <a:ext cx="5055078"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Một</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điều</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quan</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trọng</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nữa</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là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cần</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1"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register</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smtClean="0">
                <a:ln>
                  <a:noFill/>
                </a:ln>
                <a:solidFill>
                  <a:srgbClr val="D63384"/>
                </a:solidFill>
                <a:effectLst/>
                <a:latin typeface="var(--bs-font-monospace)"/>
              </a:rPr>
              <a:t>AppService</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trong</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Nest module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để</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nó</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1"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resolve</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và</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thực</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hiện</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1"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inject</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smtClean="0">
                <a:ln>
                  <a:noFill/>
                </a:ln>
                <a:solidFill>
                  <a:srgbClr val="D63384"/>
                </a:solidFill>
                <a:effectLst/>
                <a:latin typeface="var(--bs-font-monospace)"/>
              </a:rPr>
              <a:t>AppService</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đúng</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cách</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189782" y="4246963"/>
            <a:ext cx="5175848"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chỉ</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cần</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chỉnh</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sửa</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file Nest module,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sau</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đó</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thêm</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smtClean="0">
                <a:ln>
                  <a:noFill/>
                </a:ln>
                <a:solidFill>
                  <a:srgbClr val="D63384"/>
                </a:solidFill>
                <a:effectLst/>
                <a:latin typeface="var(--bs-font-monospace)"/>
              </a:rPr>
              <a:t>AppService</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vào</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mảng</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smtClean="0">
                <a:ln>
                  <a:noFill/>
                </a:ln>
                <a:solidFill>
                  <a:srgbClr val="D63384"/>
                </a:solidFill>
                <a:effectLst/>
                <a:latin typeface="var(--bs-font-monospace)"/>
              </a:rPr>
              <a:t>providers</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của</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decorator </a:t>
            </a:r>
            <a:r>
              <a:rPr kumimoji="0" lang="en-US" altLang="en-US" b="0" i="0" u="none" strike="noStrike" cap="none" normalizeH="0" baseline="0" dirty="0" smtClean="0">
                <a:ln>
                  <a:noFill/>
                </a:ln>
                <a:solidFill>
                  <a:srgbClr val="D63384"/>
                </a:solidFill>
                <a:effectLst/>
                <a:latin typeface="var(--bs-font-monospace)"/>
              </a:rPr>
              <a:t>@Module()</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5532407" y="76440"/>
            <a:ext cx="6581955" cy="52091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Nest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cung</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cấp</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sẵn</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một</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hệ</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thống</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1" i="0" u="none" strike="noStrike" cap="none" normalizeH="0" baseline="0" dirty="0" err="1" smtClean="0">
                <a:ln>
                  <a:noFill/>
                </a:ln>
                <a:solidFill>
                  <a:srgbClr val="C00000"/>
                </a:solidFill>
                <a:effectLst/>
                <a:latin typeface="Open Sans" panose="020B0606030504020204" pitchFamily="34" charset="0"/>
                <a:cs typeface="Open Sans" panose="020B0606030504020204" pitchFamily="34" charset="0"/>
              </a:rPr>
              <a:t>IoC</a:t>
            </a:r>
            <a:r>
              <a:rPr kumimoji="0" lang="en-US" altLang="en-US" sz="1100" b="1" i="0" u="none" strike="noStrike" cap="none" normalizeH="0" baseline="0" dirty="0" smtClean="0">
                <a:ln>
                  <a:noFill/>
                </a:ln>
                <a:solidFill>
                  <a:srgbClr val="C00000"/>
                </a:solidFill>
                <a:effectLst/>
                <a:latin typeface="Open Sans" panose="020B0606030504020204" pitchFamily="34" charset="0"/>
                <a:cs typeface="Open Sans" panose="020B0606030504020204" pitchFamily="34" charset="0"/>
              </a:rPr>
              <a:t> Container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riêng</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giúp</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thực</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hiện</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DI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một</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cách</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dễ</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dàng</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Tóm</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tắt</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cơ</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chế</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hoạt</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động</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của</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nó</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như</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sau</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1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Trong</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D63384"/>
                </a:solidFill>
                <a:effectLst/>
                <a:latin typeface="var(--bs-font-monospace)"/>
                <a:cs typeface="Open Sans" panose="020B0606030504020204" pitchFamily="34" charset="0"/>
              </a:rPr>
              <a:t>app.service.ts</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decorator </a:t>
            </a:r>
            <a:r>
              <a:rPr kumimoji="0" lang="en-US" altLang="en-US" sz="1100" b="0" i="0" u="none" strike="noStrike" cap="none" normalizeH="0" baseline="0" dirty="0" smtClean="0">
                <a:ln>
                  <a:noFill/>
                </a:ln>
                <a:solidFill>
                  <a:srgbClr val="D63384"/>
                </a:solidFill>
                <a:effectLst/>
                <a:latin typeface="var(--bs-font-monospace)"/>
                <a:cs typeface="Open Sans" panose="020B0606030504020204" pitchFamily="34" charset="0"/>
              </a:rPr>
              <a:t>@Injectable()</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khai</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báo</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cho</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IoC</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Container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biết</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D63384"/>
                </a:solidFill>
                <a:effectLst/>
                <a:latin typeface="var(--bs-font-monospace)"/>
                <a:cs typeface="Open Sans" panose="020B0606030504020204" pitchFamily="34" charset="0"/>
              </a:rPr>
              <a:t>AppService</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là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một</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dependency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được</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quản</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lý</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bởi</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IoC</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Container.</a:t>
            </a:r>
          </a:p>
          <a:p>
            <a:pPr marL="171450" marR="0" lvl="0" indent="-1714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Trong</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D63384"/>
                </a:solidFill>
                <a:effectLst/>
                <a:latin typeface="var(--bs-font-monospace)"/>
                <a:cs typeface="Open Sans" panose="020B0606030504020204" pitchFamily="34" charset="0"/>
              </a:rPr>
              <a:t>app.controller.ts</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controller </a:t>
            </a:r>
            <a:r>
              <a:rPr kumimoji="0" lang="en-US" altLang="en-US" sz="1100" b="0" i="0" u="none" strike="noStrike" cap="none" normalizeH="0" baseline="0" dirty="0" err="1" smtClean="0">
                <a:ln>
                  <a:noFill/>
                </a:ln>
                <a:solidFill>
                  <a:srgbClr val="D63384"/>
                </a:solidFill>
                <a:effectLst/>
                <a:latin typeface="var(--bs-font-monospace)"/>
                <a:cs typeface="Open Sans" panose="020B0606030504020204" pitchFamily="34" charset="0"/>
              </a:rPr>
              <a:t>AppController</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khai</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báo</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nó</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cần</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dependency </a:t>
            </a:r>
            <a:r>
              <a:rPr kumimoji="0" lang="en-US" altLang="en-US" sz="1100" b="0" i="0" u="none" strike="noStrike" cap="none" normalizeH="0" baseline="0" dirty="0" err="1" smtClean="0">
                <a:ln>
                  <a:noFill/>
                </a:ln>
                <a:solidFill>
                  <a:srgbClr val="D63384"/>
                </a:solidFill>
                <a:effectLst/>
                <a:latin typeface="var(--bs-font-monospace)"/>
                <a:cs typeface="Open Sans" panose="020B0606030504020204" pitchFamily="34" charset="0"/>
              </a:rPr>
              <a:t>AppService</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thông</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qua </a:t>
            </a:r>
            <a:r>
              <a:rPr kumimoji="0" lang="en-US" altLang="en-US" sz="1100" b="0" i="0" u="none" strike="noStrike" cap="none" normalizeH="0" baseline="0" dirty="0" smtClean="0">
                <a:ln>
                  <a:noFill/>
                </a:ln>
                <a:solidFill>
                  <a:srgbClr val="D63384"/>
                </a:solidFill>
                <a:effectLst/>
                <a:latin typeface="var(--bs-font-monospace)"/>
                <a:cs typeface="Open Sans" panose="020B0606030504020204" pitchFamily="34" charset="0"/>
              </a:rPr>
              <a:t>constructor</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a:t>
            </a:r>
          </a:p>
          <a:p>
            <a:pPr marL="171450" marR="0" lvl="0" indent="-1714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Trong</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D63384"/>
                </a:solidFill>
                <a:effectLst/>
                <a:latin typeface="var(--bs-font-monospace)"/>
                <a:cs typeface="Open Sans" panose="020B0606030504020204" pitchFamily="34" charset="0"/>
              </a:rPr>
              <a:t>app.module.ts</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Nest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tạo</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ra</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một</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1"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token</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liên</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kết</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với</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D63384"/>
                </a:solidFill>
                <a:effectLst/>
                <a:latin typeface="var(--bs-font-monospace)"/>
                <a:cs typeface="Open Sans" panose="020B0606030504020204" pitchFamily="34" charset="0"/>
              </a:rPr>
              <a:t>AppService</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từ</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tập</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tin </a:t>
            </a:r>
            <a:r>
              <a:rPr kumimoji="0" lang="en-US" altLang="en-US" sz="1100" b="0" i="0" u="none" strike="noStrike" cap="none" normalizeH="0" baseline="0" dirty="0" err="1" smtClean="0">
                <a:ln>
                  <a:noFill/>
                </a:ln>
                <a:solidFill>
                  <a:srgbClr val="D63384"/>
                </a:solidFill>
                <a:effectLst/>
                <a:latin typeface="var(--bs-font-monospace)"/>
                <a:cs typeface="Open Sans" panose="020B0606030504020204" pitchFamily="34" charset="0"/>
              </a:rPr>
              <a:t>app.service.ts</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Việc</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đăng</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ký</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được</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thực</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hiện</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thông</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qua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mảng</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smtClean="0">
                <a:ln>
                  <a:noFill/>
                </a:ln>
                <a:solidFill>
                  <a:srgbClr val="D63384"/>
                </a:solidFill>
                <a:effectLst/>
                <a:latin typeface="var(--bs-font-monospace)"/>
                <a:cs typeface="Open Sans" panose="020B0606030504020204" pitchFamily="34" charset="0"/>
              </a:rPr>
              <a:t>providers</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của</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decorator </a:t>
            </a:r>
            <a:r>
              <a:rPr kumimoji="0" lang="en-US" altLang="en-US" sz="1100" b="0" i="0" u="none" strike="noStrike" cap="none" normalizeH="0" baseline="0" dirty="0" smtClean="0">
                <a:ln>
                  <a:noFill/>
                </a:ln>
                <a:solidFill>
                  <a:srgbClr val="D63384"/>
                </a:solidFill>
                <a:effectLst/>
                <a:latin typeface="var(--bs-font-monospace)"/>
                <a:cs typeface="Open Sans" panose="020B0606030504020204" pitchFamily="34" charset="0"/>
              </a:rPr>
              <a:t>@Module()</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a:t>
            </a:r>
          </a:p>
          <a:p>
            <a:pPr marL="171450" marR="0" lvl="0" indent="-1714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Khi</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Nest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khởi</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tạo</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AppController</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nó</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sẽ</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tìm</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kiếm</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tất</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cả</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các</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dependencies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mà</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AppController</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yêu</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cầu</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 ở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đây</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là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AppService</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a:t>
            </a:r>
          </a:p>
          <a:p>
            <a:pPr marL="171450" marR="0" lvl="0" indent="-1714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IoC</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Container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lúc</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này</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sẽ</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kiểm</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tra</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tất</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cả</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smtClean="0">
                <a:ln>
                  <a:noFill/>
                </a:ln>
                <a:solidFill>
                  <a:srgbClr val="D63384"/>
                </a:solidFill>
                <a:effectLst/>
                <a:latin typeface="var(--bs-font-monospace)"/>
                <a:cs typeface="Open Sans" panose="020B0606030504020204" pitchFamily="34" charset="0"/>
              </a:rPr>
              <a:t>providers</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đã</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được</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1"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register</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trong</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Nest module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và</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tìm</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D63384"/>
                </a:solidFill>
                <a:effectLst/>
                <a:latin typeface="var(--bs-font-monospace)"/>
                <a:cs typeface="Open Sans" panose="020B0606030504020204" pitchFamily="34" charset="0"/>
              </a:rPr>
              <a:t>AppService</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thông</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qua </a:t>
            </a:r>
            <a:r>
              <a:rPr kumimoji="0" lang="en-US" altLang="en-US" sz="1100" b="0" i="0" u="none" strike="noStrike" cap="none" normalizeH="0" baseline="0" dirty="0" err="1" smtClean="0">
                <a:ln>
                  <a:noFill/>
                </a:ln>
                <a:solidFill>
                  <a:srgbClr val="D63384"/>
                </a:solidFill>
                <a:effectLst/>
                <a:latin typeface="var(--bs-font-monospace)"/>
                <a:cs typeface="Open Sans" panose="020B0606030504020204" pitchFamily="34" charset="0"/>
              </a:rPr>
              <a:t>AppService</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1"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token</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đã</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được</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đăng</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ký</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trước</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đó</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a:t>
            </a:r>
          </a:p>
          <a:p>
            <a:pPr marL="171450" marR="0" lvl="0" indent="-1714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Sau</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khi</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tìm</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thấy</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nó</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sẽ</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khởi</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tạo</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hoặc</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lấy</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về</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nếu</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đã</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tồn</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tại</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instance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của</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D63384"/>
                </a:solidFill>
                <a:effectLst/>
                <a:latin typeface="var(--bs-font-monospace)"/>
                <a:cs typeface="Open Sans" panose="020B0606030504020204" pitchFamily="34" charset="0"/>
              </a:rPr>
              <a:t>AppService</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sau</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đó</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khởi</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tạo</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class </a:t>
            </a:r>
            <a:r>
              <a:rPr kumimoji="0" lang="en-US" altLang="en-US" sz="1100" b="0" i="0" u="none" strike="noStrike" cap="none" normalizeH="0" baseline="0" dirty="0" err="1" smtClean="0">
                <a:ln>
                  <a:noFill/>
                </a:ln>
                <a:solidFill>
                  <a:srgbClr val="D63384"/>
                </a:solidFill>
                <a:effectLst/>
                <a:latin typeface="var(--bs-font-monospace)"/>
                <a:cs typeface="Open Sans" panose="020B0606030504020204" pitchFamily="34" charset="0"/>
              </a:rPr>
              <a:t>AppController</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đồng</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thời</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inject </a:t>
            </a:r>
            <a:r>
              <a:rPr kumimoji="0" lang="en-US" altLang="en-US" sz="1100" b="0" i="0" u="none" strike="noStrike" cap="none" normalizeH="0" baseline="0" dirty="0" err="1" smtClean="0">
                <a:ln>
                  <a:noFill/>
                </a:ln>
                <a:solidFill>
                  <a:srgbClr val="D63384"/>
                </a:solidFill>
                <a:effectLst/>
                <a:latin typeface="var(--bs-font-monospace)"/>
                <a:cs typeface="Open Sans" panose="020B0606030504020204" pitchFamily="34" charset="0"/>
              </a:rPr>
              <a:t>AppService</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vào</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D63384"/>
                </a:solidFill>
                <a:effectLst/>
                <a:latin typeface="var(--bs-font-monospace)"/>
                <a:cs typeface="Open Sans" panose="020B0606030504020204" pitchFamily="34" charset="0"/>
              </a:rPr>
              <a:t>AppController</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thông</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qua </a:t>
            </a:r>
            <a:r>
              <a:rPr kumimoji="0" lang="en-US" altLang="en-US" sz="1100" b="0" i="0" u="none" strike="noStrike" cap="none" normalizeH="0" baseline="0" dirty="0" smtClean="0">
                <a:ln>
                  <a:noFill/>
                </a:ln>
                <a:solidFill>
                  <a:srgbClr val="D63384"/>
                </a:solidFill>
                <a:effectLst/>
                <a:latin typeface="var(--bs-font-monospace)"/>
                <a:cs typeface="Open Sans" panose="020B0606030504020204" pitchFamily="34" charset="0"/>
              </a:rPr>
              <a:t>constructor</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a:t>
            </a:r>
          </a:p>
          <a:p>
            <a:pPr marL="171450" marR="0" lvl="0" indent="-1714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Nếu</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không</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tìm</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thấy</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Nest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sẽ</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báo</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lỗi</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cho</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bạn</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1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biết</a:t>
            </a:r>
            <a:r>
              <a:rPr kumimoji="0" lang="en-US" altLang="en-US" sz="11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p>
        </p:txBody>
      </p:sp>
      <p:sp>
        <p:nvSpPr>
          <p:cNvPr id="9" name="Rectangle 8"/>
          <p:cNvSpPr/>
          <p:nvPr/>
        </p:nvSpPr>
        <p:spPr>
          <a:xfrm>
            <a:off x="405442" y="5496922"/>
            <a:ext cx="11059064" cy="1061829"/>
          </a:xfrm>
          <a:prstGeom prst="rect">
            <a:avLst/>
          </a:prstGeom>
        </p:spPr>
        <p:txBody>
          <a:bodyPr wrap="square">
            <a:spAutoFit/>
          </a:bodyPr>
          <a:lstStyle/>
          <a:p>
            <a:pPr>
              <a:lnSpc>
                <a:spcPct val="150000"/>
              </a:lnSpc>
            </a:pPr>
            <a:r>
              <a:rPr lang="vi-VN" sz="1400" b="0" i="0" dirty="0" smtClean="0">
                <a:solidFill>
                  <a:srgbClr val="212529"/>
                </a:solidFill>
                <a:effectLst/>
                <a:latin typeface="Open Sans" panose="020B0606030504020204" pitchFamily="34" charset="0"/>
              </a:rPr>
              <a:t>Ngoài ra, IoC Container còn thực hiện analysis các dependencies (Nest gọi nó là tạo </a:t>
            </a:r>
            <a:r>
              <a:rPr lang="vi-VN" sz="1400" b="1" i="0" dirty="0" smtClean="0">
                <a:solidFill>
                  <a:srgbClr val="212529"/>
                </a:solidFill>
                <a:effectLst/>
                <a:latin typeface="Open Sans" panose="020B0606030504020204" pitchFamily="34" charset="0"/>
              </a:rPr>
              <a:t>Dependency Graph</a:t>
            </a:r>
            <a:r>
              <a:rPr lang="vi-VN" sz="1400" b="0" i="0" dirty="0" smtClean="0">
                <a:solidFill>
                  <a:srgbClr val="212529"/>
                </a:solidFill>
                <a:effectLst/>
                <a:latin typeface="Open Sans" panose="020B0606030504020204" pitchFamily="34" charset="0"/>
              </a:rPr>
              <a:t>). </a:t>
            </a:r>
            <a:r>
              <a:rPr lang="vi-VN" sz="1400" b="1" i="0" dirty="0" smtClean="0">
                <a:solidFill>
                  <a:srgbClr val="212529"/>
                </a:solidFill>
                <a:effectLst/>
                <a:latin typeface="Open Sans" panose="020B0606030504020204" pitchFamily="34" charset="0"/>
              </a:rPr>
              <a:t>Dependency Graph</a:t>
            </a:r>
            <a:r>
              <a:rPr lang="vi-VN" sz="1400" b="0" i="0" dirty="0" smtClean="0">
                <a:solidFill>
                  <a:srgbClr val="212529"/>
                </a:solidFill>
                <a:effectLst/>
                <a:latin typeface="Open Sans" panose="020B0606030504020204" pitchFamily="34" charset="0"/>
              </a:rPr>
              <a:t> bảo đảm các dependencies được </a:t>
            </a:r>
            <a:r>
              <a:rPr lang="vi-VN" sz="1400" b="1" i="0" dirty="0" smtClean="0">
                <a:solidFill>
                  <a:srgbClr val="212529"/>
                </a:solidFill>
                <a:effectLst/>
                <a:latin typeface="Open Sans" panose="020B0606030504020204" pitchFamily="34" charset="0"/>
              </a:rPr>
              <a:t>resolve theo thứ tự</a:t>
            </a:r>
            <a:r>
              <a:rPr lang="vi-VN" sz="1400" b="0" i="0" dirty="0" smtClean="0">
                <a:solidFill>
                  <a:srgbClr val="212529"/>
                </a:solidFill>
                <a:effectLst/>
                <a:latin typeface="Open Sans" panose="020B0606030504020204" pitchFamily="34" charset="0"/>
              </a:rPr>
              <a:t> - về cơ bản là "</a:t>
            </a:r>
            <a:r>
              <a:rPr lang="vi-VN" sz="1400" b="1" i="0" dirty="0" smtClean="0">
                <a:solidFill>
                  <a:srgbClr val="212529"/>
                </a:solidFill>
                <a:effectLst/>
                <a:latin typeface="Open Sans" panose="020B0606030504020204" pitchFamily="34" charset="0"/>
              </a:rPr>
              <a:t>từ dưới lên</a:t>
            </a:r>
            <a:r>
              <a:rPr lang="vi-VN" sz="1400" b="0" i="0" dirty="0" smtClean="0">
                <a:solidFill>
                  <a:srgbClr val="212529"/>
                </a:solidFill>
                <a:effectLst/>
                <a:latin typeface="Open Sans" panose="020B0606030504020204" pitchFamily="34" charset="0"/>
              </a:rPr>
              <a:t>". </a:t>
            </a:r>
            <a:endParaRPr lang="en-US" sz="1400" b="0" i="0" dirty="0" smtClean="0">
              <a:solidFill>
                <a:srgbClr val="212529"/>
              </a:solidFill>
              <a:effectLst/>
              <a:latin typeface="Open Sans" panose="020B0606030504020204" pitchFamily="34" charset="0"/>
            </a:endParaRPr>
          </a:p>
          <a:p>
            <a:pPr>
              <a:lnSpc>
                <a:spcPct val="150000"/>
              </a:lnSpc>
            </a:pPr>
            <a:r>
              <a:rPr lang="vi-VN" sz="1400" b="0" i="0" dirty="0" smtClean="0">
                <a:solidFill>
                  <a:srgbClr val="212529"/>
                </a:solidFill>
                <a:effectLst/>
                <a:latin typeface="Open Sans" panose="020B0606030504020204" pitchFamily="34" charset="0"/>
              </a:rPr>
              <a:t>Cơ chế này của IoC Container giúp giải quyết vấn đề </a:t>
            </a:r>
            <a:r>
              <a:rPr lang="en-US" sz="1400" b="0" i="0" dirty="0" smtClean="0">
                <a:solidFill>
                  <a:srgbClr val="212529"/>
                </a:solidFill>
                <a:effectLst/>
                <a:latin typeface="Open Sans" panose="020B0606030504020204" pitchFamily="34" charset="0"/>
              </a:rPr>
              <a:t>“</a:t>
            </a:r>
            <a:r>
              <a:rPr lang="vi-VN" sz="1400" b="0" i="0" dirty="0" smtClean="0">
                <a:solidFill>
                  <a:srgbClr val="212529"/>
                </a:solidFill>
                <a:effectLst/>
                <a:latin typeface="Open Sans" panose="020B0606030504020204" pitchFamily="34" charset="0"/>
              </a:rPr>
              <a:t>khi có nhiều lớp Service phụ thuộc nhau.</a:t>
            </a:r>
            <a:r>
              <a:rPr lang="en-US" sz="1400" b="0" i="0" dirty="0" smtClean="0">
                <a:solidFill>
                  <a:srgbClr val="212529"/>
                </a:solidFill>
                <a:effectLst/>
                <a:latin typeface="Open Sans" panose="020B0606030504020204" pitchFamily="34" charset="0"/>
              </a:rPr>
              <a:t>”</a:t>
            </a:r>
            <a:endParaRPr lang="en-US" sz="1400" dirty="0"/>
          </a:p>
        </p:txBody>
      </p:sp>
    </p:spTree>
    <p:extLst>
      <p:ext uri="{BB962C8B-B14F-4D97-AF65-F5344CB8AC3E}">
        <p14:creationId xmlns:p14="http://schemas.microsoft.com/office/powerpoint/2010/main" val="2392839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947" y="140838"/>
            <a:ext cx="10515600" cy="1325563"/>
          </a:xfrm>
        </p:spPr>
        <p:txBody>
          <a:bodyPr/>
          <a:lstStyle/>
          <a:p>
            <a:r>
              <a:rPr lang="vi-VN" b="1" dirty="0"/>
              <a:t>Providers cơ </a:t>
            </a:r>
            <a:r>
              <a:rPr lang="vi-VN" b="1" dirty="0" smtClean="0"/>
              <a:t>bản</a:t>
            </a:r>
            <a:endParaRPr lang="en-US" dirty="0"/>
          </a:p>
        </p:txBody>
      </p:sp>
      <p:pic>
        <p:nvPicPr>
          <p:cNvPr id="4" name="Picture 3"/>
          <p:cNvPicPr>
            <a:picLocks noChangeAspect="1"/>
          </p:cNvPicPr>
          <p:nvPr/>
        </p:nvPicPr>
        <p:blipFill>
          <a:blip r:embed="rId2"/>
          <a:stretch>
            <a:fillRect/>
          </a:stretch>
        </p:blipFill>
        <p:spPr>
          <a:xfrm>
            <a:off x="3804249" y="1466401"/>
            <a:ext cx="6022945" cy="4989472"/>
          </a:xfrm>
          <a:prstGeom prst="rect">
            <a:avLst/>
          </a:prstGeom>
        </p:spPr>
      </p:pic>
    </p:spTree>
    <p:extLst>
      <p:ext uri="{BB962C8B-B14F-4D97-AF65-F5344CB8AC3E}">
        <p14:creationId xmlns:p14="http://schemas.microsoft.com/office/powerpoint/2010/main" val="3451697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9545" y="157095"/>
            <a:ext cx="2497776" cy="1169551"/>
          </a:xfrm>
          <a:prstGeom prst="rect">
            <a:avLst/>
          </a:prstGeom>
        </p:spPr>
        <p:txBody>
          <a:bodyPr wrap="square">
            <a:spAutoFit/>
          </a:bodyPr>
          <a:lstStyle/>
          <a:p>
            <a:r>
              <a:rPr lang="en-US" sz="1400" b="1" i="0" dirty="0" err="1" smtClean="0">
                <a:solidFill>
                  <a:srgbClr val="212529"/>
                </a:solidFill>
                <a:effectLst/>
                <a:latin typeface="Open Sans" panose="020B0606030504020204" pitchFamily="34" charset="0"/>
              </a:rPr>
              <a:t>useClass</a:t>
            </a:r>
            <a:endParaRPr lang="en-US" sz="1400" b="1" i="0" dirty="0" smtClean="0">
              <a:solidFill>
                <a:srgbClr val="212529"/>
              </a:solidFill>
              <a:effectLst/>
              <a:latin typeface="Open Sans" panose="020B0606030504020204" pitchFamily="34" charset="0"/>
            </a:endParaRPr>
          </a:p>
          <a:p>
            <a:r>
              <a:rPr lang="en-US" sz="1400" i="0" dirty="0" err="1" smtClean="0">
                <a:solidFill>
                  <a:srgbClr val="212529"/>
                </a:solidFill>
                <a:effectLst/>
                <a:latin typeface="Open Sans" panose="020B0606030504020204" pitchFamily="34" charset="0"/>
              </a:rPr>
              <a:t>chỉ</a:t>
            </a:r>
            <a:r>
              <a:rPr lang="en-US" sz="1400" i="0" dirty="0" smtClean="0">
                <a:solidFill>
                  <a:srgbClr val="212529"/>
                </a:solidFill>
                <a:effectLst/>
                <a:latin typeface="Open Sans" panose="020B0606030504020204" pitchFamily="34" charset="0"/>
              </a:rPr>
              <a:t> </a:t>
            </a:r>
            <a:r>
              <a:rPr lang="en-US" sz="1400" i="0" dirty="0" err="1" smtClean="0">
                <a:solidFill>
                  <a:srgbClr val="212529"/>
                </a:solidFill>
                <a:effectLst/>
                <a:latin typeface="Open Sans" panose="020B0606030504020204" pitchFamily="34" charset="0"/>
              </a:rPr>
              <a:t>có</a:t>
            </a:r>
            <a:r>
              <a:rPr lang="en-US" sz="1400" i="0" dirty="0" smtClean="0">
                <a:solidFill>
                  <a:srgbClr val="212529"/>
                </a:solidFill>
                <a:effectLst/>
                <a:latin typeface="Open Sans" panose="020B0606030504020204" pitchFamily="34" charset="0"/>
              </a:rPr>
              <a:t> </a:t>
            </a:r>
            <a:r>
              <a:rPr lang="en-US" sz="1400" i="0" dirty="0" err="1" smtClean="0">
                <a:solidFill>
                  <a:srgbClr val="212529"/>
                </a:solidFill>
                <a:effectLst/>
                <a:latin typeface="Open Sans" panose="020B0606030504020204" pitchFamily="34" charset="0"/>
              </a:rPr>
              <a:t>các</a:t>
            </a:r>
            <a:r>
              <a:rPr lang="en-US" sz="1400" i="0" dirty="0" smtClean="0">
                <a:solidFill>
                  <a:srgbClr val="212529"/>
                </a:solidFill>
                <a:effectLst/>
                <a:latin typeface="Open Sans" panose="020B0606030504020204" pitchFamily="34" charset="0"/>
              </a:rPr>
              <a:t> class </a:t>
            </a:r>
            <a:r>
              <a:rPr lang="en-US" sz="1400" i="0" dirty="0" err="1" smtClean="0">
                <a:solidFill>
                  <a:srgbClr val="212529"/>
                </a:solidFill>
                <a:effectLst/>
                <a:latin typeface="Open Sans" panose="020B0606030504020204" pitchFamily="34" charset="0"/>
              </a:rPr>
              <a:t>đăng</a:t>
            </a:r>
            <a:r>
              <a:rPr lang="en-US" sz="1400" i="0" dirty="0" smtClean="0">
                <a:solidFill>
                  <a:srgbClr val="212529"/>
                </a:solidFill>
                <a:effectLst/>
                <a:latin typeface="Open Sans" panose="020B0606030504020204" pitchFamily="34" charset="0"/>
              </a:rPr>
              <a:t> </a:t>
            </a:r>
            <a:r>
              <a:rPr lang="en-US" sz="1400" i="0" dirty="0" err="1" smtClean="0">
                <a:solidFill>
                  <a:srgbClr val="212529"/>
                </a:solidFill>
                <a:effectLst/>
                <a:latin typeface="Open Sans" panose="020B0606030504020204" pitchFamily="34" charset="0"/>
              </a:rPr>
              <a:t>ký</a:t>
            </a:r>
            <a:r>
              <a:rPr lang="en-US" sz="1400" i="0" dirty="0" smtClean="0">
                <a:solidFill>
                  <a:srgbClr val="212529"/>
                </a:solidFill>
                <a:effectLst/>
                <a:latin typeface="Open Sans" panose="020B0606030504020204" pitchFamily="34" charset="0"/>
              </a:rPr>
              <a:t> @Injectable() </a:t>
            </a:r>
            <a:r>
              <a:rPr lang="en-US" sz="1400" i="0" dirty="0" err="1" smtClean="0">
                <a:solidFill>
                  <a:srgbClr val="212529"/>
                </a:solidFill>
                <a:effectLst/>
                <a:latin typeface="Open Sans" panose="020B0606030504020204" pitchFamily="34" charset="0"/>
              </a:rPr>
              <a:t>mới</a:t>
            </a:r>
            <a:r>
              <a:rPr lang="en-US" sz="1400" i="0" dirty="0" smtClean="0">
                <a:solidFill>
                  <a:srgbClr val="212529"/>
                </a:solidFill>
                <a:effectLst/>
                <a:latin typeface="Open Sans" panose="020B0606030504020204" pitchFamily="34" charset="0"/>
              </a:rPr>
              <a:t> </a:t>
            </a:r>
            <a:r>
              <a:rPr lang="en-US" sz="1400" i="0" dirty="0" err="1" smtClean="0">
                <a:solidFill>
                  <a:srgbClr val="212529"/>
                </a:solidFill>
                <a:effectLst/>
                <a:latin typeface="Open Sans" panose="020B0606030504020204" pitchFamily="34" charset="0"/>
              </a:rPr>
              <a:t>có</a:t>
            </a:r>
            <a:r>
              <a:rPr lang="en-US" sz="1400" i="0" dirty="0" smtClean="0">
                <a:solidFill>
                  <a:srgbClr val="212529"/>
                </a:solidFill>
                <a:effectLst/>
                <a:latin typeface="Open Sans" panose="020B0606030504020204" pitchFamily="34" charset="0"/>
              </a:rPr>
              <a:t> </a:t>
            </a:r>
            <a:r>
              <a:rPr lang="en-US" sz="1400" i="0" dirty="0" err="1" smtClean="0">
                <a:solidFill>
                  <a:srgbClr val="212529"/>
                </a:solidFill>
                <a:effectLst/>
                <a:latin typeface="Open Sans" panose="020B0606030504020204" pitchFamily="34" charset="0"/>
              </a:rPr>
              <a:t>thể</a:t>
            </a:r>
            <a:r>
              <a:rPr lang="en-US" sz="1400" i="0" dirty="0" smtClean="0">
                <a:solidFill>
                  <a:srgbClr val="212529"/>
                </a:solidFill>
                <a:effectLst/>
                <a:latin typeface="Open Sans" panose="020B0606030504020204" pitchFamily="34" charset="0"/>
              </a:rPr>
              <a:t> </a:t>
            </a:r>
            <a:r>
              <a:rPr lang="en-US" sz="1400" i="0" dirty="0" err="1" smtClean="0">
                <a:solidFill>
                  <a:srgbClr val="212529"/>
                </a:solidFill>
                <a:effectLst/>
                <a:latin typeface="Open Sans" panose="020B0606030504020204" pitchFamily="34" charset="0"/>
              </a:rPr>
              <a:t>sử</a:t>
            </a:r>
            <a:r>
              <a:rPr lang="en-US" sz="1400" i="0" dirty="0" smtClean="0">
                <a:solidFill>
                  <a:srgbClr val="212529"/>
                </a:solidFill>
                <a:effectLst/>
                <a:latin typeface="Open Sans" panose="020B0606030504020204" pitchFamily="34" charset="0"/>
              </a:rPr>
              <a:t> </a:t>
            </a:r>
            <a:r>
              <a:rPr lang="en-US" sz="1400" i="0" dirty="0" err="1" smtClean="0">
                <a:solidFill>
                  <a:srgbClr val="212529"/>
                </a:solidFill>
                <a:effectLst/>
                <a:latin typeface="Open Sans" panose="020B0606030504020204" pitchFamily="34" charset="0"/>
              </a:rPr>
              <a:t>dụng</a:t>
            </a:r>
            <a:r>
              <a:rPr lang="en-US" sz="1400" i="0" dirty="0" smtClean="0">
                <a:solidFill>
                  <a:srgbClr val="212529"/>
                </a:solidFill>
                <a:effectLst/>
                <a:latin typeface="Open Sans" panose="020B0606030504020204" pitchFamily="34" charset="0"/>
              </a:rPr>
              <a:t> </a:t>
            </a:r>
            <a:r>
              <a:rPr lang="en-US" sz="1400" i="0" dirty="0" err="1" smtClean="0">
                <a:solidFill>
                  <a:srgbClr val="212529"/>
                </a:solidFill>
                <a:effectLst/>
                <a:latin typeface="Open Sans" panose="020B0606030504020204" pitchFamily="34" charset="0"/>
              </a:rPr>
              <a:t>làm</a:t>
            </a:r>
            <a:r>
              <a:rPr lang="en-US" sz="1400" i="0" dirty="0" smtClean="0">
                <a:solidFill>
                  <a:srgbClr val="212529"/>
                </a:solidFill>
                <a:effectLst/>
                <a:latin typeface="Open Sans" panose="020B0606030504020204" pitchFamily="34" charset="0"/>
              </a:rPr>
              <a:t> instance </a:t>
            </a:r>
            <a:r>
              <a:rPr lang="en-US" sz="1400" i="0" dirty="0" err="1" smtClean="0">
                <a:solidFill>
                  <a:srgbClr val="212529"/>
                </a:solidFill>
                <a:effectLst/>
                <a:latin typeface="Open Sans" panose="020B0606030504020204" pitchFamily="34" charset="0"/>
              </a:rPr>
              <a:t>theo</a:t>
            </a:r>
            <a:r>
              <a:rPr lang="en-US" sz="1400" i="0" dirty="0" smtClean="0">
                <a:solidFill>
                  <a:srgbClr val="212529"/>
                </a:solidFill>
                <a:effectLst/>
                <a:latin typeface="Open Sans" panose="020B0606030504020204" pitchFamily="34" charset="0"/>
              </a:rPr>
              <a:t> </a:t>
            </a:r>
            <a:r>
              <a:rPr lang="en-US" sz="1400" i="0" dirty="0" err="1" smtClean="0">
                <a:solidFill>
                  <a:srgbClr val="212529"/>
                </a:solidFill>
                <a:effectLst/>
                <a:latin typeface="Open Sans" panose="020B0606030504020204" pitchFamily="34" charset="0"/>
              </a:rPr>
              <a:t>cách</a:t>
            </a:r>
            <a:r>
              <a:rPr lang="en-US" sz="1400" i="0" dirty="0" smtClean="0">
                <a:solidFill>
                  <a:srgbClr val="212529"/>
                </a:solidFill>
                <a:effectLst/>
                <a:latin typeface="Open Sans" panose="020B0606030504020204" pitchFamily="34" charset="0"/>
              </a:rPr>
              <a:t> </a:t>
            </a:r>
            <a:r>
              <a:rPr lang="en-US" sz="1400" i="0" dirty="0" err="1" smtClean="0">
                <a:solidFill>
                  <a:srgbClr val="212529"/>
                </a:solidFill>
                <a:effectLst/>
                <a:latin typeface="Open Sans" panose="020B0606030504020204" pitchFamily="34" charset="0"/>
              </a:rPr>
              <a:t>này</a:t>
            </a:r>
            <a:endParaRPr lang="en-US" sz="1400" i="0" dirty="0">
              <a:solidFill>
                <a:srgbClr val="212529"/>
              </a:solidFill>
              <a:effectLst/>
              <a:latin typeface="Open Sans" panose="020B0606030504020204" pitchFamily="34" charset="0"/>
            </a:endParaRPr>
          </a:p>
        </p:txBody>
      </p:sp>
      <p:sp>
        <p:nvSpPr>
          <p:cNvPr id="4" name="Rectangle 3"/>
          <p:cNvSpPr/>
          <p:nvPr/>
        </p:nvSpPr>
        <p:spPr>
          <a:xfrm>
            <a:off x="2982022" y="87976"/>
            <a:ext cx="2838785" cy="954107"/>
          </a:xfrm>
          <a:prstGeom prst="rect">
            <a:avLst/>
          </a:prstGeom>
        </p:spPr>
        <p:txBody>
          <a:bodyPr wrap="square">
            <a:spAutoFit/>
          </a:bodyPr>
          <a:lstStyle/>
          <a:p>
            <a:r>
              <a:rPr lang="en-US" sz="1400" b="1" i="0" dirty="0" err="1" smtClean="0">
                <a:solidFill>
                  <a:srgbClr val="212529"/>
                </a:solidFill>
                <a:effectLst/>
                <a:latin typeface="Open Sans" panose="020B0606030504020204" pitchFamily="34" charset="0"/>
              </a:rPr>
              <a:t>useValue</a:t>
            </a:r>
            <a:endParaRPr lang="en-US" sz="1400" b="1" i="0" dirty="0" smtClean="0">
              <a:solidFill>
                <a:srgbClr val="212529"/>
              </a:solidFill>
              <a:effectLst/>
              <a:latin typeface="Open Sans" panose="020B0606030504020204" pitchFamily="34" charset="0"/>
            </a:endParaRPr>
          </a:p>
          <a:p>
            <a:r>
              <a:rPr lang="en-US" sz="1400" dirty="0"/>
              <a:t>Nest </a:t>
            </a:r>
            <a:r>
              <a:rPr lang="en-US" sz="1400" dirty="0" err="1"/>
              <a:t>sẽ</a:t>
            </a:r>
            <a:r>
              <a:rPr lang="en-US" sz="1400" dirty="0"/>
              <a:t> resolve dependency </a:t>
            </a:r>
            <a:r>
              <a:rPr lang="en-US" sz="1400" dirty="0" err="1"/>
              <a:t>bằng</a:t>
            </a:r>
            <a:r>
              <a:rPr lang="en-US" sz="1400" dirty="0"/>
              <a:t> </a:t>
            </a:r>
            <a:r>
              <a:rPr lang="en-US" sz="1400" dirty="0" err="1"/>
              <a:t>chính</a:t>
            </a:r>
            <a:r>
              <a:rPr lang="en-US" sz="1400" dirty="0"/>
              <a:t> </a:t>
            </a:r>
            <a:r>
              <a:rPr lang="en-US" sz="1400" b="1" dirty="0"/>
              <a:t>instance</a:t>
            </a:r>
            <a:r>
              <a:rPr lang="en-US" sz="1400" dirty="0"/>
              <a:t> </a:t>
            </a:r>
            <a:r>
              <a:rPr lang="en-US" sz="1400" dirty="0" err="1"/>
              <a:t>hoặc</a:t>
            </a:r>
            <a:r>
              <a:rPr lang="en-US" sz="1400" dirty="0"/>
              <a:t> </a:t>
            </a:r>
            <a:r>
              <a:rPr lang="en-US" sz="1400" b="1" dirty="0"/>
              <a:t>value</a:t>
            </a:r>
            <a:r>
              <a:rPr lang="en-US" sz="1400" dirty="0"/>
              <a:t> </a:t>
            </a:r>
            <a:r>
              <a:rPr lang="en-US" sz="1400" dirty="0" err="1" smtClean="0"/>
              <a:t>được</a:t>
            </a:r>
            <a:r>
              <a:rPr lang="en-US" sz="1400" dirty="0" smtClean="0"/>
              <a:t> </a:t>
            </a:r>
            <a:r>
              <a:rPr lang="en-US" sz="1400" dirty="0" err="1" smtClean="0"/>
              <a:t>khai</a:t>
            </a:r>
            <a:r>
              <a:rPr lang="en-US" sz="1400" dirty="0" smtClean="0"/>
              <a:t> </a:t>
            </a:r>
            <a:r>
              <a:rPr lang="en-US" sz="1400" dirty="0" err="1"/>
              <a:t>báo</a:t>
            </a:r>
            <a:r>
              <a:rPr lang="en-US" sz="1400" dirty="0"/>
              <a:t>. </a:t>
            </a:r>
            <a:endParaRPr lang="en-US" sz="1400" b="1" i="0" dirty="0">
              <a:solidFill>
                <a:srgbClr val="212529"/>
              </a:solidFill>
              <a:effectLst/>
              <a:latin typeface="Open Sans" panose="020B0606030504020204" pitchFamily="34" charset="0"/>
            </a:endParaRPr>
          </a:p>
        </p:txBody>
      </p:sp>
      <p:sp>
        <p:nvSpPr>
          <p:cNvPr id="5" name="Rectangle 4"/>
          <p:cNvSpPr/>
          <p:nvPr/>
        </p:nvSpPr>
        <p:spPr>
          <a:xfrm>
            <a:off x="2982022" y="1326646"/>
            <a:ext cx="3256899" cy="954107"/>
          </a:xfrm>
          <a:prstGeom prst="rect">
            <a:avLst/>
          </a:prstGeom>
        </p:spPr>
        <p:txBody>
          <a:bodyPr wrap="square">
            <a:spAutoFit/>
          </a:bodyPr>
          <a:lstStyle/>
          <a:p>
            <a:r>
              <a:rPr lang="en-US" sz="1400" b="1" i="0" dirty="0" err="1" smtClean="0">
                <a:solidFill>
                  <a:srgbClr val="212529"/>
                </a:solidFill>
                <a:effectLst/>
                <a:latin typeface="Open Sans" panose="020B0606030504020204" pitchFamily="34" charset="0"/>
              </a:rPr>
              <a:t>useFactory</a:t>
            </a:r>
            <a:endParaRPr lang="en-US" sz="1400" b="1" i="0" dirty="0" smtClean="0">
              <a:solidFill>
                <a:srgbClr val="212529"/>
              </a:solidFill>
              <a:effectLst/>
              <a:latin typeface="Open Sans" panose="020B0606030504020204" pitchFamily="34" charset="0"/>
            </a:endParaRPr>
          </a:p>
          <a:p>
            <a:r>
              <a:rPr lang="en-US" sz="1400" dirty="0" err="1"/>
              <a:t>giúp</a:t>
            </a:r>
            <a:r>
              <a:rPr lang="en-US" sz="1400" dirty="0"/>
              <a:t> </a:t>
            </a:r>
            <a:r>
              <a:rPr lang="en-US" sz="1400" dirty="0" smtClean="0"/>
              <a:t>provider </a:t>
            </a:r>
            <a:r>
              <a:rPr lang="en-US" sz="1400" dirty="0" err="1"/>
              <a:t>một</a:t>
            </a:r>
            <a:r>
              <a:rPr lang="en-US" sz="1400" dirty="0"/>
              <a:t> </a:t>
            </a:r>
            <a:r>
              <a:rPr lang="en-US" sz="1400" dirty="0" err="1"/>
              <a:t>cách</a:t>
            </a:r>
            <a:r>
              <a:rPr lang="en-US" sz="1400" dirty="0"/>
              <a:t> dynamic</a:t>
            </a:r>
            <a:r>
              <a:rPr lang="en-US" sz="1400" dirty="0" smtClean="0"/>
              <a:t>. </a:t>
            </a:r>
            <a:r>
              <a:rPr lang="vi-VN" sz="1400" dirty="0"/>
              <a:t>Dependency sẽ được resolve bằng giá trị của hàm useFactory(). </a:t>
            </a:r>
            <a:endParaRPr lang="en-US" sz="1400" b="1" i="0" dirty="0">
              <a:solidFill>
                <a:srgbClr val="212529"/>
              </a:solidFill>
              <a:effectLst/>
              <a:latin typeface="Open Sans" panose="020B0606030504020204" pitchFamily="34" charset="0"/>
            </a:endParaRPr>
          </a:p>
        </p:txBody>
      </p:sp>
      <p:sp>
        <p:nvSpPr>
          <p:cNvPr id="6" name="Rectangle 5"/>
          <p:cNvSpPr/>
          <p:nvPr/>
        </p:nvSpPr>
        <p:spPr>
          <a:xfrm>
            <a:off x="219545" y="1446117"/>
            <a:ext cx="2655599" cy="523220"/>
          </a:xfrm>
          <a:prstGeom prst="rect">
            <a:avLst/>
          </a:prstGeom>
        </p:spPr>
        <p:txBody>
          <a:bodyPr wrap="none">
            <a:spAutoFit/>
          </a:bodyPr>
          <a:lstStyle/>
          <a:p>
            <a:r>
              <a:rPr lang="en-US" sz="1400" b="1" i="0" dirty="0" err="1" smtClean="0">
                <a:solidFill>
                  <a:srgbClr val="212529"/>
                </a:solidFill>
                <a:effectLst/>
                <a:latin typeface="Open Sans" panose="020B0606030504020204" pitchFamily="34" charset="0"/>
              </a:rPr>
              <a:t>useExisting</a:t>
            </a:r>
            <a:endParaRPr lang="en-US" sz="1400" b="1" i="0" dirty="0" smtClean="0">
              <a:solidFill>
                <a:srgbClr val="212529"/>
              </a:solidFill>
              <a:effectLst/>
              <a:latin typeface="Open Sans" panose="020B0606030504020204" pitchFamily="34" charset="0"/>
            </a:endParaRPr>
          </a:p>
          <a:p>
            <a:r>
              <a:rPr lang="en-US" sz="1400" dirty="0" err="1"/>
              <a:t>giúp</a:t>
            </a:r>
            <a:r>
              <a:rPr lang="en-US" sz="1400" dirty="0"/>
              <a:t> </a:t>
            </a:r>
            <a:r>
              <a:rPr lang="en-US" sz="1400" dirty="0" smtClean="0"/>
              <a:t>alias </a:t>
            </a:r>
            <a:r>
              <a:rPr lang="en-US" sz="1400" dirty="0" err="1"/>
              <a:t>các</a:t>
            </a:r>
            <a:r>
              <a:rPr lang="en-US" sz="1400" dirty="0"/>
              <a:t> providers </a:t>
            </a:r>
            <a:r>
              <a:rPr lang="en-US" sz="1400" dirty="0" err="1"/>
              <a:t>đã</a:t>
            </a:r>
            <a:r>
              <a:rPr lang="en-US" sz="1400" dirty="0"/>
              <a:t> </a:t>
            </a:r>
            <a:r>
              <a:rPr lang="en-US" sz="1400" dirty="0" err="1"/>
              <a:t>tồn</a:t>
            </a:r>
            <a:r>
              <a:rPr lang="en-US" sz="1400" dirty="0"/>
              <a:t> </a:t>
            </a:r>
            <a:r>
              <a:rPr lang="en-US" sz="1400" dirty="0" err="1"/>
              <a:t>tại</a:t>
            </a:r>
            <a:r>
              <a:rPr lang="en-US" sz="1400" dirty="0"/>
              <a:t>.</a:t>
            </a:r>
            <a:endParaRPr lang="en-US" sz="1400" b="1" i="0" dirty="0">
              <a:solidFill>
                <a:srgbClr val="212529"/>
              </a:solidFill>
              <a:effectLst/>
              <a:latin typeface="Open Sans" panose="020B0606030504020204" pitchFamily="34" charset="0"/>
            </a:endParaRPr>
          </a:p>
        </p:txBody>
      </p:sp>
      <p:sp>
        <p:nvSpPr>
          <p:cNvPr id="8" name="Rectangle 7"/>
          <p:cNvSpPr/>
          <p:nvPr/>
        </p:nvSpPr>
        <p:spPr>
          <a:xfrm>
            <a:off x="219545" y="2400224"/>
            <a:ext cx="3376975" cy="738664"/>
          </a:xfrm>
          <a:prstGeom prst="rect">
            <a:avLst/>
          </a:prstGeom>
        </p:spPr>
        <p:txBody>
          <a:bodyPr wrap="square">
            <a:spAutoFit/>
          </a:bodyPr>
          <a:lstStyle/>
          <a:p>
            <a:r>
              <a:rPr lang="en-US" sz="1400" b="1" i="0" dirty="0" smtClean="0">
                <a:solidFill>
                  <a:srgbClr val="212529"/>
                </a:solidFill>
                <a:effectLst/>
                <a:latin typeface="Open Sans" panose="020B0606030504020204" pitchFamily="34" charset="0"/>
              </a:rPr>
              <a:t>Non-class provider tokens</a:t>
            </a:r>
          </a:p>
          <a:p>
            <a:r>
              <a:rPr lang="en-US" sz="1400" i="0" dirty="0" smtClean="0">
                <a:solidFill>
                  <a:srgbClr val="212529"/>
                </a:solidFill>
                <a:effectLst/>
                <a:latin typeface="Open Sans" panose="020B0606030504020204" pitchFamily="34" charset="0"/>
              </a:rPr>
              <a:t>Nest </a:t>
            </a:r>
            <a:r>
              <a:rPr lang="en-US" sz="1400" i="0" dirty="0" err="1" smtClean="0">
                <a:solidFill>
                  <a:srgbClr val="212529"/>
                </a:solidFill>
                <a:effectLst/>
                <a:latin typeface="Open Sans" panose="020B0606030504020204" pitchFamily="34" charset="0"/>
              </a:rPr>
              <a:t>cũng</a:t>
            </a:r>
            <a:r>
              <a:rPr lang="en-US" sz="1400" i="0" dirty="0" smtClean="0">
                <a:solidFill>
                  <a:srgbClr val="212529"/>
                </a:solidFill>
                <a:effectLst/>
                <a:latin typeface="Open Sans" panose="020B0606030504020204" pitchFamily="34" charset="0"/>
              </a:rPr>
              <a:t> </a:t>
            </a:r>
            <a:r>
              <a:rPr lang="en-US" sz="1400" i="0" dirty="0" err="1" smtClean="0">
                <a:solidFill>
                  <a:srgbClr val="212529"/>
                </a:solidFill>
                <a:effectLst/>
                <a:latin typeface="Open Sans" panose="020B0606030504020204" pitchFamily="34" charset="0"/>
              </a:rPr>
              <a:t>cho</a:t>
            </a:r>
            <a:r>
              <a:rPr lang="en-US" sz="1400" i="0" dirty="0" smtClean="0">
                <a:solidFill>
                  <a:srgbClr val="212529"/>
                </a:solidFill>
                <a:effectLst/>
                <a:latin typeface="Open Sans" panose="020B0606030504020204" pitchFamily="34" charset="0"/>
              </a:rPr>
              <a:t> </a:t>
            </a:r>
            <a:r>
              <a:rPr lang="en-US" sz="1400" i="0" dirty="0" err="1" smtClean="0">
                <a:solidFill>
                  <a:srgbClr val="212529"/>
                </a:solidFill>
                <a:effectLst/>
                <a:latin typeface="Open Sans" panose="020B0606030504020204" pitchFamily="34" charset="0"/>
              </a:rPr>
              <a:t>phép</a:t>
            </a:r>
            <a:r>
              <a:rPr lang="en-US" sz="1400" i="0" dirty="0" smtClean="0">
                <a:solidFill>
                  <a:srgbClr val="212529"/>
                </a:solidFill>
                <a:effectLst/>
                <a:latin typeface="Open Sans" panose="020B0606030504020204" pitchFamily="34" charset="0"/>
              </a:rPr>
              <a:t> </a:t>
            </a:r>
            <a:r>
              <a:rPr lang="en-US" sz="1400" i="0" dirty="0" err="1" smtClean="0">
                <a:solidFill>
                  <a:srgbClr val="212529"/>
                </a:solidFill>
                <a:effectLst/>
                <a:latin typeface="Open Sans" panose="020B0606030504020204" pitchFamily="34" charset="0"/>
              </a:rPr>
              <a:t>bạn</a:t>
            </a:r>
            <a:r>
              <a:rPr lang="en-US" sz="1400" i="0" dirty="0" smtClean="0">
                <a:solidFill>
                  <a:srgbClr val="212529"/>
                </a:solidFill>
                <a:effectLst/>
                <a:latin typeface="Open Sans" panose="020B0606030504020204" pitchFamily="34" charset="0"/>
              </a:rPr>
              <a:t> register DI tokens </a:t>
            </a:r>
            <a:r>
              <a:rPr lang="en-US" sz="1400" i="0" dirty="0" err="1" smtClean="0">
                <a:solidFill>
                  <a:srgbClr val="212529"/>
                </a:solidFill>
                <a:effectLst/>
                <a:latin typeface="Open Sans" panose="020B0606030504020204" pitchFamily="34" charset="0"/>
              </a:rPr>
              <a:t>bằng</a:t>
            </a:r>
            <a:r>
              <a:rPr lang="en-US" sz="1400" i="0" dirty="0" smtClean="0">
                <a:solidFill>
                  <a:srgbClr val="212529"/>
                </a:solidFill>
                <a:effectLst/>
                <a:latin typeface="Open Sans" panose="020B0606030504020204" pitchFamily="34" charset="0"/>
              </a:rPr>
              <a:t> string </a:t>
            </a:r>
            <a:r>
              <a:rPr lang="en-US" sz="1400" i="0" dirty="0" err="1" smtClean="0">
                <a:solidFill>
                  <a:srgbClr val="212529"/>
                </a:solidFill>
                <a:effectLst/>
                <a:latin typeface="Open Sans" panose="020B0606030504020204" pitchFamily="34" charset="0"/>
              </a:rPr>
              <a:t>hoặc</a:t>
            </a:r>
            <a:r>
              <a:rPr lang="en-US" sz="1400" i="0" dirty="0" smtClean="0">
                <a:solidFill>
                  <a:srgbClr val="212529"/>
                </a:solidFill>
                <a:effectLst/>
                <a:latin typeface="Open Sans" panose="020B0606030504020204" pitchFamily="34" charset="0"/>
              </a:rPr>
              <a:t> Symbol.</a:t>
            </a:r>
            <a:endParaRPr lang="en-US" sz="1400" i="0" dirty="0">
              <a:solidFill>
                <a:srgbClr val="212529"/>
              </a:solidFill>
              <a:effectLst/>
              <a:latin typeface="Open Sans" panose="020B0606030504020204" pitchFamily="34" charset="0"/>
            </a:endParaRPr>
          </a:p>
        </p:txBody>
      </p:sp>
      <p:sp>
        <p:nvSpPr>
          <p:cNvPr id="10" name="Rectangle 9"/>
          <p:cNvSpPr/>
          <p:nvPr/>
        </p:nvSpPr>
        <p:spPr>
          <a:xfrm>
            <a:off x="6567954" y="101126"/>
            <a:ext cx="5558944" cy="923330"/>
          </a:xfrm>
          <a:prstGeom prst="rect">
            <a:avLst/>
          </a:prstGeom>
        </p:spPr>
        <p:txBody>
          <a:bodyPr wrap="square">
            <a:spAutoFit/>
          </a:bodyPr>
          <a:lstStyle/>
          <a:p>
            <a:r>
              <a:rPr lang="en-US" b="1" i="0" dirty="0" smtClean="0">
                <a:solidFill>
                  <a:srgbClr val="212529"/>
                </a:solidFill>
                <a:effectLst/>
                <a:latin typeface="Open Sans" panose="020B0606030504020204" pitchFamily="34" charset="0"/>
              </a:rPr>
              <a:t>Export Provider</a:t>
            </a:r>
          </a:p>
          <a:p>
            <a:r>
              <a:rPr lang="vi-VN" sz="1200" dirty="0"/>
              <a:t>Nếu </a:t>
            </a:r>
            <a:r>
              <a:rPr lang="vi-VN" sz="1200" dirty="0" smtClean="0"/>
              <a:t>muốn </a:t>
            </a:r>
            <a:r>
              <a:rPr lang="vi-VN" sz="1200" dirty="0"/>
              <a:t>một provider khai báo trong module A có thể được dùng bởi module </a:t>
            </a:r>
            <a:r>
              <a:rPr lang="vi-VN" sz="1200" dirty="0" smtClean="0"/>
              <a:t>B</a:t>
            </a:r>
            <a:r>
              <a:rPr lang="en-US" sz="1200" dirty="0"/>
              <a:t> </a:t>
            </a:r>
            <a:r>
              <a:rPr lang="en-US" sz="1200" dirty="0" smtClean="0">
                <a:sym typeface="Wingdings" panose="05000000000000000000" pitchFamily="2" charset="2"/>
              </a:rPr>
              <a:t> </a:t>
            </a:r>
            <a:r>
              <a:rPr lang="vi-VN" sz="1200" dirty="0" smtClean="0"/>
              <a:t>cần </a:t>
            </a:r>
            <a:r>
              <a:rPr lang="vi-VN" sz="1200" dirty="0"/>
              <a:t>export provider đó từ module A, sau đó import module A vào trong module B để sử dụng.</a:t>
            </a:r>
            <a:endParaRPr lang="en-US" sz="1200" b="1" i="0" dirty="0">
              <a:solidFill>
                <a:srgbClr val="212529"/>
              </a:solidFill>
              <a:effectLst/>
              <a:latin typeface="Open Sans" panose="020B0606030504020204" pitchFamily="34" charset="0"/>
            </a:endParaRPr>
          </a:p>
        </p:txBody>
      </p:sp>
      <p:pic>
        <p:nvPicPr>
          <p:cNvPr id="11" name="Picture 10"/>
          <p:cNvPicPr>
            <a:picLocks noChangeAspect="1"/>
          </p:cNvPicPr>
          <p:nvPr/>
        </p:nvPicPr>
        <p:blipFill>
          <a:blip r:embed="rId2"/>
          <a:stretch>
            <a:fillRect/>
          </a:stretch>
        </p:blipFill>
        <p:spPr>
          <a:xfrm>
            <a:off x="6567954" y="1042083"/>
            <a:ext cx="5558944" cy="5629275"/>
          </a:xfrm>
          <a:prstGeom prst="rect">
            <a:avLst/>
          </a:prstGeom>
        </p:spPr>
      </p:pic>
    </p:spTree>
    <p:extLst>
      <p:ext uri="{BB962C8B-B14F-4D97-AF65-F5344CB8AC3E}">
        <p14:creationId xmlns:p14="http://schemas.microsoft.com/office/powerpoint/2010/main" val="2483487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knowledge</a:t>
            </a:r>
            <a:endParaRPr lang="en-US" dirty="0"/>
          </a:p>
        </p:txBody>
      </p:sp>
      <p:sp>
        <p:nvSpPr>
          <p:cNvPr id="3" name="Content Placeholder 2"/>
          <p:cNvSpPr>
            <a:spLocks noGrp="1"/>
          </p:cNvSpPr>
          <p:nvPr>
            <p:ph idx="1"/>
          </p:nvPr>
        </p:nvSpPr>
        <p:spPr/>
        <p:txBody>
          <a:bodyPr>
            <a:normAutofit fontScale="92500"/>
          </a:bodyPr>
          <a:lstStyle/>
          <a:p>
            <a:r>
              <a:rPr lang="en-US" dirty="0" err="1"/>
              <a:t>Đi</a:t>
            </a:r>
            <a:r>
              <a:rPr lang="en-US" dirty="0"/>
              <a:t> </a:t>
            </a:r>
            <a:r>
              <a:rPr lang="en-US" dirty="0" err="1"/>
              <a:t>kèm</a:t>
            </a:r>
            <a:r>
              <a:rPr lang="en-US" dirty="0"/>
              <a:t> </a:t>
            </a:r>
            <a:r>
              <a:rPr lang="en-US" dirty="0" err="1"/>
              <a:t>với</a:t>
            </a:r>
            <a:r>
              <a:rPr lang="en-US" dirty="0"/>
              <a:t> </a:t>
            </a:r>
            <a:r>
              <a:rPr lang="en-US" dirty="0" err="1"/>
              <a:t>sự</a:t>
            </a:r>
            <a:r>
              <a:rPr lang="en-US" dirty="0"/>
              <a:t> </a:t>
            </a:r>
            <a:r>
              <a:rPr lang="en-US" dirty="0" err="1"/>
              <a:t>phát</a:t>
            </a:r>
            <a:r>
              <a:rPr lang="en-US" dirty="0"/>
              <a:t> </a:t>
            </a:r>
            <a:r>
              <a:rPr lang="en-US" dirty="0" err="1"/>
              <a:t>triển</a:t>
            </a:r>
            <a:r>
              <a:rPr lang="en-US" dirty="0"/>
              <a:t> </a:t>
            </a:r>
            <a:r>
              <a:rPr lang="en-US" dirty="0" err="1"/>
              <a:t>mạnh</a:t>
            </a:r>
            <a:r>
              <a:rPr lang="en-US" dirty="0"/>
              <a:t> </a:t>
            </a:r>
            <a:r>
              <a:rPr lang="en-US" dirty="0" err="1"/>
              <a:t>mẽ</a:t>
            </a:r>
            <a:r>
              <a:rPr lang="en-US" dirty="0"/>
              <a:t> </a:t>
            </a:r>
            <a:r>
              <a:rPr lang="en-US" dirty="0" err="1"/>
              <a:t>của</a:t>
            </a:r>
            <a:r>
              <a:rPr lang="en-US" dirty="0"/>
              <a:t> </a:t>
            </a:r>
            <a:r>
              <a:rPr lang="en-US" dirty="0" err="1"/>
              <a:t>NodeJS</a:t>
            </a:r>
            <a:r>
              <a:rPr lang="en-US" dirty="0"/>
              <a:t> là </a:t>
            </a:r>
            <a:r>
              <a:rPr lang="en-US" dirty="0" err="1"/>
              <a:t>sự</a:t>
            </a:r>
            <a:r>
              <a:rPr lang="en-US" dirty="0"/>
              <a:t> </a:t>
            </a:r>
            <a:r>
              <a:rPr lang="en-US" dirty="0" err="1"/>
              <a:t>ra</a:t>
            </a:r>
            <a:r>
              <a:rPr lang="en-US" dirty="0"/>
              <a:t> </a:t>
            </a:r>
            <a:r>
              <a:rPr lang="en-US" dirty="0" err="1"/>
              <a:t>đời</a:t>
            </a:r>
            <a:r>
              <a:rPr lang="en-US" dirty="0"/>
              <a:t> </a:t>
            </a:r>
            <a:r>
              <a:rPr lang="en-US" dirty="0" err="1"/>
              <a:t>của</a:t>
            </a:r>
            <a:r>
              <a:rPr lang="en-US" dirty="0"/>
              <a:t> </a:t>
            </a:r>
            <a:r>
              <a:rPr lang="en-US" dirty="0" err="1"/>
              <a:t>hàng</a:t>
            </a:r>
            <a:r>
              <a:rPr lang="en-US" dirty="0"/>
              <a:t> </a:t>
            </a:r>
            <a:r>
              <a:rPr lang="en-US" dirty="0" err="1"/>
              <a:t>tá</a:t>
            </a:r>
            <a:r>
              <a:rPr lang="en-US" dirty="0"/>
              <a:t> </a:t>
            </a:r>
            <a:r>
              <a:rPr lang="en-US" dirty="0" err="1"/>
              <a:t>các</a:t>
            </a:r>
            <a:r>
              <a:rPr lang="en-US" dirty="0"/>
              <a:t> framework </a:t>
            </a:r>
            <a:r>
              <a:rPr lang="en-US" dirty="0" err="1"/>
              <a:t>khác</a:t>
            </a:r>
            <a:r>
              <a:rPr lang="en-US" dirty="0"/>
              <a:t> </a:t>
            </a:r>
            <a:r>
              <a:rPr lang="en-US" dirty="0" err="1" smtClean="0"/>
              <a:t>nhau</a:t>
            </a:r>
            <a:r>
              <a:rPr lang="en-US" dirty="0" smtClean="0"/>
              <a:t>. </a:t>
            </a:r>
            <a:r>
              <a:rPr lang="vi-VN" dirty="0"/>
              <a:t>Tuy nhiên, chưa có một framework nào giải quyết được triệt để vấn đề căn bản của NodeJS - đó chính là </a:t>
            </a:r>
            <a:r>
              <a:rPr lang="vi-VN" b="1" dirty="0"/>
              <a:t>Infrastructure</a:t>
            </a:r>
            <a:r>
              <a:rPr lang="vi-VN" dirty="0"/>
              <a:t>. </a:t>
            </a:r>
            <a:endParaRPr lang="en-US" dirty="0" smtClean="0"/>
          </a:p>
          <a:p>
            <a:r>
              <a:rPr lang="vi-VN" dirty="0"/>
              <a:t>Nest cung cấp một kiến ​​trúc tuyệt vời cho phép developers cũng như các teams tạo ra các ứng dụng testable, scalable, giảm thiểu phụ thuộc lẫn nhau và dễ dàng bảo trì. Kiến trúc này được lấy cảm hứng từ </a:t>
            </a:r>
            <a:r>
              <a:rPr lang="vi-VN" b="1" dirty="0"/>
              <a:t>Angular</a:t>
            </a:r>
            <a:r>
              <a:rPr lang="vi-VN" dirty="0"/>
              <a:t>, dĩ nhiên rồi, ông co-founder cũng như developer chính cho dự án là chuyên gia lập trình của Google.</a:t>
            </a:r>
            <a:endParaRPr lang="en-US" dirty="0" smtClean="0"/>
          </a:p>
          <a:p>
            <a:r>
              <a:rPr lang="vi-VN" dirty="0"/>
              <a:t>NestJS là sự kết hợp tốt nhất cho thiết kế lập trình hướng đối tượng (</a:t>
            </a:r>
            <a:r>
              <a:rPr lang="vi-VN" b="1" dirty="0"/>
              <a:t>OOP</a:t>
            </a:r>
            <a:r>
              <a:rPr lang="vi-VN" dirty="0"/>
              <a:t>) và phản ứng chức năng (</a:t>
            </a:r>
            <a:r>
              <a:rPr lang="vi-VN" b="1" dirty="0"/>
              <a:t>FRP</a:t>
            </a:r>
            <a:r>
              <a:rPr lang="vi-VN" dirty="0"/>
              <a:t>). </a:t>
            </a:r>
            <a:endParaRPr lang="en-US" dirty="0"/>
          </a:p>
        </p:txBody>
      </p:sp>
    </p:spTree>
    <p:extLst>
      <p:ext uri="{BB962C8B-B14F-4D97-AF65-F5344CB8AC3E}">
        <p14:creationId xmlns:p14="http://schemas.microsoft.com/office/powerpoint/2010/main" val="4067237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NestJS</a:t>
            </a:r>
            <a:r>
              <a:rPr lang="en-US" b="1" dirty="0"/>
              <a:t> </a:t>
            </a:r>
            <a:r>
              <a:rPr lang="en-US" b="1" dirty="0" smtClean="0"/>
              <a:t>– Controllers </a:t>
            </a:r>
            <a:br>
              <a:rPr lang="en-US" b="1" dirty="0" smtClean="0"/>
            </a:br>
            <a:r>
              <a:rPr lang="en-US" sz="1600" b="1" dirty="0" err="1" smtClean="0"/>
              <a:t>Trách</a:t>
            </a:r>
            <a:r>
              <a:rPr lang="en-US" sz="1600" b="1" dirty="0" smtClean="0"/>
              <a:t> </a:t>
            </a:r>
            <a:r>
              <a:rPr lang="en-US" sz="1600" b="1" dirty="0" err="1"/>
              <a:t>nhiệm</a:t>
            </a:r>
            <a:r>
              <a:rPr lang="en-US" sz="1600" b="1" dirty="0"/>
              <a:t> </a:t>
            </a:r>
            <a:r>
              <a:rPr lang="en-US" sz="1600" b="1" dirty="0" err="1"/>
              <a:t>chính</a:t>
            </a:r>
            <a:r>
              <a:rPr lang="en-US" sz="1600" b="1" dirty="0"/>
              <a:t> </a:t>
            </a:r>
            <a:r>
              <a:rPr lang="en-US" sz="1600" b="1" dirty="0" err="1"/>
              <a:t>của</a:t>
            </a:r>
            <a:r>
              <a:rPr lang="en-US" sz="1600" b="1" dirty="0"/>
              <a:t> controllers là </a:t>
            </a:r>
            <a:r>
              <a:rPr lang="en-US" sz="1600" b="1" dirty="0" err="1"/>
              <a:t>xử</a:t>
            </a:r>
            <a:r>
              <a:rPr lang="en-US" sz="1600" b="1" dirty="0"/>
              <a:t> </a:t>
            </a:r>
            <a:r>
              <a:rPr lang="en-US" sz="1600" b="1" dirty="0" err="1"/>
              <a:t>lý</a:t>
            </a:r>
            <a:r>
              <a:rPr lang="en-US" sz="1600" b="1" dirty="0"/>
              <a:t> </a:t>
            </a:r>
            <a:r>
              <a:rPr lang="en-US" sz="1600" b="1" dirty="0" err="1"/>
              <a:t>các</a:t>
            </a:r>
            <a:r>
              <a:rPr lang="en-US" sz="1600" b="1" dirty="0"/>
              <a:t> requests </a:t>
            </a:r>
            <a:r>
              <a:rPr lang="en-US" sz="1600" b="1" dirty="0" err="1"/>
              <a:t>và</a:t>
            </a:r>
            <a:r>
              <a:rPr lang="en-US" sz="1600" b="1" dirty="0"/>
              <a:t> </a:t>
            </a:r>
            <a:r>
              <a:rPr lang="en-US" sz="1600" b="1" dirty="0" err="1"/>
              <a:t>phản</a:t>
            </a:r>
            <a:r>
              <a:rPr lang="en-US" sz="1600" b="1" dirty="0"/>
              <a:t> </a:t>
            </a:r>
            <a:r>
              <a:rPr lang="en-US" sz="1600" b="1" dirty="0" err="1"/>
              <a:t>hồi</a:t>
            </a:r>
            <a:r>
              <a:rPr lang="en-US" sz="1600" b="1" dirty="0"/>
              <a:t> </a:t>
            </a:r>
            <a:r>
              <a:rPr lang="en-US" sz="1600" b="1" dirty="0" err="1"/>
              <a:t>lại</a:t>
            </a:r>
            <a:r>
              <a:rPr lang="en-US" sz="1600" b="1" dirty="0"/>
              <a:t> </a:t>
            </a:r>
            <a:r>
              <a:rPr lang="en-US" sz="1600" b="1" dirty="0" err="1"/>
              <a:t>cho</a:t>
            </a:r>
            <a:r>
              <a:rPr lang="en-US" sz="1600" b="1" dirty="0"/>
              <a:t> </a:t>
            </a:r>
            <a:r>
              <a:rPr lang="en-US" sz="1600" b="1" dirty="0" err="1"/>
              <a:t>phía</a:t>
            </a:r>
            <a:r>
              <a:rPr lang="en-US" sz="1600" b="1" dirty="0"/>
              <a:t> client.</a:t>
            </a:r>
            <a:endParaRPr lang="en-US" sz="1600" dirty="0"/>
          </a:p>
        </p:txBody>
      </p:sp>
      <p:sp>
        <p:nvSpPr>
          <p:cNvPr id="3" name="Content Placeholder 2"/>
          <p:cNvSpPr>
            <a:spLocks noGrp="1"/>
          </p:cNvSpPr>
          <p:nvPr>
            <p:ph idx="1"/>
          </p:nvPr>
        </p:nvSpPr>
        <p:spPr/>
        <p:txBody>
          <a:bodyPr/>
          <a:lstStyle/>
          <a:p>
            <a:r>
              <a:rPr lang="vi-VN" dirty="0"/>
              <a:t>NestJS sử dụng một design pattern ở hầu hết mọi nơi, đó là Decorator </a:t>
            </a:r>
            <a:r>
              <a:rPr lang="vi-VN" dirty="0" smtClean="0"/>
              <a:t>(</a:t>
            </a:r>
            <a:r>
              <a:rPr lang="en-US" dirty="0" smtClean="0"/>
              <a:t>~ Angular</a:t>
            </a:r>
            <a:r>
              <a:rPr lang="vi-VN" dirty="0" smtClean="0"/>
              <a:t>).</a:t>
            </a:r>
            <a:endParaRPr lang="en-US" dirty="0" smtClean="0"/>
          </a:p>
          <a:p>
            <a:r>
              <a:rPr lang="vi-VN" dirty="0"/>
              <a:t>Thông thường, mỗi controller sẽ có nhiều routes, mỗi routes chịu trách nhiệm xử lý các actions cụ thể</a:t>
            </a:r>
            <a:r>
              <a:rPr lang="vi-VN" dirty="0" smtClean="0"/>
              <a:t>.</a:t>
            </a:r>
            <a:endParaRPr lang="en-US" dirty="0" smtClean="0"/>
          </a:p>
        </p:txBody>
      </p:sp>
    </p:spTree>
    <p:extLst>
      <p:ext uri="{BB962C8B-B14F-4D97-AF65-F5344CB8AC3E}">
        <p14:creationId xmlns:p14="http://schemas.microsoft.com/office/powerpoint/2010/main" val="1847249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690688"/>
          </a:xfrm>
        </p:spPr>
        <p:txBody>
          <a:bodyPr>
            <a:normAutofit fontScale="90000"/>
          </a:bodyPr>
          <a:lstStyle/>
          <a:p>
            <a:pPr>
              <a:lnSpc>
                <a:spcPct val="150000"/>
              </a:lnSpc>
            </a:pPr>
            <a:r>
              <a:rPr lang="en-US" b="1" dirty="0" err="1"/>
              <a:t>Truyền</a:t>
            </a:r>
            <a:r>
              <a:rPr lang="en-US" b="1" dirty="0"/>
              <a:t> </a:t>
            </a:r>
            <a:r>
              <a:rPr lang="en-US" b="1" dirty="0" err="1"/>
              <a:t>nhận</a:t>
            </a:r>
            <a:r>
              <a:rPr lang="en-US" b="1" dirty="0"/>
              <a:t> </a:t>
            </a:r>
            <a:r>
              <a:rPr lang="en-US" b="1" dirty="0" err="1"/>
              <a:t>dữ</a:t>
            </a:r>
            <a:r>
              <a:rPr lang="en-US" b="1" dirty="0"/>
              <a:t> </a:t>
            </a:r>
            <a:r>
              <a:rPr lang="en-US" b="1" dirty="0" err="1"/>
              <a:t>liệu</a:t>
            </a:r>
            <a:r>
              <a:rPr lang="en-US" b="1" dirty="0"/>
              <a:t> qua </a:t>
            </a:r>
            <a:r>
              <a:rPr lang="en-US" b="1" dirty="0" smtClean="0"/>
              <a:t>DTO </a:t>
            </a:r>
            <a:br>
              <a:rPr lang="en-US" b="1" dirty="0" smtClean="0"/>
            </a:br>
            <a:r>
              <a:rPr lang="en-US" sz="1800" b="1" dirty="0" err="1"/>
              <a:t>DTO</a:t>
            </a:r>
            <a:r>
              <a:rPr lang="en-US" sz="1800" dirty="0"/>
              <a:t> (</a:t>
            </a:r>
            <a:r>
              <a:rPr lang="en-US" sz="1800" b="1" dirty="0"/>
              <a:t>Data Transfer Object</a:t>
            </a:r>
            <a:r>
              <a:rPr lang="en-US" sz="1800" dirty="0"/>
              <a:t>) - là </a:t>
            </a:r>
            <a:r>
              <a:rPr lang="en-US" sz="1800" dirty="0" err="1"/>
              <a:t>cách</a:t>
            </a:r>
            <a:r>
              <a:rPr lang="en-US" sz="1800" dirty="0"/>
              <a:t> </a:t>
            </a:r>
            <a:r>
              <a:rPr lang="en-US" sz="1800" dirty="0" err="1"/>
              <a:t>triển</a:t>
            </a:r>
            <a:r>
              <a:rPr lang="en-US" sz="1800" dirty="0"/>
              <a:t> </a:t>
            </a:r>
            <a:r>
              <a:rPr lang="en-US" sz="1800" dirty="0" err="1"/>
              <a:t>khai</a:t>
            </a:r>
            <a:r>
              <a:rPr lang="en-US" sz="1800" dirty="0"/>
              <a:t> </a:t>
            </a:r>
            <a:r>
              <a:rPr lang="en-US" sz="1800" dirty="0" err="1"/>
              <a:t>một</a:t>
            </a:r>
            <a:r>
              <a:rPr lang="en-US" sz="1800" dirty="0"/>
              <a:t> design pattern </a:t>
            </a:r>
            <a:r>
              <a:rPr lang="en-US" sz="1800" dirty="0" err="1"/>
              <a:t>rất</a:t>
            </a:r>
            <a:r>
              <a:rPr lang="en-US" sz="1800" dirty="0"/>
              <a:t> </a:t>
            </a:r>
            <a:r>
              <a:rPr lang="en-US" sz="1800" dirty="0" err="1"/>
              <a:t>phổ</a:t>
            </a:r>
            <a:r>
              <a:rPr lang="en-US" sz="1800" dirty="0"/>
              <a:t> </a:t>
            </a:r>
            <a:r>
              <a:rPr lang="en-US" sz="1800" dirty="0" err="1"/>
              <a:t>biến</a:t>
            </a:r>
            <a:r>
              <a:rPr lang="en-US" sz="1800" dirty="0"/>
              <a:t> - </a:t>
            </a:r>
            <a:r>
              <a:rPr lang="en-US" sz="1800" b="1" dirty="0"/>
              <a:t>Transfer Object Pattern</a:t>
            </a:r>
            <a:r>
              <a:rPr lang="en-US" sz="1800" dirty="0" smtClean="0"/>
              <a:t>.</a:t>
            </a:r>
            <a:br>
              <a:rPr lang="en-US" sz="1800" dirty="0" smtClean="0"/>
            </a:br>
            <a:r>
              <a:rPr lang="vi-VN" sz="1300" dirty="0" smtClean="0"/>
              <a:t>Chúng </a:t>
            </a:r>
            <a:r>
              <a:rPr lang="vi-VN" sz="1300" dirty="0"/>
              <a:t>đơn giản là các object xác định kiểu dữ liệu sẽ được gửi đi hoặc nhận về, và có thể được serialize khi truyền qua mạng. Chúng không - và cũng không nên có các logic xử lý bên dưới.</a:t>
            </a:r>
            <a:endParaRPr lang="en-US" sz="1300" dirty="0"/>
          </a:p>
        </p:txBody>
      </p:sp>
      <p:sp>
        <p:nvSpPr>
          <p:cNvPr id="3" name="Content Placeholder 2"/>
          <p:cNvSpPr>
            <a:spLocks noGrp="1"/>
          </p:cNvSpPr>
          <p:nvPr>
            <p:ph idx="1"/>
          </p:nvPr>
        </p:nvSpPr>
        <p:spPr>
          <a:xfrm>
            <a:off x="838200" y="2104845"/>
            <a:ext cx="10515600" cy="4072118"/>
          </a:xfrm>
        </p:spPr>
        <p:txBody>
          <a:bodyPr/>
          <a:lstStyle/>
          <a:p>
            <a:r>
              <a:rPr lang="en-US" dirty="0" smtClean="0"/>
              <a:t>Nest </a:t>
            </a:r>
            <a:r>
              <a:rPr lang="en-US" dirty="0" err="1" smtClean="0"/>
              <a:t>hỗ</a:t>
            </a:r>
            <a:r>
              <a:rPr lang="en-US" dirty="0" smtClean="0"/>
              <a:t> </a:t>
            </a:r>
            <a:r>
              <a:rPr lang="en-US" dirty="0" err="1" smtClean="0"/>
              <a:t>trợ</a:t>
            </a:r>
            <a:r>
              <a:rPr lang="en-US" dirty="0" smtClean="0"/>
              <a:t> </a:t>
            </a:r>
            <a:r>
              <a:rPr lang="en-US" dirty="0" err="1" smtClean="0"/>
              <a:t>đọc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truyền</a:t>
            </a:r>
            <a:r>
              <a:rPr lang="en-US" dirty="0" smtClean="0"/>
              <a:t> </a:t>
            </a:r>
            <a:r>
              <a:rPr lang="en-US" dirty="0" err="1" smtClean="0"/>
              <a:t>lên</a:t>
            </a:r>
            <a:r>
              <a:rPr lang="en-US" dirty="0" smtClean="0"/>
              <a:t> </a:t>
            </a:r>
            <a:r>
              <a:rPr lang="en-US" dirty="0" err="1" smtClean="0"/>
              <a:t>từ</a:t>
            </a:r>
            <a:r>
              <a:rPr lang="en-US" dirty="0" smtClean="0"/>
              <a:t> client request </a:t>
            </a:r>
            <a:r>
              <a:rPr lang="en-US" dirty="0" err="1" smtClean="0"/>
              <a:t>thông</a:t>
            </a:r>
            <a:r>
              <a:rPr lang="en-US" dirty="0" smtClean="0"/>
              <a:t> qua decorator @Body().</a:t>
            </a:r>
          </a:p>
          <a:p>
            <a:r>
              <a:rPr lang="vi-VN" dirty="0" smtClean="0"/>
              <a:t>Bạn cần lưu ý là theo chuẩn HTTP, các requests sử dụng method POST, PUT, PATCH mới có thể đính kèm payload, do đó decorator @Body() chỉ hoạt động với các HTTP methods này.</a:t>
            </a:r>
            <a:endParaRPr lang="en-US" dirty="0" smtClean="0"/>
          </a:p>
          <a:p>
            <a:r>
              <a:rPr lang="en-US" dirty="0"/>
              <a:t>Nest </a:t>
            </a:r>
            <a:r>
              <a:rPr lang="en-US" dirty="0" err="1"/>
              <a:t>hỗ</a:t>
            </a:r>
            <a:r>
              <a:rPr lang="en-US" dirty="0"/>
              <a:t> </a:t>
            </a:r>
            <a:r>
              <a:rPr lang="en-US" dirty="0" err="1"/>
              <a:t>trợ</a:t>
            </a:r>
            <a:r>
              <a:rPr lang="en-US" dirty="0"/>
              <a:t> </a:t>
            </a:r>
            <a:r>
              <a:rPr lang="en-US" dirty="0" err="1" smtClean="0"/>
              <a:t>khai</a:t>
            </a:r>
            <a:r>
              <a:rPr lang="en-US" dirty="0" smtClean="0"/>
              <a:t> </a:t>
            </a:r>
            <a:r>
              <a:rPr lang="en-US" dirty="0" err="1"/>
              <a:t>báo</a:t>
            </a:r>
            <a:r>
              <a:rPr lang="en-US" dirty="0"/>
              <a:t> DTO qua interface </a:t>
            </a:r>
            <a:r>
              <a:rPr lang="en-US" dirty="0" err="1"/>
              <a:t>hoặc</a:t>
            </a:r>
            <a:r>
              <a:rPr lang="en-US" dirty="0"/>
              <a:t> </a:t>
            </a:r>
            <a:r>
              <a:rPr lang="en-US" dirty="0" err="1"/>
              <a:t>các</a:t>
            </a:r>
            <a:r>
              <a:rPr lang="en-US" dirty="0"/>
              <a:t> class. </a:t>
            </a:r>
            <a:r>
              <a:rPr lang="en-US" dirty="0" err="1"/>
              <a:t>Tuy</a:t>
            </a:r>
            <a:r>
              <a:rPr lang="en-US" dirty="0"/>
              <a:t> </a:t>
            </a:r>
            <a:r>
              <a:rPr lang="en-US" dirty="0" err="1"/>
              <a:t>nhiên</a:t>
            </a:r>
            <a:r>
              <a:rPr lang="en-US" dirty="0"/>
              <a:t>, </a:t>
            </a:r>
            <a:r>
              <a:rPr lang="en-US" dirty="0" err="1" smtClean="0"/>
              <a:t>phô</a:t>
            </a:r>
            <a:r>
              <a:rPr lang="en-US" dirty="0" smtClean="0"/>
              <a:t>̉ </a:t>
            </a:r>
            <a:r>
              <a:rPr lang="en-US" dirty="0" err="1" smtClean="0"/>
              <a:t>biến</a:t>
            </a:r>
            <a:r>
              <a:rPr lang="en-US" dirty="0" smtClean="0"/>
              <a:t> là </a:t>
            </a:r>
            <a:r>
              <a:rPr lang="en-US" dirty="0" err="1" smtClean="0"/>
              <a:t>sử</a:t>
            </a:r>
            <a:r>
              <a:rPr lang="en-US" dirty="0" smtClean="0"/>
              <a:t> </a:t>
            </a:r>
            <a:r>
              <a:rPr lang="en-US" dirty="0" err="1"/>
              <a:t>dụng</a:t>
            </a:r>
            <a:r>
              <a:rPr lang="en-US" dirty="0"/>
              <a:t> class.</a:t>
            </a:r>
          </a:p>
        </p:txBody>
      </p:sp>
    </p:spTree>
    <p:extLst>
      <p:ext uri="{BB962C8B-B14F-4D97-AF65-F5344CB8AC3E}">
        <p14:creationId xmlns:p14="http://schemas.microsoft.com/office/powerpoint/2010/main" val="95063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WHY: </a:t>
            </a:r>
            <a:r>
              <a:rPr lang="en-US" dirty="0" err="1" smtClean="0">
                <a:latin typeface="Arial" panose="020B0604020202020204" pitchFamily="34" charset="0"/>
                <a:cs typeface="Arial" panose="020B0604020202020204" pitchFamily="34" charset="0"/>
              </a:rPr>
              <a:t>Ưu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tiên</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dụng</a:t>
            </a:r>
            <a:r>
              <a:rPr lang="en-US" dirty="0" smtClean="0">
                <a:latin typeface="Arial" panose="020B0604020202020204" pitchFamily="34" charset="0"/>
                <a:cs typeface="Arial" panose="020B0604020202020204" pitchFamily="34" charset="0"/>
              </a:rPr>
              <a:t> class </a:t>
            </a:r>
            <a:r>
              <a:rPr lang="en-US" dirty="0" err="1" smtClean="0">
                <a:latin typeface="Arial" panose="020B0604020202020204" pitchFamily="34" charset="0"/>
                <a:cs typeface="Arial" panose="020B0604020202020204" pitchFamily="34" charset="0"/>
              </a:rPr>
              <a:t>trong</a:t>
            </a:r>
            <a:r>
              <a:rPr lang="en-US" dirty="0" smtClean="0">
                <a:latin typeface="Arial" panose="020B0604020202020204" pitchFamily="34" charset="0"/>
                <a:cs typeface="Arial" panose="020B0604020202020204" pitchFamily="34" charset="0"/>
              </a:rPr>
              <a:t> DTO</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vi-VN" dirty="0"/>
              <a:t>Class là một phần trong chuẩn Javascript ES6. Do đó, chúng được giữ lại sau khi compiled.</a:t>
            </a:r>
          </a:p>
          <a:p>
            <a:r>
              <a:rPr lang="en-US" dirty="0" err="1"/>
              <a:t>Trong</a:t>
            </a:r>
            <a:r>
              <a:rPr lang="en-US" dirty="0"/>
              <a:t> </a:t>
            </a:r>
            <a:r>
              <a:rPr lang="en-US" dirty="0" err="1"/>
              <a:t>khi</a:t>
            </a:r>
            <a:r>
              <a:rPr lang="en-US" dirty="0"/>
              <a:t> </a:t>
            </a:r>
            <a:r>
              <a:rPr lang="en-US" dirty="0" err="1"/>
              <a:t>đó</a:t>
            </a:r>
            <a:r>
              <a:rPr lang="en-US" dirty="0"/>
              <a:t> interface </a:t>
            </a:r>
            <a:r>
              <a:rPr lang="en-US" dirty="0" err="1"/>
              <a:t>chỉ</a:t>
            </a:r>
            <a:r>
              <a:rPr lang="en-US" dirty="0"/>
              <a:t> là </a:t>
            </a:r>
            <a:r>
              <a:rPr lang="en-US" dirty="0" err="1"/>
              <a:t>cú</a:t>
            </a:r>
            <a:r>
              <a:rPr lang="en-US" dirty="0"/>
              <a:t> </a:t>
            </a:r>
            <a:r>
              <a:rPr lang="en-US" dirty="0" err="1"/>
              <a:t>pháp</a:t>
            </a:r>
            <a:r>
              <a:rPr lang="en-US" dirty="0"/>
              <a:t> </a:t>
            </a:r>
            <a:r>
              <a:rPr lang="en-US" dirty="0" err="1"/>
              <a:t>của</a:t>
            </a:r>
            <a:r>
              <a:rPr lang="en-US" dirty="0"/>
              <a:t> Typescript, </a:t>
            </a:r>
            <a:r>
              <a:rPr lang="en-US" dirty="0" err="1"/>
              <a:t>chúng</a:t>
            </a:r>
            <a:r>
              <a:rPr lang="en-US" dirty="0"/>
              <a:t> </a:t>
            </a:r>
            <a:r>
              <a:rPr lang="en-US" dirty="0" err="1"/>
              <a:t>không</a:t>
            </a:r>
            <a:r>
              <a:rPr lang="en-US" dirty="0"/>
              <a:t> </a:t>
            </a:r>
            <a:r>
              <a:rPr lang="en-US" dirty="0" err="1"/>
              <a:t>tồn</a:t>
            </a:r>
            <a:r>
              <a:rPr lang="en-US" dirty="0"/>
              <a:t> </a:t>
            </a:r>
            <a:r>
              <a:rPr lang="en-US" dirty="0" err="1"/>
              <a:t>tại</a:t>
            </a:r>
            <a:r>
              <a:rPr lang="en-US" dirty="0"/>
              <a:t>, </a:t>
            </a:r>
            <a:r>
              <a:rPr lang="en-US" dirty="0" err="1"/>
              <a:t>và</a:t>
            </a:r>
            <a:r>
              <a:rPr lang="en-US" dirty="0"/>
              <a:t> </a:t>
            </a:r>
            <a:r>
              <a:rPr lang="en-US" dirty="0" err="1"/>
              <a:t>cũng</a:t>
            </a:r>
            <a:r>
              <a:rPr lang="en-US" dirty="0"/>
              <a:t> </a:t>
            </a:r>
            <a:r>
              <a:rPr lang="en-US" dirty="0" err="1"/>
              <a:t>sẽ</a:t>
            </a:r>
            <a:r>
              <a:rPr lang="en-US" dirty="0"/>
              <a:t> </a:t>
            </a:r>
            <a:r>
              <a:rPr lang="en-US" dirty="0" err="1"/>
              <a:t>bị</a:t>
            </a:r>
            <a:r>
              <a:rPr lang="en-US" dirty="0"/>
              <a:t> </a:t>
            </a:r>
            <a:r>
              <a:rPr lang="en-US" dirty="0" err="1"/>
              <a:t>xóa</a:t>
            </a:r>
            <a:r>
              <a:rPr lang="en-US" dirty="0"/>
              <a:t> </a:t>
            </a:r>
            <a:r>
              <a:rPr lang="en-US" dirty="0" err="1"/>
              <a:t>khỏi</a:t>
            </a:r>
            <a:r>
              <a:rPr lang="en-US" dirty="0"/>
              <a:t> code </a:t>
            </a:r>
            <a:r>
              <a:rPr lang="en-US" dirty="0" err="1"/>
              <a:t>Javascript</a:t>
            </a:r>
            <a:r>
              <a:rPr lang="en-US" dirty="0"/>
              <a:t> </a:t>
            </a:r>
            <a:r>
              <a:rPr lang="en-US" dirty="0" err="1"/>
              <a:t>sau</a:t>
            </a:r>
            <a:r>
              <a:rPr lang="en-US" dirty="0"/>
              <a:t> </a:t>
            </a:r>
            <a:r>
              <a:rPr lang="en-US" dirty="0" err="1"/>
              <a:t>khi</a:t>
            </a:r>
            <a:r>
              <a:rPr lang="en-US" dirty="0"/>
              <a:t> compiled. Do </a:t>
            </a:r>
            <a:r>
              <a:rPr lang="en-US" dirty="0" err="1"/>
              <a:t>đó</a:t>
            </a:r>
            <a:r>
              <a:rPr lang="en-US" dirty="0"/>
              <a:t>, Nest </a:t>
            </a:r>
            <a:r>
              <a:rPr lang="en-US" dirty="0" err="1"/>
              <a:t>không</a:t>
            </a:r>
            <a:r>
              <a:rPr lang="en-US" dirty="0"/>
              <a:t> </a:t>
            </a:r>
            <a:r>
              <a:rPr lang="en-US" dirty="0" err="1"/>
              <a:t>thể</a:t>
            </a:r>
            <a:r>
              <a:rPr lang="en-US" dirty="0"/>
              <a:t> </a:t>
            </a:r>
            <a:r>
              <a:rPr lang="en-US" dirty="0" err="1"/>
              <a:t>tham</a:t>
            </a:r>
            <a:r>
              <a:rPr lang="en-US" dirty="0"/>
              <a:t> </a:t>
            </a:r>
            <a:r>
              <a:rPr lang="en-US" dirty="0" err="1"/>
              <a:t>chiếu</a:t>
            </a:r>
            <a:r>
              <a:rPr lang="en-US" dirty="0"/>
              <a:t> </a:t>
            </a:r>
            <a:r>
              <a:rPr lang="en-US" dirty="0" err="1"/>
              <a:t>đến</a:t>
            </a:r>
            <a:r>
              <a:rPr lang="en-US" dirty="0"/>
              <a:t> </a:t>
            </a:r>
            <a:r>
              <a:rPr lang="en-US" dirty="0" err="1"/>
              <a:t>chúng</a:t>
            </a:r>
            <a:r>
              <a:rPr lang="en-US" dirty="0"/>
              <a:t> </a:t>
            </a:r>
            <a:r>
              <a:rPr lang="en-US" dirty="0" err="1"/>
              <a:t>trong</a:t>
            </a:r>
            <a:r>
              <a:rPr lang="en-US" dirty="0"/>
              <a:t> </a:t>
            </a:r>
            <a:r>
              <a:rPr lang="en-US" dirty="0" err="1"/>
              <a:t>lúc</a:t>
            </a:r>
            <a:r>
              <a:rPr lang="en-US" dirty="0"/>
              <a:t> </a:t>
            </a:r>
            <a:r>
              <a:rPr lang="en-US" dirty="0" err="1"/>
              <a:t>chạy</a:t>
            </a:r>
            <a:r>
              <a:rPr lang="en-US" dirty="0"/>
              <a:t>.</a:t>
            </a:r>
          </a:p>
          <a:p>
            <a:r>
              <a:rPr lang="en-US" dirty="0" err="1"/>
              <a:t>Thêm</a:t>
            </a:r>
            <a:r>
              <a:rPr lang="en-US" dirty="0"/>
              <a:t> </a:t>
            </a:r>
            <a:r>
              <a:rPr lang="en-US" dirty="0" err="1"/>
              <a:t>một</a:t>
            </a:r>
            <a:r>
              <a:rPr lang="en-US" dirty="0"/>
              <a:t> </a:t>
            </a:r>
            <a:r>
              <a:rPr lang="en-US" dirty="0" err="1"/>
              <a:t>vài</a:t>
            </a:r>
            <a:r>
              <a:rPr lang="en-US" dirty="0"/>
              <a:t> </a:t>
            </a:r>
            <a:r>
              <a:rPr lang="en-US" dirty="0" err="1"/>
              <a:t>điểm</a:t>
            </a:r>
            <a:r>
              <a:rPr lang="en-US" dirty="0"/>
              <a:t> </a:t>
            </a:r>
            <a:r>
              <a:rPr lang="en-US" dirty="0" err="1"/>
              <a:t>nhấn</a:t>
            </a:r>
            <a:r>
              <a:rPr lang="en-US" dirty="0"/>
              <a:t> </a:t>
            </a:r>
            <a:r>
              <a:rPr lang="en-US" dirty="0" err="1"/>
              <a:t>quan</a:t>
            </a:r>
            <a:r>
              <a:rPr lang="en-US" dirty="0"/>
              <a:t> </a:t>
            </a:r>
            <a:r>
              <a:rPr lang="en-US" dirty="0" err="1"/>
              <a:t>trọng</a:t>
            </a:r>
            <a:r>
              <a:rPr lang="en-US" dirty="0"/>
              <a:t> </a:t>
            </a:r>
            <a:r>
              <a:rPr lang="en-US" dirty="0" err="1"/>
              <a:t>khi</a:t>
            </a:r>
            <a:r>
              <a:rPr lang="en-US" dirty="0"/>
              <a:t> </a:t>
            </a:r>
            <a:r>
              <a:rPr lang="en-US" dirty="0" err="1" smtClean="0"/>
              <a:t>sử</a:t>
            </a:r>
            <a:r>
              <a:rPr lang="en-US" dirty="0" smtClean="0"/>
              <a:t> </a:t>
            </a:r>
            <a:r>
              <a:rPr lang="en-US" dirty="0" err="1"/>
              <a:t>dụng</a:t>
            </a:r>
            <a:r>
              <a:rPr lang="en-US" dirty="0"/>
              <a:t> class:</a:t>
            </a:r>
          </a:p>
          <a:p>
            <a:pPr lvl="1">
              <a:buFont typeface="Wingdings" panose="05000000000000000000" pitchFamily="2" charset="2"/>
              <a:buChar char="ü"/>
            </a:pPr>
            <a:r>
              <a:rPr lang="en-US" dirty="0" err="1"/>
              <a:t>Rất</a:t>
            </a:r>
            <a:r>
              <a:rPr lang="en-US" dirty="0"/>
              <a:t> </a:t>
            </a:r>
            <a:r>
              <a:rPr lang="en-US" dirty="0" err="1"/>
              <a:t>dễ</a:t>
            </a:r>
            <a:r>
              <a:rPr lang="en-US" dirty="0"/>
              <a:t> </a:t>
            </a:r>
            <a:r>
              <a:rPr lang="en-US" dirty="0" err="1"/>
              <a:t>dàng</a:t>
            </a:r>
            <a:r>
              <a:rPr lang="en-US" dirty="0"/>
              <a:t> </a:t>
            </a:r>
            <a:r>
              <a:rPr lang="en-US" dirty="0" err="1"/>
              <a:t>thực</a:t>
            </a:r>
            <a:r>
              <a:rPr lang="en-US" dirty="0"/>
              <a:t> </a:t>
            </a:r>
            <a:r>
              <a:rPr lang="en-US" dirty="0" err="1"/>
              <a:t>hiện</a:t>
            </a:r>
            <a:r>
              <a:rPr lang="en-US" dirty="0"/>
              <a:t> validate </a:t>
            </a:r>
            <a:r>
              <a:rPr lang="en-US" dirty="0" err="1"/>
              <a:t>dữ</a:t>
            </a:r>
            <a:r>
              <a:rPr lang="en-US" dirty="0"/>
              <a:t> </a:t>
            </a:r>
            <a:r>
              <a:rPr lang="en-US" dirty="0" err="1"/>
              <a:t>liệu</a:t>
            </a:r>
            <a:r>
              <a:rPr lang="en-US" dirty="0"/>
              <a:t> </a:t>
            </a:r>
            <a:r>
              <a:rPr lang="en-US" dirty="0" err="1"/>
              <a:t>đầu</a:t>
            </a:r>
            <a:r>
              <a:rPr lang="en-US" dirty="0"/>
              <a:t> </a:t>
            </a:r>
            <a:r>
              <a:rPr lang="en-US" dirty="0" err="1"/>
              <a:t>cuối</a:t>
            </a:r>
            <a:r>
              <a:rPr lang="en-US" dirty="0"/>
              <a:t> </a:t>
            </a:r>
            <a:r>
              <a:rPr lang="en-US" dirty="0" err="1"/>
              <a:t>thông</a:t>
            </a:r>
            <a:r>
              <a:rPr lang="en-US" dirty="0"/>
              <a:t> qua class-validator.</a:t>
            </a:r>
          </a:p>
          <a:p>
            <a:pPr lvl="1">
              <a:buFont typeface="Wingdings" panose="05000000000000000000" pitchFamily="2" charset="2"/>
              <a:buChar char="ü"/>
            </a:pPr>
            <a:r>
              <a:rPr lang="en-US" dirty="0" err="1"/>
              <a:t>Có</a:t>
            </a:r>
            <a:r>
              <a:rPr lang="en-US" dirty="0"/>
              <a:t> </a:t>
            </a:r>
            <a:r>
              <a:rPr lang="en-US" dirty="0" err="1"/>
              <a:t>thể</a:t>
            </a:r>
            <a:r>
              <a:rPr lang="en-US" dirty="0"/>
              <a:t> transform </a:t>
            </a:r>
            <a:r>
              <a:rPr lang="en-US" dirty="0" err="1"/>
              <a:t>dữ</a:t>
            </a:r>
            <a:r>
              <a:rPr lang="en-US" dirty="0"/>
              <a:t> </a:t>
            </a:r>
            <a:r>
              <a:rPr lang="en-US" dirty="0" err="1"/>
              <a:t>liệu</a:t>
            </a:r>
            <a:r>
              <a:rPr lang="en-US" dirty="0"/>
              <a:t> </a:t>
            </a:r>
            <a:r>
              <a:rPr lang="en-US" dirty="0" err="1"/>
              <a:t>thông</a:t>
            </a:r>
            <a:r>
              <a:rPr lang="en-US" dirty="0"/>
              <a:t> qua </a:t>
            </a:r>
            <a:r>
              <a:rPr lang="en-US" dirty="0" err="1"/>
              <a:t>các</a:t>
            </a:r>
            <a:r>
              <a:rPr lang="en-US" dirty="0"/>
              <a:t> Pipes. </a:t>
            </a:r>
            <a:r>
              <a:rPr lang="en-US" dirty="0" err="1"/>
              <a:t>Bởi</a:t>
            </a:r>
            <a:r>
              <a:rPr lang="en-US" dirty="0"/>
              <a:t> class là </a:t>
            </a:r>
            <a:r>
              <a:rPr lang="en-US" dirty="0" err="1"/>
              <a:t>tồn</a:t>
            </a:r>
            <a:r>
              <a:rPr lang="en-US" dirty="0"/>
              <a:t> </a:t>
            </a:r>
            <a:r>
              <a:rPr lang="en-US" dirty="0" err="1"/>
              <a:t>tại</a:t>
            </a:r>
            <a:r>
              <a:rPr lang="en-US" dirty="0"/>
              <a:t>, do </a:t>
            </a:r>
            <a:r>
              <a:rPr lang="en-US" dirty="0" err="1"/>
              <a:t>đó</a:t>
            </a:r>
            <a:r>
              <a:rPr lang="en-US" dirty="0"/>
              <a:t> </a:t>
            </a:r>
            <a:r>
              <a:rPr lang="en-US" dirty="0" err="1" smtClean="0"/>
              <a:t>thể</a:t>
            </a:r>
            <a:r>
              <a:rPr lang="en-US" dirty="0" smtClean="0"/>
              <a:t> </a:t>
            </a:r>
            <a:r>
              <a:rPr lang="en-US" dirty="0"/>
              <a:t>can </a:t>
            </a:r>
            <a:r>
              <a:rPr lang="en-US" dirty="0" err="1"/>
              <a:t>thiệp</a:t>
            </a:r>
            <a:r>
              <a:rPr lang="en-US" dirty="0"/>
              <a:t> </a:t>
            </a:r>
            <a:r>
              <a:rPr lang="en-US" dirty="0" err="1"/>
              <a:t>vào</a:t>
            </a:r>
            <a:r>
              <a:rPr lang="en-US" dirty="0"/>
              <a:t> </a:t>
            </a:r>
            <a:r>
              <a:rPr lang="en-US" dirty="0" err="1"/>
              <a:t>các</a:t>
            </a:r>
            <a:r>
              <a:rPr lang="en-US" dirty="0"/>
              <a:t> metadata </a:t>
            </a:r>
            <a:r>
              <a:rPr lang="en-US" dirty="0" err="1"/>
              <a:t>của</a:t>
            </a:r>
            <a:r>
              <a:rPr lang="en-US" dirty="0"/>
              <a:t> </a:t>
            </a:r>
            <a:r>
              <a:rPr lang="en-US" dirty="0" err="1"/>
              <a:t>chúng</a:t>
            </a:r>
            <a:r>
              <a:rPr lang="en-US" dirty="0"/>
              <a:t> </a:t>
            </a:r>
            <a:r>
              <a:rPr lang="en-US" dirty="0" err="1"/>
              <a:t>trong</a:t>
            </a:r>
            <a:r>
              <a:rPr lang="en-US" dirty="0"/>
              <a:t> </a:t>
            </a:r>
            <a:r>
              <a:rPr lang="en-US" dirty="0" err="1"/>
              <a:t>thời</a:t>
            </a:r>
            <a:r>
              <a:rPr lang="en-US" dirty="0"/>
              <a:t> </a:t>
            </a:r>
            <a:r>
              <a:rPr lang="en-US" dirty="0" err="1"/>
              <a:t>gian</a:t>
            </a:r>
            <a:r>
              <a:rPr lang="en-US" dirty="0"/>
              <a:t> </a:t>
            </a:r>
            <a:r>
              <a:rPr lang="en-US" dirty="0" err="1"/>
              <a:t>chạy</a:t>
            </a:r>
            <a:r>
              <a:rPr lang="en-US" dirty="0"/>
              <a:t>.</a:t>
            </a:r>
          </a:p>
          <a:p>
            <a:endParaRPr lang="en-US" dirty="0"/>
          </a:p>
        </p:txBody>
      </p:sp>
    </p:spTree>
    <p:extLst>
      <p:ext uri="{BB962C8B-B14F-4D97-AF65-F5344CB8AC3E}">
        <p14:creationId xmlns:p14="http://schemas.microsoft.com/office/powerpoint/2010/main" val="2327550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3683" y="201283"/>
            <a:ext cx="6086475" cy="3505200"/>
          </a:xfrm>
          <a:prstGeom prst="rect">
            <a:avLst/>
          </a:prstGeom>
        </p:spPr>
      </p:pic>
      <p:pic>
        <p:nvPicPr>
          <p:cNvPr id="5" name="Picture 4"/>
          <p:cNvPicPr>
            <a:picLocks noChangeAspect="1"/>
          </p:cNvPicPr>
          <p:nvPr/>
        </p:nvPicPr>
        <p:blipFill>
          <a:blip r:embed="rId3"/>
          <a:stretch>
            <a:fillRect/>
          </a:stretch>
        </p:blipFill>
        <p:spPr>
          <a:xfrm>
            <a:off x="6927820" y="2321853"/>
            <a:ext cx="4219575" cy="3629025"/>
          </a:xfrm>
          <a:prstGeom prst="rect">
            <a:avLst/>
          </a:prstGeom>
        </p:spPr>
      </p:pic>
    </p:spTree>
    <p:extLst>
      <p:ext uri="{BB962C8B-B14F-4D97-AF65-F5344CB8AC3E}">
        <p14:creationId xmlns:p14="http://schemas.microsoft.com/office/powerpoint/2010/main" val="1970559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Các</a:t>
            </a:r>
            <a:r>
              <a:rPr lang="en-US" b="1" dirty="0"/>
              <a:t> design pattern </a:t>
            </a:r>
            <a:r>
              <a:rPr lang="en-US" b="1" dirty="0" err="1"/>
              <a:t>cần</a:t>
            </a:r>
            <a:r>
              <a:rPr lang="en-US" b="1" dirty="0"/>
              <a:t> </a:t>
            </a:r>
            <a:r>
              <a:rPr lang="en-US" b="1" dirty="0" err="1"/>
              <a:t>biết</a:t>
            </a:r>
            <a:r>
              <a:rPr lang="en-US" b="1" dirty="0"/>
              <a:t> </a:t>
            </a:r>
            <a:r>
              <a:rPr lang="en-US" b="1" dirty="0" err="1"/>
              <a:t>khi</a:t>
            </a:r>
            <a:r>
              <a:rPr lang="en-US" b="1" dirty="0"/>
              <a:t> </a:t>
            </a:r>
            <a:r>
              <a:rPr lang="en-US" b="1" dirty="0" err="1"/>
              <a:t>làm</a:t>
            </a:r>
            <a:r>
              <a:rPr lang="en-US" b="1" dirty="0"/>
              <a:t> </a:t>
            </a:r>
            <a:r>
              <a:rPr lang="en-US" b="1" dirty="0" err="1"/>
              <a:t>việc</a:t>
            </a:r>
            <a:r>
              <a:rPr lang="en-US" b="1" dirty="0"/>
              <a:t> </a:t>
            </a:r>
            <a:r>
              <a:rPr lang="en-US" b="1" dirty="0" err="1"/>
              <a:t>với</a:t>
            </a:r>
            <a:r>
              <a:rPr lang="en-US" b="1" dirty="0"/>
              <a:t> </a:t>
            </a:r>
            <a:r>
              <a:rPr lang="en-US" b="1" dirty="0" err="1" smtClean="0"/>
              <a:t>NestJS</a:t>
            </a:r>
            <a:endParaRPr lang="en-US" dirty="0"/>
          </a:p>
        </p:txBody>
      </p:sp>
      <p:sp>
        <p:nvSpPr>
          <p:cNvPr id="3" name="Content Placeholder 2"/>
          <p:cNvSpPr>
            <a:spLocks noGrp="1"/>
          </p:cNvSpPr>
          <p:nvPr>
            <p:ph idx="1"/>
          </p:nvPr>
        </p:nvSpPr>
        <p:spPr/>
        <p:txBody>
          <a:bodyPr>
            <a:normAutofit/>
          </a:bodyPr>
          <a:lstStyle/>
          <a:p>
            <a:r>
              <a:rPr lang="en-US" dirty="0" err="1"/>
              <a:t>NestJS</a:t>
            </a:r>
            <a:r>
              <a:rPr lang="en-US" dirty="0"/>
              <a:t> </a:t>
            </a:r>
            <a:r>
              <a:rPr lang="en-US" dirty="0" err="1"/>
              <a:t>tổng</a:t>
            </a:r>
            <a:r>
              <a:rPr lang="en-US" dirty="0"/>
              <a:t> </a:t>
            </a:r>
            <a:r>
              <a:rPr lang="en-US" dirty="0" err="1"/>
              <a:t>hợp</a:t>
            </a:r>
            <a:r>
              <a:rPr lang="en-US" dirty="0"/>
              <a:t> </a:t>
            </a:r>
            <a:r>
              <a:rPr lang="en-US" dirty="0" err="1"/>
              <a:t>hàng</a:t>
            </a:r>
            <a:r>
              <a:rPr lang="en-US" dirty="0"/>
              <a:t> </a:t>
            </a:r>
            <a:r>
              <a:rPr lang="en-US" dirty="0" err="1"/>
              <a:t>tá</a:t>
            </a:r>
            <a:r>
              <a:rPr lang="en-US" dirty="0"/>
              <a:t> </a:t>
            </a:r>
            <a:r>
              <a:rPr lang="en-US" dirty="0" err="1"/>
              <a:t>các</a:t>
            </a:r>
            <a:r>
              <a:rPr lang="en-US" dirty="0"/>
              <a:t> design patterns (</a:t>
            </a:r>
            <a:r>
              <a:rPr lang="en-US" b="1" dirty="0"/>
              <a:t>DP</a:t>
            </a:r>
            <a:r>
              <a:rPr lang="en-US" dirty="0"/>
              <a:t>) </a:t>
            </a:r>
            <a:r>
              <a:rPr lang="en-US" dirty="0" err="1"/>
              <a:t>khác</a:t>
            </a:r>
            <a:r>
              <a:rPr lang="en-US" dirty="0"/>
              <a:t> </a:t>
            </a:r>
            <a:r>
              <a:rPr lang="en-US" dirty="0" err="1"/>
              <a:t>nhau</a:t>
            </a:r>
            <a:r>
              <a:rPr lang="en-US" dirty="0"/>
              <a:t> </a:t>
            </a:r>
            <a:r>
              <a:rPr lang="en-US" dirty="0" err="1"/>
              <a:t>trong</a:t>
            </a:r>
            <a:r>
              <a:rPr lang="en-US" dirty="0"/>
              <a:t> </a:t>
            </a:r>
            <a:r>
              <a:rPr lang="en-US" dirty="0" err="1"/>
              <a:t>kiến</a:t>
            </a:r>
            <a:r>
              <a:rPr lang="en-US" dirty="0"/>
              <a:t> </a:t>
            </a:r>
            <a:r>
              <a:rPr lang="en-US" dirty="0" err="1"/>
              <a:t>trúc</a:t>
            </a:r>
            <a:r>
              <a:rPr lang="en-US" dirty="0"/>
              <a:t> </a:t>
            </a:r>
            <a:r>
              <a:rPr lang="en-US" dirty="0" err="1"/>
              <a:t>của</a:t>
            </a:r>
            <a:r>
              <a:rPr lang="en-US" dirty="0"/>
              <a:t> </a:t>
            </a:r>
            <a:r>
              <a:rPr lang="en-US" dirty="0" err="1"/>
              <a:t>mình</a:t>
            </a:r>
            <a:r>
              <a:rPr lang="en-US" dirty="0"/>
              <a:t>. </a:t>
            </a:r>
            <a:endParaRPr lang="en-US" dirty="0" smtClean="0"/>
          </a:p>
          <a:p>
            <a:pPr lvl="1">
              <a:buFont typeface="Wingdings" panose="05000000000000000000" pitchFamily="2" charset="2"/>
              <a:buChar char="ü"/>
            </a:pPr>
            <a:r>
              <a:rPr lang="en-US" b="1" dirty="0"/>
              <a:t>Singleton</a:t>
            </a:r>
          </a:p>
          <a:p>
            <a:pPr lvl="1">
              <a:buFont typeface="Wingdings" panose="05000000000000000000" pitchFamily="2" charset="2"/>
              <a:buChar char="ü"/>
            </a:pPr>
            <a:r>
              <a:rPr lang="en-US" b="1" dirty="0"/>
              <a:t>Fluent Interface</a:t>
            </a:r>
          </a:p>
          <a:p>
            <a:pPr lvl="1">
              <a:buFont typeface="Wingdings" panose="05000000000000000000" pitchFamily="2" charset="2"/>
              <a:buChar char="ü"/>
            </a:pPr>
            <a:r>
              <a:rPr lang="en-US" b="1" dirty="0"/>
              <a:t>MVC - Model View Controller</a:t>
            </a:r>
          </a:p>
          <a:p>
            <a:pPr lvl="1">
              <a:buFont typeface="Wingdings" panose="05000000000000000000" pitchFamily="2" charset="2"/>
              <a:buChar char="ü"/>
            </a:pPr>
            <a:r>
              <a:rPr lang="en-US" b="1" dirty="0" err="1"/>
              <a:t>IoC</a:t>
            </a:r>
            <a:r>
              <a:rPr lang="en-US" b="1" dirty="0"/>
              <a:t> (Inversion of Controls)</a:t>
            </a:r>
          </a:p>
          <a:p>
            <a:pPr lvl="1">
              <a:buFont typeface="Wingdings" panose="05000000000000000000" pitchFamily="2" charset="2"/>
              <a:buChar char="ü"/>
            </a:pPr>
            <a:r>
              <a:rPr lang="en-US" b="1" dirty="0"/>
              <a:t>Dependency Inversion Principle (DIP)</a:t>
            </a:r>
          </a:p>
          <a:p>
            <a:pPr lvl="1">
              <a:buFont typeface="Wingdings" panose="05000000000000000000" pitchFamily="2" charset="2"/>
              <a:buChar char="ü"/>
            </a:pPr>
            <a:r>
              <a:rPr lang="en-US" b="1" dirty="0"/>
              <a:t>Dependency Injection</a:t>
            </a:r>
          </a:p>
          <a:p>
            <a:pPr lvl="1">
              <a:buFont typeface="Wingdings" panose="05000000000000000000" pitchFamily="2" charset="2"/>
              <a:buChar char="ü"/>
            </a:pPr>
            <a:r>
              <a:rPr lang="en-US" b="1" dirty="0" err="1"/>
              <a:t>IoC</a:t>
            </a:r>
            <a:r>
              <a:rPr lang="en-US" b="1" dirty="0"/>
              <a:t> Container - (DI Container</a:t>
            </a:r>
            <a:r>
              <a:rPr lang="en-US" b="1" dirty="0" smtClean="0"/>
              <a:t>)</a:t>
            </a:r>
            <a:endParaRPr lang="en-US" b="1" dirty="0"/>
          </a:p>
        </p:txBody>
      </p:sp>
    </p:spTree>
    <p:extLst>
      <p:ext uri="{BB962C8B-B14F-4D97-AF65-F5344CB8AC3E}">
        <p14:creationId xmlns:p14="http://schemas.microsoft.com/office/powerpoint/2010/main" val="1269470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2389516" cy="1325563"/>
          </a:xfrm>
        </p:spPr>
        <p:txBody>
          <a:bodyPr/>
          <a:lstStyle/>
          <a:p>
            <a:r>
              <a:rPr lang="en-US" b="1" dirty="0" smtClean="0"/>
              <a:t>Singleton</a:t>
            </a:r>
            <a:endParaRPr lang="en-US" dirty="0"/>
          </a:p>
        </p:txBody>
      </p:sp>
      <p:sp>
        <p:nvSpPr>
          <p:cNvPr id="5" name="Rectangle 1"/>
          <p:cNvSpPr>
            <a:spLocks noChangeArrowheads="1"/>
          </p:cNvSpPr>
          <p:nvPr/>
        </p:nvSpPr>
        <p:spPr bwMode="auto">
          <a:xfrm>
            <a:off x="2389516" y="345142"/>
            <a:ext cx="9595449" cy="7848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Việc</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khởi</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tạo</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cũng</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khá</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đơn</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giản</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Tạo</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một</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class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với</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smtClean="0">
                <a:ln>
                  <a:noFill/>
                </a:ln>
                <a:solidFill>
                  <a:srgbClr val="D63384"/>
                </a:solidFill>
                <a:effectLst/>
                <a:latin typeface="var(--bs-font-monospace)"/>
                <a:cs typeface="Open Sans" panose="020B0606030504020204" pitchFamily="34" charset="0"/>
              </a:rPr>
              <a:t>private constructor()</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Khai</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báo</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một</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phương</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thức</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smtClean="0">
                <a:ln>
                  <a:noFill/>
                </a:ln>
                <a:solidFill>
                  <a:srgbClr val="D63384"/>
                </a:solidFill>
                <a:effectLst/>
                <a:latin typeface="var(--bs-font-monospace)"/>
                <a:cs typeface="Open Sans" panose="020B0606030504020204" pitchFamily="34" charset="0"/>
              </a:rPr>
              <a:t>static</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Phương</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thức</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này</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sẽ</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tạo</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mới</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instance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nếu</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chưa</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tồn</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tại</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sau</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đó</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sẽ</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trả</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về</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một</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instance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của</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class.</a:t>
            </a:r>
          </a:p>
        </p:txBody>
      </p:sp>
      <p:sp>
        <p:nvSpPr>
          <p:cNvPr id="6" name="Rectangle 5"/>
          <p:cNvSpPr/>
          <p:nvPr/>
        </p:nvSpPr>
        <p:spPr>
          <a:xfrm>
            <a:off x="103517" y="1366133"/>
            <a:ext cx="11973463" cy="1007968"/>
          </a:xfrm>
          <a:prstGeom prst="rect">
            <a:avLst/>
          </a:prstGeom>
        </p:spPr>
        <p:txBody>
          <a:bodyPr wrap="square">
            <a:spAutoFit/>
          </a:bodyPr>
          <a:lstStyle/>
          <a:p>
            <a:pPr>
              <a:lnSpc>
                <a:spcPct val="200000"/>
              </a:lnSpc>
            </a:pPr>
            <a:r>
              <a:rPr lang="vi-VN" sz="1600" b="0" i="0" dirty="0" smtClean="0">
                <a:solidFill>
                  <a:srgbClr val="212529"/>
                </a:solidFill>
                <a:effectLst/>
                <a:latin typeface="Open Sans" panose="020B0606030504020204" pitchFamily="34" charset="0"/>
              </a:rPr>
              <a:t>DP này thường được sử dụng trong một số DP khác như </a:t>
            </a:r>
            <a:r>
              <a:rPr lang="vi-VN" sz="1600" b="1" i="0" dirty="0" smtClean="0">
                <a:solidFill>
                  <a:srgbClr val="212529"/>
                </a:solidFill>
                <a:effectLst/>
                <a:latin typeface="Open Sans" panose="020B0606030504020204" pitchFamily="34" charset="0"/>
              </a:rPr>
              <a:t>Abstract Factory Pattern</a:t>
            </a:r>
            <a:r>
              <a:rPr lang="vi-VN" sz="1600" b="0" i="0" dirty="0" smtClean="0">
                <a:solidFill>
                  <a:srgbClr val="212529"/>
                </a:solidFill>
                <a:effectLst/>
                <a:latin typeface="Open Sans" panose="020B0606030504020204" pitchFamily="34" charset="0"/>
              </a:rPr>
              <a:t> hoặc </a:t>
            </a:r>
            <a:r>
              <a:rPr lang="vi-VN" sz="1600" b="1" i="0" dirty="0" smtClean="0">
                <a:solidFill>
                  <a:srgbClr val="212529"/>
                </a:solidFill>
                <a:effectLst/>
                <a:latin typeface="Open Sans" panose="020B0606030504020204" pitchFamily="34" charset="0"/>
              </a:rPr>
              <a:t>Builder Pattern</a:t>
            </a:r>
            <a:r>
              <a:rPr lang="vi-VN" sz="1600" b="0" i="0" dirty="0" smtClean="0">
                <a:solidFill>
                  <a:srgbClr val="212529"/>
                </a:solidFill>
                <a:effectLst/>
                <a:latin typeface="Open Sans" panose="020B0606030504020204" pitchFamily="34" charset="0"/>
              </a:rPr>
              <a:t>. </a:t>
            </a:r>
            <a:r>
              <a:rPr lang="en-US" sz="1600" b="0" i="0" dirty="0" smtClean="0">
                <a:solidFill>
                  <a:srgbClr val="212529"/>
                </a:solidFill>
                <a:effectLst/>
                <a:latin typeface="Open Sans" panose="020B0606030504020204" pitchFamily="34" charset="0"/>
              </a:rPr>
              <a:t>C</a:t>
            </a:r>
            <a:r>
              <a:rPr lang="vi-VN" sz="1600" b="0" i="0" dirty="0" smtClean="0">
                <a:solidFill>
                  <a:srgbClr val="212529"/>
                </a:solidFill>
                <a:effectLst/>
                <a:latin typeface="Open Sans" panose="020B0606030504020204" pitchFamily="34" charset="0"/>
              </a:rPr>
              <a:t>ũng có thể sử dụng nó trong </a:t>
            </a:r>
            <a:r>
              <a:rPr lang="vi-VN" sz="1600" b="1" i="0" dirty="0" smtClean="0">
                <a:solidFill>
                  <a:srgbClr val="212529"/>
                </a:solidFill>
                <a:effectLst/>
                <a:latin typeface="Open Sans" panose="020B0606030504020204" pitchFamily="34" charset="0"/>
              </a:rPr>
              <a:t>Facades Pattern</a:t>
            </a:r>
            <a:r>
              <a:rPr lang="vi-VN" sz="1600" b="0" i="0" dirty="0" smtClean="0">
                <a:solidFill>
                  <a:srgbClr val="212529"/>
                </a:solidFill>
                <a:effectLst/>
                <a:latin typeface="Open Sans" panose="020B0606030504020204" pitchFamily="34" charset="0"/>
              </a:rPr>
              <a:t> - đảm bảo chỉ duy nhất 1 class được khởi tạo lúc runtime.</a:t>
            </a:r>
            <a:endParaRPr lang="en-US" sz="1600" dirty="0"/>
          </a:p>
        </p:txBody>
      </p:sp>
      <p:pic>
        <p:nvPicPr>
          <p:cNvPr id="8" name="Picture 7"/>
          <p:cNvPicPr>
            <a:picLocks noChangeAspect="1"/>
          </p:cNvPicPr>
          <p:nvPr/>
        </p:nvPicPr>
        <p:blipFill>
          <a:blip r:embed="rId2"/>
          <a:stretch>
            <a:fillRect/>
          </a:stretch>
        </p:blipFill>
        <p:spPr>
          <a:xfrm>
            <a:off x="405442" y="2610262"/>
            <a:ext cx="11499011" cy="4177918"/>
          </a:xfrm>
          <a:prstGeom prst="rect">
            <a:avLst/>
          </a:prstGeom>
        </p:spPr>
      </p:pic>
    </p:spTree>
    <p:extLst>
      <p:ext uri="{BB962C8B-B14F-4D97-AF65-F5344CB8AC3E}">
        <p14:creationId xmlns:p14="http://schemas.microsoft.com/office/powerpoint/2010/main" val="474691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182374" cy="894332"/>
          </a:xfrm>
        </p:spPr>
        <p:txBody>
          <a:bodyPr/>
          <a:lstStyle/>
          <a:p>
            <a:r>
              <a:rPr lang="en-US" b="1" dirty="0"/>
              <a:t>Fluent </a:t>
            </a:r>
            <a:r>
              <a:rPr lang="en-US" b="1" dirty="0" smtClean="0"/>
              <a:t>Interface</a:t>
            </a:r>
            <a:endParaRPr lang="en-US" dirty="0"/>
          </a:p>
        </p:txBody>
      </p:sp>
      <p:sp>
        <p:nvSpPr>
          <p:cNvPr id="3" name="Rectangle 2"/>
          <p:cNvSpPr/>
          <p:nvPr/>
        </p:nvSpPr>
        <p:spPr>
          <a:xfrm>
            <a:off x="3962400" y="331034"/>
            <a:ext cx="8134710" cy="369332"/>
          </a:xfrm>
          <a:prstGeom prst="rect">
            <a:avLst/>
          </a:prstGeom>
        </p:spPr>
        <p:txBody>
          <a:bodyPr wrap="square">
            <a:spAutoFit/>
          </a:bodyPr>
          <a:lstStyle/>
          <a:p>
            <a:r>
              <a:rPr lang="vi-VN" b="0" i="0" dirty="0" smtClean="0">
                <a:solidFill>
                  <a:srgbClr val="212529"/>
                </a:solidFill>
                <a:effectLst/>
                <a:latin typeface="Open Sans" panose="020B0606030504020204" pitchFamily="34" charset="0"/>
              </a:rPr>
              <a:t>Rất thường được sử dụng trong một số ORM như TypeORM, Sequelize,...</a:t>
            </a:r>
            <a:endParaRPr lang="en-US" dirty="0"/>
          </a:p>
        </p:txBody>
      </p:sp>
      <p:sp>
        <p:nvSpPr>
          <p:cNvPr id="4" name="Rectangle 1"/>
          <p:cNvSpPr>
            <a:spLocks noChangeArrowheads="1"/>
          </p:cNvSpPr>
          <p:nvPr/>
        </p:nvSpPr>
        <p:spPr bwMode="auto">
          <a:xfrm rot="10800000" flipV="1">
            <a:off x="139082" y="663500"/>
            <a:ext cx="11958028"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Cách</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triển</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khai</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cũng</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khá</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đơn</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giản</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Ví</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dụ</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có</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một</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class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kèm</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theo</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một</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số</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methods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khác</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nhau</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Lúc</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này</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các</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methods builder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sẽ</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smtClean="0">
                <a:ln>
                  <a:noFill/>
                </a:ln>
                <a:solidFill>
                  <a:srgbClr val="D63384"/>
                </a:solidFill>
                <a:effectLst/>
                <a:latin typeface="var(--bs-font-monospace)"/>
              </a:rPr>
              <a:t>return this</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sau</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khi</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thực</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hiện</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logic -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điều</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này</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giúp</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tiếp</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tục</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1"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chuỗi</a:t>
            </a:r>
            <a:r>
              <a:rPr kumimoji="0" lang="en-US" altLang="en-US" sz="1200" b="1"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1"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phương</a:t>
            </a:r>
            <a:r>
              <a:rPr kumimoji="0" lang="en-US" altLang="en-US" sz="1200" b="1"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1"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thức</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mà</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không</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cần</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sang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dòng</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code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mới</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Chuỗi</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phương</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thức</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sẽ</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kết</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thúc</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khi</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chạm</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tới</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một</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method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không</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smtClean="0">
                <a:ln>
                  <a:noFill/>
                </a:ln>
                <a:solidFill>
                  <a:srgbClr val="D63384"/>
                </a:solidFill>
                <a:effectLst/>
                <a:latin typeface="var(--bs-font-monospace)"/>
              </a:rPr>
              <a:t>return this</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5729754" y="1937175"/>
            <a:ext cx="6275340" cy="4728466"/>
          </a:xfrm>
          <a:prstGeom prst="rect">
            <a:avLst/>
          </a:prstGeom>
        </p:spPr>
      </p:pic>
      <p:sp>
        <p:nvSpPr>
          <p:cNvPr id="6" name="Rectangle 5"/>
          <p:cNvSpPr/>
          <p:nvPr/>
        </p:nvSpPr>
        <p:spPr>
          <a:xfrm>
            <a:off x="387811" y="3847508"/>
            <a:ext cx="4969193" cy="646331"/>
          </a:xfrm>
          <a:prstGeom prst="rect">
            <a:avLst/>
          </a:prstGeom>
        </p:spPr>
        <p:txBody>
          <a:bodyPr wrap="square">
            <a:spAutoFit/>
          </a:bodyPr>
          <a:lstStyle/>
          <a:p>
            <a:r>
              <a:rPr lang="en-US" b="0" i="0" dirty="0" err="1" smtClean="0">
                <a:solidFill>
                  <a:srgbClr val="212529"/>
                </a:solidFill>
                <a:effectLst/>
                <a:latin typeface="Open Sans" panose="020B0606030504020204" pitchFamily="34" charset="0"/>
              </a:rPr>
              <a:t>Nếu</a:t>
            </a:r>
            <a:r>
              <a:rPr lang="en-US" b="0" i="0" dirty="0" smtClean="0">
                <a:solidFill>
                  <a:srgbClr val="212529"/>
                </a:solidFill>
                <a:effectLst/>
                <a:latin typeface="Open Sans" panose="020B0606030504020204" pitchFamily="34" charset="0"/>
              </a:rPr>
              <a:t> </a:t>
            </a:r>
            <a:r>
              <a:rPr lang="en-US" b="0" i="0" dirty="0" err="1" smtClean="0">
                <a:solidFill>
                  <a:srgbClr val="212529"/>
                </a:solidFill>
                <a:effectLst/>
                <a:latin typeface="Open Sans" panose="020B0606030504020204" pitchFamily="34" charset="0"/>
              </a:rPr>
              <a:t>không</a:t>
            </a:r>
            <a:r>
              <a:rPr lang="en-US" b="0" i="0" dirty="0" smtClean="0">
                <a:solidFill>
                  <a:srgbClr val="212529"/>
                </a:solidFill>
                <a:effectLst/>
                <a:latin typeface="Open Sans" panose="020B0606030504020204" pitchFamily="34" charset="0"/>
              </a:rPr>
              <a:t> </a:t>
            </a:r>
            <a:r>
              <a:rPr lang="en-US" b="0" i="0" dirty="0" err="1" smtClean="0">
                <a:solidFill>
                  <a:srgbClr val="212529"/>
                </a:solidFill>
                <a:effectLst/>
                <a:latin typeface="Open Sans" panose="020B0606030504020204" pitchFamily="34" charset="0"/>
              </a:rPr>
              <a:t>dùng</a:t>
            </a:r>
            <a:r>
              <a:rPr lang="en-US" b="0" i="0" dirty="0" smtClean="0">
                <a:solidFill>
                  <a:srgbClr val="212529"/>
                </a:solidFill>
                <a:effectLst/>
                <a:latin typeface="Open Sans" panose="020B0606030504020204" pitchFamily="34" charset="0"/>
              </a:rPr>
              <a:t> Fluent Interface thì </a:t>
            </a:r>
            <a:r>
              <a:rPr lang="en-US" b="0" i="0" dirty="0" err="1" smtClean="0">
                <a:solidFill>
                  <a:srgbClr val="212529"/>
                </a:solidFill>
                <a:effectLst/>
                <a:latin typeface="Open Sans" panose="020B0606030504020204" pitchFamily="34" charset="0"/>
              </a:rPr>
              <a:t>bạn</a:t>
            </a:r>
            <a:r>
              <a:rPr lang="en-US" b="0" i="0" dirty="0" smtClean="0">
                <a:solidFill>
                  <a:srgbClr val="212529"/>
                </a:solidFill>
                <a:effectLst/>
                <a:latin typeface="Open Sans" panose="020B0606030504020204" pitchFamily="34" charset="0"/>
              </a:rPr>
              <a:t> </a:t>
            </a:r>
            <a:r>
              <a:rPr lang="en-US" b="0" i="0" dirty="0" err="1" smtClean="0">
                <a:solidFill>
                  <a:srgbClr val="212529"/>
                </a:solidFill>
                <a:effectLst/>
                <a:latin typeface="Open Sans" panose="020B0606030504020204" pitchFamily="34" charset="0"/>
              </a:rPr>
              <a:t>sẽ</a:t>
            </a:r>
            <a:r>
              <a:rPr lang="en-US" b="0" i="0" dirty="0" smtClean="0">
                <a:solidFill>
                  <a:srgbClr val="212529"/>
                </a:solidFill>
                <a:effectLst/>
                <a:latin typeface="Open Sans" panose="020B0606030504020204" pitchFamily="34" charset="0"/>
              </a:rPr>
              <a:t> </a:t>
            </a:r>
            <a:r>
              <a:rPr lang="en-US" b="0" i="0" dirty="0" err="1" smtClean="0">
                <a:solidFill>
                  <a:srgbClr val="212529"/>
                </a:solidFill>
                <a:effectLst/>
                <a:latin typeface="Open Sans" panose="020B0606030504020204" pitchFamily="34" charset="0"/>
              </a:rPr>
              <a:t>phải</a:t>
            </a:r>
            <a:r>
              <a:rPr lang="en-US" b="0" i="0" dirty="0" smtClean="0">
                <a:solidFill>
                  <a:srgbClr val="212529"/>
                </a:solidFill>
                <a:effectLst/>
                <a:latin typeface="Open Sans" panose="020B0606030504020204" pitchFamily="34" charset="0"/>
              </a:rPr>
              <a:t> </a:t>
            </a:r>
            <a:r>
              <a:rPr lang="en-US" b="0" i="0" dirty="0" err="1" smtClean="0">
                <a:solidFill>
                  <a:srgbClr val="212529"/>
                </a:solidFill>
                <a:effectLst/>
                <a:latin typeface="Open Sans" panose="020B0606030504020204" pitchFamily="34" charset="0"/>
              </a:rPr>
              <a:t>gọi</a:t>
            </a:r>
            <a:r>
              <a:rPr lang="en-US" b="0" i="0" dirty="0" smtClean="0">
                <a:solidFill>
                  <a:srgbClr val="212529"/>
                </a:solidFill>
                <a:effectLst/>
                <a:latin typeface="Open Sans" panose="020B0606030504020204" pitchFamily="34" charset="0"/>
              </a:rPr>
              <a:t> </a:t>
            </a:r>
            <a:r>
              <a:rPr lang="en-US" b="0" i="0" dirty="0" err="1" smtClean="0">
                <a:solidFill>
                  <a:srgbClr val="212529"/>
                </a:solidFill>
                <a:effectLst/>
                <a:latin typeface="Open Sans" panose="020B0606030504020204" pitchFamily="34" charset="0"/>
              </a:rPr>
              <a:t>tuần</a:t>
            </a:r>
            <a:r>
              <a:rPr lang="en-US" b="0" i="0" dirty="0" smtClean="0">
                <a:solidFill>
                  <a:srgbClr val="212529"/>
                </a:solidFill>
                <a:effectLst/>
                <a:latin typeface="Open Sans" panose="020B0606030504020204" pitchFamily="34" charset="0"/>
              </a:rPr>
              <a:t> </a:t>
            </a:r>
            <a:r>
              <a:rPr lang="en-US" b="0" i="0" dirty="0" err="1" smtClean="0">
                <a:solidFill>
                  <a:srgbClr val="212529"/>
                </a:solidFill>
                <a:effectLst/>
                <a:latin typeface="Open Sans" panose="020B0606030504020204" pitchFamily="34" charset="0"/>
              </a:rPr>
              <a:t>tự</a:t>
            </a:r>
            <a:r>
              <a:rPr lang="en-US" b="0" i="0" dirty="0" smtClean="0">
                <a:solidFill>
                  <a:srgbClr val="212529"/>
                </a:solidFill>
                <a:effectLst/>
                <a:latin typeface="Open Sans" panose="020B0606030504020204" pitchFamily="34" charset="0"/>
              </a:rPr>
              <a:t> </a:t>
            </a:r>
            <a:r>
              <a:rPr lang="en-US" b="0" i="0" dirty="0" err="1" smtClean="0">
                <a:solidFill>
                  <a:srgbClr val="212529"/>
                </a:solidFill>
                <a:effectLst/>
                <a:latin typeface="Open Sans" panose="020B0606030504020204" pitchFamily="34" charset="0"/>
              </a:rPr>
              <a:t>trên</a:t>
            </a:r>
            <a:r>
              <a:rPr lang="en-US" b="0" i="0" dirty="0" smtClean="0">
                <a:solidFill>
                  <a:srgbClr val="212529"/>
                </a:solidFill>
                <a:effectLst/>
                <a:latin typeface="Open Sans" panose="020B0606030504020204" pitchFamily="34" charset="0"/>
              </a:rPr>
              <a:t> </a:t>
            </a:r>
            <a:r>
              <a:rPr lang="en-US" b="0" i="0" dirty="0" err="1" smtClean="0">
                <a:solidFill>
                  <a:srgbClr val="212529"/>
                </a:solidFill>
                <a:effectLst/>
                <a:latin typeface="Open Sans" panose="020B0606030504020204" pitchFamily="34" charset="0"/>
              </a:rPr>
              <a:t>từng</a:t>
            </a:r>
            <a:r>
              <a:rPr lang="en-US" b="0" i="0" dirty="0" smtClean="0">
                <a:solidFill>
                  <a:srgbClr val="212529"/>
                </a:solidFill>
                <a:effectLst/>
                <a:latin typeface="Open Sans" panose="020B0606030504020204" pitchFamily="34" charset="0"/>
              </a:rPr>
              <a:t> </a:t>
            </a:r>
            <a:r>
              <a:rPr lang="en-US" b="0" i="0" dirty="0" err="1" smtClean="0">
                <a:solidFill>
                  <a:srgbClr val="212529"/>
                </a:solidFill>
                <a:effectLst/>
                <a:latin typeface="Open Sans" panose="020B0606030504020204" pitchFamily="34" charset="0"/>
              </a:rPr>
              <a:t>dòng</a:t>
            </a:r>
            <a:endParaRPr lang="en-US" dirty="0"/>
          </a:p>
        </p:txBody>
      </p:sp>
      <p:pic>
        <p:nvPicPr>
          <p:cNvPr id="7" name="Picture 6"/>
          <p:cNvPicPr>
            <a:picLocks noChangeAspect="1"/>
          </p:cNvPicPr>
          <p:nvPr/>
        </p:nvPicPr>
        <p:blipFill>
          <a:blip r:embed="rId3"/>
          <a:stretch>
            <a:fillRect/>
          </a:stretch>
        </p:blipFill>
        <p:spPr>
          <a:xfrm>
            <a:off x="261129" y="4673458"/>
            <a:ext cx="5553075" cy="1323975"/>
          </a:xfrm>
          <a:prstGeom prst="rect">
            <a:avLst/>
          </a:prstGeom>
        </p:spPr>
      </p:pic>
    </p:spTree>
    <p:extLst>
      <p:ext uri="{BB962C8B-B14F-4D97-AF65-F5344CB8AC3E}">
        <p14:creationId xmlns:p14="http://schemas.microsoft.com/office/powerpoint/2010/main" val="25937626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132608" cy="1325563"/>
          </a:xfrm>
        </p:spPr>
        <p:txBody>
          <a:bodyPr/>
          <a:lstStyle/>
          <a:p>
            <a:r>
              <a:rPr lang="en-US" b="1" dirty="0"/>
              <a:t>MVC - Model View </a:t>
            </a:r>
            <a:r>
              <a:rPr lang="en-US" b="1" dirty="0" smtClean="0"/>
              <a:t>Controller</a:t>
            </a:r>
            <a:endParaRPr lang="en-US" dirty="0"/>
          </a:p>
        </p:txBody>
      </p:sp>
      <p:sp>
        <p:nvSpPr>
          <p:cNvPr id="3" name="Rectangle 2"/>
          <p:cNvSpPr/>
          <p:nvPr/>
        </p:nvSpPr>
        <p:spPr>
          <a:xfrm>
            <a:off x="586596" y="1696868"/>
            <a:ext cx="11067691" cy="3554819"/>
          </a:xfrm>
          <a:prstGeom prst="rect">
            <a:avLst/>
          </a:prstGeom>
        </p:spPr>
        <p:txBody>
          <a:bodyPr wrap="square">
            <a:spAutoFit/>
          </a:bodyPr>
          <a:lstStyle/>
          <a:p>
            <a:pPr>
              <a:lnSpc>
                <a:spcPct val="250000"/>
              </a:lnSpc>
            </a:pPr>
            <a:r>
              <a:rPr lang="en-US" b="0" i="0" dirty="0" smtClean="0">
                <a:solidFill>
                  <a:srgbClr val="212529"/>
                </a:solidFill>
                <a:effectLst/>
                <a:latin typeface="Open Sans" panose="020B0606030504020204" pitchFamily="34" charset="0"/>
              </a:rPr>
              <a:t>C</a:t>
            </a:r>
            <a:r>
              <a:rPr lang="vi-VN" b="0" i="0" dirty="0" smtClean="0">
                <a:solidFill>
                  <a:srgbClr val="212529"/>
                </a:solidFill>
                <a:effectLst/>
                <a:latin typeface="Open Sans" panose="020B0606030504020204" pitchFamily="34" charset="0"/>
              </a:rPr>
              <a:t>ơ bản là nó chia ứng dụng thành 3 phần:</a:t>
            </a:r>
          </a:p>
          <a:p>
            <a:pPr marL="285750" indent="-285750">
              <a:lnSpc>
                <a:spcPct val="250000"/>
              </a:lnSpc>
              <a:buFont typeface="Wingdings" panose="05000000000000000000" pitchFamily="2" charset="2"/>
              <a:buChar char="Ø"/>
            </a:pPr>
            <a:r>
              <a:rPr lang="vi-VN" b="1" i="0" dirty="0" smtClean="0">
                <a:solidFill>
                  <a:srgbClr val="212529"/>
                </a:solidFill>
                <a:effectLst/>
                <a:latin typeface="Open Sans" panose="020B0606030504020204" pitchFamily="34" charset="0"/>
              </a:rPr>
              <a:t>Model</a:t>
            </a:r>
            <a:r>
              <a:rPr lang="vi-VN" b="0" i="0" dirty="0" smtClean="0">
                <a:solidFill>
                  <a:srgbClr val="212529"/>
                </a:solidFill>
                <a:effectLst/>
                <a:latin typeface="Open Sans" panose="020B0606030504020204" pitchFamily="34" charset="0"/>
              </a:rPr>
              <a:t> chịu trách nhiệm xử lý business logic, thao tác dữ liệu...</a:t>
            </a:r>
          </a:p>
          <a:p>
            <a:pPr marL="285750" indent="-285750">
              <a:lnSpc>
                <a:spcPct val="250000"/>
              </a:lnSpc>
              <a:buFont typeface="Wingdings" panose="05000000000000000000" pitchFamily="2" charset="2"/>
              <a:buChar char="Ø"/>
            </a:pPr>
            <a:r>
              <a:rPr lang="vi-VN" b="1" i="0" dirty="0" smtClean="0">
                <a:solidFill>
                  <a:srgbClr val="212529"/>
                </a:solidFill>
                <a:effectLst/>
                <a:latin typeface="Open Sans" panose="020B0606030504020204" pitchFamily="34" charset="0"/>
              </a:rPr>
              <a:t>View</a:t>
            </a:r>
            <a:r>
              <a:rPr lang="vi-VN" b="0" i="0" dirty="0" smtClean="0">
                <a:solidFill>
                  <a:srgbClr val="212529"/>
                </a:solidFill>
                <a:effectLst/>
                <a:latin typeface="Open Sans" panose="020B0606030504020204" pitchFamily="34" charset="0"/>
              </a:rPr>
              <a:t> chịu trách nhiệm xử lý và hiển thị nội dung cho client.</a:t>
            </a:r>
          </a:p>
          <a:p>
            <a:pPr marL="285750" indent="-285750">
              <a:lnSpc>
                <a:spcPct val="250000"/>
              </a:lnSpc>
              <a:buFont typeface="Wingdings" panose="05000000000000000000" pitchFamily="2" charset="2"/>
              <a:buChar char="Ø"/>
            </a:pPr>
            <a:r>
              <a:rPr lang="vi-VN" b="1" i="0" dirty="0" smtClean="0">
                <a:solidFill>
                  <a:srgbClr val="212529"/>
                </a:solidFill>
                <a:effectLst/>
                <a:latin typeface="Open Sans" panose="020B0606030504020204" pitchFamily="34" charset="0"/>
              </a:rPr>
              <a:t>Controller</a:t>
            </a:r>
            <a:r>
              <a:rPr lang="vi-VN" b="0" i="0" dirty="0" smtClean="0">
                <a:solidFill>
                  <a:srgbClr val="212529"/>
                </a:solidFill>
                <a:effectLst/>
                <a:latin typeface="Open Sans" panose="020B0606030504020204" pitchFamily="34" charset="0"/>
              </a:rPr>
              <a:t> chịu trách nhiệm tiếp nhận request và điều hướng xuống </a:t>
            </a:r>
            <a:r>
              <a:rPr lang="vi-VN" b="1" i="0" dirty="0" smtClean="0">
                <a:solidFill>
                  <a:srgbClr val="212529"/>
                </a:solidFill>
                <a:effectLst/>
                <a:latin typeface="Open Sans" panose="020B0606030504020204" pitchFamily="34" charset="0"/>
              </a:rPr>
              <a:t>Model</a:t>
            </a:r>
            <a:r>
              <a:rPr lang="vi-VN" b="0" i="0" dirty="0" smtClean="0">
                <a:solidFill>
                  <a:srgbClr val="212529"/>
                </a:solidFill>
                <a:effectLst/>
                <a:latin typeface="Open Sans" panose="020B0606030504020204" pitchFamily="34" charset="0"/>
              </a:rPr>
              <a:t> xử lý logic, sau đó đem kết quả từ </a:t>
            </a:r>
            <a:r>
              <a:rPr lang="vi-VN" b="1" i="0" dirty="0" smtClean="0">
                <a:solidFill>
                  <a:srgbClr val="212529"/>
                </a:solidFill>
                <a:effectLst/>
                <a:latin typeface="Open Sans" panose="020B0606030504020204" pitchFamily="34" charset="0"/>
              </a:rPr>
              <a:t>Model</a:t>
            </a:r>
            <a:r>
              <a:rPr lang="vi-VN" b="0" i="0" dirty="0" smtClean="0">
                <a:solidFill>
                  <a:srgbClr val="212529"/>
                </a:solidFill>
                <a:effectLst/>
                <a:latin typeface="Open Sans" panose="020B0606030504020204" pitchFamily="34" charset="0"/>
              </a:rPr>
              <a:t> truyền sang </a:t>
            </a:r>
            <a:r>
              <a:rPr lang="vi-VN" b="1" i="0" dirty="0" smtClean="0">
                <a:solidFill>
                  <a:srgbClr val="212529"/>
                </a:solidFill>
                <a:effectLst/>
                <a:latin typeface="Open Sans" panose="020B0606030504020204" pitchFamily="34" charset="0"/>
              </a:rPr>
              <a:t>View</a:t>
            </a:r>
            <a:r>
              <a:rPr lang="vi-VN" b="0" i="0" dirty="0" smtClean="0">
                <a:solidFill>
                  <a:srgbClr val="212529"/>
                </a:solidFill>
                <a:effectLst/>
                <a:latin typeface="Open Sans" panose="020B0606030504020204" pitchFamily="34" charset="0"/>
              </a:rPr>
              <a:t>.</a:t>
            </a:r>
            <a:endParaRPr lang="vi-VN" b="0" i="0" dirty="0">
              <a:solidFill>
                <a:srgbClr val="212529"/>
              </a:solidFill>
              <a:effectLst/>
              <a:latin typeface="Open Sans" panose="020B0606030504020204" pitchFamily="34" charset="0"/>
            </a:endParaRPr>
          </a:p>
        </p:txBody>
      </p:sp>
    </p:spTree>
    <p:extLst>
      <p:ext uri="{BB962C8B-B14F-4D97-AF65-F5344CB8AC3E}">
        <p14:creationId xmlns:p14="http://schemas.microsoft.com/office/powerpoint/2010/main" val="1063856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15650"/>
            <a:ext cx="5891842" cy="1337093"/>
          </a:xfrm>
        </p:spPr>
        <p:txBody>
          <a:bodyPr/>
          <a:lstStyle/>
          <a:p>
            <a:r>
              <a:rPr lang="en-US" b="1" dirty="0" err="1"/>
              <a:t>IoC</a:t>
            </a:r>
            <a:r>
              <a:rPr lang="en-US" b="1" dirty="0"/>
              <a:t> (Inversion of Controls)</a:t>
            </a:r>
          </a:p>
        </p:txBody>
      </p:sp>
      <p:sp>
        <p:nvSpPr>
          <p:cNvPr id="4" name="Rectangle 3"/>
          <p:cNvSpPr/>
          <p:nvPr/>
        </p:nvSpPr>
        <p:spPr>
          <a:xfrm>
            <a:off x="6096000" y="249537"/>
            <a:ext cx="5920596" cy="1200329"/>
          </a:xfrm>
          <a:prstGeom prst="rect">
            <a:avLst/>
          </a:prstGeom>
        </p:spPr>
        <p:txBody>
          <a:bodyPr wrap="square">
            <a:spAutoFit/>
          </a:bodyPr>
          <a:lstStyle/>
          <a:p>
            <a:pPr>
              <a:lnSpc>
                <a:spcPct val="150000"/>
              </a:lnSpc>
            </a:pPr>
            <a:r>
              <a:rPr lang="vi-VN" sz="1600" b="1" i="0" dirty="0" smtClean="0">
                <a:solidFill>
                  <a:srgbClr val="212529"/>
                </a:solidFill>
                <a:effectLst/>
                <a:latin typeface="Open Sans" panose="020B0606030504020204" pitchFamily="34" charset="0"/>
              </a:rPr>
              <a:t>IoC</a:t>
            </a:r>
            <a:r>
              <a:rPr lang="vi-VN" sz="1600" b="0" i="0" dirty="0" smtClean="0">
                <a:solidFill>
                  <a:srgbClr val="212529"/>
                </a:solidFill>
                <a:effectLst/>
                <a:latin typeface="Open Sans" panose="020B0606030504020204" pitchFamily="34" charset="0"/>
              </a:rPr>
              <a:t> - dịch nôm na là </a:t>
            </a:r>
            <a:r>
              <a:rPr lang="vi-VN" sz="1600" b="1" i="0" dirty="0" smtClean="0">
                <a:solidFill>
                  <a:srgbClr val="212529"/>
                </a:solidFill>
                <a:effectLst/>
                <a:latin typeface="Open Sans" panose="020B0606030504020204" pitchFamily="34" charset="0"/>
              </a:rPr>
              <a:t>đảo ngược điều khiển</a:t>
            </a:r>
            <a:r>
              <a:rPr lang="vi-VN" sz="1600" b="0" i="0" dirty="0" smtClean="0">
                <a:solidFill>
                  <a:srgbClr val="212529"/>
                </a:solidFill>
                <a:effectLst/>
                <a:latin typeface="Open Sans" panose="020B0606030504020204" pitchFamily="34" charset="0"/>
              </a:rPr>
              <a:t>. </a:t>
            </a:r>
            <a:endParaRPr lang="en-US" sz="1600" b="0" i="0" dirty="0" smtClean="0">
              <a:solidFill>
                <a:srgbClr val="212529"/>
              </a:solidFill>
              <a:effectLst/>
              <a:latin typeface="Open Sans" panose="020B0606030504020204" pitchFamily="34" charset="0"/>
            </a:endParaRPr>
          </a:p>
          <a:p>
            <a:pPr>
              <a:lnSpc>
                <a:spcPct val="150000"/>
              </a:lnSpc>
            </a:pPr>
            <a:r>
              <a:rPr lang="vi-VN" sz="1600" b="0" i="0" dirty="0" smtClean="0">
                <a:solidFill>
                  <a:srgbClr val="212529"/>
                </a:solidFill>
                <a:effectLst/>
                <a:latin typeface="Open Sans" panose="020B0606030504020204" pitchFamily="34" charset="0"/>
              </a:rPr>
              <a:t>IoC không phải là một DP - nó là một nguyên lý, một nguyên tắc thiết kế trong công nghệ phần mềm nói chung.</a:t>
            </a:r>
            <a:endParaRPr lang="en-US" sz="1600" dirty="0"/>
          </a:p>
        </p:txBody>
      </p:sp>
      <p:sp>
        <p:nvSpPr>
          <p:cNvPr id="5" name="Rectangle 4"/>
          <p:cNvSpPr/>
          <p:nvPr/>
        </p:nvSpPr>
        <p:spPr>
          <a:xfrm>
            <a:off x="112143" y="1776721"/>
            <a:ext cx="11904453" cy="523220"/>
          </a:xfrm>
          <a:prstGeom prst="rect">
            <a:avLst/>
          </a:prstGeom>
        </p:spPr>
        <p:txBody>
          <a:bodyPr wrap="square">
            <a:spAutoFit/>
          </a:bodyPr>
          <a:lstStyle/>
          <a:p>
            <a:pPr algn="ctr"/>
            <a:r>
              <a:rPr lang="vi-VN" sz="1400" i="1" dirty="0" smtClean="0">
                <a:solidFill>
                  <a:srgbClr val="C00000"/>
                </a:solidFill>
                <a:effectLst/>
                <a:latin typeface="Open Sans" panose="020B0606030504020204" pitchFamily="34" charset="0"/>
              </a:rPr>
              <a:t>IoC khuyến nghị việc đảo ngược các nguyên tắc controls thông thường trong OOP (lập trình hướng đối tượng), từ đó giúp giảm thiểu độ phụ thuộc lẫn nhau giữa các thành phần của ứng dụng.</a:t>
            </a:r>
            <a:endParaRPr lang="en-US" sz="1400" i="1" dirty="0">
              <a:solidFill>
                <a:srgbClr val="C00000"/>
              </a:solidFill>
            </a:endParaRPr>
          </a:p>
        </p:txBody>
      </p:sp>
      <p:sp>
        <p:nvSpPr>
          <p:cNvPr id="6" name="Rectangle 1"/>
          <p:cNvSpPr>
            <a:spLocks noChangeArrowheads="1"/>
          </p:cNvSpPr>
          <p:nvPr/>
        </p:nvSpPr>
        <p:spPr bwMode="auto">
          <a:xfrm>
            <a:off x="422693" y="2730317"/>
            <a:ext cx="6696974" cy="31341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Ví</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dụ</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một</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service </a:t>
            </a:r>
            <a:r>
              <a:rPr kumimoji="0" lang="en-US" altLang="en-US" b="0" i="0" u="none" strike="noStrike" cap="none" normalizeH="0" baseline="0" dirty="0" err="1" smtClean="0">
                <a:ln>
                  <a:noFill/>
                </a:ln>
                <a:solidFill>
                  <a:srgbClr val="D63384"/>
                </a:solidFill>
                <a:effectLst/>
                <a:latin typeface="var(--bs-font-monospace)"/>
                <a:cs typeface="Open Sans" panose="020B0606030504020204" pitchFamily="34" charset="0"/>
              </a:rPr>
              <a:t>CatService</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có</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các</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controls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đại</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diện</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cho</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nhiệm</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vụ</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của</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nó</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bao</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gồm</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nhiệm</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vụ</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chính</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và</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phụ</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Nhiệm</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vụ</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chính</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CRUD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các</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đối</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tượng</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smtClean="0">
                <a:ln>
                  <a:noFill/>
                </a:ln>
                <a:solidFill>
                  <a:srgbClr val="D63384"/>
                </a:solidFill>
                <a:effectLst/>
                <a:latin typeface="var(--bs-font-monospace)"/>
                <a:cs typeface="Open Sans" panose="020B0606030504020204" pitchFamily="34" charset="0"/>
              </a:rPr>
              <a:t>Cat</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Nhiệm</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vụ</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phụ</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Kiểm</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soát</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luồng</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ứng</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dụng</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liên</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quan</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ví</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dụ</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như</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sau</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khi</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Cat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bị</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xóa</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thì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sẽ</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có</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những</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ảnh</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hưởng</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gì</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Khởi</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tạo</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các</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object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liên</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quan</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để</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service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có</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thể</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khởi</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chạy</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ví</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dụ</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như</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kêt</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nối</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database,...)</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7599871" y="2730317"/>
            <a:ext cx="4071668" cy="3831818"/>
          </a:xfrm>
          <a:prstGeom prst="rect">
            <a:avLst/>
          </a:prstGeom>
        </p:spPr>
        <p:txBody>
          <a:bodyPr wrap="square">
            <a:spAutoFit/>
          </a:bodyPr>
          <a:lstStyle/>
          <a:p>
            <a:pPr>
              <a:lnSpc>
                <a:spcPct val="150000"/>
              </a:lnSpc>
            </a:pPr>
            <a:r>
              <a:rPr lang="en-US" b="0" i="0" dirty="0" smtClean="0">
                <a:solidFill>
                  <a:srgbClr val="212529"/>
                </a:solidFill>
                <a:effectLst/>
                <a:latin typeface="Open Sans" panose="020B0606030504020204" pitchFamily="34" charset="0"/>
              </a:rPr>
              <a:t>M</a:t>
            </a:r>
            <a:r>
              <a:rPr lang="vi-VN" b="0" i="0" dirty="0" smtClean="0">
                <a:solidFill>
                  <a:srgbClr val="212529"/>
                </a:solidFill>
                <a:effectLst/>
                <a:latin typeface="Open Sans" panose="020B0606030504020204" pitchFamily="34" charset="0"/>
              </a:rPr>
              <a:t>ột nguyên tắc khác trong lập trình phần mềm - </a:t>
            </a:r>
            <a:r>
              <a:rPr lang="vi-VN" b="1" i="0" dirty="0" smtClean="0">
                <a:solidFill>
                  <a:srgbClr val="212529"/>
                </a:solidFill>
                <a:effectLst/>
                <a:latin typeface="Open Sans" panose="020B0606030504020204" pitchFamily="34" charset="0"/>
              </a:rPr>
              <a:t>SRP</a:t>
            </a:r>
            <a:r>
              <a:rPr lang="vi-VN" b="0" i="0" dirty="0" smtClean="0">
                <a:solidFill>
                  <a:srgbClr val="212529"/>
                </a:solidFill>
                <a:effectLst/>
                <a:latin typeface="Open Sans" panose="020B0606030504020204" pitchFamily="34" charset="0"/>
              </a:rPr>
              <a:t> (</a:t>
            </a:r>
            <a:r>
              <a:rPr lang="vi-VN" b="1" i="0" dirty="0" smtClean="0">
                <a:solidFill>
                  <a:srgbClr val="212529"/>
                </a:solidFill>
                <a:effectLst/>
                <a:latin typeface="Open Sans" panose="020B0606030504020204" pitchFamily="34" charset="0"/>
              </a:rPr>
              <a:t>Single Responsibility Principle</a:t>
            </a:r>
            <a:r>
              <a:rPr lang="vi-VN" b="0" i="0" dirty="0" smtClean="0">
                <a:solidFill>
                  <a:srgbClr val="212529"/>
                </a:solidFill>
                <a:effectLst/>
                <a:latin typeface="Open Sans" panose="020B0606030504020204" pitchFamily="34" charset="0"/>
              </a:rPr>
              <a:t>) - hay nguyên tắc đơn nhiệm. </a:t>
            </a:r>
            <a:r>
              <a:rPr lang="vi-VN" b="0" i="1" dirty="0" smtClean="0">
                <a:solidFill>
                  <a:srgbClr val="212529"/>
                </a:solidFill>
                <a:effectLst/>
                <a:latin typeface="Open Sans" panose="020B0606030504020204" pitchFamily="34" charset="0"/>
              </a:rPr>
              <a:t>Các nhiệm vụ ngoài nhiệm vụ chính sẽ làm vi phạm nguyên tắc này. </a:t>
            </a:r>
            <a:r>
              <a:rPr lang="vi-VN" b="0" i="0" dirty="0" smtClean="0">
                <a:solidFill>
                  <a:srgbClr val="212529"/>
                </a:solidFill>
                <a:effectLst/>
                <a:latin typeface="Open Sans" panose="020B0606030504020204" pitchFamily="34" charset="0"/>
              </a:rPr>
              <a:t>Điều đó sẽ gây ra sự rối rắm trong kiến trúc, cũng như khó khăn trong khâu bảo trì, thêm mới tính năng.</a:t>
            </a:r>
            <a:endParaRPr lang="en-US" dirty="0"/>
          </a:p>
        </p:txBody>
      </p:sp>
    </p:spTree>
    <p:extLst>
      <p:ext uri="{BB962C8B-B14F-4D97-AF65-F5344CB8AC3E}">
        <p14:creationId xmlns:p14="http://schemas.microsoft.com/office/powerpoint/2010/main" val="3000932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02128" cy="1325563"/>
          </a:xfrm>
        </p:spPr>
        <p:txBody>
          <a:bodyPr/>
          <a:lstStyle/>
          <a:p>
            <a:r>
              <a:rPr lang="en-US" b="1" dirty="0"/>
              <a:t>Dependency Inversion Principle (DIP)</a:t>
            </a:r>
          </a:p>
        </p:txBody>
      </p:sp>
      <p:sp>
        <p:nvSpPr>
          <p:cNvPr id="4" name="Rectangle 3"/>
          <p:cNvSpPr/>
          <p:nvPr/>
        </p:nvSpPr>
        <p:spPr>
          <a:xfrm>
            <a:off x="2306128" y="1000516"/>
            <a:ext cx="9796732" cy="738664"/>
          </a:xfrm>
          <a:prstGeom prst="rect">
            <a:avLst/>
          </a:prstGeom>
        </p:spPr>
        <p:txBody>
          <a:bodyPr wrap="square">
            <a:spAutoFit/>
          </a:bodyPr>
          <a:lstStyle/>
          <a:p>
            <a:pPr>
              <a:lnSpc>
                <a:spcPct val="150000"/>
              </a:lnSpc>
            </a:pPr>
            <a:r>
              <a:rPr lang="vi-VN" sz="1400" b="0" i="0" dirty="0" smtClean="0">
                <a:solidFill>
                  <a:srgbClr val="212529"/>
                </a:solidFill>
                <a:effectLst/>
                <a:latin typeface="Open Sans" panose="020B0606030504020204" pitchFamily="34" charset="0"/>
              </a:rPr>
              <a:t>DIP - nguyên lý </a:t>
            </a:r>
            <a:r>
              <a:rPr lang="vi-VN" sz="1400" b="1" i="0" dirty="0" smtClean="0">
                <a:solidFill>
                  <a:srgbClr val="212529"/>
                </a:solidFill>
                <a:effectLst/>
                <a:latin typeface="Open Sans" panose="020B0606030504020204" pitchFamily="34" charset="0"/>
              </a:rPr>
              <a:t>đảo ngược thành phần phụ thuộc</a:t>
            </a:r>
            <a:r>
              <a:rPr lang="vi-VN" sz="1400" b="0" i="0" dirty="0" smtClean="0">
                <a:solidFill>
                  <a:srgbClr val="212529"/>
                </a:solidFill>
                <a:effectLst/>
                <a:latin typeface="Open Sans" panose="020B0606030504020204" pitchFamily="34" charset="0"/>
              </a:rPr>
              <a:t> - là một phần trong IoC - nó tập trung vào việc giảm sự phụ thuộc lẫn nhau giữa các class. </a:t>
            </a:r>
            <a:endParaRPr lang="en-US" sz="1400" dirty="0"/>
          </a:p>
        </p:txBody>
      </p:sp>
      <p:sp>
        <p:nvSpPr>
          <p:cNvPr id="5" name="Rectangle 4"/>
          <p:cNvSpPr/>
          <p:nvPr/>
        </p:nvSpPr>
        <p:spPr>
          <a:xfrm>
            <a:off x="219973" y="1738049"/>
            <a:ext cx="7962181" cy="369332"/>
          </a:xfrm>
          <a:prstGeom prst="rect">
            <a:avLst/>
          </a:prstGeom>
        </p:spPr>
        <p:txBody>
          <a:bodyPr wrap="square">
            <a:spAutoFit/>
          </a:bodyPr>
          <a:lstStyle/>
          <a:p>
            <a:r>
              <a:rPr lang="en-US" b="0" i="0" dirty="0" smtClean="0">
                <a:solidFill>
                  <a:srgbClr val="C00000"/>
                </a:solidFill>
                <a:effectLst/>
                <a:latin typeface="Open Sans" panose="020B0606030504020204" pitchFamily="34" charset="0"/>
              </a:rPr>
              <a:t>Modules </a:t>
            </a:r>
            <a:r>
              <a:rPr lang="en-US" b="0" i="0" dirty="0" err="1" smtClean="0">
                <a:solidFill>
                  <a:srgbClr val="C00000"/>
                </a:solidFill>
                <a:effectLst/>
                <a:latin typeface="Open Sans" panose="020B0606030504020204" pitchFamily="34" charset="0"/>
              </a:rPr>
              <a:t>cấp</a:t>
            </a:r>
            <a:r>
              <a:rPr lang="en-US" b="0" i="0" dirty="0" smtClean="0">
                <a:solidFill>
                  <a:srgbClr val="C00000"/>
                </a:solidFill>
                <a:effectLst/>
                <a:latin typeface="Open Sans" panose="020B0606030504020204" pitchFamily="34" charset="0"/>
              </a:rPr>
              <a:t> </a:t>
            </a:r>
            <a:r>
              <a:rPr lang="en-US" b="0" i="0" dirty="0" err="1" smtClean="0">
                <a:solidFill>
                  <a:srgbClr val="C00000"/>
                </a:solidFill>
                <a:effectLst/>
                <a:latin typeface="Open Sans" panose="020B0606030504020204" pitchFamily="34" charset="0"/>
              </a:rPr>
              <a:t>cao</a:t>
            </a:r>
            <a:r>
              <a:rPr lang="en-US" b="0" i="0" dirty="0" smtClean="0">
                <a:solidFill>
                  <a:srgbClr val="C00000"/>
                </a:solidFill>
                <a:effectLst/>
                <a:latin typeface="Open Sans" panose="020B0606030504020204" pitchFamily="34" charset="0"/>
              </a:rPr>
              <a:t> là </a:t>
            </a:r>
            <a:r>
              <a:rPr lang="en-US" b="0" i="0" dirty="0" err="1" smtClean="0">
                <a:solidFill>
                  <a:srgbClr val="C00000"/>
                </a:solidFill>
                <a:effectLst/>
                <a:latin typeface="Open Sans" panose="020B0606030504020204" pitchFamily="34" charset="0"/>
              </a:rPr>
              <a:t>những</a:t>
            </a:r>
            <a:r>
              <a:rPr lang="en-US" b="0" i="0" dirty="0" smtClean="0">
                <a:solidFill>
                  <a:srgbClr val="C00000"/>
                </a:solidFill>
                <a:effectLst/>
                <a:latin typeface="Open Sans" panose="020B0606030504020204" pitchFamily="34" charset="0"/>
              </a:rPr>
              <a:t> modules </a:t>
            </a:r>
            <a:r>
              <a:rPr lang="en-US" b="0" i="0" dirty="0" err="1" smtClean="0">
                <a:solidFill>
                  <a:srgbClr val="C00000"/>
                </a:solidFill>
                <a:effectLst/>
                <a:latin typeface="Open Sans" panose="020B0606030504020204" pitchFamily="34" charset="0"/>
              </a:rPr>
              <a:t>phụ</a:t>
            </a:r>
            <a:r>
              <a:rPr lang="en-US" b="0" i="0" dirty="0" smtClean="0">
                <a:solidFill>
                  <a:srgbClr val="C00000"/>
                </a:solidFill>
                <a:effectLst/>
                <a:latin typeface="Open Sans" panose="020B0606030504020204" pitchFamily="34" charset="0"/>
              </a:rPr>
              <a:t> </a:t>
            </a:r>
            <a:r>
              <a:rPr lang="en-US" b="0" i="0" dirty="0" err="1" smtClean="0">
                <a:solidFill>
                  <a:srgbClr val="C00000"/>
                </a:solidFill>
                <a:effectLst/>
                <a:latin typeface="Open Sans" panose="020B0606030504020204" pitchFamily="34" charset="0"/>
              </a:rPr>
              <a:t>thuộc</a:t>
            </a:r>
            <a:r>
              <a:rPr lang="en-US" b="0" i="0" dirty="0" smtClean="0">
                <a:solidFill>
                  <a:srgbClr val="C00000"/>
                </a:solidFill>
                <a:effectLst/>
                <a:latin typeface="Open Sans" panose="020B0606030504020204" pitchFamily="34" charset="0"/>
              </a:rPr>
              <a:t> </a:t>
            </a:r>
            <a:r>
              <a:rPr lang="en-US" b="0" i="0" dirty="0" err="1" smtClean="0">
                <a:solidFill>
                  <a:srgbClr val="C00000"/>
                </a:solidFill>
                <a:effectLst/>
                <a:latin typeface="Open Sans" panose="020B0606030504020204" pitchFamily="34" charset="0"/>
              </a:rPr>
              <a:t>vào</a:t>
            </a:r>
            <a:r>
              <a:rPr lang="en-US" b="0" i="0" dirty="0" smtClean="0">
                <a:solidFill>
                  <a:srgbClr val="C00000"/>
                </a:solidFill>
                <a:effectLst/>
                <a:latin typeface="Open Sans" panose="020B0606030504020204" pitchFamily="34" charset="0"/>
              </a:rPr>
              <a:t> </a:t>
            </a:r>
            <a:r>
              <a:rPr lang="en-US" b="0" i="0" dirty="0" err="1" smtClean="0">
                <a:solidFill>
                  <a:srgbClr val="C00000"/>
                </a:solidFill>
                <a:effectLst/>
                <a:latin typeface="Open Sans" panose="020B0606030504020204" pitchFamily="34" charset="0"/>
              </a:rPr>
              <a:t>các</a:t>
            </a:r>
            <a:r>
              <a:rPr lang="en-US" b="0" i="0" dirty="0" smtClean="0">
                <a:solidFill>
                  <a:srgbClr val="C00000"/>
                </a:solidFill>
                <a:effectLst/>
                <a:latin typeface="Open Sans" panose="020B0606030504020204" pitchFamily="34" charset="0"/>
              </a:rPr>
              <a:t> modules </a:t>
            </a:r>
            <a:r>
              <a:rPr lang="en-US" b="0" i="0" dirty="0" err="1" smtClean="0">
                <a:solidFill>
                  <a:srgbClr val="C00000"/>
                </a:solidFill>
                <a:effectLst/>
                <a:latin typeface="Open Sans" panose="020B0606030504020204" pitchFamily="34" charset="0"/>
              </a:rPr>
              <a:t>khác</a:t>
            </a:r>
            <a:r>
              <a:rPr lang="en-US" b="0" i="0" dirty="0" smtClean="0">
                <a:solidFill>
                  <a:srgbClr val="C00000"/>
                </a:solidFill>
                <a:effectLst/>
                <a:latin typeface="Open Sans" panose="020B0606030504020204" pitchFamily="34" charset="0"/>
              </a:rPr>
              <a:t>.</a:t>
            </a:r>
            <a:endParaRPr lang="en-US" dirty="0">
              <a:solidFill>
                <a:srgbClr val="C00000"/>
              </a:solidFill>
            </a:endParaRPr>
          </a:p>
        </p:txBody>
      </p:sp>
      <p:sp>
        <p:nvSpPr>
          <p:cNvPr id="6" name="Rectangle 5"/>
          <p:cNvSpPr/>
          <p:nvPr/>
        </p:nvSpPr>
        <p:spPr>
          <a:xfrm>
            <a:off x="5055078" y="1978509"/>
            <a:ext cx="6901121" cy="1569660"/>
          </a:xfrm>
          <a:prstGeom prst="rect">
            <a:avLst/>
          </a:prstGeom>
        </p:spPr>
        <p:txBody>
          <a:bodyPr wrap="square">
            <a:spAutoFit/>
          </a:bodyPr>
          <a:lstStyle/>
          <a:p>
            <a:pPr>
              <a:lnSpc>
                <a:spcPct val="200000"/>
              </a:lnSpc>
              <a:buFont typeface="+mj-lt"/>
              <a:buAutoNum type="arabicPeriod"/>
            </a:pPr>
            <a:r>
              <a:rPr lang="en-US" sz="1200" b="0" i="0" dirty="0" smtClean="0">
                <a:solidFill>
                  <a:srgbClr val="212529"/>
                </a:solidFill>
                <a:effectLst/>
                <a:latin typeface="Open Sans" panose="020B0606030504020204" pitchFamily="34" charset="0"/>
              </a:rPr>
              <a:t> </a:t>
            </a:r>
            <a:r>
              <a:rPr lang="en-US" sz="1200" b="0" i="0" dirty="0" err="1" smtClean="0">
                <a:solidFill>
                  <a:srgbClr val="212529"/>
                </a:solidFill>
                <a:effectLst/>
                <a:latin typeface="Open Sans" panose="020B0606030504020204" pitchFamily="34" charset="0"/>
              </a:rPr>
              <a:t>Các</a:t>
            </a:r>
            <a:r>
              <a:rPr lang="en-US" sz="1200" b="0" i="0" dirty="0" smtClean="0">
                <a:solidFill>
                  <a:srgbClr val="212529"/>
                </a:solidFill>
                <a:effectLst/>
                <a:latin typeface="Open Sans" panose="020B0606030504020204" pitchFamily="34" charset="0"/>
              </a:rPr>
              <a:t> modules </a:t>
            </a:r>
            <a:r>
              <a:rPr lang="en-US" sz="1200" b="0" i="0" dirty="0" err="1" smtClean="0">
                <a:solidFill>
                  <a:srgbClr val="212529"/>
                </a:solidFill>
                <a:effectLst/>
                <a:latin typeface="Open Sans" panose="020B0606030504020204" pitchFamily="34" charset="0"/>
              </a:rPr>
              <a:t>cấp</a:t>
            </a:r>
            <a:r>
              <a:rPr lang="en-US" sz="1200" b="0" i="0" dirty="0" smtClean="0">
                <a:solidFill>
                  <a:srgbClr val="212529"/>
                </a:solidFill>
                <a:effectLst/>
                <a:latin typeface="Open Sans" panose="020B0606030504020204" pitchFamily="34" charset="0"/>
              </a:rPr>
              <a:t> </a:t>
            </a:r>
            <a:r>
              <a:rPr lang="en-US" sz="1200" b="0" i="0" dirty="0" err="1" smtClean="0">
                <a:solidFill>
                  <a:srgbClr val="212529"/>
                </a:solidFill>
                <a:effectLst/>
                <a:latin typeface="Open Sans" panose="020B0606030504020204" pitchFamily="34" charset="0"/>
              </a:rPr>
              <a:t>cao</a:t>
            </a:r>
            <a:r>
              <a:rPr lang="en-US" sz="1200" b="0" i="0" dirty="0" smtClean="0">
                <a:solidFill>
                  <a:srgbClr val="212529"/>
                </a:solidFill>
                <a:effectLst/>
                <a:latin typeface="Open Sans" panose="020B0606030504020204" pitchFamily="34" charset="0"/>
              </a:rPr>
              <a:t> </a:t>
            </a:r>
            <a:r>
              <a:rPr lang="en-US" sz="1200" b="0" i="0" dirty="0" err="1" smtClean="0">
                <a:solidFill>
                  <a:srgbClr val="212529"/>
                </a:solidFill>
                <a:effectLst/>
                <a:latin typeface="Open Sans" panose="020B0606030504020204" pitchFamily="34" charset="0"/>
              </a:rPr>
              <a:t>không</a:t>
            </a:r>
            <a:r>
              <a:rPr lang="en-US" sz="1200" b="0" i="0" dirty="0" smtClean="0">
                <a:solidFill>
                  <a:srgbClr val="212529"/>
                </a:solidFill>
                <a:effectLst/>
                <a:latin typeface="Open Sans" panose="020B0606030504020204" pitchFamily="34" charset="0"/>
              </a:rPr>
              <a:t> </a:t>
            </a:r>
            <a:r>
              <a:rPr lang="en-US" sz="1200" b="0" i="0" dirty="0" err="1" smtClean="0">
                <a:solidFill>
                  <a:srgbClr val="212529"/>
                </a:solidFill>
                <a:effectLst/>
                <a:latin typeface="Open Sans" panose="020B0606030504020204" pitchFamily="34" charset="0"/>
              </a:rPr>
              <a:t>nên</a:t>
            </a:r>
            <a:r>
              <a:rPr lang="en-US" sz="1200" b="0" i="0" dirty="0" smtClean="0">
                <a:solidFill>
                  <a:srgbClr val="212529"/>
                </a:solidFill>
                <a:effectLst/>
                <a:latin typeface="Open Sans" panose="020B0606030504020204" pitchFamily="34" charset="0"/>
              </a:rPr>
              <a:t> </a:t>
            </a:r>
            <a:r>
              <a:rPr lang="en-US" sz="1200" b="0" i="0" dirty="0" err="1" smtClean="0">
                <a:solidFill>
                  <a:srgbClr val="212529"/>
                </a:solidFill>
                <a:effectLst/>
                <a:latin typeface="Open Sans" panose="020B0606030504020204" pitchFamily="34" charset="0"/>
              </a:rPr>
              <a:t>phụ</a:t>
            </a:r>
            <a:r>
              <a:rPr lang="en-US" sz="1200" b="0" i="0" dirty="0" smtClean="0">
                <a:solidFill>
                  <a:srgbClr val="212529"/>
                </a:solidFill>
                <a:effectLst/>
                <a:latin typeface="Open Sans" panose="020B0606030504020204" pitchFamily="34" charset="0"/>
              </a:rPr>
              <a:t> </a:t>
            </a:r>
            <a:r>
              <a:rPr lang="en-US" sz="1200" b="0" i="0" dirty="0" err="1" smtClean="0">
                <a:solidFill>
                  <a:srgbClr val="212529"/>
                </a:solidFill>
                <a:effectLst/>
                <a:latin typeface="Open Sans" panose="020B0606030504020204" pitchFamily="34" charset="0"/>
              </a:rPr>
              <a:t>thuộc</a:t>
            </a:r>
            <a:r>
              <a:rPr lang="en-US" sz="1200" b="0" i="0" dirty="0" smtClean="0">
                <a:solidFill>
                  <a:srgbClr val="212529"/>
                </a:solidFill>
                <a:effectLst/>
                <a:latin typeface="Open Sans" panose="020B0606030504020204" pitchFamily="34" charset="0"/>
              </a:rPr>
              <a:t> </a:t>
            </a:r>
            <a:r>
              <a:rPr lang="en-US" sz="1200" b="0" i="0" dirty="0" err="1" smtClean="0">
                <a:solidFill>
                  <a:srgbClr val="212529"/>
                </a:solidFill>
                <a:effectLst/>
                <a:latin typeface="Open Sans" panose="020B0606030504020204" pitchFamily="34" charset="0"/>
              </a:rPr>
              <a:t>vào</a:t>
            </a:r>
            <a:r>
              <a:rPr lang="en-US" sz="1200" b="0" i="0" dirty="0" smtClean="0">
                <a:solidFill>
                  <a:srgbClr val="212529"/>
                </a:solidFill>
                <a:effectLst/>
                <a:latin typeface="Open Sans" panose="020B0606030504020204" pitchFamily="34" charset="0"/>
              </a:rPr>
              <a:t> </a:t>
            </a:r>
            <a:r>
              <a:rPr lang="en-US" sz="1200" b="0" i="0" dirty="0" err="1" smtClean="0">
                <a:solidFill>
                  <a:srgbClr val="212529"/>
                </a:solidFill>
                <a:effectLst/>
                <a:latin typeface="Open Sans" panose="020B0606030504020204" pitchFamily="34" charset="0"/>
              </a:rPr>
              <a:t>các</a:t>
            </a:r>
            <a:r>
              <a:rPr lang="en-US" sz="1200" b="0" i="0" dirty="0" smtClean="0">
                <a:solidFill>
                  <a:srgbClr val="212529"/>
                </a:solidFill>
                <a:effectLst/>
                <a:latin typeface="Open Sans" panose="020B0606030504020204" pitchFamily="34" charset="0"/>
              </a:rPr>
              <a:t> module </a:t>
            </a:r>
            <a:r>
              <a:rPr lang="en-US" sz="1200" b="0" i="0" dirty="0" err="1" smtClean="0">
                <a:solidFill>
                  <a:srgbClr val="212529"/>
                </a:solidFill>
                <a:effectLst/>
                <a:latin typeface="Open Sans" panose="020B0606030504020204" pitchFamily="34" charset="0"/>
              </a:rPr>
              <a:t>cấp</a:t>
            </a:r>
            <a:r>
              <a:rPr lang="en-US" sz="1200" b="0" i="0" dirty="0" smtClean="0">
                <a:solidFill>
                  <a:srgbClr val="212529"/>
                </a:solidFill>
                <a:effectLst/>
                <a:latin typeface="Open Sans" panose="020B0606030504020204" pitchFamily="34" charset="0"/>
              </a:rPr>
              <a:t> </a:t>
            </a:r>
            <a:r>
              <a:rPr lang="en-US" sz="1200" b="0" i="0" dirty="0" err="1" smtClean="0">
                <a:solidFill>
                  <a:srgbClr val="212529"/>
                </a:solidFill>
                <a:effectLst/>
                <a:latin typeface="Open Sans" panose="020B0606030504020204" pitchFamily="34" charset="0"/>
              </a:rPr>
              <a:t>thấp</a:t>
            </a:r>
            <a:r>
              <a:rPr lang="en-US" sz="1200" b="0" i="0" dirty="0" smtClean="0">
                <a:solidFill>
                  <a:srgbClr val="212529"/>
                </a:solidFill>
                <a:effectLst/>
                <a:latin typeface="Open Sans" panose="020B0606030504020204" pitchFamily="34" charset="0"/>
              </a:rPr>
              <a:t>. </a:t>
            </a:r>
            <a:r>
              <a:rPr lang="en-US" sz="1200" b="0" i="0" dirty="0" err="1" smtClean="0">
                <a:solidFill>
                  <a:srgbClr val="212529"/>
                </a:solidFill>
                <a:effectLst/>
                <a:latin typeface="Open Sans" panose="020B0606030504020204" pitchFamily="34" charset="0"/>
              </a:rPr>
              <a:t>Nếu</a:t>
            </a:r>
            <a:r>
              <a:rPr lang="en-US" sz="1200" b="0" i="0" dirty="0" smtClean="0">
                <a:solidFill>
                  <a:srgbClr val="212529"/>
                </a:solidFill>
                <a:effectLst/>
                <a:latin typeface="Open Sans" panose="020B0606030504020204" pitchFamily="34" charset="0"/>
              </a:rPr>
              <a:t> </a:t>
            </a:r>
            <a:r>
              <a:rPr lang="en-US" sz="1200" b="0" i="0" dirty="0" err="1" smtClean="0">
                <a:solidFill>
                  <a:srgbClr val="212529"/>
                </a:solidFill>
                <a:effectLst/>
                <a:latin typeface="Open Sans" panose="020B0606030504020204" pitchFamily="34" charset="0"/>
              </a:rPr>
              <a:t>có</a:t>
            </a:r>
            <a:r>
              <a:rPr lang="en-US" sz="1200" b="0" i="0" dirty="0" smtClean="0">
                <a:solidFill>
                  <a:srgbClr val="212529"/>
                </a:solidFill>
                <a:effectLst/>
                <a:latin typeface="Open Sans" panose="020B0606030504020204" pitchFamily="34" charset="0"/>
              </a:rPr>
              <a:t> </a:t>
            </a:r>
            <a:r>
              <a:rPr lang="en-US" sz="1200" b="0" i="0" dirty="0" err="1" smtClean="0">
                <a:solidFill>
                  <a:srgbClr val="212529"/>
                </a:solidFill>
                <a:effectLst/>
                <a:latin typeface="Open Sans" panose="020B0606030504020204" pitchFamily="34" charset="0"/>
              </a:rPr>
              <a:t>sự</a:t>
            </a:r>
            <a:r>
              <a:rPr lang="en-US" sz="1200" b="0" i="0" dirty="0" smtClean="0">
                <a:solidFill>
                  <a:srgbClr val="212529"/>
                </a:solidFill>
                <a:effectLst/>
                <a:latin typeface="Open Sans" panose="020B0606030504020204" pitchFamily="34" charset="0"/>
              </a:rPr>
              <a:t> </a:t>
            </a:r>
            <a:r>
              <a:rPr lang="en-US" sz="1200" b="0" i="0" dirty="0" err="1" smtClean="0">
                <a:solidFill>
                  <a:srgbClr val="212529"/>
                </a:solidFill>
                <a:effectLst/>
                <a:latin typeface="Open Sans" panose="020B0606030504020204" pitchFamily="34" charset="0"/>
              </a:rPr>
              <a:t>phụ</a:t>
            </a:r>
            <a:r>
              <a:rPr lang="en-US" sz="1200" b="0" i="0" dirty="0" smtClean="0">
                <a:solidFill>
                  <a:srgbClr val="212529"/>
                </a:solidFill>
                <a:effectLst/>
                <a:latin typeface="Open Sans" panose="020B0606030504020204" pitchFamily="34" charset="0"/>
              </a:rPr>
              <a:t> </a:t>
            </a:r>
            <a:r>
              <a:rPr lang="en-US" sz="1200" b="0" i="0" dirty="0" err="1" smtClean="0">
                <a:solidFill>
                  <a:srgbClr val="212529"/>
                </a:solidFill>
                <a:effectLst/>
                <a:latin typeface="Open Sans" panose="020B0606030504020204" pitchFamily="34" charset="0"/>
              </a:rPr>
              <a:t>thuộc</a:t>
            </a:r>
            <a:r>
              <a:rPr lang="en-US" sz="1200" b="0" i="0" dirty="0" smtClean="0">
                <a:solidFill>
                  <a:srgbClr val="212529"/>
                </a:solidFill>
                <a:effectLst/>
                <a:latin typeface="Open Sans" panose="020B0606030504020204" pitchFamily="34" charset="0"/>
              </a:rPr>
              <a:t> </a:t>
            </a:r>
            <a:r>
              <a:rPr lang="en-US" sz="1200" b="0" i="0" dirty="0" err="1" smtClean="0">
                <a:solidFill>
                  <a:srgbClr val="212529"/>
                </a:solidFill>
                <a:effectLst/>
                <a:latin typeface="Open Sans" panose="020B0606030504020204" pitchFamily="34" charset="0"/>
              </a:rPr>
              <a:t>lẫn</a:t>
            </a:r>
            <a:r>
              <a:rPr lang="en-US" sz="1200" b="0" i="0" dirty="0" smtClean="0">
                <a:solidFill>
                  <a:srgbClr val="212529"/>
                </a:solidFill>
                <a:effectLst/>
                <a:latin typeface="Open Sans" panose="020B0606030504020204" pitchFamily="34" charset="0"/>
              </a:rPr>
              <a:t> </a:t>
            </a:r>
            <a:r>
              <a:rPr lang="en-US" sz="1200" b="0" i="0" dirty="0" err="1" smtClean="0">
                <a:solidFill>
                  <a:srgbClr val="212529"/>
                </a:solidFill>
                <a:effectLst/>
                <a:latin typeface="Open Sans" panose="020B0606030504020204" pitchFamily="34" charset="0"/>
              </a:rPr>
              <a:t>nhau</a:t>
            </a:r>
            <a:r>
              <a:rPr lang="en-US" sz="1200" b="0" i="0" dirty="0" smtClean="0">
                <a:solidFill>
                  <a:srgbClr val="212529"/>
                </a:solidFill>
                <a:effectLst/>
                <a:latin typeface="Open Sans" panose="020B0606030504020204" pitchFamily="34" charset="0"/>
              </a:rPr>
              <a:t>, </a:t>
            </a:r>
            <a:r>
              <a:rPr lang="en-US" sz="1200" b="0" i="0" dirty="0" err="1" smtClean="0">
                <a:solidFill>
                  <a:srgbClr val="212529"/>
                </a:solidFill>
                <a:effectLst/>
                <a:latin typeface="Open Sans" panose="020B0606030504020204" pitchFamily="34" charset="0"/>
              </a:rPr>
              <a:t>bạn</a:t>
            </a:r>
            <a:r>
              <a:rPr lang="en-US" sz="1200" b="0" i="0" dirty="0" smtClean="0">
                <a:solidFill>
                  <a:srgbClr val="212529"/>
                </a:solidFill>
                <a:effectLst/>
                <a:latin typeface="Open Sans" panose="020B0606030504020204" pitchFamily="34" charset="0"/>
              </a:rPr>
              <a:t> </a:t>
            </a:r>
            <a:r>
              <a:rPr lang="en-US" sz="1200" b="0" i="0" dirty="0" err="1" smtClean="0">
                <a:solidFill>
                  <a:srgbClr val="212529"/>
                </a:solidFill>
                <a:effectLst/>
                <a:latin typeface="Open Sans" panose="020B0606030504020204" pitchFamily="34" charset="0"/>
              </a:rPr>
              <a:t>nên</a:t>
            </a:r>
            <a:r>
              <a:rPr lang="en-US" sz="1200" b="0" i="0" dirty="0" smtClean="0">
                <a:solidFill>
                  <a:srgbClr val="212529"/>
                </a:solidFill>
                <a:effectLst/>
                <a:latin typeface="Open Sans" panose="020B0606030504020204" pitchFamily="34" charset="0"/>
              </a:rPr>
              <a:t> </a:t>
            </a:r>
            <a:r>
              <a:rPr lang="en-US" sz="1200" b="0" i="0" dirty="0" err="1" smtClean="0">
                <a:solidFill>
                  <a:srgbClr val="212529"/>
                </a:solidFill>
                <a:effectLst/>
                <a:latin typeface="Open Sans" panose="020B0606030504020204" pitchFamily="34" charset="0"/>
              </a:rPr>
              <a:t>tạo</a:t>
            </a:r>
            <a:r>
              <a:rPr lang="en-US" sz="1200" b="0" i="0" dirty="0" smtClean="0">
                <a:solidFill>
                  <a:srgbClr val="212529"/>
                </a:solidFill>
                <a:effectLst/>
                <a:latin typeface="Open Sans" panose="020B0606030504020204" pitchFamily="34" charset="0"/>
              </a:rPr>
              <a:t> </a:t>
            </a:r>
            <a:r>
              <a:rPr lang="en-US" sz="1200" b="0" i="0" dirty="0" err="1" smtClean="0">
                <a:solidFill>
                  <a:srgbClr val="212529"/>
                </a:solidFill>
                <a:effectLst/>
                <a:latin typeface="Open Sans" panose="020B0606030504020204" pitchFamily="34" charset="0"/>
              </a:rPr>
              <a:t>ra</a:t>
            </a:r>
            <a:r>
              <a:rPr lang="en-US" sz="1200" b="0" i="0" dirty="0" smtClean="0">
                <a:solidFill>
                  <a:srgbClr val="212529"/>
                </a:solidFill>
                <a:effectLst/>
                <a:latin typeface="Open Sans" panose="020B0606030504020204" pitchFamily="34" charset="0"/>
              </a:rPr>
              <a:t> </a:t>
            </a:r>
            <a:r>
              <a:rPr lang="en-US" sz="1200" b="0" i="0" dirty="0" err="1" smtClean="0">
                <a:solidFill>
                  <a:srgbClr val="212529"/>
                </a:solidFill>
                <a:effectLst/>
                <a:latin typeface="Open Sans" panose="020B0606030504020204" pitchFamily="34" charset="0"/>
              </a:rPr>
              <a:t>một</a:t>
            </a:r>
            <a:r>
              <a:rPr lang="en-US" sz="1200" b="0" i="0" dirty="0" smtClean="0">
                <a:solidFill>
                  <a:srgbClr val="212529"/>
                </a:solidFill>
                <a:effectLst/>
                <a:latin typeface="Open Sans" panose="020B0606030504020204" pitchFamily="34" charset="0"/>
              </a:rPr>
              <a:t> </a:t>
            </a:r>
            <a:r>
              <a:rPr lang="en-US" sz="1200" b="1" i="0" dirty="0" smtClean="0">
                <a:solidFill>
                  <a:srgbClr val="212529"/>
                </a:solidFill>
                <a:effectLst/>
                <a:latin typeface="Open Sans" panose="020B0606030504020204" pitchFamily="34" charset="0"/>
              </a:rPr>
              <a:t>Abstraction</a:t>
            </a:r>
            <a:r>
              <a:rPr lang="en-US" sz="1200" b="0" i="0" dirty="0" smtClean="0">
                <a:solidFill>
                  <a:srgbClr val="212529"/>
                </a:solidFill>
                <a:effectLst/>
                <a:latin typeface="Open Sans" panose="020B0606030504020204" pitchFamily="34" charset="0"/>
              </a:rPr>
              <a:t> </a:t>
            </a:r>
            <a:r>
              <a:rPr lang="en-US" sz="1200" b="0" i="0" dirty="0" err="1" smtClean="0">
                <a:solidFill>
                  <a:srgbClr val="212529"/>
                </a:solidFill>
                <a:effectLst/>
                <a:latin typeface="Open Sans" panose="020B0606030504020204" pitchFamily="34" charset="0"/>
              </a:rPr>
              <a:t>nằm</a:t>
            </a:r>
            <a:r>
              <a:rPr lang="en-US" sz="1200" b="0" i="0" dirty="0" smtClean="0">
                <a:solidFill>
                  <a:srgbClr val="212529"/>
                </a:solidFill>
                <a:effectLst/>
                <a:latin typeface="Open Sans" panose="020B0606030504020204" pitchFamily="34" charset="0"/>
              </a:rPr>
              <a:t> </a:t>
            </a:r>
            <a:r>
              <a:rPr lang="en-US" sz="1200" b="0" i="0" dirty="0" err="1" smtClean="0">
                <a:solidFill>
                  <a:srgbClr val="212529"/>
                </a:solidFill>
                <a:effectLst/>
                <a:latin typeface="Open Sans" panose="020B0606030504020204" pitchFamily="34" charset="0"/>
              </a:rPr>
              <a:t>giữa</a:t>
            </a:r>
            <a:r>
              <a:rPr lang="en-US" sz="1200" b="0" i="0" dirty="0" smtClean="0">
                <a:solidFill>
                  <a:srgbClr val="212529"/>
                </a:solidFill>
                <a:effectLst/>
                <a:latin typeface="Open Sans" panose="020B0606030504020204" pitchFamily="34" charset="0"/>
              </a:rPr>
              <a:t> </a:t>
            </a:r>
            <a:r>
              <a:rPr lang="en-US" sz="1200" b="0" i="0" dirty="0" err="1" smtClean="0">
                <a:solidFill>
                  <a:srgbClr val="212529"/>
                </a:solidFill>
                <a:effectLst/>
                <a:latin typeface="Open Sans" panose="020B0606030504020204" pitchFamily="34" charset="0"/>
              </a:rPr>
              <a:t>chúng</a:t>
            </a:r>
            <a:r>
              <a:rPr lang="en-US" sz="1200" b="0" i="0" dirty="0" smtClean="0">
                <a:solidFill>
                  <a:srgbClr val="212529"/>
                </a:solidFill>
                <a:effectLst/>
                <a:latin typeface="Open Sans" panose="020B0606030504020204" pitchFamily="34" charset="0"/>
              </a:rPr>
              <a:t>.</a:t>
            </a:r>
          </a:p>
          <a:p>
            <a:pPr>
              <a:lnSpc>
                <a:spcPct val="200000"/>
              </a:lnSpc>
              <a:buFont typeface="+mj-lt"/>
              <a:buAutoNum type="arabicPeriod"/>
            </a:pPr>
            <a:r>
              <a:rPr lang="en-US" sz="1200" b="1" i="0" dirty="0" smtClean="0">
                <a:solidFill>
                  <a:srgbClr val="212529"/>
                </a:solidFill>
                <a:effectLst/>
                <a:latin typeface="Open Sans" panose="020B0606030504020204" pitchFamily="34" charset="0"/>
              </a:rPr>
              <a:t> Abstraction</a:t>
            </a:r>
            <a:r>
              <a:rPr lang="en-US" sz="1200" b="0" i="0" dirty="0" smtClean="0">
                <a:solidFill>
                  <a:srgbClr val="212529"/>
                </a:solidFill>
                <a:effectLst/>
                <a:latin typeface="Open Sans" panose="020B0606030504020204" pitchFamily="34" charset="0"/>
              </a:rPr>
              <a:t> </a:t>
            </a:r>
            <a:r>
              <a:rPr lang="en-US" sz="1200" b="0" i="0" dirty="0" err="1" smtClean="0">
                <a:solidFill>
                  <a:srgbClr val="212529"/>
                </a:solidFill>
                <a:effectLst/>
                <a:latin typeface="Open Sans" panose="020B0606030504020204" pitchFamily="34" charset="0"/>
              </a:rPr>
              <a:t>không</a:t>
            </a:r>
            <a:r>
              <a:rPr lang="en-US" sz="1200" b="0" i="0" dirty="0" smtClean="0">
                <a:solidFill>
                  <a:srgbClr val="212529"/>
                </a:solidFill>
                <a:effectLst/>
                <a:latin typeface="Open Sans" panose="020B0606030504020204" pitchFamily="34" charset="0"/>
              </a:rPr>
              <a:t> </a:t>
            </a:r>
            <a:r>
              <a:rPr lang="en-US" sz="1200" b="0" i="0" dirty="0" err="1" smtClean="0">
                <a:solidFill>
                  <a:srgbClr val="212529"/>
                </a:solidFill>
                <a:effectLst/>
                <a:latin typeface="Open Sans" panose="020B0606030504020204" pitchFamily="34" charset="0"/>
              </a:rPr>
              <a:t>nên</a:t>
            </a:r>
            <a:r>
              <a:rPr lang="en-US" sz="1200" b="0" i="0" dirty="0" smtClean="0">
                <a:solidFill>
                  <a:srgbClr val="212529"/>
                </a:solidFill>
                <a:effectLst/>
                <a:latin typeface="Open Sans" panose="020B0606030504020204" pitchFamily="34" charset="0"/>
              </a:rPr>
              <a:t> </a:t>
            </a:r>
            <a:r>
              <a:rPr lang="en-US" sz="1200" b="0" i="0" dirty="0" err="1" smtClean="0">
                <a:solidFill>
                  <a:srgbClr val="212529"/>
                </a:solidFill>
                <a:effectLst/>
                <a:latin typeface="Open Sans" panose="020B0606030504020204" pitchFamily="34" charset="0"/>
              </a:rPr>
              <a:t>phụ</a:t>
            </a:r>
            <a:r>
              <a:rPr lang="en-US" sz="1200" b="0" i="0" dirty="0" smtClean="0">
                <a:solidFill>
                  <a:srgbClr val="212529"/>
                </a:solidFill>
                <a:effectLst/>
                <a:latin typeface="Open Sans" panose="020B0606030504020204" pitchFamily="34" charset="0"/>
              </a:rPr>
              <a:t> </a:t>
            </a:r>
            <a:r>
              <a:rPr lang="en-US" sz="1200" b="0" i="0" dirty="0" err="1" smtClean="0">
                <a:solidFill>
                  <a:srgbClr val="212529"/>
                </a:solidFill>
                <a:effectLst/>
                <a:latin typeface="Open Sans" panose="020B0606030504020204" pitchFamily="34" charset="0"/>
              </a:rPr>
              <a:t>thuộc</a:t>
            </a:r>
            <a:r>
              <a:rPr lang="en-US" sz="1200" b="0" i="0" dirty="0" smtClean="0">
                <a:solidFill>
                  <a:srgbClr val="212529"/>
                </a:solidFill>
                <a:effectLst/>
                <a:latin typeface="Open Sans" panose="020B0606030504020204" pitchFamily="34" charset="0"/>
              </a:rPr>
              <a:t> </a:t>
            </a:r>
            <a:r>
              <a:rPr lang="en-US" sz="1200" b="0" i="0" dirty="0" err="1" smtClean="0">
                <a:solidFill>
                  <a:srgbClr val="212529"/>
                </a:solidFill>
                <a:effectLst/>
                <a:latin typeface="Open Sans" panose="020B0606030504020204" pitchFamily="34" charset="0"/>
              </a:rPr>
              <a:t>vào</a:t>
            </a:r>
            <a:r>
              <a:rPr lang="en-US" sz="1200" b="0" i="0" dirty="0" smtClean="0">
                <a:solidFill>
                  <a:srgbClr val="212529"/>
                </a:solidFill>
                <a:effectLst/>
                <a:latin typeface="Open Sans" panose="020B0606030504020204" pitchFamily="34" charset="0"/>
              </a:rPr>
              <a:t> </a:t>
            </a:r>
            <a:r>
              <a:rPr lang="en-US" sz="1200" b="0" i="0" dirty="0" err="1" smtClean="0">
                <a:solidFill>
                  <a:srgbClr val="212529"/>
                </a:solidFill>
                <a:effectLst/>
                <a:latin typeface="Open Sans" panose="020B0606030504020204" pitchFamily="34" charset="0"/>
              </a:rPr>
              <a:t>các</a:t>
            </a:r>
            <a:r>
              <a:rPr lang="en-US" sz="1200" b="0" i="0" dirty="0" smtClean="0">
                <a:solidFill>
                  <a:srgbClr val="212529"/>
                </a:solidFill>
                <a:effectLst/>
                <a:latin typeface="Open Sans" panose="020B0606030504020204" pitchFamily="34" charset="0"/>
              </a:rPr>
              <a:t> </a:t>
            </a:r>
            <a:r>
              <a:rPr lang="en-US" sz="1200" b="0" i="0" dirty="0" err="1" smtClean="0">
                <a:solidFill>
                  <a:srgbClr val="212529"/>
                </a:solidFill>
                <a:effectLst/>
                <a:latin typeface="Open Sans" panose="020B0606030504020204" pitchFamily="34" charset="0"/>
              </a:rPr>
              <a:t>tính</a:t>
            </a:r>
            <a:r>
              <a:rPr lang="en-US" sz="1200" b="0" i="0" dirty="0" smtClean="0">
                <a:solidFill>
                  <a:srgbClr val="212529"/>
                </a:solidFill>
                <a:effectLst/>
                <a:latin typeface="Open Sans" panose="020B0606030504020204" pitchFamily="34" charset="0"/>
              </a:rPr>
              <a:t> </a:t>
            </a:r>
            <a:r>
              <a:rPr lang="en-US" sz="1200" b="0" i="0" dirty="0" err="1" smtClean="0">
                <a:solidFill>
                  <a:srgbClr val="212529"/>
                </a:solidFill>
                <a:effectLst/>
                <a:latin typeface="Open Sans" panose="020B0606030504020204" pitchFamily="34" charset="0"/>
              </a:rPr>
              <a:t>năng</a:t>
            </a:r>
            <a:r>
              <a:rPr lang="en-US" sz="1200" b="0" i="0" dirty="0" smtClean="0">
                <a:solidFill>
                  <a:srgbClr val="212529"/>
                </a:solidFill>
                <a:effectLst/>
                <a:latin typeface="Open Sans" panose="020B0606030504020204" pitchFamily="34" charset="0"/>
              </a:rPr>
              <a:t> </a:t>
            </a:r>
            <a:r>
              <a:rPr lang="en-US" sz="1200" b="1" i="0" dirty="0" smtClean="0">
                <a:solidFill>
                  <a:srgbClr val="212529"/>
                </a:solidFill>
                <a:effectLst/>
                <a:latin typeface="Open Sans" panose="020B0606030504020204" pitchFamily="34" charset="0"/>
              </a:rPr>
              <a:t>details</a:t>
            </a:r>
            <a:r>
              <a:rPr lang="en-US" sz="1200" b="0" i="0" dirty="0" smtClean="0">
                <a:solidFill>
                  <a:srgbClr val="212529"/>
                </a:solidFill>
                <a:effectLst/>
                <a:latin typeface="Open Sans" panose="020B0606030504020204" pitchFamily="34" charset="0"/>
              </a:rPr>
              <a:t>. </a:t>
            </a:r>
            <a:r>
              <a:rPr lang="en-US" sz="1200" b="0" i="0" dirty="0" err="1" smtClean="0">
                <a:solidFill>
                  <a:srgbClr val="212529"/>
                </a:solidFill>
                <a:effectLst/>
                <a:latin typeface="Open Sans" panose="020B0606030504020204" pitchFamily="34" charset="0"/>
              </a:rPr>
              <a:t>Các</a:t>
            </a:r>
            <a:r>
              <a:rPr lang="en-US" sz="1200" b="0" i="0" dirty="0" smtClean="0">
                <a:solidFill>
                  <a:srgbClr val="212529"/>
                </a:solidFill>
                <a:effectLst/>
                <a:latin typeface="Open Sans" panose="020B0606030504020204" pitchFamily="34" charset="0"/>
              </a:rPr>
              <a:t> </a:t>
            </a:r>
            <a:r>
              <a:rPr lang="en-US" sz="1200" b="0" i="0" dirty="0" err="1" smtClean="0">
                <a:solidFill>
                  <a:srgbClr val="212529"/>
                </a:solidFill>
                <a:effectLst/>
                <a:latin typeface="Open Sans" panose="020B0606030504020204" pitchFamily="34" charset="0"/>
              </a:rPr>
              <a:t>tính</a:t>
            </a:r>
            <a:r>
              <a:rPr lang="en-US" sz="1200" b="0" i="0" dirty="0" smtClean="0">
                <a:solidFill>
                  <a:srgbClr val="212529"/>
                </a:solidFill>
                <a:effectLst/>
                <a:latin typeface="Open Sans" panose="020B0606030504020204" pitchFamily="34" charset="0"/>
              </a:rPr>
              <a:t> </a:t>
            </a:r>
            <a:r>
              <a:rPr lang="en-US" sz="1200" b="0" i="0" dirty="0" err="1" smtClean="0">
                <a:solidFill>
                  <a:srgbClr val="212529"/>
                </a:solidFill>
                <a:effectLst/>
                <a:latin typeface="Open Sans" panose="020B0606030504020204" pitchFamily="34" charset="0"/>
              </a:rPr>
              <a:t>năng</a:t>
            </a:r>
            <a:r>
              <a:rPr lang="en-US" sz="1200" b="0" i="0" dirty="0" smtClean="0">
                <a:solidFill>
                  <a:srgbClr val="212529"/>
                </a:solidFill>
                <a:effectLst/>
                <a:latin typeface="Open Sans" panose="020B0606030504020204" pitchFamily="34" charset="0"/>
              </a:rPr>
              <a:t> </a:t>
            </a:r>
            <a:r>
              <a:rPr lang="en-US" sz="1200" b="1" i="0" dirty="0" smtClean="0">
                <a:solidFill>
                  <a:srgbClr val="212529"/>
                </a:solidFill>
                <a:effectLst/>
                <a:latin typeface="Open Sans" panose="020B0606030504020204" pitchFamily="34" charset="0"/>
              </a:rPr>
              <a:t>details</a:t>
            </a:r>
            <a:r>
              <a:rPr lang="en-US" sz="1200" b="0" i="0" dirty="0" smtClean="0">
                <a:solidFill>
                  <a:srgbClr val="212529"/>
                </a:solidFill>
                <a:effectLst/>
                <a:latin typeface="Open Sans" panose="020B0606030504020204" pitchFamily="34" charset="0"/>
              </a:rPr>
              <a:t> </a:t>
            </a:r>
            <a:r>
              <a:rPr lang="en-US" sz="1200" b="0" i="0" dirty="0" err="1" smtClean="0">
                <a:solidFill>
                  <a:srgbClr val="212529"/>
                </a:solidFill>
                <a:effectLst/>
                <a:latin typeface="Open Sans" panose="020B0606030504020204" pitchFamily="34" charset="0"/>
              </a:rPr>
              <a:t>cần</a:t>
            </a:r>
            <a:r>
              <a:rPr lang="en-US" sz="1200" b="0" i="0" dirty="0" smtClean="0">
                <a:solidFill>
                  <a:srgbClr val="212529"/>
                </a:solidFill>
                <a:effectLst/>
                <a:latin typeface="Open Sans" panose="020B0606030504020204" pitchFamily="34" charset="0"/>
              </a:rPr>
              <a:t> </a:t>
            </a:r>
            <a:r>
              <a:rPr lang="en-US" sz="1200" b="0" i="0" dirty="0" err="1" smtClean="0">
                <a:solidFill>
                  <a:srgbClr val="212529"/>
                </a:solidFill>
                <a:effectLst/>
                <a:latin typeface="Open Sans" panose="020B0606030504020204" pitchFamily="34" charset="0"/>
              </a:rPr>
              <a:t>phụ</a:t>
            </a:r>
            <a:r>
              <a:rPr lang="en-US" sz="1200" b="0" i="0" dirty="0" smtClean="0">
                <a:solidFill>
                  <a:srgbClr val="212529"/>
                </a:solidFill>
                <a:effectLst/>
                <a:latin typeface="Open Sans" panose="020B0606030504020204" pitchFamily="34" charset="0"/>
              </a:rPr>
              <a:t> </a:t>
            </a:r>
            <a:r>
              <a:rPr lang="en-US" sz="1200" b="0" i="0" dirty="0" err="1" smtClean="0">
                <a:solidFill>
                  <a:srgbClr val="212529"/>
                </a:solidFill>
                <a:effectLst/>
                <a:latin typeface="Open Sans" panose="020B0606030504020204" pitchFamily="34" charset="0"/>
              </a:rPr>
              <a:t>thuộc</a:t>
            </a:r>
            <a:r>
              <a:rPr lang="en-US" sz="1200" b="0" i="0" dirty="0" smtClean="0">
                <a:solidFill>
                  <a:srgbClr val="212529"/>
                </a:solidFill>
                <a:effectLst/>
                <a:latin typeface="Open Sans" panose="020B0606030504020204" pitchFamily="34" charset="0"/>
              </a:rPr>
              <a:t> </a:t>
            </a:r>
            <a:r>
              <a:rPr lang="en-US" sz="1200" b="0" i="0" dirty="0" err="1" smtClean="0">
                <a:solidFill>
                  <a:srgbClr val="212529"/>
                </a:solidFill>
                <a:effectLst/>
                <a:latin typeface="Open Sans" panose="020B0606030504020204" pitchFamily="34" charset="0"/>
              </a:rPr>
              <a:t>vào</a:t>
            </a:r>
            <a:r>
              <a:rPr lang="en-US" sz="1200" b="0" i="0" dirty="0" smtClean="0">
                <a:solidFill>
                  <a:srgbClr val="212529"/>
                </a:solidFill>
                <a:effectLst/>
                <a:latin typeface="Open Sans" panose="020B0606030504020204" pitchFamily="34" charset="0"/>
              </a:rPr>
              <a:t> </a:t>
            </a:r>
            <a:r>
              <a:rPr lang="en-US" sz="1200" b="1" i="0" dirty="0" smtClean="0">
                <a:solidFill>
                  <a:srgbClr val="212529"/>
                </a:solidFill>
                <a:effectLst/>
                <a:latin typeface="Open Sans" panose="020B0606030504020204" pitchFamily="34" charset="0"/>
              </a:rPr>
              <a:t>Abstraction</a:t>
            </a:r>
            <a:r>
              <a:rPr lang="en-US" sz="1200" b="0" i="0" dirty="0" smtClean="0">
                <a:solidFill>
                  <a:srgbClr val="212529"/>
                </a:solidFill>
                <a:effectLst/>
                <a:latin typeface="Open Sans" panose="020B0606030504020204" pitchFamily="34" charset="0"/>
              </a:rPr>
              <a:t>.</a:t>
            </a:r>
            <a:endParaRPr lang="en-US" sz="1200" b="0" i="0" dirty="0">
              <a:solidFill>
                <a:srgbClr val="212529"/>
              </a:solidFill>
              <a:effectLst/>
              <a:latin typeface="Open Sans" panose="020B0606030504020204" pitchFamily="34" charset="0"/>
            </a:endParaRPr>
          </a:p>
        </p:txBody>
      </p:sp>
      <p:pic>
        <p:nvPicPr>
          <p:cNvPr id="7" name="Picture 6"/>
          <p:cNvPicPr>
            <a:picLocks noChangeAspect="1"/>
          </p:cNvPicPr>
          <p:nvPr/>
        </p:nvPicPr>
        <p:blipFill>
          <a:blip r:embed="rId2"/>
          <a:stretch>
            <a:fillRect/>
          </a:stretch>
        </p:blipFill>
        <p:spPr>
          <a:xfrm>
            <a:off x="215660" y="2690422"/>
            <a:ext cx="4580716" cy="3957163"/>
          </a:xfrm>
          <a:prstGeom prst="rect">
            <a:avLst/>
          </a:prstGeom>
        </p:spPr>
      </p:pic>
      <p:sp>
        <p:nvSpPr>
          <p:cNvPr id="8" name="Rectangle 1"/>
          <p:cNvSpPr>
            <a:spLocks noChangeArrowheads="1"/>
          </p:cNvSpPr>
          <p:nvPr/>
        </p:nvSpPr>
        <p:spPr bwMode="auto">
          <a:xfrm>
            <a:off x="5055078" y="3787498"/>
            <a:ext cx="6901121" cy="24468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Trong</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ví</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dụ</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này</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sử</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dụng</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1"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Factory Pattern</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để</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triển</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khai</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IoC</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Tuy</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nhiên</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class </a:t>
            </a:r>
            <a:r>
              <a:rPr kumimoji="0" lang="en-US" altLang="en-US" b="0" i="0" u="none" strike="noStrike" cap="none" normalizeH="0" baseline="0" dirty="0" err="1" smtClean="0">
                <a:ln>
                  <a:noFill/>
                </a:ln>
                <a:solidFill>
                  <a:srgbClr val="D63384"/>
                </a:solidFill>
                <a:effectLst/>
                <a:latin typeface="var(--bs-font-monospace)"/>
                <a:cs typeface="Open Sans" panose="020B0606030504020204" pitchFamily="34" charset="0"/>
              </a:rPr>
              <a:t>CatService</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lại</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sử</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dụng</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class </a:t>
            </a:r>
            <a:r>
              <a:rPr kumimoji="0" lang="en-US" altLang="en-US" b="0" i="0" u="none" strike="noStrike" cap="none" normalizeH="0" baseline="0" dirty="0" err="1" smtClean="0">
                <a:ln>
                  <a:noFill/>
                </a:ln>
                <a:solidFill>
                  <a:srgbClr val="D63384"/>
                </a:solidFill>
                <a:effectLst/>
                <a:latin typeface="var(--bs-font-monospace)"/>
                <a:cs typeface="Open Sans" panose="020B0606030504020204" pitchFamily="34" charset="0"/>
              </a:rPr>
              <a:t>CatRepository</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cụ</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thể</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Mặc</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dù</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chúng</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ta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đã</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sử</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dụng</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Factory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để</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đẩy</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việc</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khởi</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tạo</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class sang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một</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nơi</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khác</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a:t>
            </a:r>
            <a:r>
              <a:rPr kumimoji="0" lang="en-US" altLang="en-US" sz="1200" b="0" i="0" u="none" strike="noStrike" cap="none" normalizeH="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class </a:t>
            </a:r>
            <a:r>
              <a:rPr kumimoji="0" lang="en-US" altLang="en-US" b="0" i="0" u="none" strike="noStrike" cap="none" normalizeH="0" baseline="0" dirty="0" err="1" smtClean="0">
                <a:ln>
                  <a:noFill/>
                </a:ln>
                <a:solidFill>
                  <a:srgbClr val="D63384"/>
                </a:solidFill>
                <a:effectLst/>
                <a:latin typeface="var(--bs-font-monospace)"/>
                <a:cs typeface="Open Sans" panose="020B0606030504020204" pitchFamily="34" charset="0"/>
              </a:rPr>
              <a:t>CatService</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và</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smtClean="0">
                <a:ln>
                  <a:noFill/>
                </a:ln>
                <a:solidFill>
                  <a:srgbClr val="D63384"/>
                </a:solidFill>
                <a:effectLst/>
                <a:latin typeface="var(--bs-font-monospace)"/>
                <a:cs typeface="Open Sans" panose="020B0606030504020204" pitchFamily="34" charset="0"/>
              </a:rPr>
              <a:t>CatRepository</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vẫn</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kết</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hợp</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chặt</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chẽ</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với</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nhau</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err="1" smtClean="0">
                <a:ln>
                  <a:noFill/>
                </a:ln>
                <a:solidFill>
                  <a:srgbClr val="D63384"/>
                </a:solidFill>
                <a:effectLst/>
                <a:latin typeface="var(--bs-font-monospace)"/>
                <a:cs typeface="Open Sans" panose="020B0606030504020204" pitchFamily="34" charset="0"/>
              </a:rPr>
              <a:t>CatService</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phụ</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thuộc</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vào</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smtClean="0">
                <a:ln>
                  <a:noFill/>
                </a:ln>
                <a:solidFill>
                  <a:srgbClr val="D63384"/>
                </a:solidFill>
                <a:effectLst/>
                <a:latin typeface="var(--bs-font-monospace)"/>
                <a:cs typeface="Open Sans" panose="020B0606030504020204" pitchFamily="34" charset="0"/>
              </a:rPr>
              <a:t>CatRepository</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do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đó</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smtClean="0">
                <a:ln>
                  <a:noFill/>
                </a:ln>
                <a:solidFill>
                  <a:srgbClr val="D63384"/>
                </a:solidFill>
                <a:effectLst/>
                <a:latin typeface="var(--bs-font-monospace)"/>
                <a:cs typeface="Open Sans" panose="020B0606030504020204" pitchFamily="34" charset="0"/>
              </a:rPr>
              <a:t>CatBusinessLogic</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là module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cấp</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cao</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Cách</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triển</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khai</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ở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trên</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vi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phạm</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quy</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tắc</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thứ</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nhất</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của</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DIP.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Thay</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vào</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đó</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chúng</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ta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cần</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triển</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khai</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một</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Abstraction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giữa</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chúng</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8640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knowledge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Nest </a:t>
            </a:r>
            <a:r>
              <a:rPr lang="en-US" dirty="0" err="1"/>
              <a:t>xây</a:t>
            </a:r>
            <a:r>
              <a:rPr lang="en-US" dirty="0"/>
              <a:t> </a:t>
            </a:r>
            <a:r>
              <a:rPr lang="en-US" dirty="0" err="1"/>
              <a:t>dựng</a:t>
            </a:r>
            <a:r>
              <a:rPr lang="en-US" dirty="0"/>
              <a:t> </a:t>
            </a:r>
            <a:r>
              <a:rPr lang="en-US" dirty="0" err="1"/>
              <a:t>hoàn</a:t>
            </a:r>
            <a:r>
              <a:rPr lang="en-US" dirty="0"/>
              <a:t> </a:t>
            </a:r>
            <a:r>
              <a:rPr lang="en-US" dirty="0" err="1"/>
              <a:t>toàn</a:t>
            </a:r>
            <a:r>
              <a:rPr lang="en-US" dirty="0"/>
              <a:t> </a:t>
            </a:r>
            <a:r>
              <a:rPr lang="en-US" dirty="0" err="1"/>
              <a:t>trên</a:t>
            </a:r>
            <a:r>
              <a:rPr lang="en-US" dirty="0"/>
              <a:t> </a:t>
            </a:r>
            <a:r>
              <a:rPr lang="en-US" b="1" dirty="0"/>
              <a:t>Typescript</a:t>
            </a:r>
            <a:r>
              <a:rPr lang="en-US" dirty="0"/>
              <a:t>, </a:t>
            </a:r>
            <a:r>
              <a:rPr lang="en-US" dirty="0" err="1"/>
              <a:t>tuy</a:t>
            </a:r>
            <a:r>
              <a:rPr lang="en-US" dirty="0"/>
              <a:t> </a:t>
            </a:r>
            <a:r>
              <a:rPr lang="en-US" dirty="0" err="1"/>
              <a:t>nhiên</a:t>
            </a:r>
            <a:r>
              <a:rPr lang="en-US" dirty="0"/>
              <a:t> </a:t>
            </a:r>
            <a:r>
              <a:rPr lang="en-US" dirty="0" err="1"/>
              <a:t>ai</a:t>
            </a:r>
            <a:r>
              <a:rPr lang="en-US" dirty="0"/>
              <a:t> </a:t>
            </a:r>
            <a:r>
              <a:rPr lang="en-US" dirty="0" err="1"/>
              <a:t>rảnh</a:t>
            </a:r>
            <a:r>
              <a:rPr lang="en-US" dirty="0"/>
              <a:t> </a:t>
            </a:r>
            <a:r>
              <a:rPr lang="en-US" dirty="0" err="1"/>
              <a:t>cũng</a:t>
            </a:r>
            <a:r>
              <a:rPr lang="en-US" dirty="0"/>
              <a:t> </a:t>
            </a:r>
            <a:r>
              <a:rPr lang="en-US" dirty="0" err="1"/>
              <a:t>có</a:t>
            </a:r>
            <a:r>
              <a:rPr lang="en-US" dirty="0"/>
              <a:t> </a:t>
            </a:r>
            <a:r>
              <a:rPr lang="en-US" dirty="0" err="1"/>
              <a:t>thể</a:t>
            </a:r>
            <a:r>
              <a:rPr lang="en-US" dirty="0"/>
              <a:t> </a:t>
            </a:r>
            <a:r>
              <a:rPr lang="en-US" dirty="0" err="1"/>
              <a:t>dùng</a:t>
            </a:r>
            <a:r>
              <a:rPr lang="en-US" dirty="0"/>
              <a:t> </a:t>
            </a:r>
            <a:r>
              <a:rPr lang="en-US" b="1" dirty="0" err="1"/>
              <a:t>Javascript</a:t>
            </a:r>
            <a:r>
              <a:rPr lang="en-US" dirty="0"/>
              <a:t> </a:t>
            </a:r>
            <a:r>
              <a:rPr lang="en-US" dirty="0" err="1"/>
              <a:t>thuần</a:t>
            </a:r>
            <a:r>
              <a:rPr lang="en-US" dirty="0"/>
              <a:t> </a:t>
            </a:r>
            <a:r>
              <a:rPr lang="en-US" dirty="0" err="1"/>
              <a:t>nếu</a:t>
            </a:r>
            <a:r>
              <a:rPr lang="en-US" dirty="0"/>
              <a:t> </a:t>
            </a:r>
            <a:r>
              <a:rPr lang="en-US" dirty="0" err="1"/>
              <a:t>muốn</a:t>
            </a:r>
            <a:r>
              <a:rPr lang="en-US" dirty="0" smtClean="0"/>
              <a:t>.</a:t>
            </a:r>
          </a:p>
          <a:p>
            <a:r>
              <a:rPr lang="vi-VN" dirty="0"/>
              <a:t>Kiến trúc module hóa hoàn toàn, giúp giảm thiểu sự phụ thuộc lẫn nhau cùng khả năng tái sử dụng code dễ dàng hơn.</a:t>
            </a:r>
          </a:p>
          <a:p>
            <a:r>
              <a:rPr lang="en-US" dirty="0" err="1"/>
              <a:t>Ứng</a:t>
            </a:r>
            <a:r>
              <a:rPr lang="en-US" dirty="0"/>
              <a:t> </a:t>
            </a:r>
            <a:r>
              <a:rPr lang="en-US" dirty="0" err="1"/>
              <a:t>dụng</a:t>
            </a:r>
            <a:r>
              <a:rPr lang="en-US" dirty="0"/>
              <a:t> </a:t>
            </a:r>
            <a:r>
              <a:rPr lang="en-US" dirty="0" err="1"/>
              <a:t>mô</a:t>
            </a:r>
            <a:r>
              <a:rPr lang="en-US" dirty="0"/>
              <a:t> </a:t>
            </a:r>
            <a:r>
              <a:rPr lang="en-US" dirty="0" err="1"/>
              <a:t>hình</a:t>
            </a:r>
            <a:r>
              <a:rPr lang="en-US" dirty="0"/>
              <a:t> </a:t>
            </a:r>
            <a:r>
              <a:rPr lang="en-US" b="1" dirty="0"/>
              <a:t>MVC</a:t>
            </a:r>
            <a:r>
              <a:rPr lang="en-US" dirty="0"/>
              <a:t> </a:t>
            </a:r>
            <a:r>
              <a:rPr lang="en-US" dirty="0" err="1"/>
              <a:t>truyền</a:t>
            </a:r>
            <a:r>
              <a:rPr lang="en-US" dirty="0"/>
              <a:t> </a:t>
            </a:r>
            <a:r>
              <a:rPr lang="en-US" dirty="0" err="1"/>
              <a:t>thống</a:t>
            </a:r>
            <a:r>
              <a:rPr lang="en-US" dirty="0"/>
              <a:t> </a:t>
            </a:r>
            <a:r>
              <a:rPr lang="en-US" dirty="0" err="1"/>
              <a:t>kèm</a:t>
            </a:r>
            <a:r>
              <a:rPr lang="en-US" dirty="0"/>
              <a:t> </a:t>
            </a:r>
            <a:r>
              <a:rPr lang="en-US" dirty="0" err="1"/>
              <a:t>theo</a:t>
            </a:r>
            <a:r>
              <a:rPr lang="en-US" dirty="0"/>
              <a:t> </a:t>
            </a:r>
            <a:r>
              <a:rPr lang="en-US" b="1" dirty="0"/>
              <a:t>Dependency Injection</a:t>
            </a:r>
            <a:r>
              <a:rPr lang="en-US" dirty="0"/>
              <a:t> </a:t>
            </a:r>
            <a:r>
              <a:rPr lang="en-US" dirty="0" err="1"/>
              <a:t>cực</a:t>
            </a:r>
            <a:r>
              <a:rPr lang="en-US" dirty="0"/>
              <a:t> </a:t>
            </a:r>
            <a:r>
              <a:rPr lang="en-US" dirty="0" err="1"/>
              <a:t>kỳ</a:t>
            </a:r>
            <a:r>
              <a:rPr lang="en-US" dirty="0"/>
              <a:t> </a:t>
            </a:r>
            <a:r>
              <a:rPr lang="en-US" dirty="0" err="1"/>
              <a:t>thân</a:t>
            </a:r>
            <a:r>
              <a:rPr lang="en-US" dirty="0"/>
              <a:t> </a:t>
            </a:r>
            <a:r>
              <a:rPr lang="en-US" dirty="0" err="1"/>
              <a:t>thiện</a:t>
            </a:r>
            <a:r>
              <a:rPr lang="en-US" dirty="0"/>
              <a:t> </a:t>
            </a:r>
            <a:r>
              <a:rPr lang="en-US" dirty="0" err="1"/>
              <a:t>cho</a:t>
            </a:r>
            <a:r>
              <a:rPr lang="en-US" dirty="0"/>
              <a:t> </a:t>
            </a:r>
            <a:r>
              <a:rPr lang="en-US" dirty="0" err="1"/>
              <a:t>các</a:t>
            </a:r>
            <a:r>
              <a:rPr lang="en-US" dirty="0"/>
              <a:t> developers </a:t>
            </a:r>
            <a:r>
              <a:rPr lang="en-US" dirty="0" err="1"/>
              <a:t>đã</a:t>
            </a:r>
            <a:r>
              <a:rPr lang="en-US" dirty="0"/>
              <a:t> </a:t>
            </a:r>
            <a:r>
              <a:rPr lang="en-US" dirty="0" err="1"/>
              <a:t>từng</a:t>
            </a:r>
            <a:r>
              <a:rPr lang="en-US" dirty="0"/>
              <a:t> </a:t>
            </a:r>
            <a:r>
              <a:rPr lang="en-US" dirty="0" err="1"/>
              <a:t>biết</a:t>
            </a:r>
            <a:r>
              <a:rPr lang="en-US" dirty="0"/>
              <a:t> </a:t>
            </a:r>
            <a:r>
              <a:rPr lang="en-US" b="1" dirty="0" smtClean="0"/>
              <a:t>Angular</a:t>
            </a:r>
          </a:p>
          <a:p>
            <a:r>
              <a:rPr lang="vi-VN" dirty="0"/>
              <a:t>Cung cấp một hệ sinh thái modules có </a:t>
            </a:r>
            <a:r>
              <a:rPr lang="vi-VN" dirty="0" smtClean="0"/>
              <a:t>sẵn. </a:t>
            </a:r>
            <a:r>
              <a:rPr lang="vi-VN" dirty="0"/>
              <a:t>Cái gì </a:t>
            </a:r>
            <a:r>
              <a:rPr lang="vi-VN" dirty="0" smtClean="0"/>
              <a:t>cần, </a:t>
            </a:r>
            <a:r>
              <a:rPr lang="vi-VN" dirty="0"/>
              <a:t>nó đều có. Cái gì nó không </a:t>
            </a:r>
            <a:r>
              <a:rPr lang="vi-VN" dirty="0" smtClean="0"/>
              <a:t>có</a:t>
            </a:r>
            <a:r>
              <a:rPr lang="en-US" dirty="0" smtClean="0"/>
              <a:t> =&gt;</a:t>
            </a:r>
            <a:r>
              <a:rPr lang="vi-VN" dirty="0" smtClean="0"/>
              <a:t> nó cun</a:t>
            </a:r>
            <a:r>
              <a:rPr lang="en-US" dirty="0"/>
              <a:t>g</a:t>
            </a:r>
            <a:r>
              <a:rPr lang="vi-VN" dirty="0" smtClean="0"/>
              <a:t> </a:t>
            </a:r>
            <a:r>
              <a:rPr lang="vi-VN" dirty="0"/>
              <a:t>cấp các methods giúp bạn sử dụng hầu hết các NodeJS packages khác</a:t>
            </a:r>
            <a:r>
              <a:rPr lang="vi-VN" dirty="0" smtClean="0"/>
              <a:t>.</a:t>
            </a:r>
            <a:r>
              <a:rPr lang="en-US" dirty="0"/>
              <a:t> </a:t>
            </a:r>
            <a:endParaRPr lang="en-US" dirty="0" smtClean="0"/>
          </a:p>
          <a:p>
            <a:pPr lvl="1">
              <a:buFont typeface="Wingdings" panose="05000000000000000000" pitchFamily="2" charset="2"/>
              <a:buChar char="ü"/>
            </a:pPr>
            <a:r>
              <a:rPr lang="en-US" dirty="0" err="1" smtClean="0"/>
              <a:t>GraphQL</a:t>
            </a:r>
            <a:endParaRPr lang="en-US" dirty="0"/>
          </a:p>
          <a:p>
            <a:pPr lvl="1">
              <a:buFont typeface="Wingdings" panose="05000000000000000000" pitchFamily="2" charset="2"/>
              <a:buChar char="ü"/>
            </a:pPr>
            <a:r>
              <a:rPr lang="en-US" dirty="0"/>
              <a:t>Web Sockets</a:t>
            </a:r>
          </a:p>
          <a:p>
            <a:pPr lvl="1">
              <a:buFont typeface="Wingdings" panose="05000000000000000000" pitchFamily="2" charset="2"/>
              <a:buChar char="ü"/>
            </a:pPr>
            <a:r>
              <a:rPr lang="en-US" dirty="0" err="1"/>
              <a:t>Redis</a:t>
            </a:r>
            <a:endParaRPr lang="en-US" dirty="0"/>
          </a:p>
          <a:p>
            <a:pPr lvl="1">
              <a:buFont typeface="Wingdings" panose="05000000000000000000" pitchFamily="2" charset="2"/>
              <a:buChar char="ü"/>
            </a:pPr>
            <a:r>
              <a:rPr lang="en-US" dirty="0" err="1"/>
              <a:t>RabbitMQ</a:t>
            </a:r>
            <a:endParaRPr lang="en-US" dirty="0"/>
          </a:p>
          <a:p>
            <a:pPr lvl="1">
              <a:buFont typeface="Wingdings" panose="05000000000000000000" pitchFamily="2" charset="2"/>
              <a:buChar char="ü"/>
            </a:pPr>
            <a:r>
              <a:rPr lang="en-US" dirty="0"/>
              <a:t>Kafka</a:t>
            </a:r>
          </a:p>
          <a:p>
            <a:pPr lvl="1">
              <a:buFont typeface="Wingdings" panose="05000000000000000000" pitchFamily="2" charset="2"/>
              <a:buChar char="ü"/>
            </a:pPr>
            <a:r>
              <a:rPr lang="en-US" dirty="0" smtClean="0"/>
              <a:t>...</a:t>
            </a:r>
          </a:p>
          <a:p>
            <a:r>
              <a:rPr lang="vi-VN" dirty="0"/>
              <a:t>Dễ dàng tích hợp với các framework khác như </a:t>
            </a:r>
            <a:r>
              <a:rPr lang="vi-VN" b="1" dirty="0"/>
              <a:t>Express</a:t>
            </a:r>
            <a:r>
              <a:rPr lang="vi-VN" dirty="0"/>
              <a:t> và </a:t>
            </a:r>
            <a:r>
              <a:rPr lang="vi-VN" b="1" dirty="0"/>
              <a:t>Fastify</a:t>
            </a:r>
            <a:r>
              <a:rPr lang="vi-VN" dirty="0" smtClean="0"/>
              <a:t>.</a:t>
            </a:r>
            <a:endParaRPr lang="en-US" dirty="0"/>
          </a:p>
          <a:p>
            <a:endParaRPr lang="en-US" dirty="0"/>
          </a:p>
        </p:txBody>
      </p:sp>
    </p:spTree>
    <p:extLst>
      <p:ext uri="{BB962C8B-B14F-4D97-AF65-F5344CB8AC3E}">
        <p14:creationId xmlns:p14="http://schemas.microsoft.com/office/powerpoint/2010/main" val="29895799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1"/>
            <a:ext cx="8402128" cy="69874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Dependency Inversion Principle (DIP)</a:t>
            </a:r>
            <a:endParaRPr lang="en-US" b="1" dirty="0"/>
          </a:p>
        </p:txBody>
      </p:sp>
      <p:sp>
        <p:nvSpPr>
          <p:cNvPr id="4" name="Rectangle 3"/>
          <p:cNvSpPr/>
          <p:nvPr/>
        </p:nvSpPr>
        <p:spPr>
          <a:xfrm>
            <a:off x="8402128" y="0"/>
            <a:ext cx="3789872" cy="827662"/>
          </a:xfrm>
          <a:prstGeom prst="rect">
            <a:avLst/>
          </a:prstGeom>
        </p:spPr>
        <p:txBody>
          <a:bodyPr wrap="square">
            <a:spAutoFit/>
          </a:bodyPr>
          <a:lstStyle/>
          <a:p>
            <a:pPr>
              <a:lnSpc>
                <a:spcPct val="150000"/>
              </a:lnSpc>
            </a:pPr>
            <a:r>
              <a:rPr lang="vi-VN" sz="1100" b="1" i="0" dirty="0" smtClean="0">
                <a:solidFill>
                  <a:srgbClr val="212529"/>
                </a:solidFill>
                <a:effectLst/>
                <a:latin typeface="Open Sans" panose="020B0606030504020204" pitchFamily="34" charset="0"/>
              </a:rPr>
              <a:t>Abstraction</a:t>
            </a:r>
            <a:r>
              <a:rPr lang="vi-VN" sz="1100" b="0" i="0" dirty="0" smtClean="0">
                <a:solidFill>
                  <a:srgbClr val="212529"/>
                </a:solidFill>
                <a:effectLst/>
                <a:latin typeface="Open Sans" panose="020B0606030504020204" pitchFamily="34" charset="0"/>
              </a:rPr>
              <a:t> (tính trừu tượng) và </a:t>
            </a:r>
            <a:r>
              <a:rPr lang="vi-VN" sz="1100" b="1" i="0" dirty="0" smtClean="0">
                <a:solidFill>
                  <a:srgbClr val="212529"/>
                </a:solidFill>
                <a:effectLst/>
                <a:latin typeface="Open Sans" panose="020B0606030504020204" pitchFamily="34" charset="0"/>
              </a:rPr>
              <a:t>Encapsulation</a:t>
            </a:r>
            <a:r>
              <a:rPr lang="vi-VN" sz="1100" b="0" i="0" dirty="0" smtClean="0">
                <a:solidFill>
                  <a:srgbClr val="212529"/>
                </a:solidFill>
                <a:effectLst/>
                <a:latin typeface="Open Sans" panose="020B0606030504020204" pitchFamily="34" charset="0"/>
              </a:rPr>
              <a:t> (tính đóng gói) là một trong những quy tắc quan trọng trong </a:t>
            </a:r>
            <a:r>
              <a:rPr lang="vi-VN" sz="1100" b="1" i="0" dirty="0" smtClean="0">
                <a:solidFill>
                  <a:srgbClr val="212529"/>
                </a:solidFill>
                <a:effectLst/>
                <a:latin typeface="Open Sans" panose="020B0606030504020204" pitchFamily="34" charset="0"/>
              </a:rPr>
              <a:t>OOP</a:t>
            </a:r>
            <a:r>
              <a:rPr lang="vi-VN" sz="1100" b="0" i="0" dirty="0" smtClean="0">
                <a:solidFill>
                  <a:srgbClr val="212529"/>
                </a:solidFill>
                <a:effectLst/>
                <a:latin typeface="Open Sans" panose="020B0606030504020204" pitchFamily="34" charset="0"/>
              </a:rPr>
              <a:t>.</a:t>
            </a:r>
            <a:endParaRPr lang="en-US" sz="1100" dirty="0"/>
          </a:p>
        </p:txBody>
      </p:sp>
      <p:sp>
        <p:nvSpPr>
          <p:cNvPr id="6" name="Rectangle 2"/>
          <p:cNvSpPr>
            <a:spLocks noChangeArrowheads="1"/>
          </p:cNvSpPr>
          <p:nvPr/>
        </p:nvSpPr>
        <p:spPr bwMode="auto">
          <a:xfrm>
            <a:off x="700626" y="879429"/>
            <a:ext cx="5546785"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Tiếp</a:t>
            </a:r>
            <a:r>
              <a:rPr kumimoji="0" lang="en-US" altLang="en-US" sz="1200" b="0" i="0" u="none" strike="noStrike" cap="none" normalizeH="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dirty="0" err="1" smtClean="0">
                <a:ln>
                  <a:noFill/>
                </a:ln>
                <a:solidFill>
                  <a:srgbClr val="212529"/>
                </a:solidFill>
                <a:effectLst/>
                <a:latin typeface="Open Sans" panose="020B0606030504020204" pitchFamily="34" charset="0"/>
                <a:cs typeface="Open Sans" panose="020B0606030504020204" pitchFamily="34" charset="0"/>
              </a:rPr>
              <a:t>theo</a:t>
            </a:r>
            <a:r>
              <a:rPr kumimoji="0" lang="en-US" altLang="en-US" sz="1200" b="0" i="0" u="none" strike="noStrike" cap="none" normalizeH="0" dirty="0" smtClean="0">
                <a:ln>
                  <a:noFill/>
                </a:ln>
                <a:solidFill>
                  <a:srgbClr val="212529"/>
                </a:solidFill>
                <a:effectLst/>
                <a:latin typeface="Open Sans" panose="020B0606030504020204" pitchFamily="34" charset="0"/>
                <a:cs typeface="Open Sans" panose="020B0606030504020204" pitchFamily="34" charset="0"/>
              </a:rPr>
              <a:t> ví dụ </a:t>
            </a:r>
            <a:r>
              <a:rPr kumimoji="0" lang="en-US" altLang="en-US" sz="1200" b="0" i="0" u="none" strike="noStrike" cap="none" normalizeH="0" dirty="0" err="1" smtClean="0">
                <a:ln>
                  <a:noFill/>
                </a:ln>
                <a:solidFill>
                  <a:srgbClr val="212529"/>
                </a:solidFill>
                <a:effectLst/>
                <a:latin typeface="Open Sans" panose="020B0606030504020204" pitchFamily="34" charset="0"/>
                <a:cs typeface="Open Sans" panose="020B0606030504020204" pitchFamily="34" charset="0"/>
              </a:rPr>
              <a:t>trên</a:t>
            </a:r>
            <a:r>
              <a:rPr kumimoji="0" lang="en-US" altLang="en-US" sz="1200" b="0" i="0" u="none" strike="noStrike" cap="none" normalizeH="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sẽ</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khai</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báo</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một</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smtClean="0">
                <a:ln>
                  <a:noFill/>
                </a:ln>
                <a:solidFill>
                  <a:srgbClr val="D63384"/>
                </a:solidFill>
                <a:effectLst/>
                <a:latin typeface="var(--bs-font-monospace)"/>
              </a:rPr>
              <a:t>abstract class</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cũng</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có</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thể</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sử</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dụng</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smtClean="0">
                <a:ln>
                  <a:noFill/>
                </a:ln>
                <a:solidFill>
                  <a:srgbClr val="D63384"/>
                </a:solidFill>
                <a:effectLst/>
                <a:latin typeface="var(--bs-font-monospace)"/>
              </a:rPr>
              <a:t>interface</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nếu</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muốn</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6247411" y="1021906"/>
            <a:ext cx="5476875" cy="923925"/>
          </a:xfrm>
          <a:prstGeom prst="rect">
            <a:avLst/>
          </a:prstGeom>
        </p:spPr>
      </p:pic>
      <p:sp>
        <p:nvSpPr>
          <p:cNvPr id="8" name="Rectangle 3"/>
          <p:cNvSpPr>
            <a:spLocks noChangeArrowheads="1"/>
          </p:cNvSpPr>
          <p:nvPr/>
        </p:nvSpPr>
        <p:spPr bwMode="auto">
          <a:xfrm>
            <a:off x="569343" y="2352781"/>
            <a:ext cx="63835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Lúc</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này</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smtClean="0">
                <a:ln>
                  <a:noFill/>
                </a:ln>
                <a:solidFill>
                  <a:srgbClr val="D63384"/>
                </a:solidFill>
                <a:effectLst/>
                <a:latin typeface="var(--bs-font-monospace)"/>
              </a:rPr>
              <a:t>CatRepository</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sẽ</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extends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từ</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smtClean="0">
                <a:ln>
                  <a:noFill/>
                </a:ln>
                <a:solidFill>
                  <a:srgbClr val="D63384"/>
                </a:solidFill>
                <a:effectLst/>
                <a:latin typeface="var(--bs-font-monospace)"/>
              </a:rPr>
              <a:t>AbstractCatRepository</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và</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smtClean="0">
                <a:ln>
                  <a:noFill/>
                </a:ln>
                <a:solidFill>
                  <a:srgbClr val="D63384"/>
                </a:solidFill>
                <a:effectLst/>
                <a:latin typeface="var(--bs-font-monospace)"/>
              </a:rPr>
              <a:t>RepositoryFactory</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cũng</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trả</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về</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smtClean="0">
                <a:ln>
                  <a:noFill/>
                </a:ln>
                <a:solidFill>
                  <a:srgbClr val="D63384"/>
                </a:solidFill>
                <a:effectLst/>
                <a:latin typeface="var(--bs-font-monospace)"/>
              </a:rPr>
              <a:t>AbstractCatRepository</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3"/>
          <a:stretch>
            <a:fillRect/>
          </a:stretch>
        </p:blipFill>
        <p:spPr>
          <a:xfrm>
            <a:off x="241540" y="3072151"/>
            <a:ext cx="4840100" cy="2850560"/>
          </a:xfrm>
          <a:prstGeom prst="rect">
            <a:avLst/>
          </a:prstGeom>
        </p:spPr>
      </p:pic>
      <p:sp>
        <p:nvSpPr>
          <p:cNvPr id="10" name="Rectangle 4"/>
          <p:cNvSpPr>
            <a:spLocks noChangeArrowheads="1"/>
          </p:cNvSpPr>
          <p:nvPr/>
        </p:nvSpPr>
        <p:spPr bwMode="auto">
          <a:xfrm rot="10800000" flipV="1">
            <a:off x="5382883" y="3425971"/>
            <a:ext cx="6625176"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lang="en-US" altLang="en-US" sz="1200" dirty="0" smtClean="0">
                <a:solidFill>
                  <a:srgbClr val="212529"/>
                </a:solidFill>
                <a:latin typeface="Open Sans" panose="020B0606030504020204" pitchFamily="34" charset="0"/>
                <a:cs typeface="Open Sans" panose="020B0606030504020204" pitchFamily="34" charset="0"/>
                <a:sym typeface="Wingdings" panose="05000000000000000000" pitchFamily="2" charset="2"/>
              </a:rPr>
              <a:t></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đã</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loại</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bỏ</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sự</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phụ</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thuộc</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lẫn</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nhau</a:t>
            </a:r>
            <a:r>
              <a:rPr lang="en-US" altLang="en-US" sz="1200" dirty="0">
                <a:solidFill>
                  <a:srgbClr val="212529"/>
                </a:solidFill>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giữa</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smtClean="0">
                <a:ln>
                  <a:noFill/>
                </a:ln>
                <a:solidFill>
                  <a:srgbClr val="D63384"/>
                </a:solidFill>
                <a:effectLst/>
                <a:latin typeface="var(--bs-font-monospace)"/>
                <a:cs typeface="Open Sans" panose="020B0606030504020204" pitchFamily="34" charset="0"/>
              </a:rPr>
              <a:t>CatRepository</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và</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smtClean="0">
                <a:ln>
                  <a:noFill/>
                </a:ln>
                <a:solidFill>
                  <a:srgbClr val="D63384"/>
                </a:solidFill>
                <a:effectLst/>
                <a:latin typeface="var(--bs-font-monospace)"/>
                <a:cs typeface="Open Sans" panose="020B0606030504020204" pitchFamily="34" charset="0"/>
              </a:rPr>
              <a:t>CatBusinessLogic</a:t>
            </a:r>
            <a:r>
              <a:rPr lang="en-US" altLang="en-US" sz="1200" dirty="0" smtClean="0">
                <a:solidFill>
                  <a:srgbClr val="212529"/>
                </a:solidFill>
                <a:latin typeface="Open Sans" panose="020B0606030504020204" pitchFamily="34" charset="0"/>
                <a:cs typeface="Open Sans" panose="020B0606030504020204" pitchFamily="34" charset="0"/>
              </a:rPr>
              <a:t>, </a:t>
            </a:r>
            <a:r>
              <a:rPr lang="en-US" altLang="en-US" sz="1200" dirty="0" err="1" smtClean="0">
                <a:solidFill>
                  <a:srgbClr val="212529"/>
                </a:solidFill>
                <a:latin typeface="Open Sans" panose="020B0606030504020204" pitchFamily="34" charset="0"/>
                <a:cs typeface="Open Sans" panose="020B0606030504020204" pitchFamily="34" charset="0"/>
              </a:rPr>
              <a:t>va</a:t>
            </a:r>
            <a:r>
              <a:rPr lang="en-US" altLang="en-US" sz="1200" dirty="0" smtClean="0">
                <a:solidFill>
                  <a:srgbClr val="212529"/>
                </a:solidFill>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chỉ</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có</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một</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mối</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quan</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hệ</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mờ</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nhạt</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với</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nhau</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thông</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qua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một</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lớp</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smtClean="0">
                <a:ln>
                  <a:noFill/>
                </a:ln>
                <a:solidFill>
                  <a:srgbClr val="D63384"/>
                </a:solidFill>
                <a:effectLst/>
                <a:latin typeface="var(--bs-font-monospace)"/>
                <a:cs typeface="Open Sans" panose="020B0606030504020204" pitchFamily="34" charset="0"/>
              </a:rPr>
              <a:t>abstract</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endParaRPr kumimoji="0" lang="en-US" altLang="en-US" sz="800" b="0" i="0" u="none" strike="noStrike" cap="none" normalizeH="0" baseline="0" dirty="0" smtClean="0">
              <a:ln>
                <a:noFill/>
              </a:ln>
              <a:solidFill>
                <a:schemeClr val="tx1"/>
              </a:solidFill>
              <a:effectLst/>
            </a:endParaRPr>
          </a:p>
          <a:p>
            <a:pPr>
              <a:lnSpc>
                <a:spcPct val="200000"/>
              </a:lnSpc>
            </a:pP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Vì</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không</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còn</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phụ</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thuộc</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lẫn</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nhau</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nên</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giúp</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dễ</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dàng</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thay</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đổi</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data source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mà</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không</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phải</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sửa</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code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quá</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nhiều</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Mỗi</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lần</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cần</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thay</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đổi</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data source,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chỉ</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cần</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tạo</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thêm</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các</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class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tương</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ứng</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rồi</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cập</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nhật</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lại</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Factory là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xong</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^_^.</a:t>
            </a:r>
            <a:endPar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dùng</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MySQL </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sym typeface="Wingdings" panose="05000000000000000000" pitchFamily="2" charset="2"/>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chuyển</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sang MongoDB </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sym typeface="Wingdings" panose="05000000000000000000" pitchFamily="2" charset="2"/>
              </a:rPr>
              <a:t> </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Firebase </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sym typeface="Wingdings" panose="05000000000000000000" pitchFamily="2" charset="2"/>
              </a:rPr>
              <a:t> MySQL</a:t>
            </a:r>
            <a:r>
              <a:rPr kumimoji="0" lang="en-US" altLang="en-US" sz="1200" b="0" i="0" u="none" strike="noStrike" cap="none" normalizeH="0" dirty="0" smtClean="0">
                <a:ln>
                  <a:noFill/>
                </a:ln>
                <a:solidFill>
                  <a:srgbClr val="212529"/>
                </a:solidFill>
                <a:effectLst/>
                <a:latin typeface="Open Sans" panose="020B0606030504020204" pitchFamily="34" charset="0"/>
                <a:cs typeface="Open Sans" panose="020B0606030504020204" pitchFamily="34" charset="0"/>
                <a:sym typeface="Wingdings" panose="05000000000000000000" pitchFamily="2" charset="2"/>
              </a:rPr>
              <a:t> </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a:t>
            </a:r>
            <a:endParaRPr kumimoji="0" lang="en-US" altLang="en-US" sz="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463453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
            <a:ext cx="6072996" cy="8108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Dependency </a:t>
            </a:r>
            <a:r>
              <a:rPr lang="en-US" b="1" dirty="0" smtClean="0"/>
              <a:t>Injection (DI)</a:t>
            </a:r>
            <a:endParaRPr lang="en-US" b="1" dirty="0"/>
          </a:p>
        </p:txBody>
      </p:sp>
      <p:sp>
        <p:nvSpPr>
          <p:cNvPr id="3" name="Rectangle 2"/>
          <p:cNvSpPr/>
          <p:nvPr/>
        </p:nvSpPr>
        <p:spPr>
          <a:xfrm>
            <a:off x="6245524" y="220776"/>
            <a:ext cx="5946475" cy="369332"/>
          </a:xfrm>
          <a:prstGeom prst="rect">
            <a:avLst/>
          </a:prstGeom>
        </p:spPr>
        <p:txBody>
          <a:bodyPr wrap="square">
            <a:spAutoFit/>
          </a:bodyPr>
          <a:lstStyle/>
          <a:p>
            <a:r>
              <a:rPr lang="vi-VN" b="0" i="0" dirty="0" smtClean="0">
                <a:solidFill>
                  <a:srgbClr val="212529"/>
                </a:solidFill>
                <a:effectLst/>
                <a:latin typeface="Open Sans" panose="020B0606030504020204" pitchFamily="34" charset="0"/>
              </a:rPr>
              <a:t>là một DP được sử dụng để triển khai IoC. </a:t>
            </a:r>
            <a:endParaRPr lang="en-US" dirty="0"/>
          </a:p>
        </p:txBody>
      </p:sp>
      <p:sp>
        <p:nvSpPr>
          <p:cNvPr id="4" name="Rectangle 1"/>
          <p:cNvSpPr>
            <a:spLocks noChangeArrowheads="1"/>
          </p:cNvSpPr>
          <p:nvPr/>
        </p:nvSpPr>
        <p:spPr bwMode="auto">
          <a:xfrm>
            <a:off x="189782" y="810883"/>
            <a:ext cx="6840747" cy="13388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Mô</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hình</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DI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phân</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các</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đối</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tượng</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làm</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3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loại</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như</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sau</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Client</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(hay </a:t>
            </a:r>
            <a:r>
              <a:rPr kumimoji="0" lang="en-US" altLang="en-US" sz="1200" b="1"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dependent class</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lớp</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phụ</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thuộc</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 là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các</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class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phụ</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thuộc</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vào</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smtClean="0">
                <a:ln>
                  <a:noFill/>
                </a:ln>
                <a:solidFill>
                  <a:srgbClr val="D63384"/>
                </a:solidFill>
                <a:effectLst/>
                <a:latin typeface="var(--bs-font-monospace)"/>
                <a:cs typeface="Open Sans" panose="020B0606030504020204" pitchFamily="34" charset="0"/>
              </a:rPr>
              <a:t>Service</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1"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Service</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(hay </a:t>
            </a:r>
            <a:r>
              <a:rPr kumimoji="0" lang="en-US" altLang="en-US" sz="1200" b="1"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dependency</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 là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các</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class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cung</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cấp</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smtClean="0">
                <a:ln>
                  <a:noFill/>
                </a:ln>
                <a:solidFill>
                  <a:srgbClr val="D63384"/>
                </a:solidFill>
                <a:effectLst/>
                <a:latin typeface="var(--bs-font-monospace)"/>
                <a:cs typeface="Open Sans" panose="020B0606030504020204" pitchFamily="34" charset="0"/>
              </a:rPr>
              <a:t>Service</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cho</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smtClean="0">
                <a:ln>
                  <a:noFill/>
                </a:ln>
                <a:solidFill>
                  <a:srgbClr val="D63384"/>
                </a:solidFill>
                <a:effectLst/>
                <a:latin typeface="var(--bs-font-monospace)"/>
                <a:cs typeface="Open Sans" panose="020B0606030504020204" pitchFamily="34" charset="0"/>
              </a:rPr>
              <a:t>Client</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1"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Injector</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 là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nơi</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chịu</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trách</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nhiệm</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xử</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lý</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và</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truyền</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1"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inject</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các</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smtClean="0">
                <a:ln>
                  <a:noFill/>
                </a:ln>
                <a:solidFill>
                  <a:srgbClr val="D63384"/>
                </a:solidFill>
                <a:effectLst/>
                <a:latin typeface="var(--bs-font-monospace)"/>
                <a:cs typeface="Open Sans" panose="020B0606030504020204" pitchFamily="34" charset="0"/>
              </a:rPr>
              <a:t>Service</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vào</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smtClean="0">
                <a:ln>
                  <a:noFill/>
                </a:ln>
                <a:solidFill>
                  <a:srgbClr val="D63384"/>
                </a:solidFill>
                <a:effectLst/>
                <a:latin typeface="var(--bs-font-monospace)"/>
                <a:cs typeface="Open Sans" panose="020B0606030504020204" pitchFamily="34" charset="0"/>
              </a:rPr>
              <a:t>Client</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7142672" y="810883"/>
            <a:ext cx="4738687" cy="2103355"/>
          </a:xfrm>
          <a:prstGeom prst="rect">
            <a:avLst/>
          </a:prstGeom>
        </p:spPr>
      </p:pic>
      <p:sp>
        <p:nvSpPr>
          <p:cNvPr id="6" name="Rectangle 2"/>
          <p:cNvSpPr>
            <a:spLocks noChangeArrowheads="1"/>
          </p:cNvSpPr>
          <p:nvPr/>
        </p:nvSpPr>
        <p:spPr bwMode="auto">
          <a:xfrm>
            <a:off x="1550773" y="1962560"/>
            <a:ext cx="5669538"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có</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thể</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thấy</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smtClean="0">
                <a:ln>
                  <a:noFill/>
                </a:ln>
                <a:solidFill>
                  <a:srgbClr val="D63384"/>
                </a:solidFill>
                <a:effectLst/>
                <a:latin typeface="var(--bs-font-monospace)"/>
              </a:rPr>
              <a:t>Injector</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sẽ</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tạo</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ra</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các</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1"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instances</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của</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smtClean="0">
                <a:ln>
                  <a:noFill/>
                </a:ln>
                <a:solidFill>
                  <a:srgbClr val="D63384"/>
                </a:solidFill>
                <a:effectLst/>
                <a:latin typeface="var(--bs-font-monospace)"/>
              </a:rPr>
              <a:t>Service</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sau</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đó</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1"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inject</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các</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1"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instances</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này</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vào</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smtClean="0">
                <a:ln>
                  <a:noFill/>
                </a:ln>
                <a:solidFill>
                  <a:srgbClr val="D63384"/>
                </a:solidFill>
                <a:effectLst/>
                <a:latin typeface="var(--bs-font-monospace)"/>
              </a:rPr>
              <a:t>Client</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Theo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đó</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nó</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loại</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bỏ</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các</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controls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không</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cần</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thiết</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(ở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đây</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là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việc</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khởi</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tạo</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các</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smtClean="0">
                <a:ln>
                  <a:noFill/>
                </a:ln>
                <a:solidFill>
                  <a:srgbClr val="D63384"/>
                </a:solidFill>
                <a:effectLst/>
                <a:latin typeface="var(--bs-font-monospace)"/>
              </a:rPr>
              <a:t>Service</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liên</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quan</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ra</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khỏi</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smtClean="0">
                <a:ln>
                  <a:noFill/>
                </a:ln>
                <a:solidFill>
                  <a:srgbClr val="D63384"/>
                </a:solidFill>
                <a:effectLst/>
                <a:latin typeface="var(--bs-font-monospace)"/>
              </a:rPr>
              <a:t>Client</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330724" y="3185932"/>
            <a:ext cx="11484543" cy="307777"/>
          </a:xfrm>
          <a:prstGeom prst="rect">
            <a:avLst/>
          </a:prstGeom>
        </p:spPr>
        <p:txBody>
          <a:bodyPr wrap="square">
            <a:spAutoFit/>
          </a:bodyPr>
          <a:lstStyle/>
          <a:p>
            <a:r>
              <a:rPr lang="vi-VN" sz="1400" b="0" i="0" dirty="0" smtClean="0">
                <a:solidFill>
                  <a:srgbClr val="C00000"/>
                </a:solidFill>
                <a:effectLst/>
                <a:latin typeface="Open Sans" panose="020B0606030504020204" pitchFamily="34" charset="0"/>
              </a:rPr>
              <a:t>Đây là một thành phần cực kỳ quan trọng trong SOLID principle. DI đảm bảo nguyên tắc đơn nhiệm (</a:t>
            </a:r>
            <a:r>
              <a:rPr lang="vi-VN" sz="1400" b="1" i="0" dirty="0" smtClean="0">
                <a:solidFill>
                  <a:srgbClr val="C00000"/>
                </a:solidFill>
                <a:effectLst/>
                <a:latin typeface="Open Sans" panose="020B0606030504020204" pitchFamily="34" charset="0"/>
              </a:rPr>
              <a:t>SRP</a:t>
            </a:r>
            <a:r>
              <a:rPr lang="vi-VN" sz="1400" b="0" i="0" dirty="0" smtClean="0">
                <a:solidFill>
                  <a:srgbClr val="C00000"/>
                </a:solidFill>
                <a:effectLst/>
                <a:latin typeface="Open Sans" panose="020B0606030504020204" pitchFamily="34" charset="0"/>
              </a:rPr>
              <a:t>) trong lập trình phần mềm.</a:t>
            </a:r>
            <a:endParaRPr lang="en-US" sz="1400" dirty="0">
              <a:solidFill>
                <a:srgbClr val="C00000"/>
              </a:solidFill>
            </a:endParaRPr>
          </a:p>
        </p:txBody>
      </p:sp>
      <p:sp>
        <p:nvSpPr>
          <p:cNvPr id="8" name="Rectangle 3"/>
          <p:cNvSpPr>
            <a:spLocks noChangeArrowheads="1"/>
          </p:cNvSpPr>
          <p:nvPr/>
        </p:nvSpPr>
        <p:spPr bwMode="auto">
          <a:xfrm>
            <a:off x="7012158" y="3438860"/>
            <a:ext cx="4887581" cy="12926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r"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Có</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một</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số</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cách</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để</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smtClean="0">
                <a:ln>
                  <a:noFill/>
                </a:ln>
                <a:solidFill>
                  <a:srgbClr val="D63384"/>
                </a:solidFill>
                <a:effectLst/>
                <a:latin typeface="var(--bs-font-monospace)"/>
                <a:cs typeface="Open Sans" panose="020B0606030504020204" pitchFamily="34" charset="0"/>
              </a:rPr>
              <a:t>Injector</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inject </a:t>
            </a:r>
            <a:r>
              <a:rPr kumimoji="0" lang="en-US" altLang="en-US" b="0" i="0" u="none" strike="noStrike" cap="none" normalizeH="0" baseline="0" dirty="0" smtClean="0">
                <a:ln>
                  <a:noFill/>
                </a:ln>
                <a:solidFill>
                  <a:srgbClr val="D63384"/>
                </a:solidFill>
                <a:effectLst/>
                <a:latin typeface="var(--bs-font-monospace)"/>
                <a:cs typeface="Open Sans" panose="020B0606030504020204" pitchFamily="34" charset="0"/>
              </a:rPr>
              <a:t>Service</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vào</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cho</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smtClean="0">
                <a:ln>
                  <a:noFill/>
                </a:ln>
                <a:solidFill>
                  <a:srgbClr val="D63384"/>
                </a:solidFill>
                <a:effectLst/>
                <a:latin typeface="var(--bs-font-monospace)"/>
                <a:cs typeface="Open Sans" panose="020B0606030504020204" pitchFamily="34" charset="0"/>
              </a:rPr>
              <a:t>Client</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endParaRPr kumimoji="0" lang="en-US" altLang="en-US" sz="800" b="0" i="0" u="none" strike="noStrike" cap="none" normalizeH="0" baseline="0" dirty="0" smtClean="0">
              <a:ln>
                <a:noFill/>
              </a:ln>
              <a:solidFill>
                <a:schemeClr val="tx1"/>
              </a:solidFill>
              <a:effectLst/>
            </a:endParaRPr>
          </a:p>
          <a:p>
            <a:pPr marL="171450" marR="0" lvl="0" indent="-171450" algn="r"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200" b="1"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Constructor</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injection</a:t>
            </a:r>
          </a:p>
          <a:p>
            <a:pPr marL="171450" marR="0" lvl="0" indent="-171450" algn="r"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200" b="1"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Property</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injection</a:t>
            </a:r>
          </a:p>
          <a:p>
            <a:pPr marL="171450" marR="0" lvl="0" indent="-171450" algn="r"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200" b="1"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Method</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injection</a:t>
            </a:r>
          </a:p>
        </p:txBody>
      </p:sp>
      <p:sp>
        <p:nvSpPr>
          <p:cNvPr id="9" name="Title 1"/>
          <p:cNvSpPr txBox="1">
            <a:spLocks/>
          </p:cNvSpPr>
          <p:nvPr/>
        </p:nvSpPr>
        <p:spPr>
          <a:xfrm>
            <a:off x="154156" y="3703802"/>
            <a:ext cx="6858002" cy="7822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a:t>IoC</a:t>
            </a:r>
            <a:r>
              <a:rPr lang="en-US" b="1" dirty="0"/>
              <a:t> Container - (DI Container)</a:t>
            </a:r>
          </a:p>
        </p:txBody>
      </p:sp>
      <p:sp>
        <p:nvSpPr>
          <p:cNvPr id="10" name="Rectangle 4"/>
          <p:cNvSpPr>
            <a:spLocks noChangeArrowheads="1"/>
          </p:cNvSpPr>
          <p:nvPr/>
        </p:nvSpPr>
        <p:spPr bwMode="auto">
          <a:xfrm>
            <a:off x="154156" y="4853954"/>
            <a:ext cx="4653686"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IoC</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Container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khởi</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tạo</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một</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instance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của</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smtClean="0">
                <a:ln>
                  <a:noFill/>
                </a:ln>
                <a:solidFill>
                  <a:srgbClr val="D63384"/>
                </a:solidFill>
                <a:effectLst/>
                <a:latin typeface="var(--bs-font-monospace)"/>
              </a:rPr>
              <a:t>Client</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đồng</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thời</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inject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toàn</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bộ</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smtClean="0">
                <a:ln>
                  <a:noFill/>
                </a:ln>
                <a:solidFill>
                  <a:srgbClr val="D63384"/>
                </a:solidFill>
                <a:effectLst/>
                <a:latin typeface="var(--bs-font-monospace)"/>
              </a:rPr>
              <a:t>Service</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vào</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smtClean="0">
                <a:ln>
                  <a:noFill/>
                </a:ln>
                <a:solidFill>
                  <a:srgbClr val="D63384"/>
                </a:solidFill>
                <a:effectLst/>
                <a:latin typeface="var(--bs-font-monospace)"/>
              </a:rPr>
              <a:t>Client</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một</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cách</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tự</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động</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thông</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qua </a:t>
            </a:r>
            <a:r>
              <a:rPr kumimoji="0" lang="en-US" altLang="en-US" b="0" i="0" u="none" strike="noStrike" cap="none" normalizeH="0" baseline="0" dirty="0" smtClean="0">
                <a:ln>
                  <a:noFill/>
                </a:ln>
                <a:solidFill>
                  <a:srgbClr val="D63384"/>
                </a:solidFill>
                <a:effectLst/>
                <a:latin typeface="var(--bs-font-monospace)"/>
              </a:rPr>
              <a:t>constructor</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1"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property</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hoặc</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1"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method</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trong</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quá</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trình</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khởi</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chạy</a:t>
            </a:r>
            <a:r>
              <a:rPr kumimoji="0" lang="en-US" altLang="en-US" sz="120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10"/>
          <p:cNvSpPr/>
          <p:nvPr/>
        </p:nvSpPr>
        <p:spPr>
          <a:xfrm>
            <a:off x="559999" y="4448949"/>
            <a:ext cx="3913251" cy="307777"/>
          </a:xfrm>
          <a:prstGeom prst="rect">
            <a:avLst/>
          </a:prstGeom>
        </p:spPr>
        <p:txBody>
          <a:bodyPr wrap="none">
            <a:spAutoFit/>
          </a:bodyPr>
          <a:lstStyle/>
          <a:p>
            <a:r>
              <a:rPr lang="en-US" sz="1400" b="0" i="0" dirty="0" err="1" smtClean="0">
                <a:solidFill>
                  <a:srgbClr val="212529"/>
                </a:solidFill>
                <a:effectLst/>
                <a:latin typeface="Open Sans" panose="020B0606030504020204" pitchFamily="34" charset="0"/>
              </a:rPr>
              <a:t>IoC</a:t>
            </a:r>
            <a:r>
              <a:rPr lang="en-US" sz="1400" b="0" i="0" dirty="0" smtClean="0">
                <a:solidFill>
                  <a:srgbClr val="212529"/>
                </a:solidFill>
                <a:effectLst/>
                <a:latin typeface="Open Sans" panose="020B0606030504020204" pitchFamily="34" charset="0"/>
              </a:rPr>
              <a:t> Container </a:t>
            </a:r>
            <a:r>
              <a:rPr lang="en-US" sz="1400" b="0" i="0" dirty="0" err="1" smtClean="0">
                <a:solidFill>
                  <a:srgbClr val="212529"/>
                </a:solidFill>
                <a:effectLst/>
                <a:latin typeface="Open Sans" panose="020B0606030504020204" pitchFamily="34" charset="0"/>
              </a:rPr>
              <a:t>thực</a:t>
            </a:r>
            <a:r>
              <a:rPr lang="en-US" sz="1400" b="0" i="0" dirty="0" smtClean="0">
                <a:solidFill>
                  <a:srgbClr val="212529"/>
                </a:solidFill>
                <a:effectLst/>
                <a:latin typeface="Open Sans" panose="020B0606030504020204" pitchFamily="34" charset="0"/>
              </a:rPr>
              <a:t> </a:t>
            </a:r>
            <a:r>
              <a:rPr lang="en-US" sz="1400" b="0" i="0" dirty="0" err="1" smtClean="0">
                <a:solidFill>
                  <a:srgbClr val="212529"/>
                </a:solidFill>
                <a:effectLst/>
                <a:latin typeface="Open Sans" panose="020B0606030504020204" pitchFamily="34" charset="0"/>
              </a:rPr>
              <a:t>hiện</a:t>
            </a:r>
            <a:r>
              <a:rPr lang="en-US" sz="1400" b="0" i="0" dirty="0" smtClean="0">
                <a:solidFill>
                  <a:srgbClr val="212529"/>
                </a:solidFill>
                <a:effectLst/>
                <a:latin typeface="Open Sans" panose="020B0606030504020204" pitchFamily="34" charset="0"/>
              </a:rPr>
              <a:t> DI </a:t>
            </a:r>
            <a:r>
              <a:rPr lang="en-US" sz="1400" b="0" i="0" dirty="0" err="1" smtClean="0">
                <a:solidFill>
                  <a:srgbClr val="212529"/>
                </a:solidFill>
                <a:effectLst/>
                <a:latin typeface="Open Sans" panose="020B0606030504020204" pitchFamily="34" charset="0"/>
              </a:rPr>
              <a:t>một</a:t>
            </a:r>
            <a:r>
              <a:rPr lang="en-US" sz="1400" b="0" i="0" dirty="0" smtClean="0">
                <a:solidFill>
                  <a:srgbClr val="212529"/>
                </a:solidFill>
                <a:effectLst/>
                <a:latin typeface="Open Sans" panose="020B0606030504020204" pitchFamily="34" charset="0"/>
              </a:rPr>
              <a:t> </a:t>
            </a:r>
            <a:r>
              <a:rPr lang="en-US" sz="1400" b="0" i="0" dirty="0" err="1" smtClean="0">
                <a:solidFill>
                  <a:srgbClr val="212529"/>
                </a:solidFill>
                <a:effectLst/>
                <a:latin typeface="Open Sans" panose="020B0606030504020204" pitchFamily="34" charset="0"/>
              </a:rPr>
              <a:t>cách</a:t>
            </a:r>
            <a:r>
              <a:rPr lang="en-US" sz="1400" b="0" i="0" dirty="0" smtClean="0">
                <a:solidFill>
                  <a:srgbClr val="212529"/>
                </a:solidFill>
                <a:effectLst/>
                <a:latin typeface="Open Sans" panose="020B0606030504020204" pitchFamily="34" charset="0"/>
              </a:rPr>
              <a:t> </a:t>
            </a:r>
            <a:r>
              <a:rPr lang="en-US" sz="1400" b="0" i="0" dirty="0" err="1" smtClean="0">
                <a:solidFill>
                  <a:srgbClr val="212529"/>
                </a:solidFill>
                <a:effectLst/>
                <a:latin typeface="Open Sans" panose="020B0606030504020204" pitchFamily="34" charset="0"/>
              </a:rPr>
              <a:t>tự</a:t>
            </a:r>
            <a:r>
              <a:rPr lang="en-US" sz="1400" b="0" i="0" dirty="0" smtClean="0">
                <a:solidFill>
                  <a:srgbClr val="212529"/>
                </a:solidFill>
                <a:effectLst/>
                <a:latin typeface="Open Sans" panose="020B0606030504020204" pitchFamily="34" charset="0"/>
              </a:rPr>
              <a:t> </a:t>
            </a:r>
            <a:r>
              <a:rPr lang="en-US" sz="1400" b="0" i="0" dirty="0" err="1" smtClean="0">
                <a:solidFill>
                  <a:srgbClr val="212529"/>
                </a:solidFill>
                <a:effectLst/>
                <a:latin typeface="Open Sans" panose="020B0606030504020204" pitchFamily="34" charset="0"/>
              </a:rPr>
              <a:t>động</a:t>
            </a:r>
            <a:endParaRPr lang="en-US" sz="1400" dirty="0"/>
          </a:p>
        </p:txBody>
      </p:sp>
      <p:sp>
        <p:nvSpPr>
          <p:cNvPr id="12" name="Rectangle 5"/>
          <p:cNvSpPr>
            <a:spLocks noChangeArrowheads="1"/>
          </p:cNvSpPr>
          <p:nvPr/>
        </p:nvSpPr>
        <p:spPr bwMode="auto">
          <a:xfrm>
            <a:off x="5151907" y="4851823"/>
            <a:ext cx="6862439" cy="17427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Các</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thành</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phần</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cơ</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bản</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của</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IoC</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Container</a:t>
            </a:r>
            <a:endParaRPr kumimoji="0" lang="en-US" alt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050" b="1"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Register</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bạn</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cần</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hướng</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dẫn</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cho</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IoC</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Container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cách</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khởi</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tạo</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các</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smtClean="0">
                <a:ln>
                  <a:noFill/>
                </a:ln>
                <a:solidFill>
                  <a:srgbClr val="D63384"/>
                </a:solidFill>
                <a:effectLst/>
                <a:latin typeface="var(--bs-font-monospace)"/>
                <a:cs typeface="Open Sans" panose="020B0606030504020204" pitchFamily="34" charset="0"/>
              </a:rPr>
              <a:t>Service</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(dependency)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cụ</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thể</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Lúc</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này</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IoC</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Container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sẽ</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biết</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cách</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xử</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lý</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khi</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gặp</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các</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smtClean="0">
                <a:ln>
                  <a:noFill/>
                </a:ln>
                <a:solidFill>
                  <a:srgbClr val="D63384"/>
                </a:solidFill>
                <a:effectLst/>
                <a:latin typeface="var(--bs-font-monospace)"/>
                <a:cs typeface="Open Sans" panose="020B0606030504020204" pitchFamily="34" charset="0"/>
              </a:rPr>
              <a:t>Service</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này</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thông</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qua type mapping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hoặc</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token).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050" b="1"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Resolve</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IoC</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Container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sẽ</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dựa</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vào</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các</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thông</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tin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mà</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bạn</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Register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để</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khởi</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tạo</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các</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instances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tương</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ứng</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với</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từng</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type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được</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chỉ</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định</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sau</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đó</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inject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chúng</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vào</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smtClean="0">
                <a:ln>
                  <a:noFill/>
                </a:ln>
                <a:solidFill>
                  <a:srgbClr val="D63384"/>
                </a:solidFill>
                <a:effectLst/>
                <a:latin typeface="var(--bs-font-monospace)"/>
                <a:cs typeface="Open Sans" panose="020B0606030504020204" pitchFamily="34" charset="0"/>
              </a:rPr>
              <a:t>Client</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050" b="1"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Disgose</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Hầu</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hết</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các</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IoC</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Container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đều</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có</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các</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phương</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thức</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riêng</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để</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xử</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lý</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vòng</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đời</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(lifecycle)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của</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smtClean="0">
                <a:ln>
                  <a:noFill/>
                </a:ln>
                <a:solidFill>
                  <a:srgbClr val="D63384"/>
                </a:solidFill>
                <a:effectLst/>
                <a:latin typeface="var(--bs-font-monospace)"/>
                <a:cs typeface="Open Sans" panose="020B0606030504020204" pitchFamily="34" charset="0"/>
              </a:rPr>
              <a:t>Service</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và</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loại</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bỏ</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chúng</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khi</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cần</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 </a:t>
            </a:r>
            <a:r>
              <a:rPr kumimoji="0" lang="en-US" altLang="en-US" sz="1050" b="0" i="0" u="none" strike="noStrike" cap="none" normalizeH="0" baseline="0" dirty="0" err="1" smtClean="0">
                <a:ln>
                  <a:noFill/>
                </a:ln>
                <a:solidFill>
                  <a:srgbClr val="212529"/>
                </a:solidFill>
                <a:effectLst/>
                <a:latin typeface="Open Sans" panose="020B0606030504020204" pitchFamily="34" charset="0"/>
                <a:cs typeface="Open Sans" panose="020B0606030504020204" pitchFamily="34" charset="0"/>
              </a:rPr>
              <a:t>thiết</a:t>
            </a:r>
            <a:r>
              <a:rPr kumimoji="0" lang="en-US" altLang="en-US" sz="1050" b="0" i="0" u="none" strike="noStrike" cap="none" normalizeH="0" baseline="0" dirty="0" smtClean="0">
                <a:ln>
                  <a:noFill/>
                </a:ln>
                <a:solidFill>
                  <a:srgbClr val="212529"/>
                </a:solidFill>
                <a:effectLst/>
                <a:latin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12161509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6613862" cy="798990"/>
          </a:xfrm>
        </p:spPr>
        <p:txBody>
          <a:bodyPr>
            <a:normAutofit/>
          </a:bodyPr>
          <a:lstStyle/>
          <a:p>
            <a:r>
              <a:rPr lang="en-US" sz="3200" b="1" dirty="0"/>
              <a:t>Monolith Application </a:t>
            </a:r>
            <a:r>
              <a:rPr lang="en-US" sz="3200" b="1" dirty="0" smtClean="0"/>
              <a:t>&amp;&amp; </a:t>
            </a:r>
            <a:r>
              <a:rPr lang="en-US" sz="3200" b="1" dirty="0" err="1" smtClean="0"/>
              <a:t>MicroServices</a:t>
            </a:r>
            <a:endParaRPr lang="en-US" sz="3200" dirty="0"/>
          </a:p>
        </p:txBody>
      </p:sp>
      <p:sp>
        <p:nvSpPr>
          <p:cNvPr id="3" name="Rectangle 2"/>
          <p:cNvSpPr/>
          <p:nvPr/>
        </p:nvSpPr>
        <p:spPr>
          <a:xfrm>
            <a:off x="6723355" y="311897"/>
            <a:ext cx="5332521" cy="276999"/>
          </a:xfrm>
          <a:prstGeom prst="rect">
            <a:avLst/>
          </a:prstGeom>
        </p:spPr>
        <p:txBody>
          <a:bodyPr wrap="square">
            <a:spAutoFit/>
          </a:bodyPr>
          <a:lstStyle/>
          <a:p>
            <a:r>
              <a:rPr lang="en-US" sz="1200" i="0" dirty="0" err="1" smtClean="0">
                <a:solidFill>
                  <a:srgbClr val="212529"/>
                </a:solidFill>
                <a:effectLst/>
                <a:latin typeface="Open Sans" panose="020B0606030504020204" pitchFamily="34" charset="0"/>
              </a:rPr>
              <a:t>MicroServices</a:t>
            </a:r>
            <a:r>
              <a:rPr lang="en-US" sz="1200" i="0" dirty="0" smtClean="0">
                <a:solidFill>
                  <a:srgbClr val="212529"/>
                </a:solidFill>
                <a:effectLst/>
                <a:latin typeface="Open Sans" panose="020B0606030504020204" pitchFamily="34" charset="0"/>
              </a:rPr>
              <a:t> </a:t>
            </a:r>
            <a:r>
              <a:rPr lang="en-US" sz="1200" i="0" dirty="0" err="1" smtClean="0">
                <a:solidFill>
                  <a:srgbClr val="212529"/>
                </a:solidFill>
                <a:effectLst/>
                <a:latin typeface="Open Sans" panose="020B0606030504020204" pitchFamily="34" charset="0"/>
              </a:rPr>
              <a:t>đôi</a:t>
            </a:r>
            <a:r>
              <a:rPr lang="en-US" sz="1200" i="0" dirty="0" smtClean="0">
                <a:solidFill>
                  <a:srgbClr val="212529"/>
                </a:solidFill>
                <a:effectLst/>
                <a:latin typeface="Open Sans" panose="020B0606030504020204" pitchFamily="34" charset="0"/>
              </a:rPr>
              <a:t> </a:t>
            </a:r>
            <a:r>
              <a:rPr lang="en-US" sz="1200" i="0" dirty="0" err="1" smtClean="0">
                <a:solidFill>
                  <a:srgbClr val="212529"/>
                </a:solidFill>
                <a:effectLst/>
                <a:latin typeface="Open Sans" panose="020B0606030504020204" pitchFamily="34" charset="0"/>
              </a:rPr>
              <a:t>khi</a:t>
            </a:r>
            <a:r>
              <a:rPr lang="en-US" sz="1200" i="0" dirty="0" smtClean="0">
                <a:solidFill>
                  <a:srgbClr val="212529"/>
                </a:solidFill>
                <a:effectLst/>
                <a:latin typeface="Open Sans" panose="020B0606030504020204" pitchFamily="34" charset="0"/>
              </a:rPr>
              <a:t> </a:t>
            </a:r>
            <a:r>
              <a:rPr lang="en-US" sz="1200" i="0" dirty="0" err="1" smtClean="0">
                <a:solidFill>
                  <a:srgbClr val="212529"/>
                </a:solidFill>
                <a:effectLst/>
                <a:latin typeface="Open Sans" panose="020B0606030504020204" pitchFamily="34" charset="0"/>
              </a:rPr>
              <a:t>không</a:t>
            </a:r>
            <a:r>
              <a:rPr lang="en-US" sz="1200" i="0" dirty="0" smtClean="0">
                <a:solidFill>
                  <a:srgbClr val="212529"/>
                </a:solidFill>
                <a:effectLst/>
                <a:latin typeface="Open Sans" panose="020B0606030504020204" pitchFamily="34" charset="0"/>
              </a:rPr>
              <a:t> </a:t>
            </a:r>
            <a:r>
              <a:rPr lang="en-US" sz="1200" i="0" dirty="0" err="1" smtClean="0">
                <a:solidFill>
                  <a:srgbClr val="212529"/>
                </a:solidFill>
                <a:effectLst/>
                <a:latin typeface="Open Sans" panose="020B0606030504020204" pitchFamily="34" charset="0"/>
              </a:rPr>
              <a:t>phải</a:t>
            </a:r>
            <a:r>
              <a:rPr lang="en-US" sz="1200" i="0" dirty="0" smtClean="0">
                <a:solidFill>
                  <a:srgbClr val="212529"/>
                </a:solidFill>
                <a:effectLst/>
                <a:latin typeface="Open Sans" panose="020B0606030504020204" pitchFamily="34" charset="0"/>
              </a:rPr>
              <a:t> </a:t>
            </a:r>
            <a:r>
              <a:rPr lang="en-US" sz="1200" i="0" dirty="0" err="1" smtClean="0">
                <a:solidFill>
                  <a:srgbClr val="212529"/>
                </a:solidFill>
                <a:effectLst/>
                <a:latin typeface="Open Sans" panose="020B0606030504020204" pitchFamily="34" charset="0"/>
              </a:rPr>
              <a:t>sự</a:t>
            </a:r>
            <a:r>
              <a:rPr lang="en-US" sz="1200" i="0" dirty="0" smtClean="0">
                <a:solidFill>
                  <a:srgbClr val="212529"/>
                </a:solidFill>
                <a:effectLst/>
                <a:latin typeface="Open Sans" panose="020B0606030504020204" pitchFamily="34" charset="0"/>
              </a:rPr>
              <a:t> </a:t>
            </a:r>
            <a:r>
              <a:rPr lang="en-US" sz="1200" i="0" dirty="0" err="1" smtClean="0">
                <a:solidFill>
                  <a:srgbClr val="212529"/>
                </a:solidFill>
                <a:effectLst/>
                <a:latin typeface="Open Sans" panose="020B0606030504020204" pitchFamily="34" charset="0"/>
              </a:rPr>
              <a:t>lựa</a:t>
            </a:r>
            <a:r>
              <a:rPr lang="en-US" sz="1200" i="0" dirty="0" smtClean="0">
                <a:solidFill>
                  <a:srgbClr val="212529"/>
                </a:solidFill>
                <a:effectLst/>
                <a:latin typeface="Open Sans" panose="020B0606030504020204" pitchFamily="34" charset="0"/>
              </a:rPr>
              <a:t> </a:t>
            </a:r>
            <a:r>
              <a:rPr lang="en-US" sz="1200" i="0" dirty="0" err="1" smtClean="0">
                <a:solidFill>
                  <a:srgbClr val="212529"/>
                </a:solidFill>
                <a:effectLst/>
                <a:latin typeface="Open Sans" panose="020B0606030504020204" pitchFamily="34" charset="0"/>
              </a:rPr>
              <a:t>chọn</a:t>
            </a:r>
            <a:r>
              <a:rPr lang="en-US" sz="1200" i="0" dirty="0" smtClean="0">
                <a:solidFill>
                  <a:srgbClr val="212529"/>
                </a:solidFill>
                <a:effectLst/>
                <a:latin typeface="Open Sans" panose="020B0606030504020204" pitchFamily="34" charset="0"/>
              </a:rPr>
              <a:t> </a:t>
            </a:r>
            <a:r>
              <a:rPr lang="en-US" sz="1200" i="0" dirty="0" err="1" smtClean="0">
                <a:solidFill>
                  <a:srgbClr val="212529"/>
                </a:solidFill>
                <a:effectLst/>
                <a:latin typeface="Open Sans" panose="020B0606030504020204" pitchFamily="34" charset="0"/>
              </a:rPr>
              <a:t>hoàn</a:t>
            </a:r>
            <a:r>
              <a:rPr lang="en-US" sz="1200" i="0" dirty="0" smtClean="0">
                <a:solidFill>
                  <a:srgbClr val="212529"/>
                </a:solidFill>
                <a:effectLst/>
                <a:latin typeface="Open Sans" panose="020B0606030504020204" pitchFamily="34" charset="0"/>
              </a:rPr>
              <a:t> </a:t>
            </a:r>
            <a:r>
              <a:rPr lang="en-US" sz="1200" i="0" dirty="0" err="1" smtClean="0">
                <a:solidFill>
                  <a:srgbClr val="212529"/>
                </a:solidFill>
                <a:effectLst/>
                <a:latin typeface="Open Sans" panose="020B0606030504020204" pitchFamily="34" charset="0"/>
              </a:rPr>
              <a:t>hảo</a:t>
            </a:r>
            <a:r>
              <a:rPr lang="en-US" sz="1200" i="0" dirty="0" smtClean="0">
                <a:solidFill>
                  <a:srgbClr val="212529"/>
                </a:solidFill>
                <a:effectLst/>
                <a:latin typeface="Open Sans" panose="020B0606030504020204" pitchFamily="34" charset="0"/>
              </a:rPr>
              <a:t> !?</a:t>
            </a:r>
            <a:endParaRPr lang="en-US" sz="1200" i="0" dirty="0">
              <a:solidFill>
                <a:srgbClr val="212529"/>
              </a:solidFill>
              <a:effectLst/>
              <a:latin typeface="Open Sans" panose="020B0606030504020204" pitchFamily="34" charset="0"/>
            </a:endParaRPr>
          </a:p>
        </p:txBody>
      </p:sp>
      <p:sp>
        <p:nvSpPr>
          <p:cNvPr id="4" name="Rectangle 3"/>
          <p:cNvSpPr/>
          <p:nvPr/>
        </p:nvSpPr>
        <p:spPr>
          <a:xfrm>
            <a:off x="5995408" y="917789"/>
            <a:ext cx="6060468" cy="3185487"/>
          </a:xfrm>
          <a:prstGeom prst="rect">
            <a:avLst/>
          </a:prstGeom>
        </p:spPr>
        <p:txBody>
          <a:bodyPr wrap="square">
            <a:spAutoFit/>
          </a:bodyPr>
          <a:lstStyle/>
          <a:p>
            <a:pPr>
              <a:lnSpc>
                <a:spcPct val="150000"/>
              </a:lnSpc>
            </a:pPr>
            <a:r>
              <a:rPr lang="en-US" b="1" i="0" dirty="0" smtClean="0">
                <a:solidFill>
                  <a:srgbClr val="212529"/>
                </a:solidFill>
                <a:effectLst/>
                <a:latin typeface="Open Sans" panose="020B0606030504020204" pitchFamily="34" charset="0"/>
              </a:rPr>
              <a:t>Monolith Application: </a:t>
            </a:r>
          </a:p>
          <a:p>
            <a:pPr>
              <a:lnSpc>
                <a:spcPct val="150000"/>
              </a:lnSpc>
            </a:pPr>
            <a:r>
              <a:rPr lang="vi-VN" sz="1200" dirty="0" smtClean="0"/>
              <a:t>là </a:t>
            </a:r>
            <a:r>
              <a:rPr lang="vi-VN" sz="1200" dirty="0"/>
              <a:t>cách phát triển ứng dụng kiểu truyền thống từ xưa tới </a:t>
            </a:r>
            <a:r>
              <a:rPr lang="vi-VN" sz="1200" dirty="0" smtClean="0"/>
              <a:t>nay</a:t>
            </a:r>
            <a:r>
              <a:rPr lang="en-US" sz="1200" dirty="0" smtClean="0"/>
              <a:t>, </a:t>
            </a:r>
            <a:r>
              <a:rPr lang="vi-VN" sz="1200" dirty="0" smtClean="0"/>
              <a:t>các </a:t>
            </a:r>
            <a:r>
              <a:rPr lang="vi-VN" sz="1200" dirty="0"/>
              <a:t>modules của ứng dụng sẽ được phát triển và triển khai trong cùng một khối (</a:t>
            </a:r>
            <a:r>
              <a:rPr lang="vi-VN" sz="1200" b="1" dirty="0"/>
              <a:t>monolith</a:t>
            </a:r>
            <a:r>
              <a:rPr lang="vi-VN" sz="1200" dirty="0" smtClean="0"/>
              <a:t>).</a:t>
            </a:r>
            <a:endParaRPr lang="en-US" sz="1200" dirty="0"/>
          </a:p>
          <a:p>
            <a:pPr>
              <a:lnSpc>
                <a:spcPct val="150000"/>
              </a:lnSpc>
            </a:pPr>
            <a:r>
              <a:rPr lang="en-US" sz="1200" dirty="0"/>
              <a:t>C</a:t>
            </a:r>
            <a:r>
              <a:rPr lang="vi-VN" sz="1200" dirty="0"/>
              <a:t>ó một số tính chất cơ bản</a:t>
            </a:r>
            <a:r>
              <a:rPr lang="vi-VN" sz="1200" dirty="0" smtClean="0"/>
              <a:t>:</a:t>
            </a:r>
            <a:endParaRPr lang="en-US" sz="1200" dirty="0" smtClean="0"/>
          </a:p>
          <a:p>
            <a:pPr marL="742950" lvl="1" indent="-285750">
              <a:lnSpc>
                <a:spcPct val="150000"/>
              </a:lnSpc>
              <a:buFont typeface="Wingdings" panose="05000000000000000000" pitchFamily="2" charset="2"/>
              <a:buChar char="Ø"/>
            </a:pPr>
            <a:r>
              <a:rPr lang="vi-VN" sz="1000" b="1" dirty="0"/>
              <a:t>monolith</a:t>
            </a:r>
            <a:r>
              <a:rPr lang="vi-VN" sz="1000" dirty="0"/>
              <a:t>: được phát triển và triển khai theo một khối duy nhất, sử dụng chung một công nghệ hoặc framework.</a:t>
            </a:r>
            <a:br>
              <a:rPr lang="vi-VN" sz="1000" dirty="0"/>
            </a:br>
            <a:r>
              <a:rPr lang="vi-VN" sz="1000" dirty="0"/>
              <a:t>có thể gặp nhiều khó khăn hơn khi áp dụng quy trình làm việc theo agile.</a:t>
            </a:r>
          </a:p>
          <a:p>
            <a:pPr marL="742950" lvl="1" indent="-285750">
              <a:lnSpc>
                <a:spcPct val="150000"/>
              </a:lnSpc>
              <a:buFont typeface="Wingdings" panose="05000000000000000000" pitchFamily="2" charset="2"/>
              <a:buChar char="Ø"/>
            </a:pPr>
            <a:r>
              <a:rPr lang="vi-VN" sz="1000" b="1" dirty="0"/>
              <a:t>unscalable</a:t>
            </a:r>
            <a:r>
              <a:rPr lang="vi-VN" sz="1000" dirty="0"/>
              <a:t>: Chỉ có thể scale toàn bộ hệ thống, trong khi các service có yêu cầu tài nguyên khác nhau (service này cần nhiều RAM hơn trong khi service kia cần nhiều CPU hơn…)</a:t>
            </a:r>
          </a:p>
          <a:p>
            <a:pPr marL="742950" lvl="1" indent="-285750">
              <a:lnSpc>
                <a:spcPct val="150000"/>
              </a:lnSpc>
              <a:buFont typeface="Wingdings" panose="05000000000000000000" pitchFamily="2" charset="2"/>
              <a:buChar char="Ø"/>
            </a:pPr>
            <a:r>
              <a:rPr lang="vi-VN" sz="1000" b="1" dirty="0"/>
              <a:t>unreliable</a:t>
            </a:r>
            <a:r>
              <a:rPr lang="vi-VN" sz="1000" dirty="0"/>
              <a:t>: một module lỗi có thể kéo sập toàn bộ ứng dụng.</a:t>
            </a:r>
          </a:p>
          <a:p>
            <a:pPr marL="742950" lvl="1" indent="-285750">
              <a:lnSpc>
                <a:spcPct val="150000"/>
              </a:lnSpc>
              <a:buFont typeface="Wingdings" panose="05000000000000000000" pitchFamily="2" charset="2"/>
              <a:buChar char="Ø"/>
            </a:pPr>
            <a:r>
              <a:rPr lang="vi-VN" sz="1000" b="1" dirty="0"/>
              <a:t>inflexible</a:t>
            </a:r>
            <a:r>
              <a:rPr lang="vi-VN" sz="1000" dirty="0"/>
              <a:t>: vì sử dụng chung công nghệ – framework nên rất khó thay đổi, nâng cấp.</a:t>
            </a:r>
          </a:p>
          <a:p>
            <a:pPr marL="742950" lvl="1" indent="-285750">
              <a:lnSpc>
                <a:spcPct val="150000"/>
              </a:lnSpc>
              <a:buFont typeface="Wingdings" panose="05000000000000000000" pitchFamily="2" charset="2"/>
              <a:buChar char="Ø"/>
            </a:pPr>
            <a:r>
              <a:rPr lang="vi-VN" sz="1000" dirty="0"/>
              <a:t>không phù hợp cho các application phức tạp</a:t>
            </a:r>
            <a:r>
              <a:rPr lang="vi-VN" sz="1000" dirty="0" smtClean="0"/>
              <a:t>.</a:t>
            </a:r>
            <a:endParaRPr lang="en-US" sz="1200" dirty="0"/>
          </a:p>
        </p:txBody>
      </p:sp>
      <p:pic>
        <p:nvPicPr>
          <p:cNvPr id="5" name="Picture 4"/>
          <p:cNvPicPr>
            <a:picLocks noChangeAspect="1"/>
          </p:cNvPicPr>
          <p:nvPr/>
        </p:nvPicPr>
        <p:blipFill>
          <a:blip r:embed="rId2"/>
          <a:stretch>
            <a:fillRect/>
          </a:stretch>
        </p:blipFill>
        <p:spPr>
          <a:xfrm>
            <a:off x="511295" y="798991"/>
            <a:ext cx="5263601" cy="2660201"/>
          </a:xfrm>
          <a:prstGeom prst="rect">
            <a:avLst/>
          </a:prstGeom>
        </p:spPr>
      </p:pic>
      <p:sp>
        <p:nvSpPr>
          <p:cNvPr id="6" name="Rectangle 5"/>
          <p:cNvSpPr/>
          <p:nvPr/>
        </p:nvSpPr>
        <p:spPr>
          <a:xfrm>
            <a:off x="290782" y="3818440"/>
            <a:ext cx="11418960" cy="2926122"/>
          </a:xfrm>
          <a:prstGeom prst="rect">
            <a:avLst/>
          </a:prstGeom>
        </p:spPr>
        <p:txBody>
          <a:bodyPr wrap="square">
            <a:spAutoFit/>
          </a:bodyPr>
          <a:lstStyle/>
          <a:p>
            <a:pPr>
              <a:lnSpc>
                <a:spcPct val="150000"/>
              </a:lnSpc>
            </a:pPr>
            <a:r>
              <a:rPr lang="en-US" b="1" i="0" dirty="0" err="1" smtClean="0">
                <a:solidFill>
                  <a:srgbClr val="212529"/>
                </a:solidFill>
                <a:effectLst/>
                <a:latin typeface="Open Sans" panose="020B0606030504020204" pitchFamily="34" charset="0"/>
              </a:rPr>
              <a:t>MicroServices</a:t>
            </a:r>
            <a:r>
              <a:rPr lang="en-US" b="1" i="0" dirty="0" smtClean="0">
                <a:solidFill>
                  <a:srgbClr val="212529"/>
                </a:solidFill>
                <a:effectLst/>
                <a:latin typeface="Open Sans" panose="020B0606030504020204" pitchFamily="34" charset="0"/>
              </a:rPr>
              <a:t>:</a:t>
            </a:r>
          </a:p>
          <a:p>
            <a:pPr>
              <a:lnSpc>
                <a:spcPct val="150000"/>
              </a:lnSpc>
            </a:pPr>
            <a:r>
              <a:rPr lang="vi-VN" sz="1200" dirty="0"/>
              <a:t>là một cách thiết kế phần mềm theo hướng phân tách ứng dụng thành từng service (hay module) nhỏ (micro). Mỗi services được phát triển, triển khai và hoạt động hoàn toàn độc lập với nhau</a:t>
            </a:r>
            <a:r>
              <a:rPr lang="vi-VN" sz="1200" dirty="0" smtClean="0"/>
              <a:t>.</a:t>
            </a:r>
            <a:endParaRPr lang="en-US" sz="1200" dirty="0" smtClean="0"/>
          </a:p>
          <a:p>
            <a:pPr>
              <a:lnSpc>
                <a:spcPct val="150000"/>
              </a:lnSpc>
            </a:pPr>
            <a:r>
              <a:rPr lang="en-US" sz="1200" dirty="0" smtClean="0"/>
              <a:t>C</a:t>
            </a:r>
            <a:r>
              <a:rPr lang="vi-VN" sz="1200" dirty="0" smtClean="0"/>
              <a:t>ó </a:t>
            </a:r>
            <a:r>
              <a:rPr lang="vi-VN" sz="1200" dirty="0"/>
              <a:t>một số tính chất cơ bản:</a:t>
            </a:r>
          </a:p>
          <a:p>
            <a:pPr marL="742950" lvl="1" indent="-285750">
              <a:lnSpc>
                <a:spcPct val="150000"/>
              </a:lnSpc>
              <a:buFont typeface="Wingdings" panose="05000000000000000000" pitchFamily="2" charset="2"/>
              <a:buChar char="Ø"/>
            </a:pPr>
            <a:r>
              <a:rPr lang="vi-VN" sz="1000" dirty="0"/>
              <a:t>modular – có thể hoạt động độc lập, giảm bớt khó khăn khi chuyển đổi, nâng cấp công nghệ.</a:t>
            </a:r>
          </a:p>
          <a:p>
            <a:pPr marL="742950" lvl="1" indent="-285750">
              <a:lnSpc>
                <a:spcPct val="150000"/>
              </a:lnSpc>
              <a:buFont typeface="Wingdings" panose="05000000000000000000" pitchFamily="2" charset="2"/>
              <a:buChar char="Ø"/>
            </a:pPr>
            <a:r>
              <a:rPr lang="vi-VN" sz="1000" dirty="0"/>
              <a:t>scalable – dễ dàng mở rộng và scale lớn từng service mà không cần scale toàn bộ hệ thống.</a:t>
            </a:r>
          </a:p>
          <a:p>
            <a:pPr marL="742950" lvl="1" indent="-285750">
              <a:lnSpc>
                <a:spcPct val="150000"/>
              </a:lnSpc>
              <a:buFont typeface="Wingdings" panose="05000000000000000000" pitchFamily="2" charset="2"/>
              <a:buChar char="Ø"/>
            </a:pPr>
            <a:r>
              <a:rPr lang="vi-VN" sz="1000" dirty="0"/>
              <a:t>fault tolerant – khả năng dung lỗi và tránh break ứng dụng.</a:t>
            </a:r>
          </a:p>
          <a:p>
            <a:pPr marL="742950" lvl="1" indent="-285750">
              <a:lnSpc>
                <a:spcPct val="150000"/>
              </a:lnSpc>
              <a:buFont typeface="Wingdings" panose="05000000000000000000" pitchFamily="2" charset="2"/>
              <a:buChar char="Ø"/>
            </a:pPr>
            <a:r>
              <a:rPr lang="vi-VN" sz="1000" dirty="0"/>
              <a:t>không phụ thuộc vào công nghệ. Mỗi team có thể phát triển các service theo từng công nghệ – ngôn ngữ khác nhau (.NET, PHP, NodeJs, React, Angular…). Bạn có thể dễ dàng outsource từng phần nhỏ và thuê team bên ngoài phát triển.</a:t>
            </a:r>
          </a:p>
          <a:p>
            <a:pPr marL="742950" lvl="1" indent="-285750">
              <a:lnSpc>
                <a:spcPct val="150000"/>
              </a:lnSpc>
              <a:buFont typeface="Wingdings" panose="05000000000000000000" pitchFamily="2" charset="2"/>
              <a:buChar char="Ø"/>
            </a:pPr>
            <a:r>
              <a:rPr lang="vi-VN" sz="1000" dirty="0"/>
              <a:t>áp dụng được các quy trình tự động hóa, automated testing, CI/CD…</a:t>
            </a:r>
          </a:p>
          <a:p>
            <a:pPr marL="742950" lvl="1" indent="-285750">
              <a:lnSpc>
                <a:spcPct val="150000"/>
              </a:lnSpc>
              <a:buFont typeface="Wingdings" panose="05000000000000000000" pitchFamily="2" charset="2"/>
              <a:buChar char="Ø"/>
            </a:pPr>
            <a:r>
              <a:rPr lang="vi-VN" sz="1000" dirty="0"/>
              <a:t>bảo mật source code. Cái này chỉ tương đối thôi, như công ty mình thì áp dụng monorepos nhằm giảm chi phí phát triển các dependencies và đem lại sự phối hợp tốt hơn giữa các team</a:t>
            </a:r>
            <a:r>
              <a:rPr lang="vi-VN" sz="1000" dirty="0" smtClean="0"/>
              <a:t>.</a:t>
            </a:r>
            <a:endParaRPr lang="vi-VN" sz="1000" dirty="0"/>
          </a:p>
        </p:txBody>
      </p:sp>
    </p:spTree>
    <p:extLst>
      <p:ext uri="{BB962C8B-B14F-4D97-AF65-F5344CB8AC3E}">
        <p14:creationId xmlns:p14="http://schemas.microsoft.com/office/powerpoint/2010/main" val="27060149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724" y="97706"/>
            <a:ext cx="10515600" cy="1325563"/>
          </a:xfrm>
        </p:spPr>
        <p:txBody>
          <a:bodyPr>
            <a:normAutofit/>
          </a:bodyPr>
          <a:lstStyle/>
          <a:p>
            <a:r>
              <a:rPr lang="vi-VN" sz="3600" dirty="0"/>
              <a:t>Microservices cũng tồn tại rất nhiều nhược </a:t>
            </a:r>
            <a:r>
              <a:rPr lang="vi-VN" sz="3600" dirty="0" smtClean="0"/>
              <a:t>điểm</a:t>
            </a:r>
            <a:endParaRPr lang="en-US" sz="3600" dirty="0"/>
          </a:p>
        </p:txBody>
      </p:sp>
      <p:sp>
        <p:nvSpPr>
          <p:cNvPr id="3" name="Rectangle 2"/>
          <p:cNvSpPr/>
          <p:nvPr/>
        </p:nvSpPr>
        <p:spPr>
          <a:xfrm>
            <a:off x="301924" y="1226750"/>
            <a:ext cx="11611155" cy="5493812"/>
          </a:xfrm>
          <a:prstGeom prst="rect">
            <a:avLst/>
          </a:prstGeom>
        </p:spPr>
        <p:txBody>
          <a:bodyPr wrap="square">
            <a:spAutoFit/>
          </a:bodyPr>
          <a:lstStyle/>
          <a:p>
            <a:pPr marL="285750" indent="-285750">
              <a:lnSpc>
                <a:spcPct val="150000"/>
              </a:lnSpc>
              <a:buFont typeface="Wingdings" panose="05000000000000000000" pitchFamily="2" charset="2"/>
              <a:buChar char="v"/>
            </a:pPr>
            <a:r>
              <a:rPr lang="vi-VN" b="0" i="0" dirty="0" smtClean="0">
                <a:solidFill>
                  <a:srgbClr val="212529"/>
                </a:solidFill>
                <a:effectLst/>
                <a:latin typeface="Open Sans" panose="020B0606030504020204" pitchFamily="34" charset="0"/>
              </a:rPr>
              <a:t>Việc communication giữa các interservices khó khăn hơn, do chúng chỉ có thể truyền tải thông qua các transport protocols (TCP, WebSocket, Redis…)</a:t>
            </a:r>
          </a:p>
          <a:p>
            <a:pPr marL="285750" indent="-285750">
              <a:lnSpc>
                <a:spcPct val="150000"/>
              </a:lnSpc>
              <a:buFont typeface="Wingdings" panose="05000000000000000000" pitchFamily="2" charset="2"/>
              <a:buChar char="v"/>
            </a:pPr>
            <a:r>
              <a:rPr lang="vi-VN" b="0" i="0" dirty="0" smtClean="0">
                <a:solidFill>
                  <a:srgbClr val="212529"/>
                </a:solidFill>
                <a:effectLst/>
                <a:latin typeface="Open Sans" panose="020B0606030504020204" pitchFamily="34" charset="0"/>
              </a:rPr>
              <a:t>Do thông qua các giao thức mạng bên ngoài nên tốc độ truyền tải không nhanh bằng monolith. Cần xử lý thêm các sự cố khi nghẽn mạng, kết nối chậm, lỗi message không được gửi đi – hoặc ngu hơn là message bị gửi đi nhiều lần… </a:t>
            </a:r>
            <a:r>
              <a:rPr lang="en-US" b="0" i="0" dirty="0" smtClean="0">
                <a:solidFill>
                  <a:srgbClr val="212529"/>
                </a:solidFill>
                <a:effectLst/>
                <a:latin typeface="Open Sans" panose="020B0606030504020204" pitchFamily="34" charset="0"/>
              </a:rPr>
              <a:t>😀</a:t>
            </a:r>
          </a:p>
          <a:p>
            <a:pPr marL="285750" indent="-285750">
              <a:lnSpc>
                <a:spcPct val="150000"/>
              </a:lnSpc>
              <a:buFont typeface="Wingdings" panose="05000000000000000000" pitchFamily="2" charset="2"/>
              <a:buChar char="v"/>
            </a:pPr>
            <a:r>
              <a:rPr lang="vi-VN" b="0" i="0" dirty="0" smtClean="0">
                <a:solidFill>
                  <a:srgbClr val="212529"/>
                </a:solidFill>
                <a:effectLst/>
                <a:latin typeface="Open Sans" panose="020B0606030504020204" pitchFamily="34" charset="0"/>
              </a:rPr>
              <a:t>Xử lý lỗi phức tạp hơn khi một request cần đi qua nhiều service layers.</a:t>
            </a:r>
          </a:p>
          <a:p>
            <a:pPr marL="285750" indent="-285750">
              <a:lnSpc>
                <a:spcPct val="150000"/>
              </a:lnSpc>
              <a:buFont typeface="Wingdings" panose="05000000000000000000" pitchFamily="2" charset="2"/>
              <a:buChar char="v"/>
            </a:pPr>
            <a:r>
              <a:rPr lang="vi-VN" b="0" i="0" dirty="0" smtClean="0">
                <a:solidFill>
                  <a:srgbClr val="212529"/>
                </a:solidFill>
                <a:effectLst/>
                <a:latin typeface="Open Sans" panose="020B0606030504020204" pitchFamily="34" charset="0"/>
              </a:rPr>
              <a:t>Quy trình deployment phức tạp hơn so với monolith. Cần áp dụng CI/CD (tốn tiền thuê thêm vài anh DevOps chẳng hạn :D)</a:t>
            </a:r>
          </a:p>
          <a:p>
            <a:pPr marL="285750" indent="-285750">
              <a:lnSpc>
                <a:spcPct val="150000"/>
              </a:lnSpc>
              <a:buFont typeface="Wingdings" panose="05000000000000000000" pitchFamily="2" charset="2"/>
              <a:buChar char="v"/>
            </a:pPr>
            <a:r>
              <a:rPr lang="vi-VN" b="0" i="0" dirty="0" smtClean="0">
                <a:solidFill>
                  <a:srgbClr val="212529"/>
                </a:solidFill>
                <a:effectLst/>
                <a:latin typeface="Open Sans" panose="020B0606030504020204" pitchFamily="34" charset="0"/>
              </a:rPr>
              <a:t>Việc đảm bảo database consistency/aggregation khó khăn hơn rất nhiều.</a:t>
            </a:r>
          </a:p>
          <a:p>
            <a:pPr marL="285750" indent="-285750">
              <a:lnSpc>
                <a:spcPct val="150000"/>
              </a:lnSpc>
              <a:buFont typeface="Wingdings" panose="05000000000000000000" pitchFamily="2" charset="2"/>
              <a:buChar char="v"/>
            </a:pPr>
            <a:r>
              <a:rPr lang="vi-VN" b="0" i="0" dirty="0" smtClean="0">
                <a:solidFill>
                  <a:srgbClr val="212529"/>
                </a:solidFill>
                <a:effectLst/>
                <a:latin typeface="Open Sans" panose="020B0606030504020204" pitchFamily="34" charset="0"/>
              </a:rPr>
              <a:t>Mỗi service cần tự đảm bảo về security, transactions, monitoring, error logs,…</a:t>
            </a:r>
            <a:endParaRPr lang="en-US" b="0" i="0" dirty="0" smtClean="0">
              <a:solidFill>
                <a:srgbClr val="212529"/>
              </a:solidFill>
              <a:effectLst/>
              <a:latin typeface="Open Sans" panose="020B0606030504020204" pitchFamily="34" charset="0"/>
            </a:endParaRPr>
          </a:p>
          <a:p>
            <a:pPr>
              <a:lnSpc>
                <a:spcPct val="150000"/>
              </a:lnSpc>
            </a:pPr>
            <a:endParaRPr lang="en-US" dirty="0">
              <a:solidFill>
                <a:srgbClr val="212529"/>
              </a:solidFill>
              <a:latin typeface="Open Sans" panose="020B0606030504020204" pitchFamily="34" charset="0"/>
            </a:endParaRPr>
          </a:p>
          <a:p>
            <a:pPr>
              <a:lnSpc>
                <a:spcPct val="150000"/>
              </a:lnSpc>
            </a:pPr>
            <a:r>
              <a:rPr lang="vi-VN" dirty="0">
                <a:solidFill>
                  <a:srgbClr val="C00000"/>
                </a:solidFill>
              </a:rPr>
              <a:t>Một service chỉ nên phục vụ một bounded context hay nghiệp vụ cụ thể. Đừng nhìn cái chữ “micro” mà lầm tưởng là “service càng nhỏ càng tốt” nha, sai hoàn toàn đó </a:t>
            </a:r>
            <a:r>
              <a:rPr lang="en-US" dirty="0">
                <a:solidFill>
                  <a:srgbClr val="C00000"/>
                </a:solidFill>
              </a:rPr>
              <a:t>😀</a:t>
            </a:r>
            <a:endParaRPr lang="vi-VN" b="0" i="0" dirty="0">
              <a:solidFill>
                <a:srgbClr val="C00000"/>
              </a:solidFill>
              <a:effectLst/>
              <a:latin typeface="Open Sans" panose="020B0606030504020204" pitchFamily="34" charset="0"/>
            </a:endParaRPr>
          </a:p>
        </p:txBody>
      </p:sp>
    </p:spTree>
    <p:extLst>
      <p:ext uri="{BB962C8B-B14F-4D97-AF65-F5344CB8AC3E}">
        <p14:creationId xmlns:p14="http://schemas.microsoft.com/office/powerpoint/2010/main" val="16844412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92679" y="934762"/>
            <a:ext cx="11099321" cy="307777"/>
          </a:xfrm>
          <a:prstGeom prst="rect">
            <a:avLst/>
          </a:prstGeom>
        </p:spPr>
        <p:txBody>
          <a:bodyPr wrap="square">
            <a:spAutoFit/>
          </a:bodyPr>
          <a:lstStyle/>
          <a:p>
            <a:r>
              <a:rPr lang="vi-VN" sz="1400" b="0" i="0" dirty="0" smtClean="0">
                <a:solidFill>
                  <a:srgbClr val="212529"/>
                </a:solidFill>
                <a:effectLst/>
                <a:latin typeface="Open Sans" panose="020B0606030504020204" pitchFamily="34" charset="0"/>
              </a:rPr>
              <a:t>Rất nhiều công ty thành công với mô hình microservices nhưng lại không sử dụng kiến trúc này từ đầu</a:t>
            </a:r>
            <a:endParaRPr lang="en-US" sz="1400" dirty="0"/>
          </a:p>
        </p:txBody>
      </p:sp>
      <p:sp>
        <p:nvSpPr>
          <p:cNvPr id="4" name="Rectangle 3"/>
          <p:cNvSpPr/>
          <p:nvPr/>
        </p:nvSpPr>
        <p:spPr>
          <a:xfrm>
            <a:off x="218535" y="314635"/>
            <a:ext cx="6096000" cy="646331"/>
          </a:xfrm>
          <a:prstGeom prst="rect">
            <a:avLst/>
          </a:prstGeom>
        </p:spPr>
        <p:txBody>
          <a:bodyPr>
            <a:spAutoFit/>
          </a:bodyPr>
          <a:lstStyle/>
          <a:p>
            <a:r>
              <a:rPr lang="vi-VN" b="1" dirty="0"/>
              <a:t>Microservices chỉ phù hợp với các sản phẩm đã được định hình và trưởng thành</a:t>
            </a:r>
            <a:endParaRPr lang="en-US" dirty="0"/>
          </a:p>
        </p:txBody>
      </p:sp>
      <p:sp>
        <p:nvSpPr>
          <p:cNvPr id="5" name="Rectangle 4"/>
          <p:cNvSpPr/>
          <p:nvPr/>
        </p:nvSpPr>
        <p:spPr>
          <a:xfrm>
            <a:off x="6406851" y="1679765"/>
            <a:ext cx="5485797" cy="369332"/>
          </a:xfrm>
          <a:prstGeom prst="rect">
            <a:avLst/>
          </a:prstGeom>
        </p:spPr>
        <p:txBody>
          <a:bodyPr wrap="none">
            <a:spAutoFit/>
          </a:bodyPr>
          <a:lstStyle/>
          <a:p>
            <a:r>
              <a:rPr lang="en-US" b="1" i="0" dirty="0" err="1" smtClean="0">
                <a:solidFill>
                  <a:srgbClr val="212529"/>
                </a:solidFill>
                <a:effectLst/>
                <a:latin typeface="Open Sans" panose="020B0606030504020204" pitchFamily="34" charset="0"/>
              </a:rPr>
              <a:t>Microservices</a:t>
            </a:r>
            <a:r>
              <a:rPr lang="en-US" b="1" i="0" dirty="0" smtClean="0">
                <a:solidFill>
                  <a:srgbClr val="212529"/>
                </a:solidFill>
                <a:effectLst/>
                <a:latin typeface="Open Sans" panose="020B0606030504020204" pitchFamily="34" charset="0"/>
              </a:rPr>
              <a:t> </a:t>
            </a:r>
            <a:r>
              <a:rPr lang="en-US" b="1" i="0" dirty="0" err="1" smtClean="0">
                <a:solidFill>
                  <a:srgbClr val="212529"/>
                </a:solidFill>
                <a:effectLst/>
                <a:latin typeface="Open Sans" panose="020B0606030504020204" pitchFamily="34" charset="0"/>
              </a:rPr>
              <a:t>phù</a:t>
            </a:r>
            <a:r>
              <a:rPr lang="en-US" b="1" i="0" dirty="0" smtClean="0">
                <a:solidFill>
                  <a:srgbClr val="212529"/>
                </a:solidFill>
                <a:effectLst/>
                <a:latin typeface="Open Sans" panose="020B0606030504020204" pitchFamily="34" charset="0"/>
              </a:rPr>
              <a:t> </a:t>
            </a:r>
            <a:r>
              <a:rPr lang="en-US" b="1" i="0" dirty="0" err="1" smtClean="0">
                <a:solidFill>
                  <a:srgbClr val="212529"/>
                </a:solidFill>
                <a:effectLst/>
                <a:latin typeface="Open Sans" panose="020B0606030504020204" pitchFamily="34" charset="0"/>
              </a:rPr>
              <a:t>hợp</a:t>
            </a:r>
            <a:r>
              <a:rPr lang="en-US" b="1" i="0" dirty="0" smtClean="0">
                <a:solidFill>
                  <a:srgbClr val="212529"/>
                </a:solidFill>
                <a:effectLst/>
                <a:latin typeface="Open Sans" panose="020B0606030504020204" pitchFamily="34" charset="0"/>
              </a:rPr>
              <a:t> </a:t>
            </a:r>
            <a:r>
              <a:rPr lang="en-US" b="1" i="0" dirty="0" err="1" smtClean="0">
                <a:solidFill>
                  <a:srgbClr val="212529"/>
                </a:solidFill>
                <a:effectLst/>
                <a:latin typeface="Open Sans" panose="020B0606030504020204" pitchFamily="34" charset="0"/>
              </a:rPr>
              <a:t>cho</a:t>
            </a:r>
            <a:r>
              <a:rPr lang="en-US" b="1" i="0" dirty="0" smtClean="0">
                <a:solidFill>
                  <a:srgbClr val="212529"/>
                </a:solidFill>
                <a:effectLst/>
                <a:latin typeface="Open Sans" panose="020B0606030504020204" pitchFamily="34" charset="0"/>
              </a:rPr>
              <a:t> </a:t>
            </a:r>
            <a:r>
              <a:rPr lang="en-US" b="1" i="0" dirty="0" err="1" smtClean="0">
                <a:solidFill>
                  <a:srgbClr val="212529"/>
                </a:solidFill>
                <a:effectLst/>
                <a:latin typeface="Open Sans" panose="020B0606030504020204" pitchFamily="34" charset="0"/>
              </a:rPr>
              <a:t>các</a:t>
            </a:r>
            <a:r>
              <a:rPr lang="en-US" b="1" i="0" dirty="0" smtClean="0">
                <a:solidFill>
                  <a:srgbClr val="212529"/>
                </a:solidFill>
                <a:effectLst/>
                <a:latin typeface="Open Sans" panose="020B0606030504020204" pitchFamily="34" charset="0"/>
              </a:rPr>
              <a:t> </a:t>
            </a:r>
            <a:r>
              <a:rPr lang="en-US" b="1" i="0" dirty="0" err="1" smtClean="0">
                <a:solidFill>
                  <a:srgbClr val="212529"/>
                </a:solidFill>
                <a:effectLst/>
                <a:latin typeface="Open Sans" panose="020B0606030504020204" pitchFamily="34" charset="0"/>
              </a:rPr>
              <a:t>ứng</a:t>
            </a:r>
            <a:r>
              <a:rPr lang="en-US" b="1" i="0" dirty="0" smtClean="0">
                <a:solidFill>
                  <a:srgbClr val="212529"/>
                </a:solidFill>
                <a:effectLst/>
                <a:latin typeface="Open Sans" panose="020B0606030504020204" pitchFamily="34" charset="0"/>
              </a:rPr>
              <a:t> </a:t>
            </a:r>
            <a:r>
              <a:rPr lang="en-US" b="1" i="0" dirty="0" err="1" smtClean="0">
                <a:solidFill>
                  <a:srgbClr val="212529"/>
                </a:solidFill>
                <a:effectLst/>
                <a:latin typeface="Open Sans" panose="020B0606030504020204" pitchFamily="34" charset="0"/>
              </a:rPr>
              <a:t>dụng</a:t>
            </a:r>
            <a:r>
              <a:rPr lang="en-US" b="1" i="0" dirty="0" smtClean="0">
                <a:solidFill>
                  <a:srgbClr val="212529"/>
                </a:solidFill>
                <a:effectLst/>
                <a:latin typeface="Open Sans" panose="020B0606030504020204" pitchFamily="34" charset="0"/>
              </a:rPr>
              <a:t> SAAS</a:t>
            </a:r>
            <a:endParaRPr lang="en-US" b="1" i="0" dirty="0">
              <a:solidFill>
                <a:srgbClr val="212529"/>
              </a:solidFill>
              <a:effectLst/>
              <a:latin typeface="Open Sans" panose="020B0606030504020204" pitchFamily="34" charset="0"/>
            </a:endParaRPr>
          </a:p>
        </p:txBody>
      </p:sp>
      <p:sp>
        <p:nvSpPr>
          <p:cNvPr id="6" name="Rectangle 5"/>
          <p:cNvSpPr/>
          <p:nvPr/>
        </p:nvSpPr>
        <p:spPr>
          <a:xfrm>
            <a:off x="451748" y="2049097"/>
            <a:ext cx="11910205" cy="705001"/>
          </a:xfrm>
          <a:prstGeom prst="rect">
            <a:avLst/>
          </a:prstGeom>
        </p:spPr>
        <p:txBody>
          <a:bodyPr wrap="square">
            <a:spAutoFit/>
          </a:bodyPr>
          <a:lstStyle/>
          <a:p>
            <a:pPr>
              <a:lnSpc>
                <a:spcPct val="150000"/>
              </a:lnSpc>
            </a:pPr>
            <a:r>
              <a:rPr lang="vi-VN" sz="1400" b="0" i="0" dirty="0" smtClean="0">
                <a:solidFill>
                  <a:srgbClr val="212529"/>
                </a:solidFill>
                <a:effectLst/>
                <a:latin typeface="Open Sans" panose="020B0606030504020204" pitchFamily="34" charset="0"/>
              </a:rPr>
              <a:t>Việc deploy microservices cần rất nhiều quy trình tự động hóa như CI/CD… nên rất khó khi triển khai cho các sản phẩm on-premise (cài đặt trên hệ thống riêng của khách hàng). Làm thì vẫn làm được thôi, nhưng tốn nhiều công sức và cần đội ngũ DevOps giàu kinh nghiệm hơn.</a:t>
            </a:r>
            <a:endParaRPr lang="en-US" sz="1400" dirty="0"/>
          </a:p>
        </p:txBody>
      </p:sp>
      <p:sp>
        <p:nvSpPr>
          <p:cNvPr id="7" name="Rectangle 6"/>
          <p:cNvSpPr/>
          <p:nvPr/>
        </p:nvSpPr>
        <p:spPr>
          <a:xfrm>
            <a:off x="1092679" y="2827336"/>
            <a:ext cx="10869283" cy="369332"/>
          </a:xfrm>
          <a:prstGeom prst="rect">
            <a:avLst/>
          </a:prstGeom>
        </p:spPr>
        <p:txBody>
          <a:bodyPr wrap="square">
            <a:spAutoFit/>
          </a:bodyPr>
          <a:lstStyle/>
          <a:p>
            <a:pPr algn="r"/>
            <a:r>
              <a:rPr lang="en-US" b="0" i="0" dirty="0" smtClean="0">
                <a:solidFill>
                  <a:srgbClr val="C00000"/>
                </a:solidFill>
                <a:effectLst/>
                <a:latin typeface="Open Sans" panose="020B0606030504020204" pitchFamily="34" charset="0"/>
                <a:sym typeface="Wingdings" panose="05000000000000000000" pitchFamily="2" charset="2"/>
              </a:rPr>
              <a:t> </a:t>
            </a:r>
            <a:r>
              <a:rPr lang="vi-VN" b="0" i="0" dirty="0" smtClean="0">
                <a:solidFill>
                  <a:srgbClr val="C00000"/>
                </a:solidFill>
                <a:effectLst/>
                <a:latin typeface="Open Sans" panose="020B0606030504020204" pitchFamily="34" charset="0"/>
              </a:rPr>
              <a:t>microservices phù hợp hơn cho các ứng dụng SAAS hoạt động online trên môi trường internet</a:t>
            </a:r>
            <a:endParaRPr lang="en-US" dirty="0">
              <a:solidFill>
                <a:srgbClr val="C00000"/>
              </a:solidFill>
            </a:endParaRPr>
          </a:p>
        </p:txBody>
      </p:sp>
      <p:sp>
        <p:nvSpPr>
          <p:cNvPr id="8" name="Rectangle 7"/>
          <p:cNvSpPr/>
          <p:nvPr/>
        </p:nvSpPr>
        <p:spPr>
          <a:xfrm>
            <a:off x="218535" y="3643830"/>
            <a:ext cx="3166251" cy="369332"/>
          </a:xfrm>
          <a:prstGeom prst="rect">
            <a:avLst/>
          </a:prstGeom>
        </p:spPr>
        <p:txBody>
          <a:bodyPr wrap="none">
            <a:spAutoFit/>
          </a:bodyPr>
          <a:lstStyle/>
          <a:p>
            <a:r>
              <a:rPr lang="en-US" b="1" i="0" dirty="0" err="1" smtClean="0">
                <a:solidFill>
                  <a:srgbClr val="212529"/>
                </a:solidFill>
                <a:effectLst/>
                <a:latin typeface="Open Sans" panose="020B0606030504020204" pitchFamily="34" charset="0"/>
              </a:rPr>
              <a:t>Thời</a:t>
            </a:r>
            <a:r>
              <a:rPr lang="en-US" b="1" i="0" dirty="0" smtClean="0">
                <a:solidFill>
                  <a:srgbClr val="212529"/>
                </a:solidFill>
                <a:effectLst/>
                <a:latin typeface="Open Sans" panose="020B0606030504020204" pitchFamily="34" charset="0"/>
              </a:rPr>
              <a:t> </a:t>
            </a:r>
            <a:r>
              <a:rPr lang="en-US" b="1" i="0" dirty="0" err="1" smtClean="0">
                <a:solidFill>
                  <a:srgbClr val="212529"/>
                </a:solidFill>
                <a:effectLst/>
                <a:latin typeface="Open Sans" panose="020B0606030504020204" pitchFamily="34" charset="0"/>
              </a:rPr>
              <a:t>điểm</a:t>
            </a:r>
            <a:r>
              <a:rPr lang="en-US" b="1" i="0" dirty="0" smtClean="0">
                <a:solidFill>
                  <a:srgbClr val="212529"/>
                </a:solidFill>
                <a:effectLst/>
                <a:latin typeface="Open Sans" panose="020B0606030504020204" pitchFamily="34" charset="0"/>
              </a:rPr>
              <a:t> </a:t>
            </a:r>
            <a:r>
              <a:rPr lang="en-US" b="1" i="0" dirty="0" err="1" smtClean="0">
                <a:solidFill>
                  <a:srgbClr val="212529"/>
                </a:solidFill>
                <a:effectLst/>
                <a:latin typeface="Open Sans" panose="020B0606030504020204" pitchFamily="34" charset="0"/>
              </a:rPr>
              <a:t>cho</a:t>
            </a:r>
            <a:r>
              <a:rPr lang="en-US" b="1" i="0" dirty="0" smtClean="0">
                <a:solidFill>
                  <a:srgbClr val="212529"/>
                </a:solidFill>
                <a:effectLst/>
                <a:latin typeface="Open Sans" panose="020B0606030504020204" pitchFamily="34" charset="0"/>
              </a:rPr>
              <a:t> </a:t>
            </a:r>
            <a:r>
              <a:rPr lang="en-US" b="1" i="0" dirty="0" err="1" smtClean="0">
                <a:solidFill>
                  <a:srgbClr val="212529"/>
                </a:solidFill>
                <a:effectLst/>
                <a:latin typeface="Open Sans" panose="020B0606030504020204" pitchFamily="34" charset="0"/>
              </a:rPr>
              <a:t>sự</a:t>
            </a:r>
            <a:r>
              <a:rPr lang="en-US" b="1" i="0" dirty="0" smtClean="0">
                <a:solidFill>
                  <a:srgbClr val="212529"/>
                </a:solidFill>
                <a:effectLst/>
                <a:latin typeface="Open Sans" panose="020B0606030504020204" pitchFamily="34" charset="0"/>
              </a:rPr>
              <a:t> </a:t>
            </a:r>
            <a:r>
              <a:rPr lang="en-US" b="1" i="0" dirty="0" err="1" smtClean="0">
                <a:solidFill>
                  <a:srgbClr val="212529"/>
                </a:solidFill>
                <a:effectLst/>
                <a:latin typeface="Open Sans" panose="020B0606030504020204" pitchFamily="34" charset="0"/>
              </a:rPr>
              <a:t>thay</a:t>
            </a:r>
            <a:r>
              <a:rPr lang="en-US" b="1" i="0" dirty="0" smtClean="0">
                <a:solidFill>
                  <a:srgbClr val="212529"/>
                </a:solidFill>
                <a:effectLst/>
                <a:latin typeface="Open Sans" panose="020B0606030504020204" pitchFamily="34" charset="0"/>
              </a:rPr>
              <a:t> </a:t>
            </a:r>
            <a:r>
              <a:rPr lang="en-US" b="1" i="0" dirty="0" err="1" smtClean="0">
                <a:solidFill>
                  <a:srgbClr val="212529"/>
                </a:solidFill>
                <a:effectLst/>
                <a:latin typeface="Open Sans" panose="020B0606030504020204" pitchFamily="34" charset="0"/>
              </a:rPr>
              <a:t>đổi</a:t>
            </a:r>
            <a:endParaRPr lang="en-US" b="1" i="0" dirty="0">
              <a:solidFill>
                <a:srgbClr val="212529"/>
              </a:solidFill>
              <a:effectLst/>
              <a:latin typeface="Open Sans" panose="020B0606030504020204" pitchFamily="34" charset="0"/>
            </a:endParaRPr>
          </a:p>
        </p:txBody>
      </p:sp>
      <p:sp>
        <p:nvSpPr>
          <p:cNvPr id="9" name="Rectangle 8"/>
          <p:cNvSpPr/>
          <p:nvPr/>
        </p:nvSpPr>
        <p:spPr>
          <a:xfrm>
            <a:off x="218535" y="4086400"/>
            <a:ext cx="11910205" cy="369332"/>
          </a:xfrm>
          <a:prstGeom prst="rect">
            <a:avLst/>
          </a:prstGeom>
        </p:spPr>
        <p:txBody>
          <a:bodyPr wrap="square">
            <a:spAutoFit/>
          </a:bodyPr>
          <a:lstStyle/>
          <a:p>
            <a:r>
              <a:rPr lang="en-US" b="0" i="0" dirty="0" err="1" smtClean="0">
                <a:solidFill>
                  <a:srgbClr val="212529"/>
                </a:solidFill>
                <a:effectLst/>
                <a:latin typeface="Open Sans" panose="020B0606030504020204" pitchFamily="34" charset="0"/>
              </a:rPr>
              <a:t>Sản</a:t>
            </a:r>
            <a:r>
              <a:rPr lang="en-US" b="0" i="0" dirty="0" smtClean="0">
                <a:solidFill>
                  <a:srgbClr val="212529"/>
                </a:solidFill>
                <a:effectLst/>
                <a:latin typeface="Open Sans" panose="020B0606030504020204" pitchFamily="34" charset="0"/>
              </a:rPr>
              <a:t> </a:t>
            </a:r>
            <a:r>
              <a:rPr lang="en-US" b="0" i="0" dirty="0" err="1" smtClean="0">
                <a:solidFill>
                  <a:srgbClr val="212529"/>
                </a:solidFill>
                <a:effectLst/>
                <a:latin typeface="Open Sans" panose="020B0606030504020204" pitchFamily="34" charset="0"/>
              </a:rPr>
              <a:t>phẩm</a:t>
            </a:r>
            <a:r>
              <a:rPr lang="en-US" b="0" i="0" dirty="0" smtClean="0">
                <a:solidFill>
                  <a:srgbClr val="212529"/>
                </a:solidFill>
                <a:effectLst/>
                <a:latin typeface="Open Sans" panose="020B0606030504020204" pitchFamily="34" charset="0"/>
              </a:rPr>
              <a:t> </a:t>
            </a:r>
            <a:r>
              <a:rPr lang="en-US" b="0" i="0" dirty="0" err="1" smtClean="0">
                <a:solidFill>
                  <a:srgbClr val="212529"/>
                </a:solidFill>
                <a:effectLst/>
                <a:latin typeface="Open Sans" panose="020B0606030504020204" pitchFamily="34" charset="0"/>
              </a:rPr>
              <a:t>nào</a:t>
            </a:r>
            <a:r>
              <a:rPr lang="en-US" b="0" i="0" dirty="0" smtClean="0">
                <a:solidFill>
                  <a:srgbClr val="212529"/>
                </a:solidFill>
                <a:effectLst/>
                <a:latin typeface="Open Sans" panose="020B0606030504020204" pitchFamily="34" charset="0"/>
              </a:rPr>
              <a:t> </a:t>
            </a:r>
            <a:r>
              <a:rPr lang="en-US" b="0" i="0" dirty="0" err="1" smtClean="0">
                <a:solidFill>
                  <a:srgbClr val="212529"/>
                </a:solidFill>
                <a:effectLst/>
                <a:latin typeface="Open Sans" panose="020B0606030504020204" pitchFamily="34" charset="0"/>
              </a:rPr>
              <a:t>cũng</a:t>
            </a:r>
            <a:r>
              <a:rPr lang="en-US" b="0" i="0" dirty="0" smtClean="0">
                <a:solidFill>
                  <a:srgbClr val="212529"/>
                </a:solidFill>
                <a:effectLst/>
                <a:latin typeface="Open Sans" panose="020B0606030504020204" pitchFamily="34" charset="0"/>
              </a:rPr>
              <a:t> </a:t>
            </a:r>
            <a:r>
              <a:rPr lang="en-US" b="0" i="0" dirty="0" err="1" smtClean="0">
                <a:solidFill>
                  <a:srgbClr val="212529"/>
                </a:solidFill>
                <a:effectLst/>
                <a:latin typeface="Open Sans" panose="020B0606030504020204" pitchFamily="34" charset="0"/>
              </a:rPr>
              <a:t>có</a:t>
            </a:r>
            <a:r>
              <a:rPr lang="en-US" b="0" i="0" dirty="0" smtClean="0">
                <a:solidFill>
                  <a:srgbClr val="212529"/>
                </a:solidFill>
                <a:effectLst/>
                <a:latin typeface="Open Sans" panose="020B0606030504020204" pitchFamily="34" charset="0"/>
              </a:rPr>
              <a:t> </a:t>
            </a:r>
            <a:r>
              <a:rPr lang="en-US" b="0" i="0" dirty="0" err="1" smtClean="0">
                <a:solidFill>
                  <a:srgbClr val="212529"/>
                </a:solidFill>
                <a:effectLst/>
                <a:latin typeface="Open Sans" panose="020B0606030504020204" pitchFamily="34" charset="0"/>
              </a:rPr>
              <a:t>vòng</a:t>
            </a:r>
            <a:r>
              <a:rPr lang="en-US" b="0" i="0" dirty="0" smtClean="0">
                <a:solidFill>
                  <a:srgbClr val="212529"/>
                </a:solidFill>
                <a:effectLst/>
                <a:latin typeface="Open Sans" panose="020B0606030504020204" pitchFamily="34" charset="0"/>
              </a:rPr>
              <a:t> </a:t>
            </a:r>
            <a:r>
              <a:rPr lang="en-US" b="0" i="0" dirty="0" err="1" smtClean="0">
                <a:solidFill>
                  <a:srgbClr val="212529"/>
                </a:solidFill>
                <a:effectLst/>
                <a:latin typeface="Open Sans" panose="020B0606030504020204" pitchFamily="34" charset="0"/>
              </a:rPr>
              <a:t>đời</a:t>
            </a:r>
            <a:r>
              <a:rPr lang="en-US" b="0" i="0" dirty="0" smtClean="0">
                <a:solidFill>
                  <a:srgbClr val="212529"/>
                </a:solidFill>
                <a:effectLst/>
                <a:latin typeface="Open Sans" panose="020B0606030504020204" pitchFamily="34" charset="0"/>
              </a:rPr>
              <a:t> </a:t>
            </a:r>
            <a:r>
              <a:rPr lang="en-US" b="0" i="0" dirty="0" err="1" smtClean="0">
                <a:solidFill>
                  <a:srgbClr val="212529"/>
                </a:solidFill>
                <a:effectLst/>
                <a:latin typeface="Open Sans" panose="020B0606030504020204" pitchFamily="34" charset="0"/>
              </a:rPr>
              <a:t>riêng</a:t>
            </a:r>
            <a:r>
              <a:rPr lang="en-US" b="0" i="0" dirty="0" smtClean="0">
                <a:solidFill>
                  <a:srgbClr val="212529"/>
                </a:solidFill>
                <a:effectLst/>
                <a:latin typeface="Open Sans" panose="020B0606030504020204" pitchFamily="34" charset="0"/>
              </a:rPr>
              <a:t>. </a:t>
            </a:r>
            <a:r>
              <a:rPr lang="en-US" b="0" i="0" dirty="0" err="1" smtClean="0">
                <a:solidFill>
                  <a:srgbClr val="212529"/>
                </a:solidFill>
                <a:effectLst/>
                <a:latin typeface="Open Sans" panose="020B0606030504020204" pitchFamily="34" charset="0"/>
              </a:rPr>
              <a:t>Nhưng</a:t>
            </a:r>
            <a:r>
              <a:rPr lang="en-US" b="0" i="0" dirty="0" smtClean="0">
                <a:solidFill>
                  <a:srgbClr val="212529"/>
                </a:solidFill>
                <a:effectLst/>
                <a:latin typeface="Open Sans" panose="020B0606030504020204" pitchFamily="34" charset="0"/>
              </a:rPr>
              <a:t> có 2 </a:t>
            </a:r>
            <a:r>
              <a:rPr lang="en-US" b="0" i="0" dirty="0" err="1" smtClean="0">
                <a:solidFill>
                  <a:srgbClr val="212529"/>
                </a:solidFill>
                <a:effectLst/>
                <a:latin typeface="Open Sans" panose="020B0606030504020204" pitchFamily="34" charset="0"/>
              </a:rPr>
              <a:t>thời</a:t>
            </a:r>
            <a:r>
              <a:rPr lang="en-US" b="0" i="0" dirty="0" smtClean="0">
                <a:solidFill>
                  <a:srgbClr val="212529"/>
                </a:solidFill>
                <a:effectLst/>
                <a:latin typeface="Open Sans" panose="020B0606030504020204" pitchFamily="34" charset="0"/>
              </a:rPr>
              <a:t> </a:t>
            </a:r>
            <a:r>
              <a:rPr lang="en-US" b="0" i="0" dirty="0" err="1" smtClean="0">
                <a:solidFill>
                  <a:srgbClr val="212529"/>
                </a:solidFill>
                <a:effectLst/>
                <a:latin typeface="Open Sans" panose="020B0606030504020204" pitchFamily="34" charset="0"/>
              </a:rPr>
              <a:t>điểm</a:t>
            </a:r>
            <a:r>
              <a:rPr lang="en-US" b="0" i="0" dirty="0" smtClean="0">
                <a:solidFill>
                  <a:srgbClr val="212529"/>
                </a:solidFill>
                <a:effectLst/>
                <a:latin typeface="Open Sans" panose="020B0606030504020204" pitchFamily="34" charset="0"/>
              </a:rPr>
              <a:t> </a:t>
            </a:r>
            <a:r>
              <a:rPr lang="en-US" b="0" i="0" dirty="0" err="1" smtClean="0">
                <a:solidFill>
                  <a:srgbClr val="212529"/>
                </a:solidFill>
                <a:effectLst/>
                <a:latin typeface="Open Sans" panose="020B0606030504020204" pitchFamily="34" charset="0"/>
              </a:rPr>
              <a:t>nên</a:t>
            </a:r>
            <a:r>
              <a:rPr lang="en-US" b="0" i="0" dirty="0" smtClean="0">
                <a:solidFill>
                  <a:srgbClr val="212529"/>
                </a:solidFill>
                <a:effectLst/>
                <a:latin typeface="Open Sans" panose="020B0606030504020204" pitchFamily="34" charset="0"/>
              </a:rPr>
              <a:t> </a:t>
            </a:r>
            <a:r>
              <a:rPr lang="en-US" b="0" i="0" dirty="0" err="1" smtClean="0">
                <a:solidFill>
                  <a:srgbClr val="212529"/>
                </a:solidFill>
                <a:effectLst/>
                <a:latin typeface="Open Sans" panose="020B0606030504020204" pitchFamily="34" charset="0"/>
              </a:rPr>
              <a:t>cần</a:t>
            </a:r>
            <a:r>
              <a:rPr lang="en-US" b="0" i="0" dirty="0" smtClean="0">
                <a:solidFill>
                  <a:srgbClr val="212529"/>
                </a:solidFill>
                <a:effectLst/>
                <a:latin typeface="Open Sans" panose="020B0606030504020204" pitchFamily="34" charset="0"/>
              </a:rPr>
              <a:t> </a:t>
            </a:r>
            <a:r>
              <a:rPr lang="en-US" b="0" i="0" dirty="0" err="1" smtClean="0">
                <a:solidFill>
                  <a:srgbClr val="212529"/>
                </a:solidFill>
                <a:effectLst/>
                <a:latin typeface="Open Sans" panose="020B0606030504020204" pitchFamily="34" charset="0"/>
              </a:rPr>
              <a:t>cân</a:t>
            </a:r>
            <a:r>
              <a:rPr lang="en-US" b="0" i="0" dirty="0" smtClean="0">
                <a:solidFill>
                  <a:srgbClr val="212529"/>
                </a:solidFill>
                <a:effectLst/>
                <a:latin typeface="Open Sans" panose="020B0606030504020204" pitchFamily="34" charset="0"/>
              </a:rPr>
              <a:t> </a:t>
            </a:r>
            <a:r>
              <a:rPr lang="en-US" b="0" i="0" dirty="0" err="1" smtClean="0">
                <a:solidFill>
                  <a:srgbClr val="212529"/>
                </a:solidFill>
                <a:effectLst/>
                <a:latin typeface="Open Sans" panose="020B0606030504020204" pitchFamily="34" charset="0"/>
              </a:rPr>
              <a:t>nhắc</a:t>
            </a:r>
            <a:r>
              <a:rPr lang="en-US" b="0" i="0" dirty="0" smtClean="0">
                <a:solidFill>
                  <a:srgbClr val="212529"/>
                </a:solidFill>
                <a:effectLst/>
                <a:latin typeface="Open Sans" panose="020B0606030504020204" pitchFamily="34" charset="0"/>
              </a:rPr>
              <a:t> </a:t>
            </a:r>
            <a:r>
              <a:rPr lang="en-US" b="0" i="0" dirty="0" err="1" smtClean="0">
                <a:solidFill>
                  <a:srgbClr val="212529"/>
                </a:solidFill>
                <a:effectLst/>
                <a:latin typeface="Open Sans" panose="020B0606030504020204" pitchFamily="34" charset="0"/>
              </a:rPr>
              <a:t>để</a:t>
            </a:r>
            <a:r>
              <a:rPr lang="en-US" b="0" i="0" dirty="0" smtClean="0">
                <a:solidFill>
                  <a:srgbClr val="212529"/>
                </a:solidFill>
                <a:effectLst/>
                <a:latin typeface="Open Sans" panose="020B0606030504020204" pitchFamily="34" charset="0"/>
              </a:rPr>
              <a:t> </a:t>
            </a:r>
            <a:r>
              <a:rPr lang="en-US" b="0" i="0" dirty="0" err="1" smtClean="0">
                <a:solidFill>
                  <a:srgbClr val="212529"/>
                </a:solidFill>
                <a:effectLst/>
                <a:latin typeface="Open Sans" panose="020B0606030504020204" pitchFamily="34" charset="0"/>
              </a:rPr>
              <a:t>chuyển</a:t>
            </a:r>
            <a:r>
              <a:rPr lang="en-US" b="0" i="0" dirty="0" smtClean="0">
                <a:solidFill>
                  <a:srgbClr val="212529"/>
                </a:solidFill>
                <a:effectLst/>
                <a:latin typeface="Open Sans" panose="020B0606030504020204" pitchFamily="34" charset="0"/>
              </a:rPr>
              <a:t> sang </a:t>
            </a:r>
            <a:r>
              <a:rPr lang="en-US" b="0" i="0" dirty="0" err="1" smtClean="0">
                <a:solidFill>
                  <a:srgbClr val="212529"/>
                </a:solidFill>
                <a:effectLst/>
                <a:latin typeface="Open Sans" panose="020B0606030504020204" pitchFamily="34" charset="0"/>
              </a:rPr>
              <a:t>microservices</a:t>
            </a:r>
            <a:r>
              <a:rPr lang="en-US" b="0" i="0" dirty="0" smtClean="0">
                <a:solidFill>
                  <a:srgbClr val="212529"/>
                </a:solidFill>
                <a:effectLst/>
                <a:latin typeface="Open Sans" panose="020B0606030504020204" pitchFamily="34" charset="0"/>
              </a:rPr>
              <a:t>:</a:t>
            </a:r>
            <a:endParaRPr lang="en-US" dirty="0"/>
          </a:p>
        </p:txBody>
      </p:sp>
      <p:sp>
        <p:nvSpPr>
          <p:cNvPr id="10" name="Rectangle 9"/>
          <p:cNvSpPr/>
          <p:nvPr/>
        </p:nvSpPr>
        <p:spPr>
          <a:xfrm>
            <a:off x="1092679" y="4484492"/>
            <a:ext cx="10760518" cy="2062103"/>
          </a:xfrm>
          <a:prstGeom prst="rect">
            <a:avLst/>
          </a:prstGeom>
        </p:spPr>
        <p:txBody>
          <a:bodyPr wrap="square">
            <a:spAutoFit/>
          </a:bodyPr>
          <a:lstStyle/>
          <a:p>
            <a:pPr marL="285750" indent="-285750">
              <a:lnSpc>
                <a:spcPct val="200000"/>
              </a:lnSpc>
              <a:buFont typeface="Wingdings" panose="05000000000000000000" pitchFamily="2" charset="2"/>
              <a:buChar char="ü"/>
            </a:pPr>
            <a:r>
              <a:rPr lang="vi-VN" sz="1600" b="0" i="0" dirty="0" smtClean="0">
                <a:solidFill>
                  <a:srgbClr val="212529"/>
                </a:solidFill>
                <a:effectLst/>
                <a:latin typeface="Open Sans" panose="020B0606030504020204" pitchFamily="34" charset="0"/>
              </a:rPr>
              <a:t>Codebase quá lớn: sản phẩm đã phát triển được một khoảng thời gian dài, business cũng đã được định hình rõ ràng. Lúc này, khó thay đổi hoặc thêm tính năng mà không ảnh hưởng tới các chức năng khác.</a:t>
            </a:r>
          </a:p>
          <a:p>
            <a:pPr marL="285750" indent="-285750">
              <a:lnSpc>
                <a:spcPct val="200000"/>
              </a:lnSpc>
              <a:buFont typeface="Wingdings" panose="05000000000000000000" pitchFamily="2" charset="2"/>
              <a:buChar char="ü"/>
            </a:pPr>
            <a:r>
              <a:rPr lang="vi-VN" sz="1600" b="0" i="0" dirty="0" smtClean="0">
                <a:solidFill>
                  <a:srgbClr val="212529"/>
                </a:solidFill>
                <a:effectLst/>
                <a:latin typeface="Open Sans" panose="020B0606030504020204" pitchFamily="34" charset="0"/>
              </a:rPr>
              <a:t>Hiệu năng: gặp khó khăn khi scale ứng dụng. Có mỗi cái module xử lý orders cần scale up thôi, mà nó bắt phải scale up toàn hệ thống. </a:t>
            </a:r>
            <a:endParaRPr lang="vi-VN" sz="1600" b="0" i="0" dirty="0">
              <a:solidFill>
                <a:srgbClr val="212529"/>
              </a:solidFill>
              <a:effectLst/>
              <a:latin typeface="Open Sans" panose="020B0606030504020204" pitchFamily="34" charset="0"/>
            </a:endParaRPr>
          </a:p>
        </p:txBody>
      </p:sp>
    </p:spTree>
    <p:extLst>
      <p:ext uri="{BB962C8B-B14F-4D97-AF65-F5344CB8AC3E}">
        <p14:creationId xmlns:p14="http://schemas.microsoft.com/office/powerpoint/2010/main" val="35094014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3576" y="481589"/>
            <a:ext cx="9522781" cy="646331"/>
          </a:xfrm>
          <a:prstGeom prst="rect">
            <a:avLst/>
          </a:prstGeom>
        </p:spPr>
        <p:txBody>
          <a:bodyPr wrap="square">
            <a:spAutoFit/>
          </a:bodyPr>
          <a:lstStyle/>
          <a:p>
            <a:r>
              <a:rPr lang="en-US" i="0" dirty="0" err="1" smtClean="0">
                <a:solidFill>
                  <a:srgbClr val="212529"/>
                </a:solidFill>
                <a:effectLst/>
                <a:latin typeface="Open Sans" panose="020B0606030504020204" pitchFamily="34" charset="0"/>
              </a:rPr>
              <a:t>Khi</a:t>
            </a:r>
            <a:r>
              <a:rPr lang="en-US" i="0" dirty="0" smtClean="0">
                <a:solidFill>
                  <a:srgbClr val="212529"/>
                </a:solidFill>
                <a:effectLst/>
                <a:latin typeface="Open Sans" panose="020B0606030504020204" pitchFamily="34" charset="0"/>
              </a:rPr>
              <a:t> </a:t>
            </a:r>
            <a:r>
              <a:rPr lang="en-US" i="0" dirty="0" err="1" smtClean="0">
                <a:solidFill>
                  <a:srgbClr val="212529"/>
                </a:solidFill>
                <a:effectLst/>
                <a:latin typeface="Open Sans" panose="020B0606030504020204" pitchFamily="34" charset="0"/>
              </a:rPr>
              <a:t>đã</a:t>
            </a:r>
            <a:r>
              <a:rPr lang="en-US" i="0" dirty="0" smtClean="0">
                <a:solidFill>
                  <a:srgbClr val="212529"/>
                </a:solidFill>
                <a:effectLst/>
                <a:latin typeface="Open Sans" panose="020B0606030504020204" pitchFamily="34" charset="0"/>
              </a:rPr>
              <a:t> </a:t>
            </a:r>
            <a:r>
              <a:rPr lang="en-US" i="0" dirty="0" err="1" smtClean="0">
                <a:solidFill>
                  <a:srgbClr val="212529"/>
                </a:solidFill>
                <a:effectLst/>
                <a:latin typeface="Open Sans" panose="020B0606030504020204" pitchFamily="34" charset="0"/>
              </a:rPr>
              <a:t>quyết</a:t>
            </a:r>
            <a:r>
              <a:rPr lang="en-US" i="0" dirty="0" smtClean="0">
                <a:solidFill>
                  <a:srgbClr val="212529"/>
                </a:solidFill>
                <a:effectLst/>
                <a:latin typeface="Open Sans" panose="020B0606030504020204" pitchFamily="34" charset="0"/>
              </a:rPr>
              <a:t> </a:t>
            </a:r>
            <a:r>
              <a:rPr lang="en-US" i="0" dirty="0" err="1" smtClean="0">
                <a:solidFill>
                  <a:srgbClr val="212529"/>
                </a:solidFill>
                <a:effectLst/>
                <a:latin typeface="Open Sans" panose="020B0606030504020204" pitchFamily="34" charset="0"/>
              </a:rPr>
              <a:t>định</a:t>
            </a:r>
            <a:r>
              <a:rPr lang="en-US" i="0" dirty="0" smtClean="0">
                <a:solidFill>
                  <a:srgbClr val="212529"/>
                </a:solidFill>
                <a:effectLst/>
                <a:latin typeface="Open Sans" panose="020B0606030504020204" pitchFamily="34" charset="0"/>
              </a:rPr>
              <a:t> </a:t>
            </a:r>
            <a:r>
              <a:rPr lang="en-US" i="0" dirty="0" err="1" smtClean="0">
                <a:solidFill>
                  <a:srgbClr val="212529"/>
                </a:solidFill>
                <a:effectLst/>
                <a:latin typeface="Open Sans" panose="020B0606030504020204" pitchFamily="34" charset="0"/>
              </a:rPr>
              <a:t>áp</a:t>
            </a:r>
            <a:r>
              <a:rPr lang="en-US" i="0" dirty="0" smtClean="0">
                <a:solidFill>
                  <a:srgbClr val="212529"/>
                </a:solidFill>
                <a:effectLst/>
                <a:latin typeface="Open Sans" panose="020B0606030504020204" pitchFamily="34" charset="0"/>
              </a:rPr>
              <a:t> </a:t>
            </a:r>
            <a:r>
              <a:rPr lang="en-US" i="0" dirty="0" err="1" smtClean="0">
                <a:solidFill>
                  <a:srgbClr val="212529"/>
                </a:solidFill>
                <a:effectLst/>
                <a:latin typeface="Open Sans" panose="020B0606030504020204" pitchFamily="34" charset="0"/>
              </a:rPr>
              <a:t>dụng</a:t>
            </a:r>
            <a:r>
              <a:rPr lang="en-US" i="0" dirty="0" smtClean="0">
                <a:solidFill>
                  <a:srgbClr val="212529"/>
                </a:solidFill>
                <a:effectLst/>
                <a:latin typeface="Open Sans" panose="020B0606030504020204" pitchFamily="34" charset="0"/>
              </a:rPr>
              <a:t> </a:t>
            </a:r>
            <a:r>
              <a:rPr lang="en-US" i="0" dirty="0" err="1" smtClean="0">
                <a:solidFill>
                  <a:srgbClr val="212529"/>
                </a:solidFill>
                <a:effectLst/>
                <a:latin typeface="Open Sans" panose="020B0606030504020204" pitchFamily="34" charset="0"/>
              </a:rPr>
              <a:t>microservices</a:t>
            </a:r>
            <a:r>
              <a:rPr lang="en-US" i="0" dirty="0" smtClean="0">
                <a:solidFill>
                  <a:srgbClr val="212529"/>
                </a:solidFill>
                <a:effectLst/>
                <a:latin typeface="Open Sans" panose="020B0606030504020204" pitchFamily="34" charset="0"/>
              </a:rPr>
              <a:t> </a:t>
            </a:r>
            <a:r>
              <a:rPr lang="en-US" i="0" dirty="0" err="1" smtClean="0">
                <a:solidFill>
                  <a:srgbClr val="212529"/>
                </a:solidFill>
                <a:effectLst/>
                <a:latin typeface="Open Sans" panose="020B0606030504020204" pitchFamily="34" charset="0"/>
              </a:rPr>
              <a:t>cho</a:t>
            </a:r>
            <a:r>
              <a:rPr lang="en-US" i="0" dirty="0" smtClean="0">
                <a:solidFill>
                  <a:srgbClr val="212529"/>
                </a:solidFill>
                <a:effectLst/>
                <a:latin typeface="Open Sans" panose="020B0606030504020204" pitchFamily="34" charset="0"/>
              </a:rPr>
              <a:t> </a:t>
            </a:r>
            <a:r>
              <a:rPr lang="en-US" i="0" dirty="0" err="1" smtClean="0">
                <a:solidFill>
                  <a:srgbClr val="212529"/>
                </a:solidFill>
                <a:effectLst/>
                <a:latin typeface="Open Sans" panose="020B0606030504020204" pitchFamily="34" charset="0"/>
              </a:rPr>
              <a:t>dự</a:t>
            </a:r>
            <a:r>
              <a:rPr lang="en-US" i="0" dirty="0" smtClean="0">
                <a:solidFill>
                  <a:srgbClr val="212529"/>
                </a:solidFill>
                <a:effectLst/>
                <a:latin typeface="Open Sans" panose="020B0606030504020204" pitchFamily="34" charset="0"/>
              </a:rPr>
              <a:t> </a:t>
            </a:r>
            <a:r>
              <a:rPr lang="en-US" i="0" dirty="0" err="1" smtClean="0">
                <a:solidFill>
                  <a:srgbClr val="212529"/>
                </a:solidFill>
                <a:effectLst/>
                <a:latin typeface="Open Sans" panose="020B0606030504020204" pitchFamily="34" charset="0"/>
              </a:rPr>
              <a:t>án</a:t>
            </a:r>
            <a:r>
              <a:rPr lang="en-US" i="0" dirty="0" smtClean="0">
                <a:solidFill>
                  <a:srgbClr val="212529"/>
                </a:solidFill>
                <a:effectLst/>
                <a:latin typeface="Open Sans" panose="020B0606030504020204" pitchFamily="34" charset="0"/>
              </a:rPr>
              <a:t> </a:t>
            </a:r>
            <a:r>
              <a:rPr lang="en-US" i="0" dirty="0" err="1" smtClean="0">
                <a:solidFill>
                  <a:srgbClr val="212529"/>
                </a:solidFill>
                <a:effectLst/>
                <a:latin typeface="Open Sans" panose="020B0606030504020204" pitchFamily="34" charset="0"/>
              </a:rPr>
              <a:t>mới</a:t>
            </a:r>
            <a:r>
              <a:rPr lang="en-US" i="0" dirty="0" smtClean="0">
                <a:solidFill>
                  <a:srgbClr val="212529"/>
                </a:solidFill>
                <a:effectLst/>
                <a:latin typeface="Open Sans" panose="020B0606030504020204" pitchFamily="34" charset="0"/>
              </a:rPr>
              <a:t> </a:t>
            </a:r>
            <a:r>
              <a:rPr lang="en-US" i="0" dirty="0" err="1" smtClean="0">
                <a:solidFill>
                  <a:srgbClr val="212529"/>
                </a:solidFill>
                <a:effectLst/>
                <a:latin typeface="Open Sans" panose="020B0606030504020204" pitchFamily="34" charset="0"/>
              </a:rPr>
              <a:t>hoặc</a:t>
            </a:r>
            <a:r>
              <a:rPr lang="en-US" i="0" dirty="0" smtClean="0">
                <a:solidFill>
                  <a:srgbClr val="212529"/>
                </a:solidFill>
                <a:effectLst/>
                <a:latin typeface="Open Sans" panose="020B0606030504020204" pitchFamily="34" charset="0"/>
              </a:rPr>
              <a:t> </a:t>
            </a:r>
            <a:r>
              <a:rPr lang="en-US" i="0" dirty="0" err="1" smtClean="0">
                <a:solidFill>
                  <a:srgbClr val="212529"/>
                </a:solidFill>
                <a:effectLst/>
                <a:latin typeface="Open Sans" panose="020B0606030504020204" pitchFamily="34" charset="0"/>
              </a:rPr>
              <a:t>chuyển</a:t>
            </a:r>
            <a:r>
              <a:rPr lang="en-US" i="0" dirty="0" smtClean="0">
                <a:solidFill>
                  <a:srgbClr val="212529"/>
                </a:solidFill>
                <a:effectLst/>
                <a:latin typeface="Open Sans" panose="020B0606030504020204" pitchFamily="34" charset="0"/>
              </a:rPr>
              <a:t> </a:t>
            </a:r>
            <a:r>
              <a:rPr lang="en-US" i="0" dirty="0" err="1" smtClean="0">
                <a:solidFill>
                  <a:srgbClr val="212529"/>
                </a:solidFill>
                <a:effectLst/>
                <a:latin typeface="Open Sans" panose="020B0606030504020204" pitchFamily="34" charset="0"/>
              </a:rPr>
              <a:t>đổi</a:t>
            </a:r>
            <a:r>
              <a:rPr lang="en-US" i="0" dirty="0" smtClean="0">
                <a:solidFill>
                  <a:srgbClr val="212529"/>
                </a:solidFill>
                <a:effectLst/>
                <a:latin typeface="Open Sans" panose="020B0606030504020204" pitchFamily="34" charset="0"/>
              </a:rPr>
              <a:t> </a:t>
            </a:r>
            <a:r>
              <a:rPr lang="en-US" i="0" dirty="0" err="1" smtClean="0">
                <a:solidFill>
                  <a:srgbClr val="212529"/>
                </a:solidFill>
                <a:effectLst/>
                <a:latin typeface="Open Sans" panose="020B0606030504020204" pitchFamily="34" charset="0"/>
              </a:rPr>
              <a:t>từ</a:t>
            </a:r>
            <a:r>
              <a:rPr lang="en-US" i="0" dirty="0" smtClean="0">
                <a:solidFill>
                  <a:srgbClr val="212529"/>
                </a:solidFill>
                <a:effectLst/>
                <a:latin typeface="Open Sans" panose="020B0606030504020204" pitchFamily="34" charset="0"/>
              </a:rPr>
              <a:t> monolith application, </a:t>
            </a:r>
            <a:r>
              <a:rPr lang="en-US" b="1" i="0" dirty="0" err="1" smtClean="0">
                <a:solidFill>
                  <a:srgbClr val="212529"/>
                </a:solidFill>
                <a:effectLst/>
                <a:latin typeface="Open Sans" panose="020B0606030504020204" pitchFamily="34" charset="0"/>
              </a:rPr>
              <a:t>nên</a:t>
            </a:r>
            <a:r>
              <a:rPr lang="en-US" b="1" i="0" dirty="0" smtClean="0">
                <a:solidFill>
                  <a:srgbClr val="212529"/>
                </a:solidFill>
                <a:effectLst/>
                <a:latin typeface="Open Sans" panose="020B0606030504020204" pitchFamily="34" charset="0"/>
              </a:rPr>
              <a:t> </a:t>
            </a:r>
            <a:r>
              <a:rPr lang="en-US" b="1" i="0" dirty="0" err="1" smtClean="0">
                <a:solidFill>
                  <a:srgbClr val="212529"/>
                </a:solidFill>
                <a:effectLst/>
                <a:latin typeface="Open Sans" panose="020B0606030504020204" pitchFamily="34" charset="0"/>
              </a:rPr>
              <a:t>chuẩn</a:t>
            </a:r>
            <a:r>
              <a:rPr lang="en-US" b="1" i="0" dirty="0" smtClean="0">
                <a:solidFill>
                  <a:srgbClr val="212529"/>
                </a:solidFill>
                <a:effectLst/>
                <a:latin typeface="Open Sans" panose="020B0606030504020204" pitchFamily="34" charset="0"/>
              </a:rPr>
              <a:t> </a:t>
            </a:r>
            <a:r>
              <a:rPr lang="en-US" b="1" i="0" dirty="0" err="1" smtClean="0">
                <a:solidFill>
                  <a:srgbClr val="212529"/>
                </a:solidFill>
                <a:effectLst/>
                <a:latin typeface="Open Sans" panose="020B0606030504020204" pitchFamily="34" charset="0"/>
              </a:rPr>
              <a:t>bị</a:t>
            </a:r>
            <a:r>
              <a:rPr lang="en-US" b="1" i="0" dirty="0" smtClean="0">
                <a:solidFill>
                  <a:srgbClr val="212529"/>
                </a:solidFill>
                <a:effectLst/>
                <a:latin typeface="Open Sans" panose="020B0606030504020204" pitchFamily="34" charset="0"/>
              </a:rPr>
              <a:t> </a:t>
            </a:r>
            <a:r>
              <a:rPr lang="en-US" b="1" i="0" dirty="0" err="1" smtClean="0">
                <a:solidFill>
                  <a:srgbClr val="212529"/>
                </a:solidFill>
                <a:effectLst/>
                <a:latin typeface="Open Sans" panose="020B0606030504020204" pitchFamily="34" charset="0"/>
              </a:rPr>
              <a:t>một</a:t>
            </a:r>
            <a:r>
              <a:rPr lang="en-US" b="1" i="0" dirty="0" smtClean="0">
                <a:solidFill>
                  <a:srgbClr val="212529"/>
                </a:solidFill>
                <a:effectLst/>
                <a:latin typeface="Open Sans" panose="020B0606030504020204" pitchFamily="34" charset="0"/>
              </a:rPr>
              <a:t> </a:t>
            </a:r>
            <a:r>
              <a:rPr lang="en-US" b="1" i="0" dirty="0" err="1" smtClean="0">
                <a:solidFill>
                  <a:srgbClr val="212529"/>
                </a:solidFill>
                <a:effectLst/>
                <a:latin typeface="Open Sans" panose="020B0606030504020204" pitchFamily="34" charset="0"/>
              </a:rPr>
              <a:t>số</a:t>
            </a:r>
            <a:r>
              <a:rPr lang="en-US" b="1" i="0" dirty="0" smtClean="0">
                <a:solidFill>
                  <a:srgbClr val="212529"/>
                </a:solidFill>
                <a:effectLst/>
                <a:latin typeface="Open Sans" panose="020B0606030504020204" pitchFamily="34" charset="0"/>
              </a:rPr>
              <a:t> </a:t>
            </a:r>
            <a:r>
              <a:rPr lang="en-US" b="1" i="0" dirty="0" err="1" smtClean="0">
                <a:solidFill>
                  <a:srgbClr val="212529"/>
                </a:solidFill>
                <a:effectLst/>
                <a:latin typeface="Open Sans" panose="020B0606030504020204" pitchFamily="34" charset="0"/>
              </a:rPr>
              <a:t>thứ</a:t>
            </a:r>
            <a:r>
              <a:rPr lang="en-US" b="1" i="0" dirty="0" smtClean="0">
                <a:solidFill>
                  <a:srgbClr val="212529"/>
                </a:solidFill>
                <a:effectLst/>
                <a:latin typeface="Open Sans" panose="020B0606030504020204" pitchFamily="34" charset="0"/>
              </a:rPr>
              <a:t> </a:t>
            </a:r>
            <a:r>
              <a:rPr lang="en-US" b="1" i="0" dirty="0" err="1" smtClean="0">
                <a:solidFill>
                  <a:srgbClr val="212529"/>
                </a:solidFill>
                <a:effectLst/>
                <a:latin typeface="Open Sans" panose="020B0606030504020204" pitchFamily="34" charset="0"/>
              </a:rPr>
              <a:t>sau</a:t>
            </a:r>
            <a:r>
              <a:rPr lang="en-US" b="1" i="0" dirty="0" smtClean="0">
                <a:solidFill>
                  <a:srgbClr val="212529"/>
                </a:solidFill>
                <a:effectLst/>
                <a:latin typeface="Open Sans" panose="020B0606030504020204" pitchFamily="34" charset="0"/>
              </a:rPr>
              <a:t> </a:t>
            </a:r>
            <a:r>
              <a:rPr lang="en-US" b="1" i="0" dirty="0" err="1" smtClean="0">
                <a:solidFill>
                  <a:srgbClr val="212529"/>
                </a:solidFill>
                <a:effectLst/>
                <a:latin typeface="Open Sans" panose="020B0606030504020204" pitchFamily="34" charset="0"/>
              </a:rPr>
              <a:t>đây</a:t>
            </a:r>
            <a:r>
              <a:rPr lang="en-US" b="1" i="0" dirty="0" smtClean="0">
                <a:solidFill>
                  <a:srgbClr val="212529"/>
                </a:solidFill>
                <a:effectLst/>
                <a:latin typeface="Open Sans" panose="020B0606030504020204" pitchFamily="34" charset="0"/>
              </a:rPr>
              <a:t>:</a:t>
            </a:r>
            <a:endParaRPr lang="en-US" b="1" dirty="0"/>
          </a:p>
        </p:txBody>
      </p:sp>
      <p:sp>
        <p:nvSpPr>
          <p:cNvPr id="4" name="Rectangle 3"/>
          <p:cNvSpPr/>
          <p:nvPr/>
        </p:nvSpPr>
        <p:spPr>
          <a:xfrm>
            <a:off x="828582" y="1468685"/>
            <a:ext cx="11014230" cy="4662815"/>
          </a:xfrm>
          <a:prstGeom prst="rect">
            <a:avLst/>
          </a:prstGeom>
        </p:spPr>
        <p:txBody>
          <a:bodyPr wrap="square">
            <a:spAutoFit/>
          </a:bodyPr>
          <a:lstStyle/>
          <a:p>
            <a:pPr marL="285750" indent="-285750">
              <a:lnSpc>
                <a:spcPct val="150000"/>
              </a:lnSpc>
              <a:buFont typeface="Wingdings" panose="05000000000000000000" pitchFamily="2" charset="2"/>
              <a:buChar char="ü"/>
            </a:pPr>
            <a:r>
              <a:rPr lang="vi-VN" b="0" i="0" dirty="0" smtClean="0">
                <a:solidFill>
                  <a:srgbClr val="212529"/>
                </a:solidFill>
                <a:effectLst/>
                <a:latin typeface="Open Sans" panose="020B0606030504020204" pitchFamily="34" charset="0"/>
              </a:rPr>
              <a:t>Cài đặt CI/CD cho việc tự động hóa quy trình deployment.</a:t>
            </a:r>
          </a:p>
          <a:p>
            <a:pPr marL="285750" indent="-285750">
              <a:lnSpc>
                <a:spcPct val="150000"/>
              </a:lnSpc>
              <a:buFont typeface="Wingdings" panose="05000000000000000000" pitchFamily="2" charset="2"/>
              <a:buChar char="ü"/>
            </a:pPr>
            <a:r>
              <a:rPr lang="vi-VN" b="0" i="0" dirty="0" smtClean="0">
                <a:solidFill>
                  <a:srgbClr val="212529"/>
                </a:solidFill>
                <a:effectLst/>
                <a:latin typeface="Open Sans" panose="020B0606030504020204" pitchFamily="34" charset="0"/>
              </a:rPr>
              <a:t>Nghiên cứu triển khai Quick Provisioning để xây dựng cơ sở hạ tầng một cách nhanh chóng.</a:t>
            </a:r>
          </a:p>
          <a:p>
            <a:pPr marL="285750" indent="-285750">
              <a:lnSpc>
                <a:spcPct val="150000"/>
              </a:lnSpc>
              <a:buFont typeface="Wingdings" panose="05000000000000000000" pitchFamily="2" charset="2"/>
              <a:buChar char="ü"/>
            </a:pPr>
            <a:r>
              <a:rPr lang="vi-VN" b="0" i="0" dirty="0" smtClean="0">
                <a:solidFill>
                  <a:srgbClr val="212529"/>
                </a:solidFill>
                <a:effectLst/>
                <a:latin typeface="Open Sans" panose="020B0606030504020204" pitchFamily="34" charset="0"/>
              </a:rPr>
              <a:t>Học thêm về containers, Kubernetes, serverless…</a:t>
            </a:r>
          </a:p>
          <a:p>
            <a:pPr marL="285750" indent="-285750">
              <a:lnSpc>
                <a:spcPct val="150000"/>
              </a:lnSpc>
              <a:buFont typeface="Wingdings" panose="05000000000000000000" pitchFamily="2" charset="2"/>
              <a:buChar char="ü"/>
            </a:pPr>
            <a:r>
              <a:rPr lang="vi-VN" b="0" i="0" dirty="0" smtClean="0">
                <a:solidFill>
                  <a:srgbClr val="212529"/>
                </a:solidFill>
                <a:effectLst/>
                <a:latin typeface="Open Sans" panose="020B0606030504020204" pitchFamily="34" charset="0"/>
              </a:rPr>
              <a:t>Về codebase, cần làm quen với các design patterns như Domain-Driven Design (DDD), Test-Driven Development (TDD), Behavior-Driven Development (BDD), Command and Query Responsibility Segregation (CQRS)…</a:t>
            </a:r>
          </a:p>
          <a:p>
            <a:pPr marL="285750" indent="-285750">
              <a:lnSpc>
                <a:spcPct val="150000"/>
              </a:lnSpc>
              <a:buFont typeface="Wingdings" panose="05000000000000000000" pitchFamily="2" charset="2"/>
              <a:buChar char="ü"/>
            </a:pPr>
            <a:r>
              <a:rPr lang="vi-VN" b="0" i="0" dirty="0" smtClean="0">
                <a:solidFill>
                  <a:srgbClr val="212529"/>
                </a:solidFill>
                <a:effectLst/>
                <a:latin typeface="Open Sans" panose="020B0606030504020204" pitchFamily="34" charset="0"/>
              </a:rPr>
              <a:t>Modular hóa các services/modules.</a:t>
            </a:r>
          </a:p>
          <a:p>
            <a:pPr marL="285750" indent="-285750">
              <a:lnSpc>
                <a:spcPct val="150000"/>
              </a:lnSpc>
              <a:buFont typeface="Wingdings" panose="05000000000000000000" pitchFamily="2" charset="2"/>
              <a:buChar char="ü"/>
            </a:pPr>
            <a:r>
              <a:rPr lang="vi-VN" b="0" i="0" dirty="0" smtClean="0">
                <a:solidFill>
                  <a:srgbClr val="212529"/>
                </a:solidFill>
                <a:effectLst/>
                <a:latin typeface="Open Sans" panose="020B0606030504020204" pitchFamily="34" charset="0"/>
              </a:rPr>
              <a:t>Consider áp dụng monorepos để sharing các dependencies cũng như xóa nhòa khoảng cách giữa các teams.</a:t>
            </a:r>
          </a:p>
          <a:p>
            <a:pPr marL="285750" indent="-285750">
              <a:lnSpc>
                <a:spcPct val="150000"/>
              </a:lnSpc>
              <a:buFont typeface="Wingdings" panose="05000000000000000000" pitchFamily="2" charset="2"/>
              <a:buChar char="ü"/>
            </a:pPr>
            <a:r>
              <a:rPr lang="vi-VN" b="0" i="0" dirty="0" smtClean="0">
                <a:solidFill>
                  <a:srgbClr val="212529"/>
                </a:solidFill>
                <a:effectLst/>
                <a:latin typeface="Open Sans" panose="020B0606030504020204" pitchFamily="34" charset="0"/>
              </a:rPr>
              <a:t>Cung cấp môi trường – kiến thức thêm về DevOps cho các team members.</a:t>
            </a:r>
            <a:endParaRPr lang="en-US" b="0" i="0" dirty="0" smtClean="0">
              <a:solidFill>
                <a:srgbClr val="212529"/>
              </a:solidFill>
              <a:effectLst/>
              <a:latin typeface="Open Sans" panose="020B0606030504020204" pitchFamily="34" charset="0"/>
            </a:endParaRPr>
          </a:p>
          <a:p>
            <a:pPr marL="285750" indent="-285750">
              <a:lnSpc>
                <a:spcPct val="150000"/>
              </a:lnSpc>
              <a:buFont typeface="Wingdings" panose="05000000000000000000" pitchFamily="2" charset="2"/>
              <a:buChar char="ü"/>
            </a:pPr>
            <a:r>
              <a:rPr lang="en-US" b="1" dirty="0" smtClean="0">
                <a:solidFill>
                  <a:srgbClr val="C00000"/>
                </a:solidFill>
              </a:rPr>
              <a:t>*** </a:t>
            </a:r>
            <a:r>
              <a:rPr lang="en-US" b="1" dirty="0" err="1" smtClean="0">
                <a:solidFill>
                  <a:srgbClr val="C00000"/>
                </a:solidFill>
              </a:rPr>
              <a:t>Nghiên</a:t>
            </a:r>
            <a:r>
              <a:rPr lang="en-US" b="1" dirty="0" smtClean="0">
                <a:solidFill>
                  <a:srgbClr val="C00000"/>
                </a:solidFill>
              </a:rPr>
              <a:t> </a:t>
            </a:r>
            <a:r>
              <a:rPr lang="en-US" b="1" dirty="0" err="1">
                <a:solidFill>
                  <a:srgbClr val="C00000"/>
                </a:solidFill>
              </a:rPr>
              <a:t>cứu</a:t>
            </a:r>
            <a:r>
              <a:rPr lang="en-US" b="1" dirty="0">
                <a:solidFill>
                  <a:srgbClr val="C00000"/>
                </a:solidFill>
              </a:rPr>
              <a:t> modular </a:t>
            </a:r>
            <a:r>
              <a:rPr lang="en-US" b="1" dirty="0" err="1">
                <a:solidFill>
                  <a:srgbClr val="C00000"/>
                </a:solidFill>
              </a:rPr>
              <a:t>hóa</a:t>
            </a:r>
            <a:r>
              <a:rPr lang="en-US" b="1" dirty="0">
                <a:solidFill>
                  <a:srgbClr val="C00000"/>
                </a:solidFill>
              </a:rPr>
              <a:t> </a:t>
            </a:r>
            <a:r>
              <a:rPr lang="en-US" b="1" dirty="0" err="1">
                <a:solidFill>
                  <a:srgbClr val="C00000"/>
                </a:solidFill>
              </a:rPr>
              <a:t>ứng</a:t>
            </a:r>
            <a:r>
              <a:rPr lang="en-US" b="1" dirty="0">
                <a:solidFill>
                  <a:srgbClr val="C00000"/>
                </a:solidFill>
              </a:rPr>
              <a:t> </a:t>
            </a:r>
            <a:r>
              <a:rPr lang="en-US" b="1" dirty="0" err="1">
                <a:solidFill>
                  <a:srgbClr val="C00000"/>
                </a:solidFill>
              </a:rPr>
              <a:t>dụng</a:t>
            </a:r>
            <a:r>
              <a:rPr lang="en-US" b="1" dirty="0">
                <a:solidFill>
                  <a:srgbClr val="C00000"/>
                </a:solidFill>
              </a:rPr>
              <a:t>, refactor codebase </a:t>
            </a:r>
            <a:r>
              <a:rPr lang="en-US" b="1" dirty="0" err="1">
                <a:solidFill>
                  <a:srgbClr val="C00000"/>
                </a:solidFill>
              </a:rPr>
              <a:t>hiện</a:t>
            </a:r>
            <a:r>
              <a:rPr lang="en-US" b="1" dirty="0">
                <a:solidFill>
                  <a:srgbClr val="C00000"/>
                </a:solidFill>
              </a:rPr>
              <a:t> </a:t>
            </a:r>
            <a:r>
              <a:rPr lang="en-US" b="1" dirty="0" err="1">
                <a:solidFill>
                  <a:srgbClr val="C00000"/>
                </a:solidFill>
              </a:rPr>
              <a:t>tại</a:t>
            </a:r>
            <a:endParaRPr lang="vi-VN" b="1" i="0" dirty="0">
              <a:solidFill>
                <a:srgbClr val="C00000"/>
              </a:solidFill>
              <a:effectLst/>
              <a:latin typeface="Open Sans" panose="020B0606030504020204" pitchFamily="34" charset="0"/>
            </a:endParaRPr>
          </a:p>
        </p:txBody>
      </p:sp>
    </p:spTree>
    <p:extLst>
      <p:ext uri="{BB962C8B-B14F-4D97-AF65-F5344CB8AC3E}">
        <p14:creationId xmlns:p14="http://schemas.microsoft.com/office/powerpoint/2010/main" val="3289960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Decorators </a:t>
            </a:r>
            <a:r>
              <a:rPr lang="en-US" b="1" dirty="0" err="1"/>
              <a:t>trong</a:t>
            </a:r>
            <a:r>
              <a:rPr lang="en-US" b="1" dirty="0"/>
              <a:t> </a:t>
            </a:r>
            <a:r>
              <a:rPr lang="en-US" b="1" dirty="0" smtClean="0"/>
              <a:t>Typescript</a:t>
            </a:r>
            <a:endParaRPr lang="en-US" dirty="0"/>
          </a:p>
        </p:txBody>
      </p:sp>
      <p:sp>
        <p:nvSpPr>
          <p:cNvPr id="3" name="Content Placeholder 2"/>
          <p:cNvSpPr>
            <a:spLocks noGrp="1"/>
          </p:cNvSpPr>
          <p:nvPr>
            <p:ph idx="1"/>
          </p:nvPr>
        </p:nvSpPr>
        <p:spPr>
          <a:xfrm>
            <a:off x="838200" y="1825625"/>
            <a:ext cx="10410645" cy="4687317"/>
          </a:xfrm>
        </p:spPr>
        <p:txBody>
          <a:bodyPr>
            <a:normAutofit fontScale="92500" lnSpcReduction="10000"/>
          </a:bodyPr>
          <a:lstStyle/>
          <a:p>
            <a:r>
              <a:rPr lang="vi-VN" dirty="0"/>
              <a:t>Decorator không phải là một tính năng mới của TypeScript, mà thực sự nó đến từ JavaScript, là một đề xuất </a:t>
            </a:r>
            <a:r>
              <a:rPr lang="vi-VN" dirty="0" smtClean="0">
                <a:latin typeface="Arial (Body)"/>
              </a:rPr>
              <a:t>trong</a:t>
            </a:r>
            <a:r>
              <a:rPr lang="en-US" dirty="0" smtClean="0">
                <a:latin typeface="Arial (Body)"/>
              </a:rPr>
              <a:t> </a:t>
            </a:r>
            <a:r>
              <a:rPr lang="en-US" dirty="0" err="1">
                <a:latin typeface="Arial (Body)"/>
              </a:rPr>
              <a:t>giai</a:t>
            </a:r>
            <a:r>
              <a:rPr lang="en-US" dirty="0">
                <a:latin typeface="Arial (Body)"/>
              </a:rPr>
              <a:t> </a:t>
            </a:r>
            <a:r>
              <a:rPr lang="en-US" dirty="0" err="1">
                <a:latin typeface="Arial (Body)"/>
              </a:rPr>
              <a:t>đoạn</a:t>
            </a:r>
            <a:r>
              <a:rPr lang="en-US" dirty="0">
                <a:latin typeface="Arial (Body)"/>
              </a:rPr>
              <a:t> 2. </a:t>
            </a:r>
            <a:r>
              <a:rPr lang="vi-VN" dirty="0" smtClean="0"/>
              <a:t>Khi </a:t>
            </a:r>
            <a:r>
              <a:rPr lang="vi-VN" dirty="0"/>
              <a:t>code được dịch bởi TypeScript, decorator sẽ wrap các thứ này lại và thêm vào các metadata</a:t>
            </a:r>
            <a:r>
              <a:rPr lang="vi-VN" dirty="0" smtClean="0"/>
              <a:t>.</a:t>
            </a:r>
            <a:endParaRPr lang="en-US" dirty="0" smtClean="0"/>
          </a:p>
          <a:p>
            <a:r>
              <a:rPr lang="vi-VN" dirty="0"/>
              <a:t>Trong JavaScript thuần từ trước phiên bản ES6, khái niệm decorator cũng đã xuất hiện dưới dạng "functional composition" - wrap một function bằng một function khác</a:t>
            </a:r>
            <a:r>
              <a:rPr lang="vi-VN" dirty="0" smtClean="0"/>
              <a:t>.</a:t>
            </a:r>
            <a:endParaRPr lang="en-US" dirty="0" smtClean="0"/>
          </a:p>
          <a:p>
            <a:r>
              <a:rPr lang="vi-VN" dirty="0" smtClean="0"/>
              <a:t>Bản chất của decorators chỉ là các hàm JavaScript, có thể được “hook” vào các class, method, accessor, properties hoặc parameters. </a:t>
            </a:r>
            <a:endParaRPr lang="en-US" dirty="0" smtClean="0"/>
          </a:p>
          <a:p>
            <a:r>
              <a:rPr lang="vi-VN" dirty="0" smtClean="0"/>
              <a:t>Nếu từng làm việc với React JS, thì thực tế nó cũng hoạt động theo cách tương tự</a:t>
            </a:r>
            <a:r>
              <a:rPr lang="en-US" dirty="0" smtClean="0"/>
              <a:t> </a:t>
            </a:r>
            <a:r>
              <a:rPr lang="vi-VN" dirty="0" smtClean="0"/>
              <a:t>khái niệm Higher-Order Component</a:t>
            </a:r>
            <a:r>
              <a:rPr lang="vi-VN" dirty="0" smtClean="0"/>
              <a:t>.</a:t>
            </a:r>
            <a:endParaRPr lang="en-US" dirty="0" smtClean="0"/>
          </a:p>
          <a:p>
            <a:endParaRPr lang="en-US" dirty="0"/>
          </a:p>
        </p:txBody>
      </p:sp>
    </p:spTree>
    <p:extLst>
      <p:ext uri="{BB962C8B-B14F-4D97-AF65-F5344CB8AC3E}">
        <p14:creationId xmlns:p14="http://schemas.microsoft.com/office/powerpoint/2010/main" val="98655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92172" y="1373128"/>
            <a:ext cx="7038975" cy="3990975"/>
          </a:xfrm>
          <a:prstGeom prst="rect">
            <a:avLst/>
          </a:prstGeom>
        </p:spPr>
      </p:pic>
    </p:spTree>
    <p:extLst>
      <p:ext uri="{BB962C8B-B14F-4D97-AF65-F5344CB8AC3E}">
        <p14:creationId xmlns:p14="http://schemas.microsoft.com/office/powerpoint/2010/main" val="3674778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4890" y="941403"/>
            <a:ext cx="5498171" cy="4295640"/>
          </a:xfrm>
          <a:prstGeom prst="rect">
            <a:avLst/>
          </a:prstGeom>
        </p:spPr>
      </p:pic>
      <p:pic>
        <p:nvPicPr>
          <p:cNvPr id="3" name="Picture 2"/>
          <p:cNvPicPr>
            <a:picLocks noChangeAspect="1"/>
          </p:cNvPicPr>
          <p:nvPr/>
        </p:nvPicPr>
        <p:blipFill>
          <a:blip r:embed="rId3"/>
          <a:stretch>
            <a:fillRect/>
          </a:stretch>
        </p:blipFill>
        <p:spPr>
          <a:xfrm>
            <a:off x="5676181" y="17612"/>
            <a:ext cx="6354253" cy="6840388"/>
          </a:xfrm>
          <a:prstGeom prst="rect">
            <a:avLst/>
          </a:prstGeom>
        </p:spPr>
      </p:pic>
    </p:spTree>
    <p:extLst>
      <p:ext uri="{BB962C8B-B14F-4D97-AF65-F5344CB8AC3E}">
        <p14:creationId xmlns:p14="http://schemas.microsoft.com/office/powerpoint/2010/main" val="2164180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Multiple </a:t>
            </a:r>
            <a:r>
              <a:rPr lang="en-US" b="1" dirty="0" smtClean="0"/>
              <a:t>decorators</a:t>
            </a:r>
            <a:endParaRPr lang="en-US" dirty="0"/>
          </a:p>
        </p:txBody>
      </p:sp>
      <p:sp>
        <p:nvSpPr>
          <p:cNvPr id="5" name="Content Placeholder 4"/>
          <p:cNvSpPr>
            <a:spLocks noGrp="1"/>
          </p:cNvSpPr>
          <p:nvPr>
            <p:ph idx="1"/>
          </p:nvPr>
        </p:nvSpPr>
        <p:spPr/>
        <p:txBody>
          <a:bodyPr>
            <a:normAutofit fontScale="70000" lnSpcReduction="20000"/>
          </a:bodyPr>
          <a:lstStyle/>
          <a:p>
            <a:r>
              <a:rPr lang="vi-VN" dirty="0"/>
              <a:t> </a:t>
            </a:r>
            <a:r>
              <a:rPr lang="en-US" dirty="0" smtClean="0"/>
              <a:t>C</a:t>
            </a:r>
            <a:r>
              <a:rPr lang="vi-VN" dirty="0" smtClean="0"/>
              <a:t>ó </a:t>
            </a:r>
            <a:r>
              <a:rPr lang="vi-VN" dirty="0"/>
              <a:t>thể khai báo multiple decorators cho đối tượng. Có 2 cách để triển khai như sau</a:t>
            </a:r>
            <a:r>
              <a:rPr lang="vi-VN" dirty="0" smtClean="0"/>
              <a:t>:</a:t>
            </a:r>
            <a:endParaRPr lang="en-US" dirty="0" smtClean="0"/>
          </a:p>
          <a:p>
            <a:pPr lvl="1">
              <a:buFont typeface="Wingdings" panose="05000000000000000000" pitchFamily="2" charset="2"/>
              <a:buChar char="ü"/>
            </a:pPr>
            <a:r>
              <a:rPr lang="vi-VN" dirty="0"/>
              <a:t>Trên cùng một hàng. Các decorator sẽ được dịch tuần tự từ trái qua phải. Các kết quả (results) sau đó sẽ là các functions được gọi tuần tự từ phải qua trái.</a:t>
            </a:r>
          </a:p>
          <a:p>
            <a:pPr lvl="1">
              <a:buFont typeface="Wingdings" panose="05000000000000000000" pitchFamily="2" charset="2"/>
              <a:buChar char="ü"/>
            </a:pPr>
            <a:r>
              <a:rPr lang="vi-VN" dirty="0"/>
              <a:t>Trên nhiều hàng. Các decorator sẽ được dịch tuần tự từ trên xuống dưới. Các kết quả (results) sau đó sẽ là các functions được gọi tuần tự từ dưới lên trên</a:t>
            </a:r>
            <a:r>
              <a:rPr lang="vi-VN" dirty="0" smtClean="0"/>
              <a:t>.</a:t>
            </a:r>
            <a:endParaRPr lang="en-US" dirty="0" smtClean="0"/>
          </a:p>
          <a:p>
            <a:r>
              <a:rPr lang="en-US" dirty="0" err="1"/>
              <a:t>Trong</a:t>
            </a:r>
            <a:r>
              <a:rPr lang="en-US" dirty="0"/>
              <a:t> Typescript, </a:t>
            </a:r>
            <a:r>
              <a:rPr lang="en-US" dirty="0" err="1"/>
              <a:t>có</a:t>
            </a:r>
            <a:r>
              <a:rPr lang="en-US" dirty="0"/>
              <a:t> 5 </a:t>
            </a:r>
            <a:r>
              <a:rPr lang="en-US" dirty="0" err="1"/>
              <a:t>loại</a:t>
            </a:r>
            <a:r>
              <a:rPr lang="en-US" dirty="0"/>
              <a:t> </a:t>
            </a:r>
            <a:r>
              <a:rPr lang="en-US" dirty="0" smtClean="0"/>
              <a:t>decorator: class/method/property/</a:t>
            </a:r>
            <a:r>
              <a:rPr lang="en-US" dirty="0" err="1" smtClean="0"/>
              <a:t>accessor</a:t>
            </a:r>
            <a:r>
              <a:rPr lang="en-US" dirty="0" smtClean="0"/>
              <a:t>/parameter decorator</a:t>
            </a:r>
          </a:p>
          <a:p>
            <a:r>
              <a:rPr lang="vi-VN" dirty="0"/>
              <a:t>Có một thứ tự được xác định rõ ràng về cách áp dụng cho các kiểu khai báo decorator khác nhau bên trong một class</a:t>
            </a:r>
            <a:r>
              <a:rPr lang="vi-VN" dirty="0" smtClean="0"/>
              <a:t>:</a:t>
            </a:r>
            <a:endParaRPr lang="en-US" dirty="0" smtClean="0"/>
          </a:p>
          <a:p>
            <a:pPr lvl="1">
              <a:buFont typeface="Wingdings" panose="05000000000000000000" pitchFamily="2" charset="2"/>
              <a:buChar char="ü"/>
            </a:pPr>
            <a:r>
              <a:rPr lang="en-US" dirty="0"/>
              <a:t>Parameter Decorators, </a:t>
            </a:r>
            <a:r>
              <a:rPr lang="en-US" dirty="0" err="1"/>
              <a:t>sau</a:t>
            </a:r>
            <a:r>
              <a:rPr lang="en-US" dirty="0"/>
              <a:t> </a:t>
            </a:r>
            <a:r>
              <a:rPr lang="en-US" dirty="0" err="1"/>
              <a:t>đó</a:t>
            </a:r>
            <a:r>
              <a:rPr lang="en-US" dirty="0"/>
              <a:t> là Method Decorators, </a:t>
            </a:r>
            <a:r>
              <a:rPr lang="en-US" dirty="0" err="1"/>
              <a:t>Accessor</a:t>
            </a:r>
            <a:r>
              <a:rPr lang="en-US" dirty="0"/>
              <a:t> Decorators, </a:t>
            </a:r>
            <a:r>
              <a:rPr lang="en-US" dirty="0" err="1"/>
              <a:t>hoặc</a:t>
            </a:r>
            <a:r>
              <a:rPr lang="en-US" dirty="0"/>
              <a:t> Property Decorators:</a:t>
            </a:r>
          </a:p>
          <a:p>
            <a:pPr lvl="2">
              <a:buFont typeface="Wingdings" panose="05000000000000000000" pitchFamily="2" charset="2"/>
              <a:buChar char="v"/>
            </a:pPr>
            <a:r>
              <a:rPr lang="en-US" dirty="0" err="1"/>
              <a:t>Áp</a:t>
            </a:r>
            <a:r>
              <a:rPr lang="en-US" dirty="0"/>
              <a:t> </a:t>
            </a:r>
            <a:r>
              <a:rPr lang="en-US" dirty="0" err="1"/>
              <a:t>dụng</a:t>
            </a:r>
            <a:r>
              <a:rPr lang="en-US" dirty="0"/>
              <a:t> </a:t>
            </a:r>
            <a:r>
              <a:rPr lang="en-US" dirty="0" err="1"/>
              <a:t>cho</a:t>
            </a:r>
            <a:r>
              <a:rPr lang="en-US" dirty="0"/>
              <a:t> </a:t>
            </a:r>
            <a:r>
              <a:rPr lang="en-US" dirty="0" err="1"/>
              <a:t>từng</a:t>
            </a:r>
            <a:r>
              <a:rPr lang="en-US" dirty="0"/>
              <a:t> instance member.</a:t>
            </a:r>
          </a:p>
          <a:p>
            <a:pPr lvl="2">
              <a:buFont typeface="Wingdings" panose="05000000000000000000" pitchFamily="2" charset="2"/>
              <a:buChar char="v"/>
            </a:pPr>
            <a:r>
              <a:rPr lang="en-US" dirty="0" err="1"/>
              <a:t>Áp</a:t>
            </a:r>
            <a:r>
              <a:rPr lang="en-US" dirty="0"/>
              <a:t> </a:t>
            </a:r>
            <a:r>
              <a:rPr lang="en-US" dirty="0" err="1"/>
              <a:t>dụng</a:t>
            </a:r>
            <a:r>
              <a:rPr lang="en-US" dirty="0"/>
              <a:t> </a:t>
            </a:r>
            <a:r>
              <a:rPr lang="en-US" dirty="0" err="1"/>
              <a:t>cho</a:t>
            </a:r>
            <a:r>
              <a:rPr lang="en-US" dirty="0"/>
              <a:t> </a:t>
            </a:r>
            <a:r>
              <a:rPr lang="en-US" dirty="0" err="1"/>
              <a:t>từng</a:t>
            </a:r>
            <a:r>
              <a:rPr lang="en-US" dirty="0"/>
              <a:t> static member.</a:t>
            </a:r>
          </a:p>
          <a:p>
            <a:pPr lvl="1">
              <a:buFont typeface="Wingdings" panose="05000000000000000000" pitchFamily="2" charset="2"/>
              <a:buChar char="ü"/>
            </a:pPr>
            <a:r>
              <a:rPr lang="en-US" dirty="0"/>
              <a:t>Parameter Decorators</a:t>
            </a:r>
          </a:p>
          <a:p>
            <a:pPr lvl="2">
              <a:buFont typeface="Wingdings" panose="05000000000000000000" pitchFamily="2" charset="2"/>
              <a:buChar char="v"/>
            </a:pPr>
            <a:r>
              <a:rPr lang="en-US" dirty="0" err="1"/>
              <a:t>Áp</a:t>
            </a:r>
            <a:r>
              <a:rPr lang="en-US" dirty="0"/>
              <a:t> </a:t>
            </a:r>
            <a:r>
              <a:rPr lang="en-US" dirty="0" err="1"/>
              <a:t>dụng</a:t>
            </a:r>
            <a:r>
              <a:rPr lang="en-US" dirty="0"/>
              <a:t> </a:t>
            </a:r>
            <a:r>
              <a:rPr lang="en-US" dirty="0" err="1"/>
              <a:t>cho</a:t>
            </a:r>
            <a:r>
              <a:rPr lang="en-US" dirty="0"/>
              <a:t> constructor.</a:t>
            </a:r>
          </a:p>
          <a:p>
            <a:pPr lvl="1">
              <a:buFont typeface="Wingdings" panose="05000000000000000000" pitchFamily="2" charset="2"/>
              <a:buChar char="ü"/>
            </a:pPr>
            <a:r>
              <a:rPr lang="en-US" dirty="0"/>
              <a:t>Class Decorators</a:t>
            </a:r>
          </a:p>
          <a:p>
            <a:pPr lvl="2">
              <a:buFont typeface="Wingdings" panose="05000000000000000000" pitchFamily="2" charset="2"/>
              <a:buChar char="v"/>
            </a:pPr>
            <a:r>
              <a:rPr lang="en-US" dirty="0" err="1"/>
              <a:t>Áp</a:t>
            </a:r>
            <a:r>
              <a:rPr lang="en-US" dirty="0"/>
              <a:t> </a:t>
            </a:r>
            <a:r>
              <a:rPr lang="en-US" dirty="0" err="1"/>
              <a:t>dụng</a:t>
            </a:r>
            <a:r>
              <a:rPr lang="en-US" dirty="0"/>
              <a:t> </a:t>
            </a:r>
            <a:r>
              <a:rPr lang="en-US" dirty="0" err="1"/>
              <a:t>cho</a:t>
            </a:r>
            <a:r>
              <a:rPr lang="en-US" dirty="0"/>
              <a:t> class.</a:t>
            </a:r>
          </a:p>
          <a:p>
            <a:endParaRPr lang="en-US" dirty="0"/>
          </a:p>
        </p:txBody>
      </p:sp>
    </p:spTree>
    <p:extLst>
      <p:ext uri="{BB962C8B-B14F-4D97-AF65-F5344CB8AC3E}">
        <p14:creationId xmlns:p14="http://schemas.microsoft.com/office/powerpoint/2010/main" val="2289680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0076" y="127869"/>
            <a:ext cx="5721381" cy="3893418"/>
          </a:xfrm>
          <a:prstGeom prst="rect">
            <a:avLst/>
          </a:prstGeom>
        </p:spPr>
      </p:pic>
      <p:pic>
        <p:nvPicPr>
          <p:cNvPr id="5" name="Picture 4"/>
          <p:cNvPicPr>
            <a:picLocks noChangeAspect="1"/>
          </p:cNvPicPr>
          <p:nvPr/>
        </p:nvPicPr>
        <p:blipFill>
          <a:blip r:embed="rId3"/>
          <a:stretch>
            <a:fillRect/>
          </a:stretch>
        </p:blipFill>
        <p:spPr>
          <a:xfrm>
            <a:off x="5861177" y="2234243"/>
            <a:ext cx="6174604" cy="4304940"/>
          </a:xfrm>
          <a:prstGeom prst="rect">
            <a:avLst/>
          </a:prstGeom>
        </p:spPr>
      </p:pic>
    </p:spTree>
    <p:extLst>
      <p:ext uri="{BB962C8B-B14F-4D97-AF65-F5344CB8AC3E}">
        <p14:creationId xmlns:p14="http://schemas.microsoft.com/office/powerpoint/2010/main" val="1150114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94958" y="105067"/>
            <a:ext cx="6793032" cy="6553177"/>
          </a:xfrm>
          <a:prstGeom prst="rect">
            <a:avLst/>
          </a:prstGeom>
        </p:spPr>
      </p:pic>
    </p:spTree>
    <p:extLst>
      <p:ext uri="{BB962C8B-B14F-4D97-AF65-F5344CB8AC3E}">
        <p14:creationId xmlns:p14="http://schemas.microsoft.com/office/powerpoint/2010/main" val="1822351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1951</Words>
  <Application>Microsoft Office PowerPoint</Application>
  <PresentationFormat>Widescreen</PresentationFormat>
  <Paragraphs>227</Paragraphs>
  <Slides>35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Arial (Body)</vt:lpstr>
      <vt:lpstr>Calibri</vt:lpstr>
      <vt:lpstr>Calibri Light</vt:lpstr>
      <vt:lpstr>Open Sans</vt:lpstr>
      <vt:lpstr>Times New Roman</vt:lpstr>
      <vt:lpstr>var(--bs-font-monospace)</vt:lpstr>
      <vt:lpstr>Wingdings</vt:lpstr>
      <vt:lpstr>Office Theme</vt:lpstr>
      <vt:lpstr>Why NEST</vt:lpstr>
      <vt:lpstr>Base knowledge</vt:lpstr>
      <vt:lpstr>Base knowledge</vt:lpstr>
      <vt:lpstr>Decorators trong Typescript</vt:lpstr>
      <vt:lpstr>PowerPoint Presentation</vt:lpstr>
      <vt:lpstr>PowerPoint Presentation</vt:lpstr>
      <vt:lpstr>Multiple decorators</vt:lpstr>
      <vt:lpstr>PowerPoint Presentation</vt:lpstr>
      <vt:lpstr>PowerPoint Presentation</vt:lpstr>
      <vt:lpstr>PowerPoint Presentation</vt:lpstr>
      <vt:lpstr>PowerPoint Presentation</vt:lpstr>
      <vt:lpstr>PowerPoint Presentation</vt:lpstr>
      <vt:lpstr>PowerPoint Presentation</vt:lpstr>
      <vt:lpstr>NestJS – Providers Providers là thành phần cơ bản và cực kỳ quan trọng trong Nest để thực hiện Dependency Injection. Dependency Injection là một DP(Design Pattern).</vt:lpstr>
      <vt:lpstr>NestJS – Providers Providers là thành phần cơ bản và cực kỳ quan trọng trong Nest để thực hiện Dependency Injection. Dependency Injection là một DP(Design Pattern).</vt:lpstr>
      <vt:lpstr>Dependency Injection Providers là thành phần cơ bản và cực kỳ quan trọng trong Nest để thực hiện Dependency Injection. Dependency Injection là một DP(Design Pattern).</vt:lpstr>
      <vt:lpstr>PowerPoint Presentation</vt:lpstr>
      <vt:lpstr>Providers cơ bản</vt:lpstr>
      <vt:lpstr>PowerPoint Presentation</vt:lpstr>
      <vt:lpstr>NestJS – Controllers  Trách nhiệm chính của controllers là xử lý các requests và phản hồi lại cho phía client.</vt:lpstr>
      <vt:lpstr>Truyền nhận dữ liệu qua DTO  DTO (Data Transfer Object) - là cách triển khai một design pattern rất phổ biến - Transfer Object Pattern. Chúng đơn giản là các object xác định kiểu dữ liệu sẽ được gửi đi hoặc nhận về, và có thể được serialize khi truyền qua mạng. Chúng không - và cũng không nên có các logic xử lý bên dưới.</vt:lpstr>
      <vt:lpstr>WHY: Ưu tiên sử dụng class trong DTO</vt:lpstr>
      <vt:lpstr>PowerPoint Presentation</vt:lpstr>
      <vt:lpstr>Các design pattern cần biết khi làm việc với NestJS</vt:lpstr>
      <vt:lpstr>Singleton</vt:lpstr>
      <vt:lpstr>Fluent Interface</vt:lpstr>
      <vt:lpstr>MVC - Model View Controller</vt:lpstr>
      <vt:lpstr>IoC (Inversion of Controls)</vt:lpstr>
      <vt:lpstr>Dependency Inversion Principle (DIP)</vt:lpstr>
      <vt:lpstr>PowerPoint Presentation</vt:lpstr>
      <vt:lpstr>PowerPoint Presentation</vt:lpstr>
      <vt:lpstr>Monolith Application &amp;&amp; MicroServices</vt:lpstr>
      <vt:lpstr>Microservices cũng tồn tại rất nhiều nhược điểm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NEST</dc:title>
  <dc:creator>Boss</dc:creator>
  <cp:lastModifiedBy>Boss</cp:lastModifiedBy>
  <cp:revision>17</cp:revision>
  <dcterms:created xsi:type="dcterms:W3CDTF">2024-03-01T02:28:02Z</dcterms:created>
  <dcterms:modified xsi:type="dcterms:W3CDTF">2024-03-01T05:21:03Z</dcterms:modified>
</cp:coreProperties>
</file>