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3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79813"/>
  </p:normalViewPr>
  <p:slideViewPr>
    <p:cSldViewPr snapToGrid="0" snapToObjects="1">
      <p:cViewPr varScale="1">
        <p:scale>
          <a:sx n="71" d="100"/>
          <a:sy n="71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8627D-62B2-584F-A924-FDC5C3F80F1A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13223-F577-7C46-87B4-C625343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7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3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8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(3) would evaluate as true always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On board: Bring back to if (result == true) – walk through it, show how the computer reads it, and why its extra work – correct it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9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Initialization is important to avoid garbage values</a:t>
            </a:r>
          </a:p>
          <a:p>
            <a:r>
              <a:rPr lang="en-US" b="1" dirty="0" err="1" smtClean="0"/>
              <a:t>Xcode</a:t>
            </a:r>
            <a:r>
              <a:rPr lang="en-US" b="1" dirty="0" smtClean="0"/>
              <a:t> and Visual Studio automatically initialize</a:t>
            </a:r>
            <a:r>
              <a:rPr lang="en-US" b="1" baseline="0" dirty="0" smtClean="0"/>
              <a:t> to 0, but the </a:t>
            </a:r>
            <a:r>
              <a:rPr lang="en-US" b="1" baseline="0" dirty="0" err="1" smtClean="0"/>
              <a:t>autograder</a:t>
            </a:r>
            <a:r>
              <a:rPr lang="en-US" b="1" baseline="0" dirty="0" smtClean="0"/>
              <a:t> will not!</a:t>
            </a:r>
          </a:p>
          <a:p>
            <a:r>
              <a:rPr lang="en-US" b="1" baseline="0" dirty="0" smtClean="0"/>
              <a:t>After first letter, use any combo of letters, numbers, and underscores as long as not reserved word</a:t>
            </a:r>
          </a:p>
          <a:p>
            <a:r>
              <a:rPr lang="en-US" b="1" baseline="0" dirty="0" smtClean="0"/>
              <a:t>Only alphanumeric and underscores!!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7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3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75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0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4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 is</a:t>
            </a:r>
            <a:r>
              <a:rPr lang="en-US" baseline="0" dirty="0" smtClean="0"/>
              <a:t> software which takes the source code to object code</a:t>
            </a:r>
            <a:endParaRPr lang="en-US" dirty="0" smtClean="0"/>
          </a:p>
          <a:p>
            <a:r>
              <a:rPr lang="en-US" dirty="0" smtClean="0"/>
              <a:t>Machine language = binary (1s and</a:t>
            </a:r>
            <a:r>
              <a:rPr lang="en-US" baseline="0" dirty="0" smtClean="0"/>
              <a:t> 0s)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3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halving the problem each time we vastly improve the search</a:t>
            </a:r>
            <a:r>
              <a:rPr lang="en-US" baseline="0" dirty="0" smtClean="0"/>
              <a:t> through the book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Conditions</a:t>
            </a:r>
          </a:p>
          <a:p>
            <a:r>
              <a:rPr lang="en-US" dirty="0" smtClean="0"/>
              <a:t>Difference</a:t>
            </a:r>
            <a:r>
              <a:rPr lang="en-US" baseline="0" dirty="0" smtClean="0"/>
              <a:t> between </a:t>
            </a:r>
            <a:r>
              <a:rPr lang="en-US" baseline="0" dirty="0" err="1" smtClean="0"/>
              <a:t>pseudocode</a:t>
            </a:r>
            <a:r>
              <a:rPr lang="en-US" baseline="0" dirty="0" smtClean="0"/>
              <a:t> and source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Code editor</a:t>
            </a:r>
          </a:p>
          <a:p>
            <a:r>
              <a:rPr lang="en-US" baseline="0" dirty="0" smtClean="0"/>
              <a:t>Compiler</a:t>
            </a:r>
          </a:p>
          <a:p>
            <a:r>
              <a:rPr lang="en-US" baseline="0" dirty="0" smtClean="0"/>
              <a:t>Object code (370)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Return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Semicolons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Cout</a:t>
            </a:r>
            <a:endParaRPr lang="en-US" baseline="0" dirty="0" smtClean="0"/>
          </a:p>
          <a:p>
            <a:r>
              <a:rPr lang="en-US" baseline="0" dirty="0" err="1" smtClean="0"/>
              <a:t>cin</a:t>
            </a:r>
            <a:endParaRPr lang="en-US" baseline="0" dirty="0" smtClean="0"/>
          </a:p>
          <a:p>
            <a:r>
              <a:rPr lang="en-US" baseline="0" dirty="0" err="1" smtClean="0"/>
              <a:t>Endl</a:t>
            </a:r>
            <a:endParaRPr lang="en-US" baseline="0" dirty="0" smtClean="0"/>
          </a:p>
          <a:p>
            <a:r>
              <a:rPr lang="en-US" baseline="0" dirty="0" smtClean="0"/>
              <a:t>#include</a:t>
            </a:r>
          </a:p>
          <a:p>
            <a:r>
              <a:rPr lang="en-US" baseline="0" dirty="0" smtClean="0"/>
              <a:t>Using namespace </a:t>
            </a:r>
            <a:r>
              <a:rPr lang="en-US" baseline="0" dirty="0" err="1" smtClean="0"/>
              <a:t>std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Variables</a:t>
            </a:r>
          </a:p>
          <a:p>
            <a:r>
              <a:rPr lang="en-US" baseline="0" dirty="0" smtClean="0"/>
              <a:t>Data types</a:t>
            </a:r>
          </a:p>
          <a:p>
            <a:r>
              <a:rPr lang="en-US" baseline="0" dirty="0" smtClean="0"/>
              <a:t>Operators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 division</a:t>
            </a:r>
          </a:p>
          <a:p>
            <a:r>
              <a:rPr lang="en-US" baseline="0" dirty="0" smtClean="0"/>
              <a:t>modulo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13223-F577-7C46-87B4-C625343CCA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9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386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72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D7636C-86F5-1F44-B610-7EEDFD6DFE51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0269C0-D1BB-0049-8A43-6E86CA135F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462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EECS 183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3807502"/>
            <a:ext cx="9070848" cy="133176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merican Typewriter" charset="0"/>
                <a:ea typeface="American Typewriter" charset="0"/>
                <a:cs typeface="American Typewriter" charset="0"/>
              </a:rPr>
              <a:t>Elementary Programming Concepts </a:t>
            </a:r>
          </a:p>
          <a:p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Hannah Westra</a:t>
            </a:r>
          </a:p>
          <a:p>
            <a:r>
              <a:rPr lang="en-US" sz="20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hmwestra@umich.edu</a:t>
            </a:r>
            <a:endParaRPr 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Xcode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vs. Visual Studio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What is an IDE?</a:t>
            </a:r>
          </a:p>
          <a:p>
            <a:pPr lvl="1"/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Integrated Development Environment</a:t>
            </a:r>
          </a:p>
          <a:p>
            <a:pPr lvl="1"/>
            <a:r>
              <a:rPr lang="en-US" sz="2800" dirty="0" err="1">
                <a:latin typeface="American Typewriter" charset="0"/>
                <a:ea typeface="American Typewriter" charset="0"/>
                <a:cs typeface="American Typewriter" charset="0"/>
              </a:rPr>
              <a:t>Xcode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 and Visual Studio are just a couple 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examples</a:t>
            </a:r>
          </a:p>
          <a:p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I work with </a:t>
            </a:r>
            <a:r>
              <a:rPr lang="en-US" sz="2800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Xcode</a:t>
            </a:r>
            <a:endParaRPr lang="en-US" sz="28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If I can’t help you with a Visual Studio question, I will find someone who can!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883010"/>
            <a:ext cx="9144000" cy="51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Basics of Programming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57645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You will write your programs in an IDE (</a:t>
            </a:r>
            <a:r>
              <a:rPr lang="en-US" sz="2800" dirty="0" err="1">
                <a:latin typeface="American Typewriter" charset="0"/>
                <a:ea typeface="American Typewriter" charset="0"/>
                <a:cs typeface="American Typewriter" charset="0"/>
              </a:rPr>
              <a:t>Xcode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 or Visual Studio)</a:t>
            </a: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These provide a code editor (where you write and edit code)</a:t>
            </a: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The code you write is sent through a compiler</a:t>
            </a: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The compiler turns your code into object code (machine language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11388" y="5307106"/>
            <a:ext cx="1434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99411" y="5307106"/>
            <a:ext cx="1434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15671" y="5122440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8823" y="5122440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5812" y="5122440"/>
            <a:ext cx="17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375" y="2561041"/>
            <a:ext cx="6911789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What Is An Algorithm?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A specific approach to solve a problem</a:t>
            </a:r>
          </a:p>
          <a:p>
            <a:pPr lvl="1"/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Counting people in a room (you did this in lecture)</a:t>
            </a:r>
          </a:p>
          <a:p>
            <a:pPr lvl="1"/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Finding a certain page in a book</a:t>
            </a:r>
          </a:p>
          <a:p>
            <a:pPr lvl="1"/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Picking teams with captains</a:t>
            </a: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Different algorithms vary in efficiency and speed</a:t>
            </a:r>
          </a:p>
          <a:p>
            <a:pPr lvl="1"/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You’ll learn more about this in EECS203 and 281 if you choose to take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2" y="2220382"/>
            <a:ext cx="3397624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Questions?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31" y="723086"/>
            <a:ext cx="7630738" cy="5396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5330586"/>
            <a:ext cx="6571129" cy="8308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Any Reserved Words?</a:t>
            </a:r>
            <a:endParaRPr lang="en-US" dirty="0">
              <a:solidFill>
                <a:srgbClr val="0070C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65" y="497454"/>
            <a:ext cx="7906870" cy="58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in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 and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To use these program calls we need to add: </a:t>
            </a:r>
          </a:p>
          <a:p>
            <a:pPr marL="68580" indent="0">
              <a:buNone/>
            </a:pP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#include &lt;</a:t>
            </a:r>
            <a:r>
              <a:rPr lang="en-US" sz="2400" b="1" dirty="0" err="1">
                <a:latin typeface="American Typewriter" charset="0"/>
                <a:ea typeface="American Typewriter" charset="0"/>
                <a:cs typeface="American Typewriter" charset="0"/>
              </a:rPr>
              <a:t>iostream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&gt; </a:t>
            </a:r>
          </a:p>
          <a:p>
            <a:pPr marL="68580" indent="0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at the top of our program</a:t>
            </a:r>
          </a:p>
          <a:p>
            <a:pPr marL="68580" indent="0">
              <a:buNone/>
            </a:pP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This allows us access to the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iostream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library from which the operations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b="1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and </a:t>
            </a:r>
            <a:r>
              <a:rPr lang="en-US" sz="2400" b="1" dirty="0" err="1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come from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and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does </a:t>
            </a:r>
            <a:r>
              <a:rPr lang="en-US" sz="2400" b="1" dirty="0" err="1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do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</a:p>
          <a:p>
            <a:pPr lvl="1"/>
            <a:r>
              <a:rPr lang="en-US" sz="2200" b="1" dirty="0" err="1">
                <a:latin typeface="American Typewriter" charset="0"/>
                <a:ea typeface="American Typewriter" charset="0"/>
                <a:cs typeface="American Typewriter" charset="0"/>
              </a:rPr>
              <a:t>c</a:t>
            </a:r>
            <a:r>
              <a:rPr lang="en-US" sz="2200" b="1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out</a:t>
            </a:r>
            <a:r>
              <a:rPr lang="en-US" sz="2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&lt;&lt;</a:t>
            </a:r>
            <a:r>
              <a:rPr lang="en-US" sz="2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 “Hello World!”;</a:t>
            </a:r>
            <a:endParaRPr lang="en-US" sz="2200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31520"/>
            <a:ext cx="9403976" cy="1371600"/>
          </a:xfrm>
        </p:spPr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About Me: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Junior majoring in Computer Science, minoring in Science, Technology, &amp; Society</a:t>
            </a:r>
          </a:p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First Semester as EECS 183 IA</a:t>
            </a:r>
          </a:p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Had never programmed before 183</a:t>
            </a:r>
          </a:p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EECS Courses I’ve taken:</a:t>
            </a:r>
          </a:p>
          <a:p>
            <a:pPr lvl="1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183, 203, 280, 281, 398, 370, 485</a:t>
            </a:r>
          </a:p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Chair of Project Flavor at the University and Interned for a Food App Last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Summer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and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What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does </a:t>
            </a:r>
            <a:r>
              <a:rPr lang="en-US" sz="2400" b="1" dirty="0" err="1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do?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Call to a function that prints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output to standard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and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What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does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do?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Prints output to standard </a:t>
            </a:r>
            <a:r>
              <a:rPr lang="en-US" sz="24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output</a:t>
            </a:r>
            <a:endParaRPr lang="en-US" sz="24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does </a:t>
            </a:r>
            <a:r>
              <a:rPr lang="en-US" sz="2400" b="1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do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</a:p>
          <a:p>
            <a:pPr lvl="1"/>
            <a:r>
              <a:rPr lang="en-US" sz="2200" b="1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sz="2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&gt;&gt;</a:t>
            </a:r>
            <a:r>
              <a:rPr lang="en-US" sz="2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200" b="1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defined_variable</a:t>
            </a:r>
            <a:r>
              <a:rPr lang="en-US" sz="2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;</a:t>
            </a:r>
            <a:endParaRPr lang="en-US" sz="2200" b="1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and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What does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cout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do? 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Call to a function that prints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output to standard </a:t>
            </a:r>
            <a:r>
              <a:rPr lang="en-US" sz="24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output</a:t>
            </a:r>
            <a:endParaRPr lang="en-US" sz="24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does </a:t>
            </a:r>
            <a:r>
              <a:rPr lang="en-US" sz="2400" b="1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do? 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Call to a function that reads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input in from the user</a:t>
            </a:r>
            <a:endParaRPr lang="en-US" sz="2400" b="1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Data Types 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What is a </a:t>
            </a:r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double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? An </a:t>
            </a:r>
            <a:r>
              <a:rPr lang="en-US" b="1" dirty="0" err="1">
                <a:latin typeface="American Typewriter" charset="0"/>
                <a:ea typeface="American Typewriter" charset="0"/>
                <a:cs typeface="American Typewriter" charset="0"/>
              </a:rPr>
              <a:t>int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</a:p>
          <a:p>
            <a:pPr lvl="1"/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5.0 is a double type, 5 is an </a:t>
            </a:r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int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type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What is a </a:t>
            </a:r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char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</a:p>
          <a:p>
            <a:pPr lvl="1"/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‘a’, ‘k’ 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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denoted by single quotes</a:t>
            </a: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What is a </a:t>
            </a:r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string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</a:p>
          <a:p>
            <a:pPr lvl="1"/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A collection of characters (chars)</a:t>
            </a:r>
          </a:p>
          <a:p>
            <a:pPr lvl="1"/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“hello”, “me”, “a” 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 denoted by double quotes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What is a </a:t>
            </a:r>
            <a:r>
              <a:rPr lang="en-US" b="1" dirty="0" err="1">
                <a:latin typeface="American Typewriter" charset="0"/>
                <a:ea typeface="American Typewriter" charset="0"/>
                <a:cs typeface="American Typewriter" charset="0"/>
              </a:rPr>
              <a:t>bool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</a:p>
          <a:p>
            <a:pPr lvl="1"/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Holds value </a:t>
            </a:r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true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or </a:t>
            </a:r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Binary and 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The most important thing to remember:</a:t>
            </a:r>
          </a:p>
          <a:p>
            <a:pPr lvl="1"/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0 is false</a:t>
            </a:r>
          </a:p>
          <a:p>
            <a:pPr lvl="1"/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1 is true</a:t>
            </a:r>
          </a:p>
          <a:p>
            <a:pPr lvl="1"/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Any number that isn’t 0 is also true</a:t>
            </a:r>
          </a:p>
          <a:p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Look online and in lecture for more details about binary code and binary/decimal  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numbers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What is a variable?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sz="2800" dirty="0" err="1">
                <a:latin typeface="American Typewriter" charset="0"/>
                <a:ea typeface="American Typewriter" charset="0"/>
                <a:cs typeface="American Typewriter" charset="0"/>
              </a:rPr>
              <a:t>int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 result = 0;</a:t>
            </a:r>
          </a:p>
          <a:p>
            <a:pPr marL="68580" indent="0">
              <a:buNone/>
            </a:pP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A element in code that has a specific type, and 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holds or stores </a:t>
            </a:r>
            <a:r>
              <a:rPr lang="en-US" sz="28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values in memory</a:t>
            </a:r>
            <a:endParaRPr lang="en-US" sz="2800" b="1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b="1" i="1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int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is the type of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Variable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Naming and Initializing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Always 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initialize 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your variable to 0, or its initial 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value</a:t>
            </a: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The variable should have a descriptive name</a:t>
            </a:r>
          </a:p>
          <a:p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Case-sensitive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 </a:t>
            </a:r>
            <a:r>
              <a:rPr lang="en-US" sz="2800" dirty="0" err="1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int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 result vs. </a:t>
            </a:r>
            <a:r>
              <a:rPr lang="en-US" sz="2800" dirty="0" err="1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int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 Result</a:t>
            </a:r>
          </a:p>
          <a:p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Start with a letter or underscore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Make sure your variable is not a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 reserved word</a:t>
            </a:r>
          </a:p>
          <a:p>
            <a:pPr lvl="1"/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Check the lecture slides and resources on the website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Sample Program: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86" y="2103120"/>
            <a:ext cx="8512028" cy="37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Operations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963731"/>
            <a:ext cx="10058400" cy="12855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merican Typewriter" charset="0"/>
                <a:ea typeface="American Typewriter" charset="0"/>
                <a:cs typeface="American Typewriter" charset="0"/>
              </a:rPr>
              <a:t>+     -     /     %    *    =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sz="6000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  <a:t>What does it do</a:t>
            </a:r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  <a:endParaRPr lang="en-US" sz="3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229547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merican Typewriter" charset="0"/>
                <a:ea typeface="American Typewriter" charset="0"/>
                <a:cs typeface="American Typewriter" charset="0"/>
              </a:rPr>
              <a:t>Your Turn!</a:t>
            </a:r>
            <a:endParaRPr lang="en-US" sz="6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4" y="2938072"/>
            <a:ext cx="6026046" cy="3096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merican Typewriter" charset="0"/>
                <a:ea typeface="American Typewriter" charset="0"/>
                <a:cs typeface="American Typewriter" charset="0"/>
              </a:rPr>
              <a:t>Name, Year</a:t>
            </a:r>
          </a:p>
          <a:p>
            <a:pPr algn="ctr"/>
            <a:r>
              <a:rPr lang="en-US" sz="3200" dirty="0" smtClean="0">
                <a:latin typeface="American Typewriter" charset="0"/>
                <a:ea typeface="American Typewriter" charset="0"/>
                <a:cs typeface="American Typewriter" charset="0"/>
              </a:rPr>
              <a:t>Take 2-3 minutes to get</a:t>
            </a:r>
            <a:r>
              <a:rPr lang="en-US" sz="32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3200" dirty="0" smtClean="0">
                <a:latin typeface="American Typewriter" charset="0"/>
                <a:ea typeface="American Typewriter" charset="0"/>
                <a:cs typeface="American Typewriter" charset="0"/>
              </a:rPr>
              <a:t>to know your neighbors</a:t>
            </a:r>
          </a:p>
        </p:txBody>
      </p:sp>
    </p:spTree>
    <p:extLst>
      <p:ext uri="{BB962C8B-B14F-4D97-AF65-F5344CB8AC3E}">
        <p14:creationId xmlns:p14="http://schemas.microsoft.com/office/powerpoint/2010/main" val="7746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This operator gives you the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remainder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of a division</a:t>
            </a:r>
          </a:p>
          <a:p>
            <a:pPr algn="ctr"/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What is 5 % 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This operator gives you the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remainder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of a division</a:t>
            </a:r>
          </a:p>
          <a:p>
            <a:pPr algn="ctr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is 5 % 2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? </a:t>
            </a:r>
            <a:r>
              <a:rPr lang="en-US" sz="24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  <a:p>
            <a:pPr algn="ctr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Think about: how many times does the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second number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 into the first?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This operator gives you the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remainder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of a division</a:t>
            </a:r>
          </a:p>
          <a:p>
            <a:pPr algn="ctr"/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Think about: how many times does the second go into the first?</a:t>
            </a:r>
          </a:p>
          <a:p>
            <a:pPr algn="ctr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is 2 % 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This operator gives you the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remainder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of a division</a:t>
            </a:r>
          </a:p>
          <a:p>
            <a:pPr algn="ctr"/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Think about: how many times does the second go into the first?</a:t>
            </a:r>
          </a:p>
          <a:p>
            <a:pPr algn="ctr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is 2 % 5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? </a:t>
            </a:r>
            <a:r>
              <a:rPr lang="en-US" sz="24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</a:t>
            </a:r>
          </a:p>
          <a:p>
            <a:pPr marL="182880" lvl="1" algn="ctr">
              <a:spcBef>
                <a:spcPts val="900"/>
              </a:spcBef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If it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doesn</a:t>
            </a:r>
            <a:r>
              <a:rPr lang="fr-FR" sz="2400" dirty="0">
                <a:latin typeface="American Typewriter" charset="0"/>
                <a:ea typeface="American Typewriter" charset="0"/>
                <a:cs typeface="American Typewriter" charset="0"/>
              </a:rPr>
              <a:t>’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 go in at all, you are left with the first number (you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couldn</a:t>
            </a:r>
            <a:r>
              <a:rPr lang="fr-FR" sz="2400" dirty="0">
                <a:latin typeface="American Typewriter" charset="0"/>
                <a:ea typeface="American Typewriter" charset="0"/>
                <a:cs typeface="American Typewriter" charset="0"/>
              </a:rPr>
              <a:t>’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 do anything with it)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How to Succeed in 183: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Post on Piazza a lot (questions and answers) </a:t>
            </a:r>
          </a:p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Start Projects early (as soon as they come out) and go to office hours!</a:t>
            </a:r>
          </a:p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Plan before you code!</a:t>
            </a:r>
          </a:p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Work with others – talk through the logic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out loud</a:t>
            </a:r>
          </a:p>
          <a:p>
            <a:pPr lvl="1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There is nothing more helpful than teaching others something you just learned</a:t>
            </a:r>
          </a:p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Work with whiteboards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64" y="4909793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Feel Free to Stay and Ask Questions!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80565" y="1314946"/>
            <a:ext cx="10201835" cy="374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4400" dirty="0" smtClean="0">
                <a:latin typeface="American Typewriter" charset="0"/>
                <a:ea typeface="American Typewriter" charset="0"/>
                <a:cs typeface="American Typewriter" charset="0"/>
              </a:rPr>
              <a:t>Last Minute Reminders: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9600" dirty="0" err="1">
                <a:latin typeface="American Typewriter" charset="0"/>
                <a:ea typeface="American Typewriter" charset="0"/>
                <a:cs typeface="American Typewriter" charset="0"/>
              </a:rPr>
              <a:t>Zyante</a:t>
            </a:r>
            <a:r>
              <a:rPr lang="en-US" sz="9600" dirty="0">
                <a:latin typeface="American Typewriter" charset="0"/>
                <a:ea typeface="American Typewriter" charset="0"/>
                <a:cs typeface="American Typewriter" charset="0"/>
              </a:rPr>
              <a:t> reading – due before each </a:t>
            </a:r>
            <a:r>
              <a:rPr lang="en-US" sz="9600" dirty="0" smtClean="0">
                <a:latin typeface="American Typewriter" charset="0"/>
                <a:ea typeface="American Typewriter" charset="0"/>
                <a:cs typeface="American Typewriter" charset="0"/>
              </a:rPr>
              <a:t>lecture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9600" dirty="0" smtClean="0">
                <a:latin typeface="American Typewriter" charset="0"/>
                <a:ea typeface="American Typewriter" charset="0"/>
                <a:cs typeface="American Typewriter" charset="0"/>
              </a:rPr>
              <a:t>Meet the Staff!</a:t>
            </a:r>
          </a:p>
          <a:p>
            <a:pPr marL="914400" lvl="1" indent="-457200">
              <a:lnSpc>
                <a:spcPct val="120000"/>
              </a:lnSpc>
              <a:buFont typeface="Arial" charset="0"/>
              <a:buChar char="•"/>
            </a:pPr>
            <a:r>
              <a:rPr lang="en-US" sz="9600" dirty="0" smtClean="0">
                <a:solidFill>
                  <a:srgbClr val="0070C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This Sunday, September 11</a:t>
            </a:r>
            <a:r>
              <a:rPr lang="en-US" sz="9600" baseline="30000" dirty="0" smtClean="0">
                <a:solidFill>
                  <a:srgbClr val="0070C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r>
              <a:rPr lang="en-US" sz="9600" dirty="0" smtClean="0">
                <a:solidFill>
                  <a:srgbClr val="0070C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at 6pm in 1800 CHEM</a:t>
            </a:r>
            <a:endParaRPr lang="en-US" sz="9600" dirty="0">
              <a:solidFill>
                <a:srgbClr val="0070C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9600" dirty="0">
                <a:latin typeface="American Typewriter" charset="0"/>
                <a:ea typeface="American Typewriter" charset="0"/>
                <a:cs typeface="American Typewriter" charset="0"/>
              </a:rPr>
              <a:t>Assignment 0: </a:t>
            </a:r>
          </a:p>
          <a:p>
            <a:pPr marL="914400" lvl="1" indent="-457200">
              <a:lnSpc>
                <a:spcPct val="120000"/>
              </a:lnSpc>
              <a:buFont typeface="Arial" charset="0"/>
              <a:buChar char="•"/>
            </a:pPr>
            <a:r>
              <a:rPr lang="en-US" sz="9600" dirty="0" smtClean="0">
                <a:solidFill>
                  <a:srgbClr val="0070C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This Friday, September 9th at 11:59 pm</a:t>
            </a: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sz="9600" dirty="0">
                <a:latin typeface="American Typewriter" charset="0"/>
                <a:ea typeface="American Typewriter" charset="0"/>
                <a:cs typeface="American Typewriter" charset="0"/>
              </a:rPr>
              <a:t>Assignment 1: </a:t>
            </a:r>
            <a:r>
              <a:rPr lang="en-US" sz="9600" dirty="0">
                <a:solidFill>
                  <a:srgbClr val="3366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</a:p>
          <a:p>
            <a:pPr marL="914400" lvl="1" indent="-457200">
              <a:lnSpc>
                <a:spcPct val="120000"/>
              </a:lnSpc>
              <a:buFont typeface="Arial" charset="0"/>
              <a:buChar char="•"/>
            </a:pPr>
            <a:r>
              <a:rPr lang="en-US" sz="9600" dirty="0" smtClean="0">
                <a:solidFill>
                  <a:srgbClr val="0070C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Friday, September 16th at 11:59 pm</a:t>
            </a:r>
          </a:p>
          <a:p>
            <a:pPr marL="571500" indent="-571500">
              <a:lnSpc>
                <a:spcPct val="120000"/>
              </a:lnSpc>
              <a:buFont typeface="Arial" charset="0"/>
              <a:buChar char="•"/>
            </a:pPr>
            <a:endParaRPr lang="en-US" sz="40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571500" indent="-571500">
              <a:lnSpc>
                <a:spcPct val="120000"/>
              </a:lnSpc>
              <a:buFont typeface="Arial" charset="0"/>
              <a:buChar char="•"/>
            </a:pPr>
            <a:endParaRPr lang="en-US" sz="4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Discussion Format: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82588"/>
            <a:ext cx="10058400" cy="35679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Review of material covered in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Lecture</a:t>
            </a:r>
          </a:p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Practice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problems/code similar to project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concepts and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problems you will see on the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exam</a:t>
            </a:r>
          </a:p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Tips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for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Testing and Projects</a:t>
            </a:r>
          </a:p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Come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with questions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!</a:t>
            </a:r>
          </a:p>
          <a:p>
            <a:pPr lvl="1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I would love to answer any and all questions you 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have</a:t>
            </a:r>
            <a:endParaRPr lang="en-US" sz="22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feedback is appreciated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!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Class Logistics: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If you have a question, check piazza first – someone probably already asked it!</a:t>
            </a:r>
          </a:p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If not, post a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question!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Next step is to go to office hours – check the website</a:t>
            </a:r>
          </a:p>
          <a:p>
            <a:pPr marL="617220" lvl="2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There are at least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3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hours of office hours every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day</a:t>
            </a:r>
          </a:p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DON’T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CHEAT! </a:t>
            </a:r>
            <a:endParaRPr lang="en-US" sz="24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1"/>
            <a:r>
              <a:rPr lang="en-US" sz="2200" dirty="0" smtClean="0">
                <a:latin typeface="American Typewriter" charset="0"/>
                <a:ea typeface="American Typewriter" charset="0"/>
                <a:cs typeface="American Typewriter" charset="0"/>
              </a:rPr>
              <a:t>It’s </a:t>
            </a: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actually a much bigger deal than you might think, and the smallest infraction can result in major consequences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Office Hours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Office hours will be held on North Campus in the </a:t>
            </a:r>
            <a:r>
              <a:rPr lang="en-US" sz="2200" dirty="0" err="1">
                <a:latin typeface="American Typewriter" charset="0"/>
                <a:ea typeface="American Typewriter" charset="0"/>
                <a:cs typeface="American Typewriter" charset="0"/>
              </a:rPr>
              <a:t>Duderstadt</a:t>
            </a: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 center, starting next Monday.</a:t>
            </a:r>
          </a:p>
          <a:p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There will always be office hours from:</a:t>
            </a:r>
          </a:p>
          <a:p>
            <a:pPr marL="68580" indent="0" algn="ctr">
              <a:buNone/>
            </a:pP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200" b="1" dirty="0">
                <a:latin typeface="American Typewriter" charset="0"/>
                <a:ea typeface="American Typewriter" charset="0"/>
                <a:cs typeface="American Typewriter" charset="0"/>
              </a:rPr>
              <a:t>3-6 pm Tuesdays, and 3-8 pm M, W-F </a:t>
            </a: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on the </a:t>
            </a:r>
            <a:r>
              <a:rPr lang="en-US" sz="2200" b="1" dirty="0">
                <a:latin typeface="American Typewriter" charset="0"/>
                <a:ea typeface="American Typewriter" charset="0"/>
                <a:cs typeface="American Typewriter" charset="0"/>
              </a:rPr>
              <a:t>third floor, east end</a:t>
            </a: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 (diagram on next slide)</a:t>
            </a:r>
          </a:p>
          <a:p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There will </a:t>
            </a:r>
            <a:r>
              <a:rPr lang="en-US" sz="2200" i="1" dirty="0">
                <a:latin typeface="American Typewriter" charset="0"/>
                <a:ea typeface="American Typewriter" charset="0"/>
                <a:cs typeface="American Typewriter" charset="0"/>
              </a:rPr>
              <a:t>sometimes</a:t>
            </a: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 be additional office hours on the weekend – the will be posted on the website</a:t>
            </a:r>
          </a:p>
          <a:p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There will be </a:t>
            </a:r>
            <a:r>
              <a:rPr lang="en-US" sz="2200" b="1" dirty="0">
                <a:latin typeface="American Typewriter" charset="0"/>
                <a:ea typeface="American Typewriter" charset="0"/>
                <a:cs typeface="American Typewriter" charset="0"/>
              </a:rPr>
              <a:t>a paper sign up sheet </a:t>
            </a: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that will arrive with the first staff member, and they will start promptly at 3, and </a:t>
            </a:r>
            <a:r>
              <a:rPr lang="en-US" sz="2200" b="1" dirty="0">
                <a:latin typeface="American Typewriter" charset="0"/>
                <a:ea typeface="American Typewriter" charset="0"/>
                <a:cs typeface="American Typewriter" charset="0"/>
              </a:rPr>
              <a:t>end exactly at 8 </a:t>
            </a: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(give or take 5 minutes)</a:t>
            </a:r>
          </a:p>
          <a:p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The website will indicate which staff members are present at which time, and this will remain mostly consistent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64" y="882716"/>
            <a:ext cx="7775185" cy="515232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9093785">
            <a:off x="1763559" y="2458127"/>
            <a:ext cx="1265756" cy="1713593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Meet the Staff!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Meet the staff and help with getting your laptop ready</a:t>
            </a:r>
          </a:p>
          <a:p>
            <a:r>
              <a:rPr lang="en-US" sz="28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Sunday, September 11</a:t>
            </a:r>
            <a:r>
              <a:rPr lang="en-US" sz="2800" baseline="300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th</a:t>
            </a:r>
            <a:endParaRPr lang="en-US" sz="2800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1800 Chemistry Building</a:t>
            </a: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Bring your laptop!</a:t>
            </a: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Stay posted on the website for more 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info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Upcoming Due Dates: 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American Typewriter" charset="0"/>
                <a:ea typeface="American Typewriter" charset="0"/>
                <a:cs typeface="American Typewriter" charset="0"/>
              </a:rPr>
              <a:t>Zyante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reading 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– due before each 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lecture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Assignment 0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</a:p>
          <a:p>
            <a:pPr lvl="1"/>
            <a:r>
              <a:rPr lang="en-US" sz="2800" b="1" dirty="0">
                <a:solidFill>
                  <a:srgbClr val="3366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This Friday, September 9th at 11:59 </a:t>
            </a:r>
            <a:r>
              <a:rPr lang="en-US" sz="2800" b="1" dirty="0" smtClean="0">
                <a:solidFill>
                  <a:srgbClr val="3366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pm</a:t>
            </a:r>
            <a:endParaRPr lang="en-US" sz="28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Assignment 1: </a:t>
            </a:r>
            <a:r>
              <a:rPr lang="en-US" sz="2800" b="1" dirty="0">
                <a:solidFill>
                  <a:srgbClr val="3366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</a:p>
          <a:p>
            <a:pPr lvl="1"/>
            <a:r>
              <a:rPr lang="en-US" sz="2800" b="1" dirty="0">
                <a:solidFill>
                  <a:srgbClr val="3366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Friday, September 16th </a:t>
            </a:r>
            <a:r>
              <a:rPr lang="en-US" sz="2800" b="1" dirty="0" smtClean="0">
                <a:solidFill>
                  <a:srgbClr val="3366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at 11:59 pm</a:t>
            </a:r>
            <a:endParaRPr lang="en-US" sz="2800" b="1" dirty="0">
              <a:solidFill>
                <a:srgbClr val="0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Always check the website for updates</a:t>
            </a:r>
            <a:endParaRPr lang="en-US" sz="2800" dirty="0">
              <a:solidFill>
                <a:srgbClr val="00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459</TotalTime>
  <Words>1361</Words>
  <Application>Microsoft Macintosh PowerPoint</Application>
  <PresentationFormat>Widescreen</PresentationFormat>
  <Paragraphs>215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American Typewriter</vt:lpstr>
      <vt:lpstr>Arial</vt:lpstr>
      <vt:lpstr>Calibri</vt:lpstr>
      <vt:lpstr>Garamond</vt:lpstr>
      <vt:lpstr>Wingdings</vt:lpstr>
      <vt:lpstr>Savon</vt:lpstr>
      <vt:lpstr>EECS 183</vt:lpstr>
      <vt:lpstr>About Me:</vt:lpstr>
      <vt:lpstr>Your Turn!</vt:lpstr>
      <vt:lpstr>Discussion Format:</vt:lpstr>
      <vt:lpstr>Class Logistics:</vt:lpstr>
      <vt:lpstr>Office Hours</vt:lpstr>
      <vt:lpstr>PowerPoint Presentation</vt:lpstr>
      <vt:lpstr>Meet the Staff!</vt:lpstr>
      <vt:lpstr>Upcoming Due Dates: </vt:lpstr>
      <vt:lpstr>Xcode vs. Visual Studio</vt:lpstr>
      <vt:lpstr>PowerPoint Presentation</vt:lpstr>
      <vt:lpstr>Basics of Programming</vt:lpstr>
      <vt:lpstr>What Is An Algorithm?</vt:lpstr>
      <vt:lpstr>What is an algorithm?</vt:lpstr>
      <vt:lpstr>Questions?</vt:lpstr>
      <vt:lpstr>Any Reserved Words?</vt:lpstr>
      <vt:lpstr>PowerPoint Presentation</vt:lpstr>
      <vt:lpstr>cin and cout</vt:lpstr>
      <vt:lpstr>cin and cout</vt:lpstr>
      <vt:lpstr>cin and cout</vt:lpstr>
      <vt:lpstr>cin and cout</vt:lpstr>
      <vt:lpstr>cin and cout</vt:lpstr>
      <vt:lpstr>Data Types </vt:lpstr>
      <vt:lpstr>Binary and Boolean values</vt:lpstr>
      <vt:lpstr>What is a variable?</vt:lpstr>
      <vt:lpstr>Variable Naming and Initializing</vt:lpstr>
      <vt:lpstr>Sample Program:</vt:lpstr>
      <vt:lpstr>Operations and Operators</vt:lpstr>
      <vt:lpstr>Modulus Operator:</vt:lpstr>
      <vt:lpstr>Modulus Operator:</vt:lpstr>
      <vt:lpstr>Modulus Operator:</vt:lpstr>
      <vt:lpstr>Modulus Operator:</vt:lpstr>
      <vt:lpstr>Modulus Operator:</vt:lpstr>
      <vt:lpstr>How to Succeed in 183:</vt:lpstr>
      <vt:lpstr>Feel Free to Stay and Ask Questions!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183</dc:title>
  <dc:creator>Hannah Westra</dc:creator>
  <cp:lastModifiedBy>Hannah Westra</cp:lastModifiedBy>
  <cp:revision>28</cp:revision>
  <dcterms:created xsi:type="dcterms:W3CDTF">2016-09-08T00:03:48Z</dcterms:created>
  <dcterms:modified xsi:type="dcterms:W3CDTF">2016-09-09T14:44:45Z</dcterms:modified>
</cp:coreProperties>
</file>