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7" r:id="rId21"/>
    <p:sldId id="274" r:id="rId22"/>
    <p:sldId id="287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9" r:id="rId33"/>
    <p:sldId id="290" r:id="rId34"/>
    <p:sldId id="291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1682"/>
  </p:normalViewPr>
  <p:slideViewPr>
    <p:cSldViewPr snapToGrid="0" snapToObjects="1">
      <p:cViewPr varScale="1">
        <p:scale>
          <a:sx n="73" d="100"/>
          <a:sy n="73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28A0D-4DED-0543-A5E8-7A0A42B25A45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7C69-5908-4847-BCFB-BF073513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Initialization is important to avoid garbage values</a:t>
            </a:r>
          </a:p>
          <a:p>
            <a:r>
              <a:rPr lang="en-US" b="1" dirty="0" err="1" smtClean="0"/>
              <a:t>Xcode</a:t>
            </a:r>
            <a:r>
              <a:rPr lang="en-US" b="1" dirty="0" smtClean="0"/>
              <a:t> and Visual Studio automatically initialize</a:t>
            </a:r>
            <a:r>
              <a:rPr lang="en-US" b="1" baseline="0" dirty="0" smtClean="0"/>
              <a:t> to 0, but the </a:t>
            </a:r>
            <a:r>
              <a:rPr lang="en-US" b="1" baseline="0" dirty="0" err="1" smtClean="0"/>
              <a:t>autograder</a:t>
            </a:r>
            <a:r>
              <a:rPr lang="en-US" b="1" baseline="0" dirty="0" smtClean="0"/>
              <a:t> will not!</a:t>
            </a:r>
          </a:p>
          <a:p>
            <a:r>
              <a:rPr lang="en-US" b="1" baseline="0" dirty="0" smtClean="0"/>
              <a:t>After first letter, use any combo of letters, numbers, and underscores as long as not reserved word</a:t>
            </a:r>
          </a:p>
          <a:p>
            <a:r>
              <a:rPr lang="en-US" b="1" baseline="0" dirty="0" smtClean="0"/>
              <a:t>Only alphanumeric and underscores!!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Converts char into specified data type (expected data type)</a:t>
            </a:r>
          </a:p>
          <a:p>
            <a:r>
              <a:rPr lang="en-US" dirty="0" smtClean="0">
                <a:sym typeface="Wingdings"/>
              </a:rPr>
              <a:t> If you created a</a:t>
            </a:r>
            <a:r>
              <a:rPr lang="en-US" baseline="0" dirty="0" smtClean="0">
                <a:sym typeface="Wingdings"/>
              </a:rPr>
              <a:t> string variable and then read in integer, 5, it is a string and integer operations can’t be used as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5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more info 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getline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ask now </a:t>
            </a:r>
            <a:endParaRPr lang="en-US" b="0" dirty="0" smtClean="0">
              <a:effectLst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Getline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course will be used with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</a:t>
            </a:r>
            <a:r>
              <a:rPr lang="en-US" baseline="0" dirty="0" smtClean="0"/>
              <a:t> it is a function because of the parentheses DIRECTLY following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1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B7C69-5908-4847-BCFB-BF07351354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2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7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5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8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4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6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185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EECS 183</a:t>
            </a:r>
            <a:b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week 2</a:t>
            </a:r>
            <a:b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January 23</a:t>
            </a:r>
            <a:r>
              <a:rPr lang="en-US" sz="2400" baseline="30000" dirty="0" smtClean="0">
                <a:latin typeface="American Typewriter" charset="0"/>
                <a:ea typeface="American Typewriter" charset="0"/>
                <a:cs typeface="American Typewriter" charset="0"/>
              </a:rPr>
              <a:t>rd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 2017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Hannah Westra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Integer vs. Double Division: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5369"/>
            <a:ext cx="10257692" cy="439967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When you divide two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ints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, the value is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truncated, or rounded down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What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is 5 / 2 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 fontAlgn="base"/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2</a:t>
            </a:r>
            <a:endParaRPr lang="en-US" sz="22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How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to ‘fix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’?</a:t>
            </a:r>
          </a:p>
          <a:p>
            <a:pPr lvl="1" fontAlgn="base"/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use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the </a:t>
            </a:r>
            <a:r>
              <a:rPr lang="en-US" sz="2200" b="1" i="1" dirty="0">
                <a:latin typeface="American Typewriter" charset="0"/>
                <a:ea typeface="American Typewriter" charset="0"/>
                <a:cs typeface="American Typewriter" charset="0"/>
              </a:rPr>
              <a:t>double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type</a:t>
            </a:r>
            <a:endParaRPr lang="en-US" sz="22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5.0 / 2.0 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 fontAlgn="base"/>
            <a:r>
              <a:rPr lang="en-US" sz="2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2.5</a:t>
            </a:r>
            <a:endParaRPr lang="en-US" sz="22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What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is 5.0 / 2?   *trickier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*</a:t>
            </a:r>
          </a:p>
          <a:p>
            <a:pPr lvl="1"/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</a:rPr>
              <a:t>2.5</a:t>
            </a:r>
            <a:r>
              <a:rPr lang="en-US" sz="20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600" dirty="0" smtClean="0">
                <a:latin typeface="American Typewriter" charset="0"/>
                <a:ea typeface="American Typewriter" charset="0"/>
                <a:cs typeface="American Typewriter" charset="0"/>
              </a:rPr>
              <a:t>Double </a:t>
            </a:r>
            <a:r>
              <a:rPr lang="en-US" sz="2600" dirty="0">
                <a:latin typeface="American Typewriter" charset="0"/>
                <a:ea typeface="American Typewriter" charset="0"/>
                <a:cs typeface="American Typewriter" charset="0"/>
              </a:rPr>
              <a:t>is higher in the type hierarchy than </a:t>
            </a:r>
            <a:r>
              <a:rPr lang="en-US" sz="2600" dirty="0" err="1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sz="2600" dirty="0">
                <a:latin typeface="American Typewriter" charset="0"/>
                <a:ea typeface="American Typewriter" charset="0"/>
                <a:cs typeface="American Typewriter" charset="0"/>
              </a:rPr>
              <a:t>, so the division occurs as if both are of type double</a:t>
            </a:r>
          </a:p>
          <a:p>
            <a:pPr lvl="1" fontAlgn="base"/>
            <a:endParaRPr lang="en-US" sz="22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sz="60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What does it do</a:t>
            </a:r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What is 5 % 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5 % 2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 </a:t>
            </a:r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</a:t>
            </a:r>
          </a:p>
          <a:p>
            <a:pPr algn="ctr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Think about: how many times does the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second number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 into the first?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Think about: how many times does the second go into the first?</a:t>
            </a:r>
          </a:p>
          <a:p>
            <a:pPr algn="ctr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2 % 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Modulus Operator: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</a:p>
          <a:p>
            <a:pPr marL="68580" indent="0" algn="ctr">
              <a:buNone/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This operator gives you the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remainder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 a division</a:t>
            </a:r>
          </a:p>
          <a:p>
            <a:pPr algn="ctr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Think about: how many times does the second go into the first?</a:t>
            </a:r>
          </a:p>
          <a:p>
            <a:pPr algn="ctr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2 % 5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? </a:t>
            </a:r>
            <a:r>
              <a:rPr lang="en-US" sz="2400" b="1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</a:t>
            </a:r>
          </a:p>
          <a:p>
            <a:pPr marL="182880" lvl="1" algn="ctr">
              <a:spcBef>
                <a:spcPts val="900"/>
              </a:spcBef>
            </a:pP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it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doesn</a:t>
            </a:r>
            <a:r>
              <a:rPr lang="fr-FR" sz="2400" dirty="0">
                <a:latin typeface="American Typewriter" charset="0"/>
                <a:ea typeface="American Typewriter" charset="0"/>
                <a:cs typeface="American Typewriter" charset="0"/>
              </a:rPr>
              <a:t>’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 go in at all, you are left with the first number (you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couldn</a:t>
            </a:r>
            <a:r>
              <a:rPr lang="fr-FR" sz="2400" dirty="0">
                <a:latin typeface="American Typewriter" charset="0"/>
                <a:ea typeface="American Typewriter" charset="0"/>
                <a:cs typeface="American Typewriter" charset="0"/>
              </a:rPr>
              <a:t>’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 do anything with it)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: Using the Extraction Operator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Important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notes about &gt;&gt;: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Ignores leading whitespace – whitespace is read in but not stored anywhere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Reads in char by char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Stops reading when it hits whitespace,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or a character of an unacceptable data type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Converts char into specified data type (expected data type)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Will only *successfully* read in if the data type read in can fit into desired data type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unsuccessful,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(the input stream) will go into a fail state and no more reading in will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happen</a:t>
            </a:r>
          </a:p>
          <a:p>
            <a:pPr lvl="2" fontAlgn="base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9861" y="1600200"/>
            <a:ext cx="75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merican Typewriter" charset="0"/>
                <a:ea typeface="American Typewriter" charset="0"/>
                <a:cs typeface="American Typewriter" charset="0"/>
              </a:rPr>
              <a:t>&gt;&gt;</a:t>
            </a:r>
            <a:br>
              <a:rPr lang="en-US" sz="4000" b="1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40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the value of age?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01" y="1970721"/>
            <a:ext cx="5053091" cy="1537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80" y="1970721"/>
            <a:ext cx="4744113" cy="1581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80" y="3918438"/>
            <a:ext cx="4831658" cy="1603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11840"/>
          <a:stretch/>
        </p:blipFill>
        <p:spPr>
          <a:xfrm>
            <a:off x="6037385" y="3956538"/>
            <a:ext cx="5413987" cy="15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3452"/>
          </a:xfrm>
        </p:spPr>
        <p:txBody>
          <a:bodyPr/>
          <a:lstStyle/>
          <a:p>
            <a:r>
              <a:rPr lang="en-US" dirty="0" err="1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etline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Syntax: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getline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,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my_var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); //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my_var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is a defined variable of the expected input type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Use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getline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() to get a full line of input, such as first and last name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What would happen if you just used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to read the name Johnny Appleseed?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Only Johnny would be stored in the variable because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cin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reads only up to whitespace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Casting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What is 18 / 5 ?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Hint: Integer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division</a:t>
            </a:r>
          </a:p>
          <a:p>
            <a:pPr lvl="2" fontAlgn="base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</a:t>
            </a:r>
          </a:p>
          <a:p>
            <a:pPr fontAlgn="base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What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is (double)18 / 5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?</a:t>
            </a:r>
          </a:p>
          <a:p>
            <a:pPr lvl="1" fontAlgn="base"/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3.6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 (double) is called casting, and tells the compiler to treat 18 as type double, thus allowing double division</a:t>
            </a:r>
          </a:p>
          <a:p>
            <a:pPr lvl="1" fontAlgn="base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Office Hours: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8820"/>
            <a:ext cx="10210800" cy="42362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Office hours this semester will be held on North Campus in the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Duderstadt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center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will always be office hours from:</a:t>
            </a:r>
          </a:p>
          <a:p>
            <a:pPr lvl="1"/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3-8 pm M-F 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on the </a:t>
            </a:r>
            <a:r>
              <a:rPr lang="en-US" sz="2200" b="1" dirty="0">
                <a:latin typeface="American Typewriter" charset="0"/>
                <a:ea typeface="American Typewriter" charset="0"/>
                <a:cs typeface="American Typewriter" charset="0"/>
              </a:rPr>
              <a:t>third floor, East end</a:t>
            </a:r>
            <a:r>
              <a:rPr lang="en-US" sz="2200" dirty="0">
                <a:latin typeface="American Typewriter" charset="0"/>
                <a:ea typeface="American Typewriter" charset="0"/>
                <a:cs typeface="American Typewriter" charset="0"/>
              </a:rPr>
              <a:t> (diagram on next slide)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will </a:t>
            </a:r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sometimes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be additional office hours on the weekend – these will be posted on the website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will be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a paper sign up sheet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that will arrive with the first staff member, and they will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start promptly at 3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, and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end exactly at 8 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 website will indicate which staff members are present at which time, and this will remain mostly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Name the </a:t>
            </a:r>
            <a:r>
              <a:rPr lang="en-US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Datatype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72" y="2555465"/>
            <a:ext cx="5167985" cy="115874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547446" y="2233246"/>
            <a:ext cx="139162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1308" y="1863914"/>
            <a:ext cx="11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double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47446" y="3007890"/>
            <a:ext cx="1544026" cy="38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307" y="3165928"/>
            <a:ext cx="79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22939" y="3519771"/>
            <a:ext cx="1395046" cy="86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158536"/>
            <a:ext cx="79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V="1">
            <a:off x="5799993" y="3627593"/>
            <a:ext cx="495299" cy="107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9878" y="4703348"/>
            <a:ext cx="126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merican Typewriter" charset="0"/>
                <a:ea typeface="American Typewriter" charset="0"/>
                <a:cs typeface="American Typewriter" charset="0"/>
              </a:rPr>
              <a:t>double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Definition of a Function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A function is a list of statements that can be executed by referring to the function’s name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Functions often take in input values, do some work, and return a value that will be used by whoever called the current function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are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library functions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(functions that already exist in different libraries available to you in C++)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There are also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user-defined functions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(functions you create to develop your program)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62" y="1621691"/>
            <a:ext cx="7469066" cy="3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Functions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Functions are essentially mini-programs within the larger program that do a specific piece of work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They help reduce duplication of code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You can reuse them with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different parameters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to complete a specific task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Most important elements of a function:</a:t>
            </a:r>
          </a:p>
          <a:p>
            <a:pPr lvl="1"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name, parameters/inputs, output, 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return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type, task/body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#include &lt;cmath&gt;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functions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ceil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a function that returns the ‘ceiling’ of the input value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 ceiling of a number is the closest integer that is above that number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 ceiling of 3.6 is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4</a:t>
            </a:r>
          </a:p>
          <a:p>
            <a:pPr lvl="1" fontAlgn="base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ceil(5.2)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-&gt; 6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loor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a function that returns the ‘floor’ of the input value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 floor of a number is the closest integer that is below that number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 floor of 3.6 is 3, floor(5.2) is 5</a:t>
            </a:r>
          </a:p>
          <a:p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User Defined Functions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Functions are essentially mini-programs within the larger program that do a specific piece of work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They help reduce duplication of code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You can reuse them with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different parameters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to complete a specific task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Most important elements of a function:</a:t>
            </a:r>
          </a:p>
          <a:p>
            <a:pPr lvl="1"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name, parameters/inputs, output,  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return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type, 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task/body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Setting Up a Function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What should the function do?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What descriptive name should it have?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Will it take inputs? Why? What kind?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Should it return a value? Why? What kind?</a:t>
            </a:r>
          </a:p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How will it do the necessary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Practice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Finish the following user-defined function, which says hello to whoever (the name) we pass into it as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input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42" y="3541541"/>
            <a:ext cx="7261086" cy="9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Practice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Finish the following user-defined function, which says hello to whoever (the name) we pass into it as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input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073" y="3378884"/>
            <a:ext cx="5590794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Practice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Finish the following user-defined function, which says hello to whoever (the name) we pass into it as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input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54" y="3653202"/>
            <a:ext cx="6890432" cy="10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64" y="882716"/>
            <a:ext cx="7775185" cy="515232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093785">
            <a:off x="1763559" y="2458127"/>
            <a:ext cx="1265756" cy="1713593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Practice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Finish the following user-defined function, which says hello to whoever (the name) we pass into it as input</a:t>
            </a:r>
            <a:b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44" y="3478139"/>
            <a:ext cx="7759312" cy="1181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2862" y="5134707"/>
            <a:ext cx="626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What are we missing??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19" y="3369016"/>
            <a:ext cx="7926737" cy="14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31631" y="1037492"/>
            <a:ext cx="10046677" cy="44137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1631" y="1055076"/>
            <a:ext cx="100466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merican Typewriter" charset="0"/>
                <a:ea typeface="American Typewriter" charset="0"/>
                <a:cs typeface="American Typewriter" charset="0"/>
              </a:rPr>
              <a:t>Lab: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Two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parts to the lab for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today: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Exam practice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Answer the question in lab2.pdf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Write the answer with paper and pencil!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Testing practice with functions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Write tests for a function, using the </a:t>
            </a:r>
            <a:r>
              <a:rPr lang="en-US" sz="2800" dirty="0" err="1">
                <a:latin typeface="American Typewriter" charset="0"/>
                <a:ea typeface="American Typewriter" charset="0"/>
                <a:cs typeface="American Typewriter" charset="0"/>
              </a:rPr>
              <a:t>autograder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for feedback on your tests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046" y="1107831"/>
            <a:ext cx="1005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Exam Practice: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Write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your answer to the question just like you will on the exam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Take at most ten minutes to solve the problem. Remember you have only 90 minutes for the upcoming exam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After 10 minutes, we will show the answer and discuss the solution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You will not submit your exam practice answer, but keep it to help you review!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0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264" y="1759438"/>
            <a:ext cx="7268089" cy="3234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8263" y="633046"/>
            <a:ext cx="726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Exam Practice Answer Part A: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20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0156" y="870410"/>
            <a:ext cx="6871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Exam Practice Answer Part </a:t>
            </a:r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B:</a:t>
            </a:r>
            <a:endParaRPr lang="en-US" sz="3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90" y="1516741"/>
            <a:ext cx="7312219" cy="48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Upcoming Due Dates: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Zyante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readings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– due before each lecture</a:t>
            </a:r>
          </a:p>
          <a:p>
            <a:pPr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Assignment 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Friday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1/27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 fontAlgn="base"/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Lab 2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: Monday (1/30)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Project 2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: 2/3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(a week from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riday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) by 6:00 pm (accepted until 11:59 pm)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Submit Projects early for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extra credit 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+ 5% 2 days early  (still 6 pm)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+ 2.5% 1 day early (6 pm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Always check the website for updates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Upcoming Due Dates: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b="1" dirty="0" err="1">
                <a:latin typeface="American Typewriter" charset="0"/>
                <a:ea typeface="American Typewriter" charset="0"/>
                <a:cs typeface="American Typewriter" charset="0"/>
              </a:rPr>
              <a:t>Zyante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readings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– due before each lecture</a:t>
            </a:r>
          </a:p>
          <a:p>
            <a:pPr fontAlgn="base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Assignment </a:t>
            </a:r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Friday 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1/27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 fontAlgn="base"/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Lab 2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: Monday (1/30)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fontAlgn="base"/>
            <a:r>
              <a:rPr lang="en-US" sz="24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Project 2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: 2/3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(a week from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riday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) by 6:00 pm (accepted until 11:59 pm)</a:t>
            </a:r>
          </a:p>
          <a:p>
            <a:pPr lvl="1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Submit Projects early for </a:t>
            </a: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extra credit 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+ 5% 2 days early  (still 6 pm)</a:t>
            </a:r>
          </a:p>
          <a:p>
            <a:pPr lvl="2" fontAlgn="base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+ 2.5% 1 day early (6 pm</a:t>
            </a:r>
            <a:r>
              <a:rPr lang="en-US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Always check the website for updates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What is a variable?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pPr marL="68580" indent="0" algn="ctr">
              <a:buNone/>
            </a:pPr>
            <a:r>
              <a:rPr lang="en-US" sz="2800" dirty="0" err="1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 result = 0;</a:t>
            </a:r>
          </a:p>
          <a:p>
            <a:pPr marL="68580" indent="0">
              <a:buNone/>
            </a:pP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A element in code that has a specific type, and 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holds or stores </a:t>
            </a:r>
            <a:r>
              <a:rPr lang="en-US" sz="28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values in memory</a:t>
            </a:r>
            <a:endParaRPr lang="en-US" sz="2800" b="1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b="1" i="1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int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is the type of the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Variable</a:t>
            </a:r>
            <a:r>
              <a:rPr lang="en-US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Naming and Initializing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Always 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initialize </a:t>
            </a:r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your variable to 0, or its initial 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value</a:t>
            </a: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The variable should have a descriptive name</a:t>
            </a:r>
          </a:p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</a:rPr>
              <a:t>Case-sensitive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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int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 result vs. </a:t>
            </a:r>
            <a:r>
              <a:rPr lang="en-US" sz="2800" dirty="0" err="1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int</a:t>
            </a:r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 Result</a:t>
            </a:r>
          </a:p>
          <a:p>
            <a:r>
              <a:rPr lang="en-US" sz="2800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Start with a letter or underscore</a:t>
            </a:r>
            <a:endParaRPr lang="en-US" sz="28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Make sure your variable is not a</a:t>
            </a:r>
            <a:r>
              <a:rPr lang="en-US" sz="2800" b="1" dirty="0">
                <a:latin typeface="American Typewriter" charset="0"/>
                <a:ea typeface="American Typewriter" charset="0"/>
                <a:cs typeface="American Typewriter" charset="0"/>
              </a:rPr>
              <a:t> reserved word</a:t>
            </a:r>
          </a:p>
          <a:p>
            <a:pPr lvl="1"/>
            <a:r>
              <a:rPr lang="en-US" sz="2800" dirty="0">
                <a:latin typeface="American Typewriter" charset="0"/>
                <a:ea typeface="American Typewriter" charset="0"/>
                <a:cs typeface="American Typewriter" charset="0"/>
              </a:rPr>
              <a:t>Check the lecture slides and resources on the website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Sample Program: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6" y="2103120"/>
            <a:ext cx="8512028" cy="37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latin typeface="American Typewriter" charset="0"/>
                <a:ea typeface="American Typewriter" charset="0"/>
                <a:cs typeface="American Typewriter" charset="0"/>
              </a:rPr>
              <a:t>Operations and Operators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2963731"/>
            <a:ext cx="10058400" cy="12855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merican Typewriter" charset="0"/>
                <a:ea typeface="American Typewriter" charset="0"/>
                <a:cs typeface="American Typewriter" charset="0"/>
              </a:rPr>
              <a:t>+     -     /     %    *    =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merican Typewriter" charset="0"/>
                <a:ea typeface="American Typewriter" charset="0"/>
                <a:cs typeface="American Typewriter" charset="0"/>
              </a:rPr>
              <a:t>/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05708"/>
            <a:ext cx="10058400" cy="432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American Typewriter" charset="0"/>
                <a:ea typeface="American Typewriter" charset="0"/>
                <a:cs typeface="American Typewriter" charset="0"/>
              </a:rPr>
              <a:t>The Division Operator</a:t>
            </a:r>
          </a:p>
          <a:p>
            <a:pPr fontAlgn="base"/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As in math, the division operator performs division on two numbers</a:t>
            </a:r>
          </a:p>
          <a:p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/>
            </a:r>
            <a:b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In code, the result depends on the </a:t>
            </a:r>
            <a:r>
              <a:rPr lang="en-US" sz="3600" b="1" dirty="0">
                <a:latin typeface="American Typewriter" charset="0"/>
                <a:ea typeface="American Typewriter" charset="0"/>
                <a:cs typeface="American Typewriter" charset="0"/>
              </a:rPr>
              <a:t>data type </a:t>
            </a:r>
            <a:r>
              <a:rPr lang="en-US" sz="3600" dirty="0">
                <a:latin typeface="American Typewriter" charset="0"/>
                <a:ea typeface="American Typewriter" charset="0"/>
                <a:cs typeface="American Typewriter" charset="0"/>
              </a:rPr>
              <a:t>of those numbers</a:t>
            </a:r>
          </a:p>
        </p:txBody>
      </p:sp>
    </p:spTree>
    <p:extLst>
      <p:ext uri="{BB962C8B-B14F-4D97-AF65-F5344CB8AC3E}">
        <p14:creationId xmlns:p14="http://schemas.microsoft.com/office/powerpoint/2010/main" val="11815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1007</TotalTime>
  <Words>1411</Words>
  <Application>Microsoft Macintosh PowerPoint</Application>
  <PresentationFormat>Widescreen</PresentationFormat>
  <Paragraphs>174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American Typewriter</vt:lpstr>
      <vt:lpstr>Calibri</vt:lpstr>
      <vt:lpstr>Garamond</vt:lpstr>
      <vt:lpstr>Wingdings</vt:lpstr>
      <vt:lpstr>Arial</vt:lpstr>
      <vt:lpstr>Savon</vt:lpstr>
      <vt:lpstr>EECS 183 week 2 January 23rd 2017</vt:lpstr>
      <vt:lpstr>Office Hours:</vt:lpstr>
      <vt:lpstr>PowerPoint Presentation</vt:lpstr>
      <vt:lpstr>Upcoming Due Dates:</vt:lpstr>
      <vt:lpstr>What is a variable?</vt:lpstr>
      <vt:lpstr>Variable Naming and Initializing</vt:lpstr>
      <vt:lpstr>Sample Program:</vt:lpstr>
      <vt:lpstr>Operations and Operators</vt:lpstr>
      <vt:lpstr>/</vt:lpstr>
      <vt:lpstr>Integer vs. Double Division:</vt:lpstr>
      <vt:lpstr>Modulus Operator:</vt:lpstr>
      <vt:lpstr>Modulus Operator:</vt:lpstr>
      <vt:lpstr>Modulus Operator:</vt:lpstr>
      <vt:lpstr>Modulus Operator:</vt:lpstr>
      <vt:lpstr>Modulus Operator:</vt:lpstr>
      <vt:lpstr>cin: Using the Extraction Operator</vt:lpstr>
      <vt:lpstr>What is the value of age?</vt:lpstr>
      <vt:lpstr>getline()</vt:lpstr>
      <vt:lpstr>Casting</vt:lpstr>
      <vt:lpstr>Name the Datatype:</vt:lpstr>
      <vt:lpstr>Definition of a Function</vt:lpstr>
      <vt:lpstr>PowerPoint Presentation</vt:lpstr>
      <vt:lpstr>Functions</vt:lpstr>
      <vt:lpstr>#include &lt;cmath&gt; functions</vt:lpstr>
      <vt:lpstr>User Defined Functions</vt:lpstr>
      <vt:lpstr>Setting Up a Function</vt:lpstr>
      <vt:lpstr>Practice</vt:lpstr>
      <vt:lpstr>Practice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 Due Dates: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183 week 2 September 16th, 2016</dc:title>
  <dc:creator>Hannah Westra</dc:creator>
  <cp:lastModifiedBy>Hannah Westra</cp:lastModifiedBy>
  <cp:revision>36</cp:revision>
  <dcterms:created xsi:type="dcterms:W3CDTF">2016-09-13T15:39:14Z</dcterms:created>
  <dcterms:modified xsi:type="dcterms:W3CDTF">2017-01-23T20:10:36Z</dcterms:modified>
</cp:coreProperties>
</file>