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Gill Sans MT" panose="020B0502020104020203" pitchFamily="34" charset="77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ECAFF"/>
    <a:srgbClr val="2379FD"/>
    <a:srgbClr val="8BB3F4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5775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B908-8791-F248-B71A-A9A25D83B5C8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19E17-C9E9-3048-8523-BE91F7587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1">
            <a:extLst>
              <a:ext uri="{FF2B5EF4-FFF2-40B4-BE49-F238E27FC236}">
                <a16:creationId xmlns:a16="http://schemas.microsoft.com/office/drawing/2014/main" id="{5E943265-FFFD-C311-F2CB-20CACBF0BD02}"/>
              </a:ext>
            </a:extLst>
          </p:cNvPr>
          <p:cNvSpPr/>
          <p:nvPr/>
        </p:nvSpPr>
        <p:spPr>
          <a:xfrm>
            <a:off x="7247651" y="-2442"/>
            <a:ext cx="5050816" cy="6860442"/>
          </a:xfrm>
          <a:custGeom>
            <a:avLst/>
            <a:gdLst>
              <a:gd name="connsiteX0" fmla="*/ 0 w 6723474"/>
              <a:gd name="connsiteY0" fmla="*/ 6858000 h 6858000"/>
              <a:gd name="connsiteX1" fmla="*/ 1680869 w 6723474"/>
              <a:gd name="connsiteY1" fmla="*/ 0 h 6858000"/>
              <a:gd name="connsiteX2" fmla="*/ 6723474 w 6723474"/>
              <a:gd name="connsiteY2" fmla="*/ 0 h 6858000"/>
              <a:gd name="connsiteX3" fmla="*/ 5042606 w 6723474"/>
              <a:gd name="connsiteY3" fmla="*/ 6858000 h 6858000"/>
              <a:gd name="connsiteX4" fmla="*/ 0 w 6723474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48375 w 5042606"/>
              <a:gd name="connsiteY2" fmla="*/ 798653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69575 h 6869575"/>
              <a:gd name="connsiteX1" fmla="*/ 1680869 w 5042606"/>
              <a:gd name="connsiteY1" fmla="*/ 11575 h 6869575"/>
              <a:gd name="connsiteX2" fmla="*/ 4952547 w 5042606"/>
              <a:gd name="connsiteY2" fmla="*/ 0 h 6869575"/>
              <a:gd name="connsiteX3" fmla="*/ 5042606 w 5042606"/>
              <a:gd name="connsiteY3" fmla="*/ 6869575 h 6869575"/>
              <a:gd name="connsiteX4" fmla="*/ 0 w 5042606"/>
              <a:gd name="connsiteY4" fmla="*/ 6869575 h 6869575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732628 w 5042606"/>
              <a:gd name="connsiteY2" fmla="*/ 439837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94674 w 5042606"/>
              <a:gd name="connsiteY2" fmla="*/ 1157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946826 w 5042606"/>
              <a:gd name="connsiteY2" fmla="*/ 114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50816"/>
              <a:gd name="connsiteY0" fmla="*/ 6860442 h 6860442"/>
              <a:gd name="connsiteX1" fmla="*/ 1680869 w 5050816"/>
              <a:gd name="connsiteY1" fmla="*/ 2442 h 6860442"/>
              <a:gd name="connsiteX2" fmla="*/ 5050816 w 5050816"/>
              <a:gd name="connsiteY2" fmla="*/ 0 h 6860442"/>
              <a:gd name="connsiteX3" fmla="*/ 5042606 w 5050816"/>
              <a:gd name="connsiteY3" fmla="*/ 6860442 h 6860442"/>
              <a:gd name="connsiteX4" fmla="*/ 0 w 5050816"/>
              <a:gd name="connsiteY4" fmla="*/ 6860442 h 68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816" h="6860442">
                <a:moveTo>
                  <a:pt x="0" y="6860442"/>
                </a:moveTo>
                <a:lnTo>
                  <a:pt x="1680869" y="2442"/>
                </a:lnTo>
                <a:lnTo>
                  <a:pt x="5050816" y="0"/>
                </a:lnTo>
                <a:cubicBezTo>
                  <a:pt x="5048079" y="2286814"/>
                  <a:pt x="5045343" y="4573628"/>
                  <a:pt x="5042606" y="6860442"/>
                </a:cubicBezTo>
                <a:lnTo>
                  <a:pt x="0" y="6860442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770622" y="998340"/>
            <a:ext cx="6723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2379F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TRAVEL MANAGEMENT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9EEB2-A5C9-38FD-3ED1-10CAE3797C3B}"/>
              </a:ext>
            </a:extLst>
          </p:cNvPr>
          <p:cNvSpPr txBox="1"/>
          <p:nvPr/>
        </p:nvSpPr>
        <p:spPr>
          <a:xfrm>
            <a:off x="8345829" y="1592586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MD. WOLIUL HASAN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133400017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66AAF-69BA-9E37-0EAC-ECF6DC70C265}"/>
              </a:ext>
            </a:extLst>
          </p:cNvPr>
          <p:cNvSpPr txBox="1"/>
          <p:nvPr/>
        </p:nvSpPr>
        <p:spPr>
          <a:xfrm>
            <a:off x="8345828" y="2539863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PIJUSH MAZUMDER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162410014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72782-1149-9738-A7DA-43EAAD8AA9C4}"/>
              </a:ext>
            </a:extLst>
          </p:cNvPr>
          <p:cNvSpPr txBox="1"/>
          <p:nvPr/>
        </p:nvSpPr>
        <p:spPr>
          <a:xfrm>
            <a:off x="8345828" y="3487140"/>
            <a:ext cx="3272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RAHMAT ULLAH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191400080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36CC4-F143-C4FC-FCD7-DA0244A54118}"/>
              </a:ext>
            </a:extLst>
          </p:cNvPr>
          <p:cNvSpPr txBox="1"/>
          <p:nvPr/>
        </p:nvSpPr>
        <p:spPr>
          <a:xfrm>
            <a:off x="8300518" y="4434417"/>
            <a:ext cx="3272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SALAH UDDIN AHMED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172400035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770622" y="5568699"/>
            <a:ext cx="532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 Light" panose="02000403000000020004" pitchFamily="2" charset="0"/>
                <a:cs typeface="Gill Sans SemiBold" panose="020B0502020104020203" pitchFamily="34" charset="-79"/>
              </a:rPr>
              <a:t>SUPERVISED BY</a:t>
            </a:r>
          </a:p>
          <a:p>
            <a:r>
              <a:rPr lang="en-US" sz="2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MUHAMMAD MAHFUZ HASAN</a:t>
            </a:r>
          </a:p>
          <a:p>
            <a:r>
              <a:rPr lang="en-US" sz="1400" dirty="0">
                <a:solidFill>
                  <a:srgbClr val="4285F4"/>
                </a:solidFill>
                <a:latin typeface="Gill Sans SemiBold" panose="020B0502020104020203" pitchFamily="34" charset="-79"/>
                <a:ea typeface="Helvetica Neue" panose="02000503000000020004" pitchFamily="2" charset="0"/>
                <a:cs typeface="Gill Sans SemiBold" panose="020B0502020104020203" pitchFamily="34" charset="-79"/>
              </a:rPr>
              <a:t>ASSOCIATE PROFESSOR AND CHAIRPERSON</a:t>
            </a:r>
            <a:endParaRPr lang="en-US" sz="2400" dirty="0">
              <a:solidFill>
                <a:srgbClr val="4285F4"/>
              </a:solidFill>
              <a:latin typeface="Gill Sans SemiBold" panose="020B0502020104020203" pitchFamily="34" charset="-79"/>
              <a:ea typeface="Helvetica Neue" panose="02000503000000020004" pitchFamily="2" charset="0"/>
              <a:cs typeface="Gill Sans SemiBold" panose="020B0502020104020203" pitchFamily="34" charset="-79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008" y="651424"/>
            <a:ext cx="1884341" cy="51625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-304576" y="4929420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8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B17AB-8FAA-47C0-7ED1-E49DBF25473E}"/>
              </a:ext>
            </a:extLst>
          </p:cNvPr>
          <p:cNvSpPr/>
          <p:nvPr/>
        </p:nvSpPr>
        <p:spPr>
          <a:xfrm>
            <a:off x="412552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9B8073-E9E1-9A94-2550-034878702BF2}"/>
              </a:ext>
            </a:extLst>
          </p:cNvPr>
          <p:cNvSpPr/>
          <p:nvPr/>
        </p:nvSpPr>
        <p:spPr>
          <a:xfrm>
            <a:off x="-37593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4314029" y="2632149"/>
            <a:ext cx="7354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The travel industry in Bangladesh is experiencing remarkable growth, driven by a population of over 180 million and increasing modernization. The need for an efficient Travel Management System (TMS) has become apparent in this dynamic environment.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11929228" y="4973811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E9D109-682A-F94C-6857-C0208BCAD99A}"/>
              </a:ext>
            </a:extLst>
          </p:cNvPr>
          <p:cNvSpPr/>
          <p:nvPr/>
        </p:nvSpPr>
        <p:spPr>
          <a:xfrm>
            <a:off x="9193431" y="1969439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3895297" y="1168346"/>
            <a:ext cx="6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4CC03DF-EE22-B92D-BC05-CBB8C496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66" y="5909993"/>
            <a:ext cx="1884341" cy="516258"/>
          </a:xfrm>
          <a:prstGeom prst="rect">
            <a:avLst/>
          </a:prstGeom>
        </p:spPr>
      </p:pic>
      <p:sp>
        <p:nvSpPr>
          <p:cNvPr id="18" name="Parallelogram 31">
            <a:extLst>
              <a:ext uri="{FF2B5EF4-FFF2-40B4-BE49-F238E27FC236}">
                <a16:creationId xmlns:a16="http://schemas.microsoft.com/office/drawing/2014/main" id="{CCE31EA5-D101-C3F4-2FDC-04542C03A33B}"/>
              </a:ext>
            </a:extLst>
          </p:cNvPr>
          <p:cNvSpPr/>
          <p:nvPr/>
        </p:nvSpPr>
        <p:spPr>
          <a:xfrm>
            <a:off x="29595625" y="-17253"/>
            <a:ext cx="5050816" cy="6860442"/>
          </a:xfrm>
          <a:custGeom>
            <a:avLst/>
            <a:gdLst>
              <a:gd name="connsiteX0" fmla="*/ 0 w 6723474"/>
              <a:gd name="connsiteY0" fmla="*/ 6858000 h 6858000"/>
              <a:gd name="connsiteX1" fmla="*/ 1680869 w 6723474"/>
              <a:gd name="connsiteY1" fmla="*/ 0 h 6858000"/>
              <a:gd name="connsiteX2" fmla="*/ 6723474 w 6723474"/>
              <a:gd name="connsiteY2" fmla="*/ 0 h 6858000"/>
              <a:gd name="connsiteX3" fmla="*/ 5042606 w 6723474"/>
              <a:gd name="connsiteY3" fmla="*/ 6858000 h 6858000"/>
              <a:gd name="connsiteX4" fmla="*/ 0 w 6723474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48375 w 5042606"/>
              <a:gd name="connsiteY2" fmla="*/ 798653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69575 h 6869575"/>
              <a:gd name="connsiteX1" fmla="*/ 1680869 w 5042606"/>
              <a:gd name="connsiteY1" fmla="*/ 11575 h 6869575"/>
              <a:gd name="connsiteX2" fmla="*/ 4952547 w 5042606"/>
              <a:gd name="connsiteY2" fmla="*/ 0 h 6869575"/>
              <a:gd name="connsiteX3" fmla="*/ 5042606 w 5042606"/>
              <a:gd name="connsiteY3" fmla="*/ 6869575 h 6869575"/>
              <a:gd name="connsiteX4" fmla="*/ 0 w 5042606"/>
              <a:gd name="connsiteY4" fmla="*/ 6869575 h 6869575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732628 w 5042606"/>
              <a:gd name="connsiteY2" fmla="*/ 439837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894674 w 5042606"/>
              <a:gd name="connsiteY2" fmla="*/ 1157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42606"/>
              <a:gd name="connsiteY0" fmla="*/ 6858000 h 6858000"/>
              <a:gd name="connsiteX1" fmla="*/ 1680869 w 5042606"/>
              <a:gd name="connsiteY1" fmla="*/ 0 h 6858000"/>
              <a:gd name="connsiteX2" fmla="*/ 4946826 w 5042606"/>
              <a:gd name="connsiteY2" fmla="*/ 1144 h 6858000"/>
              <a:gd name="connsiteX3" fmla="*/ 5042606 w 5042606"/>
              <a:gd name="connsiteY3" fmla="*/ 6858000 h 6858000"/>
              <a:gd name="connsiteX4" fmla="*/ 0 w 5042606"/>
              <a:gd name="connsiteY4" fmla="*/ 6858000 h 6858000"/>
              <a:gd name="connsiteX0" fmla="*/ 0 w 5050816"/>
              <a:gd name="connsiteY0" fmla="*/ 6860442 h 6860442"/>
              <a:gd name="connsiteX1" fmla="*/ 1680869 w 5050816"/>
              <a:gd name="connsiteY1" fmla="*/ 2442 h 6860442"/>
              <a:gd name="connsiteX2" fmla="*/ 5050816 w 5050816"/>
              <a:gd name="connsiteY2" fmla="*/ 0 h 6860442"/>
              <a:gd name="connsiteX3" fmla="*/ 5042606 w 5050816"/>
              <a:gd name="connsiteY3" fmla="*/ 6860442 h 6860442"/>
              <a:gd name="connsiteX4" fmla="*/ 0 w 5050816"/>
              <a:gd name="connsiteY4" fmla="*/ 6860442 h 686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0816" h="6860442">
                <a:moveTo>
                  <a:pt x="0" y="6860442"/>
                </a:moveTo>
                <a:lnTo>
                  <a:pt x="1680869" y="2442"/>
                </a:lnTo>
                <a:lnTo>
                  <a:pt x="5050816" y="0"/>
                </a:lnTo>
                <a:cubicBezTo>
                  <a:pt x="5048079" y="2286814"/>
                  <a:pt x="5045343" y="4573628"/>
                  <a:pt x="5042606" y="6860442"/>
                </a:cubicBezTo>
                <a:lnTo>
                  <a:pt x="0" y="6860442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2818539" y="2286430"/>
            <a:ext cx="6928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Objective: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Our aim is to revolutionize travel planning and management in Bangladesh through the implementation of a comprehensive TMS.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Goals: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We strive to streamline travel arrangements, optimize routes, and provide cost control and expense management tools for individuals and organizations.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9E5EFC-B49C-A90A-E623-F28D99A126D7}"/>
              </a:ext>
            </a:extLst>
          </p:cNvPr>
          <p:cNvSpPr/>
          <p:nvPr/>
        </p:nvSpPr>
        <p:spPr>
          <a:xfrm>
            <a:off x="10182151" y="3357116"/>
            <a:ext cx="3572768" cy="3572768"/>
          </a:xfrm>
          <a:prstGeom prst="ellipse">
            <a:avLst/>
          </a:prstGeom>
          <a:solidFill>
            <a:srgbClr val="AE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7B474-FFD8-D02B-49AA-F5DC6FF99EBC}"/>
              </a:ext>
            </a:extLst>
          </p:cNvPr>
          <p:cNvSpPr/>
          <p:nvPr/>
        </p:nvSpPr>
        <p:spPr>
          <a:xfrm>
            <a:off x="-767168" y="-797974"/>
            <a:ext cx="2732408" cy="273240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8D68A-7CDC-970B-8AC6-371848684611}"/>
              </a:ext>
            </a:extLst>
          </p:cNvPr>
          <p:cNvSpPr/>
          <p:nvPr/>
        </p:nvSpPr>
        <p:spPr>
          <a:xfrm>
            <a:off x="10833224" y="2897889"/>
            <a:ext cx="1435255" cy="1435255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582B19-D5DC-2EEE-3577-3EE3A2F6BA23}"/>
              </a:ext>
            </a:extLst>
          </p:cNvPr>
          <p:cNvSpPr/>
          <p:nvPr/>
        </p:nvSpPr>
        <p:spPr>
          <a:xfrm>
            <a:off x="10979307" y="2139694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6119766" y="994510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2399807" y="822627"/>
            <a:ext cx="6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Objective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F2F7277-E2C5-29B6-D452-1FCE20CF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01" y="6007529"/>
            <a:ext cx="1884341" cy="516258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C26C28C5-8511-F126-CB19-AA3CE3BA684A}"/>
              </a:ext>
            </a:extLst>
          </p:cNvPr>
          <p:cNvSpPr/>
          <p:nvPr/>
        </p:nvSpPr>
        <p:spPr>
          <a:xfrm>
            <a:off x="-27495585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16F3651-84F8-2D0F-B185-627F2287FA1E}"/>
              </a:ext>
            </a:extLst>
          </p:cNvPr>
          <p:cNvSpPr/>
          <p:nvPr/>
        </p:nvSpPr>
        <p:spPr>
          <a:xfrm>
            <a:off x="-27945730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5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B17AB-8FAA-47C0-7ED1-E49DBF25473E}"/>
              </a:ext>
            </a:extLst>
          </p:cNvPr>
          <p:cNvSpPr/>
          <p:nvPr/>
        </p:nvSpPr>
        <p:spPr>
          <a:xfrm flipH="1">
            <a:off x="8161807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9B8073-E9E1-9A94-2550-034878702BF2}"/>
              </a:ext>
            </a:extLst>
          </p:cNvPr>
          <p:cNvSpPr/>
          <p:nvPr/>
        </p:nvSpPr>
        <p:spPr>
          <a:xfrm flipH="1">
            <a:off x="8529140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1233093" y="2011048"/>
            <a:ext cx="69287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Challenges: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Travelers and organizations face difficulties in accessing necessary travel information and services, resulting in inefficiencies and a suboptimal travel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Importance: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A comprehensive TMS can streamline travel processes, enhance user experiences, and optimize cost control, addressing these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Motivation: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Our team is motivated to develop a TMS tailored to the specific requirements of the popular travel landscape including Bangladesh, leveraging advanced technologies and digital connectivity.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587" y="6006689"/>
            <a:ext cx="1884341" cy="51625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5313477" y="1339060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9E5EFC-B49C-A90A-E623-F28D99A126D7}"/>
              </a:ext>
            </a:extLst>
          </p:cNvPr>
          <p:cNvSpPr/>
          <p:nvPr/>
        </p:nvSpPr>
        <p:spPr>
          <a:xfrm>
            <a:off x="-717628" y="6148999"/>
            <a:ext cx="1435255" cy="1435255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814361" y="547245"/>
            <a:ext cx="6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Motivation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BC8793-6935-1CB0-AECD-7A114397482A}"/>
              </a:ext>
            </a:extLst>
          </p:cNvPr>
          <p:cNvSpPr/>
          <p:nvPr/>
        </p:nvSpPr>
        <p:spPr>
          <a:xfrm>
            <a:off x="12680166" y="-2307896"/>
            <a:ext cx="3572768" cy="3572768"/>
          </a:xfrm>
          <a:prstGeom prst="ellipse">
            <a:avLst/>
          </a:prstGeom>
          <a:solidFill>
            <a:srgbClr val="AE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B9C468-DCFB-9201-5F8C-908858E3E54D}"/>
              </a:ext>
            </a:extLst>
          </p:cNvPr>
          <p:cNvSpPr/>
          <p:nvPr/>
        </p:nvSpPr>
        <p:spPr>
          <a:xfrm>
            <a:off x="13259728" y="6558128"/>
            <a:ext cx="2732408" cy="273240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7CEDDA-665B-6AF0-6A2D-BD13180F5C8C}"/>
              </a:ext>
            </a:extLst>
          </p:cNvPr>
          <p:cNvSpPr/>
          <p:nvPr/>
        </p:nvSpPr>
        <p:spPr>
          <a:xfrm>
            <a:off x="-2085556" y="-170383"/>
            <a:ext cx="1435255" cy="1435255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6CBC59-6648-ECE2-910D-0CB97AEB1001}"/>
              </a:ext>
            </a:extLst>
          </p:cNvPr>
          <p:cNvSpPr/>
          <p:nvPr/>
        </p:nvSpPr>
        <p:spPr>
          <a:xfrm>
            <a:off x="3504110" y="-897867"/>
            <a:ext cx="671988" cy="67198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07D6505-8F80-86DC-01C8-7822F190AFCB}"/>
              </a:ext>
            </a:extLst>
          </p:cNvPr>
          <p:cNvSpPr/>
          <p:nvPr/>
        </p:nvSpPr>
        <p:spPr>
          <a:xfrm flipH="1">
            <a:off x="32571200" y="-317125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893EBE9-2B45-8BF7-0A06-965060F15F30}"/>
              </a:ext>
            </a:extLst>
          </p:cNvPr>
          <p:cNvSpPr/>
          <p:nvPr/>
        </p:nvSpPr>
        <p:spPr>
          <a:xfrm flipH="1">
            <a:off x="32938533" y="-317125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5935EA9-5041-DDE5-5C22-FEB329AE7955}"/>
              </a:ext>
            </a:extLst>
          </p:cNvPr>
          <p:cNvSpPr/>
          <p:nvPr/>
        </p:nvSpPr>
        <p:spPr>
          <a:xfrm>
            <a:off x="-33028363" y="-317125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8202F9C-C45D-88B7-62E4-CE19374D3084}"/>
              </a:ext>
            </a:extLst>
          </p:cNvPr>
          <p:cNvSpPr/>
          <p:nvPr/>
        </p:nvSpPr>
        <p:spPr>
          <a:xfrm>
            <a:off x="-33478508" y="-317125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008D68A-7CDC-970B-8AC6-371848684611}"/>
              </a:ext>
            </a:extLst>
          </p:cNvPr>
          <p:cNvSpPr/>
          <p:nvPr/>
        </p:nvSpPr>
        <p:spPr>
          <a:xfrm>
            <a:off x="11010811" y="5820244"/>
            <a:ext cx="1435255" cy="1435255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2205116" y="2121660"/>
            <a:ext cx="8805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User-Friendly Interface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: Intuitive platform for easy travel booking, and management.</a:t>
            </a:r>
          </a:p>
          <a:p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Real-Time Updates: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Providing travelers with up-to-date information on hotels, flights, review and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Personalized Recommendations: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Offering tailored suggestions for attractions, accommodations, and experiences based on user preferences and interests.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2" y="6021614"/>
            <a:ext cx="1884341" cy="5162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9E5EFC-B49C-A90A-E623-F28D99A126D7}"/>
              </a:ext>
            </a:extLst>
          </p:cNvPr>
          <p:cNvSpPr/>
          <p:nvPr/>
        </p:nvSpPr>
        <p:spPr>
          <a:xfrm>
            <a:off x="-1423639" y="1848162"/>
            <a:ext cx="3161676" cy="3161676"/>
          </a:xfrm>
          <a:prstGeom prst="ellipse">
            <a:avLst/>
          </a:prstGeom>
          <a:solidFill>
            <a:srgbClr val="AE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7B474-FFD8-D02B-49AA-F5DC6FF99EBC}"/>
              </a:ext>
            </a:extLst>
          </p:cNvPr>
          <p:cNvSpPr/>
          <p:nvPr/>
        </p:nvSpPr>
        <p:spPr>
          <a:xfrm>
            <a:off x="10602331" y="-628918"/>
            <a:ext cx="2732408" cy="273240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5333479" y="1468361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1786384" y="657857"/>
            <a:ext cx="6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67776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008D68A-7CDC-970B-8AC6-371848684611}"/>
              </a:ext>
            </a:extLst>
          </p:cNvPr>
          <p:cNvSpPr/>
          <p:nvPr/>
        </p:nvSpPr>
        <p:spPr>
          <a:xfrm>
            <a:off x="11468725" y="-571710"/>
            <a:ext cx="1446550" cy="1446550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1401043" y="2114792"/>
            <a:ext cx="9480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Simplified Travel Processes: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The TMS simplifies and automates various tasks, saving time and reducing complexities for travelers.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Enhanced Travel Experience: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Personalized recommendations and real-time updates improve the overall travel experience, ensuring convenience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Cost Control and Expense Management: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Tools for tracking expenses and optimizing travel budgets empower organizations to make informed decisions</a:t>
            </a: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8558" y="6021614"/>
            <a:ext cx="1884341" cy="51625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F9E5EFC-B49C-A90A-E623-F28D99A126D7}"/>
              </a:ext>
            </a:extLst>
          </p:cNvPr>
          <p:cNvSpPr/>
          <p:nvPr/>
        </p:nvSpPr>
        <p:spPr>
          <a:xfrm>
            <a:off x="13665481" y="1180825"/>
            <a:ext cx="3572768" cy="3572768"/>
          </a:xfrm>
          <a:prstGeom prst="ellipse">
            <a:avLst/>
          </a:prstGeom>
          <a:solidFill>
            <a:srgbClr val="AEC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7B474-FFD8-D02B-49AA-F5DC6FF99EBC}"/>
              </a:ext>
            </a:extLst>
          </p:cNvPr>
          <p:cNvSpPr/>
          <p:nvPr/>
        </p:nvSpPr>
        <p:spPr>
          <a:xfrm>
            <a:off x="-1558941" y="5491796"/>
            <a:ext cx="2732408" cy="2732408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4216526" y="1442804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982312" y="650989"/>
            <a:ext cx="7273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402972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E921B-D858-25F0-9FE8-587C53D0CBA8}"/>
              </a:ext>
            </a:extLst>
          </p:cNvPr>
          <p:cNvSpPr/>
          <p:nvPr/>
        </p:nvSpPr>
        <p:spPr>
          <a:xfrm>
            <a:off x="0" y="0"/>
            <a:ext cx="122902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1130001" y="1043526"/>
            <a:ext cx="7273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Future Works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7052718" y="1885480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8D68A-7CDC-970B-8AC6-371848684611}"/>
              </a:ext>
            </a:extLst>
          </p:cNvPr>
          <p:cNvSpPr/>
          <p:nvPr/>
        </p:nvSpPr>
        <p:spPr>
          <a:xfrm>
            <a:off x="-536005" y="6021614"/>
            <a:ext cx="1446550" cy="1446550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1548732" y="2507329"/>
            <a:ext cx="952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Potential Future Improvements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: Integration of artificial intelligence for intelligent itinerary planning, further enhancements to the user interface, and expanded partnerships with travel service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Continuous Development: </a:t>
            </a:r>
            <a:r>
              <a:rPr lang="en-US" sz="24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Incorporating user feedback and evolving with emerging technologies to meet the evolving needs of travelers and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0BAA508-DFDE-D0C8-79CD-2847A270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8558" y="6021614"/>
            <a:ext cx="1884341" cy="51625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58664F7-E10C-B587-F5FB-E16C2413ED4B}"/>
              </a:ext>
            </a:extLst>
          </p:cNvPr>
          <p:cNvSpPr/>
          <p:nvPr/>
        </p:nvSpPr>
        <p:spPr>
          <a:xfrm>
            <a:off x="11461002" y="576229"/>
            <a:ext cx="1446550" cy="1446550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5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47E912B-0909-A515-A1B3-0FB3700C6E45}"/>
              </a:ext>
            </a:extLst>
          </p:cNvPr>
          <p:cNvSpPr txBox="1"/>
          <p:nvPr/>
        </p:nvSpPr>
        <p:spPr>
          <a:xfrm>
            <a:off x="2036797" y="2802757"/>
            <a:ext cx="82281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IDE: </a:t>
            </a:r>
            <a:r>
              <a:rPr lang="en-US" sz="3200" dirty="0" err="1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PhpStrom</a:t>
            </a:r>
            <a:endParaRPr lang="en-US" sz="32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Server: </a:t>
            </a:r>
            <a:r>
              <a:rPr lang="en-US" sz="32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XAMPP and MAMP as Local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Front-end: </a:t>
            </a:r>
            <a:r>
              <a:rPr lang="en-US" sz="32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HTML, CSS, JS, 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Back-end: </a:t>
            </a:r>
            <a:r>
              <a:rPr lang="en-US" sz="32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PHP 5.6 , MySQL 5.7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7B474-FFD8-D02B-49AA-F5DC6FF99EBC}"/>
              </a:ext>
            </a:extLst>
          </p:cNvPr>
          <p:cNvSpPr/>
          <p:nvPr/>
        </p:nvSpPr>
        <p:spPr>
          <a:xfrm>
            <a:off x="10645334" y="1531858"/>
            <a:ext cx="3794284" cy="3794284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08D68A-7CDC-970B-8AC6-371848684611}"/>
              </a:ext>
            </a:extLst>
          </p:cNvPr>
          <p:cNvSpPr/>
          <p:nvPr/>
        </p:nvSpPr>
        <p:spPr>
          <a:xfrm>
            <a:off x="-534253" y="-361935"/>
            <a:ext cx="1435255" cy="1435255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8021718" y="1949802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F34BF1-BCA0-E81A-02D0-B202FEF6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01" y="6007529"/>
            <a:ext cx="1884341" cy="516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1411536" y="1142670"/>
            <a:ext cx="7940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Used Programs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30B731C-1246-FD43-2915-47FF2A44988D}"/>
              </a:ext>
            </a:extLst>
          </p:cNvPr>
          <p:cNvSpPr/>
          <p:nvPr/>
        </p:nvSpPr>
        <p:spPr>
          <a:xfrm>
            <a:off x="-13349168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B1D71DF-1AE6-D910-63BD-4A2CD773B7FD}"/>
              </a:ext>
            </a:extLst>
          </p:cNvPr>
          <p:cNvSpPr/>
          <p:nvPr/>
        </p:nvSpPr>
        <p:spPr>
          <a:xfrm>
            <a:off x="-13799313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1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B17AB-8FAA-47C0-7ED1-E49DBF25473E}"/>
              </a:ext>
            </a:extLst>
          </p:cNvPr>
          <p:cNvSpPr/>
          <p:nvPr/>
        </p:nvSpPr>
        <p:spPr>
          <a:xfrm>
            <a:off x="412552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8BB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9B8073-E9E1-9A94-2550-034878702BF2}"/>
              </a:ext>
            </a:extLst>
          </p:cNvPr>
          <p:cNvSpPr/>
          <p:nvPr/>
        </p:nvSpPr>
        <p:spPr>
          <a:xfrm>
            <a:off x="-37593" y="-17253"/>
            <a:ext cx="3761117" cy="6875253"/>
          </a:xfrm>
          <a:custGeom>
            <a:avLst/>
            <a:gdLst>
              <a:gd name="connsiteX0" fmla="*/ 0 w 3761117"/>
              <a:gd name="connsiteY0" fmla="*/ 0 h 6858000"/>
              <a:gd name="connsiteX1" fmla="*/ 3761117 w 3761117"/>
              <a:gd name="connsiteY1" fmla="*/ 0 h 6858000"/>
              <a:gd name="connsiteX2" fmla="*/ 3761117 w 3761117"/>
              <a:gd name="connsiteY2" fmla="*/ 6858000 h 6858000"/>
              <a:gd name="connsiteX3" fmla="*/ 0 w 3761117"/>
              <a:gd name="connsiteY3" fmla="*/ 6858000 h 6858000"/>
              <a:gd name="connsiteX4" fmla="*/ 0 w 3761117"/>
              <a:gd name="connsiteY4" fmla="*/ 0 h 6858000"/>
              <a:gd name="connsiteX0" fmla="*/ 0 w 3761117"/>
              <a:gd name="connsiteY0" fmla="*/ 17253 h 6875253"/>
              <a:gd name="connsiteX1" fmla="*/ 1552755 w 3761117"/>
              <a:gd name="connsiteY1" fmla="*/ 0 h 6875253"/>
              <a:gd name="connsiteX2" fmla="*/ 3761117 w 3761117"/>
              <a:gd name="connsiteY2" fmla="*/ 6875253 h 6875253"/>
              <a:gd name="connsiteX3" fmla="*/ 0 w 3761117"/>
              <a:gd name="connsiteY3" fmla="*/ 6875253 h 6875253"/>
              <a:gd name="connsiteX4" fmla="*/ 0 w 3761117"/>
              <a:gd name="connsiteY4" fmla="*/ 17253 h 687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1117" h="6875253">
                <a:moveTo>
                  <a:pt x="0" y="17253"/>
                </a:moveTo>
                <a:lnTo>
                  <a:pt x="1552755" y="0"/>
                </a:lnTo>
                <a:lnTo>
                  <a:pt x="3761117" y="6875253"/>
                </a:lnTo>
                <a:lnTo>
                  <a:pt x="0" y="6875253"/>
                </a:lnTo>
                <a:lnTo>
                  <a:pt x="0" y="17253"/>
                </a:lnTo>
                <a:close/>
              </a:path>
            </a:pathLst>
          </a:custGeom>
          <a:solidFill>
            <a:srgbClr val="2379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46A666-F90C-D84D-1F2A-84A5A6662274}"/>
              </a:ext>
            </a:extLst>
          </p:cNvPr>
          <p:cNvSpPr/>
          <p:nvPr/>
        </p:nvSpPr>
        <p:spPr>
          <a:xfrm>
            <a:off x="11014277" y="-887602"/>
            <a:ext cx="2207396" cy="2207396"/>
          </a:xfrm>
          <a:prstGeom prst="ellipse">
            <a:avLst/>
          </a:prstGeom>
          <a:solidFill>
            <a:srgbClr val="2379FD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C3F97B-3884-3D9D-5291-8F4661FD7E41}"/>
              </a:ext>
            </a:extLst>
          </p:cNvPr>
          <p:cNvSpPr/>
          <p:nvPr/>
        </p:nvSpPr>
        <p:spPr>
          <a:xfrm>
            <a:off x="8455101" y="1796706"/>
            <a:ext cx="671988" cy="671988"/>
          </a:xfrm>
          <a:prstGeom prst="ellipse">
            <a:avLst/>
          </a:prstGeom>
          <a:solidFill>
            <a:srgbClr val="AECAFF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CD50-ED1D-9BBA-3C55-111846D9A9BA}"/>
              </a:ext>
            </a:extLst>
          </p:cNvPr>
          <p:cNvSpPr txBox="1"/>
          <p:nvPr/>
        </p:nvSpPr>
        <p:spPr>
          <a:xfrm>
            <a:off x="3659228" y="985568"/>
            <a:ext cx="6723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2379FD"/>
                </a:solidFill>
                <a:latin typeface="Gill Sans MT" panose="020B0502020104020203" pitchFamily="34" charset="77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Conclusion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4CC03DF-EE22-B92D-BC05-CBB8C4962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66" y="5909993"/>
            <a:ext cx="1884341" cy="516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18D89-95CC-E5EA-A4E8-1F23077B00DA}"/>
              </a:ext>
            </a:extLst>
          </p:cNvPr>
          <p:cNvSpPr txBox="1"/>
          <p:nvPr/>
        </p:nvSpPr>
        <p:spPr>
          <a:xfrm>
            <a:off x="4077960" y="2432118"/>
            <a:ext cx="7465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Recap: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We have discussed the challenges in travel management, the importance of a comprehensive TMS, and our objectives to transform travel experiences in Bangladesh.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Impact: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The Travel Management System will contribute to the growth of the travel industry and provide efficient and seamless travel arrangements for individuals and organizations.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4285F4"/>
              </a:solidFill>
              <a:latin typeface="Gill Sans" panose="020B0502020104020203" pitchFamily="34" charset="-79"/>
              <a:ea typeface="Helvetica Neue" panose="02000503000000020004" pitchFamily="2" charset="0"/>
              <a:cs typeface="Gill Sans" panose="020B05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Thank You: </a:t>
            </a:r>
            <a:r>
              <a:rPr lang="en-US" sz="2000" dirty="0">
                <a:solidFill>
                  <a:srgbClr val="4285F4"/>
                </a:solidFill>
                <a:latin typeface="Gill Sans" panose="020B0502020104020203" pitchFamily="34" charset="-79"/>
                <a:ea typeface="Helvetica Neue" panose="02000503000000020004" pitchFamily="2" charset="0"/>
                <a:cs typeface="Gill Sans" panose="020B0502020104020203" pitchFamily="34" charset="-79"/>
              </a:rPr>
              <a:t>Thank you for your attention, if you have any further inquiries or questions, please feel free to let us know.</a:t>
            </a:r>
          </a:p>
        </p:txBody>
      </p:sp>
    </p:spTree>
    <p:extLst>
      <p:ext uri="{BB962C8B-B14F-4D97-AF65-F5344CB8AC3E}">
        <p14:creationId xmlns:p14="http://schemas.microsoft.com/office/powerpoint/2010/main" val="371748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</TotalTime>
  <Words>469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Gill Sans</vt:lpstr>
      <vt:lpstr>Calibri Light</vt:lpstr>
      <vt:lpstr>Arial</vt:lpstr>
      <vt:lpstr>HELVETICA NEUE CONDENSED</vt:lpstr>
      <vt:lpstr>GILL SANS SEMIBOLD</vt:lpstr>
      <vt:lpstr>Calibri</vt:lpstr>
      <vt:lpstr>GILL SANS SEMIBOLD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Woliul Hasan</dc:creator>
  <cp:keywords/>
  <dc:description/>
  <cp:lastModifiedBy>Woliul Hasan</cp:lastModifiedBy>
  <cp:revision>8</cp:revision>
  <dcterms:created xsi:type="dcterms:W3CDTF">2023-07-12T07:41:04Z</dcterms:created>
  <dcterms:modified xsi:type="dcterms:W3CDTF">2023-07-12T11:53:14Z</dcterms:modified>
  <cp:category/>
</cp:coreProperties>
</file>