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17"/>
  </p:notesMasterIdLst>
  <p:sldIdLst>
    <p:sldId id="257" r:id="rId6"/>
    <p:sldId id="663" r:id="rId7"/>
    <p:sldId id="666" r:id="rId8"/>
    <p:sldId id="667" r:id="rId9"/>
    <p:sldId id="674" r:id="rId10"/>
    <p:sldId id="675" r:id="rId11"/>
    <p:sldId id="676" r:id="rId12"/>
    <p:sldId id="677" r:id="rId13"/>
    <p:sldId id="679" r:id="rId14"/>
    <p:sldId id="678" r:id="rId15"/>
    <p:sldId id="6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65E6D6C-F6ED-A219-52E1-4BD6EDDFE0CF}" name="Harry Wilson" initials="HW" userId="S::fl22782@bristol.ac.uk::1eeeb816-3471-41e2-b624-5bbbab3553a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75312"/>
  </p:normalViewPr>
  <p:slideViewPr>
    <p:cSldViewPr snapToGrid="0">
      <p:cViewPr varScale="1">
        <p:scale>
          <a:sx n="93" d="100"/>
          <a:sy n="93" d="100"/>
        </p:scale>
        <p:origin x="1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6129A-321C-F74D-9F31-9EEE5097E31F}"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F3207-4F02-D342-883D-F87DDB642BC7}" type="slidenum">
              <a:rPr lang="en-US" smtClean="0"/>
              <a:t>‹#›</a:t>
            </a:fld>
            <a:endParaRPr lang="en-US"/>
          </a:p>
        </p:txBody>
      </p:sp>
    </p:spTree>
    <p:extLst>
      <p:ext uri="{BB962C8B-B14F-4D97-AF65-F5344CB8AC3E}">
        <p14:creationId xmlns:p14="http://schemas.microsoft.com/office/powerpoint/2010/main" val="3940892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57200" y="719138"/>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31520" y="4560570"/>
            <a:ext cx="5852160" cy="4320541"/>
          </a:xfrm>
          <a:prstGeom prst="rect">
            <a:avLst/>
          </a:prstGeom>
        </p:spPr>
        <p:txBody>
          <a:bodyPr lIns="89999" tIns="89999" rIns="89999" bIns="89999" anchor="t" anchorCtr="0">
            <a:noAutofit/>
          </a:bodyPr>
          <a:lstStyle/>
          <a:p>
            <a:endParaRPr/>
          </a:p>
        </p:txBody>
      </p:sp>
    </p:spTree>
    <p:extLst>
      <p:ext uri="{BB962C8B-B14F-4D97-AF65-F5344CB8AC3E}">
        <p14:creationId xmlns:p14="http://schemas.microsoft.com/office/powerpoint/2010/main" val="182955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Write your structure on flip chart paper</a:t>
            </a:r>
          </a:p>
        </p:txBody>
      </p:sp>
    </p:spTree>
    <p:extLst>
      <p:ext uri="{BB962C8B-B14F-4D97-AF65-F5344CB8AC3E}">
        <p14:creationId xmlns:p14="http://schemas.microsoft.com/office/powerpoint/2010/main" val="252672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457200" y="719138"/>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731520" y="4560570"/>
            <a:ext cx="5852160" cy="4320541"/>
          </a:xfrm>
          <a:prstGeom prst="rect">
            <a:avLst/>
          </a:prstGeom>
        </p:spPr>
        <p:txBody>
          <a:bodyPr lIns="89999" tIns="89999" rIns="89999" bIns="89999" anchor="t" anchorCtr="0">
            <a:noAutofit/>
          </a:bodyPr>
          <a:lstStyle/>
          <a:p>
            <a:endParaRPr lang="en-GB">
              <a:cs typeface="Arial"/>
            </a:endParaRPr>
          </a:p>
        </p:txBody>
      </p:sp>
    </p:spTree>
    <p:extLst>
      <p:ext uri="{BB962C8B-B14F-4D97-AF65-F5344CB8AC3E}">
        <p14:creationId xmlns:p14="http://schemas.microsoft.com/office/powerpoint/2010/main" val="414829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000000"/>
                </a:solidFill>
                <a:effectLst/>
                <a:latin typeface="arial" panose="020B0604020202020204" pitchFamily="34" charset="0"/>
              </a:rPr>
              <a:t>Decide on an interesting instance/example, which could either be about an important shift in technology, like displays, or an innovative application of immersive technologies, in culture or beyond. Find out the date of your chosen creative or technical innovation and some information about it that you can share, and come along prepared to contribute it to our collective timeline on Monday. Feel free to use the some of the resources in the Reading List for week 1 or 2-4 (specifically Slater and Sanchez-Vives (2016); Grau (2003); Dixon (2000); </a:t>
            </a:r>
            <a:r>
              <a:rPr lang="en-GB" b="0" i="0" err="1">
                <a:solidFill>
                  <a:srgbClr val="000000"/>
                </a:solidFill>
                <a:effectLst/>
                <a:latin typeface="arial" panose="020B0604020202020204" pitchFamily="34" charset="0"/>
              </a:rPr>
              <a:t>Groppell</a:t>
            </a:r>
            <a:r>
              <a:rPr lang="en-GB" b="0" i="0">
                <a:solidFill>
                  <a:srgbClr val="000000"/>
                </a:solidFill>
                <a:effectLst/>
                <a:latin typeface="arial" panose="020B0604020202020204" pitchFamily="34" charset="0"/>
              </a:rPr>
              <a:t>-Wegener and Kidd (2019)).</a:t>
            </a:r>
            <a:endParaRPr lang="en-US">
              <a:latin typeface="Calibri"/>
              <a:cs typeface="Calibri"/>
            </a:endParaRPr>
          </a:p>
        </p:txBody>
      </p:sp>
    </p:spTree>
    <p:extLst>
      <p:ext uri="{BB962C8B-B14F-4D97-AF65-F5344CB8AC3E}">
        <p14:creationId xmlns:p14="http://schemas.microsoft.com/office/powerpoint/2010/main" val="263301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89069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592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chosen from the selection we've provided on the headsets or be a relevant work you have seen, e.g. at Watershed's </a:t>
            </a:r>
            <a:r>
              <a:rPr lang="en-US" dirty="0" err="1"/>
              <a:t>Undershed</a:t>
            </a:r>
            <a:r>
              <a:rPr lang="en-US" dirty="0"/>
              <a:t>, in the London Film Festival Expanded </a:t>
            </a:r>
            <a:r>
              <a:rPr lang="en-US" dirty="0" err="1"/>
              <a:t>programme</a:t>
            </a:r>
            <a:r>
              <a:rPr lang="en-US" dirty="0"/>
              <a:t>, or at Cardiff's BOCS. Where possible, this should be an immersive experience that you have experienced yourself. You may also write about an AR, VR or MR work from secondary sources if there are sufficient accounts and evidence to base your description and analysis on. The case study should not be one of the examples already discussed in detail on the unit. We recommend discussing your choice with your personal tutor or seminar leader.</a:t>
            </a:r>
          </a:p>
          <a:p>
            <a:endParaRPr lang="en-US" dirty="0"/>
          </a:p>
        </p:txBody>
      </p:sp>
    </p:spTree>
    <p:extLst>
      <p:ext uri="{BB962C8B-B14F-4D97-AF65-F5344CB8AC3E}">
        <p14:creationId xmlns:p14="http://schemas.microsoft.com/office/powerpoint/2010/main" val="59531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242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572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474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20F0-8FE7-1EAB-B4EB-3FF65D1D70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BFC0B6-6E4C-1C8B-9494-F7BA5362C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C6A34C-0BE1-BE27-D677-27EE0B0E156B}"/>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5" name="Footer Placeholder 4">
            <a:extLst>
              <a:ext uri="{FF2B5EF4-FFF2-40B4-BE49-F238E27FC236}">
                <a16:creationId xmlns:a16="http://schemas.microsoft.com/office/drawing/2014/main" id="{AD458912-74EF-9118-6902-8E345C7E1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F8BD8-3E41-D4F3-2977-AD1B66D08073}"/>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399822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A23E-A938-1FCF-FF52-2A90352A75F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558A4E-6F93-4401-A2B3-07B6CEB836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66CD55-EBB0-895D-7045-09365FCC2B7C}"/>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5" name="Footer Placeholder 4">
            <a:extLst>
              <a:ext uri="{FF2B5EF4-FFF2-40B4-BE49-F238E27FC236}">
                <a16:creationId xmlns:a16="http://schemas.microsoft.com/office/drawing/2014/main" id="{56428F29-F036-F0D4-0E7C-BB93D4C3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EB3E4-FF46-466B-4704-A803B487D3FA}"/>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88846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C1637-7E56-7997-7180-64DDC88270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76FA95E-4317-DCF8-54C5-DC544F893C7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D5F491-CB3D-E36C-E07D-9782BD4C259D}"/>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5" name="Footer Placeholder 4">
            <a:extLst>
              <a:ext uri="{FF2B5EF4-FFF2-40B4-BE49-F238E27FC236}">
                <a16:creationId xmlns:a16="http://schemas.microsoft.com/office/drawing/2014/main" id="{15290179-41C6-0875-0A29-B726A2276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0FD6B-DF2A-0D08-470B-672A41A445B0}"/>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1062716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3862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7306-C384-463D-8020-701E2BF3697B}"/>
              </a:ext>
            </a:extLst>
          </p:cNvPr>
          <p:cNvSpPr>
            <a:spLocks noGrp="1"/>
          </p:cNvSpPr>
          <p:nvPr>
            <p:ph type="ctrTitle"/>
          </p:nvPr>
        </p:nvSpPr>
        <p:spPr>
          <a:xfrm>
            <a:off x="1524000" y="1121833"/>
            <a:ext cx="9144000" cy="2387600"/>
          </a:xfrm>
        </p:spPr>
        <p:txBody>
          <a:bodyPr anchor="b"/>
          <a:lstStyle>
            <a:lvl1pPr algn="ctr">
              <a:defRPr sz="8000"/>
            </a:lvl1pPr>
          </a:lstStyle>
          <a:p>
            <a:r>
              <a:rPr lang="en-GB"/>
              <a:t>Click to edit Master title style</a:t>
            </a:r>
          </a:p>
        </p:txBody>
      </p:sp>
      <p:sp>
        <p:nvSpPr>
          <p:cNvPr id="3" name="Subtitle 2">
            <a:extLst>
              <a:ext uri="{FF2B5EF4-FFF2-40B4-BE49-F238E27FC236}">
                <a16:creationId xmlns:a16="http://schemas.microsoft.com/office/drawing/2014/main" id="{8CA8671C-D56F-4548-9FDD-D4CA6D53AF1B}"/>
              </a:ext>
            </a:extLst>
          </p:cNvPr>
          <p:cNvSpPr>
            <a:spLocks noGrp="1"/>
          </p:cNvSpPr>
          <p:nvPr>
            <p:ph type="subTitle" idx="1"/>
          </p:nvPr>
        </p:nvSpPr>
        <p:spPr>
          <a:xfrm>
            <a:off x="1524000" y="3602568"/>
            <a:ext cx="9144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GB"/>
              <a:t>Click to edit Master subtitle style</a:t>
            </a:r>
          </a:p>
        </p:txBody>
      </p:sp>
      <p:sp>
        <p:nvSpPr>
          <p:cNvPr id="4" name="Date Placeholder 3">
            <a:extLst>
              <a:ext uri="{FF2B5EF4-FFF2-40B4-BE49-F238E27FC236}">
                <a16:creationId xmlns:a16="http://schemas.microsoft.com/office/drawing/2014/main" id="{FE4AD015-F980-4A5B-B25D-489E59F0C052}"/>
              </a:ext>
            </a:extLst>
          </p:cNvPr>
          <p:cNvSpPr>
            <a:spLocks noGrp="1"/>
          </p:cNvSpPr>
          <p:nvPr>
            <p:ph type="dt" sz="half" idx="10"/>
          </p:nvPr>
        </p:nvSpPr>
        <p:spPr/>
        <p:txBody>
          <a:bodyPr/>
          <a:lstStyle/>
          <a:p>
            <a:fld id="{66279657-7363-0448-AC24-4B4C4BA24C57}" type="datetimeFigureOut">
              <a:rPr lang="en-US" kern="1200" smtClean="0">
                <a:solidFill>
                  <a:prstClr val="black">
                    <a:tint val="75000"/>
                  </a:prstClr>
                </a:solidFill>
                <a:latin typeface="Calibri" panose="020F0502020204030204"/>
                <a:ea typeface="+mn-ea"/>
                <a:cs typeface="+mn-cs"/>
              </a:rPr>
              <a:pPr/>
              <a:t>9/26/24</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id="{9337E1EF-4EB9-42AD-BC70-F1B979103D31}"/>
              </a:ext>
            </a:extLst>
          </p:cNvPr>
          <p:cNvSpPr>
            <a:spLocks noGrp="1"/>
          </p:cNvSpPr>
          <p:nvPr>
            <p:ph type="ftr" sz="quarter" idx="11"/>
          </p:nvPr>
        </p:nvSpPr>
        <p:spPr/>
        <p:txBody>
          <a:bodyPr/>
          <a:lstStyle/>
          <a:p>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5F1EF9-CEA8-43AD-8AC5-49BEC361E78B}"/>
              </a:ext>
            </a:extLst>
          </p:cNvPr>
          <p:cNvSpPr>
            <a:spLocks noGrp="1"/>
          </p:cNvSpPr>
          <p:nvPr>
            <p:ph type="sldNum" sz="quarter" idx="12"/>
          </p:nvPr>
        </p:nvSpPr>
        <p:spPr/>
        <p:txBody>
          <a:bodyPr/>
          <a:lstStyle/>
          <a:p>
            <a:fld id="{F8E560B0-5A9A-8745-A149-FD0871141DEC}" type="slidenum">
              <a:rPr lang="en-US" kern="1200" smtClean="0">
                <a:solidFill>
                  <a:prstClr val="black">
                    <a:tint val="75000"/>
                  </a:prstClr>
                </a:solidFill>
                <a:latin typeface="Calibri" panose="020F0502020204030204"/>
                <a:ea typeface="+mn-ea"/>
                <a:cs typeface="+mn-cs"/>
              </a:rPr>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595425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28308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9/26/24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6535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3398-524B-F23D-FD71-FEDCD11887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BC06EE-A540-0A22-ACCB-34BEC9C21A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E5DDEC-3B25-B807-4728-24176891541B}"/>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5" name="Footer Placeholder 4">
            <a:extLst>
              <a:ext uri="{FF2B5EF4-FFF2-40B4-BE49-F238E27FC236}">
                <a16:creationId xmlns:a16="http://schemas.microsoft.com/office/drawing/2014/main" id="{AD014997-EB1F-99E9-09F9-A58B6E53C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01F0D-3DEB-8FF6-A9B0-4AC0D87DDDDD}"/>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90196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F2B8-D1EA-E07B-1F63-EBC8ACA2DB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F7A45D5-5AB5-BE90-0078-63E744B1EB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577933-671D-8448-E364-8C7E4B79C8BE}"/>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5" name="Footer Placeholder 4">
            <a:extLst>
              <a:ext uri="{FF2B5EF4-FFF2-40B4-BE49-F238E27FC236}">
                <a16:creationId xmlns:a16="http://schemas.microsoft.com/office/drawing/2014/main" id="{04EF99AF-637E-ECCB-5C06-51A744869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E07C4-3C58-FECE-324F-7903D8CA5B75}"/>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253667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1A4B-A458-D68E-9F45-4D7C952078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54017D-0EF6-7657-84D4-F5AB64AB44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4BE4536-46D7-80EF-286B-3D4AB78DE7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9F409FC-2A72-9E3C-9900-ED737724C77E}"/>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6" name="Footer Placeholder 5">
            <a:extLst>
              <a:ext uri="{FF2B5EF4-FFF2-40B4-BE49-F238E27FC236}">
                <a16:creationId xmlns:a16="http://schemas.microsoft.com/office/drawing/2014/main" id="{354B99F5-4DA3-3C17-7F86-4E04D5790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48D80-9D0D-1F33-B285-36421C5CCB52}"/>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145663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2C34-EAA0-D78A-4430-056074E918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B13A23-2ABD-8A49-C605-2CD0D6A51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C5EA02-E25A-C0D8-4C8B-66E73E4A65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8F08EC-0C6D-70B6-F445-C619E0343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6973CE-ECF3-D469-DCDA-CD6416FB2B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4571F5-55C8-D546-1A49-93ED76DA45EF}"/>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8" name="Footer Placeholder 7">
            <a:extLst>
              <a:ext uri="{FF2B5EF4-FFF2-40B4-BE49-F238E27FC236}">
                <a16:creationId xmlns:a16="http://schemas.microsoft.com/office/drawing/2014/main" id="{1D4A6ABC-0DDF-E7D3-CB53-22DCCB642C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FC010D-1A73-ABD3-C05E-8C2BF700293D}"/>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32925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18D5-8601-CC61-AEF5-5D6347BD7F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51D4284-6F43-D1F8-A1E1-3BC127513487}"/>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4" name="Footer Placeholder 3">
            <a:extLst>
              <a:ext uri="{FF2B5EF4-FFF2-40B4-BE49-F238E27FC236}">
                <a16:creationId xmlns:a16="http://schemas.microsoft.com/office/drawing/2014/main" id="{AB49AE08-480E-7559-EE51-194BB14EE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F7010-CDFE-F2CC-5373-194189F0EA9E}"/>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218742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8F52B-D7FF-A00B-DAD3-47193DF017C6}"/>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3" name="Footer Placeholder 2">
            <a:extLst>
              <a:ext uri="{FF2B5EF4-FFF2-40B4-BE49-F238E27FC236}">
                <a16:creationId xmlns:a16="http://schemas.microsoft.com/office/drawing/2014/main" id="{C030C593-383C-63DC-ED15-4CBACC71D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A3B5F4-1E81-C3CA-B78F-6C2EAFDABE91}"/>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281875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8FC8-9612-8F29-907B-5578620BE1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EE4580-ACB0-E704-7EA4-B5956DC9C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DD927C-AAEF-F731-3EDA-39716D76C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98FAF-1ABA-2422-11DA-13B0D4976DDC}"/>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6" name="Footer Placeholder 5">
            <a:extLst>
              <a:ext uri="{FF2B5EF4-FFF2-40B4-BE49-F238E27FC236}">
                <a16:creationId xmlns:a16="http://schemas.microsoft.com/office/drawing/2014/main" id="{27F49B75-39B0-EFA5-B90F-C888A63C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2FD1C-9FD0-AC72-DF28-34EE0E9B897A}"/>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71226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816D-6C4E-D203-2CBC-31BFCD69EC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F66658A-10AD-6E0C-9A12-226E310C7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E124EE-A0D7-72F8-804C-2EECABF55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60BAC6-2FD4-32D8-15A6-BA31D0C9E748}"/>
              </a:ext>
            </a:extLst>
          </p:cNvPr>
          <p:cNvSpPr>
            <a:spLocks noGrp="1"/>
          </p:cNvSpPr>
          <p:nvPr>
            <p:ph type="dt" sz="half" idx="10"/>
          </p:nvPr>
        </p:nvSpPr>
        <p:spPr/>
        <p:txBody>
          <a:bodyPr/>
          <a:lstStyle/>
          <a:p>
            <a:fld id="{93117FD0-1E07-1448-8F77-54979F178ADF}" type="datetimeFigureOut">
              <a:rPr lang="en-US" smtClean="0"/>
              <a:t>9/26/24</a:t>
            </a:fld>
            <a:endParaRPr lang="en-US"/>
          </a:p>
        </p:txBody>
      </p:sp>
      <p:sp>
        <p:nvSpPr>
          <p:cNvPr id="6" name="Footer Placeholder 5">
            <a:extLst>
              <a:ext uri="{FF2B5EF4-FFF2-40B4-BE49-F238E27FC236}">
                <a16:creationId xmlns:a16="http://schemas.microsoft.com/office/drawing/2014/main" id="{76E9AFFB-676D-E5E0-1A68-630F29E39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D7761-767E-4EDF-8D4C-335E8661A12F}"/>
              </a:ext>
            </a:extLst>
          </p:cNvPr>
          <p:cNvSpPr>
            <a:spLocks noGrp="1"/>
          </p:cNvSpPr>
          <p:nvPr>
            <p:ph type="sldNum" sz="quarter" idx="12"/>
          </p:nvPr>
        </p:nvSpPr>
        <p:spPr/>
        <p:txBody>
          <a:bodyPr/>
          <a:lstStyle/>
          <a:p>
            <a:fld id="{E5894EC6-3219-B741-9347-13DCDF02D739}" type="slidenum">
              <a:rPr lang="en-US" smtClean="0"/>
              <a:t>‹#›</a:t>
            </a:fld>
            <a:endParaRPr lang="en-US"/>
          </a:p>
        </p:txBody>
      </p:sp>
    </p:spTree>
    <p:extLst>
      <p:ext uri="{BB962C8B-B14F-4D97-AF65-F5344CB8AC3E}">
        <p14:creationId xmlns:p14="http://schemas.microsoft.com/office/powerpoint/2010/main" val="285110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C0251-FFA8-BA11-768E-A539268C5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2F0305-E037-9F1E-9318-2F2D68052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95F04-511D-E268-837E-07F90564E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117FD0-1E07-1448-8F77-54979F178ADF}" type="datetimeFigureOut">
              <a:rPr lang="en-US" smtClean="0"/>
              <a:t>9/26/24</a:t>
            </a:fld>
            <a:endParaRPr lang="en-US"/>
          </a:p>
        </p:txBody>
      </p:sp>
      <p:sp>
        <p:nvSpPr>
          <p:cNvPr id="5" name="Footer Placeholder 4">
            <a:extLst>
              <a:ext uri="{FF2B5EF4-FFF2-40B4-BE49-F238E27FC236}">
                <a16:creationId xmlns:a16="http://schemas.microsoft.com/office/drawing/2014/main" id="{975CFEF5-2686-D21A-5B3E-7C0DB182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F0C779-CD2F-7642-346B-722C20725D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894EC6-3219-B741-9347-13DCDF02D739}" type="slidenum">
              <a:rPr lang="en-US" smtClean="0"/>
              <a:t>‹#›</a:t>
            </a:fld>
            <a:endParaRPr lang="en-US"/>
          </a:p>
        </p:txBody>
      </p:sp>
    </p:spTree>
    <p:extLst>
      <p:ext uri="{BB962C8B-B14F-4D97-AF65-F5344CB8AC3E}">
        <p14:creationId xmlns:p14="http://schemas.microsoft.com/office/powerpoint/2010/main" val="352322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C0B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79657-7363-0448-AC24-4B4C4BA24C57}" type="datetimeFigureOut">
              <a:rPr lang="en-US" kern="1200" smtClean="0">
                <a:solidFill>
                  <a:prstClr val="black">
                    <a:tint val="75000"/>
                  </a:prstClr>
                </a:solidFill>
                <a:latin typeface="Calibri" panose="020F0502020204030204"/>
                <a:ea typeface="+mn-ea"/>
                <a:cs typeface="+mn-cs"/>
              </a:rPr>
              <a:pPr/>
              <a:t>9/26/24</a:t>
            </a:fld>
            <a:endParaRPr lang="en-US"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560B0-5A9A-8745-A149-FD0871141DEC}" type="slidenum">
              <a:rPr lang="en-US" kern="1200" smtClean="0">
                <a:solidFill>
                  <a:prstClr val="black">
                    <a:tint val="75000"/>
                  </a:prstClr>
                </a:solidFill>
                <a:latin typeface="Calibri" panose="020F0502020204030204"/>
                <a:ea typeface="+mn-ea"/>
                <a:cs typeface="+mn-cs"/>
              </a:rPr>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944477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377" rtl="0" eaLnBrk="1" latinLnBrk="0" hangingPunct="1">
        <a:lnSpc>
          <a:spcPct val="90000"/>
        </a:lnSpc>
        <a:spcBef>
          <a:spcPct val="0"/>
        </a:spcBef>
        <a:buNone/>
        <a:defRPr sz="2400" b="1" kern="1200">
          <a:solidFill>
            <a:srgbClr val="003D4C"/>
          </a:solidFill>
          <a:latin typeface="Helvetica Neue" charset="0"/>
          <a:ea typeface="Helvetica Neue" charset="0"/>
          <a:cs typeface="Helvetica Neue" charset="0"/>
        </a:defRPr>
      </a:lvl1pPr>
    </p:titleStyle>
    <p:bodyStyle>
      <a:lvl1pPr marL="228594" indent="-228594" algn="l" defTabSz="914377" rtl="0" eaLnBrk="1" latinLnBrk="0" hangingPunct="1">
        <a:lnSpc>
          <a:spcPct val="90000"/>
        </a:lnSpc>
        <a:spcBef>
          <a:spcPts val="1000"/>
        </a:spcBef>
        <a:buFont typeface="Arial"/>
        <a:buChar char="•"/>
        <a:defRPr sz="2400" kern="1200">
          <a:solidFill>
            <a:srgbClr val="003D4C"/>
          </a:solidFill>
          <a:latin typeface="Helvetica Neue" charset="0"/>
          <a:ea typeface="Helvetica Neue" charset="0"/>
          <a:cs typeface="Helvetica Neue" charset="0"/>
        </a:defRPr>
      </a:lvl1pPr>
      <a:lvl2pPr marL="685783" indent="-228594" algn="l" defTabSz="914377" rtl="0" eaLnBrk="1" latinLnBrk="0" hangingPunct="1">
        <a:lnSpc>
          <a:spcPct val="90000"/>
        </a:lnSpc>
        <a:spcBef>
          <a:spcPts val="500"/>
        </a:spcBef>
        <a:buFont typeface="Arial"/>
        <a:buChar char="•"/>
        <a:defRPr sz="2400" kern="1200">
          <a:solidFill>
            <a:srgbClr val="003D4C"/>
          </a:solidFill>
          <a:latin typeface="Helvetica Neue" charset="0"/>
          <a:ea typeface="Helvetica Neue" charset="0"/>
          <a:cs typeface="Helvetica Neue" charset="0"/>
        </a:defRPr>
      </a:lvl2pPr>
      <a:lvl3pPr marL="1142971" indent="-228594" algn="l" defTabSz="914377" rtl="0" eaLnBrk="1" latinLnBrk="0" hangingPunct="1">
        <a:lnSpc>
          <a:spcPct val="90000"/>
        </a:lnSpc>
        <a:spcBef>
          <a:spcPts val="500"/>
        </a:spcBef>
        <a:buFont typeface="Arial"/>
        <a:buChar char="•"/>
        <a:defRPr sz="2000" kern="1200">
          <a:solidFill>
            <a:srgbClr val="003D4C"/>
          </a:solidFill>
          <a:latin typeface="Helvetica Neue" charset="0"/>
          <a:ea typeface="Helvetica Neue" charset="0"/>
          <a:cs typeface="Helvetica Neue" charset="0"/>
        </a:defRPr>
      </a:lvl3pPr>
      <a:lvl4pPr marL="1600160" indent="-228594" algn="l" defTabSz="914377" rtl="0" eaLnBrk="1" latinLnBrk="0" hangingPunct="1">
        <a:lnSpc>
          <a:spcPct val="90000"/>
        </a:lnSpc>
        <a:spcBef>
          <a:spcPts val="500"/>
        </a:spcBef>
        <a:buFont typeface="Arial"/>
        <a:buChar char="•"/>
        <a:defRPr sz="1800" kern="1200">
          <a:solidFill>
            <a:srgbClr val="003D4C"/>
          </a:solidFill>
          <a:latin typeface="Helvetica Neue" charset="0"/>
          <a:ea typeface="Helvetica Neue" charset="0"/>
          <a:cs typeface="Helvetica Neue" charset="0"/>
        </a:defRPr>
      </a:lvl4pPr>
      <a:lvl5pPr marL="2057349" indent="-228594" algn="l" defTabSz="914377" rtl="0" eaLnBrk="1" latinLnBrk="0" hangingPunct="1">
        <a:lnSpc>
          <a:spcPct val="90000"/>
        </a:lnSpc>
        <a:spcBef>
          <a:spcPts val="500"/>
        </a:spcBef>
        <a:buFont typeface="Arial"/>
        <a:buChar char="•"/>
        <a:defRPr sz="1800" kern="1200">
          <a:solidFill>
            <a:srgbClr val="003D4C"/>
          </a:solidFill>
          <a:latin typeface="Helvetica Neue" charset="0"/>
          <a:ea typeface="Helvetica Neue" charset="0"/>
          <a:cs typeface="Helvetica Neue"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0B6"/>
        </a:solidFill>
        <a:effectLst/>
      </p:bgPr>
    </p:bg>
    <p:spTree>
      <p:nvGrpSpPr>
        <p:cNvPr id="1" name="Shape 59"/>
        <p:cNvGrpSpPr/>
        <p:nvPr/>
      </p:nvGrpSpPr>
      <p:grpSpPr>
        <a:xfrm>
          <a:off x="0" y="0"/>
          <a:ext cx="0" cy="0"/>
          <a:chOff x="0" y="0"/>
          <a:chExt cx="0" cy="0"/>
        </a:xfrm>
      </p:grpSpPr>
      <p:pic>
        <p:nvPicPr>
          <p:cNvPr id="60" name="Shape 60" descr="sun-bristol.png"/>
          <p:cNvPicPr preferRelativeResize="0"/>
          <p:nvPr/>
        </p:nvPicPr>
        <p:blipFill>
          <a:blip r:embed="rId3">
            <a:alphaModFix amt="50000"/>
          </a:blip>
          <a:stretch>
            <a:fillRect/>
          </a:stretch>
        </p:blipFill>
        <p:spPr>
          <a:xfrm>
            <a:off x="2" y="1403267"/>
            <a:ext cx="5335733" cy="5556335"/>
          </a:xfrm>
          <a:prstGeom prst="rect">
            <a:avLst/>
          </a:prstGeom>
          <a:noFill/>
          <a:ln>
            <a:noFill/>
          </a:ln>
        </p:spPr>
      </p:pic>
      <p:pic>
        <p:nvPicPr>
          <p:cNvPr id="61" name="Shape 61" descr="bristol-white.png"/>
          <p:cNvPicPr preferRelativeResize="0"/>
          <p:nvPr/>
        </p:nvPicPr>
        <p:blipFill>
          <a:blip r:embed="rId4">
            <a:alphaModFix/>
          </a:blip>
          <a:stretch>
            <a:fillRect/>
          </a:stretch>
        </p:blipFill>
        <p:spPr>
          <a:xfrm>
            <a:off x="10279165" y="6011566"/>
            <a:ext cx="1238000" cy="358932"/>
          </a:xfrm>
          <a:prstGeom prst="rect">
            <a:avLst/>
          </a:prstGeom>
          <a:noFill/>
          <a:ln>
            <a:noFill/>
          </a:ln>
        </p:spPr>
      </p:pic>
      <p:sp>
        <p:nvSpPr>
          <p:cNvPr id="2" name="Rectangle 1"/>
          <p:cNvSpPr/>
          <p:nvPr/>
        </p:nvSpPr>
        <p:spPr>
          <a:xfrm>
            <a:off x="5335736" y="283921"/>
            <a:ext cx="6673385" cy="5458546"/>
          </a:xfrm>
          <a:prstGeom prst="rect">
            <a:avLst/>
          </a:prstGeom>
        </p:spPr>
        <p:txBody>
          <a:bodyPr wrap="square" lIns="121920" tIns="60960" rIns="121920" bIns="60960" anchor="t">
            <a:spAutoFit/>
          </a:bodyPr>
          <a:lstStyle/>
          <a:p>
            <a:pPr defTabSz="1219170"/>
            <a:r>
              <a:rPr lang="en-GB" sz="4267" b="1" kern="0" dirty="0">
                <a:solidFill>
                  <a:srgbClr val="000000"/>
                </a:solidFill>
                <a:latin typeface="Helvetica Neue"/>
                <a:cs typeface="Arial"/>
                <a:sym typeface="Arial"/>
              </a:rPr>
              <a:t>COMSM0126</a:t>
            </a:r>
            <a:endParaRPr lang="en-GB" sz="4267" b="1" kern="0" dirty="0">
              <a:solidFill>
                <a:prstClr val="black"/>
              </a:solidFill>
              <a:latin typeface="Helvetica Neue"/>
              <a:ea typeface="Helvetica Neue"/>
              <a:cs typeface="Helvetica Neue"/>
              <a:sym typeface="Arial"/>
            </a:endParaRPr>
          </a:p>
          <a:p>
            <a:pPr defTabSz="1219170"/>
            <a:r>
              <a:rPr lang="en-GB" sz="4267" b="1" kern="0" dirty="0">
                <a:solidFill>
                  <a:prstClr val="black"/>
                </a:solidFill>
                <a:latin typeface="Helvetica Neue"/>
                <a:ea typeface="Helvetica Neue"/>
                <a:cs typeface="Helvetica Neue"/>
                <a:sym typeface="Helvetica Neue"/>
              </a:rPr>
              <a:t>Introduction to Immersive Technologies and Arts</a:t>
            </a:r>
            <a:endParaRPr lang="en-GB" sz="4267" b="1" kern="0" dirty="0">
              <a:solidFill>
                <a:prstClr val="black"/>
              </a:solidFill>
              <a:latin typeface="Helvetica Neue"/>
              <a:ea typeface="Helvetica Neue"/>
              <a:cs typeface="Helvetica Neue"/>
              <a:sym typeface="Arial"/>
            </a:endParaRPr>
          </a:p>
          <a:p>
            <a:pPr defTabSz="1219170"/>
            <a:endParaRPr lang="en-GB" sz="2667" b="1" kern="0" dirty="0">
              <a:solidFill>
                <a:prstClr val="black"/>
              </a:solidFill>
              <a:latin typeface="Helvetica Neue"/>
              <a:ea typeface="Helvetica Neue"/>
              <a:cs typeface="Helvetica Neue"/>
              <a:sym typeface="Arial"/>
            </a:endParaRPr>
          </a:p>
          <a:p>
            <a:pPr defTabSz="1219170"/>
            <a:r>
              <a:rPr lang="en-GB" sz="4267" b="1" kern="0" dirty="0">
                <a:solidFill>
                  <a:prstClr val="black"/>
                </a:solidFill>
                <a:latin typeface="Helvetica Neue"/>
                <a:ea typeface="Helvetica Neue"/>
                <a:cs typeface="Helvetica Neue"/>
                <a:sym typeface="Arial"/>
              </a:rPr>
              <a:t>Week 2 – Seminar</a:t>
            </a:r>
            <a:endParaRPr lang="en-GB" sz="4267" kern="0" dirty="0">
              <a:solidFill>
                <a:prstClr val="black"/>
              </a:solidFill>
              <a:latin typeface="Arial"/>
              <a:cs typeface="Arial"/>
              <a:sym typeface="Arial"/>
            </a:endParaRPr>
          </a:p>
          <a:p>
            <a:pPr defTabSz="1219170"/>
            <a:endParaRPr lang="en-GB" sz="2667" b="1" kern="0" dirty="0">
              <a:solidFill>
                <a:prstClr val="black"/>
              </a:solidFill>
              <a:latin typeface="Helvetica Neue"/>
              <a:ea typeface="Helvetica Neue"/>
              <a:cs typeface="Helvetica Neue"/>
              <a:sym typeface="Arial"/>
            </a:endParaRPr>
          </a:p>
          <a:p>
            <a:pPr defTabSz="1219170"/>
            <a:r>
              <a:rPr lang="en-GB" sz="2667" b="1" kern="0" dirty="0" err="1">
                <a:solidFill>
                  <a:prstClr val="black"/>
                </a:solidFill>
                <a:latin typeface="Arial"/>
                <a:cs typeface="Arial"/>
                <a:sym typeface="Helvetica Neue"/>
              </a:rPr>
              <a:t>Dr.</a:t>
            </a:r>
            <a:r>
              <a:rPr lang="en-GB" sz="2667" b="1" kern="0" dirty="0">
                <a:solidFill>
                  <a:prstClr val="black"/>
                </a:solidFill>
                <a:latin typeface="Arial"/>
                <a:cs typeface="Arial"/>
                <a:sym typeface="Helvetica Neue"/>
              </a:rPr>
              <a:t> Paul Clarke, </a:t>
            </a:r>
            <a:r>
              <a:rPr lang="en-GB" sz="2667" b="1" kern="0" dirty="0" err="1">
                <a:solidFill>
                  <a:prstClr val="black"/>
                </a:solidFill>
                <a:latin typeface="Helvetica Neue"/>
                <a:cs typeface="Arial"/>
                <a:sym typeface="Helvetica Neue"/>
              </a:rPr>
              <a:t>Dr.</a:t>
            </a:r>
            <a:r>
              <a:rPr lang="en-GB" sz="2667" b="1" kern="0" dirty="0">
                <a:solidFill>
                  <a:prstClr val="black"/>
                </a:solidFill>
                <a:latin typeface="Helvetica Neue"/>
                <a:cs typeface="Arial"/>
                <a:sym typeface="Helvetica Neue"/>
              </a:rPr>
              <a:t> Chris Bevan, </a:t>
            </a:r>
            <a:r>
              <a:rPr lang="en-GB" sz="2667" b="1" kern="0" dirty="0" err="1">
                <a:solidFill>
                  <a:prstClr val="black"/>
                </a:solidFill>
                <a:latin typeface="Helvetica Neue"/>
                <a:cs typeface="Arial"/>
                <a:sym typeface="Helvetica Neue"/>
              </a:rPr>
              <a:t>Dr.</a:t>
            </a:r>
            <a:r>
              <a:rPr lang="en-GB" sz="2667" b="1" kern="0" dirty="0">
                <a:solidFill>
                  <a:prstClr val="black"/>
                </a:solidFill>
                <a:latin typeface="Helvetica Neue"/>
                <a:cs typeface="Arial"/>
                <a:sym typeface="Helvetica Neue"/>
              </a:rPr>
              <a:t> Harry Wilson, Nathaniel Thorne/Jacob Thomas</a:t>
            </a:r>
            <a:endParaRPr lang="en-GB" sz="2667" b="1" kern="0" dirty="0">
              <a:solidFill>
                <a:prstClr val="black"/>
              </a:solidFill>
              <a:latin typeface="Helvetica Neue"/>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CBDB9-88F4-D2AB-3EBB-F0065184685E}"/>
              </a:ext>
            </a:extLst>
          </p:cNvPr>
          <p:cNvSpPr>
            <a:spLocks noGrp="1"/>
          </p:cNvSpPr>
          <p:nvPr>
            <p:ph type="body" idx="1"/>
          </p:nvPr>
        </p:nvSpPr>
        <p:spPr>
          <a:xfrm>
            <a:off x="706011" y="362328"/>
            <a:ext cx="11360800" cy="5672800"/>
          </a:xfrm>
        </p:spPr>
        <p:txBody>
          <a:bodyPr>
            <a:normAutofit fontScale="92500" lnSpcReduction="20000"/>
          </a:bodyPr>
          <a:lstStyle/>
          <a:p>
            <a:pPr marL="0" indent="0">
              <a:lnSpc>
                <a:spcPct val="114999"/>
              </a:lnSpc>
              <a:buNone/>
            </a:pPr>
            <a:r>
              <a:rPr lang="en-US" sz="3600" b="1" dirty="0">
                <a:solidFill>
                  <a:srgbClr val="000000"/>
                </a:solidFill>
                <a:latin typeface="Helvetica Neue"/>
              </a:rPr>
              <a:t>TASK 1: What constitutes a good critical reflection?</a:t>
            </a:r>
            <a:endParaRPr lang="it-IT" sz="3600" dirty="0">
              <a:latin typeface="Helvetica Neue"/>
            </a:endParaRPr>
          </a:p>
          <a:p>
            <a:pPr marL="0" indent="0">
              <a:lnSpc>
                <a:spcPct val="114999"/>
              </a:lnSpc>
              <a:buNone/>
            </a:pPr>
            <a:endParaRPr lang="it-IT" sz="3200" dirty="0">
              <a:latin typeface="Helvetica Neue"/>
            </a:endParaRPr>
          </a:p>
          <a:p>
            <a:pPr marL="380365" indent="-380365">
              <a:lnSpc>
                <a:spcPct val="114999"/>
              </a:lnSpc>
              <a:buFont typeface="Arial,Sans-Serif"/>
              <a:buChar char="•"/>
            </a:pPr>
            <a:r>
              <a:rPr lang="en-US" sz="3200" dirty="0">
                <a:solidFill>
                  <a:srgbClr val="000000"/>
                </a:solidFill>
                <a:latin typeface="Helvetica Neue"/>
              </a:rPr>
              <a:t>In groups think about the things we talked about so far.</a:t>
            </a:r>
          </a:p>
          <a:p>
            <a:pPr marL="380365" indent="-380365">
              <a:lnSpc>
                <a:spcPct val="114999"/>
              </a:lnSpc>
              <a:buFont typeface="Arial,Sans-Serif"/>
              <a:buChar char="•"/>
            </a:pPr>
            <a:r>
              <a:rPr lang="en-US" sz="3200" dirty="0">
                <a:solidFill>
                  <a:srgbClr val="000000"/>
                </a:solidFill>
                <a:latin typeface="Helvetica Neue"/>
              </a:rPr>
              <a:t>Think about what it needs, and how you might structure it.</a:t>
            </a:r>
          </a:p>
          <a:p>
            <a:pPr marL="380365" indent="-380365">
              <a:lnSpc>
                <a:spcPct val="114999"/>
              </a:lnSpc>
              <a:buFont typeface="Arial,Sans-Serif"/>
              <a:buChar char="•"/>
            </a:pPr>
            <a:r>
              <a:rPr lang="en-US" sz="3200" dirty="0">
                <a:solidFill>
                  <a:srgbClr val="000000"/>
                </a:solidFill>
                <a:latin typeface="Helvetica Neue"/>
              </a:rPr>
              <a:t>W</a:t>
            </a:r>
            <a:r>
              <a:rPr lang="en-US" sz="3200" dirty="0">
                <a:solidFill>
                  <a:schemeClr val="tx1"/>
                </a:solidFill>
                <a:latin typeface="Helvetica Neue"/>
              </a:rPr>
              <a:t>hat is 'critical' in this context?</a:t>
            </a:r>
          </a:p>
          <a:p>
            <a:pPr marL="380365" indent="-380365">
              <a:lnSpc>
                <a:spcPct val="114999"/>
              </a:lnSpc>
              <a:buFont typeface="Arial,Sans-Serif"/>
              <a:buChar char="•"/>
            </a:pPr>
            <a:r>
              <a:rPr lang="en-US" sz="3200" dirty="0">
                <a:solidFill>
                  <a:schemeClr val="tx1"/>
                </a:solidFill>
                <a:latin typeface="Helvetica Neue"/>
              </a:rPr>
              <a:t>How might you incorporate the definitions, theories and concepts that we've introduced (i.e. VR/AR/MR, immersion, presence, embodiment)?</a:t>
            </a:r>
            <a:endParaRPr lang="en-US" sz="3200" dirty="0">
              <a:solidFill>
                <a:schemeClr val="tx1"/>
              </a:solidFill>
            </a:endParaRPr>
          </a:p>
          <a:p>
            <a:pPr marL="380365" indent="-380365">
              <a:lnSpc>
                <a:spcPct val="114999"/>
              </a:lnSpc>
              <a:buFont typeface="Arial,Sans-Serif"/>
              <a:buChar char="•"/>
            </a:pPr>
            <a:r>
              <a:rPr lang="en-US" sz="3200" dirty="0">
                <a:solidFill>
                  <a:srgbClr val="000000"/>
                </a:solidFill>
                <a:latin typeface="Helvetica Neue"/>
              </a:rPr>
              <a:t>How might you address the ethical and psychological concerns: i.e. social and environmental impact, health impact/cyber sickness, data, privacy, 'empathy activism', accessibility</a:t>
            </a:r>
            <a:endParaRPr lang="en-US" sz="3200" dirty="0"/>
          </a:p>
        </p:txBody>
      </p:sp>
    </p:spTree>
    <p:extLst>
      <p:ext uri="{BB962C8B-B14F-4D97-AF65-F5344CB8AC3E}">
        <p14:creationId xmlns:p14="http://schemas.microsoft.com/office/powerpoint/2010/main" val="410144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CBDB9-88F4-D2AB-3EBB-F0065184685E}"/>
              </a:ext>
            </a:extLst>
          </p:cNvPr>
          <p:cNvSpPr>
            <a:spLocks noGrp="1"/>
          </p:cNvSpPr>
          <p:nvPr>
            <p:ph type="body" idx="1"/>
          </p:nvPr>
        </p:nvSpPr>
        <p:spPr>
          <a:xfrm>
            <a:off x="635407" y="855231"/>
            <a:ext cx="11360800" cy="5338971"/>
          </a:xfrm>
        </p:spPr>
        <p:txBody>
          <a:bodyPr>
            <a:normAutofit/>
          </a:bodyPr>
          <a:lstStyle/>
          <a:p>
            <a:pPr marL="0" indent="0">
              <a:lnSpc>
                <a:spcPct val="114999"/>
              </a:lnSpc>
              <a:buNone/>
            </a:pPr>
            <a:r>
              <a:rPr lang="en-US" sz="3300" b="1" dirty="0">
                <a:solidFill>
                  <a:srgbClr val="000000"/>
                </a:solidFill>
                <a:latin typeface="Helvetica Neue"/>
              </a:rPr>
              <a:t>TASK 2: Research!</a:t>
            </a:r>
            <a:endParaRPr lang="it-IT" sz="3300" dirty="0">
              <a:latin typeface="Helvetica Neue"/>
            </a:endParaRPr>
          </a:p>
          <a:p>
            <a:pPr marL="380365" indent="-380365">
              <a:lnSpc>
                <a:spcPct val="114999"/>
              </a:lnSpc>
              <a:buFont typeface="Arial,Sans-Serif"/>
              <a:buChar char="•"/>
            </a:pPr>
            <a:r>
              <a:rPr lang="en-US" sz="2800">
                <a:solidFill>
                  <a:srgbClr val="000000"/>
                </a:solidFill>
                <a:latin typeface="Helvetica Neue"/>
              </a:rPr>
              <a:t>In groups pick </a:t>
            </a:r>
            <a:r>
              <a:rPr lang="en-US" sz="2800" b="1" u="sng">
                <a:solidFill>
                  <a:srgbClr val="000000"/>
                </a:solidFill>
                <a:latin typeface="Helvetica Neue"/>
              </a:rPr>
              <a:t>ONE </a:t>
            </a:r>
            <a:r>
              <a:rPr lang="en-US" sz="2800">
                <a:solidFill>
                  <a:srgbClr val="000000"/>
                </a:solidFill>
                <a:latin typeface="Helvetica Neue"/>
              </a:rPr>
              <a:t>case study that you all know (i.e. </a:t>
            </a:r>
            <a:r>
              <a:rPr lang="en-US" sz="2800" i="1">
                <a:solidFill>
                  <a:srgbClr val="000000"/>
                </a:solidFill>
                <a:latin typeface="Helvetica Neue"/>
              </a:rPr>
              <a:t>Pokèmon Go</a:t>
            </a:r>
            <a:r>
              <a:rPr lang="en-US" sz="2800">
                <a:solidFill>
                  <a:srgbClr val="000000"/>
                </a:solidFill>
                <a:latin typeface="Helvetica Neue"/>
              </a:rPr>
              <a:t> or </a:t>
            </a:r>
            <a:r>
              <a:rPr lang="en-US" sz="2800" i="1">
                <a:solidFill>
                  <a:srgbClr val="000000"/>
                </a:solidFill>
                <a:latin typeface="Helvetica Neue"/>
              </a:rPr>
              <a:t>Beat Saber</a:t>
            </a:r>
            <a:r>
              <a:rPr lang="en-US" sz="2800">
                <a:solidFill>
                  <a:srgbClr val="000000"/>
                </a:solidFill>
                <a:latin typeface="Helvetica Neue"/>
              </a:rPr>
              <a:t> or one that we've introduced in the lectures)</a:t>
            </a:r>
            <a:endParaRPr lang="en-US" sz="2800">
              <a:latin typeface="Helvetica Neue"/>
            </a:endParaRPr>
          </a:p>
          <a:p>
            <a:pPr marL="380365" indent="-380365">
              <a:lnSpc>
                <a:spcPct val="114999"/>
              </a:lnSpc>
              <a:buFont typeface="Arial,Sans-Serif"/>
              <a:buChar char="•"/>
            </a:pPr>
            <a:r>
              <a:rPr lang="en-US" sz="2800">
                <a:solidFill>
                  <a:srgbClr val="000000"/>
                </a:solidFill>
                <a:latin typeface="Helvetica Neue"/>
              </a:rPr>
              <a:t>Produce a possible structure for a reflective case study based on this choice.</a:t>
            </a:r>
          </a:p>
          <a:p>
            <a:pPr marL="380365" indent="-380365">
              <a:lnSpc>
                <a:spcPct val="114999"/>
              </a:lnSpc>
              <a:buFont typeface="Arial,Sans-Serif"/>
              <a:buChar char="•"/>
            </a:pPr>
            <a:r>
              <a:rPr lang="en-US" sz="2800">
                <a:solidFill>
                  <a:srgbClr val="000000"/>
                </a:solidFill>
                <a:latin typeface="Helvetica Neue"/>
              </a:rPr>
              <a:t>Now produce some bullet point notes on </a:t>
            </a:r>
            <a:r>
              <a:rPr lang="en-US" sz="2800" b="1" u="sng">
                <a:solidFill>
                  <a:srgbClr val="000000"/>
                </a:solidFill>
                <a:latin typeface="Helvetica Neue"/>
              </a:rPr>
              <a:t>ONE </a:t>
            </a:r>
            <a:r>
              <a:rPr lang="en-US" sz="2800">
                <a:solidFill>
                  <a:srgbClr val="000000"/>
                </a:solidFill>
                <a:latin typeface="Helvetica Neue"/>
              </a:rPr>
              <a:t>of the points in your structure (audience, useful concepts, technology/format, ethical considerations etc..)</a:t>
            </a:r>
          </a:p>
          <a:p>
            <a:pPr marL="380365" indent="-380365">
              <a:lnSpc>
                <a:spcPct val="114999"/>
              </a:lnSpc>
              <a:buFont typeface="Arial,Sans-Serif"/>
              <a:buChar char="•"/>
            </a:pPr>
            <a:r>
              <a:rPr lang="en-US" sz="2800">
                <a:solidFill>
                  <a:srgbClr val="000000"/>
                </a:solidFill>
                <a:latin typeface="Helvetica Neue"/>
              </a:rPr>
              <a:t>What could you write already – what do you need to find out more about?</a:t>
            </a:r>
          </a:p>
        </p:txBody>
      </p:sp>
    </p:spTree>
    <p:extLst>
      <p:ext uri="{BB962C8B-B14F-4D97-AF65-F5344CB8AC3E}">
        <p14:creationId xmlns:p14="http://schemas.microsoft.com/office/powerpoint/2010/main" val="18227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Shape 390" descr="sun-bristol.png"/>
          <p:cNvPicPr preferRelativeResize="0"/>
          <p:nvPr/>
        </p:nvPicPr>
        <p:blipFill>
          <a:blip r:embed="rId3">
            <a:alphaModFix amt="50000"/>
          </a:blip>
          <a:stretch>
            <a:fillRect/>
          </a:stretch>
        </p:blipFill>
        <p:spPr>
          <a:xfrm>
            <a:off x="2" y="1403267"/>
            <a:ext cx="5335733" cy="5556335"/>
          </a:xfrm>
          <a:prstGeom prst="rect">
            <a:avLst/>
          </a:prstGeom>
          <a:noFill/>
          <a:ln>
            <a:noFill/>
          </a:ln>
        </p:spPr>
      </p:pic>
      <p:pic>
        <p:nvPicPr>
          <p:cNvPr id="391" name="Shape 391" descr="bristol-white.png"/>
          <p:cNvPicPr preferRelativeResize="0"/>
          <p:nvPr/>
        </p:nvPicPr>
        <p:blipFill>
          <a:blip r:embed="rId4">
            <a:alphaModFix/>
          </a:blip>
          <a:stretch>
            <a:fillRect/>
          </a:stretch>
        </p:blipFill>
        <p:spPr>
          <a:xfrm>
            <a:off x="10279165" y="6011566"/>
            <a:ext cx="1238000" cy="358932"/>
          </a:xfrm>
          <a:prstGeom prst="rect">
            <a:avLst/>
          </a:prstGeom>
          <a:noFill/>
          <a:ln>
            <a:noFill/>
          </a:ln>
        </p:spPr>
      </p:pic>
      <p:sp>
        <p:nvSpPr>
          <p:cNvPr id="392" name="Shape 392"/>
          <p:cNvSpPr txBox="1">
            <a:spLocks noGrp="1"/>
          </p:cNvSpPr>
          <p:nvPr>
            <p:ph type="title"/>
          </p:nvPr>
        </p:nvSpPr>
        <p:spPr>
          <a:xfrm>
            <a:off x="761336" y="1131418"/>
            <a:ext cx="10881131" cy="2440389"/>
          </a:xfrm>
          <a:prstGeom prst="rect">
            <a:avLst/>
          </a:prstGeom>
        </p:spPr>
        <p:txBody>
          <a:bodyPr vert="horz" lIns="121900" tIns="121900" rIns="121900" bIns="121900" rtlCol="0" anchor="t" anchorCtr="0">
            <a:noAutofit/>
          </a:bodyPr>
          <a:lstStyle/>
          <a:p>
            <a:r>
              <a:rPr lang="en-GB" sz="8800">
                <a:ea typeface="Helvetica Neue"/>
                <a:sym typeface="Helvetica Neue"/>
              </a:rPr>
              <a:t>Timeline Task</a:t>
            </a:r>
            <a:br>
              <a:rPr lang="en-GB" sz="4800">
                <a:ea typeface="Helvetica Neue"/>
                <a:sym typeface="Helvetica Neue"/>
              </a:rPr>
            </a:br>
            <a:endParaRPr lang="en-GB" sz="4800">
              <a:ea typeface="Helvetica Neue"/>
            </a:endParaRPr>
          </a:p>
          <a:p>
            <a:pPr algn="r"/>
            <a:br>
              <a:rPr lang="en-GB" sz="4000">
                <a:latin typeface="Helvetica Neue"/>
                <a:ea typeface="Helvetica Neue"/>
                <a:cs typeface="Helvetica Neue"/>
              </a:rPr>
            </a:br>
            <a:endParaRPr lang="en-GB" sz="400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28859678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AAD392-381C-CE15-D13F-9C12507AFC64}"/>
              </a:ext>
            </a:extLst>
          </p:cNvPr>
          <p:cNvSpPr>
            <a:spLocks noGrp="1"/>
          </p:cNvSpPr>
          <p:nvPr>
            <p:ph type="title"/>
          </p:nvPr>
        </p:nvSpPr>
        <p:spPr/>
        <p:txBody>
          <a:bodyPr>
            <a:normAutofit/>
          </a:bodyPr>
          <a:lstStyle/>
          <a:p>
            <a:r>
              <a:rPr lang="it-IT" sz="3200"/>
              <a:t>Timeline Task part 1 (30 </a:t>
            </a:r>
            <a:r>
              <a:rPr lang="it-IT" sz="3200" err="1"/>
              <a:t>mins</a:t>
            </a:r>
            <a:r>
              <a:rPr lang="it-IT" sz="3200"/>
              <a:t>)</a:t>
            </a:r>
          </a:p>
        </p:txBody>
      </p:sp>
      <p:sp>
        <p:nvSpPr>
          <p:cNvPr id="3" name="CasellaDiTesto 2">
            <a:extLst>
              <a:ext uri="{FF2B5EF4-FFF2-40B4-BE49-F238E27FC236}">
                <a16:creationId xmlns:a16="http://schemas.microsoft.com/office/drawing/2014/main" id="{7EE4D6E5-43D8-AA7A-11B7-5EBB8C25EA28}"/>
              </a:ext>
            </a:extLst>
          </p:cNvPr>
          <p:cNvSpPr txBox="1"/>
          <p:nvPr/>
        </p:nvSpPr>
        <p:spPr>
          <a:xfrm>
            <a:off x="415600" y="1356967"/>
            <a:ext cx="11360800" cy="529375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defRPr/>
            </a:pPr>
            <a:r>
              <a:rPr lang="it-IT" sz="2400" kern="0" dirty="0" err="1">
                <a:solidFill>
                  <a:srgbClr val="000000"/>
                </a:solidFill>
                <a:latin typeface="Arial"/>
                <a:cs typeface="Arial"/>
                <a:sym typeface="Arial"/>
              </a:rPr>
              <a:t>We</a:t>
            </a:r>
            <a:r>
              <a:rPr lang="it-IT" sz="2400" kern="0" dirty="0">
                <a:solidFill>
                  <a:srgbClr val="000000"/>
                </a:solidFill>
                <a:latin typeface="Arial"/>
                <a:cs typeface="Arial"/>
                <a:sym typeface="Arial"/>
              </a:rPr>
              <a:t> </a:t>
            </a:r>
            <a:r>
              <a:rPr lang="it-IT" sz="2400" kern="0" dirty="0" err="1">
                <a:solidFill>
                  <a:srgbClr val="000000"/>
                </a:solidFill>
                <a:latin typeface="Arial"/>
                <a:cs typeface="Arial"/>
                <a:sym typeface="Arial"/>
              </a:rPr>
              <a:t>asked</a:t>
            </a:r>
            <a:r>
              <a:rPr lang="it-IT" sz="2400" kern="0" dirty="0">
                <a:solidFill>
                  <a:srgbClr val="000000"/>
                </a:solidFill>
                <a:latin typeface="Arial"/>
                <a:cs typeface="Arial"/>
                <a:sym typeface="Arial"/>
              </a:rPr>
              <a:t> </a:t>
            </a:r>
            <a:r>
              <a:rPr lang="it-IT" sz="2400" kern="0" dirty="0" err="1">
                <a:solidFill>
                  <a:srgbClr val="000000"/>
                </a:solidFill>
                <a:latin typeface="Arial"/>
                <a:cs typeface="Arial"/>
                <a:sym typeface="Arial"/>
              </a:rPr>
              <a:t>you</a:t>
            </a:r>
            <a:r>
              <a:rPr lang="it-IT" sz="2400" kern="0" dirty="0">
                <a:solidFill>
                  <a:srgbClr val="000000"/>
                </a:solidFill>
                <a:latin typeface="Arial"/>
                <a:cs typeface="Arial"/>
                <a:sym typeface="Arial"/>
              </a:rPr>
              <a:t> to </a:t>
            </a:r>
            <a:r>
              <a:rPr lang="it-IT" sz="2400" kern="0" dirty="0" err="1">
                <a:solidFill>
                  <a:srgbClr val="000000"/>
                </a:solidFill>
                <a:latin typeface="Arial"/>
                <a:cs typeface="Arial"/>
                <a:sym typeface="Arial"/>
              </a:rPr>
              <a:t>research</a:t>
            </a:r>
            <a:r>
              <a:rPr lang="it-IT" sz="2400" kern="0" dirty="0">
                <a:solidFill>
                  <a:srgbClr val="000000"/>
                </a:solidFill>
                <a:latin typeface="Arial"/>
                <a:cs typeface="Arial"/>
                <a:sym typeface="Arial"/>
              </a:rPr>
              <a:t> a </a:t>
            </a:r>
            <a:r>
              <a:rPr lang="it-IT" sz="2400" kern="0" dirty="0" err="1">
                <a:solidFill>
                  <a:srgbClr val="000000"/>
                </a:solidFill>
                <a:latin typeface="Arial"/>
                <a:cs typeface="Arial"/>
                <a:sym typeface="Arial"/>
              </a:rPr>
              <a:t>significant</a:t>
            </a:r>
            <a:r>
              <a:rPr lang="it-IT" sz="2400" kern="0" dirty="0">
                <a:solidFill>
                  <a:srgbClr val="000000"/>
                </a:solidFill>
                <a:latin typeface="Arial"/>
                <a:cs typeface="Arial"/>
                <a:sym typeface="Arial"/>
              </a:rPr>
              <a:t> or </a:t>
            </a:r>
            <a:r>
              <a:rPr lang="it-IT" sz="2400" kern="0" dirty="0" err="1">
                <a:solidFill>
                  <a:srgbClr val="000000"/>
                </a:solidFill>
                <a:latin typeface="Arial"/>
                <a:cs typeface="Arial"/>
                <a:sym typeface="Arial"/>
              </a:rPr>
              <a:t>interesting</a:t>
            </a:r>
            <a:r>
              <a:rPr lang="it-IT" sz="2400" kern="0" dirty="0">
                <a:solidFill>
                  <a:srgbClr val="000000"/>
                </a:solidFill>
                <a:latin typeface="Arial"/>
                <a:cs typeface="Arial"/>
                <a:sym typeface="Arial"/>
              </a:rPr>
              <a:t> </a:t>
            </a:r>
            <a:r>
              <a:rPr lang="it-IT" sz="2400" kern="0" dirty="0" err="1">
                <a:solidFill>
                  <a:srgbClr val="000000"/>
                </a:solidFill>
                <a:latin typeface="Arial"/>
                <a:cs typeface="Arial"/>
                <a:sym typeface="Arial"/>
              </a:rPr>
              <a:t>instance</a:t>
            </a:r>
            <a:r>
              <a:rPr lang="it-IT" sz="2400" kern="0" dirty="0">
                <a:solidFill>
                  <a:srgbClr val="000000"/>
                </a:solidFill>
                <a:latin typeface="Arial"/>
                <a:cs typeface="Arial"/>
                <a:sym typeface="Arial"/>
              </a:rPr>
              <a:t>/</a:t>
            </a:r>
            <a:r>
              <a:rPr lang="it-IT" sz="2400" kern="0" dirty="0" err="1">
                <a:solidFill>
                  <a:srgbClr val="000000"/>
                </a:solidFill>
                <a:latin typeface="Arial"/>
                <a:cs typeface="Arial"/>
                <a:sym typeface="Arial"/>
              </a:rPr>
              <a:t>example</a:t>
            </a:r>
            <a:r>
              <a:rPr lang="it-IT" sz="2400" kern="0" dirty="0">
                <a:solidFill>
                  <a:srgbClr val="000000"/>
                </a:solidFill>
                <a:latin typeface="Arial"/>
                <a:cs typeface="Arial"/>
                <a:sym typeface="Arial"/>
              </a:rPr>
              <a:t> in the history of immersive </a:t>
            </a:r>
            <a:r>
              <a:rPr lang="it-IT" sz="2400" kern="0" dirty="0" err="1">
                <a:solidFill>
                  <a:srgbClr val="000000"/>
                </a:solidFill>
                <a:latin typeface="Arial"/>
                <a:cs typeface="Arial"/>
                <a:sym typeface="Arial"/>
              </a:rPr>
              <a:t>technology</a:t>
            </a:r>
            <a:r>
              <a:rPr lang="it-IT" sz="2400" kern="0" dirty="0">
                <a:solidFill>
                  <a:srgbClr val="000000"/>
                </a:solidFill>
                <a:latin typeface="Arial"/>
                <a:cs typeface="Arial"/>
                <a:sym typeface="Arial"/>
              </a:rPr>
              <a:t> and </a:t>
            </a:r>
            <a:r>
              <a:rPr lang="it-IT" sz="2400" kern="0" dirty="0" err="1">
                <a:solidFill>
                  <a:srgbClr val="000000"/>
                </a:solidFill>
                <a:latin typeface="Arial"/>
                <a:cs typeface="Arial"/>
                <a:sym typeface="Arial"/>
              </a:rPr>
              <a:t>arts</a:t>
            </a:r>
            <a:endParaRPr lang="it-IT" sz="2400" kern="0">
              <a:solidFill>
                <a:srgbClr val="000000"/>
              </a:solidFill>
              <a:latin typeface="Arial"/>
              <a:cs typeface="Arial"/>
              <a:sym typeface="Arial"/>
            </a:endParaRPr>
          </a:p>
          <a:p>
            <a:pPr defTabSz="1219170">
              <a:defRPr/>
            </a:pPr>
            <a:endParaRPr lang="it-IT" sz="2400" kern="0">
              <a:solidFill>
                <a:srgbClr val="000000"/>
              </a:solidFill>
              <a:latin typeface="Arial"/>
              <a:cs typeface="Arial"/>
              <a:sym typeface="Arial"/>
            </a:endParaRPr>
          </a:p>
          <a:p>
            <a:pPr marL="456565" indent="-456565" defTabSz="1219170">
              <a:buFont typeface="Calibri" panose="020F0502020204030204" pitchFamily="34" charset="0"/>
              <a:buChar char="-"/>
            </a:pPr>
            <a:r>
              <a:rPr lang="en-GB" sz="2400" kern="0" dirty="0">
                <a:solidFill>
                  <a:srgbClr val="212121"/>
                </a:solidFill>
                <a:latin typeface="Arial"/>
                <a:ea typeface="Times New Roman" panose="02020603050405020304" pitchFamily="18" charset="0"/>
                <a:cs typeface="Arial"/>
                <a:sym typeface="Arial"/>
              </a:rPr>
              <a:t>In groups of 4/5 discuss the historical examples you’ve brought in. (incl. when/where/why?)</a:t>
            </a:r>
            <a:endParaRPr lang="en-GB" sz="2400" ker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6565" indent="-456565" defTabSz="1219170">
              <a:buFont typeface="Calibri" panose="020F0502020204030204" pitchFamily="34" charset="0"/>
              <a:buChar char="-"/>
            </a:pPr>
            <a:endParaRPr lang="en-GB" sz="2400" kern="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456565" indent="-456565" defTabSz="1219170">
              <a:buFont typeface="Calibri" panose="020F0502020204030204" pitchFamily="34" charset="0"/>
              <a:buChar char="-"/>
            </a:pPr>
            <a:r>
              <a:rPr lang="en-GB" sz="2400" kern="0" dirty="0">
                <a:solidFill>
                  <a:srgbClr val="212121"/>
                </a:solidFill>
                <a:latin typeface="Arial"/>
                <a:ea typeface="Times New Roman" panose="02020603050405020304" pitchFamily="18" charset="0"/>
                <a:cs typeface="Arial"/>
              </a:rPr>
              <a:t>What makes them significant and/or interesting?</a:t>
            </a:r>
          </a:p>
          <a:p>
            <a:pPr marL="456565" indent="-456565" defTabSz="1219170">
              <a:buFont typeface="Calibri" panose="020F0502020204030204" pitchFamily="34" charset="0"/>
              <a:buChar char="-"/>
            </a:pPr>
            <a:endParaRPr lang="en-GB" sz="2400" kern="0">
              <a:solidFill>
                <a:srgbClr val="212121"/>
              </a:solidFill>
              <a:latin typeface="Arial" panose="020B0604020202020204" pitchFamily="34" charset="0"/>
              <a:ea typeface="Times New Roman" panose="02020603050405020304" pitchFamily="18" charset="0"/>
              <a:cs typeface="Arial" panose="020B0604020202020204" pitchFamily="34" charset="0"/>
              <a:sym typeface="Arial"/>
            </a:endParaRPr>
          </a:p>
          <a:p>
            <a:pPr marL="456565" indent="-456565" defTabSz="1219170">
              <a:buFont typeface="Calibri" panose="020F0502020204030204" pitchFamily="34" charset="0"/>
              <a:buChar char="-"/>
            </a:pPr>
            <a:r>
              <a:rPr lang="en-GB" sz="2400" kern="0" dirty="0">
                <a:solidFill>
                  <a:srgbClr val="212121"/>
                </a:solidFill>
                <a:latin typeface="Arial"/>
                <a:ea typeface="Times New Roman" panose="02020603050405020304" pitchFamily="18" charset="0"/>
                <a:cs typeface="Arial"/>
                <a:sym typeface="Arial"/>
              </a:rPr>
              <a:t>On a post-it write </a:t>
            </a:r>
            <a:endParaRPr lang="en-GB" sz="2400" kern="0">
              <a:solidFill>
                <a:srgbClr val="000000"/>
              </a:solidFill>
              <a:latin typeface="Arial"/>
              <a:ea typeface="Times New Roman" panose="02020603050405020304" pitchFamily="18" charset="0"/>
              <a:cs typeface="Arial"/>
            </a:endParaRPr>
          </a:p>
          <a:p>
            <a:pPr marL="989965" lvl="1" indent="-380365" defTabSz="1219170">
              <a:buFont typeface="Courier New" panose="02070309020205020404" pitchFamily="49" charset="0"/>
              <a:buChar char="o"/>
            </a:pPr>
            <a:r>
              <a:rPr lang="en-GB" sz="2400" kern="0" dirty="0">
                <a:solidFill>
                  <a:srgbClr val="212121"/>
                </a:solidFill>
                <a:latin typeface="Arial"/>
                <a:ea typeface="Times New Roman" panose="02020603050405020304" pitchFamily="18" charset="0"/>
                <a:cs typeface="Arial"/>
                <a:sym typeface="Arial"/>
              </a:rPr>
              <a:t>Title of the event/development/moment/instance</a:t>
            </a:r>
            <a:endParaRPr lang="en-GB" sz="2400" kern="0">
              <a:solidFill>
                <a:srgbClr val="000000"/>
              </a:solidFill>
              <a:latin typeface="Arial"/>
              <a:ea typeface="Times New Roman" panose="02020603050405020304" pitchFamily="18" charset="0"/>
              <a:cs typeface="Arial"/>
            </a:endParaRPr>
          </a:p>
          <a:p>
            <a:pPr marL="989965" lvl="1" indent="-380365" defTabSz="1219170">
              <a:buFont typeface="Courier New" panose="02070309020205020404" pitchFamily="49" charset="0"/>
              <a:buChar char="o"/>
            </a:pPr>
            <a:r>
              <a:rPr lang="en-GB" sz="2400" kern="0" dirty="0">
                <a:solidFill>
                  <a:srgbClr val="212121"/>
                </a:solidFill>
                <a:latin typeface="Arial"/>
                <a:ea typeface="Times New Roman" panose="02020603050405020304" pitchFamily="18" charset="0"/>
                <a:cs typeface="Arial"/>
                <a:sym typeface="Arial"/>
              </a:rPr>
              <a:t>Date it occurred</a:t>
            </a:r>
            <a:endParaRPr lang="en-GB" sz="2400" kern="0">
              <a:solidFill>
                <a:srgbClr val="000000"/>
              </a:solidFill>
              <a:latin typeface="Arial"/>
              <a:ea typeface="Times New Roman" panose="02020603050405020304" pitchFamily="18" charset="0"/>
              <a:cs typeface="Arial"/>
            </a:endParaRPr>
          </a:p>
          <a:p>
            <a:pPr marL="989965" lvl="1" indent="-380365" defTabSz="1219170">
              <a:buFont typeface="Courier New" panose="02070309020205020404" pitchFamily="49" charset="0"/>
              <a:buChar char="o"/>
            </a:pPr>
            <a:r>
              <a:rPr lang="en-GB" sz="2400" kern="0" dirty="0">
                <a:solidFill>
                  <a:srgbClr val="212121"/>
                </a:solidFill>
                <a:latin typeface="Arial"/>
                <a:ea typeface="Times New Roman" panose="02020603050405020304" pitchFamily="18" charset="0"/>
                <a:cs typeface="Arial"/>
                <a:sym typeface="Arial"/>
              </a:rPr>
              <a:t>Brief description and/or why it’s significant</a:t>
            </a:r>
            <a:endParaRPr lang="en-GB" sz="2400" kern="0" dirty="0">
              <a:solidFill>
                <a:srgbClr val="212121"/>
              </a:solidFill>
              <a:latin typeface="Arial"/>
              <a:ea typeface="Times New Roman" panose="02020603050405020304" pitchFamily="18" charset="0"/>
              <a:cs typeface="Arial"/>
            </a:endParaRPr>
          </a:p>
          <a:p>
            <a:pPr marL="989965" lvl="1" indent="-380365" defTabSz="1219170">
              <a:buFont typeface="Courier New" panose="02070309020205020404" pitchFamily="49" charset="0"/>
              <a:buChar char="o"/>
            </a:pPr>
            <a:r>
              <a:rPr lang="en-GB" sz="2400" kern="0" dirty="0">
                <a:solidFill>
                  <a:srgbClr val="212121"/>
                </a:solidFill>
                <a:latin typeface="Arial"/>
                <a:ea typeface="Times New Roman" panose="02020603050405020304" pitchFamily="18" charset="0"/>
                <a:cs typeface="Arial"/>
                <a:sym typeface="Arial"/>
              </a:rPr>
              <a:t>Your name(s)</a:t>
            </a:r>
            <a:endParaRPr lang="en-GB" sz="2400" kern="0">
              <a:solidFill>
                <a:srgbClr val="000000"/>
              </a:solidFill>
              <a:latin typeface="Arial"/>
              <a:ea typeface="Times New Roman" panose="02020603050405020304" pitchFamily="18" charset="0"/>
              <a:cs typeface="Arial"/>
            </a:endParaRPr>
          </a:p>
          <a:p>
            <a:pPr marL="380365" indent="-380365" defTabSz="1219170">
              <a:buFont typeface="Arial" panose="020B0604020202020204" pitchFamily="34" charset="0"/>
              <a:buChar char="•"/>
              <a:defRPr/>
            </a:pPr>
            <a:endParaRPr lang="it-IT" sz="2400" kern="0">
              <a:solidFill>
                <a:srgbClr val="000000"/>
              </a:solidFill>
              <a:latin typeface="Arial"/>
              <a:cs typeface="Arial"/>
            </a:endParaRPr>
          </a:p>
        </p:txBody>
      </p:sp>
    </p:spTree>
    <p:extLst>
      <p:ext uri="{BB962C8B-B14F-4D97-AF65-F5344CB8AC3E}">
        <p14:creationId xmlns:p14="http://schemas.microsoft.com/office/powerpoint/2010/main" val="150995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AAD392-381C-CE15-D13F-9C12507AFC64}"/>
              </a:ext>
            </a:extLst>
          </p:cNvPr>
          <p:cNvSpPr>
            <a:spLocks noGrp="1"/>
          </p:cNvSpPr>
          <p:nvPr>
            <p:ph type="title"/>
          </p:nvPr>
        </p:nvSpPr>
        <p:spPr/>
        <p:txBody>
          <a:bodyPr>
            <a:normAutofit/>
          </a:bodyPr>
          <a:lstStyle/>
          <a:p>
            <a:r>
              <a:rPr lang="it-IT" sz="3200"/>
              <a:t>Timeline Task part 2 (20 </a:t>
            </a:r>
            <a:r>
              <a:rPr lang="it-IT" sz="3200" err="1"/>
              <a:t>mins</a:t>
            </a:r>
            <a:r>
              <a:rPr lang="it-IT" sz="3200"/>
              <a:t>)</a:t>
            </a:r>
          </a:p>
        </p:txBody>
      </p:sp>
      <p:sp>
        <p:nvSpPr>
          <p:cNvPr id="3" name="CasellaDiTesto 2">
            <a:extLst>
              <a:ext uri="{FF2B5EF4-FFF2-40B4-BE49-F238E27FC236}">
                <a16:creationId xmlns:a16="http://schemas.microsoft.com/office/drawing/2014/main" id="{7EE4D6E5-43D8-AA7A-11B7-5EBB8C25EA28}"/>
              </a:ext>
            </a:extLst>
          </p:cNvPr>
          <p:cNvSpPr txBox="1"/>
          <p:nvPr/>
        </p:nvSpPr>
        <p:spPr>
          <a:xfrm>
            <a:off x="399124" y="1356967"/>
            <a:ext cx="11360800" cy="3077766"/>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marL="380990" indent="-380990" defTabSz="1219170">
              <a:buFont typeface="Arial" panose="020B0604020202020204" pitchFamily="34" charset="0"/>
              <a:buChar char="•"/>
              <a:defRPr/>
            </a:pPr>
            <a:endParaRPr lang="it-IT" sz="2400" kern="0">
              <a:solidFill>
                <a:srgbClr val="000000"/>
              </a:solidFill>
              <a:latin typeface="Arial"/>
              <a:cs typeface="Arial"/>
              <a:sym typeface="Arial"/>
            </a:endParaRPr>
          </a:p>
          <a:p>
            <a:pPr marL="380990" indent="-380990" defTabSz="1219170">
              <a:buFont typeface="Arial" panose="020B0604020202020204" pitchFamily="34" charset="0"/>
              <a:buChar char="•"/>
              <a:defRPr/>
            </a:pPr>
            <a:r>
              <a:rPr lang="it-IT" sz="2400" kern="0">
                <a:solidFill>
                  <a:srgbClr val="000000"/>
                </a:solidFill>
                <a:latin typeface="Arial"/>
                <a:cs typeface="Arial"/>
                <a:sym typeface="Arial"/>
              </a:rPr>
              <a:t>Place </a:t>
            </a:r>
            <a:r>
              <a:rPr lang="it-IT" sz="2400" kern="0" err="1">
                <a:solidFill>
                  <a:srgbClr val="000000"/>
                </a:solidFill>
                <a:latin typeface="Arial"/>
                <a:cs typeface="Arial"/>
                <a:sym typeface="Arial"/>
              </a:rPr>
              <a:t>your</a:t>
            </a:r>
            <a:r>
              <a:rPr lang="it-IT" sz="2400" kern="0">
                <a:solidFill>
                  <a:srgbClr val="000000"/>
                </a:solidFill>
                <a:latin typeface="Arial"/>
                <a:cs typeface="Arial"/>
                <a:sym typeface="Arial"/>
              </a:rPr>
              <a:t> event on </a:t>
            </a:r>
            <a:r>
              <a:rPr lang="it-IT" sz="2400" kern="0" err="1">
                <a:solidFill>
                  <a:srgbClr val="000000"/>
                </a:solidFill>
                <a:latin typeface="Arial"/>
                <a:cs typeface="Arial"/>
                <a:sym typeface="Arial"/>
              </a:rPr>
              <a:t>our</a:t>
            </a:r>
            <a:r>
              <a:rPr lang="it-IT" sz="2400" kern="0">
                <a:solidFill>
                  <a:srgbClr val="000000"/>
                </a:solidFill>
                <a:latin typeface="Arial"/>
                <a:cs typeface="Arial"/>
                <a:sym typeface="Arial"/>
              </a:rPr>
              <a:t> timeline of immersive </a:t>
            </a:r>
            <a:r>
              <a:rPr lang="it-IT" sz="2400" kern="0" err="1">
                <a:solidFill>
                  <a:srgbClr val="000000"/>
                </a:solidFill>
                <a:latin typeface="Arial"/>
                <a:cs typeface="Arial"/>
                <a:sym typeface="Arial"/>
              </a:rPr>
              <a:t>technologies</a:t>
            </a:r>
            <a:r>
              <a:rPr lang="it-IT" sz="2400" kern="0">
                <a:solidFill>
                  <a:srgbClr val="000000"/>
                </a:solidFill>
                <a:latin typeface="Arial"/>
                <a:cs typeface="Arial"/>
                <a:sym typeface="Arial"/>
              </a:rPr>
              <a:t> and </a:t>
            </a:r>
            <a:r>
              <a:rPr lang="it-IT" sz="2400" kern="0" err="1">
                <a:solidFill>
                  <a:srgbClr val="000000"/>
                </a:solidFill>
                <a:latin typeface="Arial"/>
                <a:cs typeface="Arial"/>
                <a:sym typeface="Arial"/>
              </a:rPr>
              <a:t>arts</a:t>
            </a:r>
            <a:endParaRPr lang="it-IT" sz="2400" kern="0">
              <a:solidFill>
                <a:srgbClr val="000000"/>
              </a:solidFill>
              <a:latin typeface="Arial"/>
              <a:cs typeface="Arial"/>
              <a:sym typeface="Arial"/>
            </a:endParaRPr>
          </a:p>
          <a:p>
            <a:pPr marL="380990" indent="-380990" defTabSz="1219170">
              <a:buFont typeface="Arial" panose="020B0604020202020204" pitchFamily="34" charset="0"/>
              <a:buChar char="•"/>
              <a:defRPr/>
            </a:pPr>
            <a:endParaRPr lang="it-IT" sz="2400" kern="0">
              <a:solidFill>
                <a:srgbClr val="000000"/>
              </a:solidFill>
              <a:latin typeface="Arial"/>
              <a:cs typeface="Arial"/>
              <a:sym typeface="Arial"/>
            </a:endParaRPr>
          </a:p>
          <a:p>
            <a:pPr marL="380990" indent="-380990" defTabSz="1219170">
              <a:buFont typeface="Arial" panose="020B0604020202020204" pitchFamily="34" charset="0"/>
              <a:buChar char="•"/>
              <a:defRPr/>
            </a:pPr>
            <a:r>
              <a:rPr lang="it-IT" sz="2400" kern="0">
                <a:solidFill>
                  <a:srgbClr val="000000"/>
                </a:solidFill>
                <a:latin typeface="Arial"/>
                <a:cs typeface="Arial"/>
                <a:sym typeface="Arial"/>
              </a:rPr>
              <a:t>Take some time to review the </a:t>
            </a:r>
            <a:r>
              <a:rPr lang="it-IT" sz="2400" kern="0" err="1">
                <a:solidFill>
                  <a:srgbClr val="000000"/>
                </a:solidFill>
                <a:latin typeface="Arial"/>
                <a:cs typeface="Arial"/>
                <a:sym typeface="Arial"/>
              </a:rPr>
              <a:t>examples</a:t>
            </a:r>
            <a:r>
              <a:rPr lang="it-IT" sz="2400" kern="0">
                <a:solidFill>
                  <a:srgbClr val="000000"/>
                </a:solidFill>
                <a:latin typeface="Arial"/>
                <a:cs typeface="Arial"/>
                <a:sym typeface="Arial"/>
              </a:rPr>
              <a:t> on the timeline</a:t>
            </a:r>
          </a:p>
          <a:p>
            <a:pPr marL="380990" indent="-380990" defTabSz="1219170">
              <a:buFont typeface="Arial" panose="020B0604020202020204" pitchFamily="34" charset="0"/>
              <a:buChar char="•"/>
              <a:defRPr/>
            </a:pPr>
            <a:endParaRPr lang="it-IT" sz="2400" kern="0">
              <a:solidFill>
                <a:srgbClr val="000000"/>
              </a:solidFill>
              <a:latin typeface="Arial"/>
              <a:cs typeface="Arial"/>
              <a:sym typeface="Arial"/>
            </a:endParaRPr>
          </a:p>
          <a:p>
            <a:pPr marL="380990" indent="-380990" defTabSz="1219170">
              <a:buFont typeface="Arial" panose="020B0604020202020204" pitchFamily="34" charset="0"/>
              <a:buChar char="•"/>
              <a:defRPr/>
            </a:pPr>
            <a:r>
              <a:rPr lang="it-IT" sz="2400" kern="0" err="1">
                <a:solidFill>
                  <a:srgbClr val="000000"/>
                </a:solidFill>
                <a:latin typeface="Arial"/>
                <a:cs typeface="Arial"/>
                <a:sym typeface="Arial"/>
              </a:rPr>
              <a:t>Any</a:t>
            </a:r>
            <a:r>
              <a:rPr lang="it-IT" sz="2400" kern="0">
                <a:solidFill>
                  <a:srgbClr val="000000"/>
                </a:solidFill>
                <a:latin typeface="Arial"/>
                <a:cs typeface="Arial"/>
                <a:sym typeface="Arial"/>
              </a:rPr>
              <a:t> </a:t>
            </a:r>
            <a:r>
              <a:rPr lang="it-IT" sz="2400" kern="0" err="1">
                <a:solidFill>
                  <a:srgbClr val="000000"/>
                </a:solidFill>
                <a:latin typeface="Arial"/>
                <a:cs typeface="Arial"/>
                <a:sym typeface="Arial"/>
              </a:rPr>
              <a:t>comments</a:t>
            </a:r>
            <a:r>
              <a:rPr lang="it-IT" sz="2400" kern="0">
                <a:solidFill>
                  <a:srgbClr val="000000"/>
                </a:solidFill>
                <a:latin typeface="Arial"/>
                <a:cs typeface="Arial"/>
                <a:sym typeface="Arial"/>
              </a:rPr>
              <a:t>/</a:t>
            </a:r>
            <a:r>
              <a:rPr lang="it-IT" sz="2400" kern="0" err="1">
                <a:solidFill>
                  <a:srgbClr val="000000"/>
                </a:solidFill>
                <a:latin typeface="Arial"/>
                <a:cs typeface="Arial"/>
                <a:sym typeface="Arial"/>
              </a:rPr>
              <a:t>thoughts</a:t>
            </a:r>
            <a:r>
              <a:rPr lang="it-IT" sz="2400" kern="0">
                <a:solidFill>
                  <a:srgbClr val="000000"/>
                </a:solidFill>
                <a:latin typeface="Arial"/>
                <a:cs typeface="Arial"/>
                <a:sym typeface="Arial"/>
              </a:rPr>
              <a:t>/</a:t>
            </a:r>
            <a:r>
              <a:rPr lang="it-IT" sz="2400" kern="0" err="1">
                <a:solidFill>
                  <a:srgbClr val="000000"/>
                </a:solidFill>
                <a:latin typeface="Arial"/>
                <a:cs typeface="Arial"/>
                <a:sym typeface="Arial"/>
              </a:rPr>
              <a:t>observations</a:t>
            </a:r>
            <a:r>
              <a:rPr lang="it-IT" sz="2400" kern="0">
                <a:solidFill>
                  <a:srgbClr val="000000"/>
                </a:solidFill>
                <a:latin typeface="Arial"/>
                <a:cs typeface="Arial"/>
                <a:sym typeface="Arial"/>
              </a:rPr>
              <a:t> </a:t>
            </a:r>
            <a:r>
              <a:rPr lang="it-IT" sz="2400" kern="0" err="1">
                <a:solidFill>
                  <a:srgbClr val="000000"/>
                </a:solidFill>
                <a:latin typeface="Arial"/>
                <a:cs typeface="Arial"/>
                <a:sym typeface="Arial"/>
              </a:rPr>
              <a:t>about</a:t>
            </a:r>
            <a:r>
              <a:rPr lang="it-IT" sz="2400" kern="0">
                <a:solidFill>
                  <a:srgbClr val="000000"/>
                </a:solidFill>
                <a:latin typeface="Arial"/>
                <a:cs typeface="Arial"/>
                <a:sym typeface="Arial"/>
              </a:rPr>
              <a:t> the timeline?</a:t>
            </a:r>
          </a:p>
          <a:p>
            <a:pPr defTabSz="1219170">
              <a:defRPr/>
            </a:pPr>
            <a:endParaRPr lang="it-IT" sz="2400" kern="0">
              <a:solidFill>
                <a:srgbClr val="000000"/>
              </a:solidFill>
              <a:latin typeface="Arial"/>
              <a:cs typeface="Arial"/>
              <a:sym typeface="Arial"/>
            </a:endParaRPr>
          </a:p>
          <a:p>
            <a:pPr marL="380990" indent="-380990" defTabSz="1219170">
              <a:buFont typeface="Arial" panose="020B0604020202020204" pitchFamily="34" charset="0"/>
              <a:buChar char="•"/>
              <a:defRPr/>
            </a:pPr>
            <a:endParaRPr lang="it-IT" sz="2400" kern="0">
              <a:solidFill>
                <a:srgbClr val="000000"/>
              </a:solidFill>
              <a:latin typeface="Arial"/>
              <a:cs typeface="Arial"/>
              <a:sym typeface="Arial"/>
            </a:endParaRPr>
          </a:p>
        </p:txBody>
      </p:sp>
    </p:spTree>
    <p:extLst>
      <p:ext uri="{BB962C8B-B14F-4D97-AF65-F5344CB8AC3E}">
        <p14:creationId xmlns:p14="http://schemas.microsoft.com/office/powerpoint/2010/main" val="177315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DA8D-8583-81FD-F7E2-BE590A612D65}"/>
              </a:ext>
            </a:extLst>
          </p:cNvPr>
          <p:cNvSpPr>
            <a:spLocks noGrp="1"/>
          </p:cNvSpPr>
          <p:nvPr>
            <p:ph type="ctrTitle"/>
          </p:nvPr>
        </p:nvSpPr>
        <p:spPr/>
        <p:txBody>
          <a:bodyPr/>
          <a:lstStyle/>
          <a:p>
            <a:r>
              <a:rPr lang="en-US"/>
              <a:t>Assessment briefing</a:t>
            </a:r>
          </a:p>
        </p:txBody>
      </p:sp>
      <p:sp>
        <p:nvSpPr>
          <p:cNvPr id="3" name="Subtitle 2">
            <a:extLst>
              <a:ext uri="{FF2B5EF4-FFF2-40B4-BE49-F238E27FC236}">
                <a16:creationId xmlns:a16="http://schemas.microsoft.com/office/drawing/2014/main" id="{EFB2FBB0-3DEA-53EF-8896-F99BBCDA25EB}"/>
              </a:ext>
            </a:extLst>
          </p:cNvPr>
          <p:cNvSpPr>
            <a:spLocks noGrp="1"/>
          </p:cNvSpPr>
          <p:nvPr>
            <p:ph type="subTitle" idx="1"/>
          </p:nvPr>
        </p:nvSpPr>
        <p:spPr/>
        <p:txBody>
          <a:bodyPr/>
          <a:lstStyle/>
          <a:p>
            <a:r>
              <a:rPr lang="en-US"/>
              <a:t>Reflective Immersive case study (50%)</a:t>
            </a:r>
          </a:p>
        </p:txBody>
      </p:sp>
    </p:spTree>
    <p:extLst>
      <p:ext uri="{BB962C8B-B14F-4D97-AF65-F5344CB8AC3E}">
        <p14:creationId xmlns:p14="http://schemas.microsoft.com/office/powerpoint/2010/main" val="120246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CBDB9-88F4-D2AB-3EBB-F0065184685E}"/>
              </a:ext>
            </a:extLst>
          </p:cNvPr>
          <p:cNvSpPr>
            <a:spLocks noGrp="1"/>
          </p:cNvSpPr>
          <p:nvPr>
            <p:ph type="body" idx="1"/>
          </p:nvPr>
        </p:nvSpPr>
        <p:spPr>
          <a:xfrm>
            <a:off x="356984" y="767307"/>
            <a:ext cx="11360800" cy="4555200"/>
          </a:xfrm>
        </p:spPr>
        <p:txBody>
          <a:bodyPr>
            <a:normAutofit lnSpcReduction="10000"/>
          </a:bodyPr>
          <a:lstStyle/>
          <a:p>
            <a:pPr marL="227965" indent="-227965">
              <a:lnSpc>
                <a:spcPct val="114999"/>
              </a:lnSpc>
            </a:pPr>
            <a:r>
              <a:rPr lang="en-US" sz="3300" dirty="0">
                <a:solidFill>
                  <a:srgbClr val="000000"/>
                </a:solidFill>
                <a:latin typeface="Helvetica Neue"/>
              </a:rPr>
              <a:t>An </a:t>
            </a:r>
            <a:r>
              <a:rPr lang="en-US" sz="3300" dirty="0">
                <a:solidFill>
                  <a:srgbClr val="000000"/>
                </a:solidFill>
                <a:highlight>
                  <a:srgbClr val="FFFF00"/>
                </a:highlight>
                <a:latin typeface="Helvetica Neue"/>
              </a:rPr>
              <a:t>individual </a:t>
            </a:r>
            <a:r>
              <a:rPr lang="en-US" sz="3300" dirty="0">
                <a:solidFill>
                  <a:srgbClr val="000000"/>
                </a:solidFill>
                <a:latin typeface="Helvetica Neue"/>
              </a:rPr>
              <a:t>written report </a:t>
            </a:r>
            <a:r>
              <a:rPr lang="en-US" sz="3300" dirty="0">
                <a:solidFill>
                  <a:srgbClr val="000000"/>
                </a:solidFill>
                <a:highlight>
                  <a:srgbClr val="FFFF00"/>
                </a:highlight>
                <a:latin typeface="Helvetica Neue"/>
              </a:rPr>
              <a:t>reflecting critically</a:t>
            </a:r>
            <a:r>
              <a:rPr lang="en-US" sz="3300" dirty="0">
                <a:solidFill>
                  <a:srgbClr val="000000"/>
                </a:solidFill>
                <a:latin typeface="Helvetica Neue"/>
              </a:rPr>
              <a:t> on a case study of your choice, based on your interest. Where possible, this should be an immersive experience that you have experienced yourself. You may also write about an AR, VR or MR work from secondary sources if there are </a:t>
            </a:r>
            <a:r>
              <a:rPr lang="en-US" sz="3300" dirty="0">
                <a:solidFill>
                  <a:srgbClr val="000000"/>
                </a:solidFill>
                <a:highlight>
                  <a:srgbClr val="FFFF00"/>
                </a:highlight>
                <a:latin typeface="Helvetica Neue"/>
              </a:rPr>
              <a:t>sufficient accounts and evidence</a:t>
            </a:r>
            <a:r>
              <a:rPr lang="en-US" sz="3300" dirty="0">
                <a:solidFill>
                  <a:srgbClr val="000000"/>
                </a:solidFill>
                <a:latin typeface="Helvetica Neue"/>
              </a:rPr>
              <a:t> to base your description and analysis on. The case study should </a:t>
            </a:r>
            <a:r>
              <a:rPr lang="en-US" sz="3300" b="1" dirty="0">
                <a:solidFill>
                  <a:srgbClr val="000000"/>
                </a:solidFill>
                <a:latin typeface="Helvetica Neue"/>
              </a:rPr>
              <a:t>NOT </a:t>
            </a:r>
            <a:r>
              <a:rPr lang="en-US" sz="3300" dirty="0">
                <a:solidFill>
                  <a:srgbClr val="000000"/>
                </a:solidFill>
                <a:latin typeface="Helvetica Neue"/>
              </a:rPr>
              <a:t>be one of the examples already discussed in detail on the unit.</a:t>
            </a:r>
            <a:endParaRPr lang="it-IT" sz="3300"/>
          </a:p>
        </p:txBody>
      </p:sp>
    </p:spTree>
    <p:extLst>
      <p:ext uri="{BB962C8B-B14F-4D97-AF65-F5344CB8AC3E}">
        <p14:creationId xmlns:p14="http://schemas.microsoft.com/office/powerpoint/2010/main" val="52167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CBDB9-88F4-D2AB-3EBB-F0065184685E}"/>
              </a:ext>
            </a:extLst>
          </p:cNvPr>
          <p:cNvSpPr>
            <a:spLocks noGrp="1"/>
          </p:cNvSpPr>
          <p:nvPr>
            <p:ph type="body" idx="1"/>
          </p:nvPr>
        </p:nvSpPr>
        <p:spPr>
          <a:xfrm>
            <a:off x="415600" y="1250884"/>
            <a:ext cx="11360800" cy="4555200"/>
          </a:xfrm>
        </p:spPr>
        <p:txBody>
          <a:bodyPr/>
          <a:lstStyle/>
          <a:p>
            <a:pPr>
              <a:lnSpc>
                <a:spcPct val="114999"/>
              </a:lnSpc>
            </a:pPr>
            <a:r>
              <a:rPr lang="en-US" sz="3333">
                <a:solidFill>
                  <a:srgbClr val="000000"/>
                </a:solidFill>
              </a:rPr>
              <a:t>You should draw on learning on the unit, applying the definitions and theories we have introduced, along with identifying the technologies used and ethical issues. For a distinction, we expect you to use appropriate technical language, definitions, concepts and theories accurately, plus to position your case study in the field and consider it comparatively with other relevant examples. </a:t>
            </a:r>
            <a:endParaRPr lang="it-IT" sz="3333"/>
          </a:p>
          <a:p>
            <a:pPr>
              <a:lnSpc>
                <a:spcPct val="114999"/>
              </a:lnSpc>
            </a:pPr>
            <a:endParaRPr lang="en-US" sz="3333">
              <a:solidFill>
                <a:srgbClr val="000000"/>
              </a:solidFill>
            </a:endParaRPr>
          </a:p>
          <a:p>
            <a:pPr>
              <a:lnSpc>
                <a:spcPct val="114999"/>
              </a:lnSpc>
            </a:pPr>
            <a:endParaRPr lang="en-US" sz="3333">
              <a:solidFill>
                <a:srgbClr val="000000"/>
              </a:solidFill>
            </a:endParaRPr>
          </a:p>
        </p:txBody>
      </p:sp>
    </p:spTree>
    <p:extLst>
      <p:ext uri="{BB962C8B-B14F-4D97-AF65-F5344CB8AC3E}">
        <p14:creationId xmlns:p14="http://schemas.microsoft.com/office/powerpoint/2010/main" val="256850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CBDB9-88F4-D2AB-3EBB-F0065184685E}"/>
              </a:ext>
            </a:extLst>
          </p:cNvPr>
          <p:cNvSpPr>
            <a:spLocks noGrp="1"/>
          </p:cNvSpPr>
          <p:nvPr>
            <p:ph type="body" idx="1"/>
          </p:nvPr>
        </p:nvSpPr>
        <p:spPr>
          <a:xfrm>
            <a:off x="913829" y="708692"/>
            <a:ext cx="11302744" cy="5774399"/>
          </a:xfrm>
        </p:spPr>
        <p:txBody>
          <a:bodyPr>
            <a:normAutofit fontScale="92500" lnSpcReduction="10000"/>
          </a:bodyPr>
          <a:lstStyle/>
          <a:p>
            <a:pPr marL="0" indent="0">
              <a:lnSpc>
                <a:spcPct val="114999"/>
              </a:lnSpc>
              <a:buNone/>
            </a:pPr>
            <a:r>
              <a:rPr lang="en-US" sz="3300" dirty="0">
                <a:solidFill>
                  <a:srgbClr val="000000"/>
                </a:solidFill>
                <a:latin typeface="Helvetica Neue"/>
              </a:rPr>
              <a:t>You </a:t>
            </a:r>
            <a:r>
              <a:rPr lang="en-US" sz="3300" b="1" dirty="0">
                <a:solidFill>
                  <a:srgbClr val="000000"/>
                </a:solidFill>
                <a:latin typeface="Helvetica Neue"/>
              </a:rPr>
              <a:t>might</a:t>
            </a:r>
            <a:r>
              <a:rPr lang="en-US" sz="3300" dirty="0">
                <a:solidFill>
                  <a:srgbClr val="000000"/>
                </a:solidFill>
                <a:latin typeface="Helvetica Neue"/>
              </a:rPr>
              <a:t> want to reflect critically on these aspects:</a:t>
            </a:r>
            <a:endParaRPr lang="en-US" sz="3300" dirty="0">
              <a:solidFill>
                <a:srgbClr val="000000"/>
              </a:solidFill>
            </a:endParaRPr>
          </a:p>
          <a:p>
            <a:pPr marL="0" indent="0">
              <a:lnSpc>
                <a:spcPct val="114999"/>
              </a:lnSpc>
              <a:buNone/>
            </a:pPr>
            <a:endParaRPr lang="en-US" sz="3300" dirty="0">
              <a:solidFill>
                <a:srgbClr val="000000"/>
              </a:solidFill>
              <a:latin typeface="Helvetica Neue"/>
            </a:endParaRPr>
          </a:p>
          <a:p>
            <a:pPr marL="380365" indent="-380365">
              <a:lnSpc>
                <a:spcPct val="114999"/>
              </a:lnSpc>
              <a:buFont typeface="Arial,Sans-Serif"/>
              <a:buChar char="•"/>
            </a:pPr>
            <a:r>
              <a:rPr lang="en-US" sz="3300" dirty="0">
                <a:solidFill>
                  <a:srgbClr val="000000"/>
                </a:solidFill>
                <a:latin typeface="Helvetica Neue"/>
              </a:rPr>
              <a:t>Who the </a:t>
            </a:r>
            <a:r>
              <a:rPr lang="en-US" sz="3300" dirty="0">
                <a:solidFill>
                  <a:srgbClr val="000000"/>
                </a:solidFill>
                <a:highlight>
                  <a:srgbClr val="FFFF00"/>
                </a:highlight>
                <a:latin typeface="Helvetica Neue"/>
              </a:rPr>
              <a:t>audience </a:t>
            </a:r>
            <a:r>
              <a:rPr lang="en-US" sz="3300" dirty="0">
                <a:solidFill>
                  <a:srgbClr val="000000"/>
                </a:solidFill>
                <a:latin typeface="Helvetica Neue"/>
              </a:rPr>
              <a:t>is for the piece/who it is for?</a:t>
            </a:r>
            <a:endParaRPr lang="it-IT" sz="3300" dirty="0">
              <a:latin typeface="Helvetica Neue"/>
            </a:endParaRPr>
          </a:p>
          <a:p>
            <a:pPr marL="380365" indent="-380365">
              <a:lnSpc>
                <a:spcPct val="114999"/>
              </a:lnSpc>
              <a:buFont typeface="Arial,Sans-Serif"/>
              <a:buChar char="•"/>
            </a:pPr>
            <a:r>
              <a:rPr lang="en-US" sz="3300" dirty="0">
                <a:solidFill>
                  <a:srgbClr val="000000"/>
                </a:solidFill>
                <a:latin typeface="Helvetica Neue"/>
              </a:rPr>
              <a:t>What </a:t>
            </a:r>
            <a:r>
              <a:rPr lang="en-US" sz="3300" dirty="0">
                <a:solidFill>
                  <a:srgbClr val="000000"/>
                </a:solidFill>
                <a:highlight>
                  <a:srgbClr val="FFFF00"/>
                </a:highlight>
                <a:latin typeface="Helvetica Neue"/>
              </a:rPr>
              <a:t>technology </a:t>
            </a:r>
            <a:r>
              <a:rPr lang="en-US" sz="3300" dirty="0">
                <a:solidFill>
                  <a:srgbClr val="000000"/>
                </a:solidFill>
                <a:latin typeface="Helvetica Neue"/>
              </a:rPr>
              <a:t>and format does it use?</a:t>
            </a:r>
          </a:p>
          <a:p>
            <a:pPr marL="380365" indent="-380365">
              <a:lnSpc>
                <a:spcPct val="114999"/>
              </a:lnSpc>
              <a:buFont typeface="Arial,Sans-Serif"/>
              <a:buChar char="•"/>
            </a:pPr>
            <a:r>
              <a:rPr lang="en-US" sz="3300" dirty="0">
                <a:solidFill>
                  <a:srgbClr val="000000"/>
                </a:solidFill>
                <a:latin typeface="Helvetica Neue"/>
              </a:rPr>
              <a:t>How can the </a:t>
            </a:r>
            <a:r>
              <a:rPr lang="en-US" sz="3300" dirty="0">
                <a:solidFill>
                  <a:srgbClr val="000000"/>
                </a:solidFill>
                <a:highlight>
                  <a:srgbClr val="FFFF00"/>
                </a:highlight>
                <a:latin typeface="Helvetica Neue"/>
              </a:rPr>
              <a:t>concepts </a:t>
            </a:r>
            <a:r>
              <a:rPr lang="en-US" sz="3300" dirty="0">
                <a:solidFill>
                  <a:srgbClr val="000000"/>
                </a:solidFill>
                <a:latin typeface="Helvetica Neue"/>
              </a:rPr>
              <a:t>introduced on the unit help you to reflect on your experience?</a:t>
            </a:r>
          </a:p>
          <a:p>
            <a:pPr marL="380365" indent="-380365">
              <a:lnSpc>
                <a:spcPct val="114999"/>
              </a:lnSpc>
              <a:buFont typeface="Arial,Sans-Serif"/>
              <a:buChar char="•"/>
            </a:pPr>
            <a:r>
              <a:rPr lang="en-US" sz="3300" dirty="0">
                <a:solidFill>
                  <a:srgbClr val="000000"/>
                </a:solidFill>
                <a:latin typeface="Helvetica Neue"/>
              </a:rPr>
              <a:t>What are the </a:t>
            </a:r>
            <a:r>
              <a:rPr lang="en-US" sz="3300" dirty="0">
                <a:solidFill>
                  <a:srgbClr val="000000"/>
                </a:solidFill>
                <a:highlight>
                  <a:srgbClr val="FFFF00"/>
                </a:highlight>
                <a:latin typeface="Helvetica Neue"/>
              </a:rPr>
              <a:t>ethical/psychological</a:t>
            </a:r>
            <a:r>
              <a:rPr lang="en-US" sz="3300" dirty="0">
                <a:solidFill>
                  <a:srgbClr val="000000"/>
                </a:solidFill>
                <a:latin typeface="Helvetica Neue"/>
              </a:rPr>
              <a:t> concerns and responsibilities?</a:t>
            </a:r>
          </a:p>
          <a:p>
            <a:pPr marL="380365" indent="-380365">
              <a:lnSpc>
                <a:spcPct val="114999"/>
              </a:lnSpc>
              <a:buFont typeface="Arial,Sans-Serif"/>
              <a:buChar char="•"/>
            </a:pPr>
            <a:r>
              <a:rPr lang="en-US" sz="3300" dirty="0">
                <a:solidFill>
                  <a:srgbClr val="000000"/>
                </a:solidFill>
                <a:latin typeface="Helvetica Neue"/>
              </a:rPr>
              <a:t>What is the </a:t>
            </a:r>
            <a:r>
              <a:rPr lang="en-US" sz="3300" dirty="0">
                <a:solidFill>
                  <a:srgbClr val="000000"/>
                </a:solidFill>
                <a:highlight>
                  <a:srgbClr val="FFFF00"/>
                </a:highlight>
                <a:latin typeface="Helvetica Neue"/>
              </a:rPr>
              <a:t>production context/sector</a:t>
            </a:r>
            <a:r>
              <a:rPr lang="en-US" sz="3300" dirty="0">
                <a:solidFill>
                  <a:srgbClr val="000000"/>
                </a:solidFill>
                <a:latin typeface="Helvetica Neue"/>
              </a:rPr>
              <a:t>? i.e. how was it funded? Where/how was it distributed/presented?</a:t>
            </a:r>
          </a:p>
          <a:p>
            <a:pPr marL="380365" indent="-380365">
              <a:lnSpc>
                <a:spcPct val="114999"/>
              </a:lnSpc>
              <a:buFont typeface="Arial,Sans-Serif"/>
              <a:buChar char="•"/>
            </a:pPr>
            <a:r>
              <a:rPr lang="en-US" sz="3300" dirty="0">
                <a:solidFill>
                  <a:srgbClr val="000000"/>
                </a:solidFill>
                <a:latin typeface="Helvetica Neue"/>
              </a:rPr>
              <a:t>What </a:t>
            </a:r>
            <a:r>
              <a:rPr lang="en-US" sz="3300" dirty="0">
                <a:solidFill>
                  <a:srgbClr val="000000"/>
                </a:solidFill>
                <a:highlight>
                  <a:srgbClr val="FFFF00"/>
                </a:highlight>
                <a:latin typeface="Helvetica Neue"/>
              </a:rPr>
              <a:t>worked effectively</a:t>
            </a:r>
            <a:r>
              <a:rPr lang="en-US" sz="3300" dirty="0">
                <a:solidFill>
                  <a:srgbClr val="000000"/>
                </a:solidFill>
                <a:latin typeface="Helvetica Neue"/>
              </a:rPr>
              <a:t> and what could be developed?</a:t>
            </a:r>
            <a:endParaRPr lang="en-US" sz="3300" dirty="0">
              <a:latin typeface="Helvetica Neue"/>
            </a:endParaRPr>
          </a:p>
        </p:txBody>
      </p:sp>
    </p:spTree>
    <p:extLst>
      <p:ext uri="{BB962C8B-B14F-4D97-AF65-F5344CB8AC3E}">
        <p14:creationId xmlns:p14="http://schemas.microsoft.com/office/powerpoint/2010/main" val="237276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965D-1A80-D803-D051-3133DEDC0F7A}"/>
              </a:ext>
            </a:extLst>
          </p:cNvPr>
          <p:cNvSpPr>
            <a:spLocks noGrp="1"/>
          </p:cNvSpPr>
          <p:nvPr>
            <p:ph type="title"/>
          </p:nvPr>
        </p:nvSpPr>
        <p:spPr>
          <a:xfrm>
            <a:off x="416657" y="311659"/>
            <a:ext cx="10634472" cy="2157984"/>
          </a:xfrm>
        </p:spPr>
        <p:txBody>
          <a:bodyPr/>
          <a:lstStyle/>
          <a:p>
            <a:r>
              <a:rPr lang="en-GB"/>
              <a:t>Feedback</a:t>
            </a:r>
          </a:p>
        </p:txBody>
      </p:sp>
      <p:sp>
        <p:nvSpPr>
          <p:cNvPr id="3" name="Content Placeholder 2">
            <a:extLst>
              <a:ext uri="{FF2B5EF4-FFF2-40B4-BE49-F238E27FC236}">
                <a16:creationId xmlns:a16="http://schemas.microsoft.com/office/drawing/2014/main" id="{6BA60629-E1C3-D180-83D1-467DACE0B3D7}"/>
              </a:ext>
            </a:extLst>
          </p:cNvPr>
          <p:cNvSpPr>
            <a:spLocks noGrp="1"/>
          </p:cNvSpPr>
          <p:nvPr>
            <p:ph idx="1"/>
          </p:nvPr>
        </p:nvSpPr>
        <p:spPr/>
        <p:txBody>
          <a:bodyPr vert="horz" lIns="91440" tIns="45720" rIns="91440" bIns="45720" rtlCol="0" anchor="t">
            <a:normAutofit/>
          </a:bodyPr>
          <a:lstStyle/>
          <a:p>
            <a:pPr marL="456565" indent="-456565">
              <a:buFont typeface="+mj-lt"/>
              <a:buAutoNum type="arabicPeriod"/>
            </a:pPr>
            <a:r>
              <a:rPr lang="en-GB" sz="3000" b="1" dirty="0">
                <a:latin typeface="Helvetica Neue"/>
              </a:rPr>
              <a:t>Knowledge &amp; Understanding</a:t>
            </a:r>
            <a:endParaRPr lang="en-US" dirty="0">
              <a:latin typeface="Helvetica Neue"/>
            </a:endParaRPr>
          </a:p>
          <a:p>
            <a:pPr marL="456565" indent="-456565">
              <a:buFont typeface="+mj-lt"/>
              <a:buAutoNum type="arabicPeriod"/>
            </a:pPr>
            <a:r>
              <a:rPr lang="en-GB" sz="3000" b="1" dirty="0">
                <a:latin typeface="Helvetica Neue"/>
              </a:rPr>
              <a:t>Argument &amp; Analysis</a:t>
            </a:r>
            <a:endParaRPr lang="en-GB" sz="3000" b="1" dirty="0"/>
          </a:p>
          <a:p>
            <a:pPr marL="456565" indent="-456565">
              <a:buFont typeface="+mj-lt"/>
              <a:buAutoNum type="arabicPeriod"/>
            </a:pPr>
            <a:r>
              <a:rPr lang="en-GB" sz="3000" b="1" dirty="0">
                <a:latin typeface="Helvetica Neue"/>
              </a:rPr>
              <a:t>Communication/Presentation</a:t>
            </a:r>
            <a:endParaRPr lang="en-GB" sz="3000" b="1" dirty="0"/>
          </a:p>
        </p:txBody>
      </p:sp>
      <p:sp>
        <p:nvSpPr>
          <p:cNvPr id="4" name="Right Arrow 3">
            <a:extLst>
              <a:ext uri="{FF2B5EF4-FFF2-40B4-BE49-F238E27FC236}">
                <a16:creationId xmlns:a16="http://schemas.microsoft.com/office/drawing/2014/main" id="{8E250971-2182-BA52-B956-17EEA2CCA86B}"/>
              </a:ext>
            </a:extLst>
          </p:cNvPr>
          <p:cNvSpPr/>
          <p:nvPr/>
        </p:nvSpPr>
        <p:spPr>
          <a:xfrm rot="20460000">
            <a:off x="6475269" y="1192786"/>
            <a:ext cx="1659547" cy="6321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ight Arrow 4">
            <a:extLst>
              <a:ext uri="{FF2B5EF4-FFF2-40B4-BE49-F238E27FC236}">
                <a16:creationId xmlns:a16="http://schemas.microsoft.com/office/drawing/2014/main" id="{C3959C7F-E129-009B-E7D8-D213F514BA4D}"/>
              </a:ext>
            </a:extLst>
          </p:cNvPr>
          <p:cNvSpPr/>
          <p:nvPr/>
        </p:nvSpPr>
        <p:spPr>
          <a:xfrm rot="11700000" flipH="1">
            <a:off x="6209076" y="2631323"/>
            <a:ext cx="1984911" cy="595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Box 7">
            <a:extLst>
              <a:ext uri="{FF2B5EF4-FFF2-40B4-BE49-F238E27FC236}">
                <a16:creationId xmlns:a16="http://schemas.microsoft.com/office/drawing/2014/main" id="{57EC471D-AD1B-6BB3-99B6-AA24E5D531C4}"/>
              </a:ext>
            </a:extLst>
          </p:cNvPr>
          <p:cNvSpPr txBox="1"/>
          <p:nvPr/>
        </p:nvSpPr>
        <p:spPr>
          <a:xfrm>
            <a:off x="8748383" y="394473"/>
            <a:ext cx="3267584" cy="1764842"/>
          </a:xfrm>
          <a:prstGeom prst="rect">
            <a:avLst/>
          </a:prstGeom>
          <a:noFill/>
        </p:spPr>
        <p:txBody>
          <a:bodyPr wrap="square" lIns="121920" tIns="60960" rIns="121920" bIns="60960" rtlCol="0" anchor="t">
            <a:spAutoFit/>
          </a:bodyPr>
          <a:lstStyle/>
          <a:p>
            <a:r>
              <a:rPr lang="en-GB" sz="2667"/>
              <a:t>This area assesses </a:t>
            </a:r>
            <a:r>
              <a:rPr lang="en-GB" sz="2667">
                <a:highlight>
                  <a:srgbClr val="FFFF00"/>
                </a:highlight>
              </a:rPr>
              <a:t>what you know</a:t>
            </a:r>
            <a:r>
              <a:rPr lang="en-GB" sz="2667"/>
              <a:t> and how well you understand it.</a:t>
            </a:r>
            <a:endParaRPr lang="en-US" sz="2667"/>
          </a:p>
        </p:txBody>
      </p:sp>
      <p:sp>
        <p:nvSpPr>
          <p:cNvPr id="9" name="TextBox 8">
            <a:extLst>
              <a:ext uri="{FF2B5EF4-FFF2-40B4-BE49-F238E27FC236}">
                <a16:creationId xmlns:a16="http://schemas.microsoft.com/office/drawing/2014/main" id="{22568B6E-8DAA-D0DF-5DCE-5118817A9E0C}"/>
              </a:ext>
            </a:extLst>
          </p:cNvPr>
          <p:cNvSpPr txBox="1"/>
          <p:nvPr/>
        </p:nvSpPr>
        <p:spPr>
          <a:xfrm>
            <a:off x="7873555" y="3251156"/>
            <a:ext cx="3648584" cy="2175275"/>
          </a:xfrm>
          <a:prstGeom prst="rect">
            <a:avLst/>
          </a:prstGeom>
          <a:noFill/>
        </p:spPr>
        <p:txBody>
          <a:bodyPr wrap="square" lIns="121920" tIns="60960" rIns="121920" bIns="60960" rtlCol="0" anchor="t">
            <a:spAutoFit/>
          </a:bodyPr>
          <a:lstStyle/>
          <a:p>
            <a:r>
              <a:rPr lang="en-GB" sz="2667" dirty="0"/>
              <a:t>This area assesses how </a:t>
            </a:r>
            <a:r>
              <a:rPr lang="en-GB" sz="2667" dirty="0">
                <a:highlight>
                  <a:srgbClr val="FFFF00"/>
                </a:highlight>
              </a:rPr>
              <a:t>well you use what you know </a:t>
            </a:r>
            <a:r>
              <a:rPr lang="en-GB" sz="2667" dirty="0"/>
              <a:t>to respond to the assignment brief/ question</a:t>
            </a:r>
            <a:endParaRPr lang="en-US" sz="2667" dirty="0"/>
          </a:p>
        </p:txBody>
      </p:sp>
      <p:sp>
        <p:nvSpPr>
          <p:cNvPr id="10" name="TextBox 9">
            <a:extLst>
              <a:ext uri="{FF2B5EF4-FFF2-40B4-BE49-F238E27FC236}">
                <a16:creationId xmlns:a16="http://schemas.microsoft.com/office/drawing/2014/main" id="{FD583E12-B412-083F-55F4-926A6815F2DD}"/>
              </a:ext>
            </a:extLst>
          </p:cNvPr>
          <p:cNvSpPr txBox="1"/>
          <p:nvPr/>
        </p:nvSpPr>
        <p:spPr>
          <a:xfrm>
            <a:off x="723485" y="5196903"/>
            <a:ext cx="6696583" cy="1354410"/>
          </a:xfrm>
          <a:prstGeom prst="rect">
            <a:avLst/>
          </a:prstGeom>
          <a:noFill/>
        </p:spPr>
        <p:txBody>
          <a:bodyPr wrap="square" lIns="121920" tIns="60960" rIns="121920" bIns="60960" rtlCol="0" anchor="t">
            <a:spAutoFit/>
          </a:bodyPr>
          <a:lstStyle/>
          <a:p>
            <a:r>
              <a:rPr lang="en-GB" sz="2667"/>
              <a:t>This area assesses the </a:t>
            </a:r>
            <a:r>
              <a:rPr lang="en-GB" sz="2667">
                <a:highlight>
                  <a:srgbClr val="FFFF00"/>
                </a:highlight>
              </a:rPr>
              <a:t>clarity of your writing</a:t>
            </a:r>
            <a:r>
              <a:rPr lang="en-GB" sz="2667"/>
              <a:t> and the accuracy and consistency of your referencing.</a:t>
            </a:r>
            <a:endParaRPr lang="en-US" sz="2667"/>
          </a:p>
        </p:txBody>
      </p:sp>
      <p:sp>
        <p:nvSpPr>
          <p:cNvPr id="11" name="Right Arrow 4">
            <a:extLst>
              <a:ext uri="{FF2B5EF4-FFF2-40B4-BE49-F238E27FC236}">
                <a16:creationId xmlns:a16="http://schemas.microsoft.com/office/drawing/2014/main" id="{392239D5-F5F7-8E39-69B2-4013F6F3A71B}"/>
              </a:ext>
            </a:extLst>
          </p:cNvPr>
          <p:cNvSpPr/>
          <p:nvPr/>
        </p:nvSpPr>
        <p:spPr>
          <a:xfrm rot="13680000" flipH="1">
            <a:off x="2408244" y="4048462"/>
            <a:ext cx="1282643" cy="6101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2820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0" grpId="0"/>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FIE PowerPoint Template.potx" id="{893CFF94-44F9-4634-B230-0460959D732C}" vid="{74B6BFF6-5781-440D-8A12-35146DA2B9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26708BA9EF9E4F8C8D3B3DE401C0CB" ma:contentTypeVersion="18" ma:contentTypeDescription="Create a new document." ma:contentTypeScope="" ma:versionID="82539c8ec54b79a630fb6b83df029b0e">
  <xsd:schema xmlns:xsd="http://www.w3.org/2001/XMLSchema" xmlns:xs="http://www.w3.org/2001/XMLSchema" xmlns:p="http://schemas.microsoft.com/office/2006/metadata/properties" xmlns:ns2="75611ba5-d042-437f-bb15-1f8080358775" xmlns:ns3="69ab239c-1fd5-4e28-85ba-b3e65cc32989" xmlns:ns4="edb9d0e4-5370-4cfb-9e4e-bdf6de379f60" targetNamespace="http://schemas.microsoft.com/office/2006/metadata/properties" ma:root="true" ma:fieldsID="63258be2399c6dc20517fd6a2085e2f3" ns2:_="" ns3:_="" ns4:_="">
    <xsd:import namespace="75611ba5-d042-437f-bb15-1f8080358775"/>
    <xsd:import namespace="69ab239c-1fd5-4e28-85ba-b3e65cc32989"/>
    <xsd:import namespace="edb9d0e4-5370-4cfb-9e4e-bdf6de379f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lcf76f155ced4ddcb4097134ff3c332f" minOccurs="0"/>
                <xsd:element ref="ns4:TaxCatchAll" minOccurs="0"/>
                <xsd:element ref="ns2:MediaLengthInSecond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611ba5-d042-437f-bb15-1f80803587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9ab239c-1fd5-4e28-85ba-b3e65cc329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b9d0e4-5370-4cfb-9e4e-bdf6de379f6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37607b7c-9cf5-4096-ab2f-95adee3935ac}" ma:internalName="TaxCatchAll" ma:showField="CatchAllData" ma:web="69ab239c-1fd5-4e28-85ba-b3e65cc329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db9d0e4-5370-4cfb-9e4e-bdf6de379f60" xsi:nil="true"/>
    <lcf76f155ced4ddcb4097134ff3c332f xmlns="75611ba5-d042-437f-bb15-1f808035877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8E1650A-0CD3-4720-9157-0226293A8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611ba5-d042-437f-bb15-1f8080358775"/>
    <ds:schemaRef ds:uri="69ab239c-1fd5-4e28-85ba-b3e65cc32989"/>
    <ds:schemaRef ds:uri="edb9d0e4-5370-4cfb-9e4e-bdf6de379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FE07DC-2DBD-42CE-8E03-F93B7135EB18}">
  <ds:schemaRefs>
    <ds:schemaRef ds:uri="http://schemas.microsoft.com/sharepoint/v3/contenttype/forms"/>
  </ds:schemaRefs>
</ds:datastoreItem>
</file>

<file path=customXml/itemProps3.xml><?xml version="1.0" encoding="utf-8"?>
<ds:datastoreItem xmlns:ds="http://schemas.openxmlformats.org/officeDocument/2006/customXml" ds:itemID="{1F6F58B4-B3D4-4533-9331-B081586D16BB}">
  <ds:schemaRefs>
    <ds:schemaRef ds:uri="http://schemas.microsoft.com/office/2006/documentManagement/types"/>
    <ds:schemaRef ds:uri="http://schemas.microsoft.com/office/2006/metadata/properties"/>
    <ds:schemaRef ds:uri="http://purl.org/dc/terms/"/>
    <ds:schemaRef ds:uri="http://purl.org/dc/elements/1.1/"/>
    <ds:schemaRef ds:uri="75611ba5-d042-437f-bb15-1f8080358775"/>
    <ds:schemaRef ds:uri="http://www.w3.org/XML/1998/namespace"/>
    <ds:schemaRef ds:uri="edb9d0e4-5370-4cfb-9e4e-bdf6de379f60"/>
    <ds:schemaRef ds:uri="http://purl.org/dc/dcmitype/"/>
    <ds:schemaRef ds:uri="http://schemas.microsoft.com/office/infopath/2007/PartnerControls"/>
    <ds:schemaRef ds:uri="http://schemas.openxmlformats.org/package/2006/metadata/core-properties"/>
    <ds:schemaRef ds:uri="69ab239c-1fd5-4e28-85ba-b3e65cc32989"/>
  </ds:schemaRefs>
</ds:datastoreItem>
</file>

<file path=docProps/app.xml><?xml version="1.0" encoding="utf-8"?>
<Properties xmlns="http://schemas.openxmlformats.org/officeDocument/2006/extended-properties" xmlns:vt="http://schemas.openxmlformats.org/officeDocument/2006/docPropsVTypes">
  <TotalTime>1643</TotalTime>
  <Words>902</Words>
  <Application>Microsoft Macintosh PowerPoint</Application>
  <PresentationFormat>Widescreen</PresentationFormat>
  <Paragraphs>61</Paragraphs>
  <Slides>11</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Aptos</vt:lpstr>
      <vt:lpstr>Aptos Display</vt:lpstr>
      <vt:lpstr>Arial</vt:lpstr>
      <vt:lpstr>Arial</vt:lpstr>
      <vt:lpstr>Arial,Sans-Serif</vt:lpstr>
      <vt:lpstr>Calibri</vt:lpstr>
      <vt:lpstr>Courier New</vt:lpstr>
      <vt:lpstr>Helvetica Neue</vt:lpstr>
      <vt:lpstr>Office Theme</vt:lpstr>
      <vt:lpstr>4_Office Theme</vt:lpstr>
      <vt:lpstr>PowerPoint Presentation</vt:lpstr>
      <vt:lpstr>Timeline Task   </vt:lpstr>
      <vt:lpstr>Timeline Task part 1 (30 mins)</vt:lpstr>
      <vt:lpstr>Timeline Task part 2 (20 mins)</vt:lpstr>
      <vt:lpstr>Assessment briefing</vt:lpstr>
      <vt:lpstr>PowerPoint Presentation</vt:lpstr>
      <vt:lpstr>PowerPoint Presentation</vt:lpstr>
      <vt:lpstr>PowerPoint Presentation</vt:lpstr>
      <vt:lpstr>Feedback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Harry Wilson</dc:creator>
  <cp:lastModifiedBy>Paul Clarke</cp:lastModifiedBy>
  <cp:revision>125</cp:revision>
  <dcterms:created xsi:type="dcterms:W3CDTF">2024-09-19T12:15:19Z</dcterms:created>
  <dcterms:modified xsi:type="dcterms:W3CDTF">2024-09-27T12:29:10Z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0x0101003826708BA9EF9E4F8C8D3B3DE401C0CB</vt:lpwstr>
  </property>
  <property fmtid="{D5CDD505-2E9C-101B-9397-08002B2CF9AE}" pid="3" name="MediaServiceImageTags">
    <vt:lpwstr/>
  </property>
</Properties>
</file>