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76" r:id="rId3"/>
    <p:sldId id="275" r:id="rId4"/>
    <p:sldId id="277" r:id="rId5"/>
    <p:sldId id="284" r:id="rId6"/>
    <p:sldId id="278" r:id="rId7"/>
    <p:sldId id="279" r:id="rId8"/>
    <p:sldId id="257" r:id="rId9"/>
    <p:sldId id="280" r:id="rId10"/>
    <p:sldId id="281" r:id="rId11"/>
    <p:sldId id="258" r:id="rId12"/>
    <p:sldId id="282" r:id="rId13"/>
    <p:sldId id="28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07" autoAdjust="0"/>
  </p:normalViewPr>
  <p:slideViewPr>
    <p:cSldViewPr snapToGrid="0">
      <p:cViewPr varScale="1">
        <p:scale>
          <a:sx n="106" d="100"/>
          <a:sy n="106" d="100"/>
        </p:scale>
        <p:origin x="16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EC67F-9E88-4160-9B6D-B765358F2989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3A3B-8E86-4B4B-8BBD-032F87698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03A3B-8E86-4B4B-8BBD-032F87698D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29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b="0" dirty="0" smtClean="0">
                <a:latin typeface="+mn-ea"/>
                <a:ea typeface="+mn-ea"/>
              </a:rPr>
              <a:t>약물 발굴 및 구조 최적화 </a:t>
            </a:r>
            <a:r>
              <a:rPr lang="en-US" altLang="ko-KR" sz="1000" b="0" dirty="0" smtClean="0">
                <a:latin typeface="+mn-ea"/>
                <a:ea typeface="+mn-ea"/>
                <a:sym typeface="Wingdings" panose="05000000000000000000" pitchFamily="2" charset="2"/>
              </a:rPr>
              <a:t>=</a:t>
            </a:r>
            <a:r>
              <a:rPr lang="en-US" altLang="ko-KR" sz="1000" b="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000" b="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의약화학실</a:t>
            </a:r>
            <a:r>
              <a:rPr lang="en-US" altLang="ko-KR" sz="1000" b="0" baseline="0" dirty="0" smtClean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000" b="0" baseline="0" dirty="0" smtClean="0">
                <a:latin typeface="+mn-ea"/>
                <a:ea typeface="+mn-ea"/>
                <a:sym typeface="Wingdings" panose="05000000000000000000" pitchFamily="2" charset="2"/>
              </a:rPr>
              <a:t>약리연구실</a:t>
            </a:r>
            <a:r>
              <a:rPr lang="en-US" altLang="ko-KR" sz="1000" b="0" baseline="0" dirty="0" smtClean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000" b="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비임상연구실</a:t>
            </a:r>
            <a:endParaRPr lang="en-US" altLang="ko-KR" sz="1000" b="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 smtClean="0">
                <a:latin typeface="+mn-ea"/>
                <a:ea typeface="+mn-ea"/>
              </a:rPr>
              <a:t>그림 </a:t>
            </a:r>
            <a:r>
              <a:rPr lang="en-US" altLang="ko-KR" sz="1000" b="0" dirty="0" smtClean="0">
                <a:latin typeface="+mn-ea"/>
                <a:ea typeface="+mn-ea"/>
              </a:rPr>
              <a:t>: Open Journal of Medicinal Chemistry Vol.2 No.4(2012), Article </a:t>
            </a:r>
            <a:r>
              <a:rPr lang="en-US" altLang="ko-KR" sz="1000" b="0" smtClean="0">
                <a:latin typeface="+mn-ea"/>
                <a:ea typeface="+mn-ea"/>
              </a:rPr>
              <a:t>ID:26238,10 </a:t>
            </a:r>
            <a:r>
              <a:rPr lang="en-US" altLang="ko-KR" sz="1000" b="0" smtClean="0">
                <a:latin typeface="+mn-ea"/>
                <a:ea typeface="+mn-ea"/>
              </a:rPr>
              <a:t>pages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smtClean="0">
                <a:latin typeface="+mn-ea"/>
                <a:ea typeface="+mn-ea"/>
              </a:rPr>
              <a:t>Bioinformatics</a:t>
            </a:r>
            <a:r>
              <a:rPr lang="en-US" altLang="ko-KR" sz="1000" b="0" baseline="0" smtClean="0">
                <a:latin typeface="+mn-ea"/>
                <a:ea typeface="+mn-ea"/>
              </a:rPr>
              <a:t> – GWAS(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Genome-wide association study)</a:t>
            </a:r>
            <a:endParaRPr lang="ko-KR" altLang="en-US" sz="1000" b="0" dirty="0" smtClean="0">
              <a:latin typeface="+mn-ea"/>
              <a:ea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03A3B-8E86-4B4B-8BBD-032F87698D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42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약물 발굴 및 구조 최적화 </a:t>
            </a:r>
            <a:r>
              <a:rPr lang="en-US" altLang="ko-KR" dirty="0" smtClean="0">
                <a:sym typeface="Wingdings" panose="05000000000000000000" pitchFamily="2" charset="2"/>
              </a:rPr>
              <a:t>=</a:t>
            </a:r>
            <a:r>
              <a:rPr lang="en-US" altLang="ko-KR" baseline="0" dirty="0" smtClean="0">
                <a:sym typeface="Wingdings" panose="05000000000000000000" pitchFamily="2" charset="2"/>
              </a:rPr>
              <a:t>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의약화학실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약리연구실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비임상연구실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03A3B-8E86-4B4B-8BBD-032F87698D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645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약물 발굴 및 구조 최적화 </a:t>
            </a:r>
            <a:r>
              <a:rPr lang="en-US" altLang="ko-KR" dirty="0" smtClean="0">
                <a:sym typeface="Wingdings" panose="05000000000000000000" pitchFamily="2" charset="2"/>
              </a:rPr>
              <a:t>=</a:t>
            </a:r>
            <a:r>
              <a:rPr lang="en-US" altLang="ko-KR" baseline="0" dirty="0" smtClean="0">
                <a:sym typeface="Wingdings" panose="05000000000000000000" pitchFamily="2" charset="2"/>
              </a:rPr>
              <a:t>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의약화학실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약리연구실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비임상연구실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03A3B-8E86-4B4B-8BBD-032F87698D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18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sz="1200" dirty="0" smtClean="0">
                <a:latin typeface="+mn-ea"/>
              </a:rPr>
              <a:t>The three-dimensional arrangement of atoms involved in the interaction with the receptor is called the </a:t>
            </a:r>
            <a:r>
              <a:rPr lang="en-US" altLang="ko-KR" sz="1200" dirty="0" err="1" smtClean="0">
                <a:latin typeface="+mn-ea"/>
              </a:rPr>
              <a:t>pharmacophore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1200" dirty="0" smtClean="0">
                <a:latin typeface="+mn-ea"/>
              </a:rPr>
              <a:t>The rest of the molecule is called the </a:t>
            </a:r>
            <a:r>
              <a:rPr lang="en-US" altLang="ko-KR" sz="1200" dirty="0" err="1" smtClean="0">
                <a:latin typeface="+mn-ea"/>
              </a:rPr>
              <a:t>auxophore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1200" dirty="0" smtClean="0">
                <a:latin typeface="+mn-ea"/>
              </a:rPr>
              <a:t>The atoms or group of atoms in a drug molecule responsible for its toxicity are called the </a:t>
            </a:r>
            <a:r>
              <a:rPr lang="en-US" altLang="ko-KR" sz="1200" dirty="0" err="1" smtClean="0">
                <a:latin typeface="+mn-ea"/>
              </a:rPr>
              <a:t>toxicophore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1200" dirty="0" smtClean="0">
                <a:latin typeface="+mn-ea"/>
              </a:rPr>
              <a:t>The arrangement of atoms responsible for the metabolic degradation of the drug molecule is called the </a:t>
            </a:r>
            <a:r>
              <a:rPr lang="en-US" altLang="ko-KR" sz="1200" dirty="0" err="1" smtClean="0">
                <a:latin typeface="+mn-ea"/>
              </a:rPr>
              <a:t>metabophore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03A3B-8E86-4B4B-8BBD-032F87698D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27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참고문헌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Si-sheng OU-YANG et al., Computational drug discovery,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Acta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Pharmacologica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Sinica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2012, 33: 1131-1140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03A3B-8E86-4B4B-8BBD-032F87698D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896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참고문헌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Si-sheng OU-YANG et al., Computational drug discovery,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Acta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Pharmacologica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Sinica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2012, 33: 1131-1140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03A3B-8E86-4B4B-8BBD-032F87698D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92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03A3B-8E86-4B4B-8BBD-032F87698D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10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5A20-15E2-405F-8D78-BD67F3D65A08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8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9AD3-60F1-445B-AD48-65781786635E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0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D504-36FC-4397-9DB1-38C0BC7BC309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8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68" y="0"/>
            <a:ext cx="8809463" cy="579120"/>
          </a:xfrm>
        </p:spPr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68" y="579120"/>
            <a:ext cx="8809463" cy="5943600"/>
          </a:xfrm>
        </p:spPr>
        <p:txBody>
          <a:bodyPr>
            <a:normAutofit/>
          </a:bodyPr>
          <a:lstStyle>
            <a:lvl1pPr>
              <a:defRPr sz="1400">
                <a:latin typeface="+mn-ea"/>
                <a:ea typeface="+mn-ea"/>
              </a:defRPr>
            </a:lvl1pPr>
            <a:lvl2pPr>
              <a:defRPr sz="1400">
                <a:latin typeface="+mn-ea"/>
                <a:ea typeface="+mn-ea"/>
              </a:defRPr>
            </a:lvl2pPr>
            <a:lvl3pPr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08F596DF-CA32-439C-8012-4E1DC085DEC5}" type="datetime1">
              <a:rPr lang="ko-KR" altLang="en-US" smtClean="0"/>
              <a:t>2019-07-04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0A5DAC8-9C8B-41D4-B219-92DC8A83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1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488A-09C6-45A4-A013-72A070361EE9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84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E836-2199-45BC-8323-FD7361956855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3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C489-D4F5-43D3-B6C2-A9BC62D0A050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9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F7A0-00DC-4E1F-867E-C9B01F9D9E44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57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17D9-BF73-459E-9938-2E20C3569FB5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3293-31C6-42EF-AC6F-FCC2D281812B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6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514C-D5FF-41A3-ADB1-6A494CBDB90D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8F279-15A9-4B35-BF93-D614AADA3430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5DAC8-9C8B-41D4-B219-92DC8A836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4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243662"/>
            <a:ext cx="7772400" cy="2387600"/>
          </a:xfrm>
        </p:spPr>
        <p:txBody>
          <a:bodyPr anchor="ctr" anchorCtr="0">
            <a:normAutofit/>
          </a:bodyPr>
          <a:lstStyle/>
          <a:p>
            <a:r>
              <a:rPr lang="ko-KR" altLang="en-US" sz="3200" b="1" dirty="0" smtClean="0"/>
              <a:t>컴퓨터를 이용한 신약개발 방법론 소개 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16643"/>
            <a:ext cx="6858000" cy="1655762"/>
          </a:xfrm>
        </p:spPr>
        <p:txBody>
          <a:bodyPr/>
          <a:lstStyle/>
          <a:p>
            <a:r>
              <a:rPr lang="en-US" altLang="ko-KR" dirty="0" smtClean="0"/>
              <a:t>BRIC </a:t>
            </a:r>
            <a:r>
              <a:rPr lang="ko-KR" altLang="en-US" dirty="0" smtClean="0"/>
              <a:t>동향을 정리한 </a:t>
            </a:r>
            <a:r>
              <a:rPr lang="en-US" altLang="ko-KR" dirty="0" smtClean="0"/>
              <a:t>PPT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67126" y="565778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20190704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0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Toxicophore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736" y="579438"/>
            <a:ext cx="786652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신약 개발 과정에서의 실패를 줄이기 위한 대안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컴퓨터를 이용한 신약 개발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신약 후보 물질 가상 탐색 </a:t>
            </a:r>
            <a:r>
              <a:rPr lang="en-US" altLang="ko-KR" dirty="0" smtClean="0"/>
              <a:t>(Virtual Screening)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 algn="r">
              <a:buNone/>
            </a:pP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6" name="Picture 2" descr="http://www.ibric.org/upload/geditor/201612/0.75784900_148281818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811" y="1545907"/>
            <a:ext cx="5445026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600325" y="3429000"/>
            <a:ext cx="26098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62626" y="3550920"/>
            <a:ext cx="1876425" cy="2619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301598" y="6165533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2011</a:t>
            </a:r>
            <a:r>
              <a:rPr lang="ko-KR" altLang="en-US" sz="1000" dirty="0" smtClean="0">
                <a:latin typeface="+mn-ea"/>
              </a:rPr>
              <a:t>년</a:t>
            </a:r>
            <a:r>
              <a:rPr lang="en-US" altLang="ko-KR" sz="1000" dirty="0" smtClean="0">
                <a:latin typeface="+mn-ea"/>
              </a:rPr>
              <a:t>, 550 page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79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신약 개발 과정에서의 실패를 줄이기 위한 대안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컴퓨터를 이용한 신약 개발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 algn="r">
              <a:buNone/>
            </a:pP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2626" y="3550920"/>
            <a:ext cx="1876425" cy="2619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301598" y="6165533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2011</a:t>
            </a:r>
            <a:r>
              <a:rPr lang="ko-KR" altLang="en-US" sz="1000" dirty="0" smtClean="0">
                <a:latin typeface="+mn-ea"/>
              </a:rPr>
              <a:t>년</a:t>
            </a:r>
            <a:r>
              <a:rPr lang="en-US" altLang="ko-KR" sz="1000" dirty="0" smtClean="0">
                <a:latin typeface="+mn-ea"/>
              </a:rPr>
              <a:t>, 550 page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2052" name="Picture 4" descr="virtual screening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43" y="1507729"/>
            <a:ext cx="6366882" cy="464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2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신약 개발 과정에서의 실패를 줄이기 위한 대안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컴퓨터를 이용한 신약 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7" name="Picture 2" descr="virtual screeni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88" y="2007570"/>
            <a:ext cx="5542937" cy="333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virtual screeningì ëí ì´ë¯¸ì§ ê²ìê²°ê³¼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8" y="620656"/>
            <a:ext cx="3999323" cy="569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81639" y="5987019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끝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1791" y="6611779"/>
            <a:ext cx="5492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*Pan-assay </a:t>
            </a:r>
            <a:r>
              <a:rPr lang="en-US" altLang="ko-KR" sz="1000">
                <a:latin typeface="+mn-ea"/>
              </a:rPr>
              <a:t>interference compounds (PAINS) are chemical compounds that often </a:t>
            </a:r>
            <a:r>
              <a:rPr lang="en-US" altLang="ko-KR" sz="1000">
                <a:latin typeface="+mn-ea"/>
              </a:rPr>
              <a:t>give </a:t>
            </a:r>
            <a:r>
              <a:rPr lang="en-US" altLang="ko-KR" sz="1000" smtClean="0">
                <a:latin typeface="+mn-ea"/>
              </a:rPr>
              <a:t>false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784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 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신현길 님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글을 쓴 순서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79120"/>
            <a:ext cx="9144000" cy="627887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 smtClean="0"/>
              <a:t>신약 </a:t>
            </a:r>
            <a:r>
              <a:rPr lang="ko-KR" altLang="en-US" sz="1200" dirty="0"/>
              <a:t>개발 과정에서의 실패를 줄이기 위한 </a:t>
            </a:r>
            <a:r>
              <a:rPr lang="ko-KR" altLang="en-US" sz="1200" dirty="0" smtClean="0"/>
              <a:t>대안</a:t>
            </a:r>
            <a:r>
              <a:rPr lang="en-US" altLang="ko-KR" sz="1200" dirty="0" smtClean="0"/>
              <a:t>:</a:t>
            </a:r>
            <a:br>
              <a:rPr lang="en-US" altLang="ko-KR" sz="1200" dirty="0" smtClean="0"/>
            </a:br>
            <a:r>
              <a:rPr lang="ko-KR" altLang="en-US" sz="1200" dirty="0" smtClean="0"/>
              <a:t>컴퓨터를 </a:t>
            </a:r>
            <a:r>
              <a:rPr lang="ko-KR" altLang="en-US" sz="1200" dirty="0"/>
              <a:t>이용한 신약 </a:t>
            </a:r>
            <a:r>
              <a:rPr lang="ko-KR" altLang="en-US" sz="1200" dirty="0" smtClean="0"/>
              <a:t>개발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(2016-12-28)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 smtClean="0"/>
              <a:t>화합물 </a:t>
            </a:r>
            <a:r>
              <a:rPr lang="ko-KR" altLang="en-US" sz="1200" dirty="0"/>
              <a:t>구조 표현 방식 및 관련 </a:t>
            </a:r>
            <a:r>
              <a:rPr lang="ko-KR" altLang="en-US" sz="1200" dirty="0" smtClean="0"/>
              <a:t>소프트웨어</a:t>
            </a: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/>
              <a:t>QSAR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기계학습 </a:t>
            </a:r>
            <a:r>
              <a:rPr lang="en-US" altLang="ko-KR" sz="1200" dirty="0"/>
              <a:t>(Machine learning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예측 모델 검증 </a:t>
            </a:r>
            <a:r>
              <a:rPr lang="ko-KR" altLang="en-US" sz="1200" dirty="0" smtClean="0"/>
              <a:t>방법</a:t>
            </a: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의미 있는 </a:t>
            </a:r>
            <a:r>
              <a:rPr lang="en-US" altLang="ko-KR" sz="1200" dirty="0"/>
              <a:t>QSAR</a:t>
            </a:r>
            <a:r>
              <a:rPr lang="ko-KR" altLang="en-US" sz="1200" dirty="0"/>
              <a:t>모델이란</a:t>
            </a:r>
            <a:r>
              <a:rPr lang="en-US" altLang="ko-KR" sz="1200" dirty="0" smtClean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선형 회귀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 err="1"/>
              <a:t>로지스틱</a:t>
            </a:r>
            <a:r>
              <a:rPr lang="ko-KR" altLang="en-US" sz="1200" dirty="0"/>
              <a:t> 회귀 모델 </a:t>
            </a:r>
            <a:r>
              <a:rPr lang="en-US" altLang="ko-KR" sz="1200" dirty="0"/>
              <a:t>(Logistic regression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예측 모델 정확도 </a:t>
            </a:r>
            <a:r>
              <a:rPr lang="ko-KR" altLang="en-US" sz="1200" dirty="0" smtClean="0"/>
              <a:t>평가</a:t>
            </a: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 err="1"/>
              <a:t>서포트</a:t>
            </a:r>
            <a:r>
              <a:rPr lang="ko-KR" altLang="en-US" sz="1200" dirty="0"/>
              <a:t> 벡터 머신 </a:t>
            </a:r>
            <a:r>
              <a:rPr lang="en-US" altLang="ko-KR" sz="1200" dirty="0"/>
              <a:t>(Support vector machine, SVM)</a:t>
            </a: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인공신경망 </a:t>
            </a:r>
            <a:r>
              <a:rPr lang="en-US" altLang="ko-KR" sz="1200" dirty="0"/>
              <a:t>(Artificial Neural Network, ANN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트리 모델 </a:t>
            </a:r>
            <a:r>
              <a:rPr lang="en-US" altLang="ko-KR" sz="1200" dirty="0"/>
              <a:t>(Decision Tree, DT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/>
              <a:t>K-nearest neighbor (k-NN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/>
              <a:t>ADMET </a:t>
            </a:r>
            <a:r>
              <a:rPr lang="ko-KR" altLang="en-US" sz="1200" dirty="0" smtClean="0"/>
              <a:t>소개</a:t>
            </a: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용매화 자유 에너지 </a:t>
            </a:r>
            <a:r>
              <a:rPr lang="en-US" altLang="ko-KR" sz="1200" dirty="0"/>
              <a:t>(Solvation free energy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분배계수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logP</a:t>
            </a:r>
            <a:r>
              <a:rPr lang="en-US" altLang="ko-KR" sz="1200" dirty="0"/>
              <a:t> &amp; </a:t>
            </a:r>
            <a:r>
              <a:rPr lang="en-US" altLang="ko-KR" sz="1200" dirty="0" err="1"/>
              <a:t>logD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용해도 </a:t>
            </a:r>
            <a:r>
              <a:rPr lang="en-US" altLang="ko-KR" sz="1200" dirty="0"/>
              <a:t>(Solubility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이온화 상수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pKa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/>
              <a:t>Absorption </a:t>
            </a:r>
            <a:r>
              <a:rPr lang="en-US" altLang="ko-KR" sz="1200" dirty="0" smtClean="0"/>
              <a:t>model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/>
              <a:t>Distribution </a:t>
            </a:r>
            <a:r>
              <a:rPr lang="en-US" altLang="ko-KR" sz="1200" dirty="0" smtClean="0"/>
              <a:t>model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smtClean="0"/>
              <a:t>Metabolism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/>
              <a:t>Phase I drug </a:t>
            </a:r>
            <a:r>
              <a:rPr lang="en-US" altLang="ko-KR" sz="1200" dirty="0" smtClean="0"/>
              <a:t>metabolism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/>
              <a:t>Phase II drug </a:t>
            </a:r>
            <a:r>
              <a:rPr lang="en-US" altLang="ko-KR" sz="1200" dirty="0" smtClean="0"/>
              <a:t>metabolism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/>
              <a:t>Transporter </a:t>
            </a:r>
            <a:r>
              <a:rPr lang="ko-KR" altLang="en-US" sz="1200" dirty="0"/>
              <a:t>기질 여부 </a:t>
            </a:r>
            <a:r>
              <a:rPr lang="ko-KR" altLang="en-US" sz="1200" dirty="0" smtClean="0"/>
              <a:t>예측</a:t>
            </a: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독성 예측 </a:t>
            </a:r>
            <a:r>
              <a:rPr lang="ko-KR" altLang="en-US" sz="1200" dirty="0" smtClean="0"/>
              <a:t>모델</a:t>
            </a:r>
            <a:endParaRPr lang="en-US" altLang="ko-KR" sz="12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smtClean="0"/>
              <a:t>Molecular </a:t>
            </a:r>
            <a:r>
              <a:rPr lang="en-US" altLang="ko-KR" sz="1200" dirty="0"/>
              <a:t>docking (Sampling </a:t>
            </a:r>
            <a:r>
              <a:rPr lang="ko-KR" altLang="en-US" sz="1200" dirty="0"/>
              <a:t>알고리즘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smtClean="0"/>
              <a:t>Scoring function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smtClean="0"/>
              <a:t>Force field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smtClean="0"/>
              <a:t>Molecular </a:t>
            </a:r>
            <a:r>
              <a:rPr lang="en-US" altLang="ko-KR" sz="1200" dirty="0"/>
              <a:t>dynamics &amp; Monte Carlo </a:t>
            </a:r>
            <a:r>
              <a:rPr lang="en-US" altLang="ko-KR" sz="1200" dirty="0" smtClean="0"/>
              <a:t>simulation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 smtClean="0"/>
              <a:t>양자 </a:t>
            </a:r>
            <a:r>
              <a:rPr lang="ko-KR" altLang="en-US" sz="1200" dirty="0"/>
              <a:t>계산 파일 형식 </a:t>
            </a:r>
            <a:r>
              <a:rPr lang="en-US" altLang="ko-KR" sz="1200" dirty="0"/>
              <a:t>(File format for quantum mechanical calculation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 smtClean="0"/>
              <a:t>양자 </a:t>
            </a:r>
            <a:r>
              <a:rPr lang="ko-KR" altLang="en-US" sz="1200" dirty="0"/>
              <a:t>계산 </a:t>
            </a:r>
            <a:r>
              <a:rPr lang="ko-KR" altLang="en-US" sz="1200" dirty="0" smtClean="0"/>
              <a:t>결과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(2019-05-07)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marL="342900" indent="-342900">
              <a:lnSpc>
                <a:spcPts val="1000"/>
              </a:lnSpc>
              <a:buAutoNum type="arabicPeriod"/>
            </a:pPr>
            <a:endParaRPr lang="en-US" altLang="ko-KR" sz="1200" dirty="0" smtClean="0"/>
          </a:p>
          <a:p>
            <a:pPr marL="342900" indent="-342900">
              <a:lnSpc>
                <a:spcPts val="1000"/>
              </a:lnSpc>
              <a:buAutoNum type="arabicPeriod"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 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우리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가 할 순서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79120"/>
            <a:ext cx="9144000" cy="627887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 smtClean="0"/>
              <a:t>신약 </a:t>
            </a:r>
            <a:r>
              <a:rPr lang="ko-KR" altLang="en-US" sz="1200" dirty="0"/>
              <a:t>개발 과정에서의 실패를 줄이기 위한 </a:t>
            </a:r>
            <a:r>
              <a:rPr lang="ko-KR" altLang="en-US" sz="1200" dirty="0" smtClean="0"/>
              <a:t>대안</a:t>
            </a:r>
            <a:r>
              <a:rPr lang="en-US" altLang="ko-KR" sz="1200" dirty="0" smtClean="0"/>
              <a:t>:</a:t>
            </a:r>
            <a:br>
              <a:rPr lang="en-US" altLang="ko-KR" sz="1200" dirty="0" smtClean="0"/>
            </a:br>
            <a:r>
              <a:rPr lang="ko-KR" altLang="en-US" sz="1200" dirty="0" smtClean="0"/>
              <a:t>컴퓨터를 </a:t>
            </a:r>
            <a:r>
              <a:rPr lang="ko-KR" altLang="en-US" sz="1200" dirty="0"/>
              <a:t>이용한 신약 </a:t>
            </a:r>
            <a:r>
              <a:rPr lang="ko-KR" altLang="en-US" sz="1200" dirty="0" smtClean="0"/>
              <a:t>개발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(2019-07-04)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 smtClean="0"/>
              <a:t>화합물 </a:t>
            </a:r>
            <a:r>
              <a:rPr lang="ko-KR" altLang="en-US" sz="1200" dirty="0"/>
              <a:t>구조 표현 방식 및 관련 </a:t>
            </a:r>
            <a:r>
              <a:rPr lang="ko-KR" altLang="en-US" sz="1200" dirty="0" smtClean="0"/>
              <a:t>소프트웨어</a:t>
            </a: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/>
              <a:t>QSAR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기계학습 </a:t>
            </a:r>
            <a:r>
              <a:rPr lang="en-US" altLang="ko-KR" sz="1200" dirty="0"/>
              <a:t>(Machine learning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예측 모델 검증 </a:t>
            </a:r>
            <a:r>
              <a:rPr lang="ko-KR" altLang="en-US" sz="1200" dirty="0" smtClean="0"/>
              <a:t>방법</a:t>
            </a: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의미 있는 </a:t>
            </a:r>
            <a:r>
              <a:rPr lang="en-US" altLang="ko-KR" sz="1200" dirty="0"/>
              <a:t>QSAR</a:t>
            </a:r>
            <a:r>
              <a:rPr lang="ko-KR" altLang="en-US" sz="1200" dirty="0"/>
              <a:t>모델이란</a:t>
            </a:r>
            <a:r>
              <a:rPr lang="en-US" altLang="ko-KR" sz="1200" dirty="0" smtClean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선형 회귀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 err="1"/>
              <a:t>로지스틱</a:t>
            </a:r>
            <a:r>
              <a:rPr lang="ko-KR" altLang="en-US" sz="1200" dirty="0"/>
              <a:t> 회귀 모델 </a:t>
            </a:r>
            <a:r>
              <a:rPr lang="en-US" altLang="ko-KR" sz="1200" dirty="0"/>
              <a:t>(Logistic regression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예측 모델 정확도 </a:t>
            </a:r>
            <a:r>
              <a:rPr lang="ko-KR" altLang="en-US" sz="1200" dirty="0" smtClean="0"/>
              <a:t>평가</a:t>
            </a: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 err="1"/>
              <a:t>서포트</a:t>
            </a:r>
            <a:r>
              <a:rPr lang="ko-KR" altLang="en-US" sz="1200" dirty="0"/>
              <a:t> 벡터 머신 </a:t>
            </a:r>
            <a:r>
              <a:rPr lang="en-US" altLang="ko-KR" sz="1200" dirty="0"/>
              <a:t>(Support vector machine, SVM)</a:t>
            </a: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인공신경망 </a:t>
            </a:r>
            <a:r>
              <a:rPr lang="en-US" altLang="ko-KR" sz="1200" dirty="0"/>
              <a:t>(Artificial Neural Network, ANN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트리 모델 </a:t>
            </a:r>
            <a:r>
              <a:rPr lang="en-US" altLang="ko-KR" sz="1200" dirty="0"/>
              <a:t>(Decision Tree, DT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/>
              <a:t>K-nearest neighbor (k-NN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/>
              <a:t>ADMET </a:t>
            </a:r>
            <a:r>
              <a:rPr lang="ko-KR" altLang="en-US" sz="1200" dirty="0" smtClean="0"/>
              <a:t>소개</a:t>
            </a: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용매화 자유 에너지 </a:t>
            </a:r>
            <a:r>
              <a:rPr lang="en-US" altLang="ko-KR" sz="1200" dirty="0"/>
              <a:t>(Solvation free energy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분배계수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logP</a:t>
            </a:r>
            <a:r>
              <a:rPr lang="en-US" altLang="ko-KR" sz="1200" dirty="0"/>
              <a:t> &amp; </a:t>
            </a:r>
            <a:r>
              <a:rPr lang="en-US" altLang="ko-KR" sz="1200" dirty="0" err="1"/>
              <a:t>logD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용해도 </a:t>
            </a:r>
            <a:r>
              <a:rPr lang="en-US" altLang="ko-KR" sz="1200" dirty="0"/>
              <a:t>(Solubility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이온화 상수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pKa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/>
              <a:t>Absorption </a:t>
            </a:r>
            <a:r>
              <a:rPr lang="en-US" altLang="ko-KR" sz="1200" dirty="0" smtClean="0"/>
              <a:t>model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/>
              <a:t>Distribution </a:t>
            </a:r>
            <a:r>
              <a:rPr lang="en-US" altLang="ko-KR" sz="1200" dirty="0" smtClean="0"/>
              <a:t>model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smtClean="0"/>
              <a:t>Metabolism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/>
              <a:t>Phase I drug </a:t>
            </a:r>
            <a:r>
              <a:rPr lang="en-US" altLang="ko-KR" sz="1200" dirty="0" smtClean="0"/>
              <a:t>metabolism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/>
              <a:t>Phase II drug </a:t>
            </a:r>
            <a:r>
              <a:rPr lang="en-US" altLang="ko-KR" sz="1200" dirty="0" smtClean="0"/>
              <a:t>metabolism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/>
              <a:t>Transporter </a:t>
            </a:r>
            <a:r>
              <a:rPr lang="ko-KR" altLang="en-US" sz="1200" dirty="0"/>
              <a:t>기질 여부 </a:t>
            </a:r>
            <a:r>
              <a:rPr lang="ko-KR" altLang="en-US" sz="1200" dirty="0" smtClean="0"/>
              <a:t>예측</a:t>
            </a: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/>
              <a:t>독성 예측 </a:t>
            </a:r>
            <a:r>
              <a:rPr lang="ko-KR" altLang="en-US" sz="1200" dirty="0" smtClean="0"/>
              <a:t>모델</a:t>
            </a:r>
            <a:endParaRPr lang="en-US" altLang="ko-KR" sz="12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smtClean="0"/>
              <a:t>Molecular </a:t>
            </a:r>
            <a:r>
              <a:rPr lang="en-US" altLang="ko-KR" sz="1200" dirty="0"/>
              <a:t>docking (Sampling </a:t>
            </a:r>
            <a:r>
              <a:rPr lang="ko-KR" altLang="en-US" sz="1200" dirty="0"/>
              <a:t>알고리즘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smtClean="0"/>
              <a:t>Scoring function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smtClean="0"/>
              <a:t>Force field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smtClean="0"/>
              <a:t>Molecular </a:t>
            </a:r>
            <a:r>
              <a:rPr lang="en-US" altLang="ko-KR" sz="1200" dirty="0"/>
              <a:t>dynamics &amp; Monte Carlo </a:t>
            </a:r>
            <a:r>
              <a:rPr lang="en-US" altLang="ko-KR" sz="1200" dirty="0" smtClean="0"/>
              <a:t>simulation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 smtClean="0"/>
              <a:t>양자 </a:t>
            </a:r>
            <a:r>
              <a:rPr lang="ko-KR" altLang="en-US" sz="1200" dirty="0"/>
              <a:t>계산 파일 형식 </a:t>
            </a:r>
            <a:r>
              <a:rPr lang="en-US" altLang="ko-KR" sz="1200" dirty="0"/>
              <a:t>(File format for quantum mechanical calculation</a:t>
            </a:r>
            <a:r>
              <a:rPr lang="en-US" altLang="ko-KR" sz="1200" dirty="0" smtClean="0"/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200" dirty="0" smtClean="0"/>
              <a:t>양자 </a:t>
            </a:r>
            <a:r>
              <a:rPr lang="ko-KR" altLang="en-US" sz="1200" dirty="0"/>
              <a:t>계산 </a:t>
            </a:r>
            <a:r>
              <a:rPr lang="ko-KR" altLang="en-US" sz="1200" dirty="0" smtClean="0"/>
              <a:t>결과</a:t>
            </a:r>
            <a:endParaRPr lang="en-US" altLang="ko-KR" sz="1200" dirty="0" smtClean="0"/>
          </a:p>
          <a:p>
            <a:pPr marL="342900" indent="-342900">
              <a:lnSpc>
                <a:spcPts val="1000"/>
              </a:lnSpc>
              <a:buAutoNum type="arabicPeriod"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신약 개발 과정에서의 실패를 줄이기 위한 대안</a:t>
            </a:r>
            <a:r>
              <a:rPr lang="en-US" altLang="ko-KR" b="1" dirty="0"/>
              <a:t>: </a:t>
            </a:r>
            <a:r>
              <a:rPr lang="ko-KR" altLang="en-US" b="1" dirty="0"/>
              <a:t>컴퓨터를 이용한 신약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7268" y="579120"/>
            <a:ext cx="8809463" cy="5943600"/>
          </a:xfrm>
        </p:spPr>
        <p:txBody>
          <a:bodyPr/>
          <a:lstStyle/>
          <a:p>
            <a:r>
              <a:rPr lang="ko-KR" altLang="en-US" dirty="0" smtClean="0"/>
              <a:t>전체 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컴퓨터를 이용 신약 </a:t>
            </a:r>
            <a:r>
              <a:rPr lang="ko-KR" altLang="en-US" dirty="0"/>
              <a:t>개발에 사용되는 다양한 방법들과 </a:t>
            </a:r>
            <a:r>
              <a:rPr lang="ko-KR" altLang="en-US" dirty="0" smtClean="0"/>
              <a:t>사용 </a:t>
            </a:r>
            <a:r>
              <a:rPr lang="ko-KR" altLang="en-US" dirty="0"/>
              <a:t>가능한 소프트웨어들에 </a:t>
            </a:r>
            <a:r>
              <a:rPr lang="ko-KR" altLang="en-US" dirty="0" smtClean="0"/>
              <a:t>대한 소개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신약 개발 과정</a:t>
            </a:r>
            <a:endParaRPr lang="en-US" altLang="ko-KR" b="1" dirty="0" smtClean="0"/>
          </a:p>
          <a:p>
            <a:pPr marL="0" indent="0" algn="ctr">
              <a:buNone/>
            </a:pPr>
            <a:r>
              <a:rPr lang="en-US" altLang="ko-KR" dirty="0" smtClean="0"/>
              <a:t>[ </a:t>
            </a:r>
            <a:r>
              <a:rPr lang="ko-KR" altLang="en-US" dirty="0" smtClean="0"/>
              <a:t>질병 관련 유전자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타겟</a:t>
            </a:r>
            <a:r>
              <a:rPr lang="ko-KR" altLang="en-US" dirty="0" smtClean="0">
                <a:sym typeface="Wingdings" panose="05000000000000000000" pitchFamily="2" charset="2"/>
              </a:rPr>
              <a:t> 단백질 선정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약물 발굴 및 구조 최적화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전임상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임상 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</a:p>
          <a:p>
            <a:pPr marL="0" indent="0" algn="ctr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# </a:t>
            </a:r>
            <a:r>
              <a:rPr lang="ko-KR" altLang="en-US" dirty="0" smtClean="0">
                <a:sym typeface="Wingdings" panose="05000000000000000000" pitchFamily="2" charset="2"/>
              </a:rPr>
              <a:t>실패할 가능성이 높은 화합물 구조를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사전에</a:t>
            </a:r>
            <a:r>
              <a:rPr lang="ko-KR" altLang="en-US" dirty="0" smtClean="0">
                <a:sym typeface="Wingdings" panose="05000000000000000000" pitchFamily="2" charset="2"/>
              </a:rPr>
              <a:t> 찾아내어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개발기간 및 비용을 절감</a:t>
            </a:r>
            <a:r>
              <a:rPr lang="ko-KR" altLang="en-US" dirty="0" smtClean="0">
                <a:sym typeface="Wingdings" panose="05000000000000000000" pitchFamily="2" charset="2"/>
              </a:rPr>
              <a:t>시키는 전략 필요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8" name="Picture 2" descr="http://file.scirp.org/Html/5-1790023/1ae9d5a6-f86d-4cd9-b633-3cc0746e64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1" y="3306155"/>
            <a:ext cx="8109564" cy="293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아래쪽 화살표 11"/>
          <p:cNvSpPr/>
          <p:nvPr/>
        </p:nvSpPr>
        <p:spPr>
          <a:xfrm>
            <a:off x="4002832" y="2708690"/>
            <a:ext cx="821094" cy="4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91659" y="3275603"/>
            <a:ext cx="68434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컴퓨터를 이용한 신약 개발 </a:t>
            </a:r>
            <a:r>
              <a:rPr lang="en-US" altLang="ko-KR" sz="1400" dirty="0">
                <a:latin typeface="+mn-ea"/>
              </a:rPr>
              <a:t>(CADD, Computer-Aided Drug Discovery or </a:t>
            </a:r>
            <a:r>
              <a:rPr lang="en-US" altLang="ko-KR" sz="1400" dirty="0" smtClean="0">
                <a:latin typeface="+mn-ea"/>
              </a:rPr>
              <a:t>Design)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4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GWAS(Genome-wide </a:t>
            </a:r>
            <a:r>
              <a:rPr lang="en-US" altLang="ko-KR"/>
              <a:t>association study)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026" name="Picture 2" descr="GWASì ëí ì´ë¯¸ì§ ê²ìê²°ê³¼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" b="10164"/>
          <a:stretch/>
        </p:blipFill>
        <p:spPr bwMode="auto">
          <a:xfrm>
            <a:off x="1860440" y="626323"/>
            <a:ext cx="5423118" cy="614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4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Reverse Docking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9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774700"/>
            <a:ext cx="68199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신약 개발 과정에서의 실패를 줄이기 위한 대안</a:t>
            </a:r>
            <a:r>
              <a:rPr lang="en-US" altLang="ko-KR" b="1" dirty="0"/>
              <a:t>: </a:t>
            </a:r>
            <a:r>
              <a:rPr lang="ko-KR" altLang="en-US" b="1" dirty="0"/>
              <a:t>컴퓨터를 이용한 신약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CADD </a:t>
            </a:r>
            <a:r>
              <a:rPr lang="ko-KR" altLang="en-US" dirty="0" smtClean="0"/>
              <a:t>중에서 주로 우리가 주로 사용하는 것은</a:t>
            </a:r>
            <a:r>
              <a:rPr lang="en-US" altLang="ko-KR" dirty="0"/>
              <a:t>!</a:t>
            </a:r>
          </a:p>
          <a:p>
            <a:pPr lvl="2"/>
            <a:r>
              <a:rPr lang="ko-KR" altLang="en-US" dirty="0" smtClean="0"/>
              <a:t>약물의 구조로 부터 약리 활성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ADMET</a:t>
            </a:r>
            <a:r>
              <a:rPr lang="ko-KR" altLang="en-US" dirty="0" smtClean="0"/>
              <a:t>를 예측</a:t>
            </a:r>
            <a:endParaRPr lang="en-US" altLang="ko-KR" dirty="0" smtClean="0"/>
          </a:p>
          <a:p>
            <a:pPr lvl="2"/>
            <a:r>
              <a:rPr lang="ko-KR" altLang="en-US" dirty="0" smtClean="0">
                <a:latin typeface="+mn-ea"/>
              </a:rPr>
              <a:t>방법 </a:t>
            </a:r>
            <a:r>
              <a:rPr lang="en-US" altLang="ko-KR" dirty="0" smtClean="0">
                <a:latin typeface="+mn-ea"/>
              </a:rPr>
              <a:t>:</a:t>
            </a:r>
          </a:p>
          <a:p>
            <a:pPr marL="1371600" lvl="3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SBDD</a:t>
            </a:r>
            <a:r>
              <a:rPr lang="en-US" altLang="ko-KR" dirty="0" smtClean="0"/>
              <a:t> (Structure-Based </a:t>
            </a:r>
            <a:r>
              <a:rPr lang="en-US" altLang="ko-KR" dirty="0"/>
              <a:t>Drug Design</a:t>
            </a:r>
            <a:r>
              <a:rPr lang="en-US" altLang="ko-KR" dirty="0" smtClean="0"/>
              <a:t>) </a:t>
            </a:r>
            <a:r>
              <a:rPr lang="en-US" altLang="ko-KR" dirty="0"/>
              <a:t>-</a:t>
            </a:r>
            <a:r>
              <a:rPr lang="en-US" altLang="ko-KR" dirty="0" smtClean="0"/>
              <a:t> Docking</a:t>
            </a:r>
          </a:p>
          <a:p>
            <a:pPr marL="1371600" lvl="3" indent="0">
              <a:buNone/>
            </a:pPr>
            <a:r>
              <a:rPr lang="en-US" altLang="ko-KR" dirty="0" smtClean="0"/>
              <a:t>LBDD (</a:t>
            </a:r>
            <a:r>
              <a:rPr lang="en-US" altLang="ko-KR" dirty="0"/>
              <a:t>Ligand-Based Drug Design</a:t>
            </a:r>
            <a:r>
              <a:rPr lang="en-US" altLang="ko-KR" dirty="0" smtClean="0"/>
              <a:t>) </a:t>
            </a:r>
            <a:r>
              <a:rPr lang="en-US" altLang="ko-KR" dirty="0"/>
              <a:t>-</a:t>
            </a:r>
            <a:r>
              <a:rPr lang="en-US" altLang="ko-KR" dirty="0" smtClean="0"/>
              <a:t> QSAR (</a:t>
            </a:r>
            <a:r>
              <a:rPr lang="en-US" altLang="ko-KR" dirty="0"/>
              <a:t>Quantitative Structure-Activity </a:t>
            </a:r>
            <a:r>
              <a:rPr lang="en-US" altLang="ko-KR" dirty="0" smtClean="0"/>
              <a:t>Relationships)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125" y="2961422"/>
            <a:ext cx="4741748" cy="289853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신약 개발 과정에서의 실패를 줄이기 위한 대안</a:t>
            </a:r>
            <a:r>
              <a:rPr lang="en-US" altLang="ko-KR" b="1" dirty="0"/>
              <a:t>: </a:t>
            </a:r>
            <a:r>
              <a:rPr lang="ko-KR" altLang="en-US" b="1" dirty="0"/>
              <a:t>컴퓨터를 이용한 신약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7268" y="579120"/>
            <a:ext cx="8973870" cy="5943600"/>
          </a:xfrm>
        </p:spPr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CADD </a:t>
            </a:r>
            <a:r>
              <a:rPr lang="ko-KR" altLang="en-US" dirty="0" smtClean="0"/>
              <a:t>중에서 주로 우리가 주로 사용하는 것은</a:t>
            </a:r>
            <a:r>
              <a:rPr lang="en-US" altLang="ko-KR" dirty="0"/>
              <a:t>!</a:t>
            </a:r>
          </a:p>
          <a:p>
            <a:pPr lvl="2"/>
            <a:r>
              <a:rPr lang="ko-KR" altLang="en-US" dirty="0" smtClean="0"/>
              <a:t>약물의 구조로 부터 약리 활성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ADMET</a:t>
            </a:r>
            <a:r>
              <a:rPr lang="ko-KR" altLang="en-US" dirty="0" smtClean="0"/>
              <a:t>를 예측</a:t>
            </a:r>
            <a:endParaRPr lang="en-US" altLang="ko-KR" dirty="0" smtClean="0"/>
          </a:p>
          <a:p>
            <a:pPr lvl="2"/>
            <a:r>
              <a:rPr lang="ko-KR" altLang="en-US" dirty="0" smtClean="0">
                <a:latin typeface="+mn-ea"/>
              </a:rPr>
              <a:t>방법 </a:t>
            </a:r>
            <a:r>
              <a:rPr lang="en-US" altLang="ko-KR" dirty="0" smtClean="0">
                <a:latin typeface="+mn-ea"/>
              </a:rPr>
              <a:t>:</a:t>
            </a:r>
          </a:p>
          <a:p>
            <a:pPr marL="1371600" lvl="3" indent="0">
              <a:buNone/>
            </a:pPr>
            <a:r>
              <a:rPr lang="en-US" altLang="ko-KR" dirty="0" smtClean="0"/>
              <a:t>SBDD (Structure-Based </a:t>
            </a:r>
            <a:r>
              <a:rPr lang="en-US" altLang="ko-KR" dirty="0"/>
              <a:t>Drug Design</a:t>
            </a:r>
            <a:r>
              <a:rPr lang="en-US" altLang="ko-KR" dirty="0" smtClean="0"/>
              <a:t>) </a:t>
            </a:r>
            <a:r>
              <a:rPr lang="en-US" altLang="ko-KR" dirty="0"/>
              <a:t>-</a:t>
            </a:r>
            <a:r>
              <a:rPr lang="en-US" altLang="ko-KR" dirty="0" smtClean="0"/>
              <a:t> Docking</a:t>
            </a:r>
          </a:p>
          <a:p>
            <a:pPr marL="1371600" lvl="3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LBDD</a:t>
            </a:r>
            <a:r>
              <a:rPr lang="en-US" altLang="ko-KR" dirty="0" smtClean="0"/>
              <a:t> (</a:t>
            </a:r>
            <a:r>
              <a:rPr lang="en-US" altLang="ko-KR" dirty="0"/>
              <a:t>Ligand-Based Drug Design</a:t>
            </a:r>
            <a:r>
              <a:rPr lang="en-US" altLang="ko-KR" dirty="0" smtClean="0"/>
              <a:t>) </a:t>
            </a:r>
            <a:r>
              <a:rPr lang="en-US" altLang="ko-KR" dirty="0"/>
              <a:t>-</a:t>
            </a:r>
            <a:r>
              <a:rPr lang="en-US" altLang="ko-KR" dirty="0" smtClean="0"/>
              <a:t> QSAR (</a:t>
            </a:r>
            <a:r>
              <a:rPr lang="en-US" altLang="ko-KR" dirty="0"/>
              <a:t>Quantitative Structure-Activity </a:t>
            </a:r>
            <a:r>
              <a:rPr lang="en-US" altLang="ko-KR" dirty="0" smtClean="0"/>
              <a:t>Relationships)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82" y="2561833"/>
            <a:ext cx="4523175" cy="379451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51985" y="3089254"/>
            <a:ext cx="4924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latin typeface="+mn-ea"/>
              </a:rPr>
              <a:t>사전 정의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비슷한 구조는 비슷한 활성을 나타낼 것이다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8383" y="5627381"/>
            <a:ext cx="514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 smtClean="0">
                <a:latin typeface="+mn-ea"/>
              </a:rPr>
              <a:t>공통된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패턴</a:t>
            </a:r>
            <a:r>
              <a:rPr lang="ko-KR" altLang="en-US" sz="1400" dirty="0" smtClean="0">
                <a:latin typeface="+mn-ea"/>
              </a:rPr>
              <a:t>을 찾아내어 이를 통해 활성을 예측할 수 있다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073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신약 개발 과정에서의 실패를 줄이기 위한 대안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컴퓨터를 이용한 신약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Phamacophore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특정한 </a:t>
            </a:r>
            <a:r>
              <a:rPr lang="en-US" altLang="ko-KR" dirty="0" smtClean="0"/>
              <a:t>Biological activity</a:t>
            </a:r>
            <a:r>
              <a:rPr lang="ko-KR" altLang="en-US" dirty="0" smtClean="0"/>
              <a:t>를 담당하는 분자의 부분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Auxophore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생화학적 활성을 담당하지 않지만 </a:t>
            </a:r>
            <a:r>
              <a:rPr lang="en-US" altLang="ko-KR" dirty="0" err="1" smtClean="0"/>
              <a:t>pharmacophore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세기를 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 시킬 수 있는 부분</a:t>
            </a:r>
            <a:endParaRPr lang="en-US" altLang="ko-KR" dirty="0" smtClean="0"/>
          </a:p>
          <a:p>
            <a:pPr marL="1828800" lvl="4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전체 구조의 </a:t>
            </a:r>
            <a:r>
              <a:rPr lang="en-US" altLang="ko-KR" dirty="0">
                <a:sym typeface="Wingdings" panose="05000000000000000000" pitchFamily="2" charset="2"/>
              </a:rPr>
              <a:t>pharmacokinetic </a:t>
            </a:r>
            <a:r>
              <a:rPr lang="en-US" altLang="ko-KR" dirty="0" smtClean="0">
                <a:sym typeface="Wingdings" panose="05000000000000000000" pitchFamily="2" charset="2"/>
              </a:rPr>
              <a:t>properties </a:t>
            </a:r>
            <a:r>
              <a:rPr lang="ko-KR" altLang="en-US" dirty="0" smtClean="0">
                <a:sym typeface="Wingdings" panose="05000000000000000000" pitchFamily="2" charset="2"/>
              </a:rPr>
              <a:t>에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영향을 줄 수 있음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Toxicophore</a:t>
            </a:r>
            <a:r>
              <a:rPr lang="en-US" altLang="ko-KR" dirty="0" smtClean="0"/>
              <a:t> :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Metabophore</a:t>
            </a:r>
            <a:r>
              <a:rPr lang="en-US" altLang="ko-KR" dirty="0" smtClean="0"/>
              <a:t> :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DAC8-9C8B-41D4-B219-92DC8A836DF5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098" name="Picture 2" descr="Auxophore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8" y="3340087"/>
            <a:ext cx="53244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ars.els-cdn.com/content/image/3-s2.0-B9780123848567000100-f10-05-9780123848567.jpg?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05" y="3465294"/>
            <a:ext cx="3206326" cy="260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0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</TotalTime>
  <Words>536</Words>
  <Application>Microsoft Office PowerPoint</Application>
  <PresentationFormat>화면 슬라이드 쇼(4:3)</PresentationFormat>
  <Paragraphs>187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Wingdings</vt:lpstr>
      <vt:lpstr>Office 테마</vt:lpstr>
      <vt:lpstr>컴퓨터를 이용한 신약개발 방법론 소개 </vt:lpstr>
      <vt:lpstr>목차 (“신현길 님＂글을 쓴 순서)</vt:lpstr>
      <vt:lpstr>목차 (“우리”가 할 순서)</vt:lpstr>
      <vt:lpstr>신약 개발 과정에서의 실패를 줄이기 위한 대안: 컴퓨터를 이용한 신약 개발</vt:lpstr>
      <vt:lpstr>GWAS(Genome-wide association study)</vt:lpstr>
      <vt:lpstr>Reverse Docking</vt:lpstr>
      <vt:lpstr>신약 개발 과정에서의 실패를 줄이기 위한 대안: 컴퓨터를 이용한 신약 개발</vt:lpstr>
      <vt:lpstr>신약 개발 과정에서의 실패를 줄이기 위한 대안: 컴퓨터를 이용한 신약 개발</vt:lpstr>
      <vt:lpstr>신약 개발 과정에서의 실패를 줄이기 위한 대안: 컴퓨터를 이용한 신약 개발</vt:lpstr>
      <vt:lpstr>Toxicophore</vt:lpstr>
      <vt:lpstr>신약 개발 과정에서의 실패를 줄이기 위한 대안: 컴퓨터를 이용한 신약 개발</vt:lpstr>
      <vt:lpstr>신약 개발 과정에서의 실패를 줄이기 위한 대안: 컴퓨터를 이용한 신약 개발</vt:lpstr>
      <vt:lpstr>신약 개발 과정에서의 실패를 줄이기 위한 대안: 컴퓨터를 이용한 신약 개발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컴퓨터를 이용한 신약개발 방법론 소개</dc:title>
  <dc:creator>yhfamily</dc:creator>
  <cp:lastModifiedBy>CKD</cp:lastModifiedBy>
  <cp:revision>76</cp:revision>
  <dcterms:created xsi:type="dcterms:W3CDTF">2017-08-14T01:31:42Z</dcterms:created>
  <dcterms:modified xsi:type="dcterms:W3CDTF">2019-07-03T23:18:52Z</dcterms:modified>
</cp:coreProperties>
</file>