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28" r:id="rId1"/>
  </p:sldMasterIdLst>
  <p:notesMasterIdLst>
    <p:notesMasterId r:id="rId10"/>
  </p:notesMasterIdLst>
  <p:handoutMasterIdLst>
    <p:handoutMasterId r:id="rId11"/>
  </p:handoutMasterIdLst>
  <p:sldIdLst>
    <p:sldId id="299" r:id="rId2"/>
    <p:sldId id="301" r:id="rId3"/>
    <p:sldId id="339" r:id="rId4"/>
    <p:sldId id="340" r:id="rId5"/>
    <p:sldId id="341" r:id="rId6"/>
    <p:sldId id="342" r:id="rId7"/>
    <p:sldId id="348" r:id="rId8"/>
    <p:sldId id="343" r:id="rId9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7">
          <p15:clr>
            <a:srgbClr val="A4A3A4"/>
          </p15:clr>
        </p15:guide>
        <p15:guide id="2" pos="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DF37"/>
    <a:srgbClr val="FD1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8"/>
  </p:normalViewPr>
  <p:slideViewPr>
    <p:cSldViewPr snapToGrid="0">
      <p:cViewPr varScale="1">
        <p:scale>
          <a:sx n="120" d="100"/>
          <a:sy n="120" d="100"/>
        </p:scale>
        <p:origin x="1504" y="184"/>
      </p:cViewPr>
      <p:guideLst>
        <p:guide orient="horz" pos="1467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37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0"/>
            <a:ext cx="857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830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21763"/>
            <a:ext cx="650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830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8275" y="9021763"/>
            <a:ext cx="361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C271EB93-4148-4B45-9907-993595C23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15F6BD-85CF-2844-8F8E-237044A165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1" charset="0"/>
        <a:ea typeface="ＭＳ Ｐゴシック" pitchFamily="-101" charset="-128"/>
        <a:cs typeface="ＭＳ Ｐゴシック" pitchFamily="-10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1" charset="0"/>
        <a:ea typeface="ＭＳ Ｐゴシック" pitchFamily="-10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1" charset="0"/>
        <a:ea typeface="ＭＳ Ｐゴシック" pitchFamily="-10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1" charset="0"/>
        <a:ea typeface="ＭＳ Ｐゴシック" pitchFamily="-10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1" charset="0"/>
        <a:ea typeface="ＭＳ Ｐゴシック" pitchFamily="-10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AEAD2-5269-C44F-9791-2ECD66B97B65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7A951-1808-6543-88EA-0779B54B99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22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4C8EE-46C7-6344-A13A-2B14D03EA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F2BBE-8F39-E640-85C3-165AACAD74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784B4-D52B-D746-9157-0361F784B7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5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FDE1D-56C6-6C4F-A81F-EC369F8F42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27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77836A-0A36-0649-AE9E-1B46985FB3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3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489C3-4FC7-6A48-A46C-7D1B6BD9AB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B336B-A408-5E41-AE47-D8FCBBC7AE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534DE-145F-7445-A888-395BB6FDE5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D0BF-E982-D342-B1D3-2D4C5E7C1D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5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6CF5C-8C75-DD43-9534-B986E811FD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C489C3-4FC7-6A48-A46C-7D1B6BD9AB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9" descr="senecaLogo white.eps">
            <a:extLst>
              <a:ext uri="{FF2B5EF4-FFF2-40B4-BE49-F238E27FC236}">
                <a16:creationId xmlns:a16="http://schemas.microsoft.com/office/drawing/2014/main" id="{7D175F02-5BD3-254B-9735-6137B842DD8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47700" y="6313488"/>
            <a:ext cx="15621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30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 descr="cloud-computing-1989339_640.png"/>
          <p:cNvPicPr>
            <a:picLocks noChangeAspect="1"/>
          </p:cNvPicPr>
          <p:nvPr/>
        </p:nvPicPr>
        <p:blipFill>
          <a:blip r:embed="rId3">
            <a:alphaModFix amt="40000"/>
          </a:blip>
          <a:srcRect l="10070" r="7596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 b="1" dirty="0">
                <a:solidFill>
                  <a:schemeClr val="tx1"/>
                </a:solidFill>
              </a:rPr>
              <a:t>Digital Communications Strategies and Applications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17411" descr="Metallic spheres connected in mesh">
            <a:extLst>
              <a:ext uri="{FF2B5EF4-FFF2-40B4-BE49-F238E27FC236}">
                <a16:creationId xmlns:a16="http://schemas.microsoft.com/office/drawing/2014/main" id="{0436AC3D-F385-5EEA-D19E-B9FBC6AE21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3971" r="70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What you’ll learn…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3352" y="2638044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Choosing the right social networks and social monitoring/management platforms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Trends in digital communications and their impact on brands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3" descr="social-media-1453843_640.jpg"/>
          <p:cNvPicPr>
            <a:picLocks noChangeAspect="1"/>
          </p:cNvPicPr>
          <p:nvPr/>
        </p:nvPicPr>
        <p:blipFill>
          <a:blip r:embed="rId2">
            <a:alphaModFix amt="40000"/>
          </a:blip>
          <a:srcRect l="2833" r="2833" b="-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WHERE TO START?</a:t>
            </a:r>
            <a:r>
              <a:rPr lang="en-US" sz="3800" dirty="0">
                <a:solidFill>
                  <a:schemeClr val="tx1"/>
                </a:solidFill>
              </a:rPr>
              <a:t> </a:t>
            </a:r>
            <a:endParaRPr lang="en-US" sz="3800" b="1" dirty="0">
              <a:solidFill>
                <a:schemeClr val="tx1"/>
              </a:solidFill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021395" y="4352544"/>
            <a:ext cx="5101209" cy="1239894"/>
          </a:xfrm>
          <a:prstGeom prst="rect">
            <a:avLst/>
          </a:prstGeom>
        </p:spPr>
        <p:txBody>
          <a:bodyPr vert="horz" lIns="91440" tIns="45720" rIns="91440" bIns="45720" rtlCol="0">
            <a:prstTxWarp prst="textNoShape">
              <a:avLst/>
            </a:prstTxWarp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dirty="0"/>
              <a:t> So how do you choose the right social media network as an individual or business?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74" name="Rectangle 1947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100" b="1" i="1" dirty="0">
                <a:solidFill>
                  <a:schemeClr val="bg1"/>
                </a:solidFill>
              </a:rPr>
              <a:t>WHERE TO START?</a:t>
            </a:r>
            <a:r>
              <a:rPr lang="en-US" sz="2100" i="1" dirty="0">
                <a:solidFill>
                  <a:schemeClr val="bg1"/>
                </a:solidFill>
              </a:rPr>
              <a:t> </a:t>
            </a:r>
            <a:endParaRPr lang="en-US" sz="2100" b="1" i="1" dirty="0">
              <a:solidFill>
                <a:schemeClr val="bg1"/>
              </a:solidFill>
            </a:endParaRPr>
          </a:p>
        </p:txBody>
      </p:sp>
      <p:pic>
        <p:nvPicPr>
          <p:cNvPr id="19460" name="Picture 5" descr="social-media-2210577_640.jpg"/>
          <p:cNvPicPr>
            <a:picLocks noChangeAspect="1"/>
          </p:cNvPicPr>
          <p:nvPr/>
        </p:nvPicPr>
        <p:blipFill>
          <a:blip r:embed="rId2"/>
          <a:srcRect t="10865" b="22171"/>
          <a:stretch/>
        </p:blipFill>
        <p:spPr bwMode="auto">
          <a:xfrm>
            <a:off x="20" y="-2"/>
            <a:ext cx="9143980" cy="3429000"/>
          </a:xfrm>
          <a:prstGeom prst="rect">
            <a:avLst/>
          </a:prstGeom>
          <a:noFill/>
        </p:spPr>
      </p:pic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678809" y="4846076"/>
            <a:ext cx="5786382" cy="1271556"/>
          </a:xfrm>
          <a:prstGeom prst="rect">
            <a:avLst/>
          </a:prstGeom>
        </p:spPr>
        <p:txBody>
          <a:bodyPr vert="horz" lIns="91440" tIns="45720" rIns="91440" bIns="45720" rtlCol="0">
            <a:prstTxWarp prst="textNoShape">
              <a:avLst/>
            </a:prstTxWarp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The tools you select to use must fit with your organization’s overall </a:t>
            </a:r>
            <a:r>
              <a:rPr lang="en-US" b="1" i="1" cap="all" dirty="0">
                <a:solidFill>
                  <a:schemeClr val="bg1"/>
                </a:solidFill>
              </a:rPr>
              <a:t>communications strategy</a:t>
            </a:r>
            <a:r>
              <a:rPr lang="en-US" i="1" dirty="0">
                <a:solidFill>
                  <a:schemeClr val="bg1"/>
                </a:solidFill>
              </a:rPr>
              <a:t>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6" descr="avatar-2191918_640.png"/>
          <p:cNvPicPr>
            <a:picLocks noChangeAspect="1"/>
          </p:cNvPicPr>
          <p:nvPr/>
        </p:nvPicPr>
        <p:blipFill>
          <a:blip r:embed="rId2">
            <a:alphaModFix amt="40000"/>
          </a:blip>
          <a:srcRect l="12500" r="1250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WHERE TO START?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673352" y="2638044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prstTxWarp prst="textNoShape">
              <a:avLst/>
            </a:prstTxWarp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When it comes to picking the right tool, you also have to think about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AUDIENCE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you are trying to reach.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9"/>
          <p:cNvSpPr>
            <a:spLocks noGrp="1"/>
          </p:cNvSpPr>
          <p:nvPr>
            <p:ph type="title"/>
          </p:nvPr>
        </p:nvSpPr>
        <p:spPr>
          <a:xfrm>
            <a:off x="457200" y="328613"/>
            <a:ext cx="8229600" cy="3730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Arial" pitchFamily="-101" charset="0"/>
                <a:cs typeface="Arial" pitchFamily="-101" charset="0"/>
              </a:rPr>
              <a:t>YOUR OPTIONS?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idx="1"/>
          </p:nvPr>
        </p:nvSpPr>
        <p:spPr>
          <a:xfrm>
            <a:off x="545360" y="1987817"/>
            <a:ext cx="4632696" cy="445674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-101" charset="2"/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Font typeface="Wingdings" pitchFamily="-101" charset="2"/>
              <a:buNone/>
              <a:defRPr/>
            </a:pPr>
            <a:r>
              <a:rPr lang="en-US" sz="2400" b="1" cap="all" dirty="0">
                <a:solidFill>
                  <a:srgbClr val="000000"/>
                </a:solidFill>
              </a:rPr>
              <a:t>Quick facts: 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175 million total users</a:t>
            </a: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81 per cent of users are female</a:t>
            </a:r>
          </a:p>
          <a:p>
            <a:pPr>
              <a:defRPr/>
            </a:pPr>
            <a:r>
              <a:rPr lang="en-US" sz="1800" dirty="0"/>
              <a:t>40 per cent of new signups are men; 60 per cent new signups are women</a:t>
            </a:r>
          </a:p>
          <a:p>
            <a:pPr>
              <a:defRPr/>
            </a:pPr>
            <a:r>
              <a:rPr lang="en-US" sz="1800" dirty="0"/>
              <a:t>Median age of a Pinterest user is 40, however, the majority of active pinners are below 40.</a:t>
            </a:r>
          </a:p>
          <a:p>
            <a:pPr>
              <a:defRPr/>
            </a:pPr>
            <a:r>
              <a:rPr lang="en-US" sz="1800" dirty="0"/>
              <a:t>Half of Pinterest users salaries are $50K or greater per year, with 10 per cent of Interesting households making greater than $125K</a:t>
            </a:r>
          </a:p>
          <a:p>
            <a:pPr>
              <a:defRPr/>
            </a:pPr>
            <a:r>
              <a:rPr lang="en-US" sz="1800" dirty="0"/>
              <a:t>30 per cent of all U.S. social media users are Pinterest users.</a:t>
            </a:r>
          </a:p>
          <a:p>
            <a:pPr>
              <a:defRPr/>
            </a:pPr>
            <a:r>
              <a:rPr lang="en-US" sz="1800" dirty="0"/>
              <a:t>60 per cent of Pinterest users are from U.S.</a:t>
            </a:r>
          </a:p>
          <a:p>
            <a:pPr>
              <a:buFontTx/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>
              <a:buFont typeface="Wingdings" pitchFamily="-101" charset="2"/>
              <a:buNone/>
              <a:defRPr/>
            </a:pPr>
            <a:endParaRPr lang="en-US" sz="2400" dirty="0"/>
          </a:p>
        </p:txBody>
      </p:sp>
      <p:pic>
        <p:nvPicPr>
          <p:cNvPr id="21508" name="Picture 9" descr="A black and white logo of Pinteres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2606" y="1858998"/>
            <a:ext cx="3176034" cy="39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545360" y="1279931"/>
            <a:ext cx="83297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Wingdings" pitchFamily="-101" charset="2"/>
              <a:buNone/>
            </a:pPr>
            <a:r>
              <a:rPr lang="en-US" sz="2000" b="1" dirty="0">
                <a:solidFill>
                  <a:srgbClr val="FF0000"/>
                </a:solidFill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PINTEREST </a:t>
            </a:r>
            <a:r>
              <a:rPr lang="en-US" sz="2000" dirty="0">
                <a:solidFill>
                  <a:srgbClr val="000000"/>
                </a:solidFill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- </a:t>
            </a:r>
            <a:r>
              <a:rPr lang="en-US" sz="2000" dirty="0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t>Billed as a content-sharing service that allows members to pin or post photos, videos and other images to their pinboards.</a:t>
            </a:r>
            <a:endParaRPr lang="en-US" sz="2000" b="1" dirty="0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9"/>
          <p:cNvSpPr>
            <a:spLocks noGrp="1"/>
          </p:cNvSpPr>
          <p:nvPr>
            <p:ph type="title"/>
          </p:nvPr>
        </p:nvSpPr>
        <p:spPr>
          <a:xfrm>
            <a:off x="457200" y="328613"/>
            <a:ext cx="8229600" cy="3730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a typeface="Arial" pitchFamily="-101" charset="0"/>
                <a:cs typeface="Arial" pitchFamily="-101" charset="0"/>
              </a:rPr>
              <a:t>YOUR OPTIONS?</a:t>
            </a:r>
          </a:p>
        </p:txBody>
      </p:sp>
      <p:sp>
        <p:nvSpPr>
          <p:cNvPr id="7" name="Content Placeholder 20"/>
          <p:cNvSpPr>
            <a:spLocks noGrp="1"/>
          </p:cNvSpPr>
          <p:nvPr>
            <p:ph idx="1"/>
          </p:nvPr>
        </p:nvSpPr>
        <p:spPr>
          <a:xfrm>
            <a:off x="581651" y="1830101"/>
            <a:ext cx="4479447" cy="455043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-101" charset="2"/>
              <a:buNone/>
              <a:defRPr/>
            </a:pPr>
            <a:r>
              <a:rPr lang="en-US" sz="2200" b="1" i="1" cap="all" dirty="0">
                <a:solidFill>
                  <a:srgbClr val="000000"/>
                </a:solidFill>
              </a:rPr>
              <a:t>Quick facts: </a:t>
            </a:r>
          </a:p>
          <a:p>
            <a:pPr>
              <a:defRPr/>
            </a:pPr>
            <a:r>
              <a:rPr lang="en-US" sz="2000" i="1" dirty="0">
                <a:solidFill>
                  <a:srgbClr val="000000"/>
                </a:solidFill>
              </a:rPr>
              <a:t>More than 300 million monthly active users </a:t>
            </a:r>
          </a:p>
          <a:p>
            <a:pPr>
              <a:defRPr/>
            </a:pPr>
            <a:r>
              <a:rPr lang="en-US" sz="2000" i="1" dirty="0"/>
              <a:t>1 million Snaps are created everyday (Photos &amp; Videos)</a:t>
            </a:r>
          </a:p>
          <a:p>
            <a:pPr>
              <a:defRPr/>
            </a:pPr>
            <a:r>
              <a:rPr lang="en-US" sz="2000" i="1" dirty="0"/>
              <a:t>Average time spent per user on daily basis = 30+ minutes</a:t>
            </a:r>
          </a:p>
          <a:p>
            <a:pPr>
              <a:defRPr/>
            </a:pPr>
            <a:r>
              <a:rPr lang="en-US" sz="2000" i="1" dirty="0"/>
              <a:t>Number of Snapchat users who upload photos = 65 per cent</a:t>
            </a:r>
          </a:p>
          <a:p>
            <a:pPr>
              <a:defRPr/>
            </a:pPr>
            <a:r>
              <a:rPr lang="en-US" sz="2000" i="1" dirty="0"/>
              <a:t>Number of Snapchat daily video views =  More than 10 billion</a:t>
            </a:r>
          </a:p>
          <a:p>
            <a:pPr>
              <a:defRPr/>
            </a:pPr>
            <a:r>
              <a:rPr lang="en-US" sz="2000" i="1" dirty="0"/>
              <a:t>71 per cent of Snapchat users are under 34 years old</a:t>
            </a:r>
          </a:p>
          <a:p>
            <a:pPr>
              <a:defRPr/>
            </a:pPr>
            <a:r>
              <a:rPr lang="en-US" sz="2000" i="1" dirty="0"/>
              <a:t>Roughly 70 per cent of Snapchat users are female</a:t>
            </a:r>
          </a:p>
          <a:p>
            <a:pPr>
              <a:defRPr/>
            </a:pPr>
            <a:r>
              <a:rPr lang="en-US" sz="2000" i="1" dirty="0"/>
              <a:t>People under the age of 25 use Snapchat for 40 minutes on average every day, more than Instagram's latest stat for same demographic</a:t>
            </a:r>
            <a:br>
              <a:rPr lang="en-US" sz="2200" i="1" dirty="0"/>
            </a:br>
            <a:endParaRPr lang="en-US" sz="2200" i="1" dirty="0"/>
          </a:p>
          <a:p>
            <a:pPr>
              <a:buFont typeface="Wingdings" pitchFamily="-101" charset="2"/>
              <a:buNone/>
              <a:defRPr/>
            </a:pPr>
            <a:endParaRPr lang="en-US" sz="2000" i="1" dirty="0"/>
          </a:p>
        </p:txBody>
      </p:sp>
      <p:sp>
        <p:nvSpPr>
          <p:cNvPr id="22532" name="Rectangle 10"/>
          <p:cNvSpPr>
            <a:spLocks noChangeArrowheads="1"/>
          </p:cNvSpPr>
          <p:nvPr/>
        </p:nvSpPr>
        <p:spPr bwMode="auto">
          <a:xfrm>
            <a:off x="581651" y="1100308"/>
            <a:ext cx="877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i="1" dirty="0">
                <a:highlight>
                  <a:srgbClr val="FFFF00"/>
                </a:highlight>
                <a:latin typeface="Arial" pitchFamily="-101" charset="0"/>
                <a:ea typeface="Arial" pitchFamily="-101" charset="0"/>
                <a:cs typeface="Arial" pitchFamily="-101" charset="0"/>
              </a:rPr>
              <a:t>SNAPCHAT</a:t>
            </a:r>
            <a:r>
              <a:rPr lang="en-US" sz="2000" b="1" i="1" dirty="0">
                <a:solidFill>
                  <a:srgbClr val="FF0000"/>
                </a:solidFill>
                <a:latin typeface="Arial" pitchFamily="-101" charset="0"/>
                <a:ea typeface="Arial" pitchFamily="-101" charset="0"/>
                <a:cs typeface="Arial" pitchFamily="-101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Arial" pitchFamily="-101" charset="0"/>
                <a:ea typeface="Arial" pitchFamily="-101" charset="0"/>
                <a:cs typeface="Arial" pitchFamily="-101" charset="0"/>
              </a:rPr>
              <a:t>– </a:t>
            </a:r>
            <a:r>
              <a:rPr lang="en-US" sz="2000" i="1" dirty="0">
                <a:latin typeface="Arial" pitchFamily="-101" charset="0"/>
                <a:ea typeface="Arial" pitchFamily="-101" charset="0"/>
                <a:cs typeface="Arial" pitchFamily="-101" charset="0"/>
              </a:rPr>
              <a:t>Image messaging and multimedia that </a:t>
            </a:r>
            <a:r>
              <a:rPr lang="en-US" i="1" dirty="0">
                <a:latin typeface="Arial" pitchFamily="-101" charset="0"/>
                <a:ea typeface="Arial" pitchFamily="-101" charset="0"/>
                <a:cs typeface="Arial" pitchFamily="-101" charset="0"/>
              </a:rPr>
              <a:t>disappears</a:t>
            </a:r>
            <a:endParaRPr lang="en-US" sz="2000" b="1" i="1" dirty="0">
              <a:latin typeface="Arial" pitchFamily="-101" charset="0"/>
              <a:ea typeface="Arial" pitchFamily="-101" charset="0"/>
              <a:cs typeface="Arial" pitchFamily="-101" charset="0"/>
            </a:endParaRPr>
          </a:p>
        </p:txBody>
      </p:sp>
      <p:pic>
        <p:nvPicPr>
          <p:cNvPr id="22533" name="Picture 12" descr="A cellphone with a logo on the scree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6912" y="2030818"/>
            <a:ext cx="3455581" cy="3902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9"/>
          <p:cNvSpPr>
            <a:spLocks noGrp="1"/>
          </p:cNvSpPr>
          <p:nvPr>
            <p:ph type="title"/>
          </p:nvPr>
        </p:nvSpPr>
        <p:spPr>
          <a:xfrm>
            <a:off x="563525" y="317981"/>
            <a:ext cx="8293395" cy="4343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Arial" pitchFamily="-101" charset="0"/>
                <a:cs typeface="Arial" pitchFamily="-101" charset="0"/>
              </a:rPr>
              <a:t>Your Options?            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idx="1"/>
          </p:nvPr>
        </p:nvSpPr>
        <p:spPr>
          <a:xfrm>
            <a:off x="563525" y="2020185"/>
            <a:ext cx="4965405" cy="45092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-101" charset="2"/>
              <a:buNone/>
              <a:defRPr/>
            </a:pPr>
            <a:r>
              <a:rPr lang="en-US" sz="2400" b="1" i="1" cap="all" dirty="0">
                <a:solidFill>
                  <a:srgbClr val="000000"/>
                </a:solidFill>
              </a:rPr>
              <a:t>Quick facts: </a:t>
            </a:r>
          </a:p>
          <a:p>
            <a:pPr>
              <a:defRPr/>
            </a:pPr>
            <a:r>
              <a:rPr lang="en-US" sz="2200" i="1" dirty="0">
                <a:solidFill>
                  <a:srgbClr val="000000"/>
                </a:solidFill>
              </a:rPr>
              <a:t>500 million total users</a:t>
            </a:r>
          </a:p>
          <a:p>
            <a:pPr>
              <a:defRPr/>
            </a:pPr>
            <a:r>
              <a:rPr lang="en-US" sz="2200" i="1" dirty="0"/>
              <a:t>Percentage of users that use LinkedIn daily: 40 per cent</a:t>
            </a:r>
          </a:p>
          <a:p>
            <a:pPr>
              <a:defRPr/>
            </a:pPr>
            <a:r>
              <a:rPr lang="en-US" sz="2200" i="1" dirty="0"/>
              <a:t>Number of New LinkedIn new members per second: Two</a:t>
            </a:r>
          </a:p>
          <a:p>
            <a:pPr>
              <a:defRPr/>
            </a:pPr>
            <a:r>
              <a:rPr lang="en-US" sz="2200" i="1" dirty="0"/>
              <a:t>70 per cent of LinkedIn users are from outside of the U.S.</a:t>
            </a:r>
          </a:p>
          <a:p>
            <a:pPr>
              <a:defRPr/>
            </a:pPr>
            <a:r>
              <a:rPr lang="en-US" sz="2200" i="1" dirty="0"/>
              <a:t>40 million students and recent college graduates on LinkedIn.</a:t>
            </a:r>
          </a:p>
          <a:p>
            <a:pPr>
              <a:defRPr/>
            </a:pPr>
            <a:r>
              <a:rPr lang="en-US" sz="2200" i="1" dirty="0"/>
              <a:t>There are 57 per cent of male users and 44 per cent female users on LinkedIn</a:t>
            </a:r>
          </a:p>
          <a:p>
            <a:pPr>
              <a:defRPr/>
            </a:pPr>
            <a:r>
              <a:rPr lang="en-US" sz="2200" i="1" dirty="0"/>
              <a:t>13 per cent of Millennials (15-34 years old) use LinkedIn</a:t>
            </a:r>
          </a:p>
          <a:p>
            <a:pPr>
              <a:defRPr/>
            </a:pPr>
            <a:r>
              <a:rPr lang="en-US" sz="2200" i="1" dirty="0"/>
              <a:t>44 per cent of LinkedIn users earn more than $75,000 a year</a:t>
            </a:r>
            <a:br>
              <a:rPr lang="en-US" sz="2400" i="1" dirty="0"/>
            </a:br>
            <a:endParaRPr lang="en-US" sz="2400" i="1" dirty="0"/>
          </a:p>
          <a:p>
            <a:pPr>
              <a:buFont typeface="Wingdings" pitchFamily="-101" charset="2"/>
              <a:buNone/>
              <a:defRPr/>
            </a:pPr>
            <a:endParaRPr lang="en-US" sz="2400" i="1" dirty="0"/>
          </a:p>
        </p:txBody>
      </p:sp>
      <p:pic>
        <p:nvPicPr>
          <p:cNvPr id="23556" name="Picture 11" descr="A blue circle with white letters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8930" y="2020185"/>
            <a:ext cx="3327990" cy="40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E0EB6-BDD8-032C-7063-C6E5886D588B}"/>
              </a:ext>
            </a:extLst>
          </p:cNvPr>
          <p:cNvSpPr txBox="1"/>
          <p:nvPr/>
        </p:nvSpPr>
        <p:spPr>
          <a:xfrm>
            <a:off x="563525" y="1185724"/>
            <a:ext cx="70192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cap="all" dirty="0">
                <a:solidFill>
                  <a:srgbClr val="0070C0"/>
                </a:solidFill>
                <a:highlight>
                  <a:srgbClr val="FFFFFF"/>
                </a:highlight>
              </a:rPr>
              <a:t>LinkedIn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000000"/>
                </a:solidFill>
              </a:rPr>
              <a:t>– </a:t>
            </a:r>
            <a:r>
              <a:rPr lang="en-US" sz="2800" i="1" dirty="0"/>
              <a:t>It’s the professional networking site.</a:t>
            </a:r>
            <a:endParaRPr lang="en-US" sz="2800" b="1" i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2006</TotalTime>
  <Words>449</Words>
  <Application>Microsoft Macintosh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</vt:lpstr>
      <vt:lpstr>Wingdings</vt:lpstr>
      <vt:lpstr>Parcel</vt:lpstr>
      <vt:lpstr>Digital Communications Strategies and Applications</vt:lpstr>
      <vt:lpstr>What you’ll learn…</vt:lpstr>
      <vt:lpstr>WHERE TO START? </vt:lpstr>
      <vt:lpstr>WHERE TO START? </vt:lpstr>
      <vt:lpstr>WHERE TO START? </vt:lpstr>
      <vt:lpstr>YOUR OPTIONS?</vt:lpstr>
      <vt:lpstr>YOUR OPTIONS?</vt:lpstr>
      <vt:lpstr>Your Options?            </vt:lpstr>
    </vt:vector>
  </TitlesOfParts>
  <Company>뿿볠ᕳ㝤뿿춴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Business Communication</dc:title>
  <dc:creator>Tom Bartsiokas</dc:creator>
  <cp:lastModifiedBy>Ishita Verma</cp:lastModifiedBy>
  <cp:revision>47</cp:revision>
  <cp:lastPrinted>2009-01-26T14:10:13Z</cp:lastPrinted>
  <dcterms:created xsi:type="dcterms:W3CDTF">2021-03-28T16:36:45Z</dcterms:created>
  <dcterms:modified xsi:type="dcterms:W3CDTF">2024-07-28T05:31:31Z</dcterms:modified>
</cp:coreProperties>
</file>