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49"/>
  </p:notesMasterIdLst>
  <p:sldIdLst>
    <p:sldId id="256" r:id="rId2"/>
    <p:sldId id="258" r:id="rId3"/>
    <p:sldId id="543" r:id="rId4"/>
    <p:sldId id="544" r:id="rId5"/>
    <p:sldId id="545" r:id="rId6"/>
    <p:sldId id="546" r:id="rId7"/>
    <p:sldId id="547" r:id="rId8"/>
    <p:sldId id="548" r:id="rId9"/>
    <p:sldId id="549" r:id="rId10"/>
    <p:sldId id="550" r:id="rId11"/>
    <p:sldId id="551" r:id="rId12"/>
    <p:sldId id="552" r:id="rId13"/>
    <p:sldId id="553" r:id="rId14"/>
    <p:sldId id="554" r:id="rId15"/>
    <p:sldId id="555" r:id="rId16"/>
    <p:sldId id="556" r:id="rId17"/>
    <p:sldId id="557" r:id="rId18"/>
    <p:sldId id="558" r:id="rId19"/>
    <p:sldId id="559" r:id="rId20"/>
    <p:sldId id="560" r:id="rId21"/>
    <p:sldId id="561" r:id="rId22"/>
    <p:sldId id="562" r:id="rId23"/>
    <p:sldId id="563" r:id="rId24"/>
    <p:sldId id="564" r:id="rId25"/>
    <p:sldId id="565" r:id="rId26"/>
    <p:sldId id="566" r:id="rId27"/>
    <p:sldId id="567" r:id="rId28"/>
    <p:sldId id="568" r:id="rId29"/>
    <p:sldId id="569" r:id="rId30"/>
    <p:sldId id="570" r:id="rId31"/>
    <p:sldId id="571" r:id="rId32"/>
    <p:sldId id="572" r:id="rId33"/>
    <p:sldId id="573" r:id="rId34"/>
    <p:sldId id="574" r:id="rId35"/>
    <p:sldId id="575" r:id="rId36"/>
    <p:sldId id="576" r:id="rId37"/>
    <p:sldId id="577" r:id="rId38"/>
    <p:sldId id="578" r:id="rId39"/>
    <p:sldId id="579" r:id="rId40"/>
    <p:sldId id="581" r:id="rId41"/>
    <p:sldId id="582" r:id="rId42"/>
    <p:sldId id="583" r:id="rId43"/>
    <p:sldId id="584" r:id="rId44"/>
    <p:sldId id="585" r:id="rId45"/>
    <p:sldId id="586" r:id="rId46"/>
    <p:sldId id="580" r:id="rId47"/>
    <p:sldId id="372" r:id="rId48"/>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766" autoAdjust="0"/>
  </p:normalViewPr>
  <p:slideViewPr>
    <p:cSldViewPr>
      <p:cViewPr varScale="1">
        <p:scale>
          <a:sx n="97" d="100"/>
          <a:sy n="97" d="100"/>
        </p:scale>
        <p:origin x="1902" y="90"/>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4/12/2017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dirty="0"/>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dirty="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dirty="0"/>
          </a:p>
        </p:txBody>
      </p:sp>
    </p:spTree>
    <p:extLst>
      <p:ext uri="{BB962C8B-B14F-4D97-AF65-F5344CB8AC3E}">
        <p14:creationId xmlns:p14="http://schemas.microsoft.com/office/powerpoint/2010/main" val="178571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Resource Information dialog box displaying cost per use for the resource</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10</a:t>
            </a:fld>
            <a:endParaRPr lang="en-US" dirty="0"/>
          </a:p>
        </p:txBody>
      </p:sp>
    </p:spTree>
    <p:extLst>
      <p:ext uri="{BB962C8B-B14F-4D97-AF65-F5344CB8AC3E}">
        <p14:creationId xmlns:p14="http://schemas.microsoft.com/office/powerpoint/2010/main" val="2017800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11</a:t>
            </a:fld>
            <a:endParaRPr lang="en-US" dirty="0"/>
          </a:p>
        </p:txBody>
      </p:sp>
    </p:spTree>
    <p:extLst>
      <p:ext uri="{BB962C8B-B14F-4D97-AF65-F5344CB8AC3E}">
        <p14:creationId xmlns:p14="http://schemas.microsoft.com/office/powerpoint/2010/main" val="846209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When you enter a pay rate, if you do not key in the currency symbol, Microsoft Project will supply it for you.</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Another Way: You can also double‐click the Resource Name field to activate the Resource Information dialog box.</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12</a:t>
            </a:fld>
            <a:endParaRPr lang="en-US" dirty="0"/>
          </a:p>
        </p:txBody>
      </p:sp>
    </p:spTree>
    <p:extLst>
      <p:ext uri="{BB962C8B-B14F-4D97-AF65-F5344CB8AC3E}">
        <p14:creationId xmlns:p14="http://schemas.microsoft.com/office/powerpoint/2010/main" val="709301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Resource Information dialog box showing the second rate table for Yan Li</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13</a:t>
            </a:fld>
            <a:endParaRPr lang="en-US" dirty="0"/>
          </a:p>
        </p:txBody>
      </p:sp>
    </p:spTree>
    <p:extLst>
      <p:ext uri="{BB962C8B-B14F-4D97-AF65-F5344CB8AC3E}">
        <p14:creationId xmlns:p14="http://schemas.microsoft.com/office/powerpoint/2010/main" val="2383661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14</a:t>
            </a:fld>
            <a:endParaRPr lang="en-US" dirty="0"/>
          </a:p>
        </p:txBody>
      </p:sp>
    </p:spTree>
    <p:extLst>
      <p:ext uri="{BB962C8B-B14F-4D97-AF65-F5344CB8AC3E}">
        <p14:creationId xmlns:p14="http://schemas.microsoft.com/office/powerpoint/2010/main" val="612553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15</a:t>
            </a:fld>
            <a:endParaRPr lang="en-US" dirty="0"/>
          </a:p>
        </p:txBody>
      </p:sp>
    </p:spTree>
    <p:extLst>
      <p:ext uri="{BB962C8B-B14F-4D97-AF65-F5344CB8AC3E}">
        <p14:creationId xmlns:p14="http://schemas.microsoft.com/office/powerpoint/2010/main" val="237581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Task Usage view showing cost for Yan Li’s assignment using Cost Rate Table A</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16</a:t>
            </a:fld>
            <a:endParaRPr lang="en-US" dirty="0"/>
          </a:p>
        </p:txBody>
      </p:sp>
    </p:spTree>
    <p:extLst>
      <p:ext uri="{BB962C8B-B14F-4D97-AF65-F5344CB8AC3E}">
        <p14:creationId xmlns:p14="http://schemas.microsoft.com/office/powerpoint/2010/main" val="442084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Take Note: If you find that you are changing cost rate tables frequently, it is quicker to display the Cost Rate Table field directly in the Resource Usage or Task Usage view. To add the Cost Rate Table field, right‐click on a column heading and then select Insert Column. Select Cost Rate Table from the drop‐down list.</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17</a:t>
            </a:fld>
            <a:endParaRPr lang="en-US" dirty="0"/>
          </a:p>
        </p:txBody>
      </p:sp>
    </p:spTree>
    <p:extLst>
      <p:ext uri="{BB962C8B-B14F-4D97-AF65-F5344CB8AC3E}">
        <p14:creationId xmlns:p14="http://schemas.microsoft.com/office/powerpoint/2010/main" val="2911016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Task Usage view showing cost for Yan Li’s assignment using Cost Rate Table B</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18</a:t>
            </a:fld>
            <a:endParaRPr lang="en-US" dirty="0"/>
          </a:p>
        </p:txBody>
      </p:sp>
    </p:spTree>
    <p:extLst>
      <p:ext uri="{BB962C8B-B14F-4D97-AF65-F5344CB8AC3E}">
        <p14:creationId xmlns:p14="http://schemas.microsoft.com/office/powerpoint/2010/main" val="3348455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smtClean="0"/>
              <a:t>You can set different Max. Units values to be applied over different time periods for any resource. Setting a resource’s availability over time enables you to control exactly what a resource’s Max. Units value is at any time.</a:t>
            </a: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19</a:t>
            </a:fld>
            <a:endParaRPr lang="en-US" dirty="0"/>
          </a:p>
        </p:txBody>
      </p:sp>
    </p:spTree>
    <p:extLst>
      <p:ext uri="{BB962C8B-B14F-4D97-AF65-F5344CB8AC3E}">
        <p14:creationId xmlns:p14="http://schemas.microsoft.com/office/powerpoint/2010/main" val="3045237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a:t>
            </a:fld>
            <a:endParaRPr lang="en-US" dirty="0"/>
          </a:p>
        </p:txBody>
      </p:sp>
    </p:spTree>
    <p:extLst>
      <p:ext uri="{BB962C8B-B14F-4D97-AF65-F5344CB8AC3E}">
        <p14:creationId xmlns:p14="http://schemas.microsoft.com/office/powerpoint/2010/main" val="1739004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20</a:t>
            </a:fld>
            <a:endParaRPr lang="en-US" dirty="0"/>
          </a:p>
        </p:txBody>
      </p:sp>
    </p:spTree>
    <p:extLst>
      <p:ext uri="{BB962C8B-B14F-4D97-AF65-F5344CB8AC3E}">
        <p14:creationId xmlns:p14="http://schemas.microsoft.com/office/powerpoint/2010/main" val="4247620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mn-lt"/>
                <a:ea typeface="+mn-ea"/>
                <a:cs typeface="+mn-cs"/>
              </a:rPr>
              <a:t>Take Note: Microsoft Project will display 100% in the Max. Units field only when the current date (based on your computer’s system clock) is within the March 4–8, 2019 range. At other times, it will display 200%.</a:t>
            </a:r>
            <a:endParaRPr lang="en-US" dirty="0" smtClean="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21</a:t>
            </a:fld>
            <a:endParaRPr lang="en-US" dirty="0"/>
          </a:p>
        </p:txBody>
      </p:sp>
    </p:spTree>
    <p:extLst>
      <p:ext uri="{BB962C8B-B14F-4D97-AF65-F5344CB8AC3E}">
        <p14:creationId xmlns:p14="http://schemas.microsoft.com/office/powerpoint/2010/main" val="2280574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Resource Information dialog box with resource availability dates</a:t>
            </a: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22</a:t>
            </a:fld>
            <a:endParaRPr lang="en-US" dirty="0"/>
          </a:p>
        </p:txBody>
      </p:sp>
    </p:spTree>
    <p:extLst>
      <p:ext uri="{BB962C8B-B14F-4D97-AF65-F5344CB8AC3E}">
        <p14:creationId xmlns:p14="http://schemas.microsoft.com/office/powerpoint/2010/main" val="1693528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23</a:t>
            </a:fld>
            <a:endParaRPr lang="en-US" dirty="0"/>
          </a:p>
        </p:txBody>
      </p:sp>
    </p:spTree>
    <p:extLst>
      <p:ext uri="{BB962C8B-B14F-4D97-AF65-F5344CB8AC3E}">
        <p14:creationId xmlns:p14="http://schemas.microsoft.com/office/powerpoint/2010/main" val="4078006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smtClean="0"/>
              <a:t>Recall from Lesson 4 you assigned a task calendar for the overnight beach filming. This resulted in an overallocation for the work resources assigned to that task.</a:t>
            </a: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24</a:t>
            </a:fld>
            <a:endParaRPr lang="en-US" dirty="0"/>
          </a:p>
        </p:txBody>
      </p:sp>
    </p:spTree>
    <p:extLst>
      <p:ext uri="{BB962C8B-B14F-4D97-AF65-F5344CB8AC3E}">
        <p14:creationId xmlns:p14="http://schemas.microsoft.com/office/powerpoint/2010/main" val="28440598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25</a:t>
            </a:fld>
            <a:endParaRPr lang="en-US" dirty="0"/>
          </a:p>
        </p:txBody>
      </p:sp>
    </p:spTree>
    <p:extLst>
      <p:ext uri="{BB962C8B-B14F-4D97-AF65-F5344CB8AC3E}">
        <p14:creationId xmlns:p14="http://schemas.microsoft.com/office/powerpoint/2010/main" val="28572485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Resource Allocation view</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26</a:t>
            </a:fld>
            <a:endParaRPr lang="en-US" dirty="0"/>
          </a:p>
        </p:txBody>
      </p:sp>
    </p:spTree>
    <p:extLst>
      <p:ext uri="{BB962C8B-B14F-4D97-AF65-F5344CB8AC3E}">
        <p14:creationId xmlns:p14="http://schemas.microsoft.com/office/powerpoint/2010/main" val="13384117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27</a:t>
            </a:fld>
            <a:endParaRPr lang="en-US" dirty="0"/>
          </a:p>
        </p:txBody>
      </p:sp>
    </p:spTree>
    <p:extLst>
      <p:ext uri="{BB962C8B-B14F-4D97-AF65-F5344CB8AC3E}">
        <p14:creationId xmlns:p14="http://schemas.microsoft.com/office/powerpoint/2010/main" val="3773625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Resource Allocation view showing Judy Lew’s overallocated assignments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28</a:t>
            </a:fld>
            <a:endParaRPr lang="en-US" dirty="0"/>
          </a:p>
        </p:txBody>
      </p:sp>
    </p:spTree>
    <p:extLst>
      <p:ext uri="{BB962C8B-B14F-4D97-AF65-F5344CB8AC3E}">
        <p14:creationId xmlns:p14="http://schemas.microsoft.com/office/powerpoint/2010/main" val="33372446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29</a:t>
            </a:fld>
            <a:endParaRPr lang="en-US" dirty="0"/>
          </a:p>
        </p:txBody>
      </p:sp>
    </p:spTree>
    <p:extLst>
      <p:ext uri="{BB962C8B-B14F-4D97-AF65-F5344CB8AC3E}">
        <p14:creationId xmlns:p14="http://schemas.microsoft.com/office/powerpoint/2010/main" val="3160328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To accurately calculate the cost of a material resource, you also need to know its consumption rate, or how quickly it is used up.</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a:t>
            </a:fld>
            <a:endParaRPr lang="en-US" dirty="0"/>
          </a:p>
        </p:txBody>
      </p:sp>
    </p:spTree>
    <p:extLst>
      <p:ext uri="{BB962C8B-B14F-4D97-AF65-F5344CB8AC3E}">
        <p14:creationId xmlns:p14="http://schemas.microsoft.com/office/powerpoint/2010/main" val="13925393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Resource Allocation view with Smart Tag action list displayed</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30</a:t>
            </a:fld>
            <a:endParaRPr lang="en-US" dirty="0"/>
          </a:p>
        </p:txBody>
      </p:sp>
    </p:spTree>
    <p:extLst>
      <p:ext uri="{BB962C8B-B14F-4D97-AF65-F5344CB8AC3E}">
        <p14:creationId xmlns:p14="http://schemas.microsoft.com/office/powerpoint/2010/main" val="2833437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Resource Allocation view with corrected work values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31</a:t>
            </a:fld>
            <a:endParaRPr lang="en-US" dirty="0"/>
          </a:p>
        </p:txBody>
      </p:sp>
    </p:spTree>
    <p:extLst>
      <p:ext uri="{BB962C8B-B14F-4D97-AF65-F5344CB8AC3E}">
        <p14:creationId xmlns:p14="http://schemas.microsoft.com/office/powerpoint/2010/main" val="18063340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32</a:t>
            </a:fld>
            <a:endParaRPr lang="en-US" dirty="0"/>
          </a:p>
        </p:txBody>
      </p:sp>
    </p:spTree>
    <p:extLst>
      <p:ext uri="{BB962C8B-B14F-4D97-AF65-F5344CB8AC3E}">
        <p14:creationId xmlns:p14="http://schemas.microsoft.com/office/powerpoint/2010/main" val="37340561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Resource Allocation view with Judy Lew’s over‐allocation on tasks 7 and 11 resolved</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33</a:t>
            </a:fld>
            <a:endParaRPr lang="en-US" dirty="0"/>
          </a:p>
        </p:txBody>
      </p:sp>
    </p:spTree>
    <p:extLst>
      <p:ext uri="{BB962C8B-B14F-4D97-AF65-F5344CB8AC3E}">
        <p14:creationId xmlns:p14="http://schemas.microsoft.com/office/powerpoint/2010/main" val="9381419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Resource Leveling dialog box</a:t>
            </a:r>
            <a:endParaRPr lang="en-US" sz="1200" dirty="0" smtClean="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34</a:t>
            </a:fld>
            <a:endParaRPr lang="en-US" dirty="0"/>
          </a:p>
        </p:txBody>
      </p:sp>
    </p:spTree>
    <p:extLst>
      <p:ext uri="{BB962C8B-B14F-4D97-AF65-F5344CB8AC3E}">
        <p14:creationId xmlns:p14="http://schemas.microsoft.com/office/powerpoint/2010/main" val="36967124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smtClean="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35</a:t>
            </a:fld>
            <a:endParaRPr lang="en-US" dirty="0"/>
          </a:p>
        </p:txBody>
      </p:sp>
    </p:spTree>
    <p:extLst>
      <p:ext uri="{BB962C8B-B14F-4D97-AF65-F5344CB8AC3E}">
        <p14:creationId xmlns:p14="http://schemas.microsoft.com/office/powerpoint/2010/main" val="16516978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smtClean="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36</a:t>
            </a:fld>
            <a:endParaRPr lang="en-US" dirty="0"/>
          </a:p>
        </p:txBody>
      </p:sp>
    </p:spTree>
    <p:extLst>
      <p:ext uri="{BB962C8B-B14F-4D97-AF65-F5344CB8AC3E}">
        <p14:creationId xmlns:p14="http://schemas.microsoft.com/office/powerpoint/2010/main" val="4120777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smtClean="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37</a:t>
            </a:fld>
            <a:endParaRPr lang="en-US" dirty="0"/>
          </a:p>
        </p:txBody>
      </p:sp>
    </p:spTree>
    <p:extLst>
      <p:ext uri="{BB962C8B-B14F-4D97-AF65-F5344CB8AC3E}">
        <p14:creationId xmlns:p14="http://schemas.microsoft.com/office/powerpoint/2010/main" val="6429223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smtClean="0"/>
              <a:t>Deselecting the Level resources with the proposed booking type option causes the software to ignore all resources that have a proposed booking type.</a:t>
            </a: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38</a:t>
            </a:fld>
            <a:endParaRPr lang="en-US" dirty="0"/>
          </a:p>
        </p:txBody>
      </p:sp>
    </p:spTree>
    <p:extLst>
      <p:ext uri="{BB962C8B-B14F-4D97-AF65-F5344CB8AC3E}">
        <p14:creationId xmlns:p14="http://schemas.microsoft.com/office/powerpoint/2010/main" val="22401929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Even though the effects of resource leveling might sometimes be significant, resource leveling never changes who is assigned to tasks or the total work or assignment unit values of those assignments.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39</a:t>
            </a:fld>
            <a:endParaRPr lang="en-US" dirty="0"/>
          </a:p>
        </p:txBody>
      </p:sp>
    </p:spTree>
    <p:extLst>
      <p:ext uri="{BB962C8B-B14F-4D97-AF65-F5344CB8AC3E}">
        <p14:creationId xmlns:p14="http://schemas.microsoft.com/office/powerpoint/2010/main" val="2164384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a:t>
            </a:fld>
            <a:endParaRPr lang="en-US" dirty="0"/>
          </a:p>
        </p:txBody>
      </p:sp>
    </p:spTree>
    <p:extLst>
      <p:ext uri="{BB962C8B-B14F-4D97-AF65-F5344CB8AC3E}">
        <p14:creationId xmlns:p14="http://schemas.microsoft.com/office/powerpoint/2010/main" val="18806358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All of the settings in the Resource Leveling dialog box apply to all project schedules with which you work in Microsoft Project—</a:t>
            </a:r>
            <a:r>
              <a:rPr lang="en-US" sz="1200" b="0" i="1" u="none" strike="noStrike" kern="1200" baseline="0" dirty="0" smtClean="0">
                <a:solidFill>
                  <a:schemeClr val="tx1"/>
                </a:solidFill>
                <a:latin typeface="+mn-lt"/>
                <a:ea typeface="+mn-ea"/>
                <a:cs typeface="+mn-cs"/>
              </a:rPr>
              <a:t>not </a:t>
            </a:r>
            <a:r>
              <a:rPr lang="en-US" sz="1200" b="0" i="0" u="none" strike="noStrike" kern="1200" baseline="0" dirty="0" smtClean="0">
                <a:solidFill>
                  <a:schemeClr val="tx1"/>
                </a:solidFill>
                <a:latin typeface="+mn-lt"/>
                <a:ea typeface="+mn-ea"/>
                <a:cs typeface="+mn-cs"/>
              </a:rPr>
              <a:t>just the active project schedule. It might sound easier to use automatic leveling, but it will make frequent adjustments to project schedules whether you want them to occur or not. Because of this, it is recommended that you always have Manual Leveling calculations selected.</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40</a:t>
            </a:fld>
            <a:endParaRPr lang="en-US" dirty="0"/>
          </a:p>
        </p:txBody>
      </p:sp>
    </p:spTree>
    <p:extLst>
      <p:ext uri="{BB962C8B-B14F-4D97-AF65-F5344CB8AC3E}">
        <p14:creationId xmlns:p14="http://schemas.microsoft.com/office/powerpoint/2010/main" val="35123109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Take Note: In most projects, leveling in detail more precise than Day by Day can result in unrealistically precise adjustments to assignments.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41</a:t>
            </a:fld>
            <a:endParaRPr lang="en-US" dirty="0"/>
          </a:p>
        </p:txBody>
      </p:sp>
    </p:spTree>
    <p:extLst>
      <p:ext uri="{BB962C8B-B14F-4D97-AF65-F5344CB8AC3E}">
        <p14:creationId xmlns:p14="http://schemas.microsoft.com/office/powerpoint/2010/main" val="16283882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Some resources, such as Scott Seely, Judy Lew, Annette Hill, and Ryan Ihrig, are still formatted in red, meaning that these resources are still overallocated, probably due to being assigned work during their normal nonworking times.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42</a:t>
            </a:fld>
            <a:endParaRPr lang="en-US" dirty="0"/>
          </a:p>
        </p:txBody>
      </p:sp>
    </p:spTree>
    <p:extLst>
      <p:ext uri="{BB962C8B-B14F-4D97-AF65-F5344CB8AC3E}">
        <p14:creationId xmlns:p14="http://schemas.microsoft.com/office/powerpoint/2010/main" val="8351933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Resource Sheet view after resource leveling</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43</a:t>
            </a:fld>
            <a:endParaRPr lang="en-US" dirty="0"/>
          </a:p>
        </p:txBody>
      </p:sp>
    </p:spTree>
    <p:extLst>
      <p:ext uri="{BB962C8B-B14F-4D97-AF65-F5344CB8AC3E}">
        <p14:creationId xmlns:p14="http://schemas.microsoft.com/office/powerpoint/2010/main" val="24150818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44</a:t>
            </a:fld>
            <a:endParaRPr lang="en-US" dirty="0"/>
          </a:p>
        </p:txBody>
      </p:sp>
    </p:spTree>
    <p:extLst>
      <p:ext uri="{BB962C8B-B14F-4D97-AF65-F5344CB8AC3E}">
        <p14:creationId xmlns:p14="http://schemas.microsoft.com/office/powerpoint/2010/main" val="18501571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Leveling Gantt view showing the effects of resource leveling</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45</a:t>
            </a:fld>
            <a:endParaRPr lang="en-US" dirty="0"/>
          </a:p>
        </p:txBody>
      </p:sp>
    </p:spTree>
    <p:extLst>
      <p:ext uri="{BB962C8B-B14F-4D97-AF65-F5344CB8AC3E}">
        <p14:creationId xmlns:p14="http://schemas.microsoft.com/office/powerpoint/2010/main" val="11746121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46</a:t>
            </a:fld>
            <a:endParaRPr lang="en-US" dirty="0"/>
          </a:p>
        </p:txBody>
      </p:sp>
    </p:spTree>
    <p:extLst>
      <p:ext uri="{BB962C8B-B14F-4D97-AF65-F5344CB8AC3E}">
        <p14:creationId xmlns:p14="http://schemas.microsoft.com/office/powerpoint/2010/main" val="807512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5</a:t>
            </a:fld>
            <a:endParaRPr lang="en-US" dirty="0"/>
          </a:p>
        </p:txBody>
      </p:sp>
    </p:spTree>
    <p:extLst>
      <p:ext uri="{BB962C8B-B14F-4D97-AF65-F5344CB8AC3E}">
        <p14:creationId xmlns:p14="http://schemas.microsoft.com/office/powerpoint/2010/main" val="2270592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Assign Resources dialog box displaying consumption rate for SD Cards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6</a:t>
            </a:fld>
            <a:endParaRPr lang="en-US" dirty="0"/>
          </a:p>
        </p:txBody>
      </p:sp>
    </p:spTree>
    <p:extLst>
      <p:ext uri="{BB962C8B-B14F-4D97-AF65-F5344CB8AC3E}">
        <p14:creationId xmlns:p14="http://schemas.microsoft.com/office/powerpoint/2010/main" val="3247711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Assignment Information dialog box with SD Card resource assignment details</a:t>
            </a:r>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7</a:t>
            </a:fld>
            <a:endParaRPr lang="en-US" dirty="0"/>
          </a:p>
        </p:txBody>
      </p:sp>
    </p:spTree>
    <p:extLst>
      <p:ext uri="{BB962C8B-B14F-4D97-AF65-F5344CB8AC3E}">
        <p14:creationId xmlns:p14="http://schemas.microsoft.com/office/powerpoint/2010/main" val="2108498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8</a:t>
            </a:fld>
            <a:endParaRPr lang="en-US" dirty="0"/>
          </a:p>
        </p:txBody>
      </p:sp>
    </p:spTree>
    <p:extLst>
      <p:ext uri="{BB962C8B-B14F-4D97-AF65-F5344CB8AC3E}">
        <p14:creationId xmlns:p14="http://schemas.microsoft.com/office/powerpoint/2010/main" val="3286810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9</a:t>
            </a:fld>
            <a:endParaRPr lang="en-US" dirty="0"/>
          </a:p>
        </p:txBody>
      </p:sp>
    </p:spTree>
    <p:extLst>
      <p:ext uri="{BB962C8B-B14F-4D97-AF65-F5344CB8AC3E}">
        <p14:creationId xmlns:p14="http://schemas.microsoft.com/office/powerpoint/2010/main" val="2507887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smtClean="0"/>
              <a:t>Click to edit Master title style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dirty="0"/>
          </a:p>
        </p:txBody>
      </p:sp>
      <p:sp>
        <p:nvSpPr>
          <p:cNvPr id="9"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10"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B3B90-2D02-6C47-A1CC-A9C6B3297C73}" type="datetimeFigureOut">
              <a:rPr lang="en-US" smtClean="0"/>
              <a:t>4/12/2017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17283A-045D-D24B-8A0C-9D06C9CDFC7C}" type="slidenum">
              <a:rPr lang="en-US" smtClean="0"/>
              <a:t>‹#›</a:t>
            </a:fld>
            <a:endParaRPr lang="en-US" dirty="0"/>
          </a:p>
        </p:txBody>
      </p:sp>
    </p:spTree>
    <p:extLst>
      <p:ext uri="{BB962C8B-B14F-4D97-AF65-F5344CB8AC3E}">
        <p14:creationId xmlns:p14="http://schemas.microsoft.com/office/powerpoint/2010/main" val="1925238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2C6"/>
              </a:buCl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Microsoft Official Academic Course, </a:t>
            </a:r>
            <a:r>
              <a:rPr lang="en-US" dirty="0" smtClean="0"/>
              <a:t>Microsoft Project 2016</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dirty="0"/>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9"/>
          <p:cNvSpPr>
            <a:spLocks noGrp="1"/>
          </p:cNvSpPr>
          <p:nvPr>
            <p:ph type="sldNum" sz="quarter" idx="12"/>
          </p:nvPr>
        </p:nvSpPr>
        <p:spPr/>
        <p:txBody>
          <a:bodyPr/>
          <a:lstStyle/>
          <a:p>
            <a:pPr>
              <a:defRPr/>
            </a:pPr>
            <a:fld id="{18D557D5-F51C-4717-8E58-4F5446143640}" type="slidenum">
              <a:rPr lang="en-US" smtClean="0"/>
              <a:pPr>
                <a:defRPr/>
              </a:pPr>
              <a:t>‹#›</a:t>
            </a:fld>
            <a:endParaRPr lang="en-US" dirty="0"/>
          </a:p>
        </p:txBody>
      </p:sp>
      <p:sp>
        <p:nvSpPr>
          <p:cNvPr id="13" name="Rectangle 4"/>
          <p:cNvSpPr>
            <a:spLocks noGrp="1" noChangeArrowheads="1"/>
          </p:cNvSpPr>
          <p:nvPr>
            <p:ph type="dt" sz="half" idx="10"/>
          </p:nvPr>
        </p:nvSpPr>
        <p:spPr>
          <a:xfrm>
            <a:off x="446314" y="6248400"/>
            <a:ext cx="2133600" cy="476250"/>
          </a:xfrm>
          <a:ln/>
        </p:spPr>
        <p:txBody>
          <a:bodyPr/>
          <a:lstStyle>
            <a:lvl1pPr>
              <a:defRPr/>
            </a:lvl1pPr>
          </a:lstStyle>
          <a:p>
            <a:pPr>
              <a:defRPr/>
            </a:pPr>
            <a:r>
              <a:rPr lang="en-US" dirty="0" smtClean="0"/>
              <a:t>© Project 2016 John Wiley &amp; Sons, Inc.</a:t>
            </a:r>
            <a:endParaRPr lang="en-US" dirty="0"/>
          </a:p>
        </p:txBody>
      </p:sp>
      <p:sp>
        <p:nvSpPr>
          <p:cNvPr id="14" name="Rectangle 5"/>
          <p:cNvSpPr>
            <a:spLocks noGrp="1" noChangeArrowheads="1"/>
          </p:cNvSpPr>
          <p:nvPr>
            <p:ph type="ftr" sz="quarter" idx="11"/>
          </p:nvPr>
        </p:nvSpPr>
        <p:spPr>
          <a:xfrm>
            <a:off x="2618517" y="6248400"/>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dirty="0"/>
          </a:p>
        </p:txBody>
      </p:sp>
      <p:sp>
        <p:nvSpPr>
          <p:cNvPr id="10"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11"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dirty="0"/>
          </a:p>
        </p:txBody>
      </p:sp>
      <p:sp>
        <p:nvSpPr>
          <p:cNvPr id="6"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7"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dirty="0"/>
          </a:p>
        </p:txBody>
      </p:sp>
      <p:sp>
        <p:nvSpPr>
          <p:cNvPr id="8"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9"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dirty="0"/>
          </a:p>
        </p:txBody>
      </p:sp>
      <p:sp>
        <p:nvSpPr>
          <p:cNvPr id="8"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9"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2C6"/>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0080"/>
            </a:solidFill>
            <a:round/>
            <a:headEnd/>
            <a:tailEnd/>
          </a:ln>
          <a:extLst>
            <a:ext uri="{909E8E84-426E-40dd-AFC4-6F175D3DCCD1}">
              <a14:hiddenFill xmlns:a14="http://schemas.microsoft.com/office/drawing/2010/main" xmlns="">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1032" name="Rectangle 3"/>
          <p:cNvSpPr>
            <a:spLocks noGrp="1" noChangeArrowheads="1"/>
          </p:cNvSpPr>
          <p:nvPr>
            <p:ph type="body" idx="1"/>
          </p:nvPr>
        </p:nvSpPr>
        <p:spPr bwMode="auto">
          <a:xfrm>
            <a:off x="457200" y="1447800"/>
            <a:ext cx="8229600" cy="502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a:t>
            </a:r>
            <a:r>
              <a:rPr lang="is-IS" dirty="0" smtClean="0"/>
              <a:t>2017,</a:t>
            </a:r>
            <a:r>
              <a:rPr lang="en-US" dirty="0" smtClean="0"/>
              <a:t>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72C6"/>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72C6"/>
        </a:buClr>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71550" indent="-514350" algn="l" rtl="0" eaLnBrk="1" fontAlgn="base" hangingPunct="1">
        <a:spcBef>
          <a:spcPct val="20000"/>
        </a:spcBef>
        <a:spcAft>
          <a:spcPct val="0"/>
        </a:spcAft>
        <a:buClr>
          <a:srgbClr val="0072C6"/>
        </a:buClr>
        <a:buFont typeface="+mj-lt"/>
        <a:buAutoNum type="arabicPeriod"/>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algn="r" eaLnBrk="1" hangingPunct="1">
              <a:defRPr/>
            </a:pPr>
            <a:r>
              <a:rPr lang="en-US" sz="4200" dirty="0" smtClean="0">
                <a:effectLst>
                  <a:outerShdw algn="tl">
                    <a:srgbClr val="000000"/>
                  </a:outerShdw>
                </a:effectLst>
              </a:rPr>
              <a:t>Fine-Tuning Resources</a:t>
            </a:r>
            <a:endParaRPr lang="en-US" sz="4200" dirty="0">
              <a:effectLst>
                <a:outerShdw algn="tl">
                  <a:srgbClr val="000000"/>
                </a:outerShdw>
              </a:effectLst>
            </a:endParaRPr>
          </a:p>
        </p:txBody>
      </p:sp>
      <p:sp>
        <p:nvSpPr>
          <p:cNvPr id="2055" name="Subtitle 2"/>
          <p:cNvSpPr>
            <a:spLocks noGrp="1"/>
          </p:cNvSpPr>
          <p:nvPr>
            <p:ph type="body" idx="1"/>
          </p:nvPr>
        </p:nvSpPr>
        <p:spPr>
          <a:xfrm>
            <a:off x="304800" y="3124200"/>
            <a:ext cx="8305800" cy="1219200"/>
          </a:xfrm>
        </p:spPr>
        <p:txBody>
          <a:bodyPr lIns="182880" tIns="0"/>
          <a:lstStyle/>
          <a:p>
            <a:pPr marL="36513" indent="0" algn="r" eaLnBrk="1" hangingPunct="1">
              <a:spcBef>
                <a:spcPct val="0"/>
              </a:spcBef>
              <a:buFontTx/>
              <a:buNone/>
            </a:pPr>
            <a:r>
              <a:rPr lang="en-US" sz="2800" dirty="0">
                <a:solidFill>
                  <a:srgbClr val="0072C6"/>
                </a:solidFill>
              </a:rPr>
              <a:t>Lesson </a:t>
            </a:r>
            <a:r>
              <a:rPr lang="en-US" sz="2800" dirty="0">
                <a:solidFill>
                  <a:srgbClr val="0072C6"/>
                </a:solidFill>
              </a:rPr>
              <a:t>6</a:t>
            </a:r>
            <a:endParaRPr lang="en-US" sz="2800" dirty="0">
              <a:solidFill>
                <a:srgbClr val="0072C6"/>
              </a:solidFill>
            </a:endParaRPr>
          </a:p>
        </p:txBody>
      </p:sp>
      <p:sp>
        <p:nvSpPr>
          <p:cNvPr id="3" name="Date Placeholder 2"/>
          <p:cNvSpPr>
            <a:spLocks noGrp="1"/>
          </p:cNvSpPr>
          <p:nvPr>
            <p:ph type="dt" sz="half" idx="10"/>
          </p:nvPr>
        </p:nvSpPr>
        <p:spPr>
          <a:xfrm>
            <a:off x="457200" y="6245225"/>
            <a:ext cx="2133600" cy="476250"/>
          </a:xfrm>
        </p:spPr>
        <p:txBody>
          <a:bodyPr/>
          <a:lstStyle/>
          <a:p>
            <a:pPr>
              <a:defRPr/>
            </a:pPr>
            <a:r>
              <a:rPr lang="en-US" dirty="0">
                <a:solidFill>
                  <a:schemeClr val="bg1"/>
                </a:solidFill>
              </a:rPr>
              <a:t>© </a:t>
            </a:r>
            <a:r>
              <a:rPr lang="is-IS" dirty="0" smtClean="0">
                <a:solidFill>
                  <a:schemeClr val="bg1"/>
                </a:solidFill>
              </a:rPr>
              <a:t>2017,</a:t>
            </a:r>
            <a:r>
              <a:rPr lang="en-US" dirty="0" smtClean="0">
                <a:solidFill>
                  <a:schemeClr val="bg1"/>
                </a:solidFill>
              </a:rPr>
              <a:t> </a:t>
            </a:r>
            <a:r>
              <a:rPr lang="en-US" dirty="0">
                <a:solidFill>
                  <a:schemeClr val="bg1"/>
                </a:solidFill>
              </a:rPr>
              <a:t>John Wiley &amp; Sons, Inc.</a:t>
            </a:r>
          </a:p>
        </p:txBody>
      </p:sp>
      <p:sp>
        <p:nvSpPr>
          <p:cNvPr id="4" name="Footer Placeholder 3"/>
          <p:cNvSpPr>
            <a:spLocks noGrp="1"/>
          </p:cNvSpPr>
          <p:nvPr>
            <p:ph type="ftr" sz="quarter" idx="11"/>
          </p:nvPr>
        </p:nvSpPr>
        <p:spPr>
          <a:xfrm>
            <a:off x="2743200" y="6245225"/>
            <a:ext cx="3657600" cy="476250"/>
          </a:xfrm>
        </p:spPr>
        <p:txBody>
          <a:bodyPr/>
          <a:lstStyle/>
          <a:p>
            <a:pPr>
              <a:defRPr/>
            </a:pPr>
            <a:r>
              <a:rPr lang="en-US" dirty="0">
                <a:solidFill>
                  <a:schemeClr val="bg1"/>
                </a:solidFill>
              </a:rPr>
              <a:t>Microsoft Official Academic Course, </a:t>
            </a:r>
            <a:r>
              <a:rPr lang="en-US" dirty="0" smtClean="0">
                <a:solidFill>
                  <a:schemeClr val="bg1"/>
                </a:solidFill>
              </a:rPr>
              <a:t>Microsoft Project 2016</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a:solidFill>
                  <a:srgbClr val="0072C6"/>
                </a:solidFill>
                <a:latin typeface="Segoe UI Semibold" panose="020B0702040204020203" pitchFamily="34" charset="0"/>
              </a:rPr>
              <a:t>Microsoft Project 2016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Enter a Cost Per Use for a Resource</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676400"/>
            <a:ext cx="2819400" cy="4800600"/>
          </a:xfrm>
        </p:spPr>
        <p:txBody>
          <a:bodyPr/>
          <a:lstStyle/>
          <a:p>
            <a:pPr marL="457200" indent="-457200">
              <a:buFont typeface="+mj-lt"/>
              <a:buAutoNum type="arabicPeriod" startAt="8"/>
            </a:pPr>
            <a:r>
              <a:rPr lang="en-US" sz="2000" dirty="0" smtClean="0"/>
              <a:t>Click </a:t>
            </a:r>
            <a:r>
              <a:rPr lang="en-US" sz="2000" dirty="0"/>
              <a:t>OK to close the Resource Information dialog box.</a:t>
            </a:r>
          </a:p>
          <a:p>
            <a:pPr marL="457200" indent="-457200">
              <a:buFont typeface="+mj-lt"/>
              <a:buAutoNum type="arabicPeriod" startAt="8"/>
            </a:pPr>
            <a:r>
              <a:rPr lang="en-US" sz="2000" dirty="0" smtClean="0"/>
              <a:t>SAVE </a:t>
            </a:r>
            <a:r>
              <a:rPr lang="en-US" sz="2000" dirty="0"/>
              <a:t>the project schedule.</a:t>
            </a:r>
          </a:p>
          <a:p>
            <a:r>
              <a:rPr lang="en-US" sz="2000" dirty="0"/>
              <a:t>PAUSE. LEAVE Project open to use in the next exercise.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10</a:t>
            </a:fld>
            <a:endParaRPr lang="en-US" dirty="0"/>
          </a:p>
        </p:txBody>
      </p:sp>
      <p:pic>
        <p:nvPicPr>
          <p:cNvPr id="4" name="Picture 3"/>
          <p:cNvPicPr>
            <a:picLocks noChangeAspect="1"/>
          </p:cNvPicPr>
          <p:nvPr/>
        </p:nvPicPr>
        <p:blipFill>
          <a:blip r:embed="rId3"/>
          <a:stretch>
            <a:fillRect/>
          </a:stretch>
        </p:blipFill>
        <p:spPr>
          <a:xfrm>
            <a:off x="3251200" y="1717705"/>
            <a:ext cx="5359400" cy="3997295"/>
          </a:xfrm>
          <a:prstGeom prst="rect">
            <a:avLst/>
          </a:prstGeom>
        </p:spPr>
      </p:pic>
    </p:spTree>
    <p:extLst>
      <p:ext uri="{BB962C8B-B14F-4D97-AF65-F5344CB8AC3E}">
        <p14:creationId xmlns:p14="http://schemas.microsoft.com/office/powerpoint/2010/main" val="1959500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Assigning Multiple Pay Rates for a Resource</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dirty="0"/>
              <a:t>Sometimes, the same work resource may perform different tasks with different pay rates</a:t>
            </a:r>
            <a:r>
              <a:rPr lang="en-US" dirty="0" smtClean="0"/>
              <a:t>. Microsoft </a:t>
            </a:r>
            <a:r>
              <a:rPr lang="en-US" dirty="0"/>
              <a:t>Project enables you to enter multiple pay rates for a single resource</a:t>
            </a:r>
            <a:r>
              <a:rPr lang="en-US" dirty="0" smtClean="0"/>
              <a:t>.</a:t>
            </a:r>
          </a:p>
          <a:p>
            <a:pPr lvl="0"/>
            <a:r>
              <a:rPr lang="en-US" dirty="0"/>
              <a:t>In the following exercise, you will enter a second cost rate table for a resource. A </a:t>
            </a:r>
            <a:r>
              <a:rPr lang="en-US" b="1" i="1" dirty="0"/>
              <a:t>cost </a:t>
            </a:r>
            <a:r>
              <a:rPr lang="en-US" b="1" i="1" dirty="0" smtClean="0"/>
              <a:t>rate table</a:t>
            </a:r>
            <a:r>
              <a:rPr lang="en-US" dirty="0" smtClean="0"/>
              <a:t> </a:t>
            </a:r>
            <a:r>
              <a:rPr lang="en-US" dirty="0"/>
              <a:t>is resource pay rates that are stored on the Costs tab of the Resource Information </a:t>
            </a:r>
            <a:r>
              <a:rPr lang="en-US" dirty="0" smtClean="0"/>
              <a:t>dialog box.</a:t>
            </a:r>
          </a:p>
          <a:p>
            <a:pPr lvl="0"/>
            <a:r>
              <a:rPr lang="en-US" dirty="0" smtClean="0"/>
              <a:t>For </a:t>
            </a:r>
            <a:r>
              <a:rPr lang="en-US" dirty="0"/>
              <a:t>a given resource, you can enter up to five cost rate tables for a resource. Each table </a:t>
            </a:r>
            <a:r>
              <a:rPr lang="en-US" dirty="0" smtClean="0"/>
              <a:t>has 25 </a:t>
            </a:r>
            <a:r>
              <a:rPr lang="en-US" dirty="0"/>
              <a:t>possible entry lines (125 lines total in the five tables) so you can assign dates at which </a:t>
            </a:r>
            <a:r>
              <a:rPr lang="en-US" dirty="0" smtClean="0"/>
              <a:t>the new </a:t>
            </a:r>
            <a:r>
              <a:rPr lang="en-US" dirty="0"/>
              <a:t>cost rate takes effect. After you assign a resource to a task, you can specify which </a:t>
            </a:r>
            <a:r>
              <a:rPr lang="en-US" dirty="0" smtClean="0"/>
              <a:t>rate table </a:t>
            </a:r>
            <a:r>
              <a:rPr lang="en-US" dirty="0"/>
              <a:t>should apply.</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11</a:t>
            </a:fld>
            <a:endParaRPr lang="en-US" dirty="0"/>
          </a:p>
        </p:txBody>
      </p:sp>
    </p:spTree>
    <p:extLst>
      <p:ext uri="{BB962C8B-B14F-4D97-AF65-F5344CB8AC3E}">
        <p14:creationId xmlns:p14="http://schemas.microsoft.com/office/powerpoint/2010/main" val="4066715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Assign Multiple Pay Rates for a Resource</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r>
              <a:rPr lang="en-US" sz="2000" dirty="0"/>
              <a:t>GET READY. </a:t>
            </a:r>
            <a:r>
              <a:rPr lang="en-US" sz="2000" dirty="0"/>
              <a:t>USE the project schedule you created in the previous exercise. Because Yan Li’s rate differs depending on whether he is working on developing </a:t>
            </a:r>
            <a:r>
              <a:rPr lang="en-US" sz="2000" dirty="0" smtClean="0"/>
              <a:t>marketing materials </a:t>
            </a:r>
            <a:r>
              <a:rPr lang="en-US" sz="2000" dirty="0"/>
              <a:t>or administrative tasks, you need to enter a second rate for him.</a:t>
            </a:r>
            <a:endParaRPr lang="en-US" sz="2000" dirty="0" smtClean="0"/>
          </a:p>
          <a:p>
            <a:pPr marL="457200" indent="-457200">
              <a:buFont typeface="+mj-lt"/>
              <a:buAutoNum type="arabicPeriod"/>
            </a:pPr>
            <a:r>
              <a:rPr lang="en-US" sz="2000" dirty="0"/>
              <a:t>In the Resource Sheet view, click the name of resource 9, Yan Li.</a:t>
            </a:r>
          </a:p>
          <a:p>
            <a:pPr marL="457200" indent="-457200">
              <a:buFont typeface="+mj-lt"/>
              <a:buAutoNum type="arabicPeriod"/>
            </a:pPr>
            <a:r>
              <a:rPr lang="en-US" sz="2000" dirty="0" smtClean="0"/>
              <a:t>On </a:t>
            </a:r>
            <a:r>
              <a:rPr lang="en-US" sz="2000" dirty="0"/>
              <a:t>the ribbon, click the Information button. The Resource Information </a:t>
            </a:r>
            <a:r>
              <a:rPr lang="en-US" sz="2000" dirty="0" smtClean="0"/>
              <a:t>dialog box </a:t>
            </a:r>
            <a:r>
              <a:rPr lang="en-US" sz="2000" dirty="0"/>
              <a:t>appears</a:t>
            </a:r>
            <a:r>
              <a:rPr lang="en-US" sz="2000" dirty="0" smtClean="0"/>
              <a:t>.</a:t>
            </a:r>
          </a:p>
          <a:p>
            <a:pPr marL="457200" indent="-457200">
              <a:buFont typeface="+mj-lt"/>
              <a:buAutoNum type="arabicPeriod"/>
            </a:pPr>
            <a:r>
              <a:rPr lang="en-US" sz="2000" dirty="0" smtClean="0"/>
              <a:t>Click </a:t>
            </a:r>
            <a:r>
              <a:rPr lang="en-US" sz="2000" dirty="0"/>
              <a:t>the Costs </a:t>
            </a:r>
            <a:r>
              <a:rPr lang="en-US" sz="2000" dirty="0" smtClean="0"/>
              <a:t>tab. </a:t>
            </a:r>
            <a:r>
              <a:rPr lang="en-US" sz="2000" dirty="0"/>
              <a:t>Each tab of the cost rate </a:t>
            </a:r>
            <a:r>
              <a:rPr lang="en-US" sz="2000" dirty="0" smtClean="0"/>
              <a:t>table corresponds </a:t>
            </a:r>
            <a:r>
              <a:rPr lang="en-US" sz="2000" dirty="0"/>
              <a:t>to one of the five pay rates a resource can have.</a:t>
            </a:r>
          </a:p>
          <a:p>
            <a:pPr marL="457200" indent="-457200">
              <a:buFont typeface="+mj-lt"/>
              <a:buAutoNum type="arabicPeriod"/>
            </a:pPr>
            <a:r>
              <a:rPr lang="en-US" sz="2000" dirty="0" smtClean="0"/>
              <a:t>Under </a:t>
            </a:r>
            <a:r>
              <a:rPr lang="en-US" sz="2000" dirty="0"/>
              <a:t>Cost rate tables, click the B tab.</a:t>
            </a:r>
          </a:p>
          <a:p>
            <a:pPr marL="457200" indent="-457200">
              <a:buFont typeface="+mj-lt"/>
              <a:buAutoNum type="arabicPeriod"/>
            </a:pPr>
            <a:r>
              <a:rPr lang="en-US" sz="2000" dirty="0" smtClean="0"/>
              <a:t>Select </a:t>
            </a:r>
            <a:r>
              <a:rPr lang="en-US" sz="2000" dirty="0"/>
              <a:t>the default entry of $0.00/h in the field directly below the Standard </a:t>
            </a:r>
            <a:r>
              <a:rPr lang="en-US" sz="2000" dirty="0" smtClean="0"/>
              <a:t>Rate column </a:t>
            </a:r>
            <a:r>
              <a:rPr lang="en-US" sz="2000" dirty="0"/>
              <a:t>heading, key 15/h, and then press Enter.</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12</a:t>
            </a:fld>
            <a:endParaRPr lang="en-US" dirty="0"/>
          </a:p>
        </p:txBody>
      </p:sp>
    </p:spTree>
    <p:extLst>
      <p:ext uri="{BB962C8B-B14F-4D97-AF65-F5344CB8AC3E}">
        <p14:creationId xmlns:p14="http://schemas.microsoft.com/office/powerpoint/2010/main" val="3281439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Assign Multiple Pay Rates for a Resource</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676400"/>
            <a:ext cx="2819400" cy="4800600"/>
          </a:xfrm>
        </p:spPr>
        <p:txBody>
          <a:bodyPr/>
          <a:lstStyle/>
          <a:p>
            <a:pPr marL="457200" indent="-457200">
              <a:buFont typeface="+mj-lt"/>
              <a:buAutoNum type="arabicPeriod" startAt="6"/>
            </a:pPr>
            <a:r>
              <a:rPr lang="en-US" sz="2000" dirty="0"/>
              <a:t>In the Overtime Rate field, key 22.50/h and then press Enter. Your screen </a:t>
            </a:r>
            <a:r>
              <a:rPr lang="en-US" sz="2000" dirty="0" smtClean="0"/>
              <a:t>should look </a:t>
            </a:r>
            <a:r>
              <a:rPr lang="en-US" sz="2000" dirty="0"/>
              <a:t>similar to </a:t>
            </a:r>
            <a:r>
              <a:rPr lang="en-US" sz="2000" dirty="0" smtClean="0"/>
              <a:t>the figure at right.</a:t>
            </a:r>
            <a:endParaRPr lang="en-US" sz="2000" dirty="0"/>
          </a:p>
          <a:p>
            <a:pPr marL="457200" indent="-457200">
              <a:buFont typeface="+mj-lt"/>
              <a:buAutoNum type="arabicPeriod" startAt="6"/>
            </a:pPr>
            <a:r>
              <a:rPr lang="en-US" sz="2000" dirty="0" smtClean="0"/>
              <a:t>Click OK.</a:t>
            </a:r>
          </a:p>
          <a:p>
            <a:pPr marL="457200" indent="-457200">
              <a:buFont typeface="+mj-lt"/>
              <a:buAutoNum type="arabicPeriod" startAt="6"/>
            </a:pPr>
            <a:r>
              <a:rPr lang="en-US" sz="2000" dirty="0" smtClean="0"/>
              <a:t>SAVE </a:t>
            </a:r>
            <a:r>
              <a:rPr lang="en-US" sz="2000" dirty="0"/>
              <a:t>the project schedule.</a:t>
            </a:r>
          </a:p>
          <a:p>
            <a:r>
              <a:rPr lang="en-US" sz="2000" dirty="0"/>
              <a:t>PAUSE. LEAVE Project open to use in the next exercise.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13</a:t>
            </a:fld>
            <a:endParaRPr lang="en-US" dirty="0"/>
          </a:p>
        </p:txBody>
      </p:sp>
      <p:pic>
        <p:nvPicPr>
          <p:cNvPr id="8" name="Picture 7"/>
          <p:cNvPicPr>
            <a:picLocks noChangeAspect="1"/>
          </p:cNvPicPr>
          <p:nvPr/>
        </p:nvPicPr>
        <p:blipFill>
          <a:blip r:embed="rId3"/>
          <a:stretch>
            <a:fillRect/>
          </a:stretch>
        </p:blipFill>
        <p:spPr>
          <a:xfrm>
            <a:off x="3343275" y="1524000"/>
            <a:ext cx="5191125" cy="4513589"/>
          </a:xfrm>
          <a:prstGeom prst="rect">
            <a:avLst/>
          </a:prstGeom>
        </p:spPr>
      </p:pic>
    </p:spTree>
    <p:extLst>
      <p:ext uri="{BB962C8B-B14F-4D97-AF65-F5344CB8AC3E}">
        <p14:creationId xmlns:p14="http://schemas.microsoft.com/office/powerpoint/2010/main" val="11038476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Applying Different Cost Rates to Assignments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dirty="0"/>
              <a:t>Microsoft Project enables you to enter as many as five different pay rates for a resource</a:t>
            </a:r>
            <a:r>
              <a:rPr lang="en-US" dirty="0" smtClean="0"/>
              <a:t>. These </a:t>
            </a:r>
            <a:r>
              <a:rPr lang="en-US" dirty="0"/>
              <a:t>pay rates may be applied to different assignments as necessary</a:t>
            </a:r>
            <a:r>
              <a:rPr lang="en-US" dirty="0" smtClean="0"/>
              <a:t>.</a:t>
            </a:r>
          </a:p>
          <a:p>
            <a:pPr lvl="0"/>
            <a:r>
              <a:rPr lang="en-US" dirty="0"/>
              <a:t>In the following exercise, you will apply an alternate rate table for a resource to reflect a </a:t>
            </a:r>
            <a:r>
              <a:rPr lang="en-US" dirty="0" smtClean="0"/>
              <a:t>different pay </a:t>
            </a:r>
            <a:r>
              <a:rPr lang="en-US" dirty="0"/>
              <a:t>rate for different work</a:t>
            </a:r>
            <a:r>
              <a:rPr lang="en-US" dirty="0" smtClean="0"/>
              <a:t>.</a:t>
            </a:r>
          </a:p>
          <a:p>
            <a:pPr lvl="0"/>
            <a:r>
              <a:rPr lang="en-US" dirty="0" smtClean="0"/>
              <a:t>You </a:t>
            </a:r>
            <a:r>
              <a:rPr lang="en-US" dirty="0"/>
              <a:t>can set up as many as five pay rates per resource. This </a:t>
            </a:r>
            <a:r>
              <a:rPr lang="en-US" dirty="0" smtClean="0"/>
              <a:t>enables you </a:t>
            </a:r>
            <a:r>
              <a:rPr lang="en-US" dirty="0"/>
              <a:t>to assign different pay rates to different assignments for a resource</a:t>
            </a:r>
            <a:r>
              <a:rPr lang="en-US" dirty="0" smtClean="0"/>
              <a:t>.</a:t>
            </a:r>
          </a:p>
          <a:p>
            <a:pPr lvl="0"/>
            <a:r>
              <a:rPr lang="en-US" dirty="0" smtClean="0"/>
              <a:t>By </a:t>
            </a:r>
            <a:r>
              <a:rPr lang="en-US" dirty="0"/>
              <a:t>default, </a:t>
            </a:r>
            <a:r>
              <a:rPr lang="en-US" dirty="0" smtClean="0"/>
              <a:t>Microsoft Project </a:t>
            </a:r>
            <a:r>
              <a:rPr lang="en-US" dirty="0"/>
              <a:t>uses Cost Rate Table A, but you can specify any time another rate table should be used.</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14</a:t>
            </a:fld>
            <a:endParaRPr lang="en-US" dirty="0"/>
          </a:p>
        </p:txBody>
      </p:sp>
    </p:spTree>
    <p:extLst>
      <p:ext uri="{BB962C8B-B14F-4D97-AF65-F5344CB8AC3E}">
        <p14:creationId xmlns:p14="http://schemas.microsoft.com/office/powerpoint/2010/main" val="15076284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Apply a Different Cost Rate to an Assignment</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sz="2000" dirty="0"/>
              <a:t>GET READY. </a:t>
            </a:r>
            <a:r>
              <a:rPr lang="en-US" sz="2000" dirty="0"/>
              <a:t>USE the project schedule you created in the previous exercise</a:t>
            </a:r>
            <a:r>
              <a:rPr lang="en-US" sz="2000" dirty="0" smtClean="0"/>
              <a:t>.</a:t>
            </a:r>
            <a:endParaRPr lang="en-US" sz="2000" dirty="0" smtClean="0"/>
          </a:p>
          <a:p>
            <a:pPr marL="457200" indent="-457200">
              <a:buFont typeface="+mj-lt"/>
              <a:buAutoNum type="arabicPeriod"/>
            </a:pPr>
            <a:r>
              <a:rPr lang="en-US" sz="2000" dirty="0"/>
              <a:t>On the Resource ribbon, click the down arrow under the Team Planner button </a:t>
            </a:r>
            <a:r>
              <a:rPr lang="en-US" sz="2000" dirty="0" smtClean="0"/>
              <a:t>and then </a:t>
            </a:r>
            <a:r>
              <a:rPr lang="en-US" sz="2000" dirty="0"/>
              <a:t>click Task Usage.</a:t>
            </a:r>
          </a:p>
          <a:p>
            <a:pPr marL="457200" indent="-457200">
              <a:buFont typeface="+mj-lt"/>
              <a:buAutoNum type="arabicPeriod"/>
            </a:pPr>
            <a:r>
              <a:rPr lang="en-US" sz="2000" dirty="0" smtClean="0"/>
              <a:t>Press </a:t>
            </a:r>
            <a:r>
              <a:rPr lang="en-US" sz="2000" dirty="0"/>
              <a:t>the F5 key. Key 6 in the ID box and then click OK.</a:t>
            </a:r>
          </a:p>
          <a:p>
            <a:pPr marL="457200" indent="-457200">
              <a:buFont typeface="+mj-lt"/>
              <a:buAutoNum type="arabicPeriod"/>
            </a:pPr>
            <a:r>
              <a:rPr lang="en-US" sz="2000" dirty="0" smtClean="0"/>
              <a:t>Click </a:t>
            </a:r>
            <a:r>
              <a:rPr lang="en-US" sz="2000" dirty="0"/>
              <a:t>the View tab. Verify the Cost table is selected by clicking the Tables button</a:t>
            </a:r>
            <a:r>
              <a:rPr lang="en-US" sz="2000" dirty="0" smtClean="0"/>
              <a:t>, located </a:t>
            </a:r>
            <a:r>
              <a:rPr lang="en-US" sz="2000" dirty="0"/>
              <a:t>in the Data group, and then select Cost.</a:t>
            </a:r>
          </a:p>
          <a:p>
            <a:pPr marL="457200" indent="-457200">
              <a:buFont typeface="+mj-lt"/>
              <a:buAutoNum type="arabicPeriod"/>
            </a:pPr>
            <a:r>
              <a:rPr lang="en-US" sz="2000" dirty="0" smtClean="0"/>
              <a:t>Under </a:t>
            </a:r>
            <a:r>
              <a:rPr lang="en-US" sz="2000" dirty="0"/>
              <a:t>task 9, click the row heading directly to the left of Yan Li so that Yan </a:t>
            </a:r>
            <a:r>
              <a:rPr lang="en-US" sz="2000" dirty="0" smtClean="0"/>
              <a:t>Li’s entire </a:t>
            </a:r>
            <a:r>
              <a:rPr lang="en-US" sz="2000" dirty="0"/>
              <a:t>assignment is selected</a:t>
            </a:r>
            <a:r>
              <a:rPr lang="en-US" sz="2000" dirty="0" smtClean="0"/>
              <a:t>.</a:t>
            </a:r>
          </a:p>
          <a:p>
            <a:pPr marL="457200" indent="-457200">
              <a:buFont typeface="+mj-lt"/>
              <a:buAutoNum type="arabicPeriod"/>
            </a:pPr>
            <a:r>
              <a:rPr lang="en-US" sz="2000" dirty="0"/>
              <a:t>Move the vertical splitter in the table </a:t>
            </a:r>
            <a:r>
              <a:rPr lang="en-US" sz="2000" dirty="0" smtClean="0"/>
              <a:t>portion </a:t>
            </a:r>
            <a:r>
              <a:rPr lang="en-US" sz="2000" dirty="0"/>
              <a:t>of the Task Usage </a:t>
            </a:r>
            <a:r>
              <a:rPr lang="en-US" sz="2000" dirty="0" smtClean="0"/>
              <a:t>view to </a:t>
            </a:r>
            <a:r>
              <a:rPr lang="en-US" sz="2000" dirty="0"/>
              <a:t>the right until the Total Cost column is visible. You can see that the total </a:t>
            </a:r>
            <a:r>
              <a:rPr lang="en-US" sz="2000" dirty="0" smtClean="0"/>
              <a:t>cost of </a:t>
            </a:r>
            <a:r>
              <a:rPr lang="en-US" sz="2000" dirty="0"/>
              <a:t>Yan’s assignment to this task is $228.00. Your screen should look similar </a:t>
            </a:r>
            <a:r>
              <a:rPr lang="en-US" sz="2000" dirty="0" smtClean="0"/>
              <a:t>to the figure on the next slide.</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15</a:t>
            </a:fld>
            <a:endParaRPr lang="en-US" dirty="0"/>
          </a:p>
        </p:txBody>
      </p:sp>
    </p:spTree>
    <p:extLst>
      <p:ext uri="{BB962C8B-B14F-4D97-AF65-F5344CB8AC3E}">
        <p14:creationId xmlns:p14="http://schemas.microsoft.com/office/powerpoint/2010/main" val="30993175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Apply a Different Cost Rate to an Assignment</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16</a:t>
            </a:fld>
            <a:endParaRPr lang="en-US" dirty="0"/>
          </a:p>
        </p:txBody>
      </p:sp>
      <p:pic>
        <p:nvPicPr>
          <p:cNvPr id="4" name="Picture 3"/>
          <p:cNvPicPr>
            <a:picLocks noChangeAspect="1"/>
          </p:cNvPicPr>
          <p:nvPr/>
        </p:nvPicPr>
        <p:blipFill>
          <a:blip r:embed="rId3"/>
          <a:stretch>
            <a:fillRect/>
          </a:stretch>
        </p:blipFill>
        <p:spPr>
          <a:xfrm>
            <a:off x="548640" y="1773031"/>
            <a:ext cx="8046720" cy="4018169"/>
          </a:xfrm>
          <a:prstGeom prst="rect">
            <a:avLst/>
          </a:prstGeom>
        </p:spPr>
      </p:pic>
    </p:spTree>
    <p:extLst>
      <p:ext uri="{BB962C8B-B14F-4D97-AF65-F5344CB8AC3E}">
        <p14:creationId xmlns:p14="http://schemas.microsoft.com/office/powerpoint/2010/main" val="3799557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Apply a Different Cost Rate to an Assignment</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6"/>
            </a:pPr>
            <a:r>
              <a:rPr lang="en-US" dirty="0"/>
              <a:t>Double‐click on Yan Li's name. The Assignment Information dialog box appears.</a:t>
            </a:r>
          </a:p>
          <a:p>
            <a:pPr marL="457200" indent="-457200">
              <a:buFont typeface="+mj-lt"/>
              <a:buAutoNum type="arabicPeriod" startAt="6"/>
            </a:pPr>
            <a:r>
              <a:rPr lang="en-US" dirty="0" smtClean="0"/>
              <a:t>Click </a:t>
            </a:r>
            <a:r>
              <a:rPr lang="en-US" dirty="0"/>
              <a:t>the General tab, if it is not already selected</a:t>
            </a:r>
            <a:r>
              <a:rPr lang="en-US" dirty="0" smtClean="0"/>
              <a:t>.</a:t>
            </a:r>
          </a:p>
          <a:p>
            <a:pPr marL="457200" indent="-457200">
              <a:buFont typeface="+mj-lt"/>
              <a:buAutoNum type="arabicPeriod" startAt="6"/>
            </a:pPr>
            <a:r>
              <a:rPr lang="en-US" dirty="0"/>
              <a:t>In the Cost rate table box, key or select B, and then click OK. Microsoft Project </a:t>
            </a:r>
            <a:r>
              <a:rPr lang="en-US" dirty="0" smtClean="0"/>
              <a:t>applies Yan </a:t>
            </a:r>
            <a:r>
              <a:rPr lang="en-US" dirty="0"/>
              <a:t>Li’s Cost Rate Table B to the assignment. The new cost of the assignment, $120.00</a:t>
            </a:r>
            <a:r>
              <a:rPr lang="en-US" dirty="0" smtClean="0"/>
              <a:t>, is </a:t>
            </a:r>
            <a:r>
              <a:rPr lang="en-US" dirty="0"/>
              <a:t>reflected in the Total Cost column. Your screen should look similar to </a:t>
            </a:r>
            <a:r>
              <a:rPr lang="en-US" dirty="0" smtClean="0"/>
              <a:t>the figure on the next slide.</a:t>
            </a:r>
          </a:p>
          <a:p>
            <a:pPr marL="457200" indent="-457200">
              <a:buFont typeface="+mj-lt"/>
              <a:buAutoNum type="arabicPeriod" startAt="6"/>
            </a:pPr>
            <a:r>
              <a:rPr lang="en-US" dirty="0"/>
              <a:t>SAVE the project schedule.</a:t>
            </a:r>
          </a:p>
          <a:p>
            <a:r>
              <a:rPr lang="en-US" dirty="0"/>
              <a:t>PAUSE. LEAVE Project open to use in the next exercise.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17</a:t>
            </a:fld>
            <a:endParaRPr lang="en-US" dirty="0"/>
          </a:p>
        </p:txBody>
      </p:sp>
    </p:spTree>
    <p:extLst>
      <p:ext uri="{BB962C8B-B14F-4D97-AF65-F5344CB8AC3E}">
        <p14:creationId xmlns:p14="http://schemas.microsoft.com/office/powerpoint/2010/main" val="16282215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Apply a Different Cost Rate to an Assignment</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18</a:t>
            </a:fld>
            <a:endParaRPr lang="en-US" dirty="0"/>
          </a:p>
        </p:txBody>
      </p:sp>
      <p:pic>
        <p:nvPicPr>
          <p:cNvPr id="3" name="Picture 2"/>
          <p:cNvPicPr>
            <a:picLocks noChangeAspect="1"/>
          </p:cNvPicPr>
          <p:nvPr/>
        </p:nvPicPr>
        <p:blipFill>
          <a:blip r:embed="rId3"/>
          <a:stretch>
            <a:fillRect/>
          </a:stretch>
        </p:blipFill>
        <p:spPr>
          <a:xfrm>
            <a:off x="548640" y="1752600"/>
            <a:ext cx="8046720" cy="4054311"/>
          </a:xfrm>
          <a:prstGeom prst="rect">
            <a:avLst/>
          </a:prstGeom>
        </p:spPr>
      </p:pic>
    </p:spTree>
    <p:extLst>
      <p:ext uri="{BB962C8B-B14F-4D97-AF65-F5344CB8AC3E}">
        <p14:creationId xmlns:p14="http://schemas.microsoft.com/office/powerpoint/2010/main" val="7517598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Specifying Resource Availability at Different Times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sz="2000" dirty="0"/>
              <a:t>Sometimes, as you are working on a project schedule, you will find that a resource will </a:t>
            </a:r>
            <a:r>
              <a:rPr lang="en-US" sz="2000" dirty="0" smtClean="0"/>
              <a:t>have varying </a:t>
            </a:r>
            <a:r>
              <a:rPr lang="en-US" sz="2000" dirty="0"/>
              <a:t>availability. To control this availability, Microsoft Project uses Max. Units, or </a:t>
            </a:r>
            <a:r>
              <a:rPr lang="en-US" sz="2000" dirty="0" smtClean="0"/>
              <a:t>the maximum </a:t>
            </a:r>
            <a:r>
              <a:rPr lang="en-US" sz="2000" dirty="0"/>
              <a:t>capacity of a resource to accomplish tasks</a:t>
            </a:r>
            <a:r>
              <a:rPr lang="en-US" sz="2000" dirty="0" smtClean="0"/>
              <a:t>.</a:t>
            </a:r>
          </a:p>
          <a:p>
            <a:pPr lvl="0"/>
            <a:r>
              <a:rPr lang="en-US" sz="2000" dirty="0"/>
              <a:t>In the following exercise, you will resource availability over time using the </a:t>
            </a:r>
            <a:r>
              <a:rPr lang="en-US" sz="2000" dirty="0" smtClean="0"/>
              <a:t>Resource Availability grid.</a:t>
            </a:r>
          </a:p>
          <a:p>
            <a:pPr lvl="0"/>
            <a:r>
              <a:rPr lang="en-US" sz="2000" dirty="0" smtClean="0"/>
              <a:t>Recall that </a:t>
            </a:r>
            <a:r>
              <a:rPr lang="en-US" sz="2000" dirty="0"/>
              <a:t>a resource’s capacity to work is measured in units. The Max. </a:t>
            </a:r>
            <a:r>
              <a:rPr lang="en-US" sz="2000" dirty="0" smtClean="0"/>
              <a:t>Units value is </a:t>
            </a:r>
            <a:r>
              <a:rPr lang="en-US" sz="2000" dirty="0"/>
              <a:t>the maximum capacity of a resource to </a:t>
            </a:r>
            <a:r>
              <a:rPr lang="en-US" sz="2000" dirty="0" smtClean="0"/>
              <a:t>accomplish tasks</a:t>
            </a:r>
            <a:r>
              <a:rPr lang="en-US" sz="2000" dirty="0"/>
              <a:t>. A resource’s calendar determines when a resource is available to work. However</a:t>
            </a:r>
            <a:r>
              <a:rPr lang="en-US" sz="2000" dirty="0" smtClean="0"/>
              <a:t>, the </a:t>
            </a:r>
            <a:r>
              <a:rPr lang="en-US" sz="2000" dirty="0"/>
              <a:t>resource’s capacity to work (measured in units and limited by their Max. Units value</a:t>
            </a:r>
            <a:r>
              <a:rPr lang="en-US" sz="2000" dirty="0" smtClean="0"/>
              <a:t>) determines </a:t>
            </a:r>
            <a:r>
              <a:rPr lang="en-US" sz="2000" dirty="0"/>
              <a:t>how much that resource can work within those hours without </a:t>
            </a:r>
            <a:r>
              <a:rPr lang="en-US" sz="2000" dirty="0" smtClean="0"/>
              <a:t>becoming overallocated.</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19</a:t>
            </a:fld>
            <a:endParaRPr lang="en-US" dirty="0"/>
          </a:p>
        </p:txBody>
      </p:sp>
    </p:spTree>
    <p:extLst>
      <p:ext uri="{BB962C8B-B14F-4D97-AF65-F5344CB8AC3E}">
        <p14:creationId xmlns:p14="http://schemas.microsoft.com/office/powerpoint/2010/main" val="91361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72C6"/>
                </a:solidFill>
                <a:latin typeface="Segoe"/>
                <a:ea typeface="ＭＳ ゴシック"/>
              </a:rPr>
              <a:t>Objectives</a:t>
            </a:r>
          </a:p>
        </p:txBody>
      </p:sp>
      <p:sp>
        <p:nvSpPr>
          <p:cNvPr id="4" name="Rectangle 4"/>
          <p:cNvSpPr>
            <a:spLocks noGrp="1" noChangeArrowheads="1"/>
          </p:cNvSpPr>
          <p:nvPr>
            <p:ph type="dt" sz="half" idx="4294967295"/>
          </p:nvPr>
        </p:nvSpPr>
        <p:spPr bwMode="auto">
          <a:xfrm>
            <a:off x="4572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5" name="Rectangle 5"/>
          <p:cNvSpPr>
            <a:spLocks noGrp="1" noChangeArrowheads="1"/>
          </p:cNvSpPr>
          <p:nvPr>
            <p:ph type="ftr" sz="quarter" idx="4294967295"/>
          </p:nvPr>
        </p:nvSpPr>
        <p:spPr bwMode="auto">
          <a:xfrm>
            <a:off x="2629403" y="6248400"/>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6" name="Rectangle 6"/>
          <p:cNvSpPr>
            <a:spLocks noGrp="1" noChangeArrowheads="1"/>
          </p:cNvSpPr>
          <p:nvPr>
            <p:ph type="sldNum" sz="quarter" idx="4294967295"/>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a:t>
            </a:fld>
            <a:endParaRPr lang="en-US" dirty="0"/>
          </a:p>
        </p:txBody>
      </p:sp>
      <p:pic>
        <p:nvPicPr>
          <p:cNvPr id="3" name="Picture 2"/>
          <p:cNvPicPr>
            <a:picLocks noChangeAspect="1"/>
          </p:cNvPicPr>
          <p:nvPr/>
        </p:nvPicPr>
        <p:blipFill>
          <a:blip r:embed="rId3"/>
          <a:stretch>
            <a:fillRect/>
          </a:stretch>
        </p:blipFill>
        <p:spPr>
          <a:xfrm>
            <a:off x="594360" y="2205034"/>
            <a:ext cx="7955280" cy="2587984"/>
          </a:xfrm>
          <a:prstGeom prst="rect">
            <a:avLst/>
          </a:prstGeom>
        </p:spPr>
      </p:pic>
    </p:spTree>
    <p:extLst>
      <p:ext uri="{BB962C8B-B14F-4D97-AF65-F5344CB8AC3E}">
        <p14:creationId xmlns:p14="http://schemas.microsoft.com/office/powerpoint/2010/main" val="30575453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Specify a Resource’s Availability Over Time</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sz="2000" dirty="0"/>
              <a:t>GET READY. </a:t>
            </a:r>
            <a:r>
              <a:rPr lang="en-US" sz="2000" dirty="0"/>
              <a:t>USE the project schedule you created in the previous exercise</a:t>
            </a:r>
            <a:r>
              <a:rPr lang="en-US" sz="2000" dirty="0" smtClean="0"/>
              <a:t>.</a:t>
            </a:r>
            <a:endParaRPr lang="en-US" sz="2000" dirty="0" smtClean="0"/>
          </a:p>
          <a:p>
            <a:pPr marL="457200" indent="-457200">
              <a:buFont typeface="+mj-lt"/>
              <a:buAutoNum type="arabicPeriod"/>
            </a:pPr>
            <a:r>
              <a:rPr lang="en-US" sz="2000" dirty="0"/>
              <a:t>On the ribbon, click the Resource Sheet button.</a:t>
            </a:r>
          </a:p>
          <a:p>
            <a:pPr marL="457200" indent="-457200">
              <a:buFont typeface="+mj-lt"/>
              <a:buAutoNum type="arabicPeriod"/>
            </a:pPr>
            <a:r>
              <a:rPr lang="en-US" sz="2000" dirty="0" smtClean="0"/>
              <a:t>In </a:t>
            </a:r>
            <a:r>
              <a:rPr lang="en-US" sz="2000" dirty="0"/>
              <a:t>the Resource Name column, double‐click click the name of resource 10, </a:t>
            </a:r>
            <a:r>
              <a:rPr lang="en-US" sz="2000" dirty="0" smtClean="0"/>
              <a:t>Model technician</a:t>
            </a:r>
            <a:r>
              <a:rPr lang="en-US" sz="2000" dirty="0"/>
              <a:t>. The Resource Information dialog box appears.</a:t>
            </a:r>
          </a:p>
          <a:p>
            <a:pPr marL="457200" indent="-457200">
              <a:buFont typeface="+mj-lt"/>
              <a:buAutoNum type="arabicPeriod"/>
            </a:pPr>
            <a:r>
              <a:rPr lang="en-US" sz="2000" dirty="0" smtClean="0"/>
              <a:t>Click </a:t>
            </a:r>
            <a:r>
              <a:rPr lang="en-US" sz="2000" dirty="0"/>
              <a:t>the General tab, if it is not already selected</a:t>
            </a:r>
            <a:r>
              <a:rPr lang="en-US" sz="2000" dirty="0" smtClean="0"/>
              <a:t>. You </a:t>
            </a:r>
            <a:r>
              <a:rPr lang="en-US" sz="2000" dirty="0"/>
              <a:t>originally planned that there would be two technicians available for the </a:t>
            </a:r>
            <a:r>
              <a:rPr lang="en-US" sz="2000" dirty="0" smtClean="0"/>
              <a:t>entire project</a:t>
            </a:r>
            <a:r>
              <a:rPr lang="en-US" sz="2000" dirty="0"/>
              <a:t>, but you have just determined that there will only be one available from March </a:t>
            </a:r>
            <a:r>
              <a:rPr lang="en-US" sz="2000" dirty="0" smtClean="0"/>
              <a:t>4 through </a:t>
            </a:r>
            <a:r>
              <a:rPr lang="en-US" sz="2000" dirty="0"/>
              <a:t>March 8, 2019</a:t>
            </a:r>
            <a:r>
              <a:rPr lang="en-US" sz="2000" dirty="0" smtClean="0"/>
              <a:t>.</a:t>
            </a:r>
          </a:p>
          <a:p>
            <a:pPr marL="457200" indent="-457200">
              <a:buFont typeface="+mj-lt"/>
              <a:buAutoNum type="arabicPeriod"/>
            </a:pPr>
            <a:r>
              <a:rPr lang="en-US" sz="2000" dirty="0"/>
              <a:t>Under Resource Availability, in the first row of the Available From column, leave </a:t>
            </a:r>
            <a:r>
              <a:rPr lang="en-US" sz="2000" dirty="0" smtClean="0"/>
              <a:t>NA (</a:t>
            </a:r>
            <a:r>
              <a:rPr lang="en-US" sz="2000" dirty="0"/>
              <a:t>Microsoft Project’s term for a null field, or a field that is blank).</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20</a:t>
            </a:fld>
            <a:endParaRPr lang="en-US" dirty="0"/>
          </a:p>
        </p:txBody>
      </p:sp>
    </p:spTree>
    <p:extLst>
      <p:ext uri="{BB962C8B-B14F-4D97-AF65-F5344CB8AC3E}">
        <p14:creationId xmlns:p14="http://schemas.microsoft.com/office/powerpoint/2010/main" val="24582949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Specify a Resource’s Availability Over Time</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5"/>
            </a:pPr>
            <a:r>
              <a:rPr lang="en-US" dirty="0"/>
              <a:t>In the Available To cell in the first row, key or select 3/3/19.</a:t>
            </a:r>
          </a:p>
          <a:p>
            <a:pPr marL="457200" indent="-457200">
              <a:buFont typeface="+mj-lt"/>
              <a:buAutoNum type="arabicPeriod" startAt="5"/>
            </a:pPr>
            <a:r>
              <a:rPr lang="en-US" dirty="0" smtClean="0"/>
              <a:t>In </a:t>
            </a:r>
            <a:r>
              <a:rPr lang="en-US" dirty="0"/>
              <a:t>the Available From cell in the second row, key or select 3/4/19.</a:t>
            </a:r>
          </a:p>
          <a:p>
            <a:pPr marL="457200" indent="-457200">
              <a:buFont typeface="+mj-lt"/>
              <a:buAutoNum type="arabicPeriod" startAt="5"/>
            </a:pPr>
            <a:r>
              <a:rPr lang="en-US" dirty="0" smtClean="0"/>
              <a:t>In </a:t>
            </a:r>
            <a:r>
              <a:rPr lang="en-US" dirty="0"/>
              <a:t>the Available To cell in the second row, key or select 3/8/19.</a:t>
            </a:r>
          </a:p>
          <a:p>
            <a:pPr marL="457200" indent="-457200">
              <a:buFont typeface="+mj-lt"/>
              <a:buAutoNum type="arabicPeriod" startAt="5"/>
            </a:pPr>
            <a:r>
              <a:rPr lang="en-US" dirty="0" smtClean="0"/>
              <a:t>In </a:t>
            </a:r>
            <a:r>
              <a:rPr lang="en-US" dirty="0"/>
              <a:t>the Units cell in the second row, key or select 100%.</a:t>
            </a:r>
          </a:p>
          <a:p>
            <a:pPr marL="457200" indent="-457200">
              <a:buFont typeface="+mj-lt"/>
              <a:buAutoNum type="arabicPeriod" startAt="5"/>
            </a:pPr>
            <a:r>
              <a:rPr lang="en-US" dirty="0" smtClean="0"/>
              <a:t>In </a:t>
            </a:r>
            <a:r>
              <a:rPr lang="en-US" dirty="0"/>
              <a:t>the Available From cell in the third row, key or select 3/9/19.</a:t>
            </a:r>
          </a:p>
          <a:p>
            <a:pPr marL="457200" indent="-457200">
              <a:buFont typeface="+mj-lt"/>
              <a:buAutoNum type="arabicPeriod" startAt="5"/>
            </a:pPr>
            <a:r>
              <a:rPr lang="en-US" dirty="0" smtClean="0"/>
              <a:t>Leave </a:t>
            </a:r>
            <a:r>
              <a:rPr lang="en-US" dirty="0"/>
              <a:t>the Available To cell in the third row blank</a:t>
            </a:r>
            <a:r>
              <a:rPr lang="en-US" dirty="0" smtClean="0"/>
              <a:t>.</a:t>
            </a:r>
          </a:p>
          <a:p>
            <a:pPr marL="457200" indent="-457200">
              <a:buFont typeface="+mj-lt"/>
              <a:buAutoNum type="arabicPeriod" startAt="5"/>
            </a:pPr>
            <a:r>
              <a:rPr lang="en-US" dirty="0"/>
              <a:t>In the Units cell in the third row, key or select 200%, and then press Enter. </a:t>
            </a:r>
            <a:r>
              <a:rPr lang="en-US" dirty="0" smtClean="0"/>
              <a:t>Your screen </a:t>
            </a:r>
            <a:r>
              <a:rPr lang="en-US" dirty="0"/>
              <a:t>should look similar to </a:t>
            </a:r>
            <a:r>
              <a:rPr lang="en-US" dirty="0" smtClean="0"/>
              <a:t>the figure on the next slide.</a:t>
            </a:r>
            <a:endParaRPr lang="en-US"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21</a:t>
            </a:fld>
            <a:endParaRPr lang="en-US" dirty="0"/>
          </a:p>
        </p:txBody>
      </p:sp>
    </p:spTree>
    <p:extLst>
      <p:ext uri="{BB962C8B-B14F-4D97-AF65-F5344CB8AC3E}">
        <p14:creationId xmlns:p14="http://schemas.microsoft.com/office/powerpoint/2010/main" val="32522913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Specify a Resource’s Availability Over Time</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676400"/>
            <a:ext cx="2819400" cy="4800600"/>
          </a:xfrm>
        </p:spPr>
        <p:txBody>
          <a:bodyPr/>
          <a:lstStyle/>
          <a:p>
            <a:pPr marL="457200" indent="-457200">
              <a:buFont typeface="+mj-lt"/>
              <a:buAutoNum type="arabicPeriod" startAt="12"/>
            </a:pPr>
            <a:r>
              <a:rPr lang="en-US" sz="2000" dirty="0"/>
              <a:t>Click OK to close the Resource Information dialog box.</a:t>
            </a:r>
          </a:p>
          <a:p>
            <a:pPr marL="457200" indent="-457200">
              <a:buFont typeface="+mj-lt"/>
              <a:buAutoNum type="arabicPeriod" startAt="12"/>
            </a:pPr>
            <a:r>
              <a:rPr lang="en-US" sz="2000" dirty="0" smtClean="0"/>
              <a:t>SAVE </a:t>
            </a:r>
            <a:r>
              <a:rPr lang="en-US" sz="2000" dirty="0"/>
              <a:t>the project schedule.</a:t>
            </a:r>
          </a:p>
          <a:p>
            <a:r>
              <a:rPr lang="en-US" sz="2000" dirty="0"/>
              <a:t>PAUSE. LEAVE Project open to use in the next exercise.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22</a:t>
            </a:fld>
            <a:endParaRPr lang="en-US" dirty="0"/>
          </a:p>
        </p:txBody>
      </p:sp>
      <p:pic>
        <p:nvPicPr>
          <p:cNvPr id="4" name="Picture 3"/>
          <p:cNvPicPr>
            <a:picLocks noChangeAspect="1"/>
          </p:cNvPicPr>
          <p:nvPr/>
        </p:nvPicPr>
        <p:blipFill>
          <a:blip r:embed="rId3"/>
          <a:stretch>
            <a:fillRect/>
          </a:stretch>
        </p:blipFill>
        <p:spPr>
          <a:xfrm>
            <a:off x="3276600" y="1592474"/>
            <a:ext cx="5181600" cy="4412846"/>
          </a:xfrm>
          <a:prstGeom prst="rect">
            <a:avLst/>
          </a:prstGeom>
        </p:spPr>
      </p:pic>
    </p:spTree>
    <p:extLst>
      <p:ext uri="{BB962C8B-B14F-4D97-AF65-F5344CB8AC3E}">
        <p14:creationId xmlns:p14="http://schemas.microsoft.com/office/powerpoint/2010/main" val="40440886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Resolving Resource Overallocations Manually</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sz="2000" dirty="0"/>
              <a:t>A resource is overallocated when it is scheduled for work that exceeds its maximum </a:t>
            </a:r>
            <a:r>
              <a:rPr lang="en-US" sz="2000" dirty="0" smtClean="0"/>
              <a:t>capacity to </a:t>
            </a:r>
            <a:r>
              <a:rPr lang="en-US" sz="2000" dirty="0"/>
              <a:t>work. You can manually resolve this situation within the project schedule</a:t>
            </a:r>
            <a:r>
              <a:rPr lang="en-US" sz="2000" dirty="0" smtClean="0"/>
              <a:t>.</a:t>
            </a:r>
          </a:p>
          <a:p>
            <a:pPr lvl="0" indent="0">
              <a:buNone/>
            </a:pPr>
            <a:r>
              <a:rPr lang="en-US" sz="2000" dirty="0"/>
              <a:t>In the </a:t>
            </a:r>
            <a:r>
              <a:rPr lang="en-US" sz="2000" dirty="0" smtClean="0"/>
              <a:t>next exercise, </a:t>
            </a:r>
            <a:r>
              <a:rPr lang="en-US" sz="2000" dirty="0"/>
              <a:t>you will manually resolve a resource overallocation. Recall </a:t>
            </a:r>
            <a:r>
              <a:rPr lang="en-US" sz="2000" dirty="0" smtClean="0"/>
              <a:t>that a resource’s </a:t>
            </a:r>
            <a:r>
              <a:rPr lang="en-US" sz="2000" dirty="0"/>
              <a:t>capacity to work is called allocation, and a resource is said to be in one of three states:</a:t>
            </a:r>
          </a:p>
          <a:p>
            <a:pPr lvl="0"/>
            <a:r>
              <a:rPr lang="en-US" sz="2000" b="1" dirty="0" smtClean="0"/>
              <a:t>Underallocated</a:t>
            </a:r>
            <a:r>
              <a:rPr lang="en-US" sz="2000" dirty="0"/>
              <a:t>: The work assigned to the resource is less than the </a:t>
            </a:r>
            <a:r>
              <a:rPr lang="en-US" sz="2000" dirty="0" smtClean="0"/>
              <a:t>resource’s maximum </a:t>
            </a:r>
            <a:r>
              <a:rPr lang="en-US" sz="2000" dirty="0"/>
              <a:t>capacity.</a:t>
            </a:r>
          </a:p>
          <a:p>
            <a:pPr lvl="0"/>
            <a:r>
              <a:rPr lang="en-US" sz="2000" b="1" dirty="0" smtClean="0"/>
              <a:t>Fully </a:t>
            </a:r>
            <a:r>
              <a:rPr lang="en-US" sz="2000" b="1" dirty="0"/>
              <a:t>allocated</a:t>
            </a:r>
            <a:r>
              <a:rPr lang="en-US" sz="2000" dirty="0"/>
              <a:t>: The total work of a resource’s task assignments is exactly equal to </a:t>
            </a:r>
            <a:r>
              <a:rPr lang="en-US" sz="2000" dirty="0" smtClean="0"/>
              <a:t>that resource’s </a:t>
            </a:r>
            <a:r>
              <a:rPr lang="en-US" sz="2000" dirty="0"/>
              <a:t>work capacity.</a:t>
            </a:r>
          </a:p>
          <a:p>
            <a:pPr lvl="0"/>
            <a:r>
              <a:rPr lang="en-US" sz="2000" b="1" dirty="0" smtClean="0"/>
              <a:t>Overallocated</a:t>
            </a:r>
            <a:r>
              <a:rPr lang="en-US" sz="2000" dirty="0"/>
              <a:t>: A resource is assigned to do more work than can be done within </a:t>
            </a:r>
            <a:r>
              <a:rPr lang="en-US" sz="2000" dirty="0" smtClean="0"/>
              <a:t>the normal </a:t>
            </a:r>
            <a:r>
              <a:rPr lang="en-US" sz="2000" dirty="0"/>
              <a:t>work capacity of the resource.</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23</a:t>
            </a:fld>
            <a:endParaRPr lang="en-US" dirty="0"/>
          </a:p>
        </p:txBody>
      </p:sp>
    </p:spTree>
    <p:extLst>
      <p:ext uri="{BB962C8B-B14F-4D97-AF65-F5344CB8AC3E}">
        <p14:creationId xmlns:p14="http://schemas.microsoft.com/office/powerpoint/2010/main" val="432477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Resolving Resource Overallocations Manually</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0" lvl="0" indent="0">
              <a:buNone/>
            </a:pPr>
            <a:r>
              <a:rPr lang="en-US" sz="2000" dirty="0"/>
              <a:t>Manually editing an assignment is one way to resolve a resource overallocation, but there </a:t>
            </a:r>
            <a:r>
              <a:rPr lang="en-US" sz="2000" dirty="0" smtClean="0"/>
              <a:t>are several </a:t>
            </a:r>
            <a:r>
              <a:rPr lang="en-US" sz="2000" dirty="0"/>
              <a:t>other options:</a:t>
            </a:r>
          </a:p>
          <a:p>
            <a:pPr lvl="0"/>
            <a:r>
              <a:rPr lang="en-US" sz="2000" dirty="0" smtClean="0"/>
              <a:t>You </a:t>
            </a:r>
            <a:r>
              <a:rPr lang="en-US" sz="2000" dirty="0"/>
              <a:t>can replace the overallocated resource with another resource using the </a:t>
            </a:r>
            <a:r>
              <a:rPr lang="en-US" sz="2000" dirty="0" smtClean="0"/>
              <a:t>Replace button </a:t>
            </a:r>
            <a:r>
              <a:rPr lang="en-US" sz="2000" dirty="0"/>
              <a:t>in the Assign Resources dialog box.</a:t>
            </a:r>
          </a:p>
          <a:p>
            <a:pPr lvl="0"/>
            <a:r>
              <a:rPr lang="en-US" sz="2000" dirty="0" smtClean="0"/>
              <a:t>You </a:t>
            </a:r>
            <a:r>
              <a:rPr lang="en-US" sz="2000" dirty="0"/>
              <a:t>can reduce the value in the Units field in the Assignment Information or </a:t>
            </a:r>
            <a:r>
              <a:rPr lang="en-US" sz="2000" dirty="0" smtClean="0"/>
              <a:t>Assign Resources </a:t>
            </a:r>
            <a:r>
              <a:rPr lang="en-US" sz="2000" dirty="0"/>
              <a:t>dialog box.</a:t>
            </a:r>
          </a:p>
          <a:p>
            <a:pPr lvl="0"/>
            <a:r>
              <a:rPr lang="en-US" sz="2000" dirty="0" smtClean="0"/>
              <a:t>If </a:t>
            </a:r>
            <a:r>
              <a:rPr lang="en-US" sz="2000" dirty="0"/>
              <a:t>the overallocation is not </a:t>
            </a:r>
            <a:r>
              <a:rPr lang="en-US" sz="2000" dirty="0" smtClean="0"/>
              <a:t>extreme, </a:t>
            </a:r>
            <a:r>
              <a:rPr lang="en-US" sz="2000" dirty="0"/>
              <a:t>you can just allow the overallocation to </a:t>
            </a:r>
            <a:r>
              <a:rPr lang="en-US" sz="2000" dirty="0" smtClean="0"/>
              <a:t>remain in </a:t>
            </a:r>
            <a:r>
              <a:rPr lang="en-US" sz="2000" dirty="0"/>
              <a:t>the schedule</a:t>
            </a:r>
            <a:r>
              <a:rPr lang="en-US" sz="2000" dirty="0" smtClean="0"/>
              <a:t>.</a:t>
            </a:r>
          </a:p>
          <a:p>
            <a:pPr lvl="0"/>
            <a:r>
              <a:rPr lang="en-US" sz="2000" dirty="0"/>
              <a:t>In Microsoft Project 2016, overallocations are also noted when you have assigned a </a:t>
            </a:r>
            <a:r>
              <a:rPr lang="en-US" sz="2000" dirty="0" smtClean="0"/>
              <a:t>work resource </a:t>
            </a:r>
            <a:r>
              <a:rPr lang="en-US" sz="2000" dirty="0"/>
              <a:t>to working times outside normal working hours. </a:t>
            </a:r>
            <a:r>
              <a:rPr lang="en-US" sz="2000" dirty="0" smtClean="0"/>
              <a:t>They </a:t>
            </a:r>
            <a:r>
              <a:rPr lang="en-US" sz="2000" dirty="0"/>
              <a:t>are not truly overallocated by definition. It is simply </a:t>
            </a:r>
            <a:r>
              <a:rPr lang="en-US" sz="2000" dirty="0" smtClean="0"/>
              <a:t>the software’s </a:t>
            </a:r>
            <a:r>
              <a:rPr lang="en-US" sz="2000" dirty="0"/>
              <a:t>way of notifying you that you have resources assigned work that is outside </a:t>
            </a:r>
            <a:r>
              <a:rPr lang="en-US" sz="2000" dirty="0" smtClean="0"/>
              <a:t>their normal </a:t>
            </a:r>
            <a:r>
              <a:rPr lang="en-US" sz="2000" dirty="0"/>
              <a:t>working hours.</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24</a:t>
            </a:fld>
            <a:endParaRPr lang="en-US" dirty="0"/>
          </a:p>
        </p:txBody>
      </p:sp>
    </p:spTree>
    <p:extLst>
      <p:ext uri="{BB962C8B-B14F-4D97-AF65-F5344CB8AC3E}">
        <p14:creationId xmlns:p14="http://schemas.microsoft.com/office/powerpoint/2010/main" val="8139715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Manually Resolve a Resource Overallocation</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sz="2000" dirty="0"/>
              <a:t>GET READY. </a:t>
            </a:r>
            <a:r>
              <a:rPr lang="en-US" sz="2000" dirty="0"/>
              <a:t>USE the project schedule you created in the previous exercise</a:t>
            </a:r>
            <a:r>
              <a:rPr lang="en-US" sz="2000" dirty="0" smtClean="0"/>
              <a:t>.</a:t>
            </a:r>
            <a:endParaRPr lang="en-US" sz="2000" dirty="0" smtClean="0"/>
          </a:p>
          <a:p>
            <a:pPr marL="457200" indent="-457200">
              <a:buFont typeface="+mj-lt"/>
              <a:buAutoNum type="arabicPeriod"/>
            </a:pPr>
            <a:r>
              <a:rPr lang="en-US" sz="2000" dirty="0"/>
              <a:t>On the View ribbon, click the down arrow to the right of the Resource Sheet button</a:t>
            </a:r>
            <a:r>
              <a:rPr lang="en-US" sz="2000" dirty="0" smtClean="0"/>
              <a:t>, click </a:t>
            </a:r>
            <a:r>
              <a:rPr lang="en-US" sz="2000" dirty="0"/>
              <a:t>More Views, select Resource Allocation, and then click Apply. Microsoft </a:t>
            </a:r>
            <a:r>
              <a:rPr lang="en-US" sz="2000" dirty="0" smtClean="0"/>
              <a:t>Project switches </a:t>
            </a:r>
            <a:r>
              <a:rPr lang="en-US" sz="2000" dirty="0"/>
              <a:t>to the Resource Allocation view. This is a split view that displays the </a:t>
            </a:r>
            <a:r>
              <a:rPr lang="en-US" sz="2000" dirty="0" smtClean="0"/>
              <a:t>Resource Usage </a:t>
            </a:r>
            <a:r>
              <a:rPr lang="en-US" sz="2000" dirty="0"/>
              <a:t>view in the top pane and the Leveling Gantt view in the bottom pane.</a:t>
            </a:r>
          </a:p>
          <a:p>
            <a:pPr marL="457200" indent="-457200">
              <a:buFont typeface="+mj-lt"/>
              <a:buAutoNum type="arabicPeriod"/>
            </a:pPr>
            <a:r>
              <a:rPr lang="en-US" sz="2000" dirty="0" smtClean="0"/>
              <a:t>Press </a:t>
            </a:r>
            <a:r>
              <a:rPr lang="en-US" sz="2000" dirty="0"/>
              <a:t>the F5 key. Key 1/10/19 in the Date box and then click OK. The </a:t>
            </a:r>
            <a:r>
              <a:rPr lang="en-US" sz="2000" dirty="0" smtClean="0"/>
              <a:t>Leveling Gantt </a:t>
            </a:r>
            <a:r>
              <a:rPr lang="en-US" sz="2000" dirty="0"/>
              <a:t>pane shows the task bars for assignments.</a:t>
            </a:r>
          </a:p>
          <a:p>
            <a:pPr marL="457200" indent="-457200">
              <a:buFont typeface="+mj-lt"/>
              <a:buAutoNum type="arabicPeriod"/>
            </a:pPr>
            <a:r>
              <a:rPr lang="en-US" sz="2000" dirty="0" smtClean="0"/>
              <a:t>On </a:t>
            </a:r>
            <a:r>
              <a:rPr lang="en-US" sz="2000" dirty="0"/>
              <a:t>the ribbon, in the Zoom group, click the down arrow in the Timescale box </a:t>
            </a:r>
            <a:r>
              <a:rPr lang="en-US" sz="2000" dirty="0" smtClean="0"/>
              <a:t>and select </a:t>
            </a:r>
            <a:r>
              <a:rPr lang="en-US" sz="2000" dirty="0"/>
              <a:t>days. Your screen should look similar to </a:t>
            </a:r>
            <a:r>
              <a:rPr lang="en-US" sz="2000" dirty="0" smtClean="0"/>
              <a:t>the figure on the next slide.</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25</a:t>
            </a:fld>
            <a:endParaRPr lang="en-US" dirty="0"/>
          </a:p>
        </p:txBody>
      </p:sp>
    </p:spTree>
    <p:extLst>
      <p:ext uri="{BB962C8B-B14F-4D97-AF65-F5344CB8AC3E}">
        <p14:creationId xmlns:p14="http://schemas.microsoft.com/office/powerpoint/2010/main" val="29043645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Manually Resolve a Resource Overallocation</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26</a:t>
            </a:fld>
            <a:endParaRPr lang="en-US" dirty="0"/>
          </a:p>
        </p:txBody>
      </p:sp>
      <p:pic>
        <p:nvPicPr>
          <p:cNvPr id="4" name="Picture 3"/>
          <p:cNvPicPr>
            <a:picLocks noChangeAspect="1"/>
          </p:cNvPicPr>
          <p:nvPr/>
        </p:nvPicPr>
        <p:blipFill>
          <a:blip r:embed="rId3"/>
          <a:stretch>
            <a:fillRect/>
          </a:stretch>
        </p:blipFill>
        <p:spPr>
          <a:xfrm>
            <a:off x="548640" y="1752600"/>
            <a:ext cx="8046720" cy="2752209"/>
          </a:xfrm>
          <a:prstGeom prst="rect">
            <a:avLst/>
          </a:prstGeom>
        </p:spPr>
      </p:pic>
      <p:sp>
        <p:nvSpPr>
          <p:cNvPr id="8" name="Text Placeholder 2"/>
          <p:cNvSpPr>
            <a:spLocks noGrp="1"/>
          </p:cNvSpPr>
          <p:nvPr>
            <p:ph type="body" idx="1"/>
          </p:nvPr>
        </p:nvSpPr>
        <p:spPr>
          <a:xfrm>
            <a:off x="457200" y="1524000"/>
            <a:ext cx="8229600" cy="4953000"/>
          </a:xfrm>
        </p:spPr>
        <p:txBody>
          <a:bodyPr/>
          <a:lstStyle/>
          <a:p>
            <a:pPr marL="457200" indent="-457200">
              <a:buFont typeface="+mj-lt"/>
              <a:buAutoNum type="arabicPeriod"/>
            </a:pPr>
            <a:endParaRPr lang="en-US" sz="2000" dirty="0" smtClean="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startAt="4"/>
            </a:pPr>
            <a:r>
              <a:rPr lang="en-US" sz="2000" dirty="0"/>
              <a:t>In the Resource Usage view, scroll vertically through the Resource Name column </a:t>
            </a:r>
            <a:r>
              <a:rPr lang="en-US" sz="2000" dirty="0" smtClean="0"/>
              <a:t>so that </a:t>
            </a:r>
            <a:r>
              <a:rPr lang="en-US" sz="2000" dirty="0"/>
              <a:t>you can see the names. The names you see formatted in red are </a:t>
            </a:r>
            <a:r>
              <a:rPr lang="en-US" sz="2000" dirty="0" smtClean="0"/>
              <a:t>overallocated resources</a:t>
            </a:r>
            <a:r>
              <a:rPr lang="en-US" sz="2000" dirty="0"/>
              <a:t>.</a:t>
            </a:r>
          </a:p>
        </p:txBody>
      </p:sp>
    </p:spTree>
    <p:extLst>
      <p:ext uri="{BB962C8B-B14F-4D97-AF65-F5344CB8AC3E}">
        <p14:creationId xmlns:p14="http://schemas.microsoft.com/office/powerpoint/2010/main" val="7712421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Manually Resolve a Resource Overallocation</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5"/>
            </a:pPr>
            <a:r>
              <a:rPr lang="en-US" sz="2000" dirty="0"/>
              <a:t>In the Resource Name column, navigate (scroll) to and select the name </a:t>
            </a:r>
            <a:r>
              <a:rPr lang="en-US" sz="2000" dirty="0" smtClean="0"/>
              <a:t>of resource </a:t>
            </a:r>
            <a:r>
              <a:rPr lang="en-US" sz="2000" dirty="0"/>
              <a:t>4, Judy Lew.</a:t>
            </a:r>
          </a:p>
          <a:p>
            <a:pPr marL="457200" indent="-457200">
              <a:buFont typeface="+mj-lt"/>
              <a:buAutoNum type="arabicPeriod" startAt="5"/>
            </a:pPr>
            <a:r>
              <a:rPr lang="en-US" sz="2000" dirty="0" smtClean="0"/>
              <a:t>Click </a:t>
            </a:r>
            <a:r>
              <a:rPr lang="en-US" sz="2000" dirty="0"/>
              <a:t>the expand button next to Judy Lew’s </a:t>
            </a:r>
            <a:r>
              <a:rPr lang="en-US" sz="2000" dirty="0" smtClean="0"/>
              <a:t>name. Scroll left </a:t>
            </a:r>
            <a:r>
              <a:rPr lang="en-US" sz="2000" dirty="0"/>
              <a:t>to see the assignments at the beginning of the project</a:t>
            </a:r>
            <a:r>
              <a:rPr lang="en-US" sz="2000" dirty="0" smtClean="0"/>
              <a:t>. Your </a:t>
            </a:r>
            <a:r>
              <a:rPr lang="en-US" sz="2000" dirty="0"/>
              <a:t>screen should look similar to </a:t>
            </a:r>
            <a:r>
              <a:rPr lang="en-US" sz="2000" dirty="0" smtClean="0"/>
              <a:t>the figure on the next slide.</a:t>
            </a:r>
          </a:p>
          <a:p>
            <a:pPr marL="457200" indent="0">
              <a:buNone/>
            </a:pPr>
            <a:r>
              <a:rPr lang="en-US" sz="2000" dirty="0"/>
              <a:t>In the upper pane, you see most all of Judy’s assignments. Notice that two of </a:t>
            </a:r>
            <a:r>
              <a:rPr lang="en-US" sz="2000" dirty="0" smtClean="0"/>
              <a:t>those tasks</a:t>
            </a:r>
            <a:r>
              <a:rPr lang="en-US" sz="2000" dirty="0"/>
              <a:t>, task 7, Conduct Survey, and task 11, Conduct focus groups, are causing an overallocation</a:t>
            </a:r>
            <a:r>
              <a:rPr lang="en-US" sz="2000" dirty="0" smtClean="0"/>
              <a:t>.</a:t>
            </a:r>
          </a:p>
          <a:p>
            <a:pPr marL="457200" indent="0">
              <a:buNone/>
            </a:pPr>
            <a:r>
              <a:rPr lang="en-US" sz="2000" dirty="0" smtClean="0"/>
              <a:t>In </a:t>
            </a:r>
            <a:r>
              <a:rPr lang="en-US" sz="2000" dirty="0"/>
              <a:t>the lower pane, you can see the Gantt bars for the two tasks that have caused </a:t>
            </a:r>
            <a:r>
              <a:rPr lang="en-US" sz="2000" dirty="0" smtClean="0"/>
              <a:t>Judy to </a:t>
            </a:r>
            <a:r>
              <a:rPr lang="en-US" sz="2000" dirty="0"/>
              <a:t>be overallocated during this </a:t>
            </a:r>
            <a:r>
              <a:rPr lang="en-US" sz="2000" dirty="0" smtClean="0"/>
              <a:t>time—tasks 7 and 11. This </a:t>
            </a:r>
            <a:r>
              <a:rPr lang="en-US" sz="2000" dirty="0"/>
              <a:t>results </a:t>
            </a:r>
            <a:r>
              <a:rPr lang="en-US" sz="2000" dirty="0" smtClean="0"/>
              <a:t>in work </a:t>
            </a:r>
            <a:r>
              <a:rPr lang="en-US" sz="2000" dirty="0"/>
              <a:t>on the same day of around 11.4 hours of work—beyond Judy’s capacity to work. </a:t>
            </a:r>
            <a:r>
              <a:rPr lang="en-US" sz="2000" dirty="0" smtClean="0"/>
              <a:t>In addition</a:t>
            </a:r>
            <a:r>
              <a:rPr lang="en-US" sz="2000" dirty="0"/>
              <a:t>, Judy is also assigned to an hour of work for task 58, Status meeting 2.</a:t>
            </a:r>
            <a:endParaRPr lang="en-US" sz="2000" dirty="0" smtClean="0"/>
          </a:p>
          <a:p>
            <a:pPr marL="457200" indent="-457200">
              <a:buFont typeface="+mj-lt"/>
              <a:buAutoNum type="arabicPeriod" startAt="5"/>
            </a:pP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27</a:t>
            </a:fld>
            <a:endParaRPr lang="en-US" dirty="0"/>
          </a:p>
        </p:txBody>
      </p:sp>
    </p:spTree>
    <p:extLst>
      <p:ext uri="{BB962C8B-B14F-4D97-AF65-F5344CB8AC3E}">
        <p14:creationId xmlns:p14="http://schemas.microsoft.com/office/powerpoint/2010/main" val="9492338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Manually Resolve a Resource Overallocation</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28</a:t>
            </a:fld>
            <a:endParaRPr lang="en-US" dirty="0"/>
          </a:p>
        </p:txBody>
      </p:sp>
      <p:pic>
        <p:nvPicPr>
          <p:cNvPr id="9" name="Picture 8"/>
          <p:cNvPicPr>
            <a:picLocks noChangeAspect="1"/>
          </p:cNvPicPr>
          <p:nvPr/>
        </p:nvPicPr>
        <p:blipFill>
          <a:blip r:embed="rId3"/>
          <a:stretch>
            <a:fillRect/>
          </a:stretch>
        </p:blipFill>
        <p:spPr>
          <a:xfrm>
            <a:off x="1143000" y="1704975"/>
            <a:ext cx="6858000" cy="4193570"/>
          </a:xfrm>
          <a:prstGeom prst="rect">
            <a:avLst/>
          </a:prstGeom>
        </p:spPr>
      </p:pic>
    </p:spTree>
    <p:extLst>
      <p:ext uri="{BB962C8B-B14F-4D97-AF65-F5344CB8AC3E}">
        <p14:creationId xmlns:p14="http://schemas.microsoft.com/office/powerpoint/2010/main" val="41067440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Manually Resolve a Resource Overallocation</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7"/>
            </a:pPr>
            <a:r>
              <a:rPr lang="en-US" sz="2000" dirty="0"/>
              <a:t>In the Resource Name column, navigate (scroll) to and select the name </a:t>
            </a:r>
            <a:r>
              <a:rPr lang="en-US" sz="2000" dirty="0" smtClean="0"/>
              <a:t>of resource </a:t>
            </a:r>
            <a:r>
              <a:rPr lang="en-US" sz="2000" dirty="0"/>
              <a:t>4, Judy Lew</a:t>
            </a:r>
            <a:r>
              <a:rPr lang="en-US" sz="2000" dirty="0" smtClean="0"/>
              <a:t>.</a:t>
            </a:r>
          </a:p>
          <a:p>
            <a:pPr marL="457200" indent="-457200">
              <a:buFont typeface="+mj-lt"/>
              <a:buAutoNum type="arabicPeriod" startAt="7"/>
            </a:pPr>
            <a:r>
              <a:rPr lang="en-US" sz="2000" dirty="0"/>
              <a:t>Click the General tab, if it is not already selected.</a:t>
            </a:r>
          </a:p>
          <a:p>
            <a:pPr marL="457200" indent="-457200">
              <a:buFont typeface="+mj-lt"/>
              <a:buAutoNum type="arabicPeriod" startAt="7"/>
            </a:pPr>
            <a:r>
              <a:rPr lang="en-US" sz="2000" dirty="0" smtClean="0"/>
              <a:t>In </a:t>
            </a:r>
            <a:r>
              <a:rPr lang="en-US" sz="2000" dirty="0"/>
              <a:t>the Units box, key or select 50% and then click OK to close the </a:t>
            </a:r>
            <a:r>
              <a:rPr lang="en-US" sz="2000" dirty="0" smtClean="0"/>
              <a:t>Assignment Information </a:t>
            </a:r>
            <a:r>
              <a:rPr lang="en-US" sz="2000" dirty="0"/>
              <a:t>dialog box</a:t>
            </a:r>
            <a:r>
              <a:rPr lang="en-US" sz="2000" dirty="0" smtClean="0"/>
              <a:t>.</a:t>
            </a:r>
          </a:p>
          <a:p>
            <a:pPr marL="457200" indent="0">
              <a:buNone/>
            </a:pPr>
            <a:r>
              <a:rPr lang="en-US" sz="2000" dirty="0" smtClean="0"/>
              <a:t>Note </a:t>
            </a:r>
            <a:r>
              <a:rPr lang="en-US" sz="2000" dirty="0"/>
              <a:t>that Judy’s daily work assignments on this task are reduced, but the task </a:t>
            </a:r>
            <a:r>
              <a:rPr lang="en-US" sz="2000" dirty="0" smtClean="0"/>
              <a:t>duration is </a:t>
            </a:r>
            <a:r>
              <a:rPr lang="en-US" sz="2000" dirty="0"/>
              <a:t>increased. You want to reduce the work, but not increase the duration of the task. </a:t>
            </a:r>
            <a:r>
              <a:rPr lang="en-US" sz="2000" dirty="0" smtClean="0"/>
              <a:t>Also note </a:t>
            </a:r>
            <a:r>
              <a:rPr lang="en-US" sz="2000" dirty="0"/>
              <a:t>the Actions button that has been activated next to the name of the assignment.</a:t>
            </a:r>
          </a:p>
          <a:p>
            <a:pPr marL="457200" indent="-457200">
              <a:buFont typeface="+mj-lt"/>
              <a:buAutoNum type="arabicPeriod" startAt="10"/>
            </a:pPr>
            <a:r>
              <a:rPr lang="en-US" sz="2000" dirty="0" smtClean="0"/>
              <a:t>Click </a:t>
            </a:r>
            <a:r>
              <a:rPr lang="en-US" sz="2000" dirty="0"/>
              <a:t>the Actions button. Review the options in the list that appears. Your </a:t>
            </a:r>
            <a:r>
              <a:rPr lang="en-US" sz="2000" dirty="0" smtClean="0"/>
              <a:t>screen should </a:t>
            </a:r>
            <a:r>
              <a:rPr lang="en-US" sz="2000" dirty="0"/>
              <a:t>look similar to </a:t>
            </a:r>
            <a:r>
              <a:rPr lang="en-US" sz="2000" dirty="0" smtClean="0"/>
              <a:t>the figure on the next slide.</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29</a:t>
            </a:fld>
            <a:endParaRPr lang="en-US" dirty="0"/>
          </a:p>
        </p:txBody>
      </p:sp>
    </p:spTree>
    <p:extLst>
      <p:ext uri="{BB962C8B-B14F-4D97-AF65-F5344CB8AC3E}">
        <p14:creationId xmlns:p14="http://schemas.microsoft.com/office/powerpoint/2010/main" val="64848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Entering Material Resource Consumption Rates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marL="0" lvl="0" indent="0">
              <a:buNone/>
            </a:pPr>
            <a:r>
              <a:rPr lang="en-US" dirty="0"/>
              <a:t>In the following exercise, you will assign a variable consumption rate to a material resource</a:t>
            </a:r>
            <a:r>
              <a:rPr lang="en-US" dirty="0" smtClean="0"/>
              <a:t>. You </a:t>
            </a:r>
            <a:r>
              <a:rPr lang="en-US" dirty="0"/>
              <a:t>can assign two types of consumption rates:</a:t>
            </a:r>
          </a:p>
          <a:p>
            <a:pPr lvl="0"/>
            <a:r>
              <a:rPr lang="en-US" dirty="0" smtClean="0"/>
              <a:t>A </a:t>
            </a:r>
            <a:r>
              <a:rPr lang="en-US" b="1" i="1" dirty="0"/>
              <a:t>fixed consumption rate</a:t>
            </a:r>
            <a:r>
              <a:rPr lang="en-US" dirty="0"/>
              <a:t> means that an absolute quantity of the </a:t>
            </a:r>
            <a:r>
              <a:rPr lang="en-US" dirty="0" smtClean="0"/>
              <a:t>resources will </a:t>
            </a:r>
            <a:r>
              <a:rPr lang="en-US" dirty="0"/>
              <a:t>be used, no matter the duration of the task to which the material is assigned</a:t>
            </a:r>
            <a:r>
              <a:rPr lang="en-US" dirty="0" smtClean="0"/>
              <a:t>. For </a:t>
            </a:r>
            <a:r>
              <a:rPr lang="en-US" dirty="0"/>
              <a:t>example, filling a swimming pool requires a fixed amount of water </a:t>
            </a:r>
            <a:r>
              <a:rPr lang="en-US" dirty="0" smtClean="0"/>
              <a:t>to be </a:t>
            </a:r>
            <a:r>
              <a:rPr lang="en-US" dirty="0"/>
              <a:t>used.</a:t>
            </a:r>
          </a:p>
          <a:p>
            <a:pPr lvl="0"/>
            <a:r>
              <a:rPr lang="en-US" dirty="0" smtClean="0"/>
              <a:t>A </a:t>
            </a:r>
            <a:r>
              <a:rPr lang="en-US" b="1" i="1" dirty="0"/>
              <a:t>variable consumption rate</a:t>
            </a:r>
            <a:r>
              <a:rPr lang="en-US" dirty="0"/>
              <a:t> means that the amount of the material </a:t>
            </a:r>
            <a:r>
              <a:rPr lang="en-US" dirty="0" smtClean="0"/>
              <a:t>resource consumed </a:t>
            </a:r>
            <a:r>
              <a:rPr lang="en-US" dirty="0"/>
              <a:t>is dependent upon the duration of the task. </a:t>
            </a:r>
            <a:r>
              <a:rPr lang="en-US" dirty="0" smtClean="0"/>
              <a:t>An </a:t>
            </a:r>
            <a:r>
              <a:rPr lang="en-US" dirty="0"/>
              <a:t>advantage of using a variable </a:t>
            </a:r>
            <a:r>
              <a:rPr lang="en-US" dirty="0" smtClean="0"/>
              <a:t>rate of </a:t>
            </a:r>
            <a:r>
              <a:rPr lang="en-US" dirty="0"/>
              <a:t>consumption is that as the duration of the task changes, so do the </a:t>
            </a:r>
            <a:r>
              <a:rPr lang="en-US" dirty="0" smtClean="0"/>
              <a:t>calculated amount </a:t>
            </a:r>
            <a:r>
              <a:rPr lang="en-US" dirty="0"/>
              <a:t>and cost of the material resource because the </a:t>
            </a:r>
            <a:r>
              <a:rPr lang="en-US" dirty="0" smtClean="0"/>
              <a:t>rate </a:t>
            </a:r>
            <a:r>
              <a:rPr lang="en-US" dirty="0"/>
              <a:t>is tied to </a:t>
            </a:r>
            <a:r>
              <a:rPr lang="en-US" dirty="0" smtClean="0"/>
              <a:t>the task’s </a:t>
            </a:r>
            <a:r>
              <a:rPr lang="en-US" dirty="0"/>
              <a:t>duration.</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a:t>
            </a:fld>
            <a:endParaRPr lang="en-US" dirty="0"/>
          </a:p>
        </p:txBody>
      </p:sp>
    </p:spTree>
    <p:extLst>
      <p:ext uri="{BB962C8B-B14F-4D97-AF65-F5344CB8AC3E}">
        <p14:creationId xmlns:p14="http://schemas.microsoft.com/office/powerpoint/2010/main" val="38736478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Manually Resolve a Resource Overallocation</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30</a:t>
            </a:fld>
            <a:endParaRPr lang="en-US" dirty="0"/>
          </a:p>
        </p:txBody>
      </p:sp>
      <p:pic>
        <p:nvPicPr>
          <p:cNvPr id="3" name="Picture 2"/>
          <p:cNvPicPr>
            <a:picLocks noChangeAspect="1"/>
          </p:cNvPicPr>
          <p:nvPr/>
        </p:nvPicPr>
        <p:blipFill>
          <a:blip r:embed="rId3"/>
          <a:stretch>
            <a:fillRect/>
          </a:stretch>
        </p:blipFill>
        <p:spPr>
          <a:xfrm>
            <a:off x="876300" y="1905000"/>
            <a:ext cx="7391400" cy="2095500"/>
          </a:xfrm>
          <a:prstGeom prst="rect">
            <a:avLst/>
          </a:prstGeom>
        </p:spPr>
      </p:pic>
      <p:sp>
        <p:nvSpPr>
          <p:cNvPr id="8" name="Text Placeholder 2"/>
          <p:cNvSpPr>
            <a:spLocks noGrp="1"/>
          </p:cNvSpPr>
          <p:nvPr>
            <p:ph type="body" idx="1"/>
          </p:nvPr>
        </p:nvSpPr>
        <p:spPr>
          <a:xfrm>
            <a:off x="457198" y="1524000"/>
            <a:ext cx="8229600" cy="4572000"/>
          </a:xfrm>
        </p:spPr>
        <p:txBody>
          <a:bodyPr/>
          <a:lstStyle/>
          <a:p>
            <a:pPr marL="457200" indent="-457200">
              <a:buFont typeface="+mj-lt"/>
              <a:buAutoNum type="arabicPeriod"/>
            </a:pPr>
            <a:endParaRPr lang="en-US" sz="2000" dirty="0" smtClean="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startAt="11"/>
            </a:pPr>
            <a:r>
              <a:rPr lang="en-US" sz="2000" dirty="0"/>
              <a:t>Click Change the amount of work but keep the duration the same in </a:t>
            </a:r>
            <a:r>
              <a:rPr lang="en-US" sz="2000" dirty="0" smtClean="0"/>
              <a:t>the Actions </a:t>
            </a:r>
            <a:r>
              <a:rPr lang="en-US" sz="2000" dirty="0"/>
              <a:t>option list. Microsoft Project reduces Judy’s work assignments on the </a:t>
            </a:r>
            <a:r>
              <a:rPr lang="en-US" sz="2000" dirty="0" smtClean="0"/>
              <a:t>task and </a:t>
            </a:r>
            <a:r>
              <a:rPr lang="en-US" sz="2000" dirty="0"/>
              <a:t>restores the task to its original duration. Your screen should look similar </a:t>
            </a:r>
            <a:r>
              <a:rPr lang="en-US" sz="2000" dirty="0" smtClean="0"/>
              <a:t>to the figure on the next slide.</a:t>
            </a:r>
            <a:endParaRPr lang="en-US" sz="2000" dirty="0"/>
          </a:p>
        </p:txBody>
      </p:sp>
    </p:spTree>
    <p:extLst>
      <p:ext uri="{BB962C8B-B14F-4D97-AF65-F5344CB8AC3E}">
        <p14:creationId xmlns:p14="http://schemas.microsoft.com/office/powerpoint/2010/main" val="2508169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Manually Resolve a Resource Overallocation</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31</a:t>
            </a:fld>
            <a:endParaRPr lang="en-US" dirty="0"/>
          </a:p>
        </p:txBody>
      </p:sp>
      <p:sp>
        <p:nvSpPr>
          <p:cNvPr id="8" name="Text Placeholder 2"/>
          <p:cNvSpPr>
            <a:spLocks noGrp="1"/>
          </p:cNvSpPr>
          <p:nvPr>
            <p:ph type="body" idx="1"/>
          </p:nvPr>
        </p:nvSpPr>
        <p:spPr>
          <a:xfrm>
            <a:off x="457198" y="1766887"/>
            <a:ext cx="8229600" cy="2590800"/>
          </a:xfrm>
        </p:spPr>
        <p:txBody>
          <a:bodyPr/>
          <a:lstStyle/>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a:p>
          <a:p>
            <a:pPr marL="457200" indent="0">
              <a:buNone/>
            </a:pPr>
            <a:r>
              <a:rPr lang="en-US" sz="2000" dirty="0"/>
              <a:t>Notice that Judy is still overallocated, so now you will reduce the assignment units </a:t>
            </a:r>
            <a:r>
              <a:rPr lang="en-US" sz="2000" dirty="0" smtClean="0"/>
              <a:t>on her </a:t>
            </a:r>
            <a:r>
              <a:rPr lang="en-US" sz="2000" dirty="0"/>
              <a:t>second task.</a:t>
            </a:r>
          </a:p>
          <a:p>
            <a:pPr marL="457200" indent="-457200">
              <a:buFont typeface="+mj-lt"/>
              <a:buAutoNum type="arabicPeriod" startAt="12"/>
            </a:pPr>
            <a:r>
              <a:rPr lang="en-US" sz="2000" dirty="0" smtClean="0"/>
              <a:t>In </a:t>
            </a:r>
            <a:r>
              <a:rPr lang="en-US" sz="2000" dirty="0"/>
              <a:t>the Resource Name column, double‐click Judy’s second assignment, </a:t>
            </a:r>
            <a:r>
              <a:rPr lang="en-US" sz="2000" dirty="0" smtClean="0"/>
              <a:t>Conduct focus </a:t>
            </a:r>
            <a:r>
              <a:rPr lang="en-US" sz="2000" dirty="0"/>
              <a:t>groups. The Assignment Information dialog box appears.</a:t>
            </a:r>
          </a:p>
        </p:txBody>
      </p:sp>
      <p:pic>
        <p:nvPicPr>
          <p:cNvPr id="4" name="Picture 3"/>
          <p:cNvPicPr>
            <a:picLocks noChangeAspect="1"/>
          </p:cNvPicPr>
          <p:nvPr/>
        </p:nvPicPr>
        <p:blipFill>
          <a:blip r:embed="rId3"/>
          <a:stretch>
            <a:fillRect/>
          </a:stretch>
        </p:blipFill>
        <p:spPr>
          <a:xfrm>
            <a:off x="885823" y="1779587"/>
            <a:ext cx="7372350" cy="2105025"/>
          </a:xfrm>
          <a:prstGeom prst="rect">
            <a:avLst/>
          </a:prstGeom>
        </p:spPr>
      </p:pic>
    </p:spTree>
    <p:extLst>
      <p:ext uri="{BB962C8B-B14F-4D97-AF65-F5344CB8AC3E}">
        <p14:creationId xmlns:p14="http://schemas.microsoft.com/office/powerpoint/2010/main" val="35416049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Manually Resolve a Resource Overallocation</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13"/>
            </a:pPr>
            <a:r>
              <a:rPr lang="en-US" sz="2000" dirty="0"/>
              <a:t>Click the General tab if it is not already visible.</a:t>
            </a:r>
          </a:p>
          <a:p>
            <a:pPr marL="457200" indent="-457200">
              <a:buFont typeface="+mj-lt"/>
              <a:buAutoNum type="arabicPeriod" startAt="13"/>
            </a:pPr>
            <a:r>
              <a:rPr lang="en-US" sz="2000" dirty="0" smtClean="0"/>
              <a:t>In </a:t>
            </a:r>
            <a:r>
              <a:rPr lang="en-US" sz="2000" dirty="0"/>
              <a:t>the Units box, key or select 50% and then click OK to close the </a:t>
            </a:r>
            <a:r>
              <a:rPr lang="en-US" sz="2000" dirty="0" smtClean="0"/>
              <a:t>Assignment Information </a:t>
            </a:r>
            <a:r>
              <a:rPr lang="en-US" sz="2000" dirty="0"/>
              <a:t>dialog box.</a:t>
            </a:r>
          </a:p>
          <a:p>
            <a:pPr marL="457200" indent="-457200">
              <a:buFont typeface="+mj-lt"/>
              <a:buAutoNum type="arabicPeriod" startAt="13"/>
            </a:pPr>
            <a:r>
              <a:rPr lang="en-US" sz="2000" dirty="0" smtClean="0"/>
              <a:t>Click </a:t>
            </a:r>
            <a:r>
              <a:rPr lang="en-US" sz="2000" dirty="0"/>
              <a:t>the Actions button. Click Change the amount of work but keep the </a:t>
            </a:r>
            <a:r>
              <a:rPr lang="en-US" sz="2000" dirty="0" smtClean="0"/>
              <a:t>duration the </a:t>
            </a:r>
            <a:r>
              <a:rPr lang="en-US" sz="2000" dirty="0"/>
              <a:t>same in the Actions option list. Judy’s assignments on tasks 7 and </a:t>
            </a:r>
            <a:r>
              <a:rPr lang="en-US" sz="2000" dirty="0" smtClean="0"/>
              <a:t>11 are </a:t>
            </a:r>
            <a:r>
              <a:rPr lang="en-US" sz="2000" dirty="0"/>
              <a:t>now resolved. You have just manually changed Judy’s assignments to reduce </a:t>
            </a:r>
            <a:r>
              <a:rPr lang="en-US" sz="2000" dirty="0" smtClean="0"/>
              <a:t>the work </a:t>
            </a:r>
            <a:r>
              <a:rPr lang="en-US" sz="2000" dirty="0"/>
              <a:t>assigned and resolve this overallocation. Your screen should look similar </a:t>
            </a:r>
            <a:r>
              <a:rPr lang="en-US" sz="2000" dirty="0" smtClean="0"/>
              <a:t>to the figure on the next slide.</a:t>
            </a:r>
          </a:p>
          <a:p>
            <a:pPr marL="457200" indent="-457200">
              <a:buFont typeface="+mj-lt"/>
              <a:buAutoNum type="arabicPeriod" startAt="13"/>
            </a:pPr>
            <a:r>
              <a:rPr lang="en-US" sz="2000" dirty="0"/>
              <a:t>SAVE the project schedule.</a:t>
            </a:r>
          </a:p>
          <a:p>
            <a:r>
              <a:rPr lang="en-US" sz="2000" dirty="0"/>
              <a:t>PAUSE. LEAVE Project open to use in the next exercise.</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32</a:t>
            </a:fld>
            <a:endParaRPr lang="en-US" dirty="0"/>
          </a:p>
        </p:txBody>
      </p:sp>
    </p:spTree>
    <p:extLst>
      <p:ext uri="{BB962C8B-B14F-4D97-AF65-F5344CB8AC3E}">
        <p14:creationId xmlns:p14="http://schemas.microsoft.com/office/powerpoint/2010/main" val="37117313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Manually Resolve a Resource Overallocation</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33</a:t>
            </a:fld>
            <a:endParaRPr lang="en-US" dirty="0"/>
          </a:p>
        </p:txBody>
      </p:sp>
      <p:pic>
        <p:nvPicPr>
          <p:cNvPr id="3" name="Picture 2"/>
          <p:cNvPicPr>
            <a:picLocks noChangeAspect="1"/>
          </p:cNvPicPr>
          <p:nvPr/>
        </p:nvPicPr>
        <p:blipFill>
          <a:blip r:embed="rId3"/>
          <a:stretch>
            <a:fillRect/>
          </a:stretch>
        </p:blipFill>
        <p:spPr>
          <a:xfrm>
            <a:off x="548640" y="2209800"/>
            <a:ext cx="8046720" cy="3390821"/>
          </a:xfrm>
          <a:prstGeom prst="rect">
            <a:avLst/>
          </a:prstGeom>
        </p:spPr>
      </p:pic>
    </p:spTree>
    <p:extLst>
      <p:ext uri="{BB962C8B-B14F-4D97-AF65-F5344CB8AC3E}">
        <p14:creationId xmlns:p14="http://schemas.microsoft.com/office/powerpoint/2010/main" val="7304806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Software Orientation</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2590800" cy="4953000"/>
          </a:xfrm>
        </p:spPr>
        <p:txBody>
          <a:bodyPr/>
          <a:lstStyle/>
          <a:p>
            <a:r>
              <a:rPr lang="en-US" sz="2000" dirty="0"/>
              <a:t>The Resource Leveling dialog box, </a:t>
            </a:r>
            <a:r>
              <a:rPr lang="en-US" sz="2000" dirty="0" smtClean="0"/>
              <a:t>shown at right, </a:t>
            </a:r>
            <a:r>
              <a:rPr lang="en-US" sz="2000" dirty="0"/>
              <a:t>allows you to specify the </a:t>
            </a:r>
            <a:r>
              <a:rPr lang="en-US" sz="2000" dirty="0" smtClean="0"/>
              <a:t>rules and </a:t>
            </a:r>
            <a:r>
              <a:rPr lang="en-US" sz="2000" dirty="0"/>
              <a:t>options that control how Microsoft Project performs resource leveling</a:t>
            </a:r>
            <a:r>
              <a:rPr lang="en-US" sz="2000" dirty="0" smtClean="0"/>
              <a:t>.</a:t>
            </a:r>
          </a:p>
          <a:p>
            <a:r>
              <a:rPr lang="en-US" sz="2000" dirty="0" smtClean="0"/>
              <a:t>The numbered options are described on the following slides.</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34</a:t>
            </a:fld>
            <a:endParaRPr lang="en-US" dirty="0"/>
          </a:p>
        </p:txBody>
      </p:sp>
      <p:pic>
        <p:nvPicPr>
          <p:cNvPr id="4" name="Picture 3"/>
          <p:cNvPicPr>
            <a:picLocks noChangeAspect="1"/>
          </p:cNvPicPr>
          <p:nvPr/>
        </p:nvPicPr>
        <p:blipFill>
          <a:blip r:embed="rId3"/>
          <a:stretch>
            <a:fillRect/>
          </a:stretch>
        </p:blipFill>
        <p:spPr>
          <a:xfrm>
            <a:off x="3276600" y="1618651"/>
            <a:ext cx="5334000" cy="4404922"/>
          </a:xfrm>
          <a:prstGeom prst="rect">
            <a:avLst/>
          </a:prstGeom>
        </p:spPr>
      </p:pic>
    </p:spTree>
    <p:extLst>
      <p:ext uri="{BB962C8B-B14F-4D97-AF65-F5344CB8AC3E}">
        <p14:creationId xmlns:p14="http://schemas.microsoft.com/office/powerpoint/2010/main" val="41917527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Software Orientation</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447800"/>
            <a:ext cx="8153400" cy="5029200"/>
          </a:xfrm>
        </p:spPr>
        <p:txBody>
          <a:bodyPr/>
          <a:lstStyle/>
          <a:p>
            <a:pPr marL="0" indent="0">
              <a:buNone/>
            </a:pPr>
            <a:r>
              <a:rPr lang="en-US" sz="2000" dirty="0"/>
              <a:t>The options in the Resource Leveling </a:t>
            </a:r>
            <a:r>
              <a:rPr lang="en-US" sz="2000" dirty="0" smtClean="0"/>
              <a:t>dialog </a:t>
            </a:r>
            <a:r>
              <a:rPr lang="en-US" sz="2000" dirty="0"/>
              <a:t>box are</a:t>
            </a:r>
            <a:r>
              <a:rPr lang="en-US" sz="2000" dirty="0" smtClean="0"/>
              <a:t>:</a:t>
            </a:r>
          </a:p>
          <a:p>
            <a:pPr marL="457200" indent="-457200">
              <a:buFont typeface="+mj-lt"/>
              <a:buAutoNum type="arabicPeriod"/>
            </a:pPr>
            <a:r>
              <a:rPr lang="en-US" sz="2000" i="1" dirty="0"/>
              <a:t>Leveling calculations</a:t>
            </a:r>
            <a:r>
              <a:rPr lang="en-US" sz="2000" dirty="0"/>
              <a:t>: These selections determine whether Microsoft Project </a:t>
            </a:r>
            <a:r>
              <a:rPr lang="en-US" sz="2000" dirty="0" smtClean="0"/>
              <a:t>levels resources </a:t>
            </a:r>
            <a:r>
              <a:rPr lang="en-US" sz="2000" dirty="0"/>
              <a:t>constantly (Automatic) or only when you tell it to do so (Manual</a:t>
            </a:r>
            <a:r>
              <a:rPr lang="en-US" sz="2000" dirty="0" smtClean="0"/>
              <a:t>). Automatic </a:t>
            </a:r>
            <a:r>
              <a:rPr lang="en-US" sz="2000" dirty="0"/>
              <a:t>leveling occurs as soon as a resource becomes overallocated.</a:t>
            </a:r>
          </a:p>
          <a:p>
            <a:pPr marL="457200" indent="-457200">
              <a:buFont typeface="+mj-lt"/>
              <a:buAutoNum type="arabicPeriod"/>
            </a:pPr>
            <a:r>
              <a:rPr lang="en-US" sz="2000" i="1" dirty="0" smtClean="0"/>
              <a:t>Look </a:t>
            </a:r>
            <a:r>
              <a:rPr lang="en-US" sz="2000" i="1" dirty="0"/>
              <a:t>for overallocations on a . . . . . basis</a:t>
            </a:r>
            <a:r>
              <a:rPr lang="en-US" sz="2000" dirty="0"/>
              <a:t>: This selection determines the time </a:t>
            </a:r>
            <a:r>
              <a:rPr lang="en-US" sz="2000" dirty="0" smtClean="0"/>
              <a:t>frame in </a:t>
            </a:r>
            <a:r>
              <a:rPr lang="en-US" sz="2000" dirty="0"/>
              <a:t>which Microsoft Project will look for overallocations. If a resource is </a:t>
            </a:r>
            <a:r>
              <a:rPr lang="en-US" sz="2000" dirty="0" smtClean="0"/>
              <a:t>overallocated, </a:t>
            </a:r>
            <a:r>
              <a:rPr lang="en-US" sz="2000" dirty="0"/>
              <a:t>its name will be formatted in red. If a resource is </a:t>
            </a:r>
            <a:r>
              <a:rPr lang="en-US" sz="2000" dirty="0" smtClean="0"/>
              <a:t>not overallocated, </a:t>
            </a:r>
            <a:r>
              <a:rPr lang="en-US" sz="2000" dirty="0"/>
              <a:t>there will be no indication of </a:t>
            </a:r>
            <a:r>
              <a:rPr lang="en-US" sz="2000" dirty="0" smtClean="0"/>
              <a:t>any overallocation</a:t>
            </a:r>
            <a:r>
              <a:rPr lang="en-US" sz="2000" dirty="0"/>
              <a:t>.</a:t>
            </a:r>
          </a:p>
          <a:p>
            <a:pPr marL="457200" indent="-457200">
              <a:buFont typeface="+mj-lt"/>
              <a:buAutoNum type="arabicPeriod"/>
            </a:pPr>
            <a:r>
              <a:rPr lang="en-US" sz="2000" i="1" dirty="0" smtClean="0"/>
              <a:t>Clear </a:t>
            </a:r>
            <a:r>
              <a:rPr lang="en-US" sz="2000" i="1" dirty="0"/>
              <a:t>leveling values before leveling</a:t>
            </a:r>
            <a:r>
              <a:rPr lang="en-US" sz="2000" dirty="0"/>
              <a:t>: </a:t>
            </a:r>
            <a:r>
              <a:rPr lang="en-US" sz="2000" dirty="0" smtClean="0"/>
              <a:t>You </a:t>
            </a:r>
            <a:r>
              <a:rPr lang="en-US" sz="2000" dirty="0"/>
              <a:t>might have to </a:t>
            </a:r>
            <a:r>
              <a:rPr lang="en-US" sz="2000" dirty="0" smtClean="0"/>
              <a:t>level resources </a:t>
            </a:r>
            <a:r>
              <a:rPr lang="en-US" sz="2000" dirty="0"/>
              <a:t>repeatedly to get the results you want. </a:t>
            </a:r>
            <a:r>
              <a:rPr lang="en-US" sz="2000" dirty="0" smtClean="0"/>
              <a:t>If </a:t>
            </a:r>
            <a:r>
              <a:rPr lang="en-US" sz="2000" dirty="0"/>
              <a:t>the Clear leveling </a:t>
            </a:r>
            <a:r>
              <a:rPr lang="en-US" sz="2000" dirty="0" smtClean="0"/>
              <a:t>values before </a:t>
            </a:r>
            <a:r>
              <a:rPr lang="en-US" sz="2000" dirty="0"/>
              <a:t>leveling check box is selected, Microsoft Project removes any existing </a:t>
            </a:r>
            <a:r>
              <a:rPr lang="en-US" sz="2000" dirty="0" smtClean="0"/>
              <a:t>delays from </a:t>
            </a:r>
            <a:r>
              <a:rPr lang="en-US" sz="2000" dirty="0"/>
              <a:t>all tasks before leveling.</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35</a:t>
            </a:fld>
            <a:endParaRPr lang="en-US" dirty="0"/>
          </a:p>
        </p:txBody>
      </p:sp>
    </p:spTree>
    <p:extLst>
      <p:ext uri="{BB962C8B-B14F-4D97-AF65-F5344CB8AC3E}">
        <p14:creationId xmlns:p14="http://schemas.microsoft.com/office/powerpoint/2010/main" val="12686804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Software Orientation</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447800"/>
            <a:ext cx="8153400" cy="5029200"/>
          </a:xfrm>
        </p:spPr>
        <p:txBody>
          <a:bodyPr/>
          <a:lstStyle/>
          <a:p>
            <a:pPr marL="0" indent="0">
              <a:buNone/>
            </a:pPr>
            <a:r>
              <a:rPr lang="en-US" sz="2000" dirty="0"/>
              <a:t>The options in the Resource Leveling </a:t>
            </a:r>
            <a:r>
              <a:rPr lang="en-US" sz="2000" dirty="0" smtClean="0"/>
              <a:t>dialog </a:t>
            </a:r>
            <a:r>
              <a:rPr lang="en-US" sz="2000" dirty="0"/>
              <a:t>box </a:t>
            </a:r>
            <a:r>
              <a:rPr lang="en-US" sz="2000" dirty="0" smtClean="0"/>
              <a:t>are (continued):</a:t>
            </a:r>
          </a:p>
          <a:p>
            <a:pPr marL="457200" indent="-457200">
              <a:buFont typeface="+mj-lt"/>
              <a:buAutoNum type="arabicPeriod" startAt="4"/>
            </a:pPr>
            <a:r>
              <a:rPr lang="en-US" sz="2000" i="1" dirty="0"/>
              <a:t>Leveling range for . . . </a:t>
            </a:r>
            <a:r>
              <a:rPr lang="en-US" sz="2000" dirty="0"/>
              <a:t>: This selection determines whether you level the </a:t>
            </a:r>
            <a:r>
              <a:rPr lang="en-US" sz="2000" dirty="0" smtClean="0"/>
              <a:t>entire project </a:t>
            </a:r>
            <a:r>
              <a:rPr lang="en-US" sz="2000" dirty="0"/>
              <a:t>or only those assignments that fall within a date range you specify. </a:t>
            </a:r>
            <a:r>
              <a:rPr lang="en-US" sz="2000" dirty="0" smtClean="0"/>
              <a:t>Leveling within </a:t>
            </a:r>
            <a:r>
              <a:rPr lang="en-US" sz="2000" dirty="0"/>
              <a:t>a date range is advantageous when you have started tracking actual work </a:t>
            </a:r>
            <a:r>
              <a:rPr lang="en-US" sz="2000" dirty="0" smtClean="0"/>
              <a:t>and you </a:t>
            </a:r>
            <a:r>
              <a:rPr lang="en-US" sz="2000" dirty="0"/>
              <a:t>want to level only the remaining assignments in a project.</a:t>
            </a:r>
          </a:p>
          <a:p>
            <a:pPr marL="457200" indent="-457200">
              <a:buFont typeface="+mj-lt"/>
              <a:buAutoNum type="arabicPeriod" startAt="4"/>
            </a:pPr>
            <a:r>
              <a:rPr lang="en-US" sz="2000" i="1" dirty="0" smtClean="0"/>
              <a:t>Leveling </a:t>
            </a:r>
            <a:r>
              <a:rPr lang="en-US" sz="2000" i="1" dirty="0"/>
              <a:t>order</a:t>
            </a:r>
            <a:r>
              <a:rPr lang="en-US" sz="2000" dirty="0"/>
              <a:t>: This setting allows you to control the priority Microsoft Project </a:t>
            </a:r>
            <a:r>
              <a:rPr lang="en-US" sz="2000" dirty="0" smtClean="0"/>
              <a:t>uses to </a:t>
            </a:r>
            <a:r>
              <a:rPr lang="en-US" sz="2000" dirty="0"/>
              <a:t>determine which tasks it should delay to resolve a resource conflict. There </a:t>
            </a:r>
            <a:r>
              <a:rPr lang="en-US" sz="2000" dirty="0" smtClean="0"/>
              <a:t>are three </a:t>
            </a:r>
            <a:r>
              <a:rPr lang="en-US" sz="2000" dirty="0"/>
              <a:t>options: ID Only, Standard, and Priority, Standard. The ID Only option delays tasks according to their ID numbers only. </a:t>
            </a:r>
            <a:r>
              <a:rPr lang="en-US" sz="2000" dirty="0" smtClean="0"/>
              <a:t>The </a:t>
            </a:r>
            <a:r>
              <a:rPr lang="en-US" sz="2000" dirty="0"/>
              <a:t>Standard option delays tasks according </a:t>
            </a:r>
            <a:r>
              <a:rPr lang="en-US" sz="2000" dirty="0" smtClean="0"/>
              <a:t>to their </a:t>
            </a:r>
            <a:r>
              <a:rPr lang="en-US" sz="2000" dirty="0"/>
              <a:t>predecessor relationships, start dates, task constraints, slack, priority, and IDs</a:t>
            </a:r>
            <a:r>
              <a:rPr lang="en-US" sz="2000" dirty="0" smtClean="0"/>
              <a:t>. The </a:t>
            </a:r>
            <a:r>
              <a:rPr lang="en-US" sz="2000" dirty="0"/>
              <a:t>Priority, Standard option looks at the task’s priority value before other </a:t>
            </a:r>
            <a:r>
              <a:rPr lang="en-US" sz="2000" dirty="0" smtClean="0"/>
              <a:t>standard criteria</a:t>
            </a:r>
            <a:r>
              <a:rPr lang="en-US" sz="2000" dirty="0"/>
              <a:t>.</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36</a:t>
            </a:fld>
            <a:endParaRPr lang="en-US" dirty="0"/>
          </a:p>
        </p:txBody>
      </p:sp>
    </p:spTree>
    <p:extLst>
      <p:ext uri="{BB962C8B-B14F-4D97-AF65-F5344CB8AC3E}">
        <p14:creationId xmlns:p14="http://schemas.microsoft.com/office/powerpoint/2010/main" val="734048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Software Orientation</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447800"/>
            <a:ext cx="8153400" cy="5029200"/>
          </a:xfrm>
        </p:spPr>
        <p:txBody>
          <a:bodyPr/>
          <a:lstStyle/>
          <a:p>
            <a:pPr marL="0" indent="0">
              <a:buNone/>
            </a:pPr>
            <a:r>
              <a:rPr lang="en-US" sz="2000" dirty="0"/>
              <a:t>The options in the Resource Leveling </a:t>
            </a:r>
            <a:r>
              <a:rPr lang="en-US" sz="2000" dirty="0" smtClean="0"/>
              <a:t>dialog </a:t>
            </a:r>
            <a:r>
              <a:rPr lang="en-US" sz="2000" dirty="0"/>
              <a:t>box </a:t>
            </a:r>
            <a:r>
              <a:rPr lang="en-US" sz="2000" dirty="0" smtClean="0"/>
              <a:t>are (continued):</a:t>
            </a:r>
          </a:p>
          <a:p>
            <a:pPr marL="457200" indent="-457200">
              <a:buFont typeface="+mj-lt"/>
              <a:buAutoNum type="arabicPeriod" startAt="6"/>
            </a:pPr>
            <a:r>
              <a:rPr lang="en-US" sz="2000" i="1" dirty="0"/>
              <a:t>Level only within available slack</a:t>
            </a:r>
            <a:r>
              <a:rPr lang="en-US" sz="2000" dirty="0"/>
              <a:t>: Clearing this setting allows Microsoft Project </a:t>
            </a:r>
            <a:r>
              <a:rPr lang="en-US" sz="2000" dirty="0" smtClean="0"/>
              <a:t>to extend </a:t>
            </a:r>
            <a:r>
              <a:rPr lang="en-US" sz="2000" dirty="0"/>
              <a:t>the project’s finish date, if necessary, to resolve resource overallocations</a:t>
            </a:r>
            <a:r>
              <a:rPr lang="en-US" sz="2000" dirty="0" smtClean="0"/>
              <a:t>. Selecting </a:t>
            </a:r>
            <a:r>
              <a:rPr lang="en-US" sz="2000" dirty="0"/>
              <a:t>this setting would prevent Microsoft Project from extending the </a:t>
            </a:r>
            <a:r>
              <a:rPr lang="en-US" sz="2000" dirty="0" smtClean="0"/>
              <a:t>project’s finish </a:t>
            </a:r>
            <a:r>
              <a:rPr lang="en-US" sz="2000" dirty="0"/>
              <a:t>date in order to resolve resource overallocations. Instead, Project would only </a:t>
            </a:r>
            <a:r>
              <a:rPr lang="en-US" sz="2000" dirty="0" smtClean="0"/>
              <a:t>use the </a:t>
            </a:r>
            <a:r>
              <a:rPr lang="en-US" sz="2000" dirty="0"/>
              <a:t>free slack of tasks, which might or might not be adequate to fully resolve </a:t>
            </a:r>
            <a:r>
              <a:rPr lang="en-US" sz="2000" dirty="0" smtClean="0"/>
              <a:t>resource overallocations</a:t>
            </a:r>
            <a:r>
              <a:rPr lang="en-US" sz="2000" dirty="0"/>
              <a:t>.</a:t>
            </a:r>
          </a:p>
          <a:p>
            <a:pPr marL="457200" indent="-457200">
              <a:buFont typeface="+mj-lt"/>
              <a:buAutoNum type="arabicPeriod" startAt="6"/>
            </a:pPr>
            <a:r>
              <a:rPr lang="en-US" sz="2000" i="1" dirty="0" smtClean="0"/>
              <a:t>Leveling </a:t>
            </a:r>
            <a:r>
              <a:rPr lang="en-US" sz="2000" i="1" dirty="0"/>
              <a:t>can adjust individual assignments to work on a task</a:t>
            </a:r>
            <a:r>
              <a:rPr lang="en-US" sz="2000" dirty="0"/>
              <a:t>: This setting </a:t>
            </a:r>
            <a:r>
              <a:rPr lang="en-US" sz="2000" dirty="0" smtClean="0"/>
              <a:t>allows Microsoft </a:t>
            </a:r>
            <a:r>
              <a:rPr lang="en-US" sz="2000" dirty="0"/>
              <a:t>Project to add leveling delay (or, if Leveling can create splits in </a:t>
            </a:r>
            <a:r>
              <a:rPr lang="en-US" sz="2000" dirty="0" smtClean="0"/>
              <a:t>remaining work </a:t>
            </a:r>
            <a:r>
              <a:rPr lang="en-US" sz="2000" dirty="0"/>
              <a:t>is selected, to split work on assignments) independently of any other </a:t>
            </a:r>
            <a:r>
              <a:rPr lang="en-US" sz="2000" dirty="0" smtClean="0"/>
              <a:t>resources assigned </a:t>
            </a:r>
            <a:r>
              <a:rPr lang="en-US" sz="2000" dirty="0"/>
              <a:t>to the same task. This could cause resources to start and finish work on a </a:t>
            </a:r>
            <a:r>
              <a:rPr lang="en-US" sz="2000" dirty="0" smtClean="0"/>
              <a:t>task at </a:t>
            </a:r>
            <a:r>
              <a:rPr lang="en-US" sz="2000" dirty="0"/>
              <a:t>different times.</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37</a:t>
            </a:fld>
            <a:endParaRPr lang="en-US" dirty="0"/>
          </a:p>
        </p:txBody>
      </p:sp>
    </p:spTree>
    <p:extLst>
      <p:ext uri="{BB962C8B-B14F-4D97-AF65-F5344CB8AC3E}">
        <p14:creationId xmlns:p14="http://schemas.microsoft.com/office/powerpoint/2010/main" val="38475947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Software Orientation</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447800"/>
            <a:ext cx="8153400" cy="5029200"/>
          </a:xfrm>
        </p:spPr>
        <p:txBody>
          <a:bodyPr/>
          <a:lstStyle/>
          <a:p>
            <a:pPr marL="0" indent="0">
              <a:buNone/>
            </a:pPr>
            <a:r>
              <a:rPr lang="en-US" sz="2000" dirty="0"/>
              <a:t>The options in the Resource Leveling </a:t>
            </a:r>
            <a:r>
              <a:rPr lang="en-US" sz="2000" dirty="0" smtClean="0"/>
              <a:t>dialog </a:t>
            </a:r>
            <a:r>
              <a:rPr lang="en-US" sz="2000" dirty="0"/>
              <a:t>box </a:t>
            </a:r>
            <a:r>
              <a:rPr lang="en-US" sz="2000" dirty="0" smtClean="0"/>
              <a:t>are (continued):</a:t>
            </a:r>
          </a:p>
          <a:p>
            <a:pPr marL="457200" indent="-457200">
              <a:buFont typeface="+mj-lt"/>
              <a:buAutoNum type="arabicPeriod" startAt="8"/>
            </a:pPr>
            <a:r>
              <a:rPr lang="en-US" sz="2000" i="1" dirty="0"/>
              <a:t>Leveling can create splits in remaining work</a:t>
            </a:r>
            <a:r>
              <a:rPr lang="en-US" sz="2000" dirty="0"/>
              <a:t>: This setting allows Microsoft Project </a:t>
            </a:r>
            <a:r>
              <a:rPr lang="en-US" sz="2000" dirty="0" smtClean="0"/>
              <a:t>to split </a:t>
            </a:r>
            <a:r>
              <a:rPr lang="en-US" sz="2000" dirty="0"/>
              <a:t>work on a task in order to resolve an overallocation.</a:t>
            </a:r>
          </a:p>
          <a:p>
            <a:pPr marL="457200" indent="-457200">
              <a:buFont typeface="+mj-lt"/>
              <a:buAutoNum type="arabicPeriod" startAt="8"/>
            </a:pPr>
            <a:r>
              <a:rPr lang="en-US" sz="2000" i="1" dirty="0" smtClean="0"/>
              <a:t>Level </a:t>
            </a:r>
            <a:r>
              <a:rPr lang="en-US" sz="2000" i="1" dirty="0"/>
              <a:t>resources with the proposed booking type</a:t>
            </a:r>
            <a:r>
              <a:rPr lang="en-US" sz="2000" dirty="0"/>
              <a:t>: Use this option only </a:t>
            </a:r>
            <a:r>
              <a:rPr lang="en-US" sz="2000" dirty="0" smtClean="0"/>
              <a:t>when Microsoft </a:t>
            </a:r>
            <a:r>
              <a:rPr lang="en-US" sz="2000" dirty="0"/>
              <a:t>Project 2016 is being used in an enterprise environment, such as </a:t>
            </a:r>
            <a:r>
              <a:rPr lang="en-US" sz="2000" dirty="0" smtClean="0"/>
              <a:t>Project Server </a:t>
            </a:r>
            <a:r>
              <a:rPr lang="en-US" sz="2000" dirty="0"/>
              <a:t>2013. Using this option allows Microsoft Project to level resources </a:t>
            </a:r>
            <a:r>
              <a:rPr lang="en-US" sz="2000" dirty="0" smtClean="0"/>
              <a:t>in projects</a:t>
            </a:r>
            <a:r>
              <a:rPr lang="en-US" sz="2000" dirty="0"/>
              <a:t>, connected to Project Server 2013, that have a proposed booking type</a:t>
            </a:r>
            <a:r>
              <a:rPr lang="en-US" sz="2000" dirty="0" smtClean="0"/>
              <a:t>.</a:t>
            </a:r>
          </a:p>
          <a:p>
            <a:pPr marL="457200" indent="-457200">
              <a:buFont typeface="+mj-lt"/>
              <a:buAutoNum type="arabicPeriod" startAt="8"/>
            </a:pPr>
            <a:r>
              <a:rPr lang="en-US" sz="2000" i="1" dirty="0"/>
              <a:t>Level manually scheduled tasks</a:t>
            </a:r>
            <a:r>
              <a:rPr lang="en-US" sz="2000" dirty="0"/>
              <a:t>: If your project contains manually </a:t>
            </a:r>
            <a:r>
              <a:rPr lang="en-US" sz="2000" dirty="0" smtClean="0"/>
              <a:t>scheduled tasks </a:t>
            </a:r>
            <a:r>
              <a:rPr lang="en-US" sz="2000" dirty="0"/>
              <a:t>that have overallocated resources, selecting this option allows </a:t>
            </a:r>
            <a:r>
              <a:rPr lang="en-US" sz="2000" dirty="0" smtClean="0"/>
              <a:t>the software </a:t>
            </a:r>
            <a:r>
              <a:rPr lang="en-US" sz="2000" dirty="0"/>
              <a:t>split or delays these tasks. Leave this option selected if you want </a:t>
            </a:r>
            <a:r>
              <a:rPr lang="en-US" sz="2000" dirty="0" smtClean="0"/>
              <a:t>to maintain </a:t>
            </a:r>
            <a:r>
              <a:rPr lang="en-US" sz="2000" dirty="0"/>
              <a:t>control and manually resolve overallocations on the </a:t>
            </a:r>
            <a:r>
              <a:rPr lang="en-US" sz="2000" dirty="0" smtClean="0"/>
              <a:t>manually scheduled </a:t>
            </a:r>
            <a:r>
              <a:rPr lang="en-US" sz="2000" dirty="0"/>
              <a:t>tasks. </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38</a:t>
            </a:fld>
            <a:endParaRPr lang="en-US" dirty="0"/>
          </a:p>
        </p:txBody>
      </p:sp>
    </p:spTree>
    <p:extLst>
      <p:ext uri="{BB962C8B-B14F-4D97-AF65-F5344CB8AC3E}">
        <p14:creationId xmlns:p14="http://schemas.microsoft.com/office/powerpoint/2010/main" val="14974949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Leveling Overallocated Resources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lvl="0"/>
            <a:r>
              <a:rPr lang="en-US" dirty="0"/>
              <a:t>To avoid an overallocation situation, you can cause a resource’s work on a specific task to </a:t>
            </a:r>
            <a:r>
              <a:rPr lang="en-US" dirty="0" smtClean="0"/>
              <a:t>be delayed </a:t>
            </a:r>
            <a:r>
              <a:rPr lang="en-US" dirty="0"/>
              <a:t>through a process known as resource leveling</a:t>
            </a:r>
            <a:r>
              <a:rPr lang="en-US" dirty="0" smtClean="0"/>
              <a:t>.</a:t>
            </a:r>
          </a:p>
          <a:p>
            <a:pPr lvl="0"/>
            <a:r>
              <a:rPr lang="en-US" dirty="0"/>
              <a:t>In the following exercise, you will use resource leveling to resolve overallocations. Recall </a:t>
            </a:r>
            <a:r>
              <a:rPr lang="en-US" dirty="0" smtClean="0"/>
              <a:t>that resource </a:t>
            </a:r>
            <a:r>
              <a:rPr lang="en-US" dirty="0"/>
              <a:t>leveling is the process of delaying or splitting a resource’s work on a task to resolve </a:t>
            </a:r>
            <a:r>
              <a:rPr lang="en-US" dirty="0" smtClean="0"/>
              <a:t>an overallocation.</a:t>
            </a:r>
          </a:p>
          <a:p>
            <a:pPr lvl="0"/>
            <a:r>
              <a:rPr lang="en-US" dirty="0" smtClean="0"/>
              <a:t>The </a:t>
            </a:r>
            <a:r>
              <a:rPr lang="en-US" dirty="0"/>
              <a:t>options in the Resource Leveling dialog box enable you to set </a:t>
            </a:r>
            <a:r>
              <a:rPr lang="en-US" dirty="0" smtClean="0"/>
              <a:t>parameters about </a:t>
            </a:r>
            <a:r>
              <a:rPr lang="en-US" dirty="0"/>
              <a:t>how you want Microsoft Project to resolve resource overallocations. Depending on </a:t>
            </a:r>
            <a:r>
              <a:rPr lang="en-US" dirty="0" smtClean="0"/>
              <a:t>the options </a:t>
            </a:r>
            <a:r>
              <a:rPr lang="en-US" dirty="0"/>
              <a:t>you choose, Microsoft Project might try to level resources by delaying the start date </a:t>
            </a:r>
            <a:r>
              <a:rPr lang="en-US" dirty="0" smtClean="0"/>
              <a:t>of an </a:t>
            </a:r>
            <a:r>
              <a:rPr lang="en-US" dirty="0"/>
              <a:t>assignment or task, or splitting the work on the task.</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39</a:t>
            </a:fld>
            <a:endParaRPr lang="en-US" dirty="0"/>
          </a:p>
        </p:txBody>
      </p:sp>
    </p:spTree>
    <p:extLst>
      <p:ext uri="{BB962C8B-B14F-4D97-AF65-F5344CB8AC3E}">
        <p14:creationId xmlns:p14="http://schemas.microsoft.com/office/powerpoint/2010/main" val="2107590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Enter a Variable Consumption Rate for a Material Resource</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r>
              <a:rPr lang="en-US" sz="2000" dirty="0"/>
              <a:t>GET READY. Before you begin these steps, </a:t>
            </a:r>
            <a:r>
              <a:rPr lang="en-US" sz="2000" dirty="0" smtClean="0"/>
              <a:t>open </a:t>
            </a:r>
            <a:r>
              <a:rPr lang="en-US" sz="2000" i="1" dirty="0" smtClean="0"/>
              <a:t>Tailspin Remote </a:t>
            </a:r>
            <a:r>
              <a:rPr lang="en-US" sz="2000" i="1" dirty="0"/>
              <a:t>Drone </a:t>
            </a:r>
            <a:r>
              <a:rPr lang="en-US" sz="2000" i="1" dirty="0" smtClean="0"/>
              <a:t>6M</a:t>
            </a:r>
            <a:r>
              <a:rPr lang="en-US" sz="2000" dirty="0" smtClean="0"/>
              <a:t> </a:t>
            </a:r>
            <a:r>
              <a:rPr lang="en-US" sz="2000" dirty="0"/>
              <a:t>from the data files for this </a:t>
            </a:r>
            <a:r>
              <a:rPr lang="en-US" sz="2000" dirty="0" smtClean="0"/>
              <a:t>lesson. </a:t>
            </a:r>
            <a:r>
              <a:rPr lang="en-US" sz="2000" dirty="0"/>
              <a:t>SAVE the file </a:t>
            </a:r>
            <a:r>
              <a:rPr lang="en-US" sz="2000" dirty="0" smtClean="0"/>
              <a:t>as </a:t>
            </a:r>
            <a:r>
              <a:rPr lang="en-US" sz="2000" i="1" dirty="0" smtClean="0"/>
              <a:t>Tailspin </a:t>
            </a:r>
            <a:r>
              <a:rPr lang="en-US" sz="2000" i="1" dirty="0"/>
              <a:t>Remote Drone 6</a:t>
            </a:r>
            <a:r>
              <a:rPr lang="en-US" sz="2000" dirty="0"/>
              <a:t> in the solutions </a:t>
            </a:r>
            <a:r>
              <a:rPr lang="en-US" sz="2000" dirty="0" smtClean="0"/>
              <a:t>folder.</a:t>
            </a:r>
            <a:endParaRPr lang="en-US" sz="2000" dirty="0"/>
          </a:p>
          <a:p>
            <a:pPr marL="457200" indent="-457200">
              <a:buFont typeface="+mj-lt"/>
              <a:buAutoNum type="arabicPeriod"/>
            </a:pPr>
            <a:r>
              <a:rPr lang="en-US" sz="2000" dirty="0"/>
              <a:t>Press the F5 key. The Go To dialog box appears. Key 32 in the ID </a:t>
            </a:r>
            <a:r>
              <a:rPr lang="en-US" sz="2000" dirty="0" smtClean="0"/>
              <a:t>box </a:t>
            </a:r>
            <a:r>
              <a:rPr lang="en-US" sz="2000" dirty="0"/>
              <a:t>and </a:t>
            </a:r>
            <a:r>
              <a:rPr lang="en-US" sz="2000" dirty="0" smtClean="0"/>
              <a:t>then click </a:t>
            </a:r>
            <a:r>
              <a:rPr lang="en-US" sz="2000" dirty="0"/>
              <a:t>OK. </a:t>
            </a:r>
            <a:r>
              <a:rPr lang="en-US" sz="2000" dirty="0" smtClean="0"/>
              <a:t>Project </a:t>
            </a:r>
            <a:r>
              <a:rPr lang="en-US" sz="2000" dirty="0"/>
              <a:t>displays task 35, Proof of Concept</a:t>
            </a:r>
            <a:r>
              <a:rPr lang="en-US" sz="2000" dirty="0" smtClean="0"/>
              <a:t>.</a:t>
            </a:r>
          </a:p>
          <a:p>
            <a:pPr marL="457200" indent="0">
              <a:buNone/>
            </a:pPr>
            <a:r>
              <a:rPr lang="en-US" sz="2000" dirty="0"/>
              <a:t>This is the first of a couple of tasks that require the digital camera and </a:t>
            </a:r>
            <a:r>
              <a:rPr lang="en-US" sz="2000" dirty="0" smtClean="0"/>
              <a:t>an SD </a:t>
            </a:r>
            <a:r>
              <a:rPr lang="en-US" sz="2000" dirty="0"/>
              <a:t>Card to record digital video. You have determined that the initial </a:t>
            </a:r>
            <a:r>
              <a:rPr lang="en-US" sz="2000" dirty="0" smtClean="0"/>
              <a:t>estimates for </a:t>
            </a:r>
            <a:r>
              <a:rPr lang="en-US" sz="2000" dirty="0"/>
              <a:t>SD consumption were incorrect. Because for each day of work you </a:t>
            </a:r>
            <a:r>
              <a:rPr lang="en-US" sz="2000" dirty="0" smtClean="0"/>
              <a:t>will only </a:t>
            </a:r>
            <a:r>
              <a:rPr lang="en-US" sz="2000" dirty="0"/>
              <a:t>be recording for 2 hours, you have determined that the correct </a:t>
            </a:r>
            <a:r>
              <a:rPr lang="en-US" sz="2000" dirty="0" smtClean="0"/>
              <a:t>consumption rate </a:t>
            </a:r>
            <a:r>
              <a:rPr lang="en-US" sz="2000" dirty="0"/>
              <a:t>for the SD resource is 0.25 SD Card/day (the SD Cards can record up </a:t>
            </a:r>
            <a:r>
              <a:rPr lang="en-US" sz="2000" dirty="0" smtClean="0"/>
              <a:t>to 8 </a:t>
            </a:r>
            <a:r>
              <a:rPr lang="en-US" sz="2000" dirty="0"/>
              <a:t>hours).</a:t>
            </a:r>
          </a:p>
          <a:p>
            <a:pPr marL="457200" indent="-457200">
              <a:buFont typeface="+mj-lt"/>
              <a:buAutoNum type="arabicPeriod" startAt="2"/>
            </a:pPr>
            <a:r>
              <a:rPr lang="en-US" sz="2000" dirty="0" smtClean="0"/>
              <a:t>Click </a:t>
            </a:r>
            <a:r>
              <a:rPr lang="en-US" sz="2000" dirty="0"/>
              <a:t>the Resource tab and then click the Assign Resources button. The </a:t>
            </a:r>
            <a:r>
              <a:rPr lang="en-US" sz="2000" dirty="0" smtClean="0"/>
              <a:t>Assign Resources </a:t>
            </a:r>
            <a:r>
              <a:rPr lang="en-US" sz="2000" dirty="0"/>
              <a:t>dialog box appears.</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a:t>
            </a:fld>
            <a:endParaRPr lang="en-US" dirty="0"/>
          </a:p>
        </p:txBody>
      </p:sp>
    </p:spTree>
    <p:extLst>
      <p:ext uri="{BB962C8B-B14F-4D97-AF65-F5344CB8AC3E}">
        <p14:creationId xmlns:p14="http://schemas.microsoft.com/office/powerpoint/2010/main" val="25939524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Use Resource Leveling to Resolve an Overallocation</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sz="2000" dirty="0"/>
              <a:t>GET READY. </a:t>
            </a:r>
            <a:r>
              <a:rPr lang="en-US" sz="2000" dirty="0"/>
              <a:t>USE the project schedule you created in the previous exercise</a:t>
            </a:r>
            <a:r>
              <a:rPr lang="en-US" sz="2000" dirty="0" smtClean="0"/>
              <a:t>.</a:t>
            </a:r>
            <a:endParaRPr lang="en-US" sz="2000" dirty="0" smtClean="0"/>
          </a:p>
          <a:p>
            <a:pPr marL="457200" indent="-457200">
              <a:buFont typeface="+mj-lt"/>
              <a:buAutoNum type="arabicPeriod"/>
            </a:pPr>
            <a:r>
              <a:rPr lang="en-US" sz="2000" dirty="0"/>
              <a:t>On the ribbon, in the Split View group, deselect the Details check box</a:t>
            </a:r>
            <a:r>
              <a:rPr lang="en-US" sz="2000" dirty="0" smtClean="0"/>
              <a:t>.</a:t>
            </a:r>
          </a:p>
          <a:p>
            <a:pPr marL="457200" indent="-457200">
              <a:buFont typeface="+mj-lt"/>
              <a:buAutoNum type="arabicPeriod"/>
            </a:pPr>
            <a:r>
              <a:rPr lang="en-US" sz="2000" dirty="0" smtClean="0"/>
              <a:t>On the ribbon, in the Resource Views group, click Resource Sheet. The Resource Sheet </a:t>
            </a:r>
            <a:r>
              <a:rPr lang="en-US" sz="2000" dirty="0"/>
              <a:t>view appears. Take note of the resource names that appear in red and </a:t>
            </a:r>
            <a:r>
              <a:rPr lang="en-US" sz="2000" dirty="0" smtClean="0"/>
              <a:t>have the </a:t>
            </a:r>
            <a:r>
              <a:rPr lang="en-US" sz="2000" dirty="0"/>
              <a:t>overallocated icon in the Indicators column.</a:t>
            </a:r>
          </a:p>
          <a:p>
            <a:pPr marL="457200" indent="-457200">
              <a:buFont typeface="+mj-lt"/>
              <a:buAutoNum type="arabicPeriod"/>
            </a:pPr>
            <a:r>
              <a:rPr lang="en-US" sz="2000" dirty="0" smtClean="0"/>
              <a:t>Click </a:t>
            </a:r>
            <a:r>
              <a:rPr lang="en-US" sz="2000" dirty="0"/>
              <a:t>on the Resource tab. In the Level group, select Leveling Options. </a:t>
            </a:r>
            <a:r>
              <a:rPr lang="en-US" sz="2000" dirty="0" smtClean="0"/>
              <a:t>The Resource Leveling </a:t>
            </a:r>
            <a:r>
              <a:rPr lang="en-US" sz="2000" dirty="0"/>
              <a:t>dialog box appears</a:t>
            </a:r>
            <a:r>
              <a:rPr lang="en-US" sz="2000" dirty="0" smtClean="0"/>
              <a:t>.</a:t>
            </a:r>
          </a:p>
          <a:p>
            <a:pPr marL="457200" indent="-457200">
              <a:buFont typeface="+mj-lt"/>
              <a:buAutoNum type="arabicPeriod"/>
            </a:pPr>
            <a:r>
              <a:rPr lang="en-US" sz="2000" dirty="0"/>
              <a:t>In the Resource Leveling dialog box, under Leveling calculations, select Manual, </a:t>
            </a:r>
            <a:r>
              <a:rPr lang="en-US" sz="2000" dirty="0" smtClean="0"/>
              <a:t>if it </a:t>
            </a:r>
            <a:r>
              <a:rPr lang="en-US" sz="2000" dirty="0"/>
              <a:t>is not already selected.</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40</a:t>
            </a:fld>
            <a:endParaRPr lang="en-US" dirty="0"/>
          </a:p>
        </p:txBody>
      </p:sp>
    </p:spTree>
    <p:extLst>
      <p:ext uri="{BB962C8B-B14F-4D97-AF65-F5344CB8AC3E}">
        <p14:creationId xmlns:p14="http://schemas.microsoft.com/office/powerpoint/2010/main" val="9543427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Use Resource Leveling to Resolve an Overallocation</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5"/>
            </a:pPr>
            <a:r>
              <a:rPr lang="en-US" sz="2000" dirty="0"/>
              <a:t>In the Look for overallocations on a . . . . . basis box, select Week by Week.</a:t>
            </a:r>
          </a:p>
          <a:p>
            <a:pPr marL="457200" indent="-457200">
              <a:buFont typeface="+mj-lt"/>
              <a:buAutoNum type="arabicPeriod" startAt="5"/>
            </a:pPr>
            <a:r>
              <a:rPr lang="en-US" sz="2000" dirty="0" smtClean="0"/>
              <a:t>Ensure </a:t>
            </a:r>
            <a:r>
              <a:rPr lang="en-US" sz="2000" dirty="0"/>
              <a:t>the Clear leveling values before leveling check box is checked.</a:t>
            </a:r>
          </a:p>
          <a:p>
            <a:pPr marL="457200" indent="-457200">
              <a:buFont typeface="+mj-lt"/>
              <a:buAutoNum type="arabicPeriod" startAt="5"/>
            </a:pPr>
            <a:r>
              <a:rPr lang="en-US" sz="2000" dirty="0" smtClean="0"/>
              <a:t>Under </a:t>
            </a:r>
            <a:r>
              <a:rPr lang="en-US" sz="2000" dirty="0"/>
              <a:t>Leveling range for, select Level entire project.</a:t>
            </a:r>
          </a:p>
          <a:p>
            <a:pPr marL="457200" indent="-457200">
              <a:buFont typeface="+mj-lt"/>
              <a:buAutoNum type="arabicPeriod" startAt="5"/>
            </a:pPr>
            <a:r>
              <a:rPr lang="en-US" sz="2000" dirty="0" smtClean="0"/>
              <a:t>Under </a:t>
            </a:r>
            <a:r>
              <a:rPr lang="en-US" sz="2000" dirty="0"/>
              <a:t>Resolving overallocations, in the Leveling order box, select Standard.</a:t>
            </a:r>
          </a:p>
          <a:p>
            <a:pPr marL="457200" indent="-457200">
              <a:buFont typeface="+mj-lt"/>
              <a:buAutoNum type="arabicPeriod" startAt="5"/>
            </a:pPr>
            <a:r>
              <a:rPr lang="en-US" sz="2000" dirty="0" smtClean="0"/>
              <a:t>Clear </a:t>
            </a:r>
            <a:r>
              <a:rPr lang="en-US" sz="2000" dirty="0"/>
              <a:t>the Level only within available slack check box.</a:t>
            </a:r>
          </a:p>
          <a:p>
            <a:pPr marL="457200" indent="-457200">
              <a:buFont typeface="+mj-lt"/>
              <a:buAutoNum type="arabicPeriod" startAt="5"/>
            </a:pPr>
            <a:r>
              <a:rPr lang="en-US" sz="2000" dirty="0" smtClean="0"/>
              <a:t>Select </a:t>
            </a:r>
            <a:r>
              <a:rPr lang="en-US" sz="2000" dirty="0"/>
              <a:t>the Leveling can adjust individual assignments on a task check box.</a:t>
            </a:r>
          </a:p>
          <a:p>
            <a:pPr marL="457200" indent="-457200">
              <a:buFont typeface="+mj-lt"/>
              <a:buAutoNum type="arabicPeriod" startAt="5"/>
            </a:pPr>
            <a:r>
              <a:rPr lang="en-US" sz="2000" dirty="0" smtClean="0"/>
              <a:t>Select </a:t>
            </a:r>
            <a:r>
              <a:rPr lang="en-US" sz="2000" dirty="0"/>
              <a:t>the Leveling can create splits in remaining work check box</a:t>
            </a:r>
            <a:r>
              <a:rPr lang="en-US" sz="2000" dirty="0" smtClean="0"/>
              <a:t>.</a:t>
            </a:r>
          </a:p>
          <a:p>
            <a:pPr marL="457200" indent="-457200">
              <a:buFont typeface="+mj-lt"/>
              <a:buAutoNum type="arabicPeriod" startAt="5"/>
            </a:pPr>
            <a:r>
              <a:rPr lang="en-US" sz="2000" dirty="0"/>
              <a:t>Clear the Level resources with the proposed booking type check box.</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41</a:t>
            </a:fld>
            <a:endParaRPr lang="en-US" dirty="0"/>
          </a:p>
        </p:txBody>
      </p:sp>
    </p:spTree>
    <p:extLst>
      <p:ext uri="{BB962C8B-B14F-4D97-AF65-F5344CB8AC3E}">
        <p14:creationId xmlns:p14="http://schemas.microsoft.com/office/powerpoint/2010/main" val="40215518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Use Resource Leveling to Resolve an Overallocation</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2590800" cy="4953000"/>
          </a:xfrm>
        </p:spPr>
        <p:txBody>
          <a:bodyPr/>
          <a:lstStyle/>
          <a:p>
            <a:pPr marL="457200" indent="-457200">
              <a:buFont typeface="+mj-lt"/>
              <a:buAutoNum type="arabicPeriod" startAt="13"/>
            </a:pPr>
            <a:r>
              <a:rPr lang="en-US" sz="2000" dirty="0"/>
              <a:t>Clear the Level manually scheduled tasks check box. Your screen should look </a:t>
            </a:r>
            <a:r>
              <a:rPr lang="en-US" sz="2000" dirty="0" smtClean="0"/>
              <a:t>similar to the figure at right.</a:t>
            </a:r>
          </a:p>
          <a:p>
            <a:pPr marL="457200" indent="-457200">
              <a:buFont typeface="+mj-lt"/>
              <a:buAutoNum type="arabicPeriod" startAt="13"/>
            </a:pPr>
            <a:r>
              <a:rPr lang="en-US" sz="2000" dirty="0"/>
              <a:t>Click the Level All button</a:t>
            </a:r>
            <a:r>
              <a:rPr lang="en-US" sz="2000" dirty="0" smtClean="0"/>
              <a:t>.</a:t>
            </a:r>
          </a:p>
          <a:p>
            <a:pPr marL="457200" indent="-457200">
              <a:buFont typeface="+mj-lt"/>
              <a:buAutoNum type="arabicPeriod" startAt="13"/>
            </a:pPr>
            <a:r>
              <a:rPr lang="en-US" sz="2000" dirty="0" smtClean="0"/>
              <a:t>Notice that Project </a:t>
            </a:r>
            <a:r>
              <a:rPr lang="en-US" sz="2000" dirty="0"/>
              <a:t>levels the overallocated resources.</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42</a:t>
            </a:fld>
            <a:endParaRPr lang="en-US" dirty="0"/>
          </a:p>
        </p:txBody>
      </p:sp>
      <p:pic>
        <p:nvPicPr>
          <p:cNvPr id="4" name="Picture 3"/>
          <p:cNvPicPr>
            <a:picLocks noChangeAspect="1"/>
          </p:cNvPicPr>
          <p:nvPr/>
        </p:nvPicPr>
        <p:blipFill>
          <a:blip r:embed="rId3"/>
          <a:stretch>
            <a:fillRect/>
          </a:stretch>
        </p:blipFill>
        <p:spPr>
          <a:xfrm>
            <a:off x="3657600" y="1676400"/>
            <a:ext cx="4791075" cy="4287316"/>
          </a:xfrm>
          <a:prstGeom prst="rect">
            <a:avLst/>
          </a:prstGeom>
        </p:spPr>
      </p:pic>
    </p:spTree>
    <p:extLst>
      <p:ext uri="{BB962C8B-B14F-4D97-AF65-F5344CB8AC3E}">
        <p14:creationId xmlns:p14="http://schemas.microsoft.com/office/powerpoint/2010/main" val="34168083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Use Resource Leveling to Resolve an Overallocation</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2590800" cy="4953000"/>
          </a:xfrm>
        </p:spPr>
        <p:txBody>
          <a:bodyPr/>
          <a:lstStyle/>
          <a:p>
            <a:pPr marL="457200" indent="0">
              <a:buNone/>
            </a:pPr>
            <a:r>
              <a:rPr lang="en-US" sz="2000" dirty="0" smtClean="0"/>
              <a:t>After step 15, your </a:t>
            </a:r>
            <a:r>
              <a:rPr lang="en-US" sz="2000" dirty="0"/>
              <a:t>screen should look </a:t>
            </a:r>
            <a:r>
              <a:rPr lang="en-US" sz="2000" dirty="0" smtClean="0"/>
              <a:t>similar to the figure at right.</a:t>
            </a:r>
          </a:p>
          <a:p>
            <a:pPr marL="457200" indent="-457200">
              <a:buFont typeface="+mj-lt"/>
              <a:buAutoNum type="arabicPeriod" startAt="16"/>
            </a:pPr>
            <a:r>
              <a:rPr lang="en-US" sz="2000" dirty="0"/>
              <a:t>On the ribbon, click the down arrow under the Team Planner button. Select </a:t>
            </a:r>
            <a:r>
              <a:rPr lang="en-US" sz="2000" dirty="0" smtClean="0"/>
              <a:t>More Views</a:t>
            </a:r>
            <a:r>
              <a:rPr lang="en-US" sz="2000" dirty="0"/>
              <a:t>, select Leveling Gantt, and then click Apply</a:t>
            </a:r>
            <a:r>
              <a:rPr lang="en-US" sz="2000" dirty="0" smtClean="0"/>
              <a:t>.</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43</a:t>
            </a:fld>
            <a:endParaRPr lang="en-US" dirty="0"/>
          </a:p>
        </p:txBody>
      </p:sp>
      <p:pic>
        <p:nvPicPr>
          <p:cNvPr id="8" name="Picture 7"/>
          <p:cNvPicPr>
            <a:picLocks noChangeAspect="1"/>
          </p:cNvPicPr>
          <p:nvPr/>
        </p:nvPicPr>
        <p:blipFill>
          <a:blip r:embed="rId3"/>
          <a:stretch>
            <a:fillRect/>
          </a:stretch>
        </p:blipFill>
        <p:spPr>
          <a:xfrm>
            <a:off x="3200400" y="1828800"/>
            <a:ext cx="5486400" cy="3629025"/>
          </a:xfrm>
          <a:prstGeom prst="rect">
            <a:avLst/>
          </a:prstGeom>
        </p:spPr>
      </p:pic>
    </p:spTree>
    <p:extLst>
      <p:ext uri="{BB962C8B-B14F-4D97-AF65-F5344CB8AC3E}">
        <p14:creationId xmlns:p14="http://schemas.microsoft.com/office/powerpoint/2010/main" val="15112975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Use Resource Leveling to Resolve an Overallocation</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44</a:t>
            </a:fld>
            <a:endParaRPr lang="en-US" dirty="0"/>
          </a:p>
        </p:txBody>
      </p:sp>
      <p:sp>
        <p:nvSpPr>
          <p:cNvPr id="8" name="Text Placeholder 2"/>
          <p:cNvSpPr>
            <a:spLocks noGrp="1"/>
          </p:cNvSpPr>
          <p:nvPr>
            <p:ph type="body" idx="1"/>
          </p:nvPr>
        </p:nvSpPr>
        <p:spPr>
          <a:xfrm>
            <a:off x="457198" y="1524000"/>
            <a:ext cx="8153402" cy="4571999"/>
          </a:xfrm>
        </p:spPr>
        <p:txBody>
          <a:bodyPr/>
          <a:lstStyle/>
          <a:p>
            <a:pPr marL="457200" indent="-457200">
              <a:buFont typeface="+mj-lt"/>
              <a:buAutoNum type="arabicPeriod" startAt="17"/>
            </a:pPr>
            <a:r>
              <a:rPr lang="en-US" sz="2000" dirty="0"/>
              <a:t>Press the F5 key and then key 2/17/19 in the Date box, and then click OK</a:t>
            </a:r>
            <a:r>
              <a:rPr lang="en-US" sz="2000" dirty="0" smtClean="0"/>
              <a:t>.</a:t>
            </a:r>
          </a:p>
          <a:p>
            <a:pPr marL="457200" indent="-457200">
              <a:buFont typeface="+mj-lt"/>
              <a:buAutoNum type="arabicPeriod" startAt="17"/>
            </a:pPr>
            <a:r>
              <a:rPr lang="en-US" sz="2000" dirty="0" smtClean="0"/>
              <a:t>Scroll </a:t>
            </a:r>
            <a:r>
              <a:rPr lang="en-US" sz="2000" dirty="0"/>
              <a:t>vertically so that task 13 or 14 is at the top of the task name list. </a:t>
            </a:r>
            <a:r>
              <a:rPr lang="en-US" sz="2000" dirty="0" smtClean="0"/>
              <a:t>Your screen </a:t>
            </a:r>
            <a:r>
              <a:rPr lang="en-US" sz="2000" dirty="0"/>
              <a:t>should look similar to </a:t>
            </a:r>
            <a:r>
              <a:rPr lang="en-US" sz="2000" dirty="0" smtClean="0"/>
              <a:t>the figure on the next slide.</a:t>
            </a:r>
          </a:p>
          <a:p>
            <a:pPr marL="457200" indent="0">
              <a:buNone/>
            </a:pPr>
            <a:r>
              <a:rPr lang="en-US" sz="2000" dirty="0"/>
              <a:t>Notice that each task now has two bars. The tan bar on the top represents the </a:t>
            </a:r>
            <a:r>
              <a:rPr lang="en-US" sz="2000" dirty="0" smtClean="0"/>
              <a:t>preleveled task</a:t>
            </a:r>
            <a:r>
              <a:rPr lang="en-US" sz="2000" dirty="0"/>
              <a:t>. The light blue bar on the bottom represents the leveled task. </a:t>
            </a:r>
            <a:r>
              <a:rPr lang="en-US" sz="2000" dirty="0" smtClean="0"/>
              <a:t>You </a:t>
            </a:r>
            <a:r>
              <a:rPr lang="en-US" sz="2000" dirty="0"/>
              <a:t>can see all of the preleveled start, duration, and finish values </a:t>
            </a:r>
            <a:r>
              <a:rPr lang="en-US" sz="2000" dirty="0" smtClean="0"/>
              <a:t>for any </a:t>
            </a:r>
            <a:r>
              <a:rPr lang="en-US" sz="2000" dirty="0"/>
              <a:t>task by pointing to the desired tan bar. The solid teal line to the right of any </a:t>
            </a:r>
            <a:r>
              <a:rPr lang="en-US" sz="2000" dirty="0" smtClean="0"/>
              <a:t>light blue </a:t>
            </a:r>
            <a:r>
              <a:rPr lang="en-US" sz="2000" dirty="0"/>
              <a:t>bar represents the float (slack) for that task.</a:t>
            </a:r>
          </a:p>
          <a:p>
            <a:pPr marL="457200" indent="-457200">
              <a:buFont typeface="+mj-lt"/>
              <a:buAutoNum type="arabicPeriod" startAt="19"/>
            </a:pPr>
            <a:r>
              <a:rPr lang="en-US" sz="2000" dirty="0" smtClean="0"/>
              <a:t>SAVE </a:t>
            </a:r>
            <a:r>
              <a:rPr lang="en-US" sz="2000" dirty="0"/>
              <a:t>the project schedule and then CLOSE the file.</a:t>
            </a:r>
          </a:p>
          <a:p>
            <a:r>
              <a:rPr lang="en-US" sz="2000" dirty="0"/>
              <a:t>PAUSE. If you are continuing to the next lesson, keep Project open. If you are </a:t>
            </a:r>
            <a:r>
              <a:rPr lang="en-US" sz="2000" dirty="0" smtClean="0"/>
              <a:t>not continuing </a:t>
            </a:r>
            <a:r>
              <a:rPr lang="en-US" sz="2000" dirty="0"/>
              <a:t>to additional lessons, CLOSE Project.</a:t>
            </a:r>
            <a:endParaRPr lang="en-US" sz="2000" dirty="0" smtClean="0"/>
          </a:p>
          <a:p>
            <a:pPr marL="457200" indent="-457200">
              <a:buFont typeface="+mj-lt"/>
              <a:buAutoNum type="arabicPeriod" startAt="17"/>
            </a:pPr>
            <a:endParaRPr lang="en-US" sz="2000" dirty="0"/>
          </a:p>
        </p:txBody>
      </p:sp>
    </p:spTree>
    <p:extLst>
      <p:ext uri="{BB962C8B-B14F-4D97-AF65-F5344CB8AC3E}">
        <p14:creationId xmlns:p14="http://schemas.microsoft.com/office/powerpoint/2010/main" val="29189974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Use Resource Leveling to Resolve an Overallocation</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45</a:t>
            </a:fld>
            <a:endParaRPr lang="en-US" dirty="0"/>
          </a:p>
        </p:txBody>
      </p:sp>
      <p:pic>
        <p:nvPicPr>
          <p:cNvPr id="4" name="Picture 3"/>
          <p:cNvPicPr>
            <a:picLocks noChangeAspect="1"/>
          </p:cNvPicPr>
          <p:nvPr/>
        </p:nvPicPr>
        <p:blipFill>
          <a:blip r:embed="rId3"/>
          <a:stretch>
            <a:fillRect/>
          </a:stretch>
        </p:blipFill>
        <p:spPr>
          <a:xfrm>
            <a:off x="548640" y="1943782"/>
            <a:ext cx="8046720" cy="3771218"/>
          </a:xfrm>
          <a:prstGeom prst="rect">
            <a:avLst/>
          </a:prstGeom>
        </p:spPr>
      </p:pic>
    </p:spTree>
    <p:extLst>
      <p:ext uri="{BB962C8B-B14F-4D97-AF65-F5344CB8AC3E}">
        <p14:creationId xmlns:p14="http://schemas.microsoft.com/office/powerpoint/2010/main" val="18939182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Leveling Overallocated Resources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dirty="0"/>
              <a:t>Resource leveling is a powerful tool, but it has limits. It can only do a few things: It </a:t>
            </a:r>
            <a:r>
              <a:rPr lang="en-US" dirty="0" smtClean="0"/>
              <a:t>adds delays </a:t>
            </a:r>
            <a:r>
              <a:rPr lang="en-US" dirty="0"/>
              <a:t>to tasks, it splits tasks, and it adjusts resource assignments. It does this by </a:t>
            </a:r>
            <a:r>
              <a:rPr lang="en-US" dirty="0" smtClean="0"/>
              <a:t>following a </a:t>
            </a:r>
            <a:r>
              <a:rPr lang="en-US" dirty="0"/>
              <a:t>complex set of rules and options </a:t>
            </a:r>
            <a:r>
              <a:rPr lang="en-US" dirty="0" smtClean="0"/>
              <a:t>that you specify in </a:t>
            </a:r>
            <a:r>
              <a:rPr lang="en-US" dirty="0"/>
              <a:t>the Resource Leveling dialog box.</a:t>
            </a:r>
          </a:p>
          <a:p>
            <a:pPr lvl="0"/>
            <a:r>
              <a:rPr lang="en-US" dirty="0" smtClean="0"/>
              <a:t>Resource </a:t>
            </a:r>
            <a:r>
              <a:rPr lang="en-US" dirty="0"/>
              <a:t>leveling is </a:t>
            </a:r>
            <a:r>
              <a:rPr lang="en-US" dirty="0" smtClean="0"/>
              <a:t>useful </a:t>
            </a:r>
            <a:r>
              <a:rPr lang="en-US" dirty="0"/>
              <a:t>for fine‐tuning, </a:t>
            </a:r>
            <a:r>
              <a:rPr lang="en-US" dirty="0" smtClean="0"/>
              <a:t>but it </a:t>
            </a:r>
            <a:r>
              <a:rPr lang="en-US" dirty="0"/>
              <a:t>can’t replace the judgment </a:t>
            </a:r>
            <a:r>
              <a:rPr lang="en-US" dirty="0" smtClean="0"/>
              <a:t>of a project </a:t>
            </a:r>
            <a:r>
              <a:rPr lang="en-US" dirty="0"/>
              <a:t>manager about task durations, relationships, and constraints, </a:t>
            </a:r>
            <a:r>
              <a:rPr lang="en-US" dirty="0" smtClean="0"/>
              <a:t>or resource </a:t>
            </a:r>
            <a:r>
              <a:rPr lang="en-US" dirty="0"/>
              <a:t>availability</a:t>
            </a:r>
            <a:r>
              <a:rPr lang="en-US" dirty="0" smtClean="0"/>
              <a:t>.</a:t>
            </a:r>
          </a:p>
          <a:p>
            <a:pPr lvl="0"/>
            <a:r>
              <a:rPr lang="en-US" dirty="0" smtClean="0"/>
              <a:t>Resource </a:t>
            </a:r>
            <a:r>
              <a:rPr lang="en-US" dirty="0"/>
              <a:t>leveling </a:t>
            </a:r>
            <a:r>
              <a:rPr lang="en-US" dirty="0" smtClean="0"/>
              <a:t>works </a:t>
            </a:r>
            <a:r>
              <a:rPr lang="en-US" dirty="0"/>
              <a:t>with </a:t>
            </a:r>
            <a:r>
              <a:rPr lang="en-US" dirty="0" smtClean="0"/>
              <a:t>the information in </a:t>
            </a:r>
            <a:r>
              <a:rPr lang="en-US" dirty="0"/>
              <a:t>your project schedule, but it </a:t>
            </a:r>
            <a:r>
              <a:rPr lang="en-US" dirty="0" smtClean="0"/>
              <a:t>might </a:t>
            </a:r>
            <a:r>
              <a:rPr lang="en-US" dirty="0"/>
              <a:t>not be possible to completely resolve </a:t>
            </a:r>
            <a:r>
              <a:rPr lang="en-US" dirty="0" smtClean="0"/>
              <a:t>all resource </a:t>
            </a:r>
            <a:r>
              <a:rPr lang="en-US" dirty="0"/>
              <a:t>overallocations within the time frame you want without changing more basic </a:t>
            </a:r>
            <a:r>
              <a:rPr lang="en-US" dirty="0" smtClean="0"/>
              <a:t>task and </a:t>
            </a:r>
            <a:r>
              <a:rPr lang="en-US" dirty="0"/>
              <a:t>resource information.</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46</a:t>
            </a:fld>
            <a:endParaRPr lang="en-US" dirty="0"/>
          </a:p>
        </p:txBody>
      </p:sp>
    </p:spTree>
    <p:extLst>
      <p:ext uri="{BB962C8B-B14F-4D97-AF65-F5344CB8AC3E}">
        <p14:creationId xmlns:p14="http://schemas.microsoft.com/office/powerpoint/2010/main" val="33817980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11" name="Rectangle 4"/>
          <p:cNvSpPr>
            <a:spLocks noGrp="1" noChangeArrowheads="1"/>
          </p:cNvSpPr>
          <p:nvPr>
            <p:ph type="dt" sz="half" idx="10"/>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12" name="Rectangle 5"/>
          <p:cNvSpPr>
            <a:spLocks noGrp="1" noChangeArrowheads="1"/>
          </p:cNvSpPr>
          <p:nvPr>
            <p:ph type="ftr" sz="quarter" idx="11"/>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13"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47</a:t>
            </a:fld>
            <a:endParaRPr lang="en-US" dirty="0"/>
          </a:p>
        </p:txBody>
      </p:sp>
      <p:pic>
        <p:nvPicPr>
          <p:cNvPr id="7" name="Picture 6"/>
          <p:cNvPicPr>
            <a:picLocks noChangeAspect="1"/>
          </p:cNvPicPr>
          <p:nvPr/>
        </p:nvPicPr>
        <p:blipFill>
          <a:blip r:embed="rId2"/>
          <a:stretch>
            <a:fillRect/>
          </a:stretch>
        </p:blipFill>
        <p:spPr>
          <a:xfrm>
            <a:off x="594360" y="2205034"/>
            <a:ext cx="7955280" cy="2587984"/>
          </a:xfrm>
          <a:prstGeom prst="rect">
            <a:avLst/>
          </a:prstGeom>
        </p:spPr>
      </p:pic>
    </p:spTree>
    <p:extLst>
      <p:ext uri="{BB962C8B-B14F-4D97-AF65-F5344CB8AC3E}">
        <p14:creationId xmlns:p14="http://schemas.microsoft.com/office/powerpoint/2010/main" val="1336285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Enter a Variable Consumption Rate for a Material Resource</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marL="457200" indent="-457200">
              <a:buFont typeface="+mj-lt"/>
              <a:buAutoNum type="arabicPeriod" startAt="3"/>
            </a:pPr>
            <a:r>
              <a:rPr lang="en-US" sz="2000" dirty="0"/>
              <a:t>In the Assign Resources dialog box, click the Units field for the SD Card. </a:t>
            </a:r>
            <a:r>
              <a:rPr lang="en-US" sz="2000" dirty="0" smtClean="0"/>
              <a:t>Key 0.25/d </a:t>
            </a:r>
            <a:r>
              <a:rPr lang="en-US" sz="2000" dirty="0"/>
              <a:t>and then press Enter. Microsoft Project changes the consumption rate of </a:t>
            </a:r>
            <a:r>
              <a:rPr lang="en-US" sz="2000" dirty="0" smtClean="0"/>
              <a:t>SD Cards </a:t>
            </a:r>
            <a:r>
              <a:rPr lang="en-US" sz="2000" dirty="0"/>
              <a:t>for this task to 0.25 per day.</a:t>
            </a:r>
          </a:p>
          <a:p>
            <a:pPr marL="457200" indent="-457200">
              <a:buFont typeface="+mj-lt"/>
              <a:buAutoNum type="arabicPeriod" startAt="3"/>
            </a:pPr>
            <a:r>
              <a:rPr lang="en-US" sz="2000" dirty="0" smtClean="0"/>
              <a:t>Move </a:t>
            </a:r>
            <a:r>
              <a:rPr lang="en-US" sz="2000" dirty="0"/>
              <a:t>the column divider between the Units and Cost columns to expand the </a:t>
            </a:r>
            <a:r>
              <a:rPr lang="en-US" sz="2000" dirty="0" smtClean="0"/>
              <a:t>Units column</a:t>
            </a:r>
            <a:r>
              <a:rPr lang="en-US" sz="2000" dirty="0"/>
              <a:t>. The Assign Resources dialog box should look similar to </a:t>
            </a:r>
            <a:r>
              <a:rPr lang="en-US" sz="2000" dirty="0" smtClean="0"/>
              <a:t>the figure on the next slide.</a:t>
            </a:r>
            <a:endParaRPr lang="en-US" sz="2000" dirty="0"/>
          </a:p>
          <a:p>
            <a:pPr marL="457200" indent="-457200">
              <a:buFont typeface="+mj-lt"/>
              <a:buAutoNum type="arabicPeriod" startAt="3"/>
            </a:pPr>
            <a:r>
              <a:rPr lang="en-US" sz="2000" dirty="0" smtClean="0"/>
              <a:t>Click </a:t>
            </a:r>
            <a:r>
              <a:rPr lang="en-US" sz="2000" dirty="0"/>
              <a:t>the Close button in the Assign Resources dialog box. You will now verify </a:t>
            </a:r>
            <a:r>
              <a:rPr lang="en-US" sz="2000" dirty="0" smtClean="0"/>
              <a:t>the cost </a:t>
            </a:r>
            <a:r>
              <a:rPr lang="en-US" sz="2000" dirty="0"/>
              <a:t>and work values of the DVD assignment to task 35</a:t>
            </a:r>
            <a:r>
              <a:rPr lang="en-US" sz="2000" dirty="0" smtClean="0"/>
              <a:t>.</a:t>
            </a:r>
          </a:p>
          <a:p>
            <a:pPr marL="457200" indent="-457200">
              <a:buFont typeface="+mj-lt"/>
              <a:buAutoNum type="arabicPeriod" startAt="3"/>
            </a:pPr>
            <a:r>
              <a:rPr lang="en-US" sz="2000" dirty="0"/>
              <a:t>On the ribbon, click the down arrow under the Team Planner button. </a:t>
            </a:r>
            <a:r>
              <a:rPr lang="en-US" sz="2000" dirty="0" smtClean="0"/>
              <a:t>Click Task </a:t>
            </a:r>
            <a:r>
              <a:rPr lang="en-US" sz="2000" dirty="0"/>
              <a:t>Usage.</a:t>
            </a:r>
          </a:p>
          <a:p>
            <a:pPr marL="457200" indent="-457200">
              <a:buFont typeface="+mj-lt"/>
              <a:buAutoNum type="arabicPeriod" startAt="3"/>
            </a:pPr>
            <a:r>
              <a:rPr lang="en-US" sz="2000" dirty="0" smtClean="0"/>
              <a:t>Double‐click </a:t>
            </a:r>
            <a:r>
              <a:rPr lang="en-US" sz="2000" dirty="0"/>
              <a:t>the SD Card resource assignment under task 32, Proof of Concept</a:t>
            </a:r>
            <a:r>
              <a:rPr lang="en-US" sz="2000" dirty="0" smtClean="0"/>
              <a:t>. The </a:t>
            </a:r>
            <a:r>
              <a:rPr lang="en-US" sz="2000" dirty="0"/>
              <a:t>Assignment Information dialog box appears.</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5</a:t>
            </a:fld>
            <a:endParaRPr lang="en-US" dirty="0"/>
          </a:p>
        </p:txBody>
      </p:sp>
    </p:spTree>
    <p:extLst>
      <p:ext uri="{BB962C8B-B14F-4D97-AF65-F5344CB8AC3E}">
        <p14:creationId xmlns:p14="http://schemas.microsoft.com/office/powerpoint/2010/main" val="4106000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smtClean="0">
                <a:effectLst/>
              </a:rPr>
              <a:t>Step-by-Step: </a:t>
            </a:r>
            <a:r>
              <a:rPr lang="en-US" sz="2900" dirty="0">
                <a:effectLst/>
              </a:rPr>
              <a:t>Enter a Variable Consumption Rate for a Material Resource</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marL="457200" lvl="0" indent="-457200">
              <a:buFont typeface="+mj-lt"/>
              <a:buAutoNum type="arabicPeriod"/>
            </a:pPr>
            <a:endParaRPr lang="en-US" sz="2000" dirty="0" smtClean="0"/>
          </a:p>
          <a:p>
            <a:pPr marL="457200" lvl="0" indent="-457200">
              <a:buFont typeface="+mj-lt"/>
              <a:buAutoNum type="arabicPeriod"/>
            </a:pPr>
            <a:endParaRPr lang="en-US" sz="2000" dirty="0"/>
          </a:p>
          <a:p>
            <a:pPr marL="457200" lvl="0" indent="-457200">
              <a:buFont typeface="+mj-lt"/>
              <a:buAutoNum type="arabicPeriod"/>
            </a:pPr>
            <a:endParaRPr lang="en-US" sz="2000" dirty="0" smtClean="0"/>
          </a:p>
          <a:p>
            <a:pPr marL="457200" lvl="0" indent="-457200">
              <a:buFont typeface="+mj-lt"/>
              <a:buAutoNum type="arabicPeriod"/>
            </a:pPr>
            <a:endParaRPr lang="en-US" sz="2000" dirty="0" smtClean="0"/>
          </a:p>
          <a:p>
            <a:pPr marL="457200" lvl="0" indent="-457200">
              <a:buFont typeface="+mj-lt"/>
              <a:buAutoNum type="arabicPeriod"/>
            </a:pPr>
            <a:endParaRPr lang="en-US" sz="2000" dirty="0" smtClean="0"/>
          </a:p>
          <a:p>
            <a:pPr marL="457200" lvl="0" indent="-457200">
              <a:buFont typeface="+mj-lt"/>
              <a:buAutoNum type="arabicPeriod"/>
            </a:pPr>
            <a:endParaRPr lang="en-US" sz="2000" dirty="0"/>
          </a:p>
          <a:p>
            <a:pPr marL="457200" lvl="0" indent="-457200">
              <a:buFont typeface="+mj-lt"/>
              <a:buAutoNum type="arabicPeriod"/>
            </a:pPr>
            <a:endParaRPr lang="en-US" sz="2000" dirty="0" smtClean="0"/>
          </a:p>
          <a:p>
            <a:pPr marL="457200" lvl="0" indent="-457200">
              <a:buFont typeface="+mj-lt"/>
              <a:buAutoNum type="arabicPeriod"/>
            </a:pPr>
            <a:endParaRPr lang="en-US" sz="2000" dirty="0"/>
          </a:p>
          <a:p>
            <a:pPr marL="457200" lvl="0" indent="-457200">
              <a:buFont typeface="+mj-lt"/>
              <a:buAutoNum type="arabicPeriod"/>
            </a:pPr>
            <a:endParaRPr lang="en-US" sz="2000" dirty="0"/>
          </a:p>
          <a:p>
            <a:pPr marL="457200" lvl="0" indent="-457200">
              <a:buFont typeface="+mj-lt"/>
              <a:buAutoNum type="arabicPeriod" startAt="8"/>
            </a:pPr>
            <a:r>
              <a:rPr lang="en-US" sz="2000" dirty="0"/>
              <a:t>Select the General tab, if it is not already selected. Note the Work, Units</a:t>
            </a:r>
            <a:r>
              <a:rPr lang="en-US" sz="2000" dirty="0" smtClean="0"/>
              <a:t>, and </a:t>
            </a:r>
            <a:r>
              <a:rPr lang="en-US" sz="2000" dirty="0"/>
              <a:t>Cost fields. The Assignment Information </a:t>
            </a:r>
            <a:r>
              <a:rPr lang="en-US" sz="2000" dirty="0" smtClean="0"/>
              <a:t>dialog box </a:t>
            </a:r>
            <a:r>
              <a:rPr lang="en-US" sz="2000" dirty="0"/>
              <a:t>should look similar </a:t>
            </a:r>
            <a:r>
              <a:rPr lang="en-US" sz="2000" dirty="0" smtClean="0"/>
              <a:t>to the figure on the next slide.</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6</a:t>
            </a:fld>
            <a:endParaRPr lang="en-US" dirty="0"/>
          </a:p>
        </p:txBody>
      </p:sp>
      <p:pic>
        <p:nvPicPr>
          <p:cNvPr id="8" name="Picture 7"/>
          <p:cNvPicPr>
            <a:picLocks noChangeAspect="1"/>
          </p:cNvPicPr>
          <p:nvPr/>
        </p:nvPicPr>
        <p:blipFill>
          <a:blip r:embed="rId3"/>
          <a:stretch>
            <a:fillRect/>
          </a:stretch>
        </p:blipFill>
        <p:spPr>
          <a:xfrm>
            <a:off x="2569370" y="1633528"/>
            <a:ext cx="4005260" cy="3023665"/>
          </a:xfrm>
          <a:prstGeom prst="rect">
            <a:avLst/>
          </a:prstGeom>
        </p:spPr>
      </p:pic>
    </p:spTree>
    <p:extLst>
      <p:ext uri="{BB962C8B-B14F-4D97-AF65-F5344CB8AC3E}">
        <p14:creationId xmlns:p14="http://schemas.microsoft.com/office/powerpoint/2010/main" val="3943170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effectLst/>
              </a:rPr>
              <a:t>Step-by-Step: Enter a Variable Consumption Rate for a Material </a:t>
            </a:r>
            <a:r>
              <a:rPr lang="en-US" sz="2900" dirty="0" smtClean="0">
                <a:effectLst/>
              </a:rPr>
              <a:t>Resource</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90197"/>
            <a:ext cx="2971800" cy="4505803"/>
          </a:xfrm>
        </p:spPr>
        <p:txBody>
          <a:bodyPr/>
          <a:lstStyle/>
          <a:p>
            <a:pPr marL="457200" lvl="0" indent="-457200">
              <a:buFont typeface="+mj-lt"/>
              <a:buAutoNum type="arabicPeriod" startAt="9"/>
            </a:pPr>
            <a:r>
              <a:rPr lang="en-US" dirty="0"/>
              <a:t>Click OK to close the Assignment Information dialog box</a:t>
            </a:r>
            <a:r>
              <a:rPr lang="en-US" dirty="0" smtClean="0"/>
              <a:t>.</a:t>
            </a:r>
          </a:p>
          <a:p>
            <a:pPr marL="457200" lvl="0" indent="-457200">
              <a:buFont typeface="+mj-lt"/>
              <a:buAutoNum type="arabicPeriod" startAt="9"/>
            </a:pPr>
            <a:r>
              <a:rPr lang="en-US" dirty="0" smtClean="0"/>
              <a:t>SAVE the project schedule.</a:t>
            </a:r>
          </a:p>
          <a:p>
            <a:r>
              <a:rPr lang="en-US" dirty="0"/>
              <a:t>PAUSE. LEAVE Project open to use in the next exercise.</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7</a:t>
            </a:fld>
            <a:endParaRPr lang="en-US" dirty="0"/>
          </a:p>
        </p:txBody>
      </p:sp>
      <p:pic>
        <p:nvPicPr>
          <p:cNvPr id="4" name="Picture 3"/>
          <p:cNvPicPr>
            <a:picLocks noChangeAspect="1"/>
          </p:cNvPicPr>
          <p:nvPr/>
        </p:nvPicPr>
        <p:blipFill>
          <a:blip r:embed="rId3"/>
          <a:stretch>
            <a:fillRect/>
          </a:stretch>
        </p:blipFill>
        <p:spPr>
          <a:xfrm>
            <a:off x="3662830" y="1828800"/>
            <a:ext cx="4709645" cy="3581400"/>
          </a:xfrm>
          <a:prstGeom prst="rect">
            <a:avLst/>
          </a:prstGeom>
        </p:spPr>
      </p:pic>
    </p:spTree>
    <p:extLst>
      <p:ext uri="{BB962C8B-B14F-4D97-AF65-F5344CB8AC3E}">
        <p14:creationId xmlns:p14="http://schemas.microsoft.com/office/powerpoint/2010/main" val="1016708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Entering Costs Per Use for Resources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dirty="0"/>
              <a:t>In addition to its pay or consumption rate, a resource can also have a cost </a:t>
            </a:r>
            <a:r>
              <a:rPr lang="en-US" dirty="0" smtClean="0"/>
              <a:t>associated with </a:t>
            </a:r>
            <a:r>
              <a:rPr lang="en-US" dirty="0"/>
              <a:t>each use</a:t>
            </a:r>
            <a:r>
              <a:rPr lang="en-US" dirty="0" smtClean="0"/>
              <a:t>.</a:t>
            </a:r>
          </a:p>
          <a:p>
            <a:pPr lvl="0"/>
            <a:r>
              <a:rPr lang="en-US" dirty="0"/>
              <a:t>In the following exercise, you will enter a per‐use cost for a material resource</a:t>
            </a:r>
            <a:r>
              <a:rPr lang="en-US" dirty="0" smtClean="0"/>
              <a:t>.</a:t>
            </a:r>
          </a:p>
          <a:p>
            <a:pPr lvl="0"/>
            <a:r>
              <a:rPr lang="en-US" dirty="0" smtClean="0"/>
              <a:t>Any </a:t>
            </a:r>
            <a:r>
              <a:rPr lang="en-US" dirty="0"/>
              <a:t>resource </a:t>
            </a:r>
            <a:r>
              <a:rPr lang="en-US" dirty="0" smtClean="0"/>
              <a:t>can have </a:t>
            </a:r>
            <a:r>
              <a:rPr lang="en-US" dirty="0"/>
              <a:t>a cost per use, in place of or in addition to the costs derived from their pay rates (</a:t>
            </a:r>
            <a:r>
              <a:rPr lang="en-US" dirty="0" smtClean="0"/>
              <a:t>work resources</a:t>
            </a:r>
            <a:r>
              <a:rPr lang="en-US" dirty="0"/>
              <a:t>) or consumption rates (material resources</a:t>
            </a:r>
            <a:r>
              <a:rPr lang="en-US" dirty="0" smtClean="0"/>
              <a:t>).</a:t>
            </a:r>
          </a:p>
          <a:p>
            <a:pPr lvl="0"/>
            <a:r>
              <a:rPr lang="en-US" dirty="0" smtClean="0"/>
              <a:t>You </a:t>
            </a:r>
            <a:r>
              <a:rPr lang="en-US" dirty="0"/>
              <a:t>can also specify whether the </a:t>
            </a:r>
            <a:r>
              <a:rPr lang="en-US" dirty="0" smtClean="0"/>
              <a:t>per‐use cost </a:t>
            </a:r>
            <a:r>
              <a:rPr lang="en-US" dirty="0"/>
              <a:t>should accrue at the beginning or end of the task to which it is assigned.</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8</a:t>
            </a:fld>
            <a:endParaRPr lang="en-US" dirty="0"/>
          </a:p>
        </p:txBody>
      </p:sp>
    </p:spTree>
    <p:extLst>
      <p:ext uri="{BB962C8B-B14F-4D97-AF65-F5344CB8AC3E}">
        <p14:creationId xmlns:p14="http://schemas.microsoft.com/office/powerpoint/2010/main" val="40837294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Enter a Cost Per Use for a Resource</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r>
              <a:rPr lang="en-US" sz="2000" dirty="0"/>
              <a:t>GET READY. </a:t>
            </a:r>
            <a:r>
              <a:rPr lang="en-US" sz="2000" dirty="0"/>
              <a:t>USE the project schedule you created in the previous exercise.</a:t>
            </a:r>
            <a:endParaRPr lang="en-US" sz="2000" dirty="0" smtClean="0"/>
          </a:p>
          <a:p>
            <a:pPr marL="457200" indent="-457200">
              <a:buFont typeface="+mj-lt"/>
              <a:buAutoNum type="arabicPeriod"/>
            </a:pPr>
            <a:r>
              <a:rPr lang="en-US" sz="2000" dirty="0"/>
              <a:t>On the Resource ribbon, click the down arrow under the Team Planner button </a:t>
            </a:r>
            <a:r>
              <a:rPr lang="en-US" sz="2000" dirty="0" smtClean="0"/>
              <a:t>and then </a:t>
            </a:r>
            <a:r>
              <a:rPr lang="en-US" sz="2000" dirty="0"/>
              <a:t>select the Resource Sheet.</a:t>
            </a:r>
          </a:p>
          <a:p>
            <a:pPr marL="457200" indent="-457200">
              <a:buFont typeface="+mj-lt"/>
              <a:buAutoNum type="arabicPeriod"/>
            </a:pPr>
            <a:r>
              <a:rPr lang="en-US" sz="2000" dirty="0" smtClean="0"/>
              <a:t>On </a:t>
            </a:r>
            <a:r>
              <a:rPr lang="en-US" sz="2000" dirty="0"/>
              <a:t>the Resource Sheet, select resource 11, Digital camera.</a:t>
            </a:r>
          </a:p>
          <a:p>
            <a:pPr marL="457200" indent="-457200">
              <a:buFont typeface="+mj-lt"/>
              <a:buAutoNum type="arabicPeriod"/>
            </a:pPr>
            <a:r>
              <a:rPr lang="en-US" sz="2000" dirty="0" smtClean="0"/>
              <a:t>On </a:t>
            </a:r>
            <a:r>
              <a:rPr lang="en-US" sz="2000" dirty="0"/>
              <a:t>the ribbon, in the Properties group, click the Information button. The </a:t>
            </a:r>
            <a:r>
              <a:rPr lang="en-US" sz="2000" dirty="0" smtClean="0"/>
              <a:t>Resource Information </a:t>
            </a:r>
            <a:r>
              <a:rPr lang="en-US" sz="2000" dirty="0"/>
              <a:t>dialog box appears.</a:t>
            </a:r>
          </a:p>
          <a:p>
            <a:pPr marL="457200" indent="-457200">
              <a:buFont typeface="+mj-lt"/>
              <a:buAutoNum type="arabicPeriod"/>
            </a:pPr>
            <a:r>
              <a:rPr lang="en-US" sz="2000" dirty="0" smtClean="0"/>
              <a:t>Select </a:t>
            </a:r>
            <a:r>
              <a:rPr lang="en-US" sz="2000" dirty="0"/>
              <a:t>the Costs tab</a:t>
            </a:r>
            <a:r>
              <a:rPr lang="en-US" sz="2000" dirty="0" smtClean="0"/>
              <a:t>.</a:t>
            </a:r>
          </a:p>
          <a:p>
            <a:pPr marL="457200" indent="-457200">
              <a:buFont typeface="+mj-lt"/>
              <a:buAutoNum type="arabicPeriod"/>
            </a:pPr>
            <a:r>
              <a:rPr lang="en-US" sz="2000" dirty="0"/>
              <a:t>Under Cost rate tables, select the A (Default) </a:t>
            </a:r>
            <a:r>
              <a:rPr lang="en-US" sz="2000" dirty="0" smtClean="0"/>
              <a:t>tab. The Digital </a:t>
            </a:r>
            <a:r>
              <a:rPr lang="en-US" sz="2000" dirty="0"/>
              <a:t>camera has a $20 maintenance fee every time you use it</a:t>
            </a:r>
            <a:r>
              <a:rPr lang="en-US" sz="2000" dirty="0" smtClean="0"/>
              <a:t>. </a:t>
            </a:r>
          </a:p>
          <a:p>
            <a:pPr marL="457200" indent="-457200">
              <a:buFont typeface="+mj-lt"/>
              <a:buAutoNum type="arabicPeriod"/>
            </a:pPr>
            <a:r>
              <a:rPr lang="en-US" sz="2000" dirty="0" smtClean="0"/>
              <a:t>In the first row under Per Use Cost, key 20 and then press Enter. </a:t>
            </a:r>
          </a:p>
          <a:p>
            <a:pPr marL="457200" indent="-457200">
              <a:buFont typeface="+mj-lt"/>
              <a:buAutoNum type="arabicPeriod"/>
            </a:pPr>
            <a:r>
              <a:rPr lang="en-US" sz="2000" dirty="0" smtClean="0"/>
              <a:t>Select End from the Cost accrual drop‐down box. Your screen should look similar to the figure on the next slide.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9</a:t>
            </a:fld>
            <a:endParaRPr lang="en-US" dirty="0"/>
          </a:p>
        </p:txBody>
      </p:sp>
    </p:spTree>
    <p:extLst>
      <p:ext uri="{BB962C8B-B14F-4D97-AF65-F5344CB8AC3E}">
        <p14:creationId xmlns:p14="http://schemas.microsoft.com/office/powerpoint/2010/main" val="2042046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sson01.pptx" id="{A6E6436D-862A-44BB-9917-BD42C0F519EB}" vid="{4BFA5848-0A22-4A44-9C35-1E798F4442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LessonXX</Template>
  <TotalTime>503</TotalTime>
  <Words>5988</Words>
  <Application>Microsoft Office PowerPoint</Application>
  <PresentationFormat>On-screen Show (4:3)</PresentationFormat>
  <Paragraphs>451</Paragraphs>
  <Slides>47</Slides>
  <Notes>46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ＭＳ ゴシック</vt:lpstr>
      <vt:lpstr>Arial</vt:lpstr>
      <vt:lpstr>Calibri</vt:lpstr>
      <vt:lpstr>Franklin Gothic Book</vt:lpstr>
      <vt:lpstr>Franklin Gothic Medium</vt:lpstr>
      <vt:lpstr>Segoe</vt:lpstr>
      <vt:lpstr>Segoe UI</vt:lpstr>
      <vt:lpstr>Segoe UI Light</vt:lpstr>
      <vt:lpstr>Segoe UI Semibold</vt:lpstr>
      <vt:lpstr>Segoe UI Semilight</vt:lpstr>
      <vt:lpstr>template</vt:lpstr>
      <vt:lpstr>Fine-Tuning Resources</vt:lpstr>
      <vt:lpstr>Objectives</vt:lpstr>
      <vt:lpstr>Entering Material Resource Consumption Rates</vt:lpstr>
      <vt:lpstr>Step-by-Step: Enter a Variable Consumption Rate for a Material Resource</vt:lpstr>
      <vt:lpstr>Step-by-Step: Enter a Variable Consumption Rate for a Material Resource</vt:lpstr>
      <vt:lpstr>Step-by-Step: Enter a Variable Consumption Rate for a Material Resource</vt:lpstr>
      <vt:lpstr>Step-by-Step: Enter a Variable Consumption Rate for a Material Resource</vt:lpstr>
      <vt:lpstr>Entering Costs Per Use for Resources</vt:lpstr>
      <vt:lpstr>Step-by-Step: Enter a Cost Per Use for a Resource</vt:lpstr>
      <vt:lpstr>Step-by-Step: Enter a Cost Per Use for a Resource</vt:lpstr>
      <vt:lpstr>Assigning Multiple Pay Rates for a Resource</vt:lpstr>
      <vt:lpstr>Step-by-Step: Assign Multiple Pay Rates for a Resource</vt:lpstr>
      <vt:lpstr>Step-by-Step: Assign Multiple Pay Rates for a Resource</vt:lpstr>
      <vt:lpstr>Applying Different Cost Rates to Assignments</vt:lpstr>
      <vt:lpstr>Step-by-Step: Apply a Different Cost Rate to an Assignment</vt:lpstr>
      <vt:lpstr>Step-by-Step: Apply a Different Cost Rate to an Assignment</vt:lpstr>
      <vt:lpstr>Step-by-Step: Apply a Different Cost Rate to an Assignment</vt:lpstr>
      <vt:lpstr>Step-by-Step: Apply a Different Cost Rate to an Assignment</vt:lpstr>
      <vt:lpstr>Specifying Resource Availability at Different Times</vt:lpstr>
      <vt:lpstr>Step-by-Step: Specify a Resource’s Availability Over Time</vt:lpstr>
      <vt:lpstr>Step-by-Step: Specify a Resource’s Availability Over Time</vt:lpstr>
      <vt:lpstr>Step-by-Step: Specify a Resource’s Availability Over Time</vt:lpstr>
      <vt:lpstr>Resolving Resource Overallocations Manually</vt:lpstr>
      <vt:lpstr>Resolving Resource Overallocations Manually</vt:lpstr>
      <vt:lpstr>Step-by-Step: Manually Resolve a Resource Overallocation</vt:lpstr>
      <vt:lpstr>Step-by-Step: Manually Resolve a Resource Overallocation</vt:lpstr>
      <vt:lpstr>Step-by-Step: Manually Resolve a Resource Overallocation</vt:lpstr>
      <vt:lpstr>Step-by-Step: Manually Resolve a Resource Overallocation</vt:lpstr>
      <vt:lpstr>Step-by-Step: Manually Resolve a Resource Overallocation</vt:lpstr>
      <vt:lpstr>Step-by-Step: Manually Resolve a Resource Overallocation</vt:lpstr>
      <vt:lpstr>Step-by-Step: Manually Resolve a Resource Overallocation</vt:lpstr>
      <vt:lpstr>Step-by-Step: Manually Resolve a Resource Overallocation</vt:lpstr>
      <vt:lpstr>Step-by-Step: Manually Resolve a Resource Overallocation</vt:lpstr>
      <vt:lpstr>Software Orientation</vt:lpstr>
      <vt:lpstr>Software Orientation</vt:lpstr>
      <vt:lpstr>Software Orientation</vt:lpstr>
      <vt:lpstr>Software Orientation</vt:lpstr>
      <vt:lpstr>Software Orientation</vt:lpstr>
      <vt:lpstr>Leveling Overallocated Resources</vt:lpstr>
      <vt:lpstr>Step-by-Step: Use Resource Leveling to Resolve an Overallocation</vt:lpstr>
      <vt:lpstr>Step-by-Step: Use Resource Leveling to Resolve an Overallocation</vt:lpstr>
      <vt:lpstr>Step-by-Step: Use Resource Leveling to Resolve an Overallocation</vt:lpstr>
      <vt:lpstr>Step-by-Step: Use Resource Leveling to Resolve an Overallocation</vt:lpstr>
      <vt:lpstr>Step-by-Step: Use Resource Leveling to Resolve an Overallocation</vt:lpstr>
      <vt:lpstr>Step-by-Step: Use Resource Leveling to Resolve an Overallocation</vt:lpstr>
      <vt:lpstr>Leveling Overallocated Resources</vt:lpstr>
      <vt:lpstr>Skill Summary</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Fine-Tuning Resources</dc:title>
  <dc:subject>Fine-Tuning Resources</dc:subject>
  <dc:creator>Joyce N.</dc:creator>
  <cp:keywords/>
  <dc:description/>
  <cp:lastModifiedBy>Joyce N.</cp:lastModifiedBy>
  <cp:revision>125</cp:revision>
  <dcterms:created xsi:type="dcterms:W3CDTF">2017-04-11T07:34:10Z</dcterms:created>
  <dcterms:modified xsi:type="dcterms:W3CDTF">2017-04-13T08:49:28Z</dcterms:modified>
  <cp:category/>
</cp:coreProperties>
</file>