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8"/>
  </p:notesMasterIdLst>
  <p:sldIdLst>
    <p:sldId id="256" r:id="rId2"/>
    <p:sldId id="258" r:id="rId3"/>
    <p:sldId id="374" r:id="rId4"/>
    <p:sldId id="375"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5" r:id="rId18"/>
    <p:sldId id="556" r:id="rId19"/>
    <p:sldId id="557" r:id="rId20"/>
    <p:sldId id="558" r:id="rId21"/>
    <p:sldId id="559" r:id="rId22"/>
    <p:sldId id="560" r:id="rId23"/>
    <p:sldId id="561" r:id="rId24"/>
    <p:sldId id="562" r:id="rId25"/>
    <p:sldId id="563" r:id="rId26"/>
    <p:sldId id="564" r:id="rId27"/>
    <p:sldId id="565" r:id="rId28"/>
    <p:sldId id="566" r:id="rId29"/>
    <p:sldId id="567" r:id="rId30"/>
    <p:sldId id="568" r:id="rId31"/>
    <p:sldId id="569" r:id="rId32"/>
    <p:sldId id="570" r:id="rId33"/>
    <p:sldId id="571" r:id="rId34"/>
    <p:sldId id="572" r:id="rId35"/>
    <p:sldId id="573" r:id="rId36"/>
    <p:sldId id="372" r:id="rId3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sorted by Group then by Cost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363609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A word of caution regarding the Multiple Level Undo feature—it will not undo all actions. For example, if you save a file, the undo feature cache is cleared and you cannot undo the save.</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156658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284161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3240014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2586753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with data summarized and grouped by Resource Group</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59004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1648418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Group Definition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2546785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40745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also auto‐fit any column by placing the cursor on the right side dividing line and double‐clicking.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4009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with multiple level grouping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1170181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can also apply multiple column filters. For example, suppose you want to display all tasks that are more than one week in duration and start between 2/1/17 and 3/30/17. You would apply an AutoFilter of “1 week or longer” to the Duration column and then apply an AutoFilter of “Between” 2/1/17 and 3/30/17 to the Start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4145417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If a Task or a Resource Sheet view has a filter applied to it, the name of the filter will be displayed in the Filter box on the View ribbon.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394796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3535264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displaying AutoFilter buttons on each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1163512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To turn the AutoFilter off or on, click the down arrow in the (No Filter) box in the Data Group and then select Display AutoFilter.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1136692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also use the </a:t>
            </a:r>
            <a:r>
              <a:rPr lang="en-US" sz="1200" b="1" i="0" u="none" strike="noStrike" kern="1200" baseline="0" dirty="0" smtClean="0">
                <a:solidFill>
                  <a:schemeClr val="tx1"/>
                </a:solidFill>
                <a:latin typeface="+mn-lt"/>
                <a:ea typeface="+mn-ea"/>
                <a:cs typeface="+mn-cs"/>
              </a:rPr>
              <a:t>F3 </a:t>
            </a:r>
            <a:r>
              <a:rPr lang="en-US" sz="1200" b="0" i="0" u="none" strike="noStrike" kern="1200" baseline="0" dirty="0" smtClean="0">
                <a:solidFill>
                  <a:schemeClr val="tx1"/>
                </a:solidFill>
                <a:latin typeface="+mn-lt"/>
                <a:ea typeface="+mn-ea"/>
                <a:cs typeface="+mn-cs"/>
              </a:rPr>
              <a:t>key to clear all filters.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965588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custom AutoFilter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3194830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687457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Way: </a:t>
            </a:r>
            <a:r>
              <a:rPr lang="en-US" sz="1200" b="0" i="0" u="none" strike="noStrike" kern="1200" baseline="0" dirty="0" smtClean="0">
                <a:solidFill>
                  <a:schemeClr val="tx1"/>
                </a:solidFill>
                <a:latin typeface="+mn-lt"/>
                <a:ea typeface="+mn-ea"/>
                <a:cs typeface="+mn-cs"/>
              </a:rPr>
              <a:t>You can also click the down arrow in the (No Filter) box in the Data group and then select New Filter.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94089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Sort dialog box also enables you to indicate whether items should be permanently renumbered according to the sort.</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1351869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Filter Definition dialog box with custom criteria entered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3411569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Unfinished Shoots filter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2140565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394557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370220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with summary table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413608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The Permanently renumber resources check box (or when in a task view, Permanently renumber tasks) is a Project‐level setting. If you check this box, Project permanently renumbers resources or tasks in any Microsoft Project file in which you sort. Because you might not want to permanently renumber tasks or resources every time you sort, it is a good idea to have this option turned off.</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88766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Sheet sorted with highest cost resource at top</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1931953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When you sort data in your project, the sort applies to the active view, no matter which table is currently displayed in the view. For example, if you sort the Task Usage view by finish date while the Entry table is visible, and then switch to the Cost table, you will see that the tasks are still sorted by finish date in the Cost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227570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Idea: </a:t>
            </a:r>
            <a:r>
              <a:rPr lang="en-US" sz="1200" b="0" i="0" u="none" strike="noStrike" kern="1200" baseline="0" dirty="0" smtClean="0">
                <a:solidFill>
                  <a:schemeClr val="tx1"/>
                </a:solidFill>
                <a:latin typeface="+mn-lt"/>
                <a:ea typeface="+mn-ea"/>
                <a:cs typeface="+mn-cs"/>
              </a:rPr>
              <a:t>You can also “unsort” your data by clicking the Sort button on the View ribbon, and then clicking By ID.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120200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505200"/>
            <a:ext cx="8534400" cy="912356"/>
          </a:xfrm>
        </p:spPr>
        <p:txBody>
          <a:bodyPr lIns="45720" rIns="45720">
            <a:normAutofit fontScale="90000"/>
          </a:bodyPr>
          <a:lstStyle/>
          <a:p>
            <a:pPr algn="r" eaLnBrk="1" hangingPunct="1">
              <a:defRPr/>
            </a:pPr>
            <a:r>
              <a:rPr lang="en-US" sz="4200" dirty="0" smtClean="0">
                <a:effectLst>
                  <a:outerShdw algn="tl">
                    <a:srgbClr val="000000"/>
                  </a:outerShdw>
                </a:effectLst>
              </a:rPr>
              <a:t>Project Information: Sorting, Grouping, and Filtering</a:t>
            </a:r>
            <a:endParaRPr lang="en-US" sz="4200" dirty="0">
              <a:effectLst>
                <a:outerShdw algn="tl">
                  <a:srgbClr val="000000"/>
                </a:outerShdw>
              </a:effectLst>
            </a:endParaRPr>
          </a:p>
        </p:txBody>
      </p:sp>
      <p:sp>
        <p:nvSpPr>
          <p:cNvPr id="2055" name="Subtitle 2"/>
          <p:cNvSpPr>
            <a:spLocks noGrp="1"/>
          </p:cNvSpPr>
          <p:nvPr>
            <p:ph type="body" idx="1"/>
          </p:nvPr>
        </p:nvSpPr>
        <p:spPr>
          <a:xfrm>
            <a:off x="304800" y="28194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7</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32228"/>
            <a:ext cx="8229600" cy="4944772"/>
          </a:xfrm>
        </p:spPr>
        <p:txBody>
          <a:bodyPr/>
          <a:lstStyle/>
          <a:p>
            <a:pPr marL="457200" indent="-457200">
              <a:buFont typeface="+mj-lt"/>
              <a:buAutoNum type="arabicPeriod" startAt="8"/>
            </a:pPr>
            <a:r>
              <a:rPr lang="en-US" sz="2000" dirty="0"/>
              <a:t>In the Sort by section, select Group from the drop‐down menu. Next to that, </a:t>
            </a:r>
            <a:r>
              <a:rPr lang="en-US" sz="2000" dirty="0" smtClean="0"/>
              <a:t>click Ascending</a:t>
            </a:r>
            <a:r>
              <a:rPr lang="en-US" sz="2000" dirty="0"/>
              <a:t>.</a:t>
            </a:r>
          </a:p>
          <a:p>
            <a:pPr marL="457200" indent="-457200">
              <a:buFont typeface="+mj-lt"/>
              <a:buAutoNum type="arabicPeriod" startAt="8"/>
            </a:pPr>
            <a:r>
              <a:rPr lang="en-US" sz="2000" dirty="0" smtClean="0"/>
              <a:t>In </a:t>
            </a:r>
            <a:r>
              <a:rPr lang="en-US" sz="2000" dirty="0"/>
              <a:t>the Then by section, select Cost from the drop‐down menu. Then, click the </a:t>
            </a:r>
            <a:r>
              <a:rPr lang="en-US" sz="2000" dirty="0" smtClean="0"/>
              <a:t>radio button </a:t>
            </a:r>
            <a:r>
              <a:rPr lang="en-US" sz="2000" dirty="0"/>
              <a:t>next to Descending. Make sure the Permanently renumber resources box </a:t>
            </a:r>
            <a:r>
              <a:rPr lang="en-US" sz="2000" dirty="0" smtClean="0"/>
              <a:t>is </a:t>
            </a:r>
            <a:r>
              <a:rPr lang="en-US" sz="2000" i="1" dirty="0" smtClean="0"/>
              <a:t>not</a:t>
            </a:r>
            <a:r>
              <a:rPr lang="en-US" sz="2000" dirty="0" smtClean="0"/>
              <a:t> </a:t>
            </a:r>
            <a:r>
              <a:rPr lang="en-US" sz="2000" dirty="0"/>
              <a:t>checked. Your screen should look similar to </a:t>
            </a:r>
            <a:r>
              <a:rPr lang="en-US" sz="2000" dirty="0" smtClean="0"/>
              <a:t>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pic>
        <p:nvPicPr>
          <p:cNvPr id="4" name="Picture 3"/>
          <p:cNvPicPr>
            <a:picLocks noChangeAspect="1"/>
          </p:cNvPicPr>
          <p:nvPr/>
        </p:nvPicPr>
        <p:blipFill>
          <a:blip r:embed="rId3"/>
          <a:stretch>
            <a:fillRect/>
          </a:stretch>
        </p:blipFill>
        <p:spPr>
          <a:xfrm>
            <a:off x="2560320" y="3429000"/>
            <a:ext cx="4023360" cy="2655597"/>
          </a:xfrm>
          <a:prstGeom prst="rect">
            <a:avLst/>
          </a:prstGeom>
        </p:spPr>
      </p:pic>
    </p:spTree>
    <p:extLst>
      <p:ext uri="{BB962C8B-B14F-4D97-AF65-F5344CB8AC3E}">
        <p14:creationId xmlns:p14="http://schemas.microsoft.com/office/powerpoint/2010/main" val="2878746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0"/>
            </a:pPr>
            <a:r>
              <a:rPr lang="en-US" sz="2000" dirty="0"/>
              <a:t>Click the Sort button. The Resource Sheet view is sorted to display resources </a:t>
            </a:r>
            <a:r>
              <a:rPr lang="en-US" sz="2000" dirty="0" smtClean="0"/>
              <a:t>sorted first </a:t>
            </a:r>
            <a:r>
              <a:rPr lang="en-US" sz="2000" dirty="0"/>
              <a:t>by </a:t>
            </a:r>
            <a:r>
              <a:rPr lang="en-US" sz="2000" dirty="0" smtClean="0"/>
              <a:t>Group </a:t>
            </a:r>
            <a:r>
              <a:rPr lang="en-US" sz="2000" dirty="0"/>
              <a:t>and then by Cost within each group. </a:t>
            </a:r>
            <a:r>
              <a:rPr lang="en-US" sz="2000" dirty="0" smtClean="0"/>
              <a:t>Your screen </a:t>
            </a:r>
            <a:r>
              <a:rPr lang="en-US" sz="2000" dirty="0"/>
              <a:t>should look </a:t>
            </a:r>
            <a:r>
              <a:rPr lang="en-US" sz="2000" dirty="0" smtClean="0"/>
              <a:t>like the figure on the next slide.</a:t>
            </a:r>
          </a:p>
          <a:p>
            <a:pPr marL="457200" indent="-457200">
              <a:buFont typeface="+mj-lt"/>
              <a:buAutoNum type="arabicPeriod" startAt="10"/>
            </a:pPr>
            <a:r>
              <a:rPr lang="en-US" sz="2000" kern="1200" dirty="0" smtClean="0"/>
              <a:t>Now </a:t>
            </a:r>
            <a:r>
              <a:rPr lang="en-US" sz="2000" kern="1200" dirty="0"/>
              <a:t>you will restore the data to its original order</a:t>
            </a:r>
            <a:r>
              <a:rPr lang="en-US" sz="2000" kern="1200" dirty="0"/>
              <a:t>. On the Quick Access Toolbar, click the Undo </a:t>
            </a:r>
            <a:r>
              <a:rPr lang="en-US" sz="2000" kern="1200" dirty="0" smtClean="0"/>
              <a:t>button. </a:t>
            </a:r>
            <a:r>
              <a:rPr lang="en-US" sz="2000" kern="1200" dirty="0"/>
              <a:t>The Undo </a:t>
            </a:r>
            <a:r>
              <a:rPr lang="en-US" sz="2000" kern="1200" dirty="0" smtClean="0"/>
              <a:t>button reverses </a:t>
            </a:r>
            <a:r>
              <a:rPr lang="en-US" sz="2000" kern="1200" dirty="0"/>
              <a:t>the last sort you performed, restoring the data to the original sort </a:t>
            </a:r>
            <a:r>
              <a:rPr lang="en-US" sz="2000" kern="1200" dirty="0" smtClean="0"/>
              <a:t>order (</a:t>
            </a:r>
            <a:r>
              <a:rPr lang="en-US" sz="2000" kern="1200" dirty="0"/>
              <a:t>by Cost only</a:t>
            </a:r>
            <a:r>
              <a:rPr lang="en-US" sz="2000" kern="1200" dirty="0" smtClean="0"/>
              <a:t>).</a:t>
            </a:r>
          </a:p>
          <a:p>
            <a:pPr marL="457200" indent="-457200">
              <a:buFont typeface="+mj-lt"/>
              <a:buAutoNum type="arabicPeriod" startAt="10"/>
            </a:pPr>
            <a:r>
              <a:rPr lang="en-US" sz="2000" dirty="0" smtClean="0"/>
              <a:t>Click Undo again</a:t>
            </a:r>
            <a:r>
              <a:rPr lang="en-US" sz="2000" dirty="0"/>
              <a:t>. The data is restored to the original order in </a:t>
            </a:r>
            <a:r>
              <a:rPr lang="en-US" sz="2000" dirty="0" smtClean="0"/>
              <a:t>the Summary </a:t>
            </a:r>
            <a:r>
              <a:rPr lang="en-US" sz="2000" dirty="0"/>
              <a:t>table of the Resource Sheet </a:t>
            </a:r>
            <a:r>
              <a:rPr lang="en-US" sz="2000" dirty="0" smtClean="0"/>
              <a:t>view. The </a:t>
            </a:r>
            <a:r>
              <a:rPr lang="en-US" sz="2000" dirty="0"/>
              <a:t>Multiple Level Undo enables you to undo actions or sets of actions while </a:t>
            </a:r>
            <a:r>
              <a:rPr lang="en-US" sz="2000" dirty="0" smtClean="0"/>
              <a:t>you are </a:t>
            </a:r>
            <a:r>
              <a:rPr lang="en-US" sz="2000" dirty="0"/>
              <a:t>working on your project schedule</a:t>
            </a:r>
            <a:r>
              <a:rPr lang="en-US" sz="2000" dirty="0" smtClean="0"/>
              <a:t>.</a:t>
            </a:r>
          </a:p>
          <a:p>
            <a:pPr marL="457200" indent="-457200">
              <a:buFont typeface="+mj-lt"/>
              <a:buAutoNum type="arabicPeriod" startAt="10"/>
            </a:pPr>
            <a:r>
              <a:rPr lang="en-US" sz="2000" dirty="0"/>
              <a:t>SAVE the project schedule.</a:t>
            </a:r>
          </a:p>
          <a:p>
            <a:r>
              <a:rPr lang="en-US" sz="2000"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1797716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pic>
        <p:nvPicPr>
          <p:cNvPr id="4" name="Picture 3"/>
          <p:cNvPicPr>
            <a:picLocks noChangeAspect="1"/>
          </p:cNvPicPr>
          <p:nvPr/>
        </p:nvPicPr>
        <p:blipFill>
          <a:blip r:embed="rId3"/>
          <a:stretch>
            <a:fillRect/>
          </a:stretch>
        </p:blipFill>
        <p:spPr>
          <a:xfrm>
            <a:off x="1645920" y="1592529"/>
            <a:ext cx="5852160" cy="4507966"/>
          </a:xfrm>
          <a:prstGeom prst="rect">
            <a:avLst/>
          </a:prstGeom>
        </p:spPr>
      </p:pic>
    </p:spTree>
    <p:extLst>
      <p:ext uri="{BB962C8B-B14F-4D97-AF65-F5344CB8AC3E}">
        <p14:creationId xmlns:p14="http://schemas.microsoft.com/office/powerpoint/2010/main" val="827911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Sorting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The Multiple Level Undo function </a:t>
            </a:r>
            <a:r>
              <a:rPr lang="en-US" dirty="0" smtClean="0"/>
              <a:t>allows </a:t>
            </a:r>
            <a:r>
              <a:rPr lang="en-US" dirty="0"/>
              <a:t>you to easily undo sets of actions you </a:t>
            </a:r>
            <a:r>
              <a:rPr lang="en-US" dirty="0" smtClean="0"/>
              <a:t>have performed </a:t>
            </a:r>
            <a:r>
              <a:rPr lang="en-US" dirty="0"/>
              <a:t>in Microsoft Project. You can undo changes that you purposely </a:t>
            </a:r>
            <a:r>
              <a:rPr lang="en-US" dirty="0" smtClean="0"/>
              <a:t>made, </a:t>
            </a:r>
            <a:r>
              <a:rPr lang="en-US" dirty="0"/>
              <a:t>or reverse mistakes that you make while working on your project schedule</a:t>
            </a:r>
            <a:r>
              <a:rPr lang="en-US" dirty="0" smtClean="0"/>
              <a:t>.</a:t>
            </a:r>
          </a:p>
          <a:p>
            <a:pPr lvl="0"/>
            <a:r>
              <a:rPr lang="en-US" dirty="0" smtClean="0"/>
              <a:t>The </a:t>
            </a:r>
            <a:r>
              <a:rPr lang="en-US" dirty="0"/>
              <a:t>functionality of Multiple Level Undo doesn’t stop there. It enables you to make, undo, </a:t>
            </a:r>
            <a:r>
              <a:rPr lang="en-US" dirty="0" smtClean="0"/>
              <a:t>and redo </a:t>
            </a:r>
            <a:r>
              <a:rPr lang="en-US" dirty="0"/>
              <a:t>changes to views, data, and </a:t>
            </a:r>
            <a:r>
              <a:rPr lang="en-US" dirty="0" smtClean="0"/>
              <a:t>options—so </a:t>
            </a:r>
            <a:r>
              <a:rPr lang="en-US" dirty="0"/>
              <a:t>you </a:t>
            </a:r>
            <a:r>
              <a:rPr lang="en-US" dirty="0" smtClean="0"/>
              <a:t>can </a:t>
            </a:r>
            <a:r>
              <a:rPr lang="en-US" dirty="0"/>
              <a:t>experiment with </a:t>
            </a:r>
            <a:r>
              <a:rPr lang="en-US" dirty="0" smtClean="0"/>
              <a:t>different scenarios </a:t>
            </a:r>
            <a:r>
              <a:rPr lang="en-US" dirty="0"/>
              <a:t>without causing permanent, undesired effects</a:t>
            </a:r>
            <a:r>
              <a:rPr lang="en-US" dirty="0" smtClean="0"/>
              <a:t>.</a:t>
            </a:r>
          </a:p>
          <a:p>
            <a:pPr lvl="0"/>
            <a:r>
              <a:rPr lang="en-US" dirty="0" smtClean="0"/>
              <a:t>You </a:t>
            </a:r>
            <a:r>
              <a:rPr lang="en-US" dirty="0"/>
              <a:t>can test several approaches </a:t>
            </a:r>
            <a:r>
              <a:rPr lang="en-US" dirty="0" smtClean="0"/>
              <a:t>to resolving </a:t>
            </a:r>
            <a:r>
              <a:rPr lang="en-US" dirty="0"/>
              <a:t>a problem or optimizing a project schedule in order to fully understand the </a:t>
            </a:r>
            <a:r>
              <a:rPr lang="en-US" dirty="0" smtClean="0"/>
              <a:t>implications of </a:t>
            </a:r>
            <a:r>
              <a:rPr lang="en-US" dirty="0"/>
              <a:t>each choice</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57331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Grouping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Another way to organize, view, and analyze the data in your project schedule is </a:t>
            </a:r>
            <a:r>
              <a:rPr lang="en-US" sz="2000" dirty="0" smtClean="0"/>
              <a:t>through grouping</a:t>
            </a:r>
            <a:r>
              <a:rPr lang="en-US" sz="2000" dirty="0"/>
              <a:t>. Grouping enables you to organize the task and resource criteria in your </a:t>
            </a:r>
            <a:r>
              <a:rPr lang="en-US" sz="2000" dirty="0" smtClean="0"/>
              <a:t>schedule according </a:t>
            </a:r>
            <a:r>
              <a:rPr lang="en-US" sz="2000" dirty="0"/>
              <a:t>to various criteria that you select</a:t>
            </a:r>
            <a:r>
              <a:rPr lang="en-US" sz="2000" dirty="0" smtClean="0"/>
              <a:t>.</a:t>
            </a:r>
          </a:p>
          <a:p>
            <a:pPr lvl="0"/>
            <a:r>
              <a:rPr lang="en-US" sz="2000" dirty="0" smtClean="0"/>
              <a:t>Similar </a:t>
            </a:r>
            <a:r>
              <a:rPr lang="en-US" sz="2000" dirty="0"/>
              <a:t>to sorting, grouping only changes </a:t>
            </a:r>
            <a:r>
              <a:rPr lang="en-US" sz="2000" dirty="0" smtClean="0"/>
              <a:t>the way </a:t>
            </a:r>
            <a:r>
              <a:rPr lang="en-US" sz="2000" dirty="0"/>
              <a:t>data is displayed—it does not change the data itself</a:t>
            </a:r>
            <a:r>
              <a:rPr lang="en-US" sz="2000" dirty="0" smtClean="0"/>
              <a:t>.</a:t>
            </a:r>
          </a:p>
          <a:p>
            <a:pPr lvl="0"/>
            <a:r>
              <a:rPr lang="en-US" sz="2000" dirty="0"/>
              <a:t>In the </a:t>
            </a:r>
            <a:r>
              <a:rPr lang="en-US" sz="2000" dirty="0" smtClean="0"/>
              <a:t>next exercise</a:t>
            </a:r>
            <a:r>
              <a:rPr lang="en-US" sz="2000" dirty="0"/>
              <a:t>, you will reorganize your project data using grouping. A </a:t>
            </a:r>
            <a:r>
              <a:rPr lang="en-US" sz="2000" b="1" i="1" dirty="0"/>
              <a:t>group</a:t>
            </a:r>
            <a:r>
              <a:rPr lang="en-US" sz="2000" dirty="0"/>
              <a:t> is a </a:t>
            </a:r>
            <a:r>
              <a:rPr lang="en-US" sz="2000" dirty="0" smtClean="0"/>
              <a:t>way to </a:t>
            </a:r>
            <a:r>
              <a:rPr lang="en-US" sz="2000" dirty="0"/>
              <a:t>reorder task or resource information in a table and to display summary values for each </a:t>
            </a:r>
            <a:r>
              <a:rPr lang="en-US" sz="2000" dirty="0" smtClean="0"/>
              <a:t>group according </a:t>
            </a:r>
            <a:r>
              <a:rPr lang="en-US" sz="2000" dirty="0"/>
              <a:t>to various criteria you can choose</a:t>
            </a:r>
            <a:r>
              <a:rPr lang="en-US" sz="2000" dirty="0" smtClean="0"/>
              <a:t>.</a:t>
            </a:r>
          </a:p>
          <a:p>
            <a:pPr lvl="0"/>
            <a:r>
              <a:rPr lang="en-US" sz="2000" dirty="0" smtClean="0"/>
              <a:t>Grouping </a:t>
            </a:r>
            <a:r>
              <a:rPr lang="en-US" sz="2000" dirty="0"/>
              <a:t>goes a step beyond sorting in </a:t>
            </a:r>
            <a:r>
              <a:rPr lang="en-US" sz="2000" dirty="0" smtClean="0"/>
              <a:t>that grouping </a:t>
            </a:r>
            <a:r>
              <a:rPr lang="en-US" sz="2000" dirty="0"/>
              <a:t>your project data will add summary values, called “roll‐ups,” at customized intervals.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1325144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Grouping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Grouping the data in a project schedule enables you to view your information from a </a:t>
            </a:r>
            <a:r>
              <a:rPr lang="en-US" sz="2000" dirty="0" smtClean="0"/>
              <a:t>variety of </a:t>
            </a:r>
            <a:r>
              <a:rPr lang="en-US" sz="2000" dirty="0"/>
              <a:t>perspectives. It also allows for a more detailed level of data analysis and presentation</a:t>
            </a:r>
            <a:r>
              <a:rPr lang="en-US" sz="2000" dirty="0" smtClean="0"/>
              <a:t>.</a:t>
            </a:r>
          </a:p>
          <a:p>
            <a:pPr lvl="0"/>
            <a:r>
              <a:rPr lang="en-US" sz="2000" dirty="0" smtClean="0"/>
              <a:t>Your </a:t>
            </a:r>
            <a:r>
              <a:rPr lang="en-US" sz="2000" dirty="0"/>
              <a:t>project schedule helps you track the work and costs </a:t>
            </a:r>
            <a:r>
              <a:rPr lang="en-US" sz="2000" dirty="0" smtClean="0"/>
              <a:t>associated with </a:t>
            </a:r>
            <a:r>
              <a:rPr lang="en-US" sz="2000" dirty="0"/>
              <a:t>your project. By using grouping, you also have the ability to look at more </a:t>
            </a:r>
            <a:r>
              <a:rPr lang="en-US" sz="2000" dirty="0" smtClean="0"/>
              <a:t>details—to understand </a:t>
            </a:r>
            <a:r>
              <a:rPr lang="en-US" sz="2000" dirty="0"/>
              <a:t>not just what is happening on your project, but also why</a:t>
            </a:r>
            <a:r>
              <a:rPr lang="en-US" sz="2000" dirty="0" smtClean="0"/>
              <a:t>.</a:t>
            </a:r>
          </a:p>
          <a:p>
            <a:pPr lvl="0"/>
            <a:r>
              <a:rPr lang="en-US" sz="2000" dirty="0"/>
              <a:t>As with sorting, grouping does not change the fundamental structure of your project </a:t>
            </a:r>
            <a:r>
              <a:rPr lang="en-US" sz="2000" dirty="0" smtClean="0"/>
              <a:t>schedule but </a:t>
            </a:r>
            <a:r>
              <a:rPr lang="en-US" sz="2000" dirty="0"/>
              <a:t>rather just reorganizes and summarizes it</a:t>
            </a:r>
            <a:r>
              <a:rPr lang="en-US" sz="2000" dirty="0" smtClean="0"/>
              <a:t>.</a:t>
            </a:r>
          </a:p>
          <a:p>
            <a:pPr lvl="0"/>
            <a:r>
              <a:rPr lang="en-US" sz="2000" dirty="0" smtClean="0"/>
              <a:t>Also </a:t>
            </a:r>
            <a:r>
              <a:rPr lang="en-US" sz="2000" dirty="0"/>
              <a:t>like sorting, grouping applies to all </a:t>
            </a:r>
            <a:r>
              <a:rPr lang="en-US" sz="2000" dirty="0" smtClean="0"/>
              <a:t>tables you </a:t>
            </a:r>
            <a:r>
              <a:rPr lang="en-US" sz="2000" dirty="0"/>
              <a:t>can display in the view. You can use any of the predefined groups, customize </a:t>
            </a:r>
            <a:r>
              <a:rPr lang="en-US" sz="2000" dirty="0" smtClean="0"/>
              <a:t>these predefined </a:t>
            </a:r>
            <a:r>
              <a:rPr lang="en-US" sz="2000" dirty="0"/>
              <a:t>groups, or create your own.</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71081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you created in the previous exercise.</a:t>
            </a:r>
            <a:endParaRPr lang="en-US" dirty="0" smtClean="0"/>
          </a:p>
          <a:p>
            <a:pPr marL="457200" indent="-457200">
              <a:buFont typeface="+mj-lt"/>
              <a:buAutoNum type="arabicPeriod"/>
            </a:pPr>
            <a:r>
              <a:rPr lang="en-US" dirty="0"/>
              <a:t>On the View ribbon, in the Group By box, click the down </a:t>
            </a:r>
            <a:r>
              <a:rPr lang="en-US" dirty="0" smtClean="0"/>
              <a:t>arrow </a:t>
            </a:r>
            <a:r>
              <a:rPr lang="en-US" dirty="0"/>
              <a:t>and </a:t>
            </a:r>
            <a:r>
              <a:rPr lang="en-US" dirty="0" smtClean="0"/>
              <a:t>click </a:t>
            </a:r>
            <a:r>
              <a:rPr lang="en-US" dirty="0"/>
              <a:t>Resource Group. Microsoft Project reorganizes </a:t>
            </a:r>
            <a:r>
              <a:rPr lang="en-US" dirty="0" smtClean="0"/>
              <a:t>the data </a:t>
            </a:r>
            <a:r>
              <a:rPr lang="en-US" dirty="0"/>
              <a:t>into resource groups and presents it in an expanded </a:t>
            </a:r>
            <a:r>
              <a:rPr lang="en-US" dirty="0" smtClean="0"/>
              <a:t>outline. </a:t>
            </a:r>
            <a:r>
              <a:rPr lang="en-US" dirty="0"/>
              <a:t>It also </a:t>
            </a:r>
            <a:r>
              <a:rPr lang="en-US" dirty="0" smtClean="0"/>
              <a:t>adds summary </a:t>
            </a:r>
            <a:r>
              <a:rPr lang="en-US" dirty="0"/>
              <a:t>costs by group. Your screen should look </a:t>
            </a:r>
            <a:r>
              <a:rPr lang="en-US" dirty="0" smtClean="0"/>
              <a:t>like the figure on the next slide.</a:t>
            </a:r>
          </a:p>
          <a:p>
            <a:pPr marL="457200" indent="0">
              <a:buNone/>
            </a:pPr>
            <a:r>
              <a:rPr lang="en-US" dirty="0"/>
              <a:t>The summary data rows are set off with a colored </a:t>
            </a:r>
            <a:r>
              <a:rPr lang="en-US" dirty="0" smtClean="0"/>
              <a:t>background. Because </a:t>
            </a:r>
            <a:r>
              <a:rPr lang="en-US" dirty="0"/>
              <a:t>the data in the summary rows is derived from subordinate data, this </a:t>
            </a:r>
            <a:r>
              <a:rPr lang="en-US" dirty="0" smtClean="0"/>
              <a:t>cannot be </a:t>
            </a:r>
            <a:r>
              <a:rPr lang="en-US" dirty="0"/>
              <a:t>changed directly. To have more control over how your data is presented, you </a:t>
            </a:r>
            <a:r>
              <a:rPr lang="en-US" dirty="0" smtClean="0"/>
              <a:t>can create </a:t>
            </a:r>
            <a:r>
              <a:rPr lang="en-US" dirty="0"/>
              <a:t>custom groups.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3970111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pic>
        <p:nvPicPr>
          <p:cNvPr id="3" name="Picture 2"/>
          <p:cNvPicPr>
            <a:picLocks noChangeAspect="1"/>
          </p:cNvPicPr>
          <p:nvPr/>
        </p:nvPicPr>
        <p:blipFill>
          <a:blip r:embed="rId3"/>
          <a:stretch>
            <a:fillRect/>
          </a:stretch>
        </p:blipFill>
        <p:spPr>
          <a:xfrm>
            <a:off x="1965960" y="1621016"/>
            <a:ext cx="5212080" cy="4398784"/>
          </a:xfrm>
          <a:prstGeom prst="rect">
            <a:avLst/>
          </a:prstGeom>
        </p:spPr>
      </p:pic>
    </p:spTree>
    <p:extLst>
      <p:ext uri="{BB962C8B-B14F-4D97-AF65-F5344CB8AC3E}">
        <p14:creationId xmlns:p14="http://schemas.microsoft.com/office/powerpoint/2010/main" val="1650752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2"/>
            </a:pPr>
            <a:r>
              <a:rPr lang="en-US" dirty="0"/>
              <a:t>On the View ribbon, in the Group By box, click the down </a:t>
            </a:r>
            <a:r>
              <a:rPr lang="en-US" dirty="0" smtClean="0"/>
              <a:t>arrow </a:t>
            </a:r>
            <a:r>
              <a:rPr lang="en-US" dirty="0"/>
              <a:t>and then click More Groups. The More Groups dialog box appears</a:t>
            </a:r>
            <a:r>
              <a:rPr lang="en-US" dirty="0" smtClean="0"/>
              <a:t>, displaying </a:t>
            </a:r>
            <a:r>
              <a:rPr lang="en-US" dirty="0"/>
              <a:t>all of the predefined groups for tasks and resources available to you</a:t>
            </a:r>
            <a:r>
              <a:rPr lang="en-US" dirty="0" smtClean="0"/>
              <a:t>. You </a:t>
            </a:r>
            <a:r>
              <a:rPr lang="en-US" dirty="0"/>
              <a:t>will create a new group that is similar to the Resource Group.</a:t>
            </a:r>
          </a:p>
          <a:p>
            <a:pPr marL="457200" indent="-457200">
              <a:buFont typeface="+mj-lt"/>
              <a:buAutoNum type="arabicPeriod" startAt="2"/>
            </a:pPr>
            <a:r>
              <a:rPr lang="en-US" dirty="0" smtClean="0"/>
              <a:t>Select </a:t>
            </a:r>
            <a:r>
              <a:rPr lang="en-US" dirty="0"/>
              <a:t>Resource Group (if it is not already selected) and then click the </a:t>
            </a:r>
            <a:r>
              <a:rPr lang="en-US" dirty="0" smtClean="0"/>
              <a:t>Copy button</a:t>
            </a:r>
            <a:r>
              <a:rPr lang="en-US" dirty="0"/>
              <a:t>. The Group Definition dialog box appears.</a:t>
            </a:r>
          </a:p>
          <a:p>
            <a:pPr marL="457200" indent="-457200">
              <a:buFont typeface="+mj-lt"/>
              <a:buAutoNum type="arabicPeriod" startAt="2"/>
            </a:pPr>
            <a:r>
              <a:rPr lang="en-US" dirty="0" smtClean="0"/>
              <a:t>In </a:t>
            </a:r>
            <a:r>
              <a:rPr lang="en-US" dirty="0"/>
              <a:t>the Names box, key Resource Groups by Cost.</a:t>
            </a:r>
          </a:p>
          <a:p>
            <a:pPr marL="457200" indent="-457200">
              <a:buFont typeface="+mj-lt"/>
              <a:buAutoNum type="arabicPeriod" startAt="2"/>
            </a:pPr>
            <a:r>
              <a:rPr lang="en-US" dirty="0" smtClean="0"/>
              <a:t>In </a:t>
            </a:r>
            <a:r>
              <a:rPr lang="en-US" dirty="0"/>
              <a:t>the Field Name column, click the first empty cell below Group.</a:t>
            </a:r>
          </a:p>
          <a:p>
            <a:pPr marL="457200" indent="-457200">
              <a:buFont typeface="+mj-lt"/>
              <a:buAutoNum type="arabicPeriod" startAt="2"/>
            </a:pPr>
            <a:r>
              <a:rPr lang="en-US" dirty="0" smtClean="0"/>
              <a:t>Key </a:t>
            </a:r>
            <a:r>
              <a:rPr lang="en-US" dirty="0"/>
              <a:t>or select Cost.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2951924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In the Order column for the Cost field, click on Ascending to select it and </a:t>
            </a:r>
            <a:r>
              <a:rPr lang="en-US" sz="2000" dirty="0" smtClean="0"/>
              <a:t>then select </a:t>
            </a:r>
            <a:r>
              <a:rPr lang="en-US" sz="2000" dirty="0"/>
              <a:t>Descending from the drop‐down menu. The resources will be sorted </a:t>
            </a:r>
            <a:r>
              <a:rPr lang="en-US" sz="2000" dirty="0" smtClean="0"/>
              <a:t>within their </a:t>
            </a:r>
            <a:r>
              <a:rPr lang="en-US" sz="2000" dirty="0"/>
              <a:t>groups by descending cost. The Group Definition dialog box should </a:t>
            </a:r>
            <a:r>
              <a:rPr lang="en-US" sz="2000" dirty="0" smtClean="0"/>
              <a:t>look similar </a:t>
            </a:r>
            <a:r>
              <a:rPr lang="en-US" sz="2000" dirty="0"/>
              <a:t>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pic>
        <p:nvPicPr>
          <p:cNvPr id="4" name="Picture 3"/>
          <p:cNvPicPr>
            <a:picLocks noChangeAspect="1"/>
          </p:cNvPicPr>
          <p:nvPr/>
        </p:nvPicPr>
        <p:blipFill>
          <a:blip r:embed="rId3"/>
          <a:stretch>
            <a:fillRect/>
          </a:stretch>
        </p:blipFill>
        <p:spPr>
          <a:xfrm>
            <a:off x="2286000" y="2895600"/>
            <a:ext cx="4572000" cy="3078482"/>
          </a:xfrm>
          <a:prstGeom prst="rect">
            <a:avLst/>
          </a:prstGeom>
        </p:spPr>
      </p:pic>
    </p:spTree>
    <p:extLst>
      <p:ext uri="{BB962C8B-B14F-4D97-AF65-F5344CB8AC3E}">
        <p14:creationId xmlns:p14="http://schemas.microsoft.com/office/powerpoint/2010/main" val="319338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685800" y="2562225"/>
            <a:ext cx="7772400" cy="1813560"/>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8"/>
            </a:pPr>
            <a:r>
              <a:rPr lang="en-US" sz="2000" dirty="0"/>
              <a:t>In the Group Definition dialog box, click the Define Group Intervals button. </a:t>
            </a:r>
            <a:r>
              <a:rPr lang="en-US" sz="2000" dirty="0" smtClean="0"/>
              <a:t>The Define </a:t>
            </a:r>
            <a:r>
              <a:rPr lang="en-US" sz="2000" dirty="0"/>
              <a:t>Group Intervals dialog box appears.</a:t>
            </a:r>
          </a:p>
          <a:p>
            <a:pPr marL="457200" indent="-457200">
              <a:buFont typeface="+mj-lt"/>
              <a:buAutoNum type="arabicPeriod" startAt="8"/>
            </a:pPr>
            <a:r>
              <a:rPr lang="en-US" sz="2000" dirty="0" smtClean="0"/>
              <a:t>In </a:t>
            </a:r>
            <a:r>
              <a:rPr lang="en-US" sz="2000" dirty="0"/>
              <a:t>the Group on box, select Interval from the drop‐down menu.</a:t>
            </a:r>
          </a:p>
          <a:p>
            <a:pPr marL="457200" indent="-457200">
              <a:buFont typeface="+mj-lt"/>
              <a:buAutoNum type="arabicPeriod" startAt="8"/>
            </a:pPr>
            <a:r>
              <a:rPr lang="en-US" sz="2000" dirty="0" smtClean="0"/>
              <a:t>Key </a:t>
            </a:r>
            <a:r>
              <a:rPr lang="en-US" sz="2000" dirty="0"/>
              <a:t>500 in the Group interval box and then click OK.</a:t>
            </a:r>
          </a:p>
          <a:p>
            <a:pPr marL="457200" indent="-457200">
              <a:buFont typeface="+mj-lt"/>
              <a:buAutoNum type="arabicPeriod" startAt="8"/>
            </a:pPr>
            <a:r>
              <a:rPr lang="en-US" sz="2000" dirty="0" smtClean="0"/>
              <a:t>In </a:t>
            </a:r>
            <a:r>
              <a:rPr lang="en-US" sz="2000" dirty="0"/>
              <a:t>the Group Definition dialog box, click the Save button to close the </a:t>
            </a:r>
            <a:r>
              <a:rPr lang="en-US" sz="2000" dirty="0" smtClean="0"/>
              <a:t>dialog box</a:t>
            </a:r>
            <a:r>
              <a:rPr lang="en-US" sz="2000" dirty="0"/>
              <a:t>. Resource Groups by Cost appears as a new group in the More </a:t>
            </a:r>
            <a:r>
              <a:rPr lang="en-US" sz="2000" dirty="0" smtClean="0"/>
              <a:t>Groups dialog </a:t>
            </a:r>
            <a:r>
              <a:rPr lang="en-US" sz="2000" dirty="0"/>
              <a:t>box.</a:t>
            </a:r>
          </a:p>
          <a:p>
            <a:pPr marL="457200" indent="-457200">
              <a:buFont typeface="+mj-lt"/>
              <a:buAutoNum type="arabicPeriod" startAt="8"/>
            </a:pPr>
            <a:r>
              <a:rPr lang="en-US" sz="2000" dirty="0" smtClean="0"/>
              <a:t>In </a:t>
            </a:r>
            <a:r>
              <a:rPr lang="en-US" sz="2000" dirty="0"/>
              <a:t>the More Groups dialog box, click Apply. Microsoft Project applies the </a:t>
            </a:r>
            <a:r>
              <a:rPr lang="en-US" sz="2000" dirty="0" smtClean="0"/>
              <a:t>new group </a:t>
            </a:r>
            <a:r>
              <a:rPr lang="en-US" sz="2000" dirty="0"/>
              <a:t>to the Resource Sheet view.</a:t>
            </a:r>
          </a:p>
          <a:p>
            <a:pPr marL="457200" indent="-457200">
              <a:buFont typeface="+mj-lt"/>
              <a:buAutoNum type="arabicPeriod" startAt="8"/>
            </a:pPr>
            <a:r>
              <a:rPr lang="en-US" sz="2000" dirty="0" smtClean="0"/>
              <a:t>Right‐click </a:t>
            </a:r>
            <a:r>
              <a:rPr lang="en-US" sz="2000" dirty="0"/>
              <a:t>the Resource Name column heading and then select Field Settings</a:t>
            </a:r>
            <a:r>
              <a:rPr lang="en-US" sz="2000" dirty="0" smtClean="0"/>
              <a:t>. The </a:t>
            </a:r>
            <a:r>
              <a:rPr lang="en-US" sz="2000" dirty="0"/>
              <a:t>Field Settings dialog box appears. You want to widen the </a:t>
            </a:r>
            <a:r>
              <a:rPr lang="en-US" sz="2000" dirty="0" smtClean="0"/>
              <a:t>Resource Name </a:t>
            </a:r>
            <a:r>
              <a:rPr lang="en-US" sz="2000" dirty="0"/>
              <a:t>column.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3483358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4"/>
            </a:pPr>
            <a:r>
              <a:rPr lang="en-US" sz="2000" dirty="0"/>
              <a:t>In the Field Settings dialog box, click the Best Fit button. The Resource </a:t>
            </a:r>
            <a:r>
              <a:rPr lang="en-US" sz="2000" dirty="0" smtClean="0"/>
              <a:t>Name column </a:t>
            </a:r>
            <a:r>
              <a:rPr lang="en-US" sz="2000" dirty="0"/>
              <a:t>is widened. If needed, scroll to the top of the view. Your screen </a:t>
            </a:r>
            <a:r>
              <a:rPr lang="en-US" sz="2000" dirty="0" smtClean="0"/>
              <a:t>should look </a:t>
            </a:r>
            <a:r>
              <a:rPr lang="en-US" sz="2000" dirty="0"/>
              <a:t>similar to </a:t>
            </a:r>
            <a:r>
              <a:rPr lang="en-US" sz="2000" dirty="0" smtClean="0"/>
              <a:t>the figure on the next slide. The </a:t>
            </a:r>
            <a:r>
              <a:rPr lang="en-US" sz="2000" dirty="0"/>
              <a:t>resources are grouped by Resource Group (the yellow shaded cells) and </a:t>
            </a:r>
            <a:r>
              <a:rPr lang="en-US" sz="2000" dirty="0" smtClean="0"/>
              <a:t>within each </a:t>
            </a:r>
            <a:r>
              <a:rPr lang="en-US" sz="2000" dirty="0"/>
              <a:t>group by cost values at $500 increments (the blue shaded cells</a:t>
            </a:r>
            <a:r>
              <a:rPr lang="en-US" sz="2000" dirty="0" smtClean="0"/>
              <a:t>).</a:t>
            </a:r>
          </a:p>
          <a:p>
            <a:pPr marL="457200" indent="-457200">
              <a:buFont typeface="+mj-lt"/>
              <a:buAutoNum type="arabicPeriod" startAt="14"/>
            </a:pPr>
            <a:r>
              <a:rPr lang="en-US" sz="2000" dirty="0"/>
              <a:t>After you have reviewed the groupings you created, in the Group By box, click on </a:t>
            </a:r>
            <a:r>
              <a:rPr lang="en-US" sz="2000" dirty="0" smtClean="0"/>
              <a:t>the down arrow </a:t>
            </a:r>
            <a:r>
              <a:rPr lang="en-US" sz="2000" dirty="0"/>
              <a:t>in the Data group, and </a:t>
            </a:r>
            <a:r>
              <a:rPr lang="en-US" sz="2000" dirty="0" smtClean="0"/>
              <a:t>then click </a:t>
            </a:r>
            <a:r>
              <a:rPr lang="en-US" sz="2000" dirty="0"/>
              <a:t>[No Group]. Microsoft Project removes the groupings, restoring the original data</a:t>
            </a:r>
            <a:r>
              <a:rPr lang="en-US" sz="2000" dirty="0" smtClean="0"/>
              <a:t>. Displaying </a:t>
            </a:r>
            <a:r>
              <a:rPr lang="en-US" sz="2000" dirty="0"/>
              <a:t>or removing a group has no effect on the data in the project.</a:t>
            </a:r>
          </a:p>
          <a:p>
            <a:pPr marL="457200" indent="-457200">
              <a:buFont typeface="+mj-lt"/>
              <a:buAutoNum type="arabicPeriod" startAt="14"/>
            </a:pPr>
            <a:r>
              <a:rPr lang="en-US" sz="2000" dirty="0" smtClean="0"/>
              <a:t>SAVE </a:t>
            </a:r>
            <a:r>
              <a:rPr lang="en-US" sz="2000" dirty="0"/>
              <a:t>the project schedule.</a:t>
            </a:r>
          </a:p>
          <a:p>
            <a:r>
              <a:rPr lang="en-US" sz="2000"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684853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Group Data in a Resource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pic>
        <p:nvPicPr>
          <p:cNvPr id="4" name="Picture 3"/>
          <p:cNvPicPr>
            <a:picLocks noChangeAspect="1"/>
          </p:cNvPicPr>
          <p:nvPr/>
        </p:nvPicPr>
        <p:blipFill>
          <a:blip r:embed="rId3"/>
          <a:stretch>
            <a:fillRect/>
          </a:stretch>
        </p:blipFill>
        <p:spPr>
          <a:xfrm>
            <a:off x="1508760" y="1600200"/>
            <a:ext cx="6126480" cy="4377518"/>
          </a:xfrm>
          <a:prstGeom prst="rect">
            <a:avLst/>
          </a:prstGeom>
        </p:spPr>
      </p:pic>
    </p:spTree>
    <p:extLst>
      <p:ext uri="{BB962C8B-B14F-4D97-AF65-F5344CB8AC3E}">
        <p14:creationId xmlns:p14="http://schemas.microsoft.com/office/powerpoint/2010/main" val="3320737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Filtering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The feature called filtering allows you to look only at specific task or resource data that </a:t>
            </a:r>
            <a:r>
              <a:rPr lang="en-US" sz="2000" dirty="0" smtClean="0"/>
              <a:t>meets specific </a:t>
            </a:r>
            <a:r>
              <a:rPr lang="en-US" sz="2000" dirty="0"/>
              <a:t>criteria. Filtering hides task or resource data that does not meet the criteria </a:t>
            </a:r>
            <a:r>
              <a:rPr lang="en-US" sz="2000" dirty="0" smtClean="0"/>
              <a:t>you specify </a:t>
            </a:r>
            <a:r>
              <a:rPr lang="en-US" sz="2000" dirty="0"/>
              <a:t>and displays only the data in which you are interested. You can use a predefined filter</a:t>
            </a:r>
            <a:r>
              <a:rPr lang="en-US" sz="2000" dirty="0" smtClean="0"/>
              <a:t>, AutoFilters</a:t>
            </a:r>
            <a:r>
              <a:rPr lang="en-US" sz="2000" dirty="0"/>
              <a:t>, or create a custom filter</a:t>
            </a:r>
            <a:r>
              <a:rPr lang="en-US" sz="2000" dirty="0" smtClean="0"/>
              <a:t>.</a:t>
            </a:r>
          </a:p>
          <a:p>
            <a:pPr lvl="0"/>
            <a:r>
              <a:rPr lang="en-US" sz="2000" dirty="0"/>
              <a:t>In the </a:t>
            </a:r>
            <a:r>
              <a:rPr lang="en-US" sz="2000" dirty="0" smtClean="0"/>
              <a:t>next exercise</a:t>
            </a:r>
            <a:r>
              <a:rPr lang="en-US" sz="2000" dirty="0"/>
              <a:t>, you will create and apply a filter to the project schedule to enable </a:t>
            </a:r>
            <a:r>
              <a:rPr lang="en-US" sz="2000" dirty="0" smtClean="0"/>
              <a:t>you to </a:t>
            </a:r>
            <a:r>
              <a:rPr lang="en-US" sz="2000" dirty="0"/>
              <a:t>look at only the tasks dealing with scene shoots</a:t>
            </a:r>
            <a:r>
              <a:rPr lang="en-US" sz="2000" dirty="0" smtClean="0"/>
              <a:t>.</a:t>
            </a:r>
          </a:p>
          <a:p>
            <a:pPr lvl="0"/>
            <a:r>
              <a:rPr lang="en-US" sz="2000" dirty="0" smtClean="0"/>
              <a:t>A </a:t>
            </a:r>
            <a:r>
              <a:rPr lang="en-US" sz="2000" b="1" i="1" dirty="0"/>
              <a:t>filter</a:t>
            </a:r>
            <a:r>
              <a:rPr lang="en-US" sz="2000" dirty="0"/>
              <a:t> is a tool that enables you to see </a:t>
            </a:r>
            <a:r>
              <a:rPr lang="en-US" sz="2000" dirty="0" smtClean="0"/>
              <a:t>or highlight </a:t>
            </a:r>
            <a:r>
              <a:rPr lang="en-US" sz="2000" dirty="0"/>
              <a:t>in a table only the task or resource information that meets criteria you choose</a:t>
            </a:r>
            <a:r>
              <a:rPr lang="en-US" sz="2000" dirty="0" smtClean="0"/>
              <a:t>.</a:t>
            </a:r>
          </a:p>
          <a:p>
            <a:pPr lvl="0"/>
            <a:r>
              <a:rPr lang="en-US" sz="2000" dirty="0" smtClean="0"/>
              <a:t>Filtering doesn’t </a:t>
            </a:r>
            <a:r>
              <a:rPr lang="en-US" sz="2000" dirty="0"/>
              <a:t>change the data in your project schedule—it only changes the data’s appearance.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283330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and Applying a Filter</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There are two ways to apply filters to a view—predefined filters or AutoFilters:</a:t>
            </a:r>
          </a:p>
          <a:p>
            <a:pPr lvl="0"/>
            <a:r>
              <a:rPr lang="en-US" sz="2000" dirty="0" smtClean="0"/>
              <a:t>Predefined </a:t>
            </a:r>
            <a:r>
              <a:rPr lang="en-US" sz="2000" dirty="0"/>
              <a:t>or custom filters allow you to see or highlight only the task or </a:t>
            </a:r>
            <a:r>
              <a:rPr lang="en-US" sz="2000" dirty="0" smtClean="0"/>
              <a:t>resource information </a:t>
            </a:r>
            <a:r>
              <a:rPr lang="en-US" sz="2000" dirty="0"/>
              <a:t>that meets the criteria of the filter. For example, the Milestones filter </a:t>
            </a:r>
            <a:r>
              <a:rPr lang="en-US" sz="2000" dirty="0" smtClean="0"/>
              <a:t>displays only </a:t>
            </a:r>
            <a:r>
              <a:rPr lang="en-US" sz="2000" dirty="0"/>
              <a:t>tasks that are milestones. Some predefined filters, such as the Date </a:t>
            </a:r>
            <a:r>
              <a:rPr lang="en-US" sz="2000" dirty="0" smtClean="0"/>
              <a:t>Range filter</a:t>
            </a:r>
            <a:r>
              <a:rPr lang="en-US" sz="2000" dirty="0"/>
              <a:t>, require you to enter criteria (a date) to set up the filter.</a:t>
            </a:r>
          </a:p>
          <a:p>
            <a:pPr lvl="0"/>
            <a:r>
              <a:rPr lang="en-US" sz="2000" b="1" i="1" dirty="0" smtClean="0"/>
              <a:t>AutoFilters</a:t>
            </a:r>
            <a:r>
              <a:rPr lang="en-US" sz="2000" dirty="0" smtClean="0"/>
              <a:t> </a:t>
            </a:r>
            <a:r>
              <a:rPr lang="en-US" sz="2000" dirty="0"/>
              <a:t>are used for more informal or impromptu filtering. An AutoFilter is a </a:t>
            </a:r>
            <a:r>
              <a:rPr lang="en-US" sz="2000" dirty="0" smtClean="0"/>
              <a:t>quick way </a:t>
            </a:r>
            <a:r>
              <a:rPr lang="en-US" sz="2000" dirty="0"/>
              <a:t>to view only the task or resource information that meets the criteria you choose</a:t>
            </a:r>
            <a:r>
              <a:rPr lang="en-US" sz="2000" dirty="0" smtClean="0"/>
              <a:t>. When </a:t>
            </a:r>
            <a:r>
              <a:rPr lang="en-US" sz="2000" dirty="0"/>
              <a:t>the AutoFilter feature is turned on, small down arrows are visible adjacent to </a:t>
            </a:r>
            <a:r>
              <a:rPr lang="en-US" sz="2000" dirty="0" smtClean="0"/>
              <a:t>the column </a:t>
            </a:r>
            <a:r>
              <a:rPr lang="en-US" sz="2000" dirty="0"/>
              <a:t>heading name. Clicking the arrow activates a list of criteria that can be used </a:t>
            </a:r>
            <a:r>
              <a:rPr lang="en-US" sz="2000" dirty="0" smtClean="0"/>
              <a:t>to filter </a:t>
            </a:r>
            <a:r>
              <a:rPr lang="en-US" sz="2000" dirty="0"/>
              <a:t>the data</a:t>
            </a:r>
            <a:r>
              <a:rPr lang="en-US" sz="2000"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55905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and Apply a Filter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you created in the previous exercise.</a:t>
            </a:r>
            <a:endParaRPr lang="en-US" dirty="0" smtClean="0"/>
          </a:p>
          <a:p>
            <a:pPr marL="457200" indent="-457200">
              <a:buFont typeface="+mj-lt"/>
              <a:buAutoNum type="arabicPeriod"/>
            </a:pPr>
            <a:r>
              <a:rPr lang="en-US" dirty="0"/>
              <a:t>On the View ribbon, in the Task Views group, click the upper portion of the </a:t>
            </a:r>
            <a:r>
              <a:rPr lang="en-US" dirty="0" smtClean="0"/>
              <a:t>Gantt Chart </a:t>
            </a:r>
            <a:r>
              <a:rPr lang="en-US" dirty="0"/>
              <a:t>button. The Gantt Chart view appears.</a:t>
            </a:r>
          </a:p>
          <a:p>
            <a:pPr marL="457200" indent="-457200">
              <a:buFont typeface="+mj-lt"/>
              <a:buAutoNum type="arabicPeriod"/>
            </a:pPr>
            <a:r>
              <a:rPr lang="en-US" dirty="0" smtClean="0"/>
              <a:t>AutoFilter </a:t>
            </a:r>
            <a:r>
              <a:rPr lang="en-US" dirty="0"/>
              <a:t>is on by default in the task and resource views. You can see small</a:t>
            </a:r>
            <a:r>
              <a:rPr lang="en-US" dirty="0" smtClean="0"/>
              <a:t>, chevron‐style </a:t>
            </a:r>
            <a:r>
              <a:rPr lang="en-US" dirty="0"/>
              <a:t>arrows on the right side of each column heading. You can use </a:t>
            </a:r>
            <a:r>
              <a:rPr lang="en-US" dirty="0" smtClean="0"/>
              <a:t>these arrows </a:t>
            </a:r>
            <a:r>
              <a:rPr lang="en-US" dirty="0"/>
              <a:t>to select the AutoFilter option you want to use. Adjust the width of </a:t>
            </a:r>
            <a:r>
              <a:rPr lang="en-US" dirty="0" smtClean="0"/>
              <a:t>the Gantt </a:t>
            </a:r>
            <a:r>
              <a:rPr lang="en-US" dirty="0"/>
              <a:t>chart so that the Task Name, Duration, and Start columns are visible. </a:t>
            </a:r>
            <a:r>
              <a:rPr lang="en-US" dirty="0" smtClean="0"/>
              <a:t>Your screen </a:t>
            </a:r>
            <a:r>
              <a:rPr lang="en-US" dirty="0"/>
              <a:t>should look similar to </a:t>
            </a:r>
            <a:r>
              <a:rPr lang="en-US" dirty="0" smtClean="0"/>
              <a:t>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189620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Create and Apply a Filter in a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594360" y="1924271"/>
            <a:ext cx="7955280" cy="3714529"/>
          </a:xfrm>
          <a:prstGeom prst="rect">
            <a:avLst/>
          </a:prstGeom>
        </p:spPr>
      </p:pic>
    </p:spTree>
    <p:extLst>
      <p:ext uri="{BB962C8B-B14F-4D97-AF65-F5344CB8AC3E}">
        <p14:creationId xmlns:p14="http://schemas.microsoft.com/office/powerpoint/2010/main" val="1662201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and Apply a Filter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r>
              <a:rPr lang="en-US" dirty="0"/>
              <a:t>Click the AutoFilter arrow in the Task Name column heading, point to Filters, </a:t>
            </a:r>
            <a:r>
              <a:rPr lang="en-US" dirty="0" smtClean="0"/>
              <a:t>and then </a:t>
            </a:r>
            <a:r>
              <a:rPr lang="en-US" dirty="0"/>
              <a:t>click Custom. </a:t>
            </a:r>
            <a:r>
              <a:rPr lang="en-US" dirty="0" smtClean="0"/>
              <a:t>You </a:t>
            </a:r>
            <a:r>
              <a:rPr lang="en-US" dirty="0"/>
              <a:t>want to see </a:t>
            </a:r>
            <a:r>
              <a:rPr lang="en-US" dirty="0" smtClean="0"/>
              <a:t>just the </a:t>
            </a:r>
            <a:r>
              <a:rPr lang="en-US" dirty="0"/>
              <a:t>tasks that contain the letter‐string of </a:t>
            </a:r>
            <a:r>
              <a:rPr lang="en-US" dirty="0" smtClean="0"/>
              <a:t>c‐o‐n‐d‐u‐c‐t.</a:t>
            </a:r>
            <a:endParaRPr lang="en-US" dirty="0"/>
          </a:p>
          <a:p>
            <a:pPr marL="457200" indent="-457200">
              <a:buFont typeface="+mj-lt"/>
              <a:buAutoNum type="arabicPeriod" startAt="3"/>
            </a:pPr>
            <a:r>
              <a:rPr lang="en-US" dirty="0" smtClean="0"/>
              <a:t>In </a:t>
            </a:r>
            <a:r>
              <a:rPr lang="en-US" dirty="0"/>
              <a:t>the Name section, select contains from the drop‐down list in the first box </a:t>
            </a:r>
            <a:r>
              <a:rPr lang="en-US" dirty="0" smtClean="0"/>
              <a:t>if it </a:t>
            </a:r>
            <a:r>
              <a:rPr lang="en-US" dirty="0"/>
              <a:t>is not already visible. In the adjacent box, key conduct. The Custom </a:t>
            </a:r>
            <a:r>
              <a:rPr lang="en-US" dirty="0" smtClean="0"/>
              <a:t>AutoFilter dialog </a:t>
            </a:r>
            <a:r>
              <a:rPr lang="en-US" dirty="0"/>
              <a:t>box should look similar to </a:t>
            </a:r>
            <a:r>
              <a:rPr lang="en-US" dirty="0" smtClean="0"/>
              <a:t>the figure below.</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pic>
        <p:nvPicPr>
          <p:cNvPr id="4" name="Picture 3"/>
          <p:cNvPicPr>
            <a:picLocks noChangeAspect="1"/>
          </p:cNvPicPr>
          <p:nvPr/>
        </p:nvPicPr>
        <p:blipFill>
          <a:blip r:embed="rId3"/>
          <a:stretch>
            <a:fillRect/>
          </a:stretch>
        </p:blipFill>
        <p:spPr>
          <a:xfrm>
            <a:off x="2419348" y="4103688"/>
            <a:ext cx="4305300" cy="1809750"/>
          </a:xfrm>
          <a:prstGeom prst="rect">
            <a:avLst/>
          </a:prstGeom>
        </p:spPr>
      </p:pic>
    </p:spTree>
    <p:extLst>
      <p:ext uri="{BB962C8B-B14F-4D97-AF65-F5344CB8AC3E}">
        <p14:creationId xmlns:p14="http://schemas.microsoft.com/office/powerpoint/2010/main" val="1354799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and Apply a Filter in a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Click OK to apply the filter and close the Custom AutoFilter dialog box. </a:t>
            </a:r>
            <a:r>
              <a:rPr lang="en-US" sz="2000" dirty="0" smtClean="0"/>
              <a:t>Microsoft Project </a:t>
            </a:r>
            <a:r>
              <a:rPr lang="en-US" sz="2000" dirty="0"/>
              <a:t>filters the task list to show only the tasks that contain the word </a:t>
            </a:r>
            <a:r>
              <a:rPr lang="en-US" sz="2000" i="1" dirty="0"/>
              <a:t>conduct</a:t>
            </a:r>
            <a:r>
              <a:rPr lang="en-US" sz="2000" dirty="0" smtClean="0"/>
              <a:t>, as </a:t>
            </a:r>
            <a:r>
              <a:rPr lang="en-US" sz="2000" dirty="0"/>
              <a:t>well as their summary tasks. Your screen should look similar to </a:t>
            </a:r>
            <a:r>
              <a:rPr lang="en-US" sz="2000" dirty="0" smtClean="0"/>
              <a:t>the figure on the next slide.</a:t>
            </a:r>
            <a:endParaRPr lang="en-US" sz="2000" dirty="0"/>
          </a:p>
          <a:p>
            <a:pPr marL="457200" indent="0">
              <a:buNone/>
            </a:pPr>
            <a:r>
              <a:rPr lang="en-US" sz="2000" dirty="0"/>
              <a:t>Note on the right side of the Task Name column, there is a small “funnel” that appears</a:t>
            </a:r>
            <a:r>
              <a:rPr lang="en-US" sz="2000" dirty="0" smtClean="0"/>
              <a:t>. This </a:t>
            </a:r>
            <a:r>
              <a:rPr lang="en-US" sz="2000" dirty="0"/>
              <a:t>is a visual indicator that an AutoFilter has been applied to this column </a:t>
            </a:r>
            <a:r>
              <a:rPr lang="en-US" sz="2000" dirty="0" smtClean="0"/>
              <a:t>in this </a:t>
            </a:r>
            <a:r>
              <a:rPr lang="en-US" sz="2000" dirty="0"/>
              <a:t>view</a:t>
            </a:r>
            <a:r>
              <a:rPr lang="en-US" sz="2000" dirty="0" smtClean="0"/>
              <a:t>.</a:t>
            </a:r>
          </a:p>
          <a:p>
            <a:pPr marL="457200" indent="-457200">
              <a:buFont typeface="+mj-lt"/>
              <a:buAutoNum type="arabicPeriod" startAt="6"/>
            </a:pPr>
            <a:r>
              <a:rPr lang="en-US" sz="2000" dirty="0"/>
              <a:t>On the ribbon, in the Data group, click the down arrow in the Filter box (currently</a:t>
            </a:r>
            <a:r>
              <a:rPr lang="en-US" sz="2000" dirty="0" smtClean="0"/>
              <a:t>, it </a:t>
            </a:r>
            <a:r>
              <a:rPr lang="en-US" sz="2000" dirty="0"/>
              <a:t>has No Filter) and then select Clear Filter. The AutoFilter is cleared </a:t>
            </a:r>
            <a:r>
              <a:rPr lang="en-US" sz="2000" dirty="0" smtClean="0"/>
              <a:t>and all </a:t>
            </a:r>
            <a:r>
              <a:rPr lang="en-US" sz="2000" dirty="0"/>
              <a:t>the tasks in the project schedule are displayed.</a:t>
            </a:r>
          </a:p>
          <a:p>
            <a:pPr marL="457200" indent="-457200">
              <a:buFont typeface="+mj-lt"/>
              <a:buAutoNum type="arabicPeriod" startAt="6"/>
            </a:pPr>
            <a:r>
              <a:rPr lang="en-US" sz="2000" dirty="0" smtClean="0"/>
              <a:t>SAVE </a:t>
            </a:r>
            <a:r>
              <a:rPr lang="en-US" sz="2000" dirty="0"/>
              <a:t>the project schedule.</a:t>
            </a:r>
          </a:p>
          <a:p>
            <a:r>
              <a:rPr lang="en-US" sz="2000"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spTree>
    <p:extLst>
      <p:ext uri="{BB962C8B-B14F-4D97-AF65-F5344CB8AC3E}">
        <p14:creationId xmlns:p14="http://schemas.microsoft.com/office/powerpoint/2010/main" val="406227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Create and Apply a Filter in a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pic>
        <p:nvPicPr>
          <p:cNvPr id="3" name="Picture 2"/>
          <p:cNvPicPr>
            <a:picLocks noChangeAspect="1"/>
          </p:cNvPicPr>
          <p:nvPr/>
        </p:nvPicPr>
        <p:blipFill>
          <a:blip r:embed="rId3"/>
          <a:stretch>
            <a:fillRect/>
          </a:stretch>
        </p:blipFill>
        <p:spPr>
          <a:xfrm>
            <a:off x="731520" y="1905000"/>
            <a:ext cx="7680960" cy="3694466"/>
          </a:xfrm>
          <a:prstGeom prst="rect">
            <a:avLst/>
          </a:prstGeom>
        </p:spPr>
      </p:pic>
    </p:spTree>
    <p:extLst>
      <p:ext uri="{BB962C8B-B14F-4D97-AF65-F5344CB8AC3E}">
        <p14:creationId xmlns:p14="http://schemas.microsoft.com/office/powerpoint/2010/main" val="1012896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2971800" cy="4505803"/>
          </a:xfrm>
        </p:spPr>
        <p:txBody>
          <a:bodyPr/>
          <a:lstStyle/>
          <a:p>
            <a:pPr lvl="0"/>
            <a:r>
              <a:rPr lang="en-US" sz="2000" dirty="0"/>
              <a:t>In Microsoft Project, </a:t>
            </a:r>
            <a:r>
              <a:rPr lang="en-US" sz="2000" dirty="0" smtClean="0"/>
              <a:t>use </a:t>
            </a:r>
            <a:r>
              <a:rPr lang="en-US" sz="2000" dirty="0"/>
              <a:t>the Sort dialog </a:t>
            </a:r>
            <a:r>
              <a:rPr lang="en-US" sz="2000" dirty="0" smtClean="0"/>
              <a:t>box to </a:t>
            </a:r>
            <a:r>
              <a:rPr lang="en-US" sz="2000" dirty="0"/>
              <a:t>sort task or </a:t>
            </a:r>
            <a:r>
              <a:rPr lang="en-US" sz="2000" dirty="0" smtClean="0"/>
              <a:t>resource information </a:t>
            </a:r>
            <a:r>
              <a:rPr lang="en-US" sz="2000" dirty="0"/>
              <a:t>in the current view by a specified field or fields</a:t>
            </a:r>
            <a:r>
              <a:rPr lang="en-US" sz="2000" dirty="0" smtClean="0"/>
              <a:t>.</a:t>
            </a:r>
          </a:p>
          <a:p>
            <a:pPr lvl="0"/>
            <a:r>
              <a:rPr lang="en-US" sz="2000" dirty="0"/>
              <a:t>The Sort dialog box enables you to select up to three fields for three levels of sorts within </a:t>
            </a:r>
            <a:r>
              <a:rPr lang="en-US" sz="2000" dirty="0" smtClean="0"/>
              <a:t>sorts, with options for ascending or descending order.</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3441700" y="2209800"/>
            <a:ext cx="5120640" cy="3044704"/>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Creating a Custom Filter</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In the previous exercise, you used AutoFilter to apply a filter to </a:t>
            </a:r>
            <a:r>
              <a:rPr lang="en-US" sz="2000" dirty="0" smtClean="0"/>
              <a:t>data. </a:t>
            </a:r>
            <a:r>
              <a:rPr lang="en-US" sz="2000" dirty="0"/>
              <a:t>In </a:t>
            </a:r>
            <a:r>
              <a:rPr lang="en-US" sz="2000" dirty="0" smtClean="0"/>
              <a:t>the following </a:t>
            </a:r>
            <a:r>
              <a:rPr lang="en-US" sz="2000" dirty="0"/>
              <a:t>exercise, you will create a custom filter that can be used without entering </a:t>
            </a:r>
            <a:r>
              <a:rPr lang="en-US" sz="2000" dirty="0" smtClean="0"/>
              <a:t>the filtering </a:t>
            </a:r>
            <a:r>
              <a:rPr lang="en-US" sz="2000" dirty="0"/>
              <a:t>criteria each time</a:t>
            </a:r>
            <a:r>
              <a:rPr lang="en-US" sz="2000" dirty="0" smtClean="0"/>
              <a:t>.</a:t>
            </a:r>
          </a:p>
          <a:p>
            <a:pPr lvl="0"/>
            <a:r>
              <a:rPr lang="en-US" sz="2000" dirty="0"/>
              <a:t>A custom filter works in the same way as a predefined filter, except that you have selected </a:t>
            </a:r>
            <a:r>
              <a:rPr lang="en-US" sz="2000" dirty="0" smtClean="0"/>
              <a:t>the filtering </a:t>
            </a:r>
            <a:r>
              <a:rPr lang="en-US" sz="2000" dirty="0"/>
              <a:t>criterion rather than Microsoft Project</a:t>
            </a:r>
            <a:r>
              <a:rPr lang="en-US" sz="2000" dirty="0" smtClean="0"/>
              <a:t>.</a:t>
            </a:r>
          </a:p>
          <a:p>
            <a:pPr lvl="0"/>
            <a:r>
              <a:rPr lang="en-US" sz="2000" dirty="0" smtClean="0"/>
              <a:t>Remember </a:t>
            </a:r>
            <a:r>
              <a:rPr lang="en-US" sz="2000" dirty="0"/>
              <a:t>that after filtering, you might </a:t>
            </a:r>
            <a:r>
              <a:rPr lang="en-US" sz="2000" dirty="0" smtClean="0"/>
              <a:t>see gaps </a:t>
            </a:r>
            <a:r>
              <a:rPr lang="en-US" sz="2000" dirty="0"/>
              <a:t>in the task or resource ID numbers. The data has not been deleted—it is only </a:t>
            </a:r>
            <a:r>
              <a:rPr lang="en-US" sz="2000" dirty="0" smtClean="0"/>
              <a:t>hidden until </a:t>
            </a:r>
            <a:r>
              <a:rPr lang="en-US" sz="2000" dirty="0"/>
              <a:t>you remove the filter</a:t>
            </a:r>
            <a:r>
              <a:rPr lang="en-US" sz="2000" dirty="0" smtClean="0"/>
              <a:t>.</a:t>
            </a:r>
          </a:p>
          <a:p>
            <a:pPr lvl="0"/>
            <a:r>
              <a:rPr lang="en-US" sz="2000" dirty="0" smtClean="0"/>
              <a:t>Also</a:t>
            </a:r>
            <a:r>
              <a:rPr lang="en-US" sz="2000" dirty="0"/>
              <a:t>, as with sorting and grouping, the filtering applies to all </a:t>
            </a:r>
            <a:r>
              <a:rPr lang="en-US" sz="2000" dirty="0" smtClean="0"/>
              <a:t>the tables </a:t>
            </a:r>
            <a:r>
              <a:rPr lang="en-US" sz="2000" dirty="0"/>
              <a:t>you can display in the active view. Some views that do not support tables, such as </a:t>
            </a:r>
            <a:r>
              <a:rPr lang="en-US" sz="2000" dirty="0" smtClean="0"/>
              <a:t>the Calendar </a:t>
            </a:r>
            <a:r>
              <a:rPr lang="en-US" sz="2000" dirty="0"/>
              <a:t>view, do support filtering but not AutoFilters.</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31015603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Filter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you created in the previous exercise.</a:t>
            </a:r>
            <a:endParaRPr lang="en-US" dirty="0" smtClean="0"/>
          </a:p>
          <a:p>
            <a:pPr marL="457200" indent="-457200">
              <a:buFont typeface="+mj-lt"/>
              <a:buAutoNum type="arabicPeriod"/>
            </a:pPr>
            <a:r>
              <a:rPr lang="en-US" dirty="0"/>
              <a:t>On the View ribbon, in the Data group, click the down arrow in the Filter </a:t>
            </a:r>
            <a:r>
              <a:rPr lang="en-US" dirty="0" smtClean="0"/>
              <a:t>box (</a:t>
            </a:r>
            <a:r>
              <a:rPr lang="en-US" dirty="0"/>
              <a:t>currently, it has No Filter) and then select More Filters. The More Filters </a:t>
            </a:r>
            <a:r>
              <a:rPr lang="en-US" dirty="0" smtClean="0"/>
              <a:t>dialog box </a:t>
            </a:r>
            <a:r>
              <a:rPr lang="en-US" dirty="0"/>
              <a:t>appears. This dialog box shows you all of the predefined filters for tasks </a:t>
            </a:r>
            <a:r>
              <a:rPr lang="en-US" dirty="0" smtClean="0"/>
              <a:t>or resources </a:t>
            </a:r>
            <a:r>
              <a:rPr lang="en-US" dirty="0"/>
              <a:t>that are available to you.</a:t>
            </a:r>
          </a:p>
          <a:p>
            <a:pPr marL="457200" indent="-457200">
              <a:buFont typeface="+mj-lt"/>
              <a:buAutoNum type="arabicPeriod"/>
            </a:pPr>
            <a:r>
              <a:rPr lang="en-US" dirty="0" smtClean="0"/>
              <a:t>Click </a:t>
            </a:r>
            <a:r>
              <a:rPr lang="en-US" dirty="0"/>
              <a:t>the New button. The Filter Definition dialog box appears</a:t>
            </a:r>
            <a:r>
              <a:rPr lang="en-US" dirty="0" smtClean="0"/>
              <a:t>.</a:t>
            </a:r>
          </a:p>
          <a:p>
            <a:pPr marL="457200" indent="-457200">
              <a:buFont typeface="+mj-lt"/>
              <a:buAutoNum type="arabicPeriod"/>
            </a:pPr>
            <a:r>
              <a:rPr lang="en-US" dirty="0"/>
              <a:t>In the Name box, key Unfinished External Research Tasks.</a:t>
            </a:r>
          </a:p>
          <a:p>
            <a:pPr marL="457200" indent="-457200">
              <a:buFont typeface="+mj-lt"/>
              <a:buAutoNum type="arabicPeriod"/>
            </a:pPr>
            <a:r>
              <a:rPr lang="en-US" dirty="0" smtClean="0"/>
              <a:t>In </a:t>
            </a:r>
            <a:r>
              <a:rPr lang="en-US" dirty="0"/>
              <a:t>the first row of the Field Name column, key or select Name.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Tree>
    <p:extLst>
      <p:ext uri="{BB962C8B-B14F-4D97-AF65-F5344CB8AC3E}">
        <p14:creationId xmlns:p14="http://schemas.microsoft.com/office/powerpoint/2010/main" val="216057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Filter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In the first row of the Test column, key or select contains.</a:t>
            </a:r>
          </a:p>
          <a:p>
            <a:pPr marL="457200" indent="-457200">
              <a:buFont typeface="+mj-lt"/>
              <a:buAutoNum type="arabicPeriod" startAt="5"/>
            </a:pPr>
            <a:r>
              <a:rPr lang="en-US" sz="2000" dirty="0" smtClean="0"/>
              <a:t>In </a:t>
            </a:r>
            <a:r>
              <a:rPr lang="en-US" sz="2000" dirty="0"/>
              <a:t>the first row of the Value(s) column, key conduct. You have now </a:t>
            </a:r>
            <a:r>
              <a:rPr lang="en-US" sz="2000" dirty="0" smtClean="0"/>
              <a:t>finished entering </a:t>
            </a:r>
            <a:r>
              <a:rPr lang="en-US" sz="2000" dirty="0"/>
              <a:t>the first criterion for the filter. Next, you enter the second criterion.</a:t>
            </a:r>
          </a:p>
          <a:p>
            <a:pPr marL="457200" indent="-457200">
              <a:buFont typeface="+mj-lt"/>
              <a:buAutoNum type="arabicPeriod" startAt="5"/>
            </a:pPr>
            <a:r>
              <a:rPr lang="en-US" sz="2000" dirty="0" smtClean="0"/>
              <a:t>In </a:t>
            </a:r>
            <a:r>
              <a:rPr lang="en-US" sz="2000" dirty="0"/>
              <a:t>the second row of the And/Or column, select And.</a:t>
            </a:r>
          </a:p>
          <a:p>
            <a:pPr marL="457200" indent="-457200">
              <a:buFont typeface="+mj-lt"/>
              <a:buAutoNum type="arabicPeriod" startAt="5"/>
            </a:pPr>
            <a:r>
              <a:rPr lang="en-US" sz="2000" dirty="0" smtClean="0"/>
              <a:t>In </a:t>
            </a:r>
            <a:r>
              <a:rPr lang="en-US" sz="2000" dirty="0"/>
              <a:t>the second row of the Field Name column, key or select Actual Finish.</a:t>
            </a:r>
          </a:p>
          <a:p>
            <a:pPr marL="457200" indent="-457200">
              <a:buFont typeface="+mj-lt"/>
              <a:buAutoNum type="arabicPeriod" startAt="5"/>
            </a:pPr>
            <a:r>
              <a:rPr lang="en-US" sz="2000" dirty="0" smtClean="0"/>
              <a:t>In </a:t>
            </a:r>
            <a:r>
              <a:rPr lang="en-US" sz="2000" dirty="0"/>
              <a:t>the second row of the Actual Finish column, key or select equals</a:t>
            </a:r>
            <a:r>
              <a:rPr lang="en-US" sz="2000" dirty="0" smtClean="0"/>
              <a:t>.</a:t>
            </a:r>
          </a:p>
          <a:p>
            <a:pPr marL="457200" indent="-457200">
              <a:buFont typeface="+mj-lt"/>
              <a:buAutoNum type="arabicPeriod" startAt="5"/>
            </a:pPr>
            <a:r>
              <a:rPr lang="en-US" sz="2000" dirty="0"/>
              <a:t>In the second row of the Value(s) column, key NA. “NA” is how Microsoft </a:t>
            </a:r>
            <a:r>
              <a:rPr lang="en-US" sz="2000" dirty="0" smtClean="0"/>
              <a:t>Project marks </a:t>
            </a:r>
            <a:r>
              <a:rPr lang="en-US" sz="2000" dirty="0"/>
              <a:t>fields that do not yet have a value. In other words, any shooting task that does not yet have a value must be uncompleted. Your screen should look similar </a:t>
            </a:r>
            <a:r>
              <a:rPr lang="en-US" sz="2000" dirty="0" smtClean="0"/>
              <a:t>to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30714135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Filter</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pic>
        <p:nvPicPr>
          <p:cNvPr id="4" name="Picture 3"/>
          <p:cNvPicPr>
            <a:picLocks noChangeAspect="1"/>
          </p:cNvPicPr>
          <p:nvPr/>
        </p:nvPicPr>
        <p:blipFill>
          <a:blip r:embed="rId3"/>
          <a:stretch>
            <a:fillRect/>
          </a:stretch>
        </p:blipFill>
        <p:spPr>
          <a:xfrm>
            <a:off x="1143000" y="1981200"/>
            <a:ext cx="6858000" cy="3555013"/>
          </a:xfrm>
          <a:prstGeom prst="rect">
            <a:avLst/>
          </a:prstGeom>
        </p:spPr>
      </p:pic>
    </p:spTree>
    <p:extLst>
      <p:ext uri="{BB962C8B-B14F-4D97-AF65-F5344CB8AC3E}">
        <p14:creationId xmlns:p14="http://schemas.microsoft.com/office/powerpoint/2010/main" val="459022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Filter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1"/>
            </a:pPr>
            <a:r>
              <a:rPr lang="en-US" sz="2000" dirty="0"/>
              <a:t>Click the Save button to close the Filter Definition dialog box.</a:t>
            </a:r>
          </a:p>
          <a:p>
            <a:pPr marL="457200" indent="-457200">
              <a:buFont typeface="+mj-lt"/>
              <a:buAutoNum type="arabicPeriod" startAt="11"/>
            </a:pPr>
            <a:r>
              <a:rPr lang="en-US" sz="2000" dirty="0" smtClean="0"/>
              <a:t>Locate </a:t>
            </a:r>
            <a:r>
              <a:rPr lang="en-US" sz="2000" dirty="0"/>
              <a:t>and select the Unfinished External Research Tasks filter in the list</a:t>
            </a:r>
            <a:r>
              <a:rPr lang="en-US" sz="2000" dirty="0" smtClean="0"/>
              <a:t>, if </a:t>
            </a:r>
            <a:r>
              <a:rPr lang="en-US" sz="2000" dirty="0"/>
              <a:t>necessary. Click Apply</a:t>
            </a:r>
            <a:r>
              <a:rPr lang="en-US" sz="2000" dirty="0" smtClean="0"/>
              <a:t>. Microsoft Project </a:t>
            </a:r>
            <a:r>
              <a:rPr lang="en-US" sz="2000" dirty="0"/>
              <a:t>applies the new filter to </a:t>
            </a:r>
            <a:r>
              <a:rPr lang="en-US" sz="2000" dirty="0" smtClean="0"/>
              <a:t>your project </a:t>
            </a:r>
            <a:r>
              <a:rPr lang="en-US" sz="2000" dirty="0"/>
              <a:t>schedule in the Gantt Chart view. Your screen should look similar </a:t>
            </a:r>
            <a:r>
              <a:rPr lang="en-US" sz="2000" dirty="0" smtClean="0"/>
              <a:t>to the figure below.</a:t>
            </a:r>
          </a:p>
          <a:p>
            <a:pPr marL="457200" indent="0">
              <a:buNone/>
            </a:pPr>
            <a:endParaRPr lang="en-US" sz="2000" dirty="0"/>
          </a:p>
          <a:p>
            <a:pPr marL="457200" indent="0">
              <a:buNone/>
            </a:pPr>
            <a:endParaRPr lang="en-US" sz="2000" dirty="0" smtClean="0"/>
          </a:p>
          <a:p>
            <a:pPr marL="457200" indent="0">
              <a:buNone/>
            </a:pPr>
            <a:endParaRPr lang="en-US" sz="2000" dirty="0"/>
          </a:p>
          <a:p>
            <a:pPr marL="457200" indent="0">
              <a:buNone/>
            </a:pPr>
            <a:endParaRPr lang="en-US" sz="2000" dirty="0" smtClean="0"/>
          </a:p>
          <a:p>
            <a:pPr marL="457200" indent="0">
              <a:buNone/>
            </a:pPr>
            <a:r>
              <a:rPr lang="en-US" sz="2000" dirty="0" smtClean="0"/>
              <a:t>Take </a:t>
            </a:r>
            <a:r>
              <a:rPr lang="en-US" sz="2000" dirty="0"/>
              <a:t>note of the gaps in the task IDs. This is one visual way you can tell that a filter has been applied. The tasks are filtered to show uncompleted tasks. </a:t>
            </a:r>
            <a:r>
              <a:rPr lang="en-US" sz="2000" dirty="0" smtClean="0"/>
              <a:t>The </a:t>
            </a:r>
            <a:r>
              <a:rPr lang="en-US" sz="2000" dirty="0"/>
              <a:t>related summary tasks have not been displayed. This is because we did not tell the filter to display them.</a:t>
            </a:r>
          </a:p>
          <a:p>
            <a:pPr marL="457200" indent="0">
              <a:buNone/>
            </a:pP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pic>
        <p:nvPicPr>
          <p:cNvPr id="4" name="Picture 3"/>
          <p:cNvPicPr>
            <a:picLocks noChangeAspect="1"/>
          </p:cNvPicPr>
          <p:nvPr/>
        </p:nvPicPr>
        <p:blipFill>
          <a:blip r:embed="rId3"/>
          <a:stretch>
            <a:fillRect/>
          </a:stretch>
        </p:blipFill>
        <p:spPr>
          <a:xfrm>
            <a:off x="594360" y="3517949"/>
            <a:ext cx="7955280" cy="825451"/>
          </a:xfrm>
          <a:prstGeom prst="rect">
            <a:avLst/>
          </a:prstGeom>
        </p:spPr>
      </p:pic>
    </p:spTree>
    <p:extLst>
      <p:ext uri="{BB962C8B-B14F-4D97-AF65-F5344CB8AC3E}">
        <p14:creationId xmlns:p14="http://schemas.microsoft.com/office/powerpoint/2010/main" val="947022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Custom Filter</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3"/>
            </a:pPr>
            <a:r>
              <a:rPr lang="en-US" dirty="0" smtClean="0"/>
              <a:t>On </a:t>
            </a:r>
            <a:r>
              <a:rPr lang="en-US" dirty="0"/>
              <a:t>the View ribbon, in the Data group, click the down arrow in the Filter </a:t>
            </a:r>
            <a:r>
              <a:rPr lang="en-US" dirty="0" smtClean="0"/>
              <a:t>box (</a:t>
            </a:r>
            <a:r>
              <a:rPr lang="en-US" dirty="0"/>
              <a:t>currently, it has Unfinished External Research Tasks) and then select (No Filter</a:t>
            </a:r>
            <a:r>
              <a:rPr lang="en-US" dirty="0" smtClean="0"/>
              <a:t>). Microsoft </a:t>
            </a:r>
            <a:r>
              <a:rPr lang="en-US" dirty="0"/>
              <a:t>Project removes the filter.</a:t>
            </a:r>
          </a:p>
          <a:p>
            <a:pPr marL="457200" indent="-457200">
              <a:buFont typeface="+mj-lt"/>
              <a:buAutoNum type="arabicPeriod" startAt="13"/>
            </a:pPr>
            <a:r>
              <a:rPr lang="en-US" dirty="0" smtClean="0"/>
              <a:t>SAVE </a:t>
            </a:r>
            <a:r>
              <a:rPr lang="en-US" dirty="0"/>
              <a:t>the project schedule. CLOSE the project schedule.</a:t>
            </a:r>
          </a:p>
          <a:p>
            <a:r>
              <a:rPr lang="en-US" dirty="0"/>
              <a:t>PAUSE. If you are continuing to the next lesson, keep </a:t>
            </a:r>
            <a:r>
              <a:rPr lang="en-US" dirty="0" smtClean="0"/>
              <a:t>Microsoft Project </a:t>
            </a:r>
            <a:r>
              <a:rPr lang="en-US" dirty="0"/>
              <a:t>open. If you are </a:t>
            </a:r>
            <a:r>
              <a:rPr lang="en-US" dirty="0" smtClean="0"/>
              <a:t>not continuing </a:t>
            </a:r>
            <a:r>
              <a:rPr lang="en-US" dirty="0"/>
              <a:t>to additional lessons, CLOSE </a:t>
            </a:r>
            <a:r>
              <a:rPr lang="en-US" dirty="0" smtClean="0"/>
              <a:t>Microsoft Project</a:t>
            </a:r>
            <a:r>
              <a:rPr lang="en-US" dirty="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240403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pic>
        <p:nvPicPr>
          <p:cNvPr id="7" name="Picture 6"/>
          <p:cNvPicPr>
            <a:picLocks noChangeAspect="1"/>
          </p:cNvPicPr>
          <p:nvPr/>
        </p:nvPicPr>
        <p:blipFill>
          <a:blip r:embed="rId2"/>
          <a:stretch>
            <a:fillRect/>
          </a:stretch>
        </p:blipFill>
        <p:spPr>
          <a:xfrm>
            <a:off x="685800" y="2562225"/>
            <a:ext cx="7772400" cy="1813560"/>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Sorting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It is easiest to review and </a:t>
            </a:r>
            <a:r>
              <a:rPr lang="en-US" sz="2000" dirty="0" smtClean="0"/>
              <a:t>use </a:t>
            </a:r>
            <a:r>
              <a:rPr lang="en-US" sz="2000" dirty="0"/>
              <a:t>data in Microsoft Project when you have it organized to </a:t>
            </a:r>
            <a:r>
              <a:rPr lang="en-US" sz="2000" dirty="0" smtClean="0"/>
              <a:t>fit your </a:t>
            </a:r>
            <a:r>
              <a:rPr lang="en-US" sz="2000" dirty="0"/>
              <a:t>needs. The simplest way to </a:t>
            </a:r>
            <a:r>
              <a:rPr lang="en-US" sz="2000" dirty="0" smtClean="0"/>
              <a:t>reorganize </a:t>
            </a:r>
            <a:r>
              <a:rPr lang="en-US" sz="2000" dirty="0"/>
              <a:t>task and resource data in Project is by sorting</a:t>
            </a:r>
            <a:r>
              <a:rPr lang="en-US" sz="2000" dirty="0" smtClean="0"/>
              <a:t>.</a:t>
            </a:r>
          </a:p>
          <a:p>
            <a:pPr lvl="0"/>
            <a:r>
              <a:rPr lang="en-US" sz="2000" dirty="0"/>
              <a:t>In the </a:t>
            </a:r>
            <a:r>
              <a:rPr lang="en-US" sz="2000" dirty="0" smtClean="0"/>
              <a:t>next exercise</a:t>
            </a:r>
            <a:r>
              <a:rPr lang="en-US" sz="2000" dirty="0"/>
              <a:t>, you will perform several sorts on </a:t>
            </a:r>
            <a:r>
              <a:rPr lang="en-US" sz="2000" dirty="0" smtClean="0"/>
              <a:t>project </a:t>
            </a:r>
            <a:r>
              <a:rPr lang="en-US" sz="2000" dirty="0"/>
              <a:t>data to allow you </a:t>
            </a:r>
            <a:r>
              <a:rPr lang="en-US" sz="2000" dirty="0" smtClean="0"/>
              <a:t>to more </a:t>
            </a:r>
            <a:r>
              <a:rPr lang="en-US" sz="2000" dirty="0"/>
              <a:t>closely examine certain aspects of your project</a:t>
            </a:r>
            <a:r>
              <a:rPr lang="en-US" sz="2000" dirty="0" smtClean="0"/>
              <a:t>.</a:t>
            </a:r>
          </a:p>
          <a:p>
            <a:pPr lvl="0"/>
            <a:r>
              <a:rPr lang="en-US" sz="2000" dirty="0" smtClean="0"/>
              <a:t>A </a:t>
            </a:r>
            <a:r>
              <a:rPr lang="en-US" sz="2000" b="1" i="1" dirty="0"/>
              <a:t>sort</a:t>
            </a:r>
            <a:r>
              <a:rPr lang="en-US" sz="2000" dirty="0"/>
              <a:t> is a way of ordering task or </a:t>
            </a:r>
            <a:r>
              <a:rPr lang="en-US" sz="2000" dirty="0" smtClean="0"/>
              <a:t>resource information </a:t>
            </a:r>
            <a:r>
              <a:rPr lang="en-US" sz="2000" dirty="0"/>
              <a:t>in a view by the criteria you specify</a:t>
            </a:r>
            <a:r>
              <a:rPr lang="en-US" sz="2000" dirty="0" smtClean="0"/>
              <a:t>.</a:t>
            </a:r>
          </a:p>
          <a:p>
            <a:pPr lvl="0"/>
            <a:r>
              <a:rPr lang="en-US" sz="2000" dirty="0" smtClean="0"/>
              <a:t>You </a:t>
            </a:r>
            <a:r>
              <a:rPr lang="en-US" sz="2000" dirty="0"/>
              <a:t>can sort tasks or resources using </a:t>
            </a:r>
            <a:r>
              <a:rPr lang="en-US" sz="2000" dirty="0" smtClean="0"/>
              <a:t>predefined criteria</a:t>
            </a:r>
            <a:r>
              <a:rPr lang="en-US" sz="2000" dirty="0"/>
              <a:t>, or you can create your own sort order with up to three levels (a group within </a:t>
            </a:r>
            <a:r>
              <a:rPr lang="en-US" sz="2000" dirty="0" smtClean="0"/>
              <a:t>a group </a:t>
            </a:r>
            <a:r>
              <a:rPr lang="en-US" sz="2000" dirty="0"/>
              <a:t>within a group</a:t>
            </a:r>
            <a:r>
              <a:rPr lang="en-US" sz="2000" dirty="0" smtClean="0"/>
              <a:t>).</a:t>
            </a:r>
          </a:p>
          <a:p>
            <a:pPr lvl="0"/>
            <a:r>
              <a:rPr lang="en-US" sz="2000" dirty="0" smtClean="0"/>
              <a:t>If </a:t>
            </a:r>
            <a:r>
              <a:rPr lang="en-US" sz="2000" dirty="0"/>
              <a:t>you need to sort data in a view with more than three criteria, start </a:t>
            </a:r>
            <a:r>
              <a:rPr lang="en-US" sz="2000" dirty="0" smtClean="0"/>
              <a:t>by sorting </a:t>
            </a:r>
            <a:r>
              <a:rPr lang="en-US" sz="2000" dirty="0"/>
              <a:t>your least important factors first and then sort by your three most important factors.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2066535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Sorting Data</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smtClean="0"/>
              <a:t>Sorting </a:t>
            </a:r>
            <a:r>
              <a:rPr lang="en-US" sz="2000" dirty="0"/>
              <a:t>allows you to arrange data in an order that answers a question </a:t>
            </a:r>
            <a:r>
              <a:rPr lang="en-US" sz="2000" dirty="0" smtClean="0"/>
              <a:t>you might </a:t>
            </a:r>
            <a:r>
              <a:rPr lang="en-US" sz="2000" dirty="0"/>
              <a:t>have, or in a way that makes more sense or is more user‐friendly to your project team</a:t>
            </a:r>
            <a:r>
              <a:rPr lang="en-US" sz="2000" dirty="0" smtClean="0"/>
              <a:t>.</a:t>
            </a:r>
          </a:p>
          <a:p>
            <a:pPr lvl="0"/>
            <a:r>
              <a:rPr lang="en-US" sz="2000" dirty="0" smtClean="0"/>
              <a:t>Note that </a:t>
            </a:r>
            <a:r>
              <a:rPr lang="en-US" sz="2000" dirty="0"/>
              <a:t>there is no visual indicator that a task or resource view has been sorted other than the order </a:t>
            </a:r>
            <a:r>
              <a:rPr lang="en-US" sz="2000" dirty="0" smtClean="0"/>
              <a:t>in which </a:t>
            </a:r>
            <a:r>
              <a:rPr lang="en-US" sz="2000" dirty="0"/>
              <a:t>the rows of data appear</a:t>
            </a:r>
            <a:r>
              <a:rPr lang="en-US" sz="2000" dirty="0" smtClean="0"/>
              <a:t>.</a:t>
            </a:r>
          </a:p>
          <a:p>
            <a:pPr lvl="0"/>
            <a:r>
              <a:rPr lang="en-US" sz="2000" dirty="0" smtClean="0"/>
              <a:t>You </a:t>
            </a:r>
            <a:r>
              <a:rPr lang="en-US" sz="2000" dirty="0"/>
              <a:t>cannot save custom sort settings that you have specified</a:t>
            </a:r>
            <a:r>
              <a:rPr lang="en-US" sz="2000" dirty="0" smtClean="0"/>
              <a:t>.</a:t>
            </a:r>
          </a:p>
          <a:p>
            <a:pPr lvl="0"/>
            <a:r>
              <a:rPr lang="en-US" sz="2000" dirty="0" smtClean="0"/>
              <a:t>Normally, sorting does not change the actual project schedule data. However, there is </a:t>
            </a:r>
            <a:r>
              <a:rPr lang="en-US" sz="2000" dirty="0"/>
              <a:t>one </a:t>
            </a:r>
            <a:r>
              <a:rPr lang="en-US" sz="2000" dirty="0" smtClean="0"/>
              <a:t>exception, which relates to the </a:t>
            </a:r>
            <a:r>
              <a:rPr lang="en-US" sz="2000" dirty="0"/>
              <a:t>option </a:t>
            </a:r>
            <a:r>
              <a:rPr lang="en-US" sz="2000" dirty="0" smtClean="0"/>
              <a:t>that Project </a:t>
            </a:r>
            <a:r>
              <a:rPr lang="en-US" sz="2000" dirty="0"/>
              <a:t>offers to renumber resource or task IDs after sorting. </a:t>
            </a:r>
            <a:endParaRPr lang="en-US" sz="2000" dirty="0" smtClean="0"/>
          </a:p>
          <a:p>
            <a:pPr lvl="0"/>
            <a:r>
              <a:rPr lang="en-US" sz="2000" dirty="0" smtClean="0"/>
              <a:t>For example, at the beginning of a project, you </a:t>
            </a:r>
            <a:r>
              <a:rPr lang="en-US" sz="2000" dirty="0"/>
              <a:t>might want </a:t>
            </a:r>
            <a:r>
              <a:rPr lang="en-US" sz="2000" dirty="0" smtClean="0"/>
              <a:t>to permanently </a:t>
            </a:r>
            <a:r>
              <a:rPr lang="en-US" sz="2000" dirty="0"/>
              <a:t>renumber tasks or </a:t>
            </a:r>
            <a:r>
              <a:rPr lang="en-US" sz="2000" dirty="0" smtClean="0"/>
              <a:t>resources after you enter them.</a:t>
            </a:r>
            <a:r>
              <a:rPr lang="en-US" sz="2000" dirty="0"/>
              <a:t> Once resources or tasks are renumbered by sorting, you can’t restore their original numeric order.</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965596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Before you begin these steps, </a:t>
            </a:r>
            <a:r>
              <a:rPr lang="en-US" dirty="0" smtClean="0"/>
              <a:t>open </a:t>
            </a:r>
            <a:r>
              <a:rPr lang="en-US" i="1" dirty="0" smtClean="0"/>
              <a:t>Tailspin Remote </a:t>
            </a:r>
            <a:r>
              <a:rPr lang="en-US" i="1" dirty="0"/>
              <a:t>Drone </a:t>
            </a:r>
            <a:r>
              <a:rPr lang="en-US" i="1" dirty="0" smtClean="0"/>
              <a:t>7M</a:t>
            </a:r>
            <a:r>
              <a:rPr lang="en-US" dirty="0" smtClean="0"/>
              <a:t> </a:t>
            </a:r>
            <a:r>
              <a:rPr lang="en-US" dirty="0"/>
              <a:t>from the data files for this </a:t>
            </a:r>
            <a:r>
              <a:rPr lang="en-US" dirty="0" smtClean="0"/>
              <a:t>lesson. </a:t>
            </a:r>
            <a:r>
              <a:rPr lang="en-US" dirty="0"/>
              <a:t>SAVE the file as </a:t>
            </a:r>
            <a:r>
              <a:rPr lang="en-US" i="1" dirty="0"/>
              <a:t>Tailspin Remote Drone </a:t>
            </a:r>
            <a:r>
              <a:rPr lang="en-US" i="1" dirty="0" smtClean="0"/>
              <a:t>7</a:t>
            </a:r>
            <a:r>
              <a:rPr lang="en-US" dirty="0" smtClean="0"/>
              <a:t> in </a:t>
            </a:r>
            <a:r>
              <a:rPr lang="en-US" dirty="0"/>
              <a:t>the solutions </a:t>
            </a:r>
            <a:r>
              <a:rPr lang="en-US" dirty="0" smtClean="0"/>
              <a:t>folder.</a:t>
            </a:r>
            <a:endParaRPr lang="en-US" dirty="0"/>
          </a:p>
          <a:p>
            <a:pPr marL="457200" indent="-457200">
              <a:buFont typeface="+mj-lt"/>
              <a:buAutoNum type="arabicPeriod"/>
            </a:pPr>
            <a:r>
              <a:rPr lang="en-US" dirty="0"/>
              <a:t>Click the View tab and then click Resource Sheet. </a:t>
            </a:r>
            <a:r>
              <a:rPr lang="en-US" dirty="0" smtClean="0"/>
              <a:t>The </a:t>
            </a:r>
            <a:r>
              <a:rPr lang="en-US" dirty="0"/>
              <a:t>default table in the Resource Sheet view is the Entry table. However, you </a:t>
            </a:r>
            <a:r>
              <a:rPr lang="en-US" dirty="0" smtClean="0"/>
              <a:t>want to </a:t>
            </a:r>
            <a:r>
              <a:rPr lang="en-US" dirty="0"/>
              <a:t>look at the cost per resource, which is not displayed in the Entry table</a:t>
            </a:r>
            <a:r>
              <a:rPr lang="en-US" dirty="0" smtClean="0"/>
              <a:t>.</a:t>
            </a:r>
          </a:p>
          <a:p>
            <a:pPr marL="457200" indent="-457200">
              <a:buFont typeface="+mj-lt"/>
              <a:buAutoNum type="arabicPeriod"/>
            </a:pPr>
            <a:r>
              <a:rPr lang="en-US" dirty="0" smtClean="0"/>
              <a:t>On </a:t>
            </a:r>
            <a:r>
              <a:rPr lang="en-US" dirty="0"/>
              <a:t>the View ribbon, in the Data group, click the Tables button and then </a:t>
            </a:r>
            <a:r>
              <a:rPr lang="en-US" dirty="0" smtClean="0"/>
              <a:t>select Summary</a:t>
            </a:r>
            <a:r>
              <a:rPr lang="en-US" dirty="0"/>
              <a:t>. The Summary table appears in the Resource Sheet view.</a:t>
            </a:r>
          </a:p>
          <a:p>
            <a:pPr marL="457200" indent="-457200">
              <a:buFont typeface="+mj-lt"/>
              <a:buAutoNum type="arabicPeriod"/>
            </a:pPr>
            <a:r>
              <a:rPr lang="en-US" dirty="0" smtClean="0"/>
              <a:t>Auto‐fit </a:t>
            </a:r>
            <a:r>
              <a:rPr lang="en-US" dirty="0"/>
              <a:t>the columns so the data can be easily read. Your screen should </a:t>
            </a:r>
            <a:r>
              <a:rPr lang="en-US" dirty="0" smtClean="0"/>
              <a:t>look similar to the figure on the next slide.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2560140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pic>
        <p:nvPicPr>
          <p:cNvPr id="4" name="Picture 3"/>
          <p:cNvPicPr>
            <a:picLocks noChangeAspect="1"/>
          </p:cNvPicPr>
          <p:nvPr/>
        </p:nvPicPr>
        <p:blipFill>
          <a:blip r:embed="rId3"/>
          <a:stretch>
            <a:fillRect/>
          </a:stretch>
        </p:blipFill>
        <p:spPr>
          <a:xfrm>
            <a:off x="1828800" y="1515167"/>
            <a:ext cx="5486400" cy="4611890"/>
          </a:xfrm>
          <a:prstGeom prst="rect">
            <a:avLst/>
          </a:prstGeom>
        </p:spPr>
      </p:pic>
    </p:spTree>
    <p:extLst>
      <p:ext uri="{BB962C8B-B14F-4D97-AF65-F5344CB8AC3E}">
        <p14:creationId xmlns:p14="http://schemas.microsoft.com/office/powerpoint/2010/main" val="3047338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dirty="0"/>
              <a:t>On the View ribbon, in the Data group, click the Sort button and then click Sort By</a:t>
            </a:r>
            <a:r>
              <a:rPr lang="en-US" dirty="0" smtClean="0"/>
              <a:t>. The </a:t>
            </a:r>
            <a:r>
              <a:rPr lang="en-US" dirty="0"/>
              <a:t>Sort dialog box </a:t>
            </a:r>
            <a:r>
              <a:rPr lang="en-US" dirty="0" smtClean="0"/>
              <a:t>appears.</a:t>
            </a:r>
          </a:p>
          <a:p>
            <a:pPr marL="457200" indent="-457200">
              <a:buFont typeface="+mj-lt"/>
              <a:buAutoNum type="arabicPeriod" startAt="4"/>
            </a:pPr>
            <a:r>
              <a:rPr lang="en-US" dirty="0"/>
              <a:t>In the Sort by section, select Cost from the drop‐down menu. Next to that, </a:t>
            </a:r>
            <a:r>
              <a:rPr lang="en-US" dirty="0" smtClean="0"/>
              <a:t>click Descending</a:t>
            </a:r>
            <a:r>
              <a:rPr lang="en-US" dirty="0"/>
              <a:t>. Make sure that the Permanently renumber resources check box at </a:t>
            </a:r>
            <a:r>
              <a:rPr lang="en-US" dirty="0" smtClean="0"/>
              <a:t>the bottom </a:t>
            </a:r>
            <a:r>
              <a:rPr lang="en-US" dirty="0"/>
              <a:t>of the Sort dialog box is </a:t>
            </a:r>
            <a:r>
              <a:rPr lang="en-US" i="1" dirty="0"/>
              <a:t>not</a:t>
            </a:r>
            <a:r>
              <a:rPr lang="en-US" dirty="0"/>
              <a:t> checked</a:t>
            </a:r>
            <a:r>
              <a:rPr lang="en-US" dirty="0" smtClean="0"/>
              <a:t>.</a:t>
            </a:r>
          </a:p>
          <a:p>
            <a:pPr marL="457200" indent="-457200">
              <a:buFont typeface="+mj-lt"/>
              <a:buAutoNum type="arabicPeriod" startAt="4"/>
            </a:pPr>
            <a:r>
              <a:rPr lang="en-US" dirty="0"/>
              <a:t>Click the Sort button. The Summary table is sorted from the highest to </a:t>
            </a:r>
            <a:r>
              <a:rPr lang="en-US" dirty="0" smtClean="0"/>
              <a:t>lowest value </a:t>
            </a:r>
            <a:r>
              <a:rPr lang="en-US" dirty="0"/>
              <a:t>in the Cost column. This sort enables you to look at resource costs </a:t>
            </a:r>
            <a:r>
              <a:rPr lang="en-US" dirty="0" smtClean="0"/>
              <a:t>across the </a:t>
            </a:r>
            <a:r>
              <a:rPr lang="en-US" dirty="0"/>
              <a:t>entire project. Your screen should look similar to </a:t>
            </a:r>
            <a:r>
              <a:rPr lang="en-US" dirty="0" smtClean="0"/>
              <a:t>the figure on the next slide.</a:t>
            </a:r>
          </a:p>
          <a:p>
            <a:pPr marL="457200" indent="-457200">
              <a:buFont typeface="+mj-lt"/>
              <a:buAutoNum type="arabicPeriod" startAt="4"/>
            </a:pPr>
            <a:r>
              <a:rPr lang="en-US" dirty="0"/>
              <a:t>On the View ribbon, click Sort and then click Sort by. The Sort dialog </a:t>
            </a:r>
            <a:r>
              <a:rPr lang="en-US" dirty="0" smtClean="0"/>
              <a:t>box appears</a:t>
            </a:r>
            <a:r>
              <a:rPr lang="en-US" dirty="0"/>
              <a: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1621306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Sort Data in a Resource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3" name="Picture 2"/>
          <p:cNvPicPr>
            <a:picLocks noChangeAspect="1"/>
          </p:cNvPicPr>
          <p:nvPr/>
        </p:nvPicPr>
        <p:blipFill>
          <a:blip r:embed="rId3"/>
          <a:stretch>
            <a:fillRect/>
          </a:stretch>
        </p:blipFill>
        <p:spPr>
          <a:xfrm>
            <a:off x="1143000" y="1614480"/>
            <a:ext cx="6858000" cy="4369400"/>
          </a:xfrm>
          <a:prstGeom prst="rect">
            <a:avLst/>
          </a:prstGeom>
        </p:spPr>
      </p:pic>
    </p:spTree>
    <p:extLst>
      <p:ext uri="{BB962C8B-B14F-4D97-AF65-F5344CB8AC3E}">
        <p14:creationId xmlns:p14="http://schemas.microsoft.com/office/powerpoint/2010/main" val="1327234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806</TotalTime>
  <Words>4437</Words>
  <Application>Microsoft Office PowerPoint</Application>
  <PresentationFormat>On-screen Show (4:3)</PresentationFormat>
  <Paragraphs>299</Paragraphs>
  <Slides>36</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Project Information: Sorting, Grouping, and Filtering</vt:lpstr>
      <vt:lpstr>Objectives</vt:lpstr>
      <vt:lpstr>Software Orientation</vt:lpstr>
      <vt:lpstr>Sorting Data</vt:lpstr>
      <vt:lpstr>Sorting Data</vt:lpstr>
      <vt:lpstr>Step-by-Step: Sort Data in a Resource View</vt:lpstr>
      <vt:lpstr>Step-by-Step: Sort Data in a Resource View</vt:lpstr>
      <vt:lpstr>Step-by-Step: Sort Data in a Resource View</vt:lpstr>
      <vt:lpstr>Step-by-Step: Sort Data in a Resource View</vt:lpstr>
      <vt:lpstr>Step-by-Step: Sort Data in a Resource View</vt:lpstr>
      <vt:lpstr>Step-by-Step: Sort Data in a Resource View</vt:lpstr>
      <vt:lpstr>Step-by-Step: Sort Data in a Resource View</vt:lpstr>
      <vt:lpstr>Sorting Data</vt:lpstr>
      <vt:lpstr>Grouping Data</vt:lpstr>
      <vt:lpstr>Grouping Data</vt:lpstr>
      <vt:lpstr>Step-by-Step: Group Data in a Resource View</vt:lpstr>
      <vt:lpstr>Step-by-Step: Group Data in a Resource View</vt:lpstr>
      <vt:lpstr>Step-by-Step: Group Data in a Resource View</vt:lpstr>
      <vt:lpstr>Step-by-Step: Group Data in a Resource View</vt:lpstr>
      <vt:lpstr>Step-by-Step: Group Data in a Resource View</vt:lpstr>
      <vt:lpstr>Step-by-Step: Group Data in a Resource View</vt:lpstr>
      <vt:lpstr>Step-by-Step: Group Data in a Resource View</vt:lpstr>
      <vt:lpstr>Filtering Data</vt:lpstr>
      <vt:lpstr>Creating and Applying a Filter</vt:lpstr>
      <vt:lpstr>Step-by-Step: Create and Apply a Filter in a View</vt:lpstr>
      <vt:lpstr>Step-by-Step: Create and Apply a Filter in a View</vt:lpstr>
      <vt:lpstr>Step-by-Step: Create and Apply a Filter in a View</vt:lpstr>
      <vt:lpstr>Step-by-Step: Create and Apply a Filter in a View</vt:lpstr>
      <vt:lpstr>Step-by-Step: Create and Apply a Filter in a View</vt:lpstr>
      <vt:lpstr>Creating a Custom Filter</vt:lpstr>
      <vt:lpstr>Step-by-Step: Create a Custom Filter</vt:lpstr>
      <vt:lpstr>Step-by-Step: Create a Custom Filter</vt:lpstr>
      <vt:lpstr>Step-by-Step: Create a Custom Filter</vt:lpstr>
      <vt:lpstr>Step-by-Step: Create a Custom Filter</vt:lpstr>
      <vt:lpstr>Step-by-Step: Create a Custom Filter</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Information: Sorting, Grouping, and Filtering</dc:title>
  <dc:subject>Project Information: Sorting, Grouping, and Filtering</dc:subject>
  <dc:creator>Joyce N.</dc:creator>
  <cp:keywords/>
  <dc:description/>
  <cp:lastModifiedBy>Joyce N.</cp:lastModifiedBy>
  <cp:revision>123</cp:revision>
  <dcterms:created xsi:type="dcterms:W3CDTF">2017-04-11T07:34:10Z</dcterms:created>
  <dcterms:modified xsi:type="dcterms:W3CDTF">2017-04-14T09:38:10Z</dcterms:modified>
  <cp:category/>
</cp:coreProperties>
</file>