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48"/>
  </p:notesMasterIdLst>
  <p:sldIdLst>
    <p:sldId id="256" r:id="rId2"/>
    <p:sldId id="258" r:id="rId3"/>
    <p:sldId id="543" r:id="rId4"/>
    <p:sldId id="374" r:id="rId5"/>
    <p:sldId id="544" r:id="rId6"/>
    <p:sldId id="545" r:id="rId7"/>
    <p:sldId id="546" r:id="rId8"/>
    <p:sldId id="547" r:id="rId9"/>
    <p:sldId id="549" r:id="rId10"/>
    <p:sldId id="550" r:id="rId11"/>
    <p:sldId id="551" r:id="rId12"/>
    <p:sldId id="552" r:id="rId13"/>
    <p:sldId id="553" r:id="rId14"/>
    <p:sldId id="554" r:id="rId15"/>
    <p:sldId id="555" r:id="rId16"/>
    <p:sldId id="556" r:id="rId17"/>
    <p:sldId id="557" r:id="rId18"/>
    <p:sldId id="558" r:id="rId19"/>
    <p:sldId id="559" r:id="rId20"/>
    <p:sldId id="560" r:id="rId21"/>
    <p:sldId id="561" r:id="rId22"/>
    <p:sldId id="562" r:id="rId23"/>
    <p:sldId id="563" r:id="rId24"/>
    <p:sldId id="564" r:id="rId25"/>
    <p:sldId id="565" r:id="rId26"/>
    <p:sldId id="566" r:id="rId27"/>
    <p:sldId id="567" r:id="rId28"/>
    <p:sldId id="568" r:id="rId29"/>
    <p:sldId id="569" r:id="rId30"/>
    <p:sldId id="570" r:id="rId31"/>
    <p:sldId id="571" r:id="rId32"/>
    <p:sldId id="572" r:id="rId33"/>
    <p:sldId id="573" r:id="rId34"/>
    <p:sldId id="574" r:id="rId35"/>
    <p:sldId id="575" r:id="rId36"/>
    <p:sldId id="576" r:id="rId37"/>
    <p:sldId id="577" r:id="rId38"/>
    <p:sldId id="578" r:id="rId39"/>
    <p:sldId id="579" r:id="rId40"/>
    <p:sldId id="580" r:id="rId41"/>
    <p:sldId id="581" r:id="rId42"/>
    <p:sldId id="582" r:id="rId43"/>
    <p:sldId id="583" r:id="rId44"/>
    <p:sldId id="584" r:id="rId45"/>
    <p:sldId id="585" r:id="rId46"/>
    <p:sldId id="372" r:id="rId47"/>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766" autoAdjust="0"/>
  </p:normalViewPr>
  <p:slideViewPr>
    <p:cSldViewPr>
      <p:cViewPr varScale="1">
        <p:scale>
          <a:sx n="97" d="100"/>
          <a:sy n="97" d="100"/>
        </p:scale>
        <p:origin x="1902" y="90"/>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4/15/2017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dirty="0"/>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dirty="0"/>
          </a:p>
        </p:txBody>
      </p:sp>
      <p:sp>
        <p:nvSpPr>
          <p:cNvPr id="5120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dirty="0"/>
          </a:p>
        </p:txBody>
      </p:sp>
    </p:spTree>
    <p:extLst>
      <p:ext uri="{BB962C8B-B14F-4D97-AF65-F5344CB8AC3E}">
        <p14:creationId xmlns:p14="http://schemas.microsoft.com/office/powerpoint/2010/main" val="1785717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12</a:t>
            </a:fld>
            <a:endParaRPr lang="en-US" dirty="0"/>
          </a:p>
        </p:txBody>
      </p:sp>
    </p:spTree>
    <p:extLst>
      <p:ext uri="{BB962C8B-B14F-4D97-AF65-F5344CB8AC3E}">
        <p14:creationId xmlns:p14="http://schemas.microsoft.com/office/powerpoint/2010/main" val="2474541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Newly created Remaining Work Report</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13</a:t>
            </a:fld>
            <a:endParaRPr lang="en-US" dirty="0"/>
          </a:p>
        </p:txBody>
      </p:sp>
    </p:spTree>
    <p:extLst>
      <p:ext uri="{BB962C8B-B14F-4D97-AF65-F5344CB8AC3E}">
        <p14:creationId xmlns:p14="http://schemas.microsoft.com/office/powerpoint/2010/main" val="3695499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At this point, you can print the information by clicking the Print button (the Print Preview is adequate for the purposes of this lesson). When printing in Microsoft Project 2016, there are additional options in the Print dialog box (the Print command is accessed from the File tab). For example, you can print specific date or page ranges.</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14</a:t>
            </a:fld>
            <a:endParaRPr lang="en-US" dirty="0"/>
          </a:p>
        </p:txBody>
      </p:sp>
    </p:spTree>
    <p:extLst>
      <p:ext uri="{BB962C8B-B14F-4D97-AF65-F5344CB8AC3E}">
        <p14:creationId xmlns:p14="http://schemas.microsoft.com/office/powerpoint/2010/main" val="2965975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Report view with Remaining Work Report centered on the first page</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15</a:t>
            </a:fld>
            <a:endParaRPr lang="en-US" dirty="0"/>
          </a:p>
        </p:txBody>
      </p:sp>
    </p:spTree>
    <p:extLst>
      <p:ext uri="{BB962C8B-B14F-4D97-AF65-F5344CB8AC3E}">
        <p14:creationId xmlns:p14="http://schemas.microsoft.com/office/powerpoint/2010/main" val="2921190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17</a:t>
            </a:fld>
            <a:endParaRPr lang="en-US" dirty="0"/>
          </a:p>
        </p:txBody>
      </p:sp>
    </p:spTree>
    <p:extLst>
      <p:ext uri="{BB962C8B-B14F-4D97-AF65-F5344CB8AC3E}">
        <p14:creationId xmlns:p14="http://schemas.microsoft.com/office/powerpoint/2010/main" val="2547269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The formula evaluates each task’s cost variance. If the task is 20 percent above baseline, the formula assigns the number 30 to the task; if it is between 20 percent and 10 percent, a 20; and if below 10 percent, a 10. If the task does not fit within those criteria, such as the case with a milestone task that should have no costs, the formula returns a zero value.</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18</a:t>
            </a:fld>
            <a:endParaRPr lang="en-US" dirty="0"/>
          </a:p>
        </p:txBody>
      </p:sp>
    </p:spTree>
    <p:extLst>
      <p:ext uri="{BB962C8B-B14F-4D97-AF65-F5344CB8AC3E}">
        <p14:creationId xmlns:p14="http://schemas.microsoft.com/office/powerpoint/2010/main" val="805735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For the purposes of this project, a variance of 20 percent above baseline has been decided on by the  project manager and sponsor as the maximum tolerance level.</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19</a:t>
            </a:fld>
            <a:endParaRPr lang="en-US" dirty="0"/>
          </a:p>
        </p:txBody>
      </p:sp>
    </p:spTree>
    <p:extLst>
      <p:ext uri="{BB962C8B-B14F-4D97-AF65-F5344CB8AC3E}">
        <p14:creationId xmlns:p14="http://schemas.microsoft.com/office/powerpoint/2010/main" val="2506647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Info: </a:t>
            </a:r>
            <a:r>
              <a:rPr lang="en-US" sz="1200" b="0" i="0" u="none" strike="noStrike" kern="1200" baseline="0" dirty="0" smtClean="0">
                <a:solidFill>
                  <a:schemeClr val="tx1"/>
                </a:solidFill>
                <a:latin typeface="+mn-lt"/>
                <a:ea typeface="+mn-ea"/>
                <a:cs typeface="+mn-cs"/>
              </a:rPr>
              <a:t>You will learn more about saving Microsoft Project data in other formats in Lesson 12.</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20</a:t>
            </a:fld>
            <a:endParaRPr lang="en-US" dirty="0"/>
          </a:p>
        </p:txBody>
      </p:sp>
    </p:spTree>
    <p:extLst>
      <p:ext uri="{BB962C8B-B14F-4D97-AF65-F5344CB8AC3E}">
        <p14:creationId xmlns:p14="http://schemas.microsoft.com/office/powerpoint/2010/main" val="3586042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Cost table with </a:t>
            </a:r>
            <a:r>
              <a:rPr lang="en-US" sz="1200" b="0" i="0" u="none" strike="noStrike" kern="1200" baseline="0" smtClean="0">
                <a:solidFill>
                  <a:schemeClr val="tx1"/>
                </a:solidFill>
                <a:latin typeface="+mn-lt"/>
                <a:ea typeface="+mn-ea"/>
                <a:cs typeface="+mn-cs"/>
              </a:rPr>
              <a:t>the Overbudget custom </a:t>
            </a:r>
            <a:r>
              <a:rPr lang="en-US" sz="1200" b="0" i="0" u="none" strike="noStrike" kern="1200" baseline="0" dirty="0" smtClean="0">
                <a:solidFill>
                  <a:schemeClr val="tx1"/>
                </a:solidFill>
                <a:latin typeface="+mn-lt"/>
                <a:ea typeface="+mn-ea"/>
                <a:cs typeface="+mn-cs"/>
              </a:rPr>
              <a:t>field displayed</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21</a:t>
            </a:fld>
            <a:endParaRPr lang="en-US" dirty="0"/>
          </a:p>
        </p:txBody>
      </p:sp>
    </p:spTree>
    <p:extLst>
      <p:ext uri="{BB962C8B-B14F-4D97-AF65-F5344CB8AC3E}">
        <p14:creationId xmlns:p14="http://schemas.microsoft.com/office/powerpoint/2010/main" val="2211490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Visual Reports dialog box</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23</a:t>
            </a:fld>
            <a:endParaRPr lang="en-US" dirty="0"/>
          </a:p>
        </p:txBody>
      </p:sp>
    </p:spTree>
    <p:extLst>
      <p:ext uri="{BB962C8B-B14F-4D97-AF65-F5344CB8AC3E}">
        <p14:creationId xmlns:p14="http://schemas.microsoft.com/office/powerpoint/2010/main" val="385503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a:t>
            </a:fld>
            <a:endParaRPr lang="en-US" dirty="0"/>
          </a:p>
        </p:txBody>
      </p:sp>
    </p:spTree>
    <p:extLst>
      <p:ext uri="{BB962C8B-B14F-4D97-AF65-F5344CB8AC3E}">
        <p14:creationId xmlns:p14="http://schemas.microsoft.com/office/powerpoint/2010/main" val="1739004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24</a:t>
            </a:fld>
            <a:endParaRPr lang="en-US" dirty="0"/>
          </a:p>
        </p:txBody>
      </p:sp>
    </p:spTree>
    <p:extLst>
      <p:ext uri="{BB962C8B-B14F-4D97-AF65-F5344CB8AC3E}">
        <p14:creationId xmlns:p14="http://schemas.microsoft.com/office/powerpoint/2010/main" val="7218871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visual report named “Cash Flow Report” in Microsoft Excel</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25</a:t>
            </a:fld>
            <a:endParaRPr lang="en-US" dirty="0"/>
          </a:p>
        </p:txBody>
      </p:sp>
    </p:spTree>
    <p:extLst>
      <p:ext uri="{BB962C8B-B14F-4D97-AF65-F5344CB8AC3E}">
        <p14:creationId xmlns:p14="http://schemas.microsoft.com/office/powerpoint/2010/main" val="30650140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Task Usage sheet tab with Monthly Calendar in the Rows area</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26</a:t>
            </a:fld>
            <a:endParaRPr lang="en-US" dirty="0"/>
          </a:p>
        </p:txBody>
      </p:sp>
    </p:spTree>
    <p:extLst>
      <p:ext uri="{BB962C8B-B14F-4D97-AF65-F5344CB8AC3E}">
        <p14:creationId xmlns:p14="http://schemas.microsoft.com/office/powerpoint/2010/main" val="24081794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Cash Flow Report PivotTable with all of 2019 time data showing</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27</a:t>
            </a:fld>
            <a:endParaRPr lang="en-US" dirty="0"/>
          </a:p>
        </p:txBody>
      </p:sp>
    </p:spTree>
    <p:extLst>
      <p:ext uri="{BB962C8B-B14F-4D97-AF65-F5344CB8AC3E}">
        <p14:creationId xmlns:p14="http://schemas.microsoft.com/office/powerpoint/2010/main" val="37273047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28</a:t>
            </a:fld>
            <a:endParaRPr lang="en-US" dirty="0"/>
          </a:p>
        </p:txBody>
      </p:sp>
    </p:spTree>
    <p:extLst>
      <p:ext uri="{BB962C8B-B14F-4D97-AF65-F5344CB8AC3E}">
        <p14:creationId xmlns:p14="http://schemas.microsoft.com/office/powerpoint/2010/main" val="6916131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Cash Flow Report chart with the expanded time data</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29</a:t>
            </a:fld>
            <a:endParaRPr lang="en-US" dirty="0"/>
          </a:p>
        </p:txBody>
      </p:sp>
    </p:spTree>
    <p:extLst>
      <p:ext uri="{BB962C8B-B14F-4D97-AF65-F5344CB8AC3E}">
        <p14:creationId xmlns:p14="http://schemas.microsoft.com/office/powerpoint/2010/main" val="19879728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the following exercise, you will customize and print a Gantt Chart view. For a review of the types of views, including form views, refer to Lesson 8.</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30</a:t>
            </a:fld>
            <a:endParaRPr lang="en-US" dirty="0"/>
          </a:p>
        </p:txBody>
      </p:sp>
    </p:spTree>
    <p:extLst>
      <p:ext uri="{BB962C8B-B14F-4D97-AF65-F5344CB8AC3E}">
        <p14:creationId xmlns:p14="http://schemas.microsoft.com/office/powerpoint/2010/main" val="20945756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31</a:t>
            </a:fld>
            <a:endParaRPr lang="en-US" dirty="0"/>
          </a:p>
        </p:txBody>
      </p:sp>
    </p:spTree>
    <p:extLst>
      <p:ext uri="{BB962C8B-B14F-4D97-AF65-F5344CB8AC3E}">
        <p14:creationId xmlns:p14="http://schemas.microsoft.com/office/powerpoint/2010/main" val="21549382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Print section of the File tab</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32</a:t>
            </a:fld>
            <a:endParaRPr lang="en-US" dirty="0"/>
          </a:p>
        </p:txBody>
      </p:sp>
    </p:spTree>
    <p:extLst>
      <p:ext uri="{BB962C8B-B14F-4D97-AF65-F5344CB8AC3E}">
        <p14:creationId xmlns:p14="http://schemas.microsoft.com/office/powerpoint/2010/main" val="34060883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33</a:t>
            </a:fld>
            <a:endParaRPr lang="en-US" dirty="0"/>
          </a:p>
        </p:txBody>
      </p:sp>
    </p:spTree>
    <p:extLst>
      <p:ext uri="{BB962C8B-B14F-4D97-AF65-F5344CB8AC3E}">
        <p14:creationId xmlns:p14="http://schemas.microsoft.com/office/powerpoint/2010/main" val="2696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Report ribbon</a:t>
            </a:r>
            <a:endParaRPr lang="en-US" b="0" i="0" u="none" strike="noStrike" baseline="0" dirty="0" smtClean="0">
              <a:latin typeface="Segoe"/>
              <a:ea typeface="ＭＳ ゴシック"/>
            </a:endParaRP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a:t>
            </a:fld>
            <a:endParaRPr lang="en-US" dirty="0"/>
          </a:p>
        </p:txBody>
      </p:sp>
    </p:spTree>
    <p:extLst>
      <p:ext uri="{BB962C8B-B14F-4D97-AF65-F5344CB8AC3E}">
        <p14:creationId xmlns:p14="http://schemas.microsoft.com/office/powerpoint/2010/main" val="40086600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Print Preview with Multiple Pages activated</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34</a:t>
            </a:fld>
            <a:endParaRPr lang="en-US" dirty="0"/>
          </a:p>
        </p:txBody>
      </p:sp>
    </p:spTree>
    <p:extLst>
      <p:ext uri="{BB962C8B-B14F-4D97-AF65-F5344CB8AC3E}">
        <p14:creationId xmlns:p14="http://schemas.microsoft.com/office/powerpoint/2010/main" val="14271418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35</a:t>
            </a:fld>
            <a:endParaRPr lang="en-US" dirty="0"/>
          </a:p>
        </p:txBody>
      </p:sp>
    </p:spTree>
    <p:extLst>
      <p:ext uri="{BB962C8B-B14F-4D97-AF65-F5344CB8AC3E}">
        <p14:creationId xmlns:p14="http://schemas.microsoft.com/office/powerpoint/2010/main" val="1567159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36</a:t>
            </a:fld>
            <a:endParaRPr lang="en-US" dirty="0"/>
          </a:p>
        </p:txBody>
      </p:sp>
    </p:spTree>
    <p:extLst>
      <p:ext uri="{BB962C8B-B14F-4D97-AF65-F5344CB8AC3E}">
        <p14:creationId xmlns:p14="http://schemas.microsoft.com/office/powerpoint/2010/main" val="1613645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37</a:t>
            </a:fld>
            <a:endParaRPr lang="en-US" dirty="0"/>
          </a:p>
        </p:txBody>
      </p:sp>
    </p:spTree>
    <p:extLst>
      <p:ext uri="{BB962C8B-B14F-4D97-AF65-F5344CB8AC3E}">
        <p14:creationId xmlns:p14="http://schemas.microsoft.com/office/powerpoint/2010/main" val="42500984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Page Setup dialog box with custom selections for legend</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38</a:t>
            </a:fld>
            <a:endParaRPr lang="en-US" dirty="0"/>
          </a:p>
        </p:txBody>
      </p:sp>
    </p:spTree>
    <p:extLst>
      <p:ext uri="{BB962C8B-B14F-4D97-AF65-F5344CB8AC3E}">
        <p14:creationId xmlns:p14="http://schemas.microsoft.com/office/powerpoint/2010/main" val="29972688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At this point, you can print the project schedule by clicking the Print button (the Print Preview is adequate for the purposes of this lesson). When printing in Microsoft Project 2016, there are additional options in the Print dialog box (the Print command is accessed from the File tab). For example, you can print specific date or page ranges.</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39</a:t>
            </a:fld>
            <a:endParaRPr lang="en-US" dirty="0"/>
          </a:p>
        </p:txBody>
      </p:sp>
    </p:spTree>
    <p:extLst>
      <p:ext uri="{BB962C8B-B14F-4D97-AF65-F5344CB8AC3E}">
        <p14:creationId xmlns:p14="http://schemas.microsoft.com/office/powerpoint/2010/main" val="27448863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Close‐up view of wider legend area</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40</a:t>
            </a:fld>
            <a:endParaRPr lang="en-US" dirty="0"/>
          </a:p>
        </p:txBody>
      </p:sp>
    </p:spTree>
    <p:extLst>
      <p:ext uri="{BB962C8B-B14F-4D97-AF65-F5344CB8AC3E}">
        <p14:creationId xmlns:p14="http://schemas.microsoft.com/office/powerpoint/2010/main" val="27753992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41</a:t>
            </a:fld>
            <a:endParaRPr lang="en-US" dirty="0"/>
          </a:p>
        </p:txBody>
      </p:sp>
    </p:spTree>
    <p:extLst>
      <p:ext uri="{BB962C8B-B14F-4D97-AF65-F5344CB8AC3E}">
        <p14:creationId xmlns:p14="http://schemas.microsoft.com/office/powerpoint/2010/main" val="39556939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42</a:t>
            </a:fld>
            <a:endParaRPr lang="en-US" dirty="0"/>
          </a:p>
        </p:txBody>
      </p:sp>
    </p:spTree>
    <p:extLst>
      <p:ext uri="{BB962C8B-B14F-4D97-AF65-F5344CB8AC3E}">
        <p14:creationId xmlns:p14="http://schemas.microsoft.com/office/powerpoint/2010/main" val="36331256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43</a:t>
            </a:fld>
            <a:endParaRPr lang="en-US" dirty="0"/>
          </a:p>
        </p:txBody>
      </p:sp>
    </p:spTree>
    <p:extLst>
      <p:ext uri="{BB962C8B-B14F-4D97-AF65-F5344CB8AC3E}">
        <p14:creationId xmlns:p14="http://schemas.microsoft.com/office/powerpoint/2010/main" val="393268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Project Overview dashboard report with the Report tools ribbon</a:t>
            </a:r>
            <a:endParaRPr lang="en-US" b="0" i="0" u="none" strike="noStrike" baseline="0" dirty="0" smtClean="0">
              <a:latin typeface="Segoe"/>
              <a:ea typeface="ＭＳ ゴシック"/>
            </a:endParaRP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a:t>
            </a:fld>
            <a:endParaRPr lang="en-US" dirty="0"/>
          </a:p>
        </p:txBody>
      </p:sp>
    </p:spTree>
    <p:extLst>
      <p:ext uri="{BB962C8B-B14F-4D97-AF65-F5344CB8AC3E}">
        <p14:creationId xmlns:p14="http://schemas.microsoft.com/office/powerpoint/2010/main" val="20717031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44</a:t>
            </a:fld>
            <a:endParaRPr lang="en-US" dirty="0"/>
          </a:p>
        </p:txBody>
      </p:sp>
    </p:spTree>
    <p:extLst>
      <p:ext uri="{BB962C8B-B14F-4D97-AF65-F5344CB8AC3E}">
        <p14:creationId xmlns:p14="http://schemas.microsoft.com/office/powerpoint/2010/main" val="12617699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When printing in views that contain a timescale, such as the Gantt Chart view, you can change the number of pages required by adjusting the timescale before printing. To adjust the timescale so that it shows the largest time span in the smallest number of pages, click the View tab, then in the Zoom group, click Entire Project.</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45</a:t>
            </a:fld>
            <a:endParaRPr lang="en-US" dirty="0"/>
          </a:p>
        </p:txBody>
      </p:sp>
    </p:spTree>
    <p:extLst>
      <p:ext uri="{BB962C8B-B14F-4D97-AF65-F5344CB8AC3E}">
        <p14:creationId xmlns:p14="http://schemas.microsoft.com/office/powerpoint/2010/main" val="1443901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Status Date dialog box</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6</a:t>
            </a:fld>
            <a:endParaRPr lang="en-US" dirty="0"/>
          </a:p>
        </p:txBody>
      </p:sp>
    </p:spTree>
    <p:extLst>
      <p:ext uri="{BB962C8B-B14F-4D97-AF65-F5344CB8AC3E}">
        <p14:creationId xmlns:p14="http://schemas.microsoft.com/office/powerpoint/2010/main" val="3198690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Project Overview dashboard</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7</a:t>
            </a:fld>
            <a:endParaRPr lang="en-US" dirty="0"/>
          </a:p>
        </p:txBody>
      </p:sp>
    </p:spTree>
    <p:extLst>
      <p:ext uri="{BB962C8B-B14F-4D97-AF65-F5344CB8AC3E}">
        <p14:creationId xmlns:p14="http://schemas.microsoft.com/office/powerpoint/2010/main" val="3683542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Print Preview of the Project Overview dashboard</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8</a:t>
            </a:fld>
            <a:endParaRPr lang="en-US" dirty="0"/>
          </a:p>
        </p:txBody>
      </p:sp>
    </p:spTree>
    <p:extLst>
      <p:ext uri="{BB962C8B-B14F-4D97-AF65-F5344CB8AC3E}">
        <p14:creationId xmlns:p14="http://schemas.microsoft.com/office/powerpoint/2010/main" val="793390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You might or </a:t>
            </a:r>
            <a:r>
              <a:rPr lang="en-US" sz="1200" b="0" i="0" u="none" strike="noStrike" kern="1200" baseline="0" smtClean="0">
                <a:solidFill>
                  <a:schemeClr val="tx1"/>
                </a:solidFill>
                <a:latin typeface="+mn-lt"/>
                <a:ea typeface="+mn-ea"/>
                <a:cs typeface="+mn-cs"/>
              </a:rPr>
              <a:t>might not see </a:t>
            </a:r>
            <a:r>
              <a:rPr lang="en-US" sz="1200" b="0" i="0" u="none" strike="noStrike" kern="1200" baseline="0" dirty="0" smtClean="0">
                <a:solidFill>
                  <a:schemeClr val="tx1"/>
                </a:solidFill>
                <a:latin typeface="+mn-lt"/>
                <a:ea typeface="+mn-ea"/>
                <a:cs typeface="+mn-cs"/>
              </a:rPr>
              <a:t>the </a:t>
            </a:r>
            <a:r>
              <a:rPr lang="en-US" sz="1200" b="0" i="0" u="none" strike="noStrike" kern="1200" baseline="0" smtClean="0">
                <a:solidFill>
                  <a:schemeClr val="tx1"/>
                </a:solidFill>
                <a:latin typeface="+mn-lt"/>
                <a:ea typeface="+mn-ea"/>
                <a:cs typeface="+mn-cs"/>
              </a:rPr>
              <a:t>Print Preview screens </a:t>
            </a:r>
            <a:r>
              <a:rPr lang="en-US" sz="1200" b="0" i="0" u="none" strike="noStrike" kern="1200" baseline="0" dirty="0" smtClean="0">
                <a:solidFill>
                  <a:schemeClr val="tx1"/>
                </a:solidFill>
                <a:latin typeface="+mn-lt"/>
                <a:ea typeface="+mn-ea"/>
                <a:cs typeface="+mn-cs"/>
              </a:rPr>
              <a:t>in </a:t>
            </a:r>
            <a:r>
              <a:rPr lang="en-US" sz="1200" b="0" i="0" u="none" strike="noStrike" kern="1200" baseline="0" smtClean="0">
                <a:solidFill>
                  <a:schemeClr val="tx1"/>
                </a:solidFill>
                <a:latin typeface="+mn-lt"/>
                <a:ea typeface="+mn-ea"/>
                <a:cs typeface="+mn-cs"/>
              </a:rPr>
              <a:t>color, depending upon the printer </a:t>
            </a:r>
            <a:r>
              <a:rPr lang="en-US" sz="1200" b="0" i="0" u="none" strike="noStrike" kern="1200" baseline="0" dirty="0" smtClean="0">
                <a:solidFill>
                  <a:schemeClr val="tx1"/>
                </a:solidFill>
                <a:latin typeface="+mn-lt"/>
                <a:ea typeface="+mn-ea"/>
                <a:cs typeface="+mn-cs"/>
              </a:rPr>
              <a:t>and </a:t>
            </a:r>
            <a:r>
              <a:rPr lang="en-US" sz="1200" b="0" i="0" u="none" strike="noStrike" kern="1200" baseline="0" smtClean="0">
                <a:solidFill>
                  <a:schemeClr val="tx1"/>
                </a:solidFill>
                <a:latin typeface="+mn-lt"/>
                <a:ea typeface="+mn-ea"/>
                <a:cs typeface="+mn-cs"/>
              </a:rPr>
              <a:t>print drivers you </a:t>
            </a:r>
            <a:r>
              <a:rPr lang="en-US" sz="1200" b="0" i="0" u="none" strike="noStrike" kern="1200" baseline="0" dirty="0" smtClean="0">
                <a:solidFill>
                  <a:schemeClr val="tx1"/>
                </a:solidFill>
                <a:latin typeface="+mn-lt"/>
                <a:ea typeface="+mn-ea"/>
                <a:cs typeface="+mn-cs"/>
              </a:rPr>
              <a:t>have installed.</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9</a:t>
            </a:fld>
            <a:endParaRPr lang="en-US" dirty="0"/>
          </a:p>
        </p:txBody>
      </p:sp>
    </p:spTree>
    <p:extLst>
      <p:ext uri="{BB962C8B-B14F-4D97-AF65-F5344CB8AC3E}">
        <p14:creationId xmlns:p14="http://schemas.microsoft.com/office/powerpoint/2010/main" val="2025656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Print Preview of the Project Overview dashboard with new settings</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10</a:t>
            </a:fld>
            <a:endParaRPr lang="en-US" dirty="0"/>
          </a:p>
        </p:txBody>
      </p:sp>
    </p:spTree>
    <p:extLst>
      <p:ext uri="{BB962C8B-B14F-4D97-AF65-F5344CB8AC3E}">
        <p14:creationId xmlns:p14="http://schemas.microsoft.com/office/powerpoint/2010/main" val="793611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smtClean="0"/>
              <a:t>© </a:t>
            </a:r>
            <a:r>
              <a:rPr lang="is-IS" dirty="0" smtClean="0"/>
              <a:t>2017,</a:t>
            </a:r>
            <a:r>
              <a:rPr lang="en-US" dirty="0" smtClean="0"/>
              <a:t> John Wiley &amp; Sons, Inc.</a:t>
            </a:r>
            <a:endParaRPr lang="en-US" dirty="0"/>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smtClean="0"/>
              <a:t>Click to edit Master title style</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dirty="0"/>
          </a:p>
        </p:txBody>
      </p:sp>
      <p:sp>
        <p:nvSpPr>
          <p:cNvPr id="9"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10"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0B3B90-2D02-6C47-A1CC-A9C6B3297C73}" type="datetimeFigureOut">
              <a:rPr lang="en-US" smtClean="0"/>
              <a:t>4/15/2017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17283A-045D-D24B-8A0C-9D06C9CDFC7C}" type="slidenum">
              <a:rPr lang="en-US" smtClean="0"/>
              <a:t>‹#›</a:t>
            </a:fld>
            <a:endParaRPr lang="en-US" dirty="0"/>
          </a:p>
        </p:txBody>
      </p:sp>
    </p:spTree>
    <p:extLst>
      <p:ext uri="{BB962C8B-B14F-4D97-AF65-F5344CB8AC3E}">
        <p14:creationId xmlns:p14="http://schemas.microsoft.com/office/powerpoint/2010/main" val="1925238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2C6"/>
              </a:buCl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smtClean="0"/>
              <a:t>© </a:t>
            </a:r>
            <a:r>
              <a:rPr lang="is-IS" dirty="0" smtClean="0"/>
              <a:t>2017,</a:t>
            </a:r>
            <a:r>
              <a:rPr lang="en-US" dirty="0" smtClean="0"/>
              <a:t> John Wiley &amp; Sons, Inc.</a:t>
            </a:r>
            <a:endParaRPr lang="en-US" dirty="0"/>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smtClean="0"/>
              <a:t>© </a:t>
            </a:r>
            <a:r>
              <a:rPr lang="is-IS" dirty="0" smtClean="0"/>
              <a:t>2017,</a:t>
            </a:r>
            <a:r>
              <a:rPr lang="en-US" dirty="0" smtClean="0"/>
              <a:t> John Wiley &amp; Sons, Inc.</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Microsoft Official Academic Course, </a:t>
            </a:r>
            <a:r>
              <a:rPr lang="en-US" dirty="0" smtClean="0"/>
              <a:t>Microsoft Project 2016</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dirty="0"/>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9"/>
          <p:cNvSpPr>
            <a:spLocks noGrp="1"/>
          </p:cNvSpPr>
          <p:nvPr>
            <p:ph type="sldNum" sz="quarter" idx="12"/>
          </p:nvPr>
        </p:nvSpPr>
        <p:spPr/>
        <p:txBody>
          <a:bodyPr/>
          <a:lstStyle/>
          <a:p>
            <a:pPr>
              <a:defRPr/>
            </a:pPr>
            <a:fld id="{18D557D5-F51C-4717-8E58-4F5446143640}" type="slidenum">
              <a:rPr lang="en-US" smtClean="0"/>
              <a:pPr>
                <a:defRPr/>
              </a:pPr>
              <a:t>‹#›</a:t>
            </a:fld>
            <a:endParaRPr lang="en-US" dirty="0"/>
          </a:p>
        </p:txBody>
      </p:sp>
      <p:sp>
        <p:nvSpPr>
          <p:cNvPr id="13" name="Rectangle 4"/>
          <p:cNvSpPr>
            <a:spLocks noGrp="1" noChangeArrowheads="1"/>
          </p:cNvSpPr>
          <p:nvPr>
            <p:ph type="dt" sz="half" idx="10"/>
          </p:nvPr>
        </p:nvSpPr>
        <p:spPr>
          <a:xfrm>
            <a:off x="446314" y="6248400"/>
            <a:ext cx="2133600" cy="476250"/>
          </a:xfrm>
          <a:ln/>
        </p:spPr>
        <p:txBody>
          <a:bodyPr/>
          <a:lstStyle>
            <a:lvl1pPr>
              <a:defRPr/>
            </a:lvl1pPr>
          </a:lstStyle>
          <a:p>
            <a:pPr>
              <a:defRPr/>
            </a:pPr>
            <a:r>
              <a:rPr lang="en-US" dirty="0" smtClean="0"/>
              <a:t>© Project 2016 John Wiley &amp; Sons, Inc.</a:t>
            </a:r>
            <a:endParaRPr lang="en-US" dirty="0"/>
          </a:p>
        </p:txBody>
      </p:sp>
      <p:sp>
        <p:nvSpPr>
          <p:cNvPr id="14" name="Rectangle 5"/>
          <p:cNvSpPr>
            <a:spLocks noGrp="1" noChangeArrowheads="1"/>
          </p:cNvSpPr>
          <p:nvPr>
            <p:ph type="ftr" sz="quarter" idx="11"/>
          </p:nvPr>
        </p:nvSpPr>
        <p:spPr>
          <a:xfrm>
            <a:off x="2618517" y="6248400"/>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dirty="0"/>
          </a:p>
        </p:txBody>
      </p:sp>
      <p:sp>
        <p:nvSpPr>
          <p:cNvPr id="10"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11"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dirty="0"/>
          </a:p>
        </p:txBody>
      </p:sp>
      <p:sp>
        <p:nvSpPr>
          <p:cNvPr id="6"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7"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smtClean="0"/>
              <a:t>Microsoft Official Academic Course, Microsoft Project 2016</a:t>
            </a:r>
            <a:endParaRPr lang="en-US" dirty="0"/>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smtClean="0"/>
              <a:t>Microsoft Official Academic Course, Microsoft Project 2016</a:t>
            </a:r>
            <a:endParaRPr lang="en-US" dirty="0"/>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dirty="0"/>
          </a:p>
        </p:txBody>
      </p:sp>
      <p:sp>
        <p:nvSpPr>
          <p:cNvPr id="8"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9"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smtClean="0"/>
              <a:t>Microsoft Official Academic Course, Microsoft Project 2016</a:t>
            </a:r>
            <a:endParaRPr lang="en-US" dirty="0"/>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dirty="0"/>
          </a:p>
        </p:txBody>
      </p:sp>
      <p:sp>
        <p:nvSpPr>
          <p:cNvPr id="8"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9"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72C6"/>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000080"/>
            </a:solidFill>
            <a:round/>
            <a:headEnd/>
            <a:tailEnd/>
          </a:ln>
          <a:extLst>
            <a:ext uri="{909E8E84-426E-40dd-AFC4-6F175D3DCCD1}">
              <a14:hiddenFill xmlns="" xmlns:a14="http://schemas.microsoft.com/office/drawing/2010/main">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a:p>
        </p:txBody>
      </p:sp>
      <p:sp>
        <p:nvSpPr>
          <p:cNvPr id="1032" name="Rectangle 3"/>
          <p:cNvSpPr>
            <a:spLocks noGrp="1" noChangeArrowheads="1"/>
          </p:cNvSpPr>
          <p:nvPr>
            <p:ph type="body" idx="1"/>
          </p:nvPr>
        </p:nvSpPr>
        <p:spPr bwMode="auto">
          <a:xfrm>
            <a:off x="457200" y="1447800"/>
            <a:ext cx="8229600" cy="502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a:t>
            </a:r>
            <a:r>
              <a:rPr lang="is-IS" dirty="0" smtClean="0"/>
              <a:t>2017,</a:t>
            </a:r>
            <a:r>
              <a:rPr lang="en-US" dirty="0" smtClean="0"/>
              <a:t> John Wiley &amp; Sons, Inc.</a:t>
            </a:r>
            <a:endParaRPr lang="en-US" dirty="0"/>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0072C6"/>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0072C6"/>
        </a:buClr>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971550" indent="-514350" algn="l" rtl="0" eaLnBrk="1" fontAlgn="base" hangingPunct="1">
        <a:spcBef>
          <a:spcPct val="20000"/>
        </a:spcBef>
        <a:spcAft>
          <a:spcPct val="0"/>
        </a:spcAft>
        <a:buClr>
          <a:srgbClr val="0072C6"/>
        </a:buClr>
        <a:buFont typeface="+mj-lt"/>
        <a:buAutoNum type="arabicPeriod"/>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ctrTitle" idx="4294967295"/>
          </p:nvPr>
        </p:nvSpPr>
        <p:spPr>
          <a:xfrm>
            <a:off x="129381" y="3405753"/>
            <a:ext cx="8534400" cy="898525"/>
          </a:xfrm>
        </p:spPr>
        <p:txBody>
          <a:bodyPr lIns="45720" rIns="45720">
            <a:normAutofit/>
          </a:bodyPr>
          <a:lstStyle/>
          <a:p>
            <a:pPr algn="r" eaLnBrk="1" hangingPunct="1">
              <a:defRPr/>
            </a:pPr>
            <a:r>
              <a:rPr lang="en-US" sz="4200" dirty="0" smtClean="0">
                <a:effectLst>
                  <a:outerShdw algn="tl">
                    <a:srgbClr val="000000"/>
                  </a:outerShdw>
                </a:effectLst>
              </a:rPr>
              <a:t>Project Reporting</a:t>
            </a:r>
            <a:endParaRPr lang="en-US" sz="4200" dirty="0">
              <a:effectLst>
                <a:outerShdw algn="tl">
                  <a:srgbClr val="000000"/>
                </a:outerShdw>
              </a:effectLst>
            </a:endParaRPr>
          </a:p>
        </p:txBody>
      </p:sp>
      <p:sp>
        <p:nvSpPr>
          <p:cNvPr id="2055" name="Subtitle 2"/>
          <p:cNvSpPr>
            <a:spLocks noGrp="1"/>
          </p:cNvSpPr>
          <p:nvPr>
            <p:ph type="body" idx="1"/>
          </p:nvPr>
        </p:nvSpPr>
        <p:spPr>
          <a:xfrm>
            <a:off x="304800" y="3124200"/>
            <a:ext cx="8305800" cy="1219200"/>
          </a:xfrm>
        </p:spPr>
        <p:txBody>
          <a:bodyPr lIns="182880" tIns="0"/>
          <a:lstStyle/>
          <a:p>
            <a:pPr marL="36513" indent="0" algn="r" eaLnBrk="1" hangingPunct="1">
              <a:spcBef>
                <a:spcPct val="0"/>
              </a:spcBef>
              <a:buFontTx/>
              <a:buNone/>
            </a:pPr>
            <a:r>
              <a:rPr lang="en-US" sz="2800" dirty="0">
                <a:solidFill>
                  <a:srgbClr val="0072C6"/>
                </a:solidFill>
              </a:rPr>
              <a:t>Lesson </a:t>
            </a:r>
            <a:r>
              <a:rPr lang="en-US" sz="2800" dirty="0" smtClean="0">
                <a:solidFill>
                  <a:srgbClr val="0072C6"/>
                </a:solidFill>
              </a:rPr>
              <a:t>10</a:t>
            </a:r>
            <a:endParaRPr lang="en-US" sz="2800" dirty="0">
              <a:solidFill>
                <a:srgbClr val="0072C6"/>
              </a:solidFill>
            </a:endParaRPr>
          </a:p>
        </p:txBody>
      </p:sp>
      <p:sp>
        <p:nvSpPr>
          <p:cNvPr id="3" name="Date Placeholder 2"/>
          <p:cNvSpPr>
            <a:spLocks noGrp="1"/>
          </p:cNvSpPr>
          <p:nvPr>
            <p:ph type="dt" sz="half" idx="10"/>
          </p:nvPr>
        </p:nvSpPr>
        <p:spPr>
          <a:xfrm>
            <a:off x="457200" y="6245225"/>
            <a:ext cx="2133600" cy="476250"/>
          </a:xfrm>
        </p:spPr>
        <p:txBody>
          <a:bodyPr/>
          <a:lstStyle/>
          <a:p>
            <a:pPr>
              <a:defRPr/>
            </a:pPr>
            <a:r>
              <a:rPr lang="en-US" dirty="0">
                <a:solidFill>
                  <a:schemeClr val="bg1"/>
                </a:solidFill>
              </a:rPr>
              <a:t>© </a:t>
            </a:r>
            <a:r>
              <a:rPr lang="is-IS" dirty="0" smtClean="0">
                <a:solidFill>
                  <a:schemeClr val="bg1"/>
                </a:solidFill>
              </a:rPr>
              <a:t>2017,</a:t>
            </a:r>
            <a:r>
              <a:rPr lang="en-US" dirty="0" smtClean="0">
                <a:solidFill>
                  <a:schemeClr val="bg1"/>
                </a:solidFill>
              </a:rPr>
              <a:t> </a:t>
            </a:r>
            <a:r>
              <a:rPr lang="en-US" dirty="0">
                <a:solidFill>
                  <a:schemeClr val="bg1"/>
                </a:solidFill>
              </a:rPr>
              <a:t>John Wiley &amp; Sons, Inc.</a:t>
            </a:r>
          </a:p>
        </p:txBody>
      </p:sp>
      <p:sp>
        <p:nvSpPr>
          <p:cNvPr id="4" name="Footer Placeholder 3"/>
          <p:cNvSpPr>
            <a:spLocks noGrp="1"/>
          </p:cNvSpPr>
          <p:nvPr>
            <p:ph type="ftr" sz="quarter" idx="11"/>
          </p:nvPr>
        </p:nvSpPr>
        <p:spPr>
          <a:xfrm>
            <a:off x="2743200" y="6245225"/>
            <a:ext cx="3657600" cy="476250"/>
          </a:xfrm>
        </p:spPr>
        <p:txBody>
          <a:bodyPr/>
          <a:lstStyle/>
          <a:p>
            <a:pPr>
              <a:defRPr/>
            </a:pPr>
            <a:r>
              <a:rPr lang="en-US" dirty="0">
                <a:solidFill>
                  <a:schemeClr val="bg1"/>
                </a:solidFill>
              </a:rPr>
              <a:t>Microsoft Official Academic Course, </a:t>
            </a:r>
            <a:r>
              <a:rPr lang="en-US" dirty="0" smtClean="0">
                <a:solidFill>
                  <a:schemeClr val="bg1"/>
                </a:solidFill>
              </a:rPr>
              <a:t>Microsoft Project 2016</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a:solidFill>
                  <a:srgbClr val="0072C6"/>
                </a:solidFill>
                <a:latin typeface="Segoe UI Semibold" panose="020B0702040204020203" pitchFamily="34" charset="0"/>
              </a:rPr>
              <a:t>Microsoft Project 2016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Select and Print a Dashboard Report</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3048000" cy="4953000"/>
          </a:xfrm>
        </p:spPr>
        <p:txBody>
          <a:bodyPr/>
          <a:lstStyle/>
          <a:p>
            <a:pPr marL="457200" indent="-457200">
              <a:buFont typeface="+mj-lt"/>
              <a:buAutoNum type="arabicPeriod" startAt="8"/>
            </a:pPr>
            <a:r>
              <a:rPr lang="en-US" sz="2000" dirty="0" smtClean="0"/>
              <a:t>Click OK. </a:t>
            </a:r>
            <a:r>
              <a:rPr lang="en-US" sz="2000" dirty="0"/>
              <a:t>Your screen should now look similar </a:t>
            </a:r>
            <a:r>
              <a:rPr lang="en-US" sz="2000" dirty="0" smtClean="0"/>
              <a:t>to the figure at right.</a:t>
            </a:r>
          </a:p>
          <a:p>
            <a:pPr marL="457200" indent="-457200">
              <a:buFont typeface="+mj-lt"/>
              <a:buAutoNum type="arabicPeriod" startAt="8"/>
            </a:pPr>
            <a:r>
              <a:rPr lang="en-US" sz="2000" dirty="0" smtClean="0"/>
              <a:t>Click </a:t>
            </a:r>
            <a:r>
              <a:rPr lang="en-US" sz="2000" dirty="0"/>
              <a:t>the return arrow in the upper‐left corner of the Print window.</a:t>
            </a:r>
          </a:p>
          <a:p>
            <a:pPr marL="457200" indent="-457200">
              <a:buFont typeface="+mj-lt"/>
              <a:buAutoNum type="arabicPeriod" startAt="8"/>
            </a:pPr>
            <a:r>
              <a:rPr lang="en-US" sz="2000" dirty="0" smtClean="0"/>
              <a:t>SAVE </a:t>
            </a:r>
            <a:r>
              <a:rPr lang="en-US" sz="2000" dirty="0"/>
              <a:t>the project schedule.</a:t>
            </a:r>
          </a:p>
          <a:p>
            <a:r>
              <a:rPr lang="en-US" sz="2000" dirty="0"/>
              <a:t>PAUSE. LEAVE Project open to use in the next exercise.</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10</a:t>
            </a:fld>
            <a:endParaRPr lang="en-US" dirty="0"/>
          </a:p>
        </p:txBody>
      </p:sp>
      <p:pic>
        <p:nvPicPr>
          <p:cNvPr id="4" name="Picture 3"/>
          <p:cNvPicPr>
            <a:picLocks noChangeAspect="1"/>
          </p:cNvPicPr>
          <p:nvPr/>
        </p:nvPicPr>
        <p:blipFill>
          <a:blip r:embed="rId3"/>
          <a:stretch>
            <a:fillRect/>
          </a:stretch>
        </p:blipFill>
        <p:spPr>
          <a:xfrm>
            <a:off x="3505200" y="1989013"/>
            <a:ext cx="5181600" cy="3791199"/>
          </a:xfrm>
          <a:prstGeom prst="rect">
            <a:avLst/>
          </a:prstGeom>
        </p:spPr>
      </p:pic>
    </p:spTree>
    <p:extLst>
      <p:ext uri="{BB962C8B-B14F-4D97-AF65-F5344CB8AC3E}">
        <p14:creationId xmlns:p14="http://schemas.microsoft.com/office/powerpoint/2010/main" val="366825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Customizing and Printing a Report</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dirty="0"/>
              <a:t>Using the new options of the Reports feature in Microsoft Project 2016 allows you to </a:t>
            </a:r>
            <a:r>
              <a:rPr lang="en-US" dirty="0" smtClean="0"/>
              <a:t>fully customize </a:t>
            </a:r>
            <a:r>
              <a:rPr lang="en-US" dirty="0"/>
              <a:t>the information you want to include in the report</a:t>
            </a:r>
            <a:r>
              <a:rPr lang="en-US" dirty="0" smtClean="0"/>
              <a:t>.</a:t>
            </a:r>
          </a:p>
          <a:p>
            <a:pPr lvl="0"/>
            <a:r>
              <a:rPr lang="en-US" dirty="0"/>
              <a:t>In the following exercise, you will create a custom report and add information that you </a:t>
            </a:r>
            <a:r>
              <a:rPr lang="en-US" dirty="0" smtClean="0"/>
              <a:t>want to </a:t>
            </a:r>
            <a:r>
              <a:rPr lang="en-US" dirty="0"/>
              <a:t>include</a:t>
            </a:r>
            <a:r>
              <a:rPr lang="en-US" dirty="0" smtClean="0"/>
              <a:t>.</a:t>
            </a:r>
          </a:p>
          <a:p>
            <a:pPr lvl="0"/>
            <a:r>
              <a:rPr lang="en-US" dirty="0" smtClean="0"/>
              <a:t>Printing </a:t>
            </a:r>
            <a:r>
              <a:rPr lang="en-US" dirty="0"/>
              <a:t>information from a project schedule to share with stakeholders is </a:t>
            </a:r>
            <a:r>
              <a:rPr lang="en-US" dirty="0" smtClean="0"/>
              <a:t>a common </a:t>
            </a:r>
            <a:r>
              <a:rPr lang="en-US" dirty="0"/>
              <a:t>activity for project managers</a:t>
            </a:r>
            <a:r>
              <a:rPr lang="en-US" dirty="0" smtClean="0"/>
              <a:t>.</a:t>
            </a:r>
          </a:p>
          <a:p>
            <a:pPr lvl="0"/>
            <a:r>
              <a:rPr lang="en-US" dirty="0" smtClean="0"/>
              <a:t>Stakeholders </a:t>
            </a:r>
            <a:r>
              <a:rPr lang="en-US" dirty="0"/>
              <a:t>are the people or organizations that </a:t>
            </a:r>
            <a:r>
              <a:rPr lang="en-US" dirty="0" smtClean="0"/>
              <a:t>might be </a:t>
            </a:r>
            <a:r>
              <a:rPr lang="en-US" dirty="0"/>
              <a:t>affected by project activities and can range from resources working on the project </a:t>
            </a:r>
            <a:r>
              <a:rPr lang="en-US" dirty="0" smtClean="0"/>
              <a:t>to customers </a:t>
            </a:r>
            <a:r>
              <a:rPr lang="en-US" dirty="0"/>
              <a:t>receiving the project deliverables.</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11</a:t>
            </a:fld>
            <a:endParaRPr lang="en-US" dirty="0"/>
          </a:p>
        </p:txBody>
      </p:sp>
    </p:spTree>
    <p:extLst>
      <p:ext uri="{BB962C8B-B14F-4D97-AF65-F5344CB8AC3E}">
        <p14:creationId xmlns:p14="http://schemas.microsoft.com/office/powerpoint/2010/main" val="41806614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Create, Customize, and Print a Report</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r>
              <a:rPr lang="en-US" sz="2000" dirty="0"/>
              <a:t>GET READY. USE the project schedule you created in the previous exercise.</a:t>
            </a:r>
          </a:p>
          <a:p>
            <a:pPr marL="457200" indent="-457200">
              <a:buFont typeface="+mj-lt"/>
              <a:buAutoNum type="arabicPeriod"/>
            </a:pPr>
            <a:r>
              <a:rPr lang="en-US" sz="2000" dirty="0"/>
              <a:t>Click the Report tab. On the ribbon, click the New Report button.</a:t>
            </a:r>
          </a:p>
          <a:p>
            <a:pPr marL="457200" indent="-457200">
              <a:buFont typeface="+mj-lt"/>
              <a:buAutoNum type="arabicPeriod"/>
            </a:pPr>
            <a:r>
              <a:rPr lang="en-US" sz="2000" dirty="0" smtClean="0"/>
              <a:t>In </a:t>
            </a:r>
            <a:r>
              <a:rPr lang="en-US" sz="2000" dirty="0"/>
              <a:t>the drop‐down menu that appears, click Table.</a:t>
            </a:r>
          </a:p>
          <a:p>
            <a:pPr marL="457200" indent="-457200">
              <a:buFont typeface="+mj-lt"/>
              <a:buAutoNum type="arabicPeriod"/>
            </a:pPr>
            <a:r>
              <a:rPr lang="en-US" sz="2000" dirty="0" smtClean="0"/>
              <a:t>In </a:t>
            </a:r>
            <a:r>
              <a:rPr lang="en-US" sz="2000" dirty="0"/>
              <a:t>the Report Name box that appears, name the new report Remaining </a:t>
            </a:r>
            <a:r>
              <a:rPr lang="en-US" sz="2000" dirty="0" smtClean="0"/>
              <a:t>Work Report </a:t>
            </a:r>
            <a:r>
              <a:rPr lang="en-US" sz="2000" dirty="0"/>
              <a:t>and then click OK. Your screen should look similar to </a:t>
            </a:r>
            <a:r>
              <a:rPr lang="en-US" sz="2000" dirty="0" smtClean="0"/>
              <a:t>the figure on the next slide.</a:t>
            </a:r>
          </a:p>
          <a:p>
            <a:pPr marL="457200" indent="-457200">
              <a:buFont typeface="+mj-lt"/>
              <a:buAutoNum type="arabicPeriod"/>
            </a:pPr>
            <a:r>
              <a:rPr lang="en-US" sz="2000" dirty="0"/>
              <a:t>At the top of the Field List at the right of the screen, click Resources</a:t>
            </a:r>
            <a:r>
              <a:rPr lang="en-US" sz="2000" dirty="0" smtClean="0"/>
              <a:t>.</a:t>
            </a:r>
            <a:endParaRPr lang="en-US" sz="2000" dirty="0"/>
          </a:p>
          <a:p>
            <a:pPr marL="457200" indent="-457200">
              <a:buFont typeface="+mj-lt"/>
              <a:buAutoNum type="arabicPeriod"/>
            </a:pPr>
            <a:r>
              <a:rPr lang="en-US" sz="2000" dirty="0" smtClean="0"/>
              <a:t>Using </a:t>
            </a:r>
            <a:r>
              <a:rPr lang="en-US" sz="2000" dirty="0"/>
              <a:t>the scroll box at the right of the Field List box, navigate down until </a:t>
            </a:r>
            <a:r>
              <a:rPr lang="en-US" sz="2000" dirty="0" smtClean="0"/>
              <a:t>the Work </a:t>
            </a:r>
            <a:r>
              <a:rPr lang="en-US" sz="2000" dirty="0"/>
              <a:t>fields are visible and then select the expand button next to Work.</a:t>
            </a:r>
          </a:p>
          <a:p>
            <a:pPr marL="457200" indent="-457200">
              <a:buFont typeface="+mj-lt"/>
              <a:buAutoNum type="arabicPeriod"/>
            </a:pPr>
            <a:r>
              <a:rPr lang="en-US" sz="2000" dirty="0" smtClean="0"/>
              <a:t>Select </a:t>
            </a:r>
            <a:r>
              <a:rPr lang="en-US" sz="2000" dirty="0"/>
              <a:t>the Remaining Work check box.</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12</a:t>
            </a:fld>
            <a:endParaRPr lang="en-US" dirty="0"/>
          </a:p>
        </p:txBody>
      </p:sp>
    </p:spTree>
    <p:extLst>
      <p:ext uri="{BB962C8B-B14F-4D97-AF65-F5344CB8AC3E}">
        <p14:creationId xmlns:p14="http://schemas.microsoft.com/office/powerpoint/2010/main" val="32227571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Create, Customize, and Print a Report</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13</a:t>
            </a:fld>
            <a:endParaRPr lang="en-US" dirty="0"/>
          </a:p>
        </p:txBody>
      </p:sp>
      <p:pic>
        <p:nvPicPr>
          <p:cNvPr id="8" name="Picture 7"/>
          <p:cNvPicPr>
            <a:picLocks noChangeAspect="1"/>
          </p:cNvPicPr>
          <p:nvPr/>
        </p:nvPicPr>
        <p:blipFill>
          <a:blip r:embed="rId3"/>
          <a:stretch>
            <a:fillRect/>
          </a:stretch>
        </p:blipFill>
        <p:spPr>
          <a:xfrm>
            <a:off x="914400" y="1752600"/>
            <a:ext cx="7315200" cy="3903069"/>
          </a:xfrm>
          <a:prstGeom prst="rect">
            <a:avLst/>
          </a:prstGeom>
        </p:spPr>
      </p:pic>
    </p:spTree>
    <p:extLst>
      <p:ext uri="{BB962C8B-B14F-4D97-AF65-F5344CB8AC3E}">
        <p14:creationId xmlns:p14="http://schemas.microsoft.com/office/powerpoint/2010/main" val="3437354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a:t>
            </a:r>
            <a:r>
              <a:rPr lang="en-US" sz="2900" dirty="0" smtClean="0">
                <a:effectLst/>
              </a:rPr>
              <a:t>: Create, Customize, and Print a Report</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marL="457200" indent="-457200">
              <a:buFont typeface="+mj-lt"/>
              <a:buAutoNum type="arabicPeriod" startAt="7"/>
            </a:pPr>
            <a:r>
              <a:rPr lang="en-US" sz="2000" dirty="0"/>
              <a:t>In the Filter box, select Resources ‐ Work.</a:t>
            </a:r>
          </a:p>
          <a:p>
            <a:pPr marL="457200" indent="-457200">
              <a:buFont typeface="+mj-lt"/>
              <a:buAutoNum type="arabicPeriod" startAt="7"/>
            </a:pPr>
            <a:r>
              <a:rPr lang="en-US" sz="2000" dirty="0" smtClean="0"/>
              <a:t>In </a:t>
            </a:r>
            <a:r>
              <a:rPr lang="en-US" sz="2000" dirty="0"/>
              <a:t>the Sort by box, select Name.</a:t>
            </a:r>
          </a:p>
          <a:p>
            <a:pPr marL="457200" indent="-457200">
              <a:buFont typeface="+mj-lt"/>
              <a:buAutoNum type="arabicPeriod" startAt="7"/>
            </a:pPr>
            <a:r>
              <a:rPr lang="en-US" sz="2000" dirty="0" smtClean="0"/>
              <a:t>Auto‐fit </a:t>
            </a:r>
            <a:r>
              <a:rPr lang="en-US" sz="2000" dirty="0"/>
              <a:t>the name and Remaining Work columns (make them wider so </a:t>
            </a:r>
            <a:r>
              <a:rPr lang="en-US" sz="2000" dirty="0" smtClean="0"/>
              <a:t>all information </a:t>
            </a:r>
            <a:r>
              <a:rPr lang="en-US" sz="2000" dirty="0"/>
              <a:t>fits on one line) and then manually center the entire table on </a:t>
            </a:r>
            <a:r>
              <a:rPr lang="en-US" sz="2000" dirty="0" smtClean="0"/>
              <a:t>the screen </a:t>
            </a:r>
            <a:r>
              <a:rPr lang="en-US" sz="2000" dirty="0"/>
              <a:t>under the report name</a:t>
            </a:r>
            <a:r>
              <a:rPr lang="en-US" sz="2000" dirty="0" smtClean="0"/>
              <a:t>.</a:t>
            </a:r>
          </a:p>
          <a:p>
            <a:pPr marL="457200" indent="-457200">
              <a:buFont typeface="+mj-lt"/>
              <a:buAutoNum type="arabicPeriod" startAt="7"/>
            </a:pPr>
            <a:r>
              <a:rPr lang="en-US" sz="2000" dirty="0"/>
              <a:t>Click the File tab and then click Print. You will note that the report might not </a:t>
            </a:r>
            <a:r>
              <a:rPr lang="en-US" sz="2000" dirty="0" smtClean="0"/>
              <a:t>be centered </a:t>
            </a:r>
            <a:r>
              <a:rPr lang="en-US" sz="2000" dirty="0"/>
              <a:t>on the page. This is because the previous report was set for </a:t>
            </a:r>
            <a:r>
              <a:rPr lang="en-US" sz="2000" dirty="0" smtClean="0"/>
              <a:t>Landscape orientation</a:t>
            </a:r>
            <a:r>
              <a:rPr lang="en-US" sz="2000" dirty="0"/>
              <a:t>.</a:t>
            </a:r>
          </a:p>
          <a:p>
            <a:pPr marL="457200" indent="-457200">
              <a:buFont typeface="+mj-lt"/>
              <a:buAutoNum type="arabicPeriod" startAt="7"/>
            </a:pPr>
            <a:r>
              <a:rPr lang="en-US" sz="2000" dirty="0" smtClean="0"/>
              <a:t>In </a:t>
            </a:r>
            <a:r>
              <a:rPr lang="en-US" sz="2000" dirty="0"/>
              <a:t>the Settings section, change the orientation to Portrait.</a:t>
            </a:r>
          </a:p>
          <a:p>
            <a:pPr marL="457200" indent="-457200">
              <a:buFont typeface="+mj-lt"/>
              <a:buAutoNum type="arabicPeriod" startAt="7"/>
            </a:pPr>
            <a:r>
              <a:rPr lang="en-US" sz="2000" dirty="0" smtClean="0"/>
              <a:t>Click </a:t>
            </a:r>
            <a:r>
              <a:rPr lang="en-US" sz="2000" dirty="0"/>
              <a:t>the return arrow in the upper‐left </a:t>
            </a:r>
            <a:r>
              <a:rPr lang="en-US" sz="2000" dirty="0" smtClean="0"/>
              <a:t>area </a:t>
            </a:r>
            <a:r>
              <a:rPr lang="en-US" sz="2000" dirty="0"/>
              <a:t>of the Print dialog box</a:t>
            </a:r>
            <a:r>
              <a:rPr lang="en-US" sz="2000" dirty="0" smtClean="0"/>
              <a:t>.</a:t>
            </a:r>
          </a:p>
          <a:p>
            <a:pPr marL="457200" indent="-457200">
              <a:buFont typeface="+mj-lt"/>
              <a:buAutoNum type="arabicPeriod" startAt="7"/>
            </a:pPr>
            <a:r>
              <a:rPr lang="en-US" sz="2000" dirty="0"/>
              <a:t>Click the minus sign on the Zoom slider </a:t>
            </a:r>
            <a:r>
              <a:rPr lang="en-US" sz="2000" dirty="0" smtClean="0"/>
              <a:t>two </a:t>
            </a:r>
            <a:r>
              <a:rPr lang="en-US" sz="2000" dirty="0"/>
              <a:t>or three times. </a:t>
            </a:r>
            <a:r>
              <a:rPr lang="en-US" sz="2000" dirty="0" smtClean="0"/>
              <a:t>Move </a:t>
            </a:r>
            <a:r>
              <a:rPr lang="en-US" sz="2000" dirty="0"/>
              <a:t>the table and the Report Name box to the </a:t>
            </a:r>
            <a:r>
              <a:rPr lang="en-US" sz="2000" dirty="0" smtClean="0"/>
              <a:t>left of </a:t>
            </a:r>
            <a:r>
              <a:rPr lang="en-US" sz="2000" dirty="0"/>
              <a:t>the page (screen). </a:t>
            </a:r>
            <a:r>
              <a:rPr lang="en-US" sz="2000" dirty="0" smtClean="0"/>
              <a:t>Your </a:t>
            </a:r>
            <a:r>
              <a:rPr lang="en-US" sz="2000" dirty="0"/>
              <a:t>screen should look </a:t>
            </a:r>
            <a:r>
              <a:rPr lang="en-US" sz="2000" dirty="0" smtClean="0"/>
              <a:t>like the figure on the next slide.</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14</a:t>
            </a:fld>
            <a:endParaRPr lang="en-US" dirty="0"/>
          </a:p>
        </p:txBody>
      </p:sp>
    </p:spTree>
    <p:extLst>
      <p:ext uri="{BB962C8B-B14F-4D97-AF65-F5344CB8AC3E}">
        <p14:creationId xmlns:p14="http://schemas.microsoft.com/office/powerpoint/2010/main" val="25248746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Create, Customize, and Print a Report</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2971800" cy="4953000"/>
          </a:xfrm>
        </p:spPr>
        <p:txBody>
          <a:bodyPr/>
          <a:lstStyle/>
          <a:p>
            <a:pPr marL="457200" indent="-457200">
              <a:buFont typeface="+mj-lt"/>
              <a:buAutoNum type="arabicPeriod" startAt="14"/>
            </a:pPr>
            <a:r>
              <a:rPr lang="en-US" sz="2000" dirty="0"/>
              <a:t>Click the File tab and </a:t>
            </a:r>
            <a:r>
              <a:rPr lang="en-US" sz="2000" dirty="0" smtClean="0"/>
              <a:t>click </a:t>
            </a:r>
            <a:r>
              <a:rPr lang="en-US" sz="2000" dirty="0"/>
              <a:t>Print. </a:t>
            </a:r>
            <a:r>
              <a:rPr lang="en-US" sz="2000" dirty="0" smtClean="0"/>
              <a:t>The </a:t>
            </a:r>
            <a:r>
              <a:rPr lang="en-US" sz="2000" dirty="0"/>
              <a:t>report is </a:t>
            </a:r>
            <a:r>
              <a:rPr lang="en-US" sz="2000" dirty="0" smtClean="0"/>
              <a:t>now centered on </a:t>
            </a:r>
            <a:r>
              <a:rPr lang="en-US" sz="2000" dirty="0"/>
              <a:t>the page.</a:t>
            </a:r>
          </a:p>
          <a:p>
            <a:pPr marL="457200" indent="-457200">
              <a:buFont typeface="+mj-lt"/>
              <a:buAutoNum type="arabicPeriod" startAt="14"/>
            </a:pPr>
            <a:r>
              <a:rPr lang="en-US" sz="2000" dirty="0" smtClean="0"/>
              <a:t>Click </a:t>
            </a:r>
            <a:r>
              <a:rPr lang="en-US" sz="2000" dirty="0"/>
              <a:t>the return arrow at the upper‐left portion of the Print dialog box.</a:t>
            </a:r>
          </a:p>
          <a:p>
            <a:pPr marL="457200" indent="-457200">
              <a:buFont typeface="+mj-lt"/>
              <a:buAutoNum type="arabicPeriod" startAt="14"/>
            </a:pPr>
            <a:r>
              <a:rPr lang="en-US" sz="2000" dirty="0" smtClean="0"/>
              <a:t>SAVE </a:t>
            </a:r>
            <a:r>
              <a:rPr lang="en-US" sz="2000" dirty="0"/>
              <a:t>the project schedule.</a:t>
            </a:r>
          </a:p>
          <a:p>
            <a:r>
              <a:rPr lang="en-US" sz="2000" dirty="0"/>
              <a:t>PAUSE. LEAVE Project open to use in the next exercise.</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15</a:t>
            </a:fld>
            <a:endParaRPr lang="en-US" dirty="0"/>
          </a:p>
        </p:txBody>
      </p:sp>
      <p:pic>
        <p:nvPicPr>
          <p:cNvPr id="8" name="Picture 7"/>
          <p:cNvPicPr>
            <a:picLocks noChangeAspect="1"/>
          </p:cNvPicPr>
          <p:nvPr/>
        </p:nvPicPr>
        <p:blipFill>
          <a:blip r:embed="rId3"/>
          <a:stretch>
            <a:fillRect/>
          </a:stretch>
        </p:blipFill>
        <p:spPr>
          <a:xfrm>
            <a:off x="3550920" y="2349500"/>
            <a:ext cx="5212080" cy="2940843"/>
          </a:xfrm>
          <a:prstGeom prst="rect">
            <a:avLst/>
          </a:prstGeom>
        </p:spPr>
      </p:pic>
    </p:spTree>
    <p:extLst>
      <p:ext uri="{BB962C8B-B14F-4D97-AF65-F5344CB8AC3E}">
        <p14:creationId xmlns:p14="http://schemas.microsoft.com/office/powerpoint/2010/main" val="25913460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Reporting Project Status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sz="2000" dirty="0"/>
              <a:t>Microsoft Project provides many different ways to report a project’s status in terms of </a:t>
            </a:r>
            <a:r>
              <a:rPr lang="en-US" sz="2000" dirty="0" smtClean="0"/>
              <a:t>budget or </a:t>
            </a:r>
            <a:r>
              <a:rPr lang="en-US" sz="2000" dirty="0"/>
              <a:t>variance. A key part of a project manager’s job is knowing which stakeholders need to </a:t>
            </a:r>
            <a:r>
              <a:rPr lang="en-US" sz="2000" dirty="0" smtClean="0"/>
              <a:t>see which </a:t>
            </a:r>
            <a:r>
              <a:rPr lang="en-US" sz="2000" dirty="0"/>
              <a:t>details in which format</a:t>
            </a:r>
            <a:r>
              <a:rPr lang="en-US" sz="2000" dirty="0" smtClean="0"/>
              <a:t>.</a:t>
            </a:r>
          </a:p>
          <a:p>
            <a:pPr lvl="0"/>
            <a:r>
              <a:rPr lang="en-US" sz="2000" dirty="0"/>
              <a:t>In the following exercise, you will use a custom field with a custom formula to create a </a:t>
            </a:r>
            <a:r>
              <a:rPr lang="en-US" sz="2000" dirty="0" smtClean="0"/>
              <a:t>custom stoplight </a:t>
            </a:r>
            <a:r>
              <a:rPr lang="en-US" sz="2000" dirty="0"/>
              <a:t>report</a:t>
            </a:r>
            <a:r>
              <a:rPr lang="en-US" sz="2000" dirty="0" smtClean="0"/>
              <a:t>.</a:t>
            </a:r>
          </a:p>
          <a:p>
            <a:pPr lvl="0"/>
            <a:r>
              <a:rPr lang="en-US" sz="2000" dirty="0" smtClean="0"/>
              <a:t>A </a:t>
            </a:r>
            <a:r>
              <a:rPr lang="en-US" sz="2000" dirty="0"/>
              <a:t>stoplight report is a visual way, using “stoplight” colors of green, yellow</a:t>
            </a:r>
            <a:r>
              <a:rPr lang="en-US" sz="2000" dirty="0" smtClean="0"/>
              <a:t>, and </a:t>
            </a:r>
            <a:r>
              <a:rPr lang="en-US" sz="2000" dirty="0"/>
              <a:t>red, as a method of quickly showing how each task is doing</a:t>
            </a:r>
            <a:r>
              <a:rPr lang="en-US" sz="2000" dirty="0" smtClean="0"/>
              <a:t>.</a:t>
            </a:r>
          </a:p>
          <a:p>
            <a:pPr lvl="0"/>
            <a:r>
              <a:rPr lang="en-US" sz="2000" dirty="0" smtClean="0"/>
              <a:t>As </a:t>
            </a:r>
            <a:r>
              <a:rPr lang="en-US" sz="2000" dirty="0"/>
              <a:t>a project manager, </a:t>
            </a:r>
            <a:r>
              <a:rPr lang="en-US" sz="2000" dirty="0" smtClean="0"/>
              <a:t>you will </a:t>
            </a:r>
            <a:r>
              <a:rPr lang="en-US" sz="2000" dirty="0"/>
              <a:t>find many ways to present the current status of your project. Bear in mind the audience </a:t>
            </a:r>
            <a:r>
              <a:rPr lang="en-US" sz="2000" dirty="0" smtClean="0"/>
              <a:t>of the </a:t>
            </a:r>
            <a:r>
              <a:rPr lang="en-US" sz="2000" dirty="0"/>
              <a:t>report. For example, you will want to present high‐level information to upper management</a:t>
            </a:r>
            <a:r>
              <a:rPr lang="en-US" sz="2000" dirty="0" smtClean="0"/>
              <a:t>. Conversely</a:t>
            </a:r>
            <a:r>
              <a:rPr lang="en-US" sz="2000" dirty="0"/>
              <a:t>, you will want to give detailed information to the project team.</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16</a:t>
            </a:fld>
            <a:endParaRPr lang="en-US" dirty="0"/>
          </a:p>
        </p:txBody>
      </p:sp>
    </p:spTree>
    <p:extLst>
      <p:ext uri="{BB962C8B-B14F-4D97-AF65-F5344CB8AC3E}">
        <p14:creationId xmlns:p14="http://schemas.microsoft.com/office/powerpoint/2010/main" val="37338150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Report Project Variance with a “Stoplight” View</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sz="2000" dirty="0"/>
              <a:t>GET READY. USE the project schedule you created in the previous exercise.</a:t>
            </a:r>
          </a:p>
          <a:p>
            <a:pPr marL="457200" indent="-457200">
              <a:buFont typeface="+mj-lt"/>
              <a:buAutoNum type="arabicPeriod"/>
            </a:pPr>
            <a:r>
              <a:rPr lang="en-US" sz="2000" dirty="0"/>
              <a:t>Click the View tab. In the Task views group, click Other Views and then </a:t>
            </a:r>
            <a:r>
              <a:rPr lang="en-US" sz="2000" dirty="0" smtClean="0"/>
              <a:t>select More </a:t>
            </a:r>
            <a:r>
              <a:rPr lang="en-US" sz="2000" dirty="0"/>
              <a:t>Views. In the list, select Task Sheet and then click Apply. Microsoft </a:t>
            </a:r>
            <a:r>
              <a:rPr lang="en-US" sz="2000" dirty="0" smtClean="0"/>
              <a:t>Project displays </a:t>
            </a:r>
            <a:r>
              <a:rPr lang="en-US" sz="2000" dirty="0"/>
              <a:t>the Task Sheet view.</a:t>
            </a:r>
          </a:p>
          <a:p>
            <a:pPr marL="457200" indent="-457200">
              <a:buFont typeface="+mj-lt"/>
              <a:buAutoNum type="arabicPeriod"/>
            </a:pPr>
            <a:r>
              <a:rPr lang="en-US" sz="2000" dirty="0" smtClean="0"/>
              <a:t>Click </a:t>
            </a:r>
            <a:r>
              <a:rPr lang="en-US" sz="2000" dirty="0"/>
              <a:t>the Tables button and then click Cost.</a:t>
            </a:r>
          </a:p>
          <a:p>
            <a:pPr marL="457200" indent="-457200">
              <a:buFont typeface="+mj-lt"/>
              <a:buAutoNum type="arabicPeriod"/>
            </a:pPr>
            <a:r>
              <a:rPr lang="en-US" sz="2000" dirty="0" smtClean="0"/>
              <a:t>Click </a:t>
            </a:r>
            <a:r>
              <a:rPr lang="en-US" sz="2000" dirty="0"/>
              <a:t>the Project tab and then click the Custom Fields button. The Custom </a:t>
            </a:r>
            <a:r>
              <a:rPr lang="en-US" sz="2000" dirty="0" smtClean="0"/>
              <a:t>Fields dialog </a:t>
            </a:r>
            <a:r>
              <a:rPr lang="en-US" sz="2000" dirty="0"/>
              <a:t>box appears.</a:t>
            </a:r>
          </a:p>
          <a:p>
            <a:pPr marL="457200" indent="-457200">
              <a:buFont typeface="+mj-lt"/>
              <a:buAutoNum type="arabicPeriod"/>
            </a:pPr>
            <a:r>
              <a:rPr lang="en-US" sz="2000" dirty="0" smtClean="0"/>
              <a:t>Under </a:t>
            </a:r>
            <a:r>
              <a:rPr lang="en-US" sz="2000" dirty="0"/>
              <a:t>the Field label at the top of the dialog box, make sure that Task is selected</a:t>
            </a:r>
            <a:r>
              <a:rPr lang="en-US" sz="2000" dirty="0" smtClean="0"/>
              <a:t>. In </a:t>
            </a:r>
            <a:r>
              <a:rPr lang="en-US" sz="2000" dirty="0"/>
              <a:t>the Type box, select Number from the drop‐down list</a:t>
            </a:r>
            <a:r>
              <a:rPr lang="en-US" sz="2000" dirty="0" smtClean="0"/>
              <a:t>.</a:t>
            </a:r>
          </a:p>
          <a:p>
            <a:pPr marL="457200" indent="-457200">
              <a:buFont typeface="+mj-lt"/>
              <a:buAutoNum type="arabicPeriod"/>
            </a:pPr>
            <a:r>
              <a:rPr lang="en-US" sz="2000" dirty="0"/>
              <a:t>In the Field list, select Overbudget (Number3).</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17</a:t>
            </a:fld>
            <a:endParaRPr lang="en-US" dirty="0"/>
          </a:p>
        </p:txBody>
      </p:sp>
    </p:spTree>
    <p:extLst>
      <p:ext uri="{BB962C8B-B14F-4D97-AF65-F5344CB8AC3E}">
        <p14:creationId xmlns:p14="http://schemas.microsoft.com/office/powerpoint/2010/main" val="6315593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Report Project Variance with a “Stoplight” View</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6"/>
            </a:pPr>
            <a:r>
              <a:rPr lang="en-US" sz="2000" dirty="0"/>
              <a:t>Under the Custom attributes label, click the Formula button. </a:t>
            </a:r>
            <a:r>
              <a:rPr lang="en-US" sz="2000" dirty="0" smtClean="0"/>
              <a:t>The </a:t>
            </a:r>
            <a:r>
              <a:rPr lang="en-US" sz="2000" dirty="0"/>
              <a:t>formula shown in this dialog box has been pre‐entered for </a:t>
            </a:r>
            <a:r>
              <a:rPr lang="en-US" sz="2000" dirty="0" smtClean="0"/>
              <a:t>accuracy and </a:t>
            </a:r>
            <a:r>
              <a:rPr lang="en-US" sz="2000" dirty="0"/>
              <a:t>to save time. Your screen should look </a:t>
            </a:r>
            <a:r>
              <a:rPr lang="en-US" sz="2000" dirty="0" smtClean="0"/>
              <a:t>the figure below.</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18</a:t>
            </a:fld>
            <a:endParaRPr lang="en-US" dirty="0"/>
          </a:p>
        </p:txBody>
      </p:sp>
      <p:pic>
        <p:nvPicPr>
          <p:cNvPr id="4" name="Picture 3"/>
          <p:cNvPicPr>
            <a:picLocks noChangeAspect="1"/>
          </p:cNvPicPr>
          <p:nvPr/>
        </p:nvPicPr>
        <p:blipFill>
          <a:blip r:embed="rId3"/>
          <a:stretch>
            <a:fillRect/>
          </a:stretch>
        </p:blipFill>
        <p:spPr>
          <a:xfrm>
            <a:off x="1737360" y="2660716"/>
            <a:ext cx="5669280" cy="3282884"/>
          </a:xfrm>
          <a:prstGeom prst="rect">
            <a:avLst/>
          </a:prstGeom>
        </p:spPr>
      </p:pic>
    </p:spTree>
    <p:extLst>
      <p:ext uri="{BB962C8B-B14F-4D97-AF65-F5344CB8AC3E}">
        <p14:creationId xmlns:p14="http://schemas.microsoft.com/office/powerpoint/2010/main" val="3277664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Report Project Variance with a “Stoplight” View</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7"/>
            </a:pPr>
            <a:r>
              <a:rPr lang="en-US" sz="2000" dirty="0"/>
              <a:t>Click Cancel to close the Formula dialog box.</a:t>
            </a:r>
          </a:p>
          <a:p>
            <a:pPr marL="457200" indent="-457200">
              <a:buFont typeface="+mj-lt"/>
              <a:buAutoNum type="arabicPeriod" startAt="7"/>
            </a:pPr>
            <a:r>
              <a:rPr lang="en-US" sz="2000" dirty="0" smtClean="0"/>
              <a:t>In </a:t>
            </a:r>
            <a:r>
              <a:rPr lang="en-US" sz="2000" dirty="0"/>
              <a:t>the Custom Fields dialog box, under the Values to display label, click the </a:t>
            </a:r>
            <a:r>
              <a:rPr lang="en-US" sz="2000" dirty="0" smtClean="0"/>
              <a:t>Graphical Indicators </a:t>
            </a:r>
            <a:r>
              <a:rPr lang="en-US" sz="2000" dirty="0"/>
              <a:t>button. The Graphical Indicators dialog box </a:t>
            </a:r>
            <a:r>
              <a:rPr lang="en-US" sz="2000" dirty="0" smtClean="0"/>
              <a:t>enables </a:t>
            </a:r>
            <a:r>
              <a:rPr lang="en-US" sz="2000" dirty="0"/>
              <a:t>you to specify a unique graphical indicator to display, depending on </a:t>
            </a:r>
            <a:r>
              <a:rPr lang="en-US" sz="2000" dirty="0" smtClean="0"/>
              <a:t>the value </a:t>
            </a:r>
            <a:r>
              <a:rPr lang="en-US" sz="2000" dirty="0"/>
              <a:t>of a field for each task</a:t>
            </a:r>
            <a:r>
              <a:rPr lang="en-US" sz="2000" dirty="0" smtClean="0"/>
              <a:t>.</a:t>
            </a:r>
            <a:endParaRPr lang="en-US" sz="2000" dirty="0"/>
          </a:p>
          <a:p>
            <a:pPr marL="457200" indent="-457200">
              <a:buFont typeface="+mj-lt"/>
              <a:buAutoNum type="arabicPeriod" startAt="7"/>
            </a:pPr>
            <a:r>
              <a:rPr lang="en-US" sz="2000" dirty="0" smtClean="0"/>
              <a:t>Click </a:t>
            </a:r>
            <a:r>
              <a:rPr lang="en-US" sz="2000" dirty="0"/>
              <a:t>the first cell under the Image column heading, and then click the </a:t>
            </a:r>
            <a:r>
              <a:rPr lang="en-US" sz="2000" dirty="0" smtClean="0"/>
              <a:t>drop‐down arrow.</a:t>
            </a:r>
          </a:p>
          <a:p>
            <a:pPr marL="457200" indent="-457200">
              <a:buFont typeface="+mj-lt"/>
              <a:buAutoNum type="arabicPeriod" startAt="7"/>
            </a:pPr>
            <a:r>
              <a:rPr lang="en-US" sz="2000" dirty="0" smtClean="0"/>
              <a:t>Click </a:t>
            </a:r>
            <a:r>
              <a:rPr lang="en-US" sz="2000" dirty="0"/>
              <a:t>Cancel twice to close the Graphical Indicators dialog box, and then </a:t>
            </a:r>
            <a:r>
              <a:rPr lang="en-US" sz="2000" dirty="0" smtClean="0"/>
              <a:t>click Cancel </a:t>
            </a:r>
            <a:r>
              <a:rPr lang="en-US" sz="2000" dirty="0"/>
              <a:t>again to close the Custom Fields dialog box.</a:t>
            </a:r>
          </a:p>
          <a:p>
            <a:pPr marL="457200" indent="-457200">
              <a:buFont typeface="+mj-lt"/>
              <a:buAutoNum type="arabicPeriod" startAt="7"/>
            </a:pPr>
            <a:r>
              <a:rPr lang="en-US" sz="2000" dirty="0" smtClean="0"/>
              <a:t>Right‐click </a:t>
            </a:r>
            <a:r>
              <a:rPr lang="en-US" sz="2000" dirty="0"/>
              <a:t>on the Fixed Cost column heading. Select Insert Column from the list</a:t>
            </a:r>
            <a:r>
              <a:rPr lang="en-US" sz="2000" dirty="0" smtClean="0"/>
              <a:t>.</a:t>
            </a:r>
          </a:p>
          <a:p>
            <a:pPr marL="457200" indent="-457200">
              <a:buFont typeface="+mj-lt"/>
              <a:buAutoNum type="arabicPeriod" startAt="7"/>
            </a:pPr>
            <a:r>
              <a:rPr lang="en-US" sz="2000" dirty="0"/>
              <a:t>From the keyboard, start typing the word Over. Notice how Project narrows the </a:t>
            </a:r>
            <a:r>
              <a:rPr lang="en-US" sz="2000" dirty="0" smtClean="0"/>
              <a:t>list down </a:t>
            </a:r>
            <a:r>
              <a:rPr lang="en-US" sz="2000" dirty="0"/>
              <a:t>as you type.</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19</a:t>
            </a:fld>
            <a:endParaRPr lang="en-US" dirty="0"/>
          </a:p>
        </p:txBody>
      </p:sp>
    </p:spTree>
    <p:extLst>
      <p:ext uri="{BB962C8B-B14F-4D97-AF65-F5344CB8AC3E}">
        <p14:creationId xmlns:p14="http://schemas.microsoft.com/office/powerpoint/2010/main" val="4521454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72C6"/>
                </a:solidFill>
                <a:latin typeface="Segoe"/>
                <a:ea typeface="ＭＳ ゴシック"/>
              </a:rPr>
              <a:t>Objectives</a:t>
            </a:r>
          </a:p>
        </p:txBody>
      </p:sp>
      <p:sp>
        <p:nvSpPr>
          <p:cNvPr id="4" name="Rectangle 4"/>
          <p:cNvSpPr>
            <a:spLocks noGrp="1" noChangeArrowheads="1"/>
          </p:cNvSpPr>
          <p:nvPr>
            <p:ph type="dt" sz="half" idx="4294967295"/>
          </p:nvPr>
        </p:nvSpPr>
        <p:spPr bwMode="auto">
          <a:xfrm>
            <a:off x="457200" y="6248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5" name="Rectangle 5"/>
          <p:cNvSpPr>
            <a:spLocks noGrp="1" noChangeArrowheads="1"/>
          </p:cNvSpPr>
          <p:nvPr>
            <p:ph type="ftr" sz="quarter" idx="4294967295"/>
          </p:nvPr>
        </p:nvSpPr>
        <p:spPr bwMode="auto">
          <a:xfrm>
            <a:off x="2629403" y="6248400"/>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6" name="Rectangle 6"/>
          <p:cNvSpPr>
            <a:spLocks noGrp="1" noChangeArrowheads="1"/>
          </p:cNvSpPr>
          <p:nvPr>
            <p:ph type="sldNum" sz="quarter" idx="4294967295"/>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a:t>
            </a:fld>
            <a:endParaRPr lang="en-US" dirty="0"/>
          </a:p>
        </p:txBody>
      </p:sp>
      <p:pic>
        <p:nvPicPr>
          <p:cNvPr id="3" name="Picture 2"/>
          <p:cNvPicPr>
            <a:picLocks noChangeAspect="1"/>
          </p:cNvPicPr>
          <p:nvPr/>
        </p:nvPicPr>
        <p:blipFill>
          <a:blip r:embed="rId3"/>
          <a:stretch>
            <a:fillRect/>
          </a:stretch>
        </p:blipFill>
        <p:spPr>
          <a:xfrm>
            <a:off x="857250" y="2590800"/>
            <a:ext cx="7429500" cy="1971675"/>
          </a:xfrm>
          <a:prstGeom prst="rect">
            <a:avLst/>
          </a:prstGeom>
        </p:spPr>
      </p:pic>
    </p:spTree>
    <p:extLst>
      <p:ext uri="{BB962C8B-B14F-4D97-AF65-F5344CB8AC3E}">
        <p14:creationId xmlns:p14="http://schemas.microsoft.com/office/powerpoint/2010/main" val="30575453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Report Project Variance with a “Stoplight” View</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13"/>
            </a:pPr>
            <a:r>
              <a:rPr lang="en-US" sz="2000" dirty="0"/>
              <a:t>Select Overbudget (Number3) from the list. Microsoft Project displays the </a:t>
            </a:r>
            <a:r>
              <a:rPr lang="en-US" sz="2000" dirty="0" smtClean="0"/>
              <a:t>Overbudget column </a:t>
            </a:r>
            <a:r>
              <a:rPr lang="en-US" sz="2000" dirty="0"/>
              <a:t>in the Cost table. Your screen should look similar to </a:t>
            </a:r>
            <a:r>
              <a:rPr lang="en-US" sz="2000" dirty="0" smtClean="0"/>
              <a:t>the figure on the next slide.</a:t>
            </a:r>
          </a:p>
          <a:p>
            <a:pPr marL="457200" indent="0">
              <a:buNone/>
            </a:pPr>
            <a:r>
              <a:rPr lang="en-US" sz="2000" dirty="0"/>
              <a:t>The custom field Overbudget (Number3) displays a graphical indicator that </a:t>
            </a:r>
            <a:r>
              <a:rPr lang="en-US" sz="2000" dirty="0" smtClean="0"/>
              <a:t>represents one </a:t>
            </a:r>
            <a:r>
              <a:rPr lang="en-US" sz="2000" dirty="0"/>
              <a:t>of three different levels of cost variance. The graphical indicators will change</a:t>
            </a:r>
            <a:r>
              <a:rPr lang="en-US" sz="2000" dirty="0" smtClean="0"/>
              <a:t>, according </a:t>
            </a:r>
            <a:r>
              <a:rPr lang="en-US" sz="2000" dirty="0"/>
              <a:t>to the ranges specified in the formula, as each task’s cost variance changes</a:t>
            </a:r>
            <a:r>
              <a:rPr lang="en-US" sz="2000" dirty="0" smtClean="0"/>
              <a:t>. This </a:t>
            </a:r>
            <a:r>
              <a:rPr lang="en-US" sz="2000" dirty="0"/>
              <a:t>is a useful format for identifying tasks whose cost variance is higher than </a:t>
            </a:r>
            <a:r>
              <a:rPr lang="en-US" sz="2000" dirty="0" smtClean="0"/>
              <a:t>you would </a:t>
            </a:r>
            <a:r>
              <a:rPr lang="en-US" sz="2000" dirty="0"/>
              <a:t>like (as indicated by the red and yellow indicators). This makes it easy for </a:t>
            </a:r>
            <a:r>
              <a:rPr lang="en-US" sz="2000" dirty="0" smtClean="0"/>
              <a:t>any stakeholder </a:t>
            </a:r>
            <a:r>
              <a:rPr lang="en-US" sz="2000" dirty="0"/>
              <a:t>to quickly scan the task list and locate tasks that need further attention.</a:t>
            </a:r>
          </a:p>
          <a:p>
            <a:pPr marL="457200" indent="-457200">
              <a:buFont typeface="+mj-lt"/>
              <a:buAutoNum type="arabicPeriod" startAt="14"/>
            </a:pPr>
            <a:r>
              <a:rPr lang="en-US" sz="2000" dirty="0" smtClean="0"/>
              <a:t>SAVE </a:t>
            </a:r>
            <a:r>
              <a:rPr lang="en-US" sz="2000" dirty="0"/>
              <a:t>the project schedule.</a:t>
            </a:r>
          </a:p>
          <a:p>
            <a:r>
              <a:rPr lang="en-US" sz="2000" dirty="0"/>
              <a:t>PAUSE. LEAVE Project open to use in the next exercise.</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20</a:t>
            </a:fld>
            <a:endParaRPr lang="en-US" dirty="0"/>
          </a:p>
        </p:txBody>
      </p:sp>
    </p:spTree>
    <p:extLst>
      <p:ext uri="{BB962C8B-B14F-4D97-AF65-F5344CB8AC3E}">
        <p14:creationId xmlns:p14="http://schemas.microsoft.com/office/powerpoint/2010/main" val="7132177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Report Project Variance with a “Stoplight” View</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21</a:t>
            </a:fld>
            <a:endParaRPr lang="en-US" dirty="0"/>
          </a:p>
        </p:txBody>
      </p:sp>
      <p:pic>
        <p:nvPicPr>
          <p:cNvPr id="3" name="Picture 2"/>
          <p:cNvPicPr>
            <a:picLocks noChangeAspect="1"/>
          </p:cNvPicPr>
          <p:nvPr/>
        </p:nvPicPr>
        <p:blipFill>
          <a:blip r:embed="rId3"/>
          <a:stretch>
            <a:fillRect/>
          </a:stretch>
        </p:blipFill>
        <p:spPr>
          <a:xfrm>
            <a:off x="914400" y="1985961"/>
            <a:ext cx="7315200" cy="3651574"/>
          </a:xfrm>
          <a:prstGeom prst="rect">
            <a:avLst/>
          </a:prstGeom>
        </p:spPr>
      </p:pic>
    </p:spTree>
    <p:extLst>
      <p:ext uri="{BB962C8B-B14F-4D97-AF65-F5344CB8AC3E}">
        <p14:creationId xmlns:p14="http://schemas.microsoft.com/office/powerpoint/2010/main" val="32303775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Using Visual Reports</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lvl="0"/>
            <a:r>
              <a:rPr lang="en-US" sz="2000" dirty="0"/>
              <a:t>The Visual Reports feature of Microsoft Project 2016 combines the power of </a:t>
            </a:r>
            <a:r>
              <a:rPr lang="en-US" sz="2000" dirty="0" smtClean="0"/>
              <a:t>Microsoft Excel </a:t>
            </a:r>
            <a:r>
              <a:rPr lang="en-US" sz="2000" dirty="0"/>
              <a:t>and Microsoft Visio with the data of your project to create high‐impact, </a:t>
            </a:r>
            <a:r>
              <a:rPr lang="en-US" sz="2000" dirty="0" smtClean="0"/>
              <a:t>visually centered </a:t>
            </a:r>
            <a:r>
              <a:rPr lang="en-US" sz="2000" dirty="0"/>
              <a:t>reports</a:t>
            </a:r>
            <a:r>
              <a:rPr lang="en-US" sz="2000" dirty="0" smtClean="0"/>
              <a:t>.</a:t>
            </a:r>
          </a:p>
          <a:p>
            <a:pPr lvl="0"/>
            <a:r>
              <a:rPr lang="en-US" sz="2000" dirty="0" smtClean="0"/>
              <a:t>You </a:t>
            </a:r>
            <a:r>
              <a:rPr lang="en-US" sz="2000" dirty="0"/>
              <a:t>can use a preformatted report, edit a report, or create a new report </a:t>
            </a:r>
            <a:r>
              <a:rPr lang="en-US" sz="2000" dirty="0" smtClean="0"/>
              <a:t>that includes </a:t>
            </a:r>
            <a:r>
              <a:rPr lang="en-US" sz="2000" dirty="0"/>
              <a:t>a specific set of fields from Microsoft Project</a:t>
            </a:r>
            <a:r>
              <a:rPr lang="en-US" sz="2000" dirty="0" smtClean="0"/>
              <a:t>.</a:t>
            </a:r>
          </a:p>
          <a:p>
            <a:pPr lvl="0"/>
            <a:r>
              <a:rPr lang="en-US" sz="2000" dirty="0"/>
              <a:t>In the following exercise, you will create a new visual report. A </a:t>
            </a:r>
            <a:r>
              <a:rPr lang="en-US" sz="2000" b="1" i="1" dirty="0"/>
              <a:t>visual report</a:t>
            </a:r>
            <a:r>
              <a:rPr lang="en-US" sz="2000" dirty="0"/>
              <a:t> is a specific </a:t>
            </a:r>
            <a:r>
              <a:rPr lang="en-US" sz="2000" dirty="0" smtClean="0"/>
              <a:t>type of </a:t>
            </a:r>
            <a:r>
              <a:rPr lang="en-US" sz="2000" dirty="0"/>
              <a:t>report that combines the power of either Microsoft Excel or Microsoft Visio and the </a:t>
            </a:r>
            <a:r>
              <a:rPr lang="en-US" sz="2000" dirty="0" smtClean="0"/>
              <a:t>data that </a:t>
            </a:r>
            <a:r>
              <a:rPr lang="en-US" sz="2000" dirty="0"/>
              <a:t>you have created in your project file</a:t>
            </a:r>
            <a:r>
              <a:rPr lang="en-US" sz="2000" dirty="0" smtClean="0"/>
              <a:t>. The </a:t>
            </a:r>
            <a:r>
              <a:rPr lang="en-US" sz="2000" dirty="0"/>
              <a:t>data is translated into pivot tables and graphs.</a:t>
            </a:r>
          </a:p>
          <a:p>
            <a:pPr lvl="0"/>
            <a:r>
              <a:rPr lang="en-US" sz="2000" dirty="0"/>
              <a:t>You must have Microsoft Excel 2007 or newer to view the Excel reports with the </a:t>
            </a:r>
            <a:r>
              <a:rPr lang="en-US" sz="2000" dirty="0" smtClean="0"/>
              <a:t>Visual Reports </a:t>
            </a:r>
            <a:r>
              <a:rPr lang="en-US" sz="2000" dirty="0"/>
              <a:t>feature. You must have Microsoft Visio 2007 Professional or higher installed on </a:t>
            </a:r>
            <a:r>
              <a:rPr lang="en-US" sz="2000" dirty="0" smtClean="0"/>
              <a:t>your system </a:t>
            </a:r>
            <a:r>
              <a:rPr lang="en-US" sz="2000" dirty="0"/>
              <a:t>to view the Visio reports</a:t>
            </a:r>
            <a:r>
              <a:rPr lang="en-US" sz="2000" dirty="0" smtClean="0"/>
              <a:t>.</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22</a:t>
            </a:fld>
            <a:endParaRPr lang="en-US" dirty="0"/>
          </a:p>
        </p:txBody>
      </p:sp>
    </p:spTree>
    <p:extLst>
      <p:ext uri="{BB962C8B-B14F-4D97-AF65-F5344CB8AC3E}">
        <p14:creationId xmlns:p14="http://schemas.microsoft.com/office/powerpoint/2010/main" val="1102000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Create a Visual Report</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2895600" cy="4953000"/>
          </a:xfrm>
        </p:spPr>
        <p:txBody>
          <a:bodyPr/>
          <a:lstStyle/>
          <a:p>
            <a:r>
              <a:rPr lang="en-US" sz="2000" dirty="0"/>
              <a:t>GET READY. USE the project schedule you created in the previous exercise.</a:t>
            </a:r>
          </a:p>
          <a:p>
            <a:pPr marL="457200" indent="-457200">
              <a:buFont typeface="+mj-lt"/>
              <a:buAutoNum type="arabicPeriod"/>
            </a:pPr>
            <a:r>
              <a:rPr lang="en-US" sz="2000" dirty="0"/>
              <a:t>On the ribbon, click the Report tab and then click the Visual Reports button. </a:t>
            </a:r>
            <a:r>
              <a:rPr lang="en-US" sz="2000" dirty="0" smtClean="0"/>
              <a:t>The Visual </a:t>
            </a:r>
            <a:r>
              <a:rPr lang="en-US" sz="2000" dirty="0"/>
              <a:t>Reports – Create Report dialog box appears. Your screen should look </a:t>
            </a:r>
            <a:r>
              <a:rPr lang="en-US" sz="2000" dirty="0" smtClean="0"/>
              <a:t>similar to the figure at right.</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23</a:t>
            </a:fld>
            <a:endParaRPr lang="en-US" dirty="0"/>
          </a:p>
        </p:txBody>
      </p:sp>
      <p:pic>
        <p:nvPicPr>
          <p:cNvPr id="4" name="Picture 3"/>
          <p:cNvPicPr>
            <a:picLocks noChangeAspect="1"/>
          </p:cNvPicPr>
          <p:nvPr/>
        </p:nvPicPr>
        <p:blipFill>
          <a:blip r:embed="rId3"/>
          <a:stretch>
            <a:fillRect/>
          </a:stretch>
        </p:blipFill>
        <p:spPr>
          <a:xfrm>
            <a:off x="3474720" y="1805063"/>
            <a:ext cx="5212080" cy="4235300"/>
          </a:xfrm>
          <a:prstGeom prst="rect">
            <a:avLst/>
          </a:prstGeom>
        </p:spPr>
      </p:pic>
    </p:spTree>
    <p:extLst>
      <p:ext uri="{BB962C8B-B14F-4D97-AF65-F5344CB8AC3E}">
        <p14:creationId xmlns:p14="http://schemas.microsoft.com/office/powerpoint/2010/main" val="28275751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Create a Visual Report</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2"/>
            </a:pPr>
            <a:r>
              <a:rPr lang="en-US" dirty="0"/>
              <a:t>Click the Task Usage tab and then click Cash Flow Report.</a:t>
            </a:r>
          </a:p>
          <a:p>
            <a:pPr marL="457200" indent="-457200">
              <a:buFont typeface="+mj-lt"/>
              <a:buAutoNum type="arabicPeriod" startAt="2"/>
            </a:pPr>
            <a:r>
              <a:rPr lang="en-US" dirty="0" smtClean="0"/>
              <a:t>In </a:t>
            </a:r>
            <a:r>
              <a:rPr lang="en-US" dirty="0"/>
              <a:t>the Select level of usage data to include in the report: box, select Months.</a:t>
            </a:r>
          </a:p>
          <a:p>
            <a:pPr marL="457200" indent="-457200">
              <a:buFont typeface="+mj-lt"/>
              <a:buAutoNum type="arabicPeriod" startAt="2"/>
            </a:pPr>
            <a:r>
              <a:rPr lang="en-US" dirty="0" smtClean="0"/>
              <a:t>Click </a:t>
            </a:r>
            <a:r>
              <a:rPr lang="en-US" dirty="0"/>
              <a:t>the View button. The Visual Report engine gathers data from your project </a:t>
            </a:r>
            <a:r>
              <a:rPr lang="en-US" dirty="0" smtClean="0"/>
              <a:t>file and </a:t>
            </a:r>
            <a:r>
              <a:rPr lang="en-US" dirty="0"/>
              <a:t>builds an Online Analytical Processing (OLAP) cube. The application </a:t>
            </a:r>
            <a:r>
              <a:rPr lang="en-US" dirty="0" smtClean="0"/>
              <a:t>Microsoft Excel </a:t>
            </a:r>
            <a:r>
              <a:rPr lang="en-US" dirty="0"/>
              <a:t>opens and the report is presented in Chart form from a preformatted </a:t>
            </a:r>
            <a:r>
              <a:rPr lang="en-US" dirty="0" smtClean="0"/>
              <a:t>report template</a:t>
            </a:r>
            <a:r>
              <a:rPr lang="en-US" dirty="0"/>
              <a:t>. Your screen should look similar to </a:t>
            </a:r>
            <a:r>
              <a:rPr lang="en-US" dirty="0" smtClean="0"/>
              <a:t>the figure on the next slide.</a:t>
            </a:r>
          </a:p>
          <a:p>
            <a:pPr marL="457200" indent="-457200">
              <a:buFont typeface="+mj-lt"/>
              <a:buAutoNum type="arabicPeriod" startAt="2"/>
            </a:pPr>
            <a:r>
              <a:rPr lang="en-US" dirty="0"/>
              <a:t>At the bottom of the Excel window, select the Task Usage sheet tab.</a:t>
            </a:r>
            <a:endParaRPr lang="en-US"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24</a:t>
            </a:fld>
            <a:endParaRPr lang="en-US" dirty="0"/>
          </a:p>
        </p:txBody>
      </p:sp>
    </p:spTree>
    <p:extLst>
      <p:ext uri="{BB962C8B-B14F-4D97-AF65-F5344CB8AC3E}">
        <p14:creationId xmlns:p14="http://schemas.microsoft.com/office/powerpoint/2010/main" val="17327550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Create a Visual Report</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25</a:t>
            </a:fld>
            <a:endParaRPr lang="en-US" dirty="0"/>
          </a:p>
        </p:txBody>
      </p:sp>
      <p:pic>
        <p:nvPicPr>
          <p:cNvPr id="4" name="Picture 3"/>
          <p:cNvPicPr>
            <a:picLocks noChangeAspect="1"/>
          </p:cNvPicPr>
          <p:nvPr/>
        </p:nvPicPr>
        <p:blipFill>
          <a:blip r:embed="rId3"/>
          <a:stretch>
            <a:fillRect/>
          </a:stretch>
        </p:blipFill>
        <p:spPr>
          <a:xfrm>
            <a:off x="1280160" y="1634384"/>
            <a:ext cx="6583680" cy="4385416"/>
          </a:xfrm>
          <a:prstGeom prst="rect">
            <a:avLst/>
          </a:prstGeom>
        </p:spPr>
      </p:pic>
    </p:spTree>
    <p:extLst>
      <p:ext uri="{BB962C8B-B14F-4D97-AF65-F5344CB8AC3E}">
        <p14:creationId xmlns:p14="http://schemas.microsoft.com/office/powerpoint/2010/main" val="23366250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Create a Visual Report</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6"/>
            </a:pPr>
            <a:r>
              <a:rPr lang="en-US" sz="2000" dirty="0"/>
              <a:t>In the PivotTable Field List </a:t>
            </a:r>
            <a:r>
              <a:rPr lang="en-US" sz="2000" dirty="0" smtClean="0"/>
              <a:t>box </a:t>
            </a:r>
            <a:r>
              <a:rPr lang="en-US" sz="2000" dirty="0"/>
              <a:t>at the right, navigate to the Time field. Place </a:t>
            </a:r>
            <a:r>
              <a:rPr lang="en-US" sz="2000" dirty="0" smtClean="0"/>
              <a:t>your cursor </a:t>
            </a:r>
            <a:r>
              <a:rPr lang="en-US" sz="2000" dirty="0"/>
              <a:t>on Monthly Calendar and drag it to the Rows box. Your screen should </a:t>
            </a:r>
            <a:r>
              <a:rPr lang="en-US" sz="2000" dirty="0" smtClean="0"/>
              <a:t>look similar </a:t>
            </a:r>
            <a:r>
              <a:rPr lang="en-US" sz="2000" dirty="0"/>
              <a:t>to </a:t>
            </a:r>
            <a:r>
              <a:rPr lang="en-US" sz="2000" dirty="0" smtClean="0"/>
              <a:t>the figure below.</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26</a:t>
            </a:fld>
            <a:endParaRPr lang="en-US" dirty="0"/>
          </a:p>
        </p:txBody>
      </p:sp>
      <p:pic>
        <p:nvPicPr>
          <p:cNvPr id="4" name="Picture 3"/>
          <p:cNvPicPr>
            <a:picLocks noChangeAspect="1"/>
          </p:cNvPicPr>
          <p:nvPr/>
        </p:nvPicPr>
        <p:blipFill>
          <a:blip r:embed="rId3"/>
          <a:stretch>
            <a:fillRect/>
          </a:stretch>
        </p:blipFill>
        <p:spPr>
          <a:xfrm>
            <a:off x="1290638" y="2628900"/>
            <a:ext cx="6562725" cy="3390900"/>
          </a:xfrm>
          <a:prstGeom prst="rect">
            <a:avLst/>
          </a:prstGeom>
        </p:spPr>
      </p:pic>
    </p:spTree>
    <p:extLst>
      <p:ext uri="{BB962C8B-B14F-4D97-AF65-F5344CB8AC3E}">
        <p14:creationId xmlns:p14="http://schemas.microsoft.com/office/powerpoint/2010/main" val="27651041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Create a Visual Report</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7"/>
            </a:pPr>
            <a:r>
              <a:rPr lang="en-US" sz="2000" dirty="0"/>
              <a:t>In the PivotTable area on the left, click the expand button next to the </a:t>
            </a:r>
            <a:r>
              <a:rPr lang="en-US" sz="2000" dirty="0" smtClean="0"/>
              <a:t>year 2019</a:t>
            </a:r>
            <a:r>
              <a:rPr lang="en-US" sz="2000" dirty="0"/>
              <a:t>, to reveal all the available time data. Your screen should look similar </a:t>
            </a:r>
            <a:r>
              <a:rPr lang="en-US" sz="2000" dirty="0" smtClean="0"/>
              <a:t>to the figure below.</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27</a:t>
            </a:fld>
            <a:endParaRPr lang="en-US" dirty="0"/>
          </a:p>
        </p:txBody>
      </p:sp>
      <p:pic>
        <p:nvPicPr>
          <p:cNvPr id="8" name="Picture 7"/>
          <p:cNvPicPr>
            <a:picLocks noChangeAspect="1"/>
          </p:cNvPicPr>
          <p:nvPr/>
        </p:nvPicPr>
        <p:blipFill>
          <a:blip r:embed="rId3"/>
          <a:stretch>
            <a:fillRect/>
          </a:stretch>
        </p:blipFill>
        <p:spPr>
          <a:xfrm>
            <a:off x="1857375" y="2590800"/>
            <a:ext cx="5429250" cy="3505200"/>
          </a:xfrm>
          <a:prstGeom prst="rect">
            <a:avLst/>
          </a:prstGeom>
        </p:spPr>
      </p:pic>
    </p:spTree>
    <p:extLst>
      <p:ext uri="{BB962C8B-B14F-4D97-AF65-F5344CB8AC3E}">
        <p14:creationId xmlns:p14="http://schemas.microsoft.com/office/powerpoint/2010/main" val="37978084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Create a Visual Report</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8"/>
            </a:pPr>
            <a:r>
              <a:rPr lang="en-US" dirty="0"/>
              <a:t>Click on the Chart1 sheet tab at the bottom of the screen. Your screen should </a:t>
            </a:r>
            <a:r>
              <a:rPr lang="en-US" dirty="0" smtClean="0"/>
              <a:t>look like the figure on the next slide.</a:t>
            </a:r>
          </a:p>
          <a:p>
            <a:pPr marL="457200" indent="-457200">
              <a:buFont typeface="+mj-lt"/>
              <a:buAutoNum type="arabicPeriod" startAt="8"/>
            </a:pPr>
            <a:r>
              <a:rPr lang="en-US" dirty="0"/>
              <a:t>Save the Microsoft Excel visual report as </a:t>
            </a:r>
            <a:r>
              <a:rPr lang="en-US" i="1" dirty="0"/>
              <a:t>Remote Drone Cash Flow</a:t>
            </a:r>
            <a:r>
              <a:rPr lang="en-US" dirty="0"/>
              <a:t> in your </a:t>
            </a:r>
            <a:r>
              <a:rPr lang="en-US" dirty="0" smtClean="0"/>
              <a:t>My Documents folder </a:t>
            </a:r>
            <a:r>
              <a:rPr lang="en-US" dirty="0"/>
              <a:t>or another folder directed by your instructor.</a:t>
            </a:r>
          </a:p>
          <a:p>
            <a:pPr marL="457200" indent="-457200">
              <a:buFont typeface="+mj-lt"/>
              <a:buAutoNum type="arabicPeriod" startAt="8"/>
            </a:pPr>
            <a:r>
              <a:rPr lang="en-US" dirty="0" smtClean="0"/>
              <a:t>CLOSE </a:t>
            </a:r>
            <a:r>
              <a:rPr lang="en-US" dirty="0"/>
              <a:t>Microsoft Excel.</a:t>
            </a:r>
          </a:p>
          <a:p>
            <a:pPr marL="457200" indent="-457200">
              <a:buFont typeface="+mj-lt"/>
              <a:buAutoNum type="arabicPeriod" startAt="8"/>
            </a:pPr>
            <a:r>
              <a:rPr lang="en-US" dirty="0" smtClean="0"/>
              <a:t>CLOSE </a:t>
            </a:r>
            <a:r>
              <a:rPr lang="en-US" dirty="0"/>
              <a:t>the Visual Reports </a:t>
            </a:r>
            <a:r>
              <a:rPr lang="en-US" dirty="0" smtClean="0"/>
              <a:t>dialog </a:t>
            </a:r>
            <a:r>
              <a:rPr lang="en-US" dirty="0"/>
              <a:t>box.</a:t>
            </a:r>
          </a:p>
          <a:p>
            <a:pPr marL="457200" indent="-457200">
              <a:buFont typeface="+mj-lt"/>
              <a:buAutoNum type="arabicPeriod" startAt="8"/>
            </a:pPr>
            <a:r>
              <a:rPr lang="en-US" dirty="0" smtClean="0"/>
              <a:t>SAVE </a:t>
            </a:r>
            <a:r>
              <a:rPr lang="en-US" dirty="0"/>
              <a:t>the project schedule.</a:t>
            </a:r>
          </a:p>
          <a:p>
            <a:r>
              <a:rPr lang="en-US" dirty="0"/>
              <a:t>PAUSE. LEAVE Project open to use in the next exercise.</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28</a:t>
            </a:fld>
            <a:endParaRPr lang="en-US" dirty="0"/>
          </a:p>
        </p:txBody>
      </p:sp>
    </p:spTree>
    <p:extLst>
      <p:ext uri="{BB962C8B-B14F-4D97-AF65-F5344CB8AC3E}">
        <p14:creationId xmlns:p14="http://schemas.microsoft.com/office/powerpoint/2010/main" val="34029059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Create a Visual Report</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29</a:t>
            </a:fld>
            <a:endParaRPr lang="en-US" dirty="0"/>
          </a:p>
        </p:txBody>
      </p:sp>
      <p:pic>
        <p:nvPicPr>
          <p:cNvPr id="3" name="Picture 2"/>
          <p:cNvPicPr>
            <a:picLocks noChangeAspect="1"/>
          </p:cNvPicPr>
          <p:nvPr/>
        </p:nvPicPr>
        <p:blipFill>
          <a:blip r:embed="rId3"/>
          <a:stretch>
            <a:fillRect/>
          </a:stretch>
        </p:blipFill>
        <p:spPr>
          <a:xfrm>
            <a:off x="1143000" y="1728786"/>
            <a:ext cx="6858000" cy="4114800"/>
          </a:xfrm>
          <a:prstGeom prst="rect">
            <a:avLst/>
          </a:prstGeom>
        </p:spPr>
      </p:pic>
    </p:spTree>
    <p:extLst>
      <p:ext uri="{BB962C8B-B14F-4D97-AF65-F5344CB8AC3E}">
        <p14:creationId xmlns:p14="http://schemas.microsoft.com/office/powerpoint/2010/main" val="3288953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72C6"/>
                </a:solidFill>
                <a:latin typeface="Segoe"/>
                <a:ea typeface="ＭＳ ゴシック"/>
              </a:rPr>
              <a:t>Software Orientation</a:t>
            </a:r>
          </a:p>
        </p:txBody>
      </p:sp>
      <p:sp>
        <p:nvSpPr>
          <p:cNvPr id="3" name="Text Placeholder 2"/>
          <p:cNvSpPr>
            <a:spLocks noGrp="1"/>
          </p:cNvSpPr>
          <p:nvPr>
            <p:ph type="body" idx="1"/>
          </p:nvPr>
        </p:nvSpPr>
        <p:spPr>
          <a:xfrm>
            <a:off x="457200" y="1590197"/>
            <a:ext cx="8229600" cy="4505803"/>
          </a:xfrm>
        </p:spPr>
        <p:txBody>
          <a:bodyPr/>
          <a:lstStyle/>
          <a:p>
            <a:r>
              <a:rPr lang="en-US" dirty="0"/>
              <a:t>The Report ribbon, </a:t>
            </a:r>
            <a:r>
              <a:rPr lang="en-US" dirty="0" smtClean="0"/>
              <a:t>shown below, </a:t>
            </a:r>
            <a:r>
              <a:rPr lang="en-US" dirty="0"/>
              <a:t>makes locating and selecting a report </a:t>
            </a:r>
            <a:r>
              <a:rPr lang="en-US" dirty="0" smtClean="0"/>
              <a:t>in Microsoft Project easier than </a:t>
            </a:r>
            <a:r>
              <a:rPr lang="en-US" dirty="0"/>
              <a:t>ever before</a:t>
            </a:r>
            <a:r>
              <a:rPr lang="en-US" dirty="0" smtClean="0"/>
              <a:t>.</a:t>
            </a:r>
          </a:p>
          <a:p>
            <a:endParaRPr lang="en-US" dirty="0"/>
          </a:p>
          <a:p>
            <a:endParaRPr lang="en-US" dirty="0" smtClean="0"/>
          </a:p>
          <a:p>
            <a:endParaRPr lang="en-US" dirty="0"/>
          </a:p>
          <a:p>
            <a:endParaRPr lang="en-US" dirty="0" smtClean="0"/>
          </a:p>
          <a:p>
            <a:endParaRPr lang="en-US" dirty="0"/>
          </a:p>
          <a:p>
            <a:r>
              <a:rPr lang="en-US" dirty="0"/>
              <a:t>With predefined dashboard </a:t>
            </a:r>
            <a:r>
              <a:rPr lang="en-US" dirty="0" smtClean="0"/>
              <a:t>reports, </a:t>
            </a:r>
            <a:r>
              <a:rPr lang="en-US" dirty="0"/>
              <a:t>the user can show an overview of the project, project burndown, cost overview, work overview, and many more reports.</a:t>
            </a:r>
            <a:endParaRPr lang="en-US" dirty="0" smtClean="0"/>
          </a:p>
          <a:p>
            <a:endParaRPr lang="en-US" dirty="0"/>
          </a:p>
          <a:p>
            <a:endParaRPr lang="en-US" dirty="0" smtClean="0"/>
          </a:p>
          <a:p>
            <a:endParaRPr lang="en-US" dirty="0"/>
          </a:p>
          <a:p>
            <a:endParaRPr lang="en-US" dirty="0" smtClean="0"/>
          </a:p>
          <a:p>
            <a:endParaRPr lang="en-US"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a:t>
            </a:fld>
            <a:endParaRPr lang="en-US" dirty="0"/>
          </a:p>
        </p:txBody>
      </p:sp>
      <p:pic>
        <p:nvPicPr>
          <p:cNvPr id="8" name="Picture 7"/>
          <p:cNvPicPr>
            <a:picLocks noChangeAspect="1"/>
          </p:cNvPicPr>
          <p:nvPr/>
        </p:nvPicPr>
        <p:blipFill>
          <a:blip r:embed="rId3"/>
          <a:stretch>
            <a:fillRect/>
          </a:stretch>
        </p:blipFill>
        <p:spPr>
          <a:xfrm>
            <a:off x="1828800" y="2667000"/>
            <a:ext cx="5486400" cy="1304539"/>
          </a:xfrm>
          <a:prstGeom prst="rect">
            <a:avLst/>
          </a:prstGeom>
        </p:spPr>
      </p:pic>
    </p:spTree>
    <p:extLst>
      <p:ext uri="{BB962C8B-B14F-4D97-AF65-F5344CB8AC3E}">
        <p14:creationId xmlns:p14="http://schemas.microsoft.com/office/powerpoint/2010/main" val="23516242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and Printing a View</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lvl="0" indent="0">
              <a:buNone/>
            </a:pPr>
            <a:r>
              <a:rPr lang="en-US" sz="2000" dirty="0"/>
              <a:t>Using a view, you can see your project schedule information on screen. You can change </a:t>
            </a:r>
            <a:r>
              <a:rPr lang="en-US" sz="2000" dirty="0" smtClean="0"/>
              <a:t>what you </a:t>
            </a:r>
            <a:r>
              <a:rPr lang="en-US" sz="2000" dirty="0"/>
              <a:t>see by customizing the view. You can </a:t>
            </a:r>
            <a:r>
              <a:rPr lang="en-US" sz="2000" dirty="0" smtClean="0"/>
              <a:t>apply </a:t>
            </a:r>
            <a:r>
              <a:rPr lang="en-US" sz="2000" dirty="0"/>
              <a:t>these customized views to print </a:t>
            </a:r>
            <a:r>
              <a:rPr lang="en-US" sz="2000" dirty="0" smtClean="0"/>
              <a:t>the information </a:t>
            </a:r>
            <a:r>
              <a:rPr lang="en-US" sz="2000" dirty="0"/>
              <a:t>on paper</a:t>
            </a:r>
            <a:r>
              <a:rPr lang="en-US" sz="2000" dirty="0" smtClean="0"/>
              <a:t>.</a:t>
            </a:r>
          </a:p>
          <a:p>
            <a:pPr lvl="0" indent="0">
              <a:buNone/>
            </a:pPr>
            <a:r>
              <a:rPr lang="en-US" sz="2000" dirty="0"/>
              <a:t>In a view, you can enter, read, edit, and print information. In a report, you can only print </a:t>
            </a:r>
            <a:r>
              <a:rPr lang="en-US" sz="2000" dirty="0" smtClean="0"/>
              <a:t>the information—you </a:t>
            </a:r>
            <a:r>
              <a:rPr lang="en-US" sz="2000" dirty="0"/>
              <a:t>cannot change the data. Printing a view allows you to provide, on paper</a:t>
            </a:r>
            <a:r>
              <a:rPr lang="en-US" sz="2000" dirty="0" smtClean="0"/>
              <a:t>, almost </a:t>
            </a:r>
            <a:r>
              <a:rPr lang="en-US" sz="2000" dirty="0"/>
              <a:t>everything you see on your screen. You can print any view you see in Microsoft Project</a:t>
            </a:r>
            <a:r>
              <a:rPr lang="en-US" sz="2000" dirty="0" smtClean="0"/>
              <a:t>, with </a:t>
            </a:r>
            <a:r>
              <a:rPr lang="en-US" sz="2000" dirty="0"/>
              <a:t>just a few exceptions:</a:t>
            </a:r>
          </a:p>
          <a:p>
            <a:pPr lvl="0"/>
            <a:r>
              <a:rPr lang="en-US" sz="2000" dirty="0" smtClean="0"/>
              <a:t>You </a:t>
            </a:r>
            <a:r>
              <a:rPr lang="en-US" sz="2000" dirty="0"/>
              <a:t>cannot print form views (e.g., Task Form) or certain diagrams, such as </a:t>
            </a:r>
            <a:r>
              <a:rPr lang="en-US" sz="2000" dirty="0" smtClean="0"/>
              <a:t>the Relationship </a:t>
            </a:r>
            <a:r>
              <a:rPr lang="en-US" sz="2000" dirty="0"/>
              <a:t>Diagram.</a:t>
            </a:r>
          </a:p>
          <a:p>
            <a:pPr lvl="0"/>
            <a:r>
              <a:rPr lang="en-US" sz="2000" dirty="0" smtClean="0"/>
              <a:t>If </a:t>
            </a:r>
            <a:r>
              <a:rPr lang="en-US" sz="2000" dirty="0"/>
              <a:t>you have two views displayed in a combination view (one view in the top pane </a:t>
            </a:r>
            <a:r>
              <a:rPr lang="en-US" sz="2000" dirty="0" smtClean="0"/>
              <a:t>and the </a:t>
            </a:r>
            <a:r>
              <a:rPr lang="en-US" sz="2000" dirty="0"/>
              <a:t>other view in the bottom pane), only the view in the active pane will print.</a:t>
            </a:r>
            <a:endParaRPr lang="en-US" sz="2000" dirty="0" smtClean="0"/>
          </a:p>
          <a:p>
            <a:pPr lvl="0"/>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30</a:t>
            </a:fld>
            <a:endParaRPr lang="en-US" dirty="0"/>
          </a:p>
        </p:txBody>
      </p:sp>
    </p:spTree>
    <p:extLst>
      <p:ext uri="{BB962C8B-B14F-4D97-AF65-F5344CB8AC3E}">
        <p14:creationId xmlns:p14="http://schemas.microsoft.com/office/powerpoint/2010/main" val="19826258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Customize and Print a Gantt Chart View</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153400" cy="4953000"/>
          </a:xfrm>
        </p:spPr>
        <p:txBody>
          <a:bodyPr/>
          <a:lstStyle/>
          <a:p>
            <a:r>
              <a:rPr lang="en-US" dirty="0"/>
              <a:t>GET READY. USE the project schedule you created in the previous exercise.</a:t>
            </a:r>
          </a:p>
          <a:p>
            <a:pPr marL="457200" indent="-457200">
              <a:buFont typeface="+mj-lt"/>
              <a:buAutoNum type="arabicPeriod"/>
            </a:pPr>
            <a:r>
              <a:rPr lang="en-US" dirty="0"/>
              <a:t>Click the View tab and then click the Gantt Chart button.</a:t>
            </a:r>
          </a:p>
          <a:p>
            <a:pPr marL="457200" indent="-457200">
              <a:buFont typeface="+mj-lt"/>
              <a:buAutoNum type="arabicPeriod"/>
            </a:pPr>
            <a:r>
              <a:rPr lang="en-US" dirty="0" smtClean="0"/>
              <a:t>Click </a:t>
            </a:r>
            <a:r>
              <a:rPr lang="en-US" dirty="0"/>
              <a:t>the File tab and then click Print. Microsoft Project displays print options </a:t>
            </a:r>
            <a:r>
              <a:rPr lang="en-US" dirty="0" smtClean="0"/>
              <a:t>on the </a:t>
            </a:r>
            <a:r>
              <a:rPr lang="en-US" dirty="0"/>
              <a:t>left side and the Gantt Chart view on the right side, which is the Print </a:t>
            </a:r>
            <a:r>
              <a:rPr lang="en-US" dirty="0" smtClean="0"/>
              <a:t>Preview window</a:t>
            </a:r>
            <a:r>
              <a:rPr lang="en-US" dirty="0"/>
              <a:t>. Your screen should look similar to </a:t>
            </a:r>
            <a:r>
              <a:rPr lang="en-US" dirty="0" smtClean="0"/>
              <a:t>the figure on the next slide.</a:t>
            </a:r>
            <a:endParaRPr lang="en-US" dirty="0"/>
          </a:p>
          <a:p>
            <a:pPr marL="457200" indent="-457200">
              <a:buFont typeface="+mj-lt"/>
              <a:buAutoNum type="arabicPeriod"/>
            </a:pPr>
            <a:r>
              <a:rPr lang="en-US" dirty="0" smtClean="0"/>
              <a:t>On </a:t>
            </a:r>
            <a:r>
              <a:rPr lang="en-US" dirty="0"/>
              <a:t>the Print Preview toolbar, click the Page Right and/or Page Down button </a:t>
            </a:r>
            <a:r>
              <a:rPr lang="en-US" dirty="0" smtClean="0"/>
              <a:t>to display </a:t>
            </a:r>
            <a:r>
              <a:rPr lang="en-US" dirty="0"/>
              <a:t>different pages.</a:t>
            </a:r>
            <a:endParaRPr lang="en-US"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31</a:t>
            </a:fld>
            <a:endParaRPr lang="en-US" dirty="0"/>
          </a:p>
        </p:txBody>
      </p:sp>
    </p:spTree>
    <p:extLst>
      <p:ext uri="{BB962C8B-B14F-4D97-AF65-F5344CB8AC3E}">
        <p14:creationId xmlns:p14="http://schemas.microsoft.com/office/powerpoint/2010/main" val="16442919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Customize and Print a Gantt Chart View</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32</a:t>
            </a:fld>
            <a:endParaRPr lang="en-US" dirty="0"/>
          </a:p>
        </p:txBody>
      </p:sp>
      <p:pic>
        <p:nvPicPr>
          <p:cNvPr id="8" name="Picture 7"/>
          <p:cNvPicPr>
            <a:picLocks noChangeAspect="1"/>
          </p:cNvPicPr>
          <p:nvPr/>
        </p:nvPicPr>
        <p:blipFill>
          <a:blip r:embed="rId3"/>
          <a:stretch>
            <a:fillRect/>
          </a:stretch>
        </p:blipFill>
        <p:spPr>
          <a:xfrm>
            <a:off x="1280160" y="1752600"/>
            <a:ext cx="6583680" cy="4304337"/>
          </a:xfrm>
          <a:prstGeom prst="rect">
            <a:avLst/>
          </a:prstGeom>
        </p:spPr>
      </p:pic>
    </p:spTree>
    <p:extLst>
      <p:ext uri="{BB962C8B-B14F-4D97-AF65-F5344CB8AC3E}">
        <p14:creationId xmlns:p14="http://schemas.microsoft.com/office/powerpoint/2010/main" val="7051116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Customize and Print a Gantt Chart View</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153400" cy="4953000"/>
          </a:xfrm>
        </p:spPr>
        <p:txBody>
          <a:bodyPr/>
          <a:lstStyle/>
          <a:p>
            <a:pPr marL="457200" indent="-457200">
              <a:buFont typeface="+mj-lt"/>
              <a:buAutoNum type="arabicPeriod" startAt="4"/>
            </a:pPr>
            <a:r>
              <a:rPr lang="en-US" sz="2000" dirty="0"/>
              <a:t>On the Print Preview toolbar, click the Multiple Pages button. Most of the </a:t>
            </a:r>
            <a:r>
              <a:rPr lang="en-US" sz="2000" dirty="0" smtClean="0"/>
              <a:t>pages of </a:t>
            </a:r>
            <a:r>
              <a:rPr lang="en-US" sz="2000" dirty="0"/>
              <a:t>the Gantt chart appear in the Print Preview window. When the multiple </a:t>
            </a:r>
            <a:r>
              <a:rPr lang="en-US" sz="2000" dirty="0" smtClean="0"/>
              <a:t>pages Print </a:t>
            </a:r>
            <a:r>
              <a:rPr lang="en-US" sz="2000" dirty="0"/>
              <a:t>Preview is active, the printed output is displayed on separate sheets. </a:t>
            </a:r>
            <a:r>
              <a:rPr lang="en-US" sz="2000" dirty="0" smtClean="0"/>
              <a:t>You navigate </a:t>
            </a:r>
            <a:r>
              <a:rPr lang="en-US" sz="2000" dirty="0"/>
              <a:t>using the scroll control at the bottom of the Print Preview pane. The </a:t>
            </a:r>
            <a:r>
              <a:rPr lang="en-US" sz="2000" dirty="0" smtClean="0"/>
              <a:t>Page Right</a:t>
            </a:r>
            <a:r>
              <a:rPr lang="en-US" sz="2000" dirty="0"/>
              <a:t>, Page Left, Page Up, and Page Down buttons are inactive. The paper </a:t>
            </a:r>
            <a:r>
              <a:rPr lang="en-US" sz="2000" dirty="0" smtClean="0"/>
              <a:t>size displayed </a:t>
            </a:r>
            <a:r>
              <a:rPr lang="en-US" sz="2000" dirty="0"/>
              <a:t>is determined by your printer settings. Your screen should look </a:t>
            </a:r>
            <a:r>
              <a:rPr lang="en-US" sz="2000" dirty="0" smtClean="0"/>
              <a:t>like the figure on the next slide.</a:t>
            </a:r>
            <a:endParaRPr lang="en-US" sz="2000" dirty="0"/>
          </a:p>
          <a:p>
            <a:pPr marL="457200" indent="0">
              <a:buNone/>
            </a:pPr>
            <a:r>
              <a:rPr lang="en-US" sz="2000" dirty="0"/>
              <a:t>At the lower left of the Print Preview toolbar, the status bar should read “3 rows </a:t>
            </a:r>
            <a:r>
              <a:rPr lang="en-US" sz="2000" dirty="0" smtClean="0"/>
              <a:t>5 columns</a:t>
            </a:r>
            <a:r>
              <a:rPr lang="en-US" sz="2000" dirty="0"/>
              <a:t>.” In the Print Preview window, this means there are three rows of pages </a:t>
            </a:r>
            <a:r>
              <a:rPr lang="en-US" sz="2000" dirty="0" smtClean="0"/>
              <a:t>by five </a:t>
            </a:r>
            <a:r>
              <a:rPr lang="en-US" sz="2000" dirty="0"/>
              <a:t>columns of pages, for a total of 15 pages. The status bar can help you </a:t>
            </a:r>
            <a:r>
              <a:rPr lang="en-US" sz="2000" dirty="0" smtClean="0"/>
              <a:t>quickly determine </a:t>
            </a:r>
            <a:r>
              <a:rPr lang="en-US" sz="2000" dirty="0"/>
              <a:t>the total number of pages your printed view will be.</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33</a:t>
            </a:fld>
            <a:endParaRPr lang="en-US" dirty="0"/>
          </a:p>
        </p:txBody>
      </p:sp>
    </p:spTree>
    <p:extLst>
      <p:ext uri="{BB962C8B-B14F-4D97-AF65-F5344CB8AC3E}">
        <p14:creationId xmlns:p14="http://schemas.microsoft.com/office/powerpoint/2010/main" val="20544981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Customize and Print a Gantt Chart View</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34</a:t>
            </a:fld>
            <a:endParaRPr lang="en-US" dirty="0"/>
          </a:p>
        </p:txBody>
      </p:sp>
      <p:pic>
        <p:nvPicPr>
          <p:cNvPr id="3" name="Picture 2"/>
          <p:cNvPicPr>
            <a:picLocks noChangeAspect="1"/>
          </p:cNvPicPr>
          <p:nvPr/>
        </p:nvPicPr>
        <p:blipFill>
          <a:blip r:embed="rId3"/>
          <a:stretch>
            <a:fillRect/>
          </a:stretch>
        </p:blipFill>
        <p:spPr>
          <a:xfrm>
            <a:off x="1280160" y="1745186"/>
            <a:ext cx="6583680" cy="4122214"/>
          </a:xfrm>
          <a:prstGeom prst="rect">
            <a:avLst/>
          </a:prstGeom>
        </p:spPr>
      </p:pic>
    </p:spTree>
    <p:extLst>
      <p:ext uri="{BB962C8B-B14F-4D97-AF65-F5344CB8AC3E}">
        <p14:creationId xmlns:p14="http://schemas.microsoft.com/office/powerpoint/2010/main" val="15880882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Customize and Print a Gantt Chart View</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153400" cy="4953000"/>
          </a:xfrm>
        </p:spPr>
        <p:txBody>
          <a:bodyPr/>
          <a:lstStyle/>
          <a:p>
            <a:pPr marL="457200" indent="-457200">
              <a:buFont typeface="+mj-lt"/>
              <a:buAutoNum type="arabicPeriod" startAt="5"/>
            </a:pPr>
            <a:r>
              <a:rPr lang="en-US" sz="2000" dirty="0"/>
              <a:t>On the Print Preview toolbar, click the One Page button. The first page of </a:t>
            </a:r>
            <a:r>
              <a:rPr lang="en-US" sz="2000" dirty="0" smtClean="0"/>
              <a:t>the Gantt </a:t>
            </a:r>
            <a:r>
              <a:rPr lang="en-US" sz="2000" dirty="0"/>
              <a:t>chart is displayed.</a:t>
            </a:r>
          </a:p>
          <a:p>
            <a:pPr marL="457200" indent="-457200">
              <a:buFont typeface="+mj-lt"/>
              <a:buAutoNum type="arabicPeriod" startAt="5"/>
            </a:pPr>
            <a:r>
              <a:rPr lang="en-US" sz="2000" dirty="0" smtClean="0"/>
              <a:t>Click </a:t>
            </a:r>
            <a:r>
              <a:rPr lang="en-US" sz="2000" dirty="0"/>
              <a:t>the Page Setup hyperlink. The Page Setup dialog box appears.</a:t>
            </a:r>
          </a:p>
          <a:p>
            <a:pPr marL="457200" indent="-457200">
              <a:buFont typeface="+mj-lt"/>
              <a:buAutoNum type="arabicPeriod" startAt="5"/>
            </a:pPr>
            <a:r>
              <a:rPr lang="en-US" sz="2000" dirty="0" smtClean="0"/>
              <a:t>Click </a:t>
            </a:r>
            <a:r>
              <a:rPr lang="en-US" sz="2000" dirty="0"/>
              <a:t>the Header tab. You want to add the company name to the header </a:t>
            </a:r>
            <a:r>
              <a:rPr lang="en-US" sz="2000" dirty="0" smtClean="0"/>
              <a:t>that prints </a:t>
            </a:r>
            <a:r>
              <a:rPr lang="en-US" sz="2000" dirty="0"/>
              <a:t>on each page.</a:t>
            </a:r>
          </a:p>
          <a:p>
            <a:pPr marL="457200" indent="-457200">
              <a:buFont typeface="+mj-lt"/>
              <a:buAutoNum type="arabicPeriod" startAt="5"/>
            </a:pPr>
            <a:r>
              <a:rPr lang="en-US" sz="2000" dirty="0" smtClean="0"/>
              <a:t>There </a:t>
            </a:r>
            <a:r>
              <a:rPr lang="en-US" sz="2000" dirty="0"/>
              <a:t>are three Alignment tabs in the center section of the Header tab. </a:t>
            </a:r>
            <a:r>
              <a:rPr lang="en-US" sz="2000" dirty="0" smtClean="0"/>
              <a:t>Select Center </a:t>
            </a:r>
            <a:r>
              <a:rPr lang="en-US" sz="2000" dirty="0"/>
              <a:t>if it is not already selected. In the General box, select Company </a:t>
            </a:r>
            <a:r>
              <a:rPr lang="en-US" sz="2000" dirty="0" smtClean="0"/>
              <a:t>Name from </a:t>
            </a:r>
            <a:r>
              <a:rPr lang="en-US" sz="2000" dirty="0"/>
              <a:t>the drop down menu options and then click the Add button next to the General box. Microsoft Project places the following code into the header</a:t>
            </a:r>
            <a:r>
              <a:rPr lang="en-US" sz="2000" dirty="0" smtClean="0"/>
              <a:t>: </a:t>
            </a:r>
            <a:r>
              <a:rPr lang="en-US" sz="2000" dirty="0" smtClean="0">
                <a:latin typeface="Courier New" panose="02070309020205020404" pitchFamily="49" charset="0"/>
                <a:cs typeface="Courier New" panose="02070309020205020404" pitchFamily="49" charset="0"/>
              </a:rPr>
              <a:t>&amp;[</a:t>
            </a:r>
            <a:r>
              <a:rPr lang="en-US" sz="2000" dirty="0">
                <a:latin typeface="Courier New" panose="02070309020205020404" pitchFamily="49" charset="0"/>
                <a:cs typeface="Courier New" panose="02070309020205020404" pitchFamily="49" charset="0"/>
              </a:rPr>
              <a:t>Company]</a:t>
            </a:r>
            <a:r>
              <a:rPr lang="en-US" sz="2000" dirty="0"/>
              <a:t>. The software also displays a preview in the Preview window of </a:t>
            </a:r>
            <a:r>
              <a:rPr lang="en-US" sz="2000" dirty="0" smtClean="0"/>
              <a:t>the Page </a:t>
            </a:r>
            <a:r>
              <a:rPr lang="en-US" sz="2000" dirty="0"/>
              <a:t>Setup dialog box.</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35</a:t>
            </a:fld>
            <a:endParaRPr lang="en-US" dirty="0"/>
          </a:p>
        </p:txBody>
      </p:sp>
    </p:spTree>
    <p:extLst>
      <p:ext uri="{BB962C8B-B14F-4D97-AF65-F5344CB8AC3E}">
        <p14:creationId xmlns:p14="http://schemas.microsoft.com/office/powerpoint/2010/main" val="38391953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Customize and Print a Gantt Chart View</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153400" cy="4953000"/>
          </a:xfrm>
        </p:spPr>
        <p:txBody>
          <a:bodyPr/>
          <a:lstStyle/>
          <a:p>
            <a:pPr marL="457200" indent="-457200">
              <a:buFont typeface="+mj-lt"/>
              <a:buAutoNum type="arabicPeriod" startAt="9"/>
            </a:pPr>
            <a:r>
              <a:rPr lang="en-US" sz="2000" dirty="0"/>
              <a:t>Click the Legend tab. You want to change some of the content of the Gantt </a:t>
            </a:r>
            <a:r>
              <a:rPr lang="en-US" sz="2000" dirty="0" smtClean="0"/>
              <a:t>Chart view’s </a:t>
            </a:r>
            <a:r>
              <a:rPr lang="en-US" sz="2000" dirty="0"/>
              <a:t>legend.</a:t>
            </a:r>
          </a:p>
          <a:p>
            <a:pPr marL="457200" indent="-457200">
              <a:buFont typeface="+mj-lt"/>
              <a:buAutoNum type="arabicPeriod" startAt="9"/>
            </a:pPr>
            <a:r>
              <a:rPr lang="en-US" sz="2000" dirty="0" smtClean="0"/>
              <a:t>There </a:t>
            </a:r>
            <a:r>
              <a:rPr lang="en-US" sz="2000" dirty="0"/>
              <a:t>are three Alignment tabs in the center of the Legend tab. Click the Left tab</a:t>
            </a:r>
            <a:r>
              <a:rPr lang="en-US" sz="2000" dirty="0" smtClean="0"/>
              <a:t>. Currently</a:t>
            </a:r>
            <a:r>
              <a:rPr lang="en-US" sz="2000" dirty="0"/>
              <a:t>, Microsoft Project is formatted to print the project title and current </a:t>
            </a:r>
            <a:r>
              <a:rPr lang="en-US" sz="2000" dirty="0" smtClean="0"/>
              <a:t>date on </a:t>
            </a:r>
            <a:r>
              <a:rPr lang="en-US" sz="2000" dirty="0"/>
              <a:t>the left side of the legend. You also want to print the start date and </a:t>
            </a:r>
            <a:r>
              <a:rPr lang="en-US" sz="2000" dirty="0" smtClean="0"/>
              <a:t>duration on </a:t>
            </a:r>
            <a:r>
              <a:rPr lang="en-US" sz="2000" dirty="0"/>
              <a:t>the right side of the legend.</a:t>
            </a:r>
          </a:p>
          <a:p>
            <a:pPr marL="457200" indent="-457200">
              <a:buFont typeface="+mj-lt"/>
              <a:buAutoNum type="arabicPeriod" startAt="9"/>
            </a:pPr>
            <a:r>
              <a:rPr lang="en-US" sz="2000" dirty="0" smtClean="0"/>
              <a:t>Click </a:t>
            </a:r>
            <a:r>
              <a:rPr lang="en-US" sz="2000" dirty="0"/>
              <a:t>the Right Alignment tab. Click in the Right Alignment box, press Enter, </a:t>
            </a:r>
            <a:r>
              <a:rPr lang="en-US" sz="2000" dirty="0" smtClean="0"/>
              <a:t>and then </a:t>
            </a:r>
            <a:r>
              <a:rPr lang="en-US" sz="2000" dirty="0"/>
              <a:t>key Start: followed by a space.</a:t>
            </a:r>
          </a:p>
          <a:p>
            <a:pPr marL="457200" indent="-457200">
              <a:buFont typeface="+mj-lt"/>
              <a:buAutoNum type="arabicPeriod" startAt="9"/>
            </a:pPr>
            <a:r>
              <a:rPr lang="en-US" sz="2000" dirty="0" smtClean="0"/>
              <a:t>In </a:t>
            </a:r>
            <a:r>
              <a:rPr lang="en-US" sz="2000" dirty="0"/>
              <a:t>the General box, select Project Start Date from the drop‐down list. Click </a:t>
            </a:r>
            <a:r>
              <a:rPr lang="en-US" sz="2000" dirty="0" smtClean="0"/>
              <a:t>the Add </a:t>
            </a:r>
            <a:r>
              <a:rPr lang="en-US" sz="2000" dirty="0"/>
              <a:t>button next to the General box. Microsoft Project adds the label and code </a:t>
            </a:r>
            <a:r>
              <a:rPr lang="en-US" sz="2000" dirty="0" smtClean="0"/>
              <a:t>for the </a:t>
            </a:r>
            <a:r>
              <a:rPr lang="en-US" sz="2000" dirty="0"/>
              <a:t>project start date to the legend.</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36</a:t>
            </a:fld>
            <a:endParaRPr lang="en-US" dirty="0"/>
          </a:p>
        </p:txBody>
      </p:sp>
    </p:spTree>
    <p:extLst>
      <p:ext uri="{BB962C8B-B14F-4D97-AF65-F5344CB8AC3E}">
        <p14:creationId xmlns:p14="http://schemas.microsoft.com/office/powerpoint/2010/main" val="35275483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Customize and Print a Gantt Chart View</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153400" cy="4953000"/>
          </a:xfrm>
        </p:spPr>
        <p:txBody>
          <a:bodyPr/>
          <a:lstStyle/>
          <a:p>
            <a:pPr marL="457200" indent="-457200">
              <a:buFont typeface="+mj-lt"/>
              <a:buAutoNum type="arabicPeriod" startAt="13"/>
            </a:pPr>
            <a:r>
              <a:rPr lang="en-US" sz="2000" dirty="0"/>
              <a:t>Press Enter to add a second line to the legend and then key Duration: </a:t>
            </a:r>
            <a:r>
              <a:rPr lang="en-US" sz="2000" dirty="0" smtClean="0"/>
              <a:t>followed by </a:t>
            </a:r>
            <a:r>
              <a:rPr lang="en-US" sz="2000" dirty="0"/>
              <a:t>a space.</a:t>
            </a:r>
          </a:p>
          <a:p>
            <a:pPr marL="457200" indent="-457200">
              <a:buFont typeface="+mj-lt"/>
              <a:buAutoNum type="arabicPeriod" startAt="13"/>
            </a:pPr>
            <a:r>
              <a:rPr lang="en-US" sz="2000" dirty="0" smtClean="0"/>
              <a:t>In </a:t>
            </a:r>
            <a:r>
              <a:rPr lang="en-US" sz="2000" dirty="0"/>
              <a:t>the Project Fields box, select Scheduled Duration from the drop‐down list. </a:t>
            </a:r>
            <a:r>
              <a:rPr lang="en-US" sz="2000" dirty="0" smtClean="0"/>
              <a:t>Click the </a:t>
            </a:r>
            <a:r>
              <a:rPr lang="en-US" sz="2000" dirty="0"/>
              <a:t>Add button next to the Project Fields box. Microsoft Project adds the label </a:t>
            </a:r>
            <a:r>
              <a:rPr lang="en-US" sz="2000" dirty="0" smtClean="0"/>
              <a:t>and code </a:t>
            </a:r>
            <a:r>
              <a:rPr lang="en-US" sz="2000" dirty="0"/>
              <a:t>for project duration to the legend.</a:t>
            </a:r>
          </a:p>
          <a:p>
            <a:pPr marL="457200" indent="-457200">
              <a:buFont typeface="+mj-lt"/>
              <a:buAutoNum type="arabicPeriod" startAt="13"/>
            </a:pPr>
            <a:r>
              <a:rPr lang="en-US" sz="2000" dirty="0" smtClean="0"/>
              <a:t>In </a:t>
            </a:r>
            <a:r>
              <a:rPr lang="en-US" sz="2000" dirty="0"/>
              <a:t>the Width box, key or use the scroll buttons to enter 3. This increases </a:t>
            </a:r>
            <a:r>
              <a:rPr lang="en-US" sz="2000" dirty="0" smtClean="0"/>
              <a:t>the width </a:t>
            </a:r>
            <a:r>
              <a:rPr lang="en-US" sz="2000" dirty="0"/>
              <a:t>of the box that appears on the left side of the legend. Your screen </a:t>
            </a:r>
            <a:r>
              <a:rPr lang="en-US" sz="2000" dirty="0" smtClean="0"/>
              <a:t>should look </a:t>
            </a:r>
            <a:r>
              <a:rPr lang="en-US" sz="2000" dirty="0"/>
              <a:t>similar to </a:t>
            </a:r>
            <a:r>
              <a:rPr lang="en-US" sz="2000" dirty="0" smtClean="0"/>
              <a:t>the figure on the next slide.</a:t>
            </a:r>
          </a:p>
          <a:p>
            <a:pPr marL="457200" indent="-457200">
              <a:buFont typeface="+mj-lt"/>
              <a:buAutoNum type="arabicPeriod" startAt="13"/>
            </a:pPr>
            <a:r>
              <a:rPr lang="en-US" sz="2000" dirty="0"/>
              <a:t>Click OK to close the Page Setup dialog box. Microsoft Project applies the </a:t>
            </a:r>
            <a:r>
              <a:rPr lang="en-US" sz="2000" dirty="0" smtClean="0"/>
              <a:t>custom changes </a:t>
            </a:r>
            <a:r>
              <a:rPr lang="en-US" sz="2000" dirty="0"/>
              <a:t>to the legend.</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37</a:t>
            </a:fld>
            <a:endParaRPr lang="en-US" dirty="0"/>
          </a:p>
        </p:txBody>
      </p:sp>
    </p:spTree>
    <p:extLst>
      <p:ext uri="{BB962C8B-B14F-4D97-AF65-F5344CB8AC3E}">
        <p14:creationId xmlns:p14="http://schemas.microsoft.com/office/powerpoint/2010/main" val="5682241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Customize and Print a Gantt Chart View</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38</a:t>
            </a:fld>
            <a:endParaRPr lang="en-US" dirty="0"/>
          </a:p>
        </p:txBody>
      </p:sp>
      <p:pic>
        <p:nvPicPr>
          <p:cNvPr id="4" name="Picture 3"/>
          <p:cNvPicPr>
            <a:picLocks noChangeAspect="1"/>
          </p:cNvPicPr>
          <p:nvPr/>
        </p:nvPicPr>
        <p:blipFill>
          <a:blip r:embed="rId3"/>
          <a:stretch>
            <a:fillRect/>
          </a:stretch>
        </p:blipFill>
        <p:spPr>
          <a:xfrm>
            <a:off x="1600200" y="1574730"/>
            <a:ext cx="5943600" cy="4445070"/>
          </a:xfrm>
          <a:prstGeom prst="rect">
            <a:avLst/>
          </a:prstGeom>
        </p:spPr>
      </p:pic>
    </p:spTree>
    <p:extLst>
      <p:ext uri="{BB962C8B-B14F-4D97-AF65-F5344CB8AC3E}">
        <p14:creationId xmlns:p14="http://schemas.microsoft.com/office/powerpoint/2010/main" val="34364929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Customize and Print a Gantt Chart View</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153400" cy="4953000"/>
          </a:xfrm>
        </p:spPr>
        <p:txBody>
          <a:bodyPr/>
          <a:lstStyle/>
          <a:p>
            <a:pPr marL="457200" indent="-457200">
              <a:buFont typeface="+mj-lt"/>
              <a:buAutoNum type="arabicPeriod" startAt="17"/>
            </a:pPr>
            <a:r>
              <a:rPr lang="en-US" sz="2000" dirty="0"/>
              <a:t>Move your mouse cursor to the lower‐left corner of the page </a:t>
            </a:r>
            <a:r>
              <a:rPr lang="en-US" sz="2000" dirty="0" smtClean="0"/>
              <a:t>preview. </a:t>
            </a:r>
            <a:r>
              <a:rPr lang="en-US" sz="2000" dirty="0"/>
              <a:t>Click on the lower‐left corner of the page</a:t>
            </a:r>
            <a:r>
              <a:rPr lang="en-US" sz="2000" dirty="0" smtClean="0"/>
              <a:t>. Microsoft </a:t>
            </a:r>
            <a:r>
              <a:rPr lang="en-US" sz="2000" dirty="0"/>
              <a:t>Project zooms in to show the legend. Your screen should look similar </a:t>
            </a:r>
            <a:r>
              <a:rPr lang="en-US" sz="2000" dirty="0" smtClean="0"/>
              <a:t>to the figure on the next slide.</a:t>
            </a:r>
          </a:p>
          <a:p>
            <a:pPr marL="457200" indent="0">
              <a:buNone/>
            </a:pPr>
            <a:r>
              <a:rPr lang="en-US" sz="2000" dirty="0"/>
              <a:t>The data you added to the legend will print on every page of the printed output.</a:t>
            </a:r>
          </a:p>
          <a:p>
            <a:pPr marL="457200" indent="-457200">
              <a:buFont typeface="+mj-lt"/>
              <a:buAutoNum type="arabicPeriod" startAt="18"/>
            </a:pPr>
            <a:r>
              <a:rPr lang="en-US" sz="2000" dirty="0" smtClean="0"/>
              <a:t>Click </a:t>
            </a:r>
            <a:r>
              <a:rPr lang="en-US" sz="2000" dirty="0"/>
              <a:t>the return arrow at the upper‐left portion of the Print dialog box to </a:t>
            </a:r>
            <a:r>
              <a:rPr lang="en-US" sz="2000" dirty="0" smtClean="0"/>
              <a:t>return to </a:t>
            </a:r>
            <a:r>
              <a:rPr lang="en-US" sz="2000" dirty="0"/>
              <a:t>the Gantt Chart view. Take note that although you did not print, your </a:t>
            </a:r>
            <a:r>
              <a:rPr lang="en-US" sz="2000" dirty="0" smtClean="0"/>
              <a:t>changes to </a:t>
            </a:r>
            <a:r>
              <a:rPr lang="en-US" sz="2000" dirty="0"/>
              <a:t>the header and the legend will be saved when you save the project file.</a:t>
            </a:r>
          </a:p>
          <a:p>
            <a:pPr marL="457200" indent="-457200">
              <a:buFont typeface="+mj-lt"/>
              <a:buAutoNum type="arabicPeriod" startAt="18"/>
            </a:pPr>
            <a:r>
              <a:rPr lang="en-US" sz="2000" dirty="0" smtClean="0"/>
              <a:t>SAVE </a:t>
            </a:r>
            <a:r>
              <a:rPr lang="en-US" sz="2000" dirty="0"/>
              <a:t>the project schedule.</a:t>
            </a:r>
          </a:p>
          <a:p>
            <a:r>
              <a:rPr lang="en-US" sz="2000" dirty="0"/>
              <a:t>PAUSE. If you are continuing to the next lesson, keep Project open. If you are </a:t>
            </a:r>
            <a:r>
              <a:rPr lang="en-US" sz="2000" dirty="0" smtClean="0"/>
              <a:t>not continuing </a:t>
            </a:r>
            <a:r>
              <a:rPr lang="en-US" sz="2000" dirty="0"/>
              <a:t>to additional lessons, CLOSE Project.</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39</a:t>
            </a:fld>
            <a:endParaRPr lang="en-US" dirty="0"/>
          </a:p>
        </p:txBody>
      </p:sp>
    </p:spTree>
    <p:extLst>
      <p:ext uri="{BB962C8B-B14F-4D97-AF65-F5344CB8AC3E}">
        <p14:creationId xmlns:p14="http://schemas.microsoft.com/office/powerpoint/2010/main" val="265492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72C6"/>
                </a:solidFill>
                <a:latin typeface="Segoe"/>
                <a:ea typeface="ＭＳ ゴシック"/>
              </a:rPr>
              <a:t>Software Orientation</a:t>
            </a:r>
          </a:p>
        </p:txBody>
      </p:sp>
      <p:sp>
        <p:nvSpPr>
          <p:cNvPr id="3" name="Text Placeholder 2"/>
          <p:cNvSpPr>
            <a:spLocks noGrp="1"/>
          </p:cNvSpPr>
          <p:nvPr>
            <p:ph type="body" idx="1"/>
          </p:nvPr>
        </p:nvSpPr>
        <p:spPr>
          <a:xfrm>
            <a:off x="457200" y="1590197"/>
            <a:ext cx="8229600" cy="4505803"/>
          </a:xfrm>
        </p:spPr>
        <p:txBody>
          <a:bodyPr/>
          <a:lstStyle/>
          <a:p>
            <a:r>
              <a:rPr lang="en-US" dirty="0"/>
              <a:t>The Project Overview dashboard, shown </a:t>
            </a:r>
            <a:r>
              <a:rPr lang="en-US" dirty="0" smtClean="0"/>
              <a:t>below, </a:t>
            </a:r>
            <a:r>
              <a:rPr lang="en-US" dirty="0"/>
              <a:t>provides the basic information needed to present project performance to date, which tasks are late, which milestones are coming due, and an overall percent complete.</a:t>
            </a:r>
          </a:p>
          <a:p>
            <a:pPr lvl="0"/>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a:t>
            </a:fld>
            <a:endParaRPr lang="en-US" dirty="0"/>
          </a:p>
        </p:txBody>
      </p:sp>
      <p:pic>
        <p:nvPicPr>
          <p:cNvPr id="4" name="Picture 3"/>
          <p:cNvPicPr>
            <a:picLocks noChangeAspect="1"/>
          </p:cNvPicPr>
          <p:nvPr/>
        </p:nvPicPr>
        <p:blipFill>
          <a:blip r:embed="rId3"/>
          <a:stretch>
            <a:fillRect/>
          </a:stretch>
        </p:blipFill>
        <p:spPr>
          <a:xfrm>
            <a:off x="2057400" y="3132345"/>
            <a:ext cx="5029200" cy="2887455"/>
          </a:xfrm>
          <a:prstGeom prst="rect">
            <a:avLst/>
          </a:prstGeom>
        </p:spPr>
      </p:pic>
    </p:spTree>
    <p:extLst>
      <p:ext uri="{BB962C8B-B14F-4D97-AF65-F5344CB8AC3E}">
        <p14:creationId xmlns:p14="http://schemas.microsoft.com/office/powerpoint/2010/main" val="1582084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Customize and Print a Gantt Chart View</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40</a:t>
            </a:fld>
            <a:endParaRPr lang="en-US" dirty="0"/>
          </a:p>
        </p:txBody>
      </p:sp>
      <p:pic>
        <p:nvPicPr>
          <p:cNvPr id="3" name="Picture 2"/>
          <p:cNvPicPr>
            <a:picLocks noChangeAspect="1"/>
          </p:cNvPicPr>
          <p:nvPr/>
        </p:nvPicPr>
        <p:blipFill>
          <a:blip r:embed="rId3"/>
          <a:stretch>
            <a:fillRect/>
          </a:stretch>
        </p:blipFill>
        <p:spPr>
          <a:xfrm>
            <a:off x="914400" y="1928803"/>
            <a:ext cx="7315200" cy="3898963"/>
          </a:xfrm>
          <a:prstGeom prst="rect">
            <a:avLst/>
          </a:prstGeom>
        </p:spPr>
      </p:pic>
    </p:spTree>
    <p:extLst>
      <p:ext uri="{BB962C8B-B14F-4D97-AF65-F5344CB8AC3E}">
        <p14:creationId xmlns:p14="http://schemas.microsoft.com/office/powerpoint/2010/main" val="7943091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and Printing a View</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dirty="0"/>
              <a:t>In this lesson, you applied some custom formulas and graphical indicators to make it simple </a:t>
            </a:r>
            <a:r>
              <a:rPr lang="en-US" dirty="0" smtClean="0"/>
              <a:t>to review </a:t>
            </a:r>
            <a:r>
              <a:rPr lang="en-US" dirty="0"/>
              <a:t>the status of tasks using the Task Sheet view</a:t>
            </a:r>
            <a:r>
              <a:rPr lang="en-US" dirty="0" smtClean="0"/>
              <a:t>.</a:t>
            </a:r>
          </a:p>
          <a:p>
            <a:pPr lvl="0"/>
            <a:r>
              <a:rPr lang="en-US" dirty="0" smtClean="0"/>
              <a:t>Communicating </a:t>
            </a:r>
            <a:r>
              <a:rPr lang="en-US" dirty="0"/>
              <a:t>the project status </a:t>
            </a:r>
            <a:r>
              <a:rPr lang="en-US" dirty="0" smtClean="0"/>
              <a:t>to stakeholders </a:t>
            </a:r>
            <a:r>
              <a:rPr lang="en-US" dirty="0"/>
              <a:t>is one of the most important functions of a project manager and one that </a:t>
            </a:r>
            <a:r>
              <a:rPr lang="en-US" dirty="0" smtClean="0"/>
              <a:t>might occupy </a:t>
            </a:r>
            <a:r>
              <a:rPr lang="en-US" dirty="0"/>
              <a:t>a significant portion of his working time</a:t>
            </a:r>
            <a:r>
              <a:rPr lang="en-US" dirty="0" smtClean="0"/>
              <a:t>.</a:t>
            </a:r>
          </a:p>
          <a:p>
            <a:pPr lvl="0"/>
            <a:r>
              <a:rPr lang="en-US" dirty="0" smtClean="0"/>
              <a:t>It </a:t>
            </a:r>
            <a:r>
              <a:rPr lang="en-US" dirty="0"/>
              <a:t>is imperative that the project </a:t>
            </a:r>
            <a:r>
              <a:rPr lang="en-US" dirty="0" smtClean="0"/>
              <a:t>manager know </a:t>
            </a:r>
            <a:r>
              <a:rPr lang="en-US" dirty="0"/>
              <a:t>who needs to know the project status and why, as well as in what format and level </a:t>
            </a:r>
            <a:r>
              <a:rPr lang="en-US" dirty="0" smtClean="0"/>
              <a:t>of detail </a:t>
            </a:r>
            <a:r>
              <a:rPr lang="en-US" dirty="0"/>
              <a:t>these people need the information</a:t>
            </a:r>
            <a:r>
              <a:rPr lang="en-US" dirty="0" smtClean="0"/>
              <a:t>.</a:t>
            </a:r>
          </a:p>
          <a:p>
            <a:pPr lvl="0"/>
            <a:r>
              <a:rPr lang="en-US" dirty="0" smtClean="0"/>
              <a:t>The </a:t>
            </a:r>
            <a:r>
              <a:rPr lang="en-US" dirty="0"/>
              <a:t>time to find the answers to these questions is </a:t>
            </a:r>
            <a:r>
              <a:rPr lang="en-US" dirty="0" smtClean="0"/>
              <a:t>in the </a:t>
            </a:r>
            <a:r>
              <a:rPr lang="en-US" dirty="0"/>
              <a:t>initial planning stages of the project.</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41</a:t>
            </a:fld>
            <a:endParaRPr lang="en-US" dirty="0"/>
          </a:p>
        </p:txBody>
      </p:sp>
    </p:spTree>
    <p:extLst>
      <p:ext uri="{BB962C8B-B14F-4D97-AF65-F5344CB8AC3E}">
        <p14:creationId xmlns:p14="http://schemas.microsoft.com/office/powerpoint/2010/main" val="28329003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and Printing a View</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indent="0">
              <a:buNone/>
            </a:pPr>
            <a:r>
              <a:rPr lang="en-US" dirty="0"/>
              <a:t>Once work on the project has commenced, the project manager’s primary communication </a:t>
            </a:r>
            <a:r>
              <a:rPr lang="en-US" dirty="0" smtClean="0"/>
              <a:t>task will </a:t>
            </a:r>
            <a:r>
              <a:rPr lang="en-US" dirty="0"/>
              <a:t>be reporting project status. This can take several forms:</a:t>
            </a:r>
          </a:p>
          <a:p>
            <a:pPr lvl="0"/>
            <a:r>
              <a:rPr lang="en-US" dirty="0" smtClean="0"/>
              <a:t>Status </a:t>
            </a:r>
            <a:r>
              <a:rPr lang="en-US" dirty="0"/>
              <a:t>reports that describe where the project is in terms of scope, cost, and schedule</a:t>
            </a:r>
            <a:r>
              <a:rPr lang="en-US" dirty="0" smtClean="0"/>
              <a:t>. These </a:t>
            </a:r>
            <a:r>
              <a:rPr lang="en-US" dirty="0"/>
              <a:t>are often referred to as the triple constraint, which is a popular model of </a:t>
            </a:r>
            <a:r>
              <a:rPr lang="en-US" dirty="0" smtClean="0"/>
              <a:t>project management.</a:t>
            </a:r>
          </a:p>
          <a:p>
            <a:pPr lvl="0"/>
            <a:r>
              <a:rPr lang="en-US" dirty="0"/>
              <a:t>Progress reports that provide the specific accomplishments of the project team.</a:t>
            </a:r>
          </a:p>
          <a:p>
            <a:pPr lvl="0"/>
            <a:r>
              <a:rPr lang="en-US" dirty="0" smtClean="0"/>
              <a:t>Forecasts </a:t>
            </a:r>
            <a:r>
              <a:rPr lang="en-US" dirty="0"/>
              <a:t>that predict future project performance</a:t>
            </a:r>
            <a:r>
              <a:rPr lang="en-US" dirty="0" smtClean="0"/>
              <a:t>.</a:t>
            </a:r>
          </a:p>
          <a:p>
            <a:pPr lvl="0"/>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42</a:t>
            </a:fld>
            <a:endParaRPr lang="en-US" dirty="0"/>
          </a:p>
        </p:txBody>
      </p:sp>
    </p:spTree>
    <p:extLst>
      <p:ext uri="{BB962C8B-B14F-4D97-AF65-F5344CB8AC3E}">
        <p14:creationId xmlns:p14="http://schemas.microsoft.com/office/powerpoint/2010/main" val="8660615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and Printing a View</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indent="0">
              <a:buNone/>
            </a:pPr>
            <a:r>
              <a:rPr lang="en-US" sz="2000" dirty="0"/>
              <a:t>Standard report formats might already exist if your organization is highly focused on </a:t>
            </a:r>
            <a:r>
              <a:rPr lang="en-US" sz="2000" dirty="0" smtClean="0"/>
              <a:t>projects and </a:t>
            </a:r>
            <a:r>
              <a:rPr lang="en-US" sz="2000" dirty="0"/>
              <a:t>project management. If your organization does not have standard reports, you might </a:t>
            </a:r>
            <a:r>
              <a:rPr lang="en-US" sz="2000" dirty="0" smtClean="0"/>
              <a:t>be able </a:t>
            </a:r>
            <a:r>
              <a:rPr lang="en-US" sz="2000" dirty="0"/>
              <a:t>to introduce project status formats that are based on clear communication and </a:t>
            </a:r>
            <a:r>
              <a:rPr lang="en-US" sz="2000" dirty="0" smtClean="0"/>
              <a:t>project management </a:t>
            </a:r>
            <a:r>
              <a:rPr lang="en-US" sz="2000" dirty="0"/>
              <a:t>principles</a:t>
            </a:r>
            <a:r>
              <a:rPr lang="en-US" sz="2000" dirty="0" smtClean="0"/>
              <a:t>.</a:t>
            </a:r>
          </a:p>
          <a:p>
            <a:pPr lvl="0" indent="0">
              <a:buNone/>
            </a:pPr>
            <a:r>
              <a:rPr lang="en-US" sz="2000" dirty="0" smtClean="0"/>
              <a:t>You </a:t>
            </a:r>
            <a:r>
              <a:rPr lang="en-US" sz="2000" dirty="0"/>
              <a:t>might be able to report project status using some of </a:t>
            </a:r>
            <a:r>
              <a:rPr lang="en-US" sz="2000" dirty="0" smtClean="0"/>
              <a:t>the following:</a:t>
            </a:r>
          </a:p>
          <a:p>
            <a:pPr lvl="0"/>
            <a:r>
              <a:rPr lang="en-US" sz="2000" dirty="0"/>
              <a:t>Printing the Project Overview dashboard report.</a:t>
            </a:r>
          </a:p>
          <a:p>
            <a:pPr lvl="0"/>
            <a:r>
              <a:rPr lang="en-US" sz="2000" dirty="0" smtClean="0"/>
              <a:t>Copying </a:t>
            </a:r>
            <a:r>
              <a:rPr lang="en-US" sz="2000" dirty="0"/>
              <a:t>Microsoft Project data to other applications. For example, you could </a:t>
            </a:r>
            <a:r>
              <a:rPr lang="en-US" sz="2000" dirty="0" smtClean="0"/>
              <a:t>copy the </a:t>
            </a:r>
            <a:r>
              <a:rPr lang="en-US" sz="2000" dirty="0"/>
              <a:t>Calendar view to Microsoft Office Word or Microsoft Office PowerPoint.</a:t>
            </a:r>
          </a:p>
          <a:p>
            <a:pPr lvl="0"/>
            <a:r>
              <a:rPr lang="en-US" sz="2000" dirty="0" smtClean="0"/>
              <a:t>Saving </a:t>
            </a:r>
            <a:r>
              <a:rPr lang="en-US" sz="2000" dirty="0"/>
              <a:t>Microsoft Project data in other formats, such as Excel, HTML, or GIF.</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43</a:t>
            </a:fld>
            <a:endParaRPr lang="en-US" dirty="0"/>
          </a:p>
        </p:txBody>
      </p:sp>
    </p:spTree>
    <p:extLst>
      <p:ext uri="{BB962C8B-B14F-4D97-AF65-F5344CB8AC3E}">
        <p14:creationId xmlns:p14="http://schemas.microsoft.com/office/powerpoint/2010/main" val="9475557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and Printing a View</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dirty="0"/>
              <a:t>It is important to keep in mind that the part of the project schedule you see on your screen </a:t>
            </a:r>
            <a:r>
              <a:rPr lang="en-US" dirty="0" smtClean="0"/>
              <a:t>is only </a:t>
            </a:r>
            <a:r>
              <a:rPr lang="en-US" dirty="0"/>
              <a:t>a small part of the total project</a:t>
            </a:r>
            <a:r>
              <a:rPr lang="en-US" dirty="0" smtClean="0"/>
              <a:t>.</a:t>
            </a:r>
          </a:p>
          <a:p>
            <a:pPr lvl="0"/>
            <a:r>
              <a:rPr lang="en-US" dirty="0" smtClean="0"/>
              <a:t>For </a:t>
            </a:r>
            <a:r>
              <a:rPr lang="en-US" dirty="0"/>
              <a:t>example, to print a six‐month project with 75 </a:t>
            </a:r>
            <a:r>
              <a:rPr lang="en-US" dirty="0" smtClean="0"/>
              <a:t>tasks might </a:t>
            </a:r>
            <a:r>
              <a:rPr lang="en-US" dirty="0"/>
              <a:t>require more than a dozen letter‐sized pages</a:t>
            </a:r>
            <a:r>
              <a:rPr lang="en-US" dirty="0" smtClean="0"/>
              <a:t>.</a:t>
            </a:r>
          </a:p>
          <a:p>
            <a:pPr lvl="0"/>
            <a:r>
              <a:rPr lang="en-US" dirty="0" smtClean="0"/>
              <a:t>In </a:t>
            </a:r>
            <a:r>
              <a:rPr lang="en-US" dirty="0"/>
              <a:t>general, Gantt charts and </a:t>
            </a:r>
            <a:r>
              <a:rPr lang="en-US" dirty="0" smtClean="0"/>
              <a:t>Network Diagrams </a:t>
            </a:r>
            <a:r>
              <a:rPr lang="en-US" dirty="0"/>
              <a:t>can use significant amounts of paper on large projects</a:t>
            </a:r>
            <a:r>
              <a:rPr lang="en-US" dirty="0" smtClean="0"/>
              <a:t>.</a:t>
            </a:r>
          </a:p>
          <a:p>
            <a:pPr lvl="0"/>
            <a:r>
              <a:rPr lang="en-US" dirty="0" smtClean="0"/>
              <a:t>Some </a:t>
            </a:r>
            <a:r>
              <a:rPr lang="en-US" dirty="0"/>
              <a:t>experienced </a:t>
            </a:r>
            <a:r>
              <a:rPr lang="en-US" dirty="0" smtClean="0"/>
              <a:t>project managers </a:t>
            </a:r>
            <a:r>
              <a:rPr lang="en-US" dirty="0"/>
              <a:t>who regularly use Microsoft Project print their projects on poster‐sized paper </a:t>
            </a:r>
            <a:r>
              <a:rPr lang="en-US" dirty="0" smtClean="0"/>
              <a:t>using plotters </a:t>
            </a:r>
            <a:r>
              <a:rPr lang="en-US" dirty="0"/>
              <a:t>(a type of printer that draws pictures or graphs using attached pens) or other </a:t>
            </a:r>
            <a:r>
              <a:rPr lang="en-US" dirty="0" smtClean="0"/>
              <a:t>specialized printing </a:t>
            </a:r>
            <a:r>
              <a:rPr lang="en-US" dirty="0"/>
              <a:t>equipment.</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44</a:t>
            </a:fld>
            <a:endParaRPr lang="en-US" dirty="0"/>
          </a:p>
        </p:txBody>
      </p:sp>
    </p:spTree>
    <p:extLst>
      <p:ext uri="{BB962C8B-B14F-4D97-AF65-F5344CB8AC3E}">
        <p14:creationId xmlns:p14="http://schemas.microsoft.com/office/powerpoint/2010/main" val="17677799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and Printing a View</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sz="2000" dirty="0"/>
              <a:t>Projects with several hundred tasks or long time frames will not print legibly on letter or </a:t>
            </a:r>
            <a:r>
              <a:rPr lang="en-US" sz="2000" dirty="0" smtClean="0"/>
              <a:t>legal-sized paper. To </a:t>
            </a:r>
            <a:r>
              <a:rPr lang="en-US" sz="2000" dirty="0"/>
              <a:t>reduce the number of required pages, you can print just summary tasks </a:t>
            </a:r>
            <a:r>
              <a:rPr lang="en-US" sz="2000" dirty="0" smtClean="0"/>
              <a:t>or filtered </a:t>
            </a:r>
            <a:r>
              <a:rPr lang="en-US" sz="2000" dirty="0"/>
              <a:t>data</a:t>
            </a:r>
            <a:r>
              <a:rPr lang="en-US" sz="2000" dirty="0" smtClean="0"/>
              <a:t>.</a:t>
            </a:r>
          </a:p>
          <a:p>
            <a:pPr lvl="0"/>
            <a:r>
              <a:rPr lang="en-US" sz="2000" dirty="0" smtClean="0"/>
              <a:t>If </a:t>
            </a:r>
            <a:r>
              <a:rPr lang="en-US" sz="2000" dirty="0"/>
              <a:t>you are interested in a specific time frame, you can print just that portion </a:t>
            </a:r>
            <a:r>
              <a:rPr lang="en-US" sz="2000" dirty="0" smtClean="0"/>
              <a:t>of the </a:t>
            </a:r>
            <a:r>
              <a:rPr lang="en-US" sz="2000" dirty="0"/>
              <a:t>timescale, which is the band across the top of the </a:t>
            </a:r>
            <a:r>
              <a:rPr lang="en-US" sz="2000" dirty="0" smtClean="0"/>
              <a:t> Gantt </a:t>
            </a:r>
            <a:r>
              <a:rPr lang="en-US" sz="2000" dirty="0"/>
              <a:t>chart grid that denotes units </a:t>
            </a:r>
            <a:r>
              <a:rPr lang="en-US" sz="2000" dirty="0" smtClean="0"/>
              <a:t>of time. A </a:t>
            </a:r>
            <a:r>
              <a:rPr lang="en-US" sz="2000" dirty="0"/>
              <a:t>filter could be applied to display only the information that is of </a:t>
            </a:r>
            <a:r>
              <a:rPr lang="en-US" sz="2000" dirty="0" smtClean="0"/>
              <a:t>interest.</a:t>
            </a:r>
          </a:p>
          <a:p>
            <a:pPr lvl="0"/>
            <a:r>
              <a:rPr lang="en-US" sz="2000" dirty="0" smtClean="0"/>
              <a:t>In </a:t>
            </a:r>
            <a:r>
              <a:rPr lang="en-US" sz="2000" dirty="0"/>
              <a:t>any case, it is a good idea to preview the views you want to print. By using </a:t>
            </a:r>
            <a:r>
              <a:rPr lang="en-US" sz="2000" dirty="0" smtClean="0"/>
              <a:t>the Page </a:t>
            </a:r>
            <a:r>
              <a:rPr lang="en-US" sz="2000" dirty="0"/>
              <a:t>Setup dialog box along with the Print Preview window, you can control many features </a:t>
            </a:r>
            <a:r>
              <a:rPr lang="en-US" sz="2000" dirty="0" smtClean="0"/>
              <a:t>of the </a:t>
            </a:r>
            <a:r>
              <a:rPr lang="en-US" sz="2000" dirty="0"/>
              <a:t>view to be printed. For example, you can set the number of pages on which the view </a:t>
            </a:r>
            <a:r>
              <a:rPr lang="en-US" sz="2000" dirty="0" smtClean="0"/>
              <a:t>will be </a:t>
            </a:r>
            <a:r>
              <a:rPr lang="en-US" sz="2000" dirty="0"/>
              <a:t>printed, apply headers and footers, and determine content that appears in the legend of </a:t>
            </a:r>
            <a:r>
              <a:rPr lang="en-US" sz="2000" dirty="0" smtClean="0"/>
              <a:t>the Gantt </a:t>
            </a:r>
            <a:r>
              <a:rPr lang="en-US" sz="2000" dirty="0"/>
              <a:t>chart and some other views.</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45</a:t>
            </a:fld>
            <a:endParaRPr lang="en-US" dirty="0"/>
          </a:p>
        </p:txBody>
      </p:sp>
    </p:spTree>
    <p:extLst>
      <p:ext uri="{BB962C8B-B14F-4D97-AF65-F5344CB8AC3E}">
        <p14:creationId xmlns:p14="http://schemas.microsoft.com/office/powerpoint/2010/main" val="17701125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11" name="Rectangle 4"/>
          <p:cNvSpPr>
            <a:spLocks noGrp="1" noChangeArrowheads="1"/>
          </p:cNvSpPr>
          <p:nvPr>
            <p:ph type="dt" sz="half" idx="10"/>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12" name="Rectangle 5"/>
          <p:cNvSpPr>
            <a:spLocks noGrp="1" noChangeArrowheads="1"/>
          </p:cNvSpPr>
          <p:nvPr>
            <p:ph type="ftr" sz="quarter" idx="11"/>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13"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46</a:t>
            </a:fld>
            <a:endParaRPr lang="en-US" dirty="0"/>
          </a:p>
        </p:txBody>
      </p:sp>
      <p:pic>
        <p:nvPicPr>
          <p:cNvPr id="7" name="Picture 6"/>
          <p:cNvPicPr>
            <a:picLocks noChangeAspect="1"/>
          </p:cNvPicPr>
          <p:nvPr/>
        </p:nvPicPr>
        <p:blipFill>
          <a:blip r:embed="rId2"/>
          <a:stretch>
            <a:fillRect/>
          </a:stretch>
        </p:blipFill>
        <p:spPr>
          <a:xfrm>
            <a:off x="857250" y="2590800"/>
            <a:ext cx="7429500" cy="1971675"/>
          </a:xfrm>
          <a:prstGeom prst="rect">
            <a:avLst/>
          </a:prstGeom>
        </p:spPr>
      </p:pic>
    </p:spTree>
    <p:extLst>
      <p:ext uri="{BB962C8B-B14F-4D97-AF65-F5344CB8AC3E}">
        <p14:creationId xmlns:p14="http://schemas.microsoft.com/office/powerpoint/2010/main" val="13362853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Selecting and Printing a Dashboard Report</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lvl="0"/>
            <a:r>
              <a:rPr lang="en-US" dirty="0"/>
              <a:t>Using a dashboard report, you can quickly see all of the major information about </a:t>
            </a:r>
            <a:r>
              <a:rPr lang="en-US" dirty="0" smtClean="0"/>
              <a:t>your project </a:t>
            </a:r>
            <a:r>
              <a:rPr lang="en-US" dirty="0"/>
              <a:t>and then print the information on paper</a:t>
            </a:r>
            <a:r>
              <a:rPr lang="en-US" dirty="0" smtClean="0"/>
              <a:t>.</a:t>
            </a:r>
          </a:p>
          <a:p>
            <a:pPr lvl="0"/>
            <a:r>
              <a:rPr lang="en-US" dirty="0"/>
              <a:t>In the following exercise, you will </a:t>
            </a:r>
            <a:r>
              <a:rPr lang="en-US" dirty="0" smtClean="0"/>
              <a:t>view and print </a:t>
            </a:r>
            <a:r>
              <a:rPr lang="en-US" dirty="0"/>
              <a:t>a dashboard report </a:t>
            </a:r>
            <a:r>
              <a:rPr lang="en-US" dirty="0" smtClean="0"/>
              <a:t>for your project</a:t>
            </a:r>
            <a:r>
              <a:rPr lang="en-US" dirty="0"/>
              <a:t>. A </a:t>
            </a:r>
            <a:r>
              <a:rPr lang="en-US" b="1" i="1" dirty="0"/>
              <a:t>report</a:t>
            </a:r>
            <a:r>
              <a:rPr lang="en-US" dirty="0"/>
              <a:t> is anything the project manager uses to transmit information about </a:t>
            </a:r>
            <a:r>
              <a:rPr lang="en-US" dirty="0" smtClean="0"/>
              <a:t>the project.</a:t>
            </a:r>
          </a:p>
          <a:p>
            <a:pPr lvl="0"/>
            <a:r>
              <a:rPr lang="en-US" dirty="0" smtClean="0"/>
              <a:t>Most </a:t>
            </a:r>
            <a:r>
              <a:rPr lang="en-US" dirty="0"/>
              <a:t>reports are done in writing, using both words and graphics. Some reports </a:t>
            </a:r>
            <a:r>
              <a:rPr lang="en-US" dirty="0" smtClean="0"/>
              <a:t>are made </a:t>
            </a:r>
            <a:r>
              <a:rPr lang="en-US" dirty="0"/>
              <a:t>available through dashboards. A </a:t>
            </a:r>
            <a:r>
              <a:rPr lang="en-US" b="1" i="1" dirty="0"/>
              <a:t>dashboard</a:t>
            </a:r>
            <a:r>
              <a:rPr lang="en-US" dirty="0"/>
              <a:t> is </a:t>
            </a:r>
            <a:r>
              <a:rPr lang="en-US" dirty="0" smtClean="0"/>
              <a:t>an easy‐to-read, single‐page interface that senior </a:t>
            </a:r>
            <a:r>
              <a:rPr lang="en-US" dirty="0"/>
              <a:t>management can quickly view to obtain a high‐level view of current project status.</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5</a:t>
            </a:fld>
            <a:endParaRPr lang="en-US" dirty="0"/>
          </a:p>
        </p:txBody>
      </p:sp>
    </p:spTree>
    <p:extLst>
      <p:ext uri="{BB962C8B-B14F-4D97-AF65-F5344CB8AC3E}">
        <p14:creationId xmlns:p14="http://schemas.microsoft.com/office/powerpoint/2010/main" val="2926224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Select and Print a Dashboard Report</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r>
              <a:rPr lang="en-US" sz="2000" dirty="0"/>
              <a:t>GET READY. Before you begin these steps, </a:t>
            </a:r>
            <a:r>
              <a:rPr lang="en-US" sz="2000" dirty="0" smtClean="0"/>
              <a:t>open </a:t>
            </a:r>
            <a:r>
              <a:rPr lang="en-US" sz="2000" i="1" dirty="0" smtClean="0"/>
              <a:t>Tailspin Remote </a:t>
            </a:r>
            <a:r>
              <a:rPr lang="en-US" sz="2000" i="1" dirty="0"/>
              <a:t>Drone </a:t>
            </a:r>
            <a:r>
              <a:rPr lang="en-US" sz="2000" i="1" dirty="0" smtClean="0"/>
              <a:t>10M</a:t>
            </a:r>
            <a:r>
              <a:rPr lang="en-US" sz="2000" dirty="0" smtClean="0"/>
              <a:t> </a:t>
            </a:r>
            <a:r>
              <a:rPr lang="en-US" sz="2000" dirty="0"/>
              <a:t>from the data files for this </a:t>
            </a:r>
            <a:r>
              <a:rPr lang="en-US" sz="2000" dirty="0" smtClean="0"/>
              <a:t>lesson. Save the file as </a:t>
            </a:r>
            <a:r>
              <a:rPr lang="en-US" sz="2000" i="1" dirty="0"/>
              <a:t>Tailspin Remote Drone </a:t>
            </a:r>
            <a:r>
              <a:rPr lang="en-US" sz="2000" i="1" dirty="0" smtClean="0"/>
              <a:t>10</a:t>
            </a:r>
            <a:r>
              <a:rPr lang="en-US" sz="2000" dirty="0" smtClean="0"/>
              <a:t> in the solutions folder.</a:t>
            </a:r>
            <a:endParaRPr lang="en-US" sz="2000" dirty="0"/>
          </a:p>
          <a:p>
            <a:pPr marL="457200" indent="-457200">
              <a:buFont typeface="+mj-lt"/>
              <a:buAutoNum type="arabicPeriod"/>
            </a:pPr>
            <a:r>
              <a:rPr lang="en-US" sz="2000" dirty="0"/>
              <a:t>On the ribbon, click the Project tab. In the Status group, in the Status </a:t>
            </a:r>
            <a:r>
              <a:rPr lang="en-US" sz="2000" dirty="0" smtClean="0"/>
              <a:t>Date field</a:t>
            </a:r>
            <a:r>
              <a:rPr lang="en-US" sz="2000" dirty="0"/>
              <a:t>, click once on the calendar icon. Microsoft Project displays the Status </a:t>
            </a:r>
            <a:r>
              <a:rPr lang="en-US" sz="2000" dirty="0" smtClean="0"/>
              <a:t>Date dialog </a:t>
            </a:r>
            <a:r>
              <a:rPr lang="en-US" sz="2000" dirty="0"/>
              <a:t>box.</a:t>
            </a:r>
          </a:p>
          <a:p>
            <a:pPr marL="457200" indent="-457200">
              <a:buFont typeface="+mj-lt"/>
              <a:buAutoNum type="arabicPeriod"/>
            </a:pPr>
            <a:r>
              <a:rPr lang="en-US" sz="2000" dirty="0" smtClean="0"/>
              <a:t>In </a:t>
            </a:r>
            <a:r>
              <a:rPr lang="en-US" sz="2000" dirty="0"/>
              <a:t>the Select Date: field, key or select </a:t>
            </a:r>
            <a:r>
              <a:rPr lang="en-US" sz="2000" dirty="0" smtClean="0"/>
              <a:t>3/1/19</a:t>
            </a:r>
            <a:r>
              <a:rPr lang="en-US" sz="2000" dirty="0"/>
              <a:t>. Your screen should look similar </a:t>
            </a:r>
            <a:r>
              <a:rPr lang="en-US" sz="2000" dirty="0" smtClean="0"/>
              <a:t>to the figure below.</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6</a:t>
            </a:fld>
            <a:endParaRPr lang="en-US" dirty="0"/>
          </a:p>
        </p:txBody>
      </p:sp>
      <p:pic>
        <p:nvPicPr>
          <p:cNvPr id="8" name="Picture 7"/>
          <p:cNvPicPr>
            <a:picLocks noChangeAspect="1"/>
          </p:cNvPicPr>
          <p:nvPr/>
        </p:nvPicPr>
        <p:blipFill>
          <a:blip r:embed="rId3"/>
          <a:stretch>
            <a:fillRect/>
          </a:stretch>
        </p:blipFill>
        <p:spPr>
          <a:xfrm>
            <a:off x="3200400" y="4343400"/>
            <a:ext cx="2743200" cy="1437484"/>
          </a:xfrm>
          <a:prstGeom prst="rect">
            <a:avLst/>
          </a:prstGeom>
        </p:spPr>
      </p:pic>
    </p:spTree>
    <p:extLst>
      <p:ext uri="{BB962C8B-B14F-4D97-AF65-F5344CB8AC3E}">
        <p14:creationId xmlns:p14="http://schemas.microsoft.com/office/powerpoint/2010/main" val="557934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Select and Print a Dashboard Report</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marL="457200" indent="-457200">
              <a:buFont typeface="+mj-lt"/>
              <a:buAutoNum type="arabicPeriod" startAt="3"/>
            </a:pPr>
            <a:r>
              <a:rPr lang="en-US" sz="2000" dirty="0"/>
              <a:t>Click </a:t>
            </a:r>
            <a:r>
              <a:rPr lang="en-US" sz="2000" dirty="0" smtClean="0"/>
              <a:t>OK </a:t>
            </a:r>
            <a:r>
              <a:rPr lang="en-US" sz="2000" dirty="0"/>
              <a:t>to close the Status Date dialog box. You set the </a:t>
            </a:r>
            <a:r>
              <a:rPr lang="en-US" sz="2000" dirty="0" smtClean="0"/>
              <a:t>status date </a:t>
            </a:r>
            <a:r>
              <a:rPr lang="en-US" sz="2000" dirty="0"/>
              <a:t>to tell Microsoft Project you want information as of this date</a:t>
            </a:r>
            <a:r>
              <a:rPr lang="en-US" sz="2000" dirty="0" smtClean="0"/>
              <a:t>.</a:t>
            </a:r>
          </a:p>
          <a:p>
            <a:pPr marL="457200" indent="-457200">
              <a:buFont typeface="+mj-lt"/>
              <a:buAutoNum type="arabicPeriod" startAt="3"/>
            </a:pPr>
            <a:r>
              <a:rPr lang="en-US" sz="2000" dirty="0" smtClean="0"/>
              <a:t>On the ribbon, click the Report tab and then click the Dashboards button. From the </a:t>
            </a:r>
            <a:r>
              <a:rPr lang="en-US" sz="2000" dirty="0"/>
              <a:t>drop‐down menu that appears, select Project Overview. Your screen </a:t>
            </a:r>
            <a:r>
              <a:rPr lang="en-US" sz="2000" dirty="0" smtClean="0"/>
              <a:t>should look </a:t>
            </a:r>
            <a:r>
              <a:rPr lang="en-US" sz="2000" dirty="0"/>
              <a:t>similar to </a:t>
            </a:r>
            <a:r>
              <a:rPr lang="en-US" sz="2000" dirty="0" smtClean="0"/>
              <a:t>the figure below.</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7</a:t>
            </a:fld>
            <a:endParaRPr lang="en-US" dirty="0"/>
          </a:p>
        </p:txBody>
      </p:sp>
      <p:pic>
        <p:nvPicPr>
          <p:cNvPr id="4" name="Picture 3"/>
          <p:cNvPicPr>
            <a:picLocks noChangeAspect="1"/>
          </p:cNvPicPr>
          <p:nvPr/>
        </p:nvPicPr>
        <p:blipFill>
          <a:blip r:embed="rId3"/>
          <a:stretch>
            <a:fillRect/>
          </a:stretch>
        </p:blipFill>
        <p:spPr>
          <a:xfrm>
            <a:off x="2103120" y="3189826"/>
            <a:ext cx="4937760" cy="2829974"/>
          </a:xfrm>
          <a:prstGeom prst="rect">
            <a:avLst/>
          </a:prstGeom>
        </p:spPr>
      </p:pic>
    </p:spTree>
    <p:extLst>
      <p:ext uri="{BB962C8B-B14F-4D97-AF65-F5344CB8AC3E}">
        <p14:creationId xmlns:p14="http://schemas.microsoft.com/office/powerpoint/2010/main" val="1724051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Select and Print a Dashboard Report</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marL="457200" indent="-457200">
              <a:buFont typeface="+mj-lt"/>
              <a:buAutoNum type="arabicPeriod" startAt="5"/>
            </a:pPr>
            <a:r>
              <a:rPr lang="en-US" sz="2000" dirty="0"/>
              <a:t>On the ribbon, click the File tab and then click </a:t>
            </a:r>
            <a:r>
              <a:rPr lang="en-US" sz="2000" dirty="0" smtClean="0"/>
              <a:t>Print. </a:t>
            </a:r>
            <a:r>
              <a:rPr lang="en-US" sz="2000" dirty="0"/>
              <a:t>Your screen should look </a:t>
            </a:r>
            <a:r>
              <a:rPr lang="en-US" sz="2000" dirty="0" smtClean="0"/>
              <a:t>like the figure below. You might </a:t>
            </a:r>
            <a:r>
              <a:rPr lang="en-US" sz="2000" dirty="0"/>
              <a:t>notice that some of the report is cut off on the right side of the </a:t>
            </a:r>
            <a:r>
              <a:rPr lang="en-US" sz="2000" dirty="0" smtClean="0"/>
              <a:t>Print Preview </a:t>
            </a:r>
            <a:r>
              <a:rPr lang="en-US" sz="2000" dirty="0"/>
              <a:t>area</a:t>
            </a:r>
            <a:r>
              <a:rPr lang="en-US" sz="2000" dirty="0" smtClean="0"/>
              <a:t>.</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8</a:t>
            </a:fld>
            <a:endParaRPr lang="en-US" dirty="0"/>
          </a:p>
        </p:txBody>
      </p:sp>
      <p:pic>
        <p:nvPicPr>
          <p:cNvPr id="9" name="Picture 8"/>
          <p:cNvPicPr>
            <a:picLocks noChangeAspect="1"/>
          </p:cNvPicPr>
          <p:nvPr/>
        </p:nvPicPr>
        <p:blipFill>
          <a:blip r:embed="rId3"/>
          <a:stretch>
            <a:fillRect/>
          </a:stretch>
        </p:blipFill>
        <p:spPr>
          <a:xfrm>
            <a:off x="1828800" y="2479020"/>
            <a:ext cx="5486400" cy="3693180"/>
          </a:xfrm>
          <a:prstGeom prst="rect">
            <a:avLst/>
          </a:prstGeom>
        </p:spPr>
      </p:pic>
    </p:spTree>
    <p:extLst>
      <p:ext uri="{BB962C8B-B14F-4D97-AF65-F5344CB8AC3E}">
        <p14:creationId xmlns:p14="http://schemas.microsoft.com/office/powerpoint/2010/main" val="1517593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Select and Print a Dashboard Report</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3276600" cy="4953000"/>
          </a:xfrm>
        </p:spPr>
        <p:txBody>
          <a:bodyPr/>
          <a:lstStyle/>
          <a:p>
            <a:pPr marL="457200" indent="-457200">
              <a:buFont typeface="+mj-lt"/>
              <a:buAutoNum type="arabicPeriod" startAt="6"/>
            </a:pPr>
            <a:r>
              <a:rPr lang="en-US" sz="2000" dirty="0" smtClean="0"/>
              <a:t>At </a:t>
            </a:r>
            <a:r>
              <a:rPr lang="en-US" sz="2000" dirty="0"/>
              <a:t>the lower‐right portion of the Settings section, click the Page Setup hyperlink</a:t>
            </a:r>
            <a:r>
              <a:rPr lang="en-US" sz="2000" dirty="0" smtClean="0"/>
              <a:t>. Project </a:t>
            </a:r>
            <a:r>
              <a:rPr lang="en-US" sz="2000" dirty="0"/>
              <a:t>displays the Page Setup dialog box.</a:t>
            </a:r>
          </a:p>
          <a:p>
            <a:pPr marL="457200" indent="-457200">
              <a:buFont typeface="+mj-lt"/>
              <a:buAutoNum type="arabicPeriod" startAt="6"/>
            </a:pPr>
            <a:r>
              <a:rPr lang="en-US" sz="2000" dirty="0" smtClean="0"/>
              <a:t>On </a:t>
            </a:r>
            <a:r>
              <a:rPr lang="en-US" sz="2000" dirty="0"/>
              <a:t>the Page tab, in the Scaling section, select the </a:t>
            </a:r>
            <a:r>
              <a:rPr lang="en-US" sz="2000" dirty="0" smtClean="0"/>
              <a:t>Fit </a:t>
            </a:r>
            <a:r>
              <a:rPr lang="en-US" sz="2000" dirty="0"/>
              <a:t>to: </a:t>
            </a:r>
            <a:r>
              <a:rPr lang="en-US" sz="2000" dirty="0" smtClean="0"/>
              <a:t>option and then select </a:t>
            </a:r>
            <a:r>
              <a:rPr lang="en-US" sz="2000" dirty="0"/>
              <a:t>1 page wide by 1 page tall. Your dialog box should look </a:t>
            </a:r>
            <a:r>
              <a:rPr lang="en-US" sz="2000" dirty="0" smtClean="0"/>
              <a:t>similar to the figure at right.</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9</a:t>
            </a:fld>
            <a:endParaRPr lang="en-US" dirty="0"/>
          </a:p>
        </p:txBody>
      </p:sp>
      <p:pic>
        <p:nvPicPr>
          <p:cNvPr id="4" name="Picture 3"/>
          <p:cNvPicPr>
            <a:picLocks noChangeAspect="1"/>
          </p:cNvPicPr>
          <p:nvPr/>
        </p:nvPicPr>
        <p:blipFill>
          <a:blip r:embed="rId3"/>
          <a:stretch>
            <a:fillRect/>
          </a:stretch>
        </p:blipFill>
        <p:spPr>
          <a:xfrm>
            <a:off x="3619500" y="1875836"/>
            <a:ext cx="5029200" cy="3941353"/>
          </a:xfrm>
          <a:prstGeom prst="rect">
            <a:avLst/>
          </a:prstGeom>
        </p:spPr>
      </p:pic>
    </p:spTree>
    <p:extLst>
      <p:ext uri="{BB962C8B-B14F-4D97-AF65-F5344CB8AC3E}">
        <p14:creationId xmlns:p14="http://schemas.microsoft.com/office/powerpoint/2010/main" val="16791325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sson01.pptx" id="{A6E6436D-862A-44BB-9917-BD42C0F519EB}" vid="{4BFA5848-0A22-4A44-9C35-1E798F4442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LessonXX</Template>
  <TotalTime>425</TotalTime>
  <Words>5284</Words>
  <Application>Microsoft Office PowerPoint</Application>
  <PresentationFormat>On-screen Show (4:3)</PresentationFormat>
  <Paragraphs>387</Paragraphs>
  <Slides>46</Slides>
  <Notes>41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46</vt:i4>
      </vt:variant>
    </vt:vector>
  </HeadingPairs>
  <TitlesOfParts>
    <vt:vector size="58" baseType="lpstr">
      <vt:lpstr>ＭＳ ゴシック</vt:lpstr>
      <vt:lpstr>Arial</vt:lpstr>
      <vt:lpstr>Calibri</vt:lpstr>
      <vt:lpstr>Courier New</vt:lpstr>
      <vt:lpstr>Franklin Gothic Book</vt:lpstr>
      <vt:lpstr>Franklin Gothic Medium</vt:lpstr>
      <vt:lpstr>Segoe</vt:lpstr>
      <vt:lpstr>Segoe UI</vt:lpstr>
      <vt:lpstr>Segoe UI Light</vt:lpstr>
      <vt:lpstr>Segoe UI Semibold</vt:lpstr>
      <vt:lpstr>Segoe UI Semilight</vt:lpstr>
      <vt:lpstr>template</vt:lpstr>
      <vt:lpstr>Project Reporting</vt:lpstr>
      <vt:lpstr>Objectives</vt:lpstr>
      <vt:lpstr>Software Orientation</vt:lpstr>
      <vt:lpstr>Software Orientation</vt:lpstr>
      <vt:lpstr>Selecting and Printing a Dashboard Report</vt:lpstr>
      <vt:lpstr>Step-by-Step: Select and Print a Dashboard Report</vt:lpstr>
      <vt:lpstr>Step-by-Step: Select and Print a Dashboard Report</vt:lpstr>
      <vt:lpstr>Step-by-Step: Select and Print a Dashboard Report</vt:lpstr>
      <vt:lpstr>Step-by-Step: Select and Print a Dashboard Report</vt:lpstr>
      <vt:lpstr>Step-by-Step: Select and Print a Dashboard Report</vt:lpstr>
      <vt:lpstr>Customizing and Printing a Report</vt:lpstr>
      <vt:lpstr>Step-by-Step: Create, Customize, and Print a Report</vt:lpstr>
      <vt:lpstr>Step-by-Step: Create, Customize, and Print a Report</vt:lpstr>
      <vt:lpstr>Step-by-Step: Create, Customize, and Print a Report</vt:lpstr>
      <vt:lpstr>Step-by-Step: Create, Customize, and Print a Report</vt:lpstr>
      <vt:lpstr>Reporting Project Status</vt:lpstr>
      <vt:lpstr>Step-by-Step: Report Project Variance with a “Stoplight” View</vt:lpstr>
      <vt:lpstr>Step-by-Step: Report Project Variance with a “Stoplight” View</vt:lpstr>
      <vt:lpstr>Step-by-Step: Report Project Variance with a “Stoplight” View</vt:lpstr>
      <vt:lpstr>Step-by-Step: Report Project Variance with a “Stoplight” View</vt:lpstr>
      <vt:lpstr>Step-by-Step: Report Project Variance with a “Stoplight” View</vt:lpstr>
      <vt:lpstr>Using Visual Reports</vt:lpstr>
      <vt:lpstr>Step-by-Step: Create a Visual Report</vt:lpstr>
      <vt:lpstr>Step-by-Step: Create a Visual Report</vt:lpstr>
      <vt:lpstr>Step-by-Step: Create a Visual Report</vt:lpstr>
      <vt:lpstr>Step-by-Step: Create a Visual Report</vt:lpstr>
      <vt:lpstr>Step-by-Step: Create a Visual Report</vt:lpstr>
      <vt:lpstr>Step-by-Step: Create a Visual Report</vt:lpstr>
      <vt:lpstr>Step-by-Step: Create a Visual Report</vt:lpstr>
      <vt:lpstr>Customizing and Printing a View</vt:lpstr>
      <vt:lpstr>Step-by-Step: Customize and Print a Gantt Chart View</vt:lpstr>
      <vt:lpstr>Step-by-Step: Customize and Print a Gantt Chart View</vt:lpstr>
      <vt:lpstr>Step-by-Step: Customize and Print a Gantt Chart View</vt:lpstr>
      <vt:lpstr>Step-by-Step: Customize and Print a Gantt Chart View</vt:lpstr>
      <vt:lpstr>Step-by-Step: Customize and Print a Gantt Chart View</vt:lpstr>
      <vt:lpstr>Step-by-Step: Customize and Print a Gantt Chart View</vt:lpstr>
      <vt:lpstr>Step-by-Step: Customize and Print a Gantt Chart View</vt:lpstr>
      <vt:lpstr>Step-by-Step: Customize and Print a Gantt Chart View</vt:lpstr>
      <vt:lpstr>Step-by-Step: Customize and Print a Gantt Chart View</vt:lpstr>
      <vt:lpstr>Step-by-Step: Customize and Print a Gantt Chart View</vt:lpstr>
      <vt:lpstr>Customizing and Printing a View</vt:lpstr>
      <vt:lpstr>Customizing and Printing a View</vt:lpstr>
      <vt:lpstr>Customizing and Printing a View</vt:lpstr>
      <vt:lpstr>Customizing and Printing a View</vt:lpstr>
      <vt:lpstr>Customizing and Printing a View</vt:lpstr>
      <vt:lpstr>Skill Summary</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Reporting</dc:title>
  <dc:subject>Project Reporting</dc:subject>
  <dc:creator>Joyce N.</dc:creator>
  <cp:keywords/>
  <dc:description/>
  <cp:lastModifiedBy>Joyce N.</cp:lastModifiedBy>
  <cp:revision>129</cp:revision>
  <dcterms:created xsi:type="dcterms:W3CDTF">2017-04-11T07:34:10Z</dcterms:created>
  <dcterms:modified xsi:type="dcterms:W3CDTF">2017-04-16T06:36:26Z</dcterms:modified>
  <cp:category/>
</cp:coreProperties>
</file>