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2"/>
  </p:notesMasterIdLst>
  <p:sldIdLst>
    <p:sldId id="256" r:id="rId2"/>
    <p:sldId id="258" r:id="rId3"/>
    <p:sldId id="374" r:id="rId4"/>
    <p:sldId id="576" r:id="rId5"/>
    <p:sldId id="577" r:id="rId6"/>
    <p:sldId id="578"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8" r:id="rId26"/>
    <p:sldId id="599" r:id="rId27"/>
    <p:sldId id="600" r:id="rId28"/>
    <p:sldId id="601" r:id="rId29"/>
    <p:sldId id="602" r:id="rId30"/>
    <p:sldId id="603" r:id="rId31"/>
    <p:sldId id="604" r:id="rId32"/>
    <p:sldId id="605" r:id="rId33"/>
    <p:sldId id="606" r:id="rId34"/>
    <p:sldId id="607" r:id="rId35"/>
    <p:sldId id="608" r:id="rId36"/>
    <p:sldId id="609" r:id="rId37"/>
    <p:sldId id="610" r:id="rId38"/>
    <p:sldId id="611" r:id="rId39"/>
    <p:sldId id="612" r:id="rId40"/>
    <p:sldId id="613" r:id="rId41"/>
    <p:sldId id="614" r:id="rId42"/>
    <p:sldId id="616" r:id="rId43"/>
    <p:sldId id="615" r:id="rId44"/>
    <p:sldId id="617" r:id="rId45"/>
    <p:sldId id="618" r:id="rId46"/>
    <p:sldId id="619" r:id="rId47"/>
    <p:sldId id="620" r:id="rId48"/>
    <p:sldId id="621" r:id="rId49"/>
    <p:sldId id="622" r:id="rId50"/>
    <p:sldId id="372" r:id="rId5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With the Bar Styles dialog box, the formatting changes you make to a type of item (a milestone, for example) apply to all such items in the Gantt chart.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417806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a:t>
            </a:r>
            <a:r>
              <a:rPr lang="en-US" sz="1200" b="0" i="0" u="none" strike="noStrike" kern="1200" baseline="0" smtClean="0">
                <a:solidFill>
                  <a:schemeClr val="tx1"/>
                </a:solidFill>
                <a:latin typeface="+mn-lt"/>
                <a:ea typeface="+mn-ea"/>
                <a:cs typeface="+mn-cs"/>
              </a:rPr>
              <a:t>view showing resource </a:t>
            </a:r>
            <a:r>
              <a:rPr lang="en-US" sz="1200" b="0" i="0" u="none" strike="noStrike" kern="1200" baseline="0" dirty="0" smtClean="0">
                <a:solidFill>
                  <a:schemeClr val="tx1"/>
                </a:solidFill>
                <a:latin typeface="+mn-lt"/>
                <a:ea typeface="+mn-ea"/>
                <a:cs typeface="+mn-cs"/>
              </a:rPr>
              <a:t>initials and </a:t>
            </a:r>
            <a:r>
              <a:rPr lang="en-US" sz="1200" b="0" i="0" u="none" strike="noStrike" kern="1200" baseline="0" smtClean="0">
                <a:solidFill>
                  <a:schemeClr val="tx1"/>
                </a:solidFill>
                <a:latin typeface="+mn-lt"/>
                <a:ea typeface="+mn-ea"/>
                <a:cs typeface="+mn-cs"/>
              </a:rPr>
              <a:t>the new shapes </a:t>
            </a:r>
            <a:r>
              <a:rPr lang="en-US" sz="1200" b="0" i="0" u="none" strike="noStrike" kern="1200" baseline="0" dirty="0" smtClean="0">
                <a:solidFill>
                  <a:schemeClr val="tx1"/>
                </a:solidFill>
                <a:latin typeface="+mn-lt"/>
                <a:ea typeface="+mn-ea"/>
                <a:cs typeface="+mn-cs"/>
              </a:rPr>
              <a:t>for milestones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2566346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also double‐click the divider bar to snap the divider to the nearest column edge.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187803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showing widened Task Name column and project summary task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way: Right‐clicking anywhere in a column heading activates the submenu for the column. Selecting Field Settings displays the Field Settings dialog box. In the dialog box, click the Best Fit button to automatically adjust the column width.</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3142411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Save View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7799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My Custom Gantt Chart view</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3440133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More button (top figure) displays predefined Gantt bar styles (bottom figure)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565311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My Custom Gantt Chart view with new scheduling style applied and critical tasks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Take Note: Notice that the resource groups still are displayed to the right of the Gantt bars, but the milestones have been changed back to the default diamond shape.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625032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Way: </a:t>
            </a:r>
            <a:r>
              <a:rPr lang="en-US" sz="1200" b="0" i="0" u="none" strike="noStrike" kern="1200" baseline="0" dirty="0" smtClean="0">
                <a:solidFill>
                  <a:schemeClr val="tx1"/>
                </a:solidFill>
                <a:latin typeface="+mn-lt"/>
                <a:ea typeface="+mn-ea"/>
                <a:cs typeface="+mn-cs"/>
              </a:rPr>
              <a:t>You can also right‐click on the view name bar at the left edge of the screen and select More Views from the drop‐down menu.</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1781220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Text Styles dialog box with summary task formatting changes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200121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Notice that the Project summary task was not reformatted. This is because the Project Summary task is a separate category and must be reformatted by itself.</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110771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Sheet view with summary tasks reformatted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4221537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The tables in Microsoft Project might look like Microsoft Excel, but there are distinct differences. For  example, you can auto‐fit all columns in Excel at the same time, but you cannot do this in Microsoft Project.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405113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Sheet view with Font dialog box changes made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3750244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2754822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Custom Fields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584570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324010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the Microsoft Project task database, there are 130 user‐definable fields available for you to use, broken down into nine categories. Some fields lend themselves to be used in calculations, whereas others are for simply storing text‐based information.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2179783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128384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150802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1939308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Table Definition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2209329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1496643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Table Definition dialog box with changes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41</a:t>
            </a:fld>
            <a:endParaRPr lang="en-US" dirty="0"/>
          </a:p>
        </p:txBody>
      </p:sp>
    </p:spTree>
    <p:extLst>
      <p:ext uri="{BB962C8B-B14F-4D97-AF65-F5344CB8AC3E}">
        <p14:creationId xmlns:p14="http://schemas.microsoft.com/office/powerpoint/2010/main" val="2685757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42</a:t>
            </a:fld>
            <a:endParaRPr lang="en-US" dirty="0"/>
          </a:p>
        </p:txBody>
      </p:sp>
    </p:spTree>
    <p:extLst>
      <p:ext uri="{BB962C8B-B14F-4D97-AF65-F5344CB8AC3E}">
        <p14:creationId xmlns:p14="http://schemas.microsoft.com/office/powerpoint/2010/main" val="1298086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Sheet with the External Research Schedule Table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dirty="0"/>
          </a:p>
        </p:txBody>
      </p:sp>
    </p:spTree>
    <p:extLst>
      <p:ext uri="{BB962C8B-B14F-4D97-AF65-F5344CB8AC3E}">
        <p14:creationId xmlns:p14="http://schemas.microsoft.com/office/powerpoint/2010/main" val="731530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45</a:t>
            </a:fld>
            <a:endParaRPr lang="en-US" dirty="0"/>
          </a:p>
        </p:txBody>
      </p:sp>
    </p:spTree>
    <p:extLst>
      <p:ext uri="{BB962C8B-B14F-4D97-AF65-F5344CB8AC3E}">
        <p14:creationId xmlns:p14="http://schemas.microsoft.com/office/powerpoint/2010/main" val="1822998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46</a:t>
            </a:fld>
            <a:endParaRPr lang="en-US" dirty="0"/>
          </a:p>
        </p:txBody>
      </p:sp>
    </p:spTree>
    <p:extLst>
      <p:ext uri="{BB962C8B-B14F-4D97-AF65-F5344CB8AC3E}">
        <p14:creationId xmlns:p14="http://schemas.microsoft.com/office/powerpoint/2010/main" val="733654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View Definition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47</a:t>
            </a:fld>
            <a:endParaRPr lang="en-US" dirty="0"/>
          </a:p>
        </p:txBody>
      </p:sp>
    </p:spTree>
    <p:extLst>
      <p:ext uri="{BB962C8B-B14F-4D97-AF65-F5344CB8AC3E}">
        <p14:creationId xmlns:p14="http://schemas.microsoft.com/office/powerpoint/2010/main" val="2539917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When you select the Show in menu check box, Microsoft Project adds the new view to the View bar. This custom view will be saved with this Microsoft Project data file. You have the option to save all custom items in the </a:t>
            </a:r>
            <a:r>
              <a:rPr lang="en-US" sz="1200" b="0" i="0" u="none" strike="noStrike" kern="1200" baseline="0" dirty="0" err="1" smtClean="0">
                <a:solidFill>
                  <a:schemeClr val="tx1"/>
                </a:solidFill>
                <a:latin typeface="+mn-lt"/>
                <a:ea typeface="+mn-ea"/>
                <a:cs typeface="+mn-cs"/>
              </a:rPr>
              <a:t>Global.MPT</a:t>
            </a:r>
            <a:r>
              <a:rPr lang="en-US" sz="1200" b="0" i="0" u="none" strike="noStrike" kern="1200" baseline="0" dirty="0" smtClean="0">
                <a:solidFill>
                  <a:schemeClr val="tx1"/>
                </a:solidFill>
                <a:latin typeface="+mn-lt"/>
                <a:ea typeface="+mn-ea"/>
                <a:cs typeface="+mn-cs"/>
              </a:rPr>
              <a:t> (the global template) file, so they are available each time you use Project. To save all new custom items in the </a:t>
            </a:r>
            <a:r>
              <a:rPr lang="en-US" sz="1200" b="0" i="0" u="none" strike="noStrike" kern="1200" baseline="0" dirty="0" err="1" smtClean="0">
                <a:solidFill>
                  <a:schemeClr val="tx1"/>
                </a:solidFill>
                <a:latin typeface="+mn-lt"/>
                <a:ea typeface="+mn-ea"/>
                <a:cs typeface="+mn-cs"/>
              </a:rPr>
              <a:t>Global.MPT</a:t>
            </a:r>
            <a:r>
              <a:rPr lang="en-US" sz="1200" b="0" i="0" u="none" strike="noStrike" kern="1200" baseline="0" dirty="0" smtClean="0">
                <a:solidFill>
                  <a:schemeClr val="tx1"/>
                </a:solidFill>
                <a:latin typeface="+mn-lt"/>
                <a:ea typeface="+mn-ea"/>
                <a:cs typeface="+mn-cs"/>
              </a:rPr>
              <a:t> file, select File &gt; Options &gt; Advanced. The setting is in the Display section. Activate the check box next to “Automatically add new views, tables, filters, and groups to the global.”</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48</a:t>
            </a:fld>
            <a:endParaRPr lang="en-US" dirty="0"/>
          </a:p>
        </p:txBody>
      </p:sp>
    </p:spTree>
    <p:extLst>
      <p:ext uri="{BB962C8B-B14F-4D97-AF65-F5344CB8AC3E}">
        <p14:creationId xmlns:p14="http://schemas.microsoft.com/office/powerpoint/2010/main" val="17498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Bar Styles dialog box</a:t>
            </a: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dirty="0"/>
          </a:p>
        </p:txBody>
      </p:sp>
    </p:spTree>
    <p:extLst>
      <p:ext uri="{BB962C8B-B14F-4D97-AF65-F5344CB8AC3E}">
        <p14:creationId xmlns:p14="http://schemas.microsoft.com/office/powerpoint/2010/main" val="81878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External Research Schedule View custom view with custom table and Unfinished External Research Tasks filter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49</a:t>
            </a:fld>
            <a:endParaRPr lang="en-US" dirty="0"/>
          </a:p>
        </p:txBody>
      </p:sp>
    </p:spTree>
    <p:extLst>
      <p:ext uri="{BB962C8B-B14F-4D97-AF65-F5344CB8AC3E}">
        <p14:creationId xmlns:p14="http://schemas.microsoft.com/office/powerpoint/2010/main" val="179812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Format ribbon for Gantt Chart views</a:t>
            </a: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221274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33466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Bar Styles dialog box displaying the star as the shape for milestones</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918393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65333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Bar Styles dialog box showing Resource Group to be listed at the right of all task Gantt chart bars</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363912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505200"/>
            <a:ext cx="8534400" cy="912356"/>
          </a:xfrm>
        </p:spPr>
        <p:txBody>
          <a:bodyPr lIns="45720" rIns="45720">
            <a:normAutofit fontScale="90000"/>
          </a:bodyPr>
          <a:lstStyle/>
          <a:p>
            <a:pPr algn="r" eaLnBrk="1" hangingPunct="1">
              <a:defRPr/>
            </a:pPr>
            <a:r>
              <a:rPr lang="en-US" sz="4200" dirty="0" smtClean="0">
                <a:effectLst>
                  <a:outerShdw algn="tl">
                    <a:srgbClr val="000000"/>
                  </a:outerShdw>
                </a:effectLst>
              </a:rPr>
              <a:t>Project Schedule Formatting—Fundamentals</a:t>
            </a:r>
            <a:endParaRPr lang="en-US" sz="4200" dirty="0">
              <a:effectLst>
                <a:outerShdw algn="tl">
                  <a:srgbClr val="000000"/>
                </a:outerShdw>
              </a:effectLst>
            </a:endParaRPr>
          </a:p>
        </p:txBody>
      </p:sp>
      <p:sp>
        <p:nvSpPr>
          <p:cNvPr id="2055" name="Subtitle 2"/>
          <p:cNvSpPr>
            <a:spLocks noGrp="1"/>
          </p:cNvSpPr>
          <p:nvPr>
            <p:ph type="body" idx="1"/>
          </p:nvPr>
        </p:nvSpPr>
        <p:spPr>
          <a:xfrm>
            <a:off x="304800" y="28194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8</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dirty="0"/>
              <a:t>In the Name column at the top of the dialog box, select Task</a:t>
            </a:r>
            <a:r>
              <a:rPr lang="en-US" dirty="0" smtClean="0"/>
              <a:t>.</a:t>
            </a:r>
          </a:p>
          <a:p>
            <a:pPr marL="457200" indent="-457200">
              <a:buFont typeface="+mj-lt"/>
              <a:buAutoNum type="arabicPeriod" startAt="4"/>
            </a:pPr>
            <a:r>
              <a:rPr lang="en-US" dirty="0"/>
              <a:t>In the bottom half of the dialog box, click the Text tab. You want to make </a:t>
            </a:r>
            <a:r>
              <a:rPr lang="en-US" dirty="0" smtClean="0"/>
              <a:t>a change </a:t>
            </a:r>
            <a:r>
              <a:rPr lang="en-US" dirty="0"/>
              <a:t>to display the resource groups assigned rather than full names next to </a:t>
            </a:r>
            <a:r>
              <a:rPr lang="en-US" dirty="0" smtClean="0"/>
              <a:t>the task </a:t>
            </a:r>
            <a:r>
              <a:rPr lang="en-US" dirty="0"/>
              <a:t>bars.</a:t>
            </a:r>
          </a:p>
          <a:p>
            <a:pPr marL="457200" indent="-457200">
              <a:buFont typeface="+mj-lt"/>
              <a:buAutoNum type="arabicPeriod" startAt="4"/>
            </a:pPr>
            <a:r>
              <a:rPr lang="en-US" dirty="0" smtClean="0"/>
              <a:t>On </a:t>
            </a:r>
            <a:r>
              <a:rPr lang="en-US" dirty="0"/>
              <a:t>the Text tab, in the Right box, select Resource Names, click the down </a:t>
            </a:r>
            <a:r>
              <a:rPr lang="en-US" dirty="0" smtClean="0"/>
              <a:t>arrow (</a:t>
            </a:r>
            <a:r>
              <a:rPr lang="en-US" dirty="0"/>
              <a:t>located at the far right), and then select Resource Group</a:t>
            </a:r>
            <a:r>
              <a:rPr lang="en-US" dirty="0" smtClean="0"/>
              <a:t>.</a:t>
            </a:r>
          </a:p>
          <a:p>
            <a:pPr marL="457200" indent="0">
              <a:buNone/>
            </a:pPr>
            <a:r>
              <a:rPr lang="en-US" dirty="0" smtClean="0"/>
              <a:t>Your </a:t>
            </a:r>
            <a:r>
              <a:rPr lang="en-US" dirty="0"/>
              <a:t>screen should </a:t>
            </a:r>
            <a:r>
              <a:rPr lang="en-US" dirty="0" smtClean="0"/>
              <a:t>look similar </a:t>
            </a:r>
            <a:r>
              <a:rPr lang="en-US" dirty="0"/>
              <a:t>to </a:t>
            </a:r>
            <a:r>
              <a:rPr lang="en-US" dirty="0" smtClean="0"/>
              <a:t>the figure on the next slide.</a:t>
            </a:r>
          </a:p>
          <a:p>
            <a:pPr marL="457200" indent="-457200">
              <a:buFont typeface="+mj-lt"/>
              <a:buAutoNum type="arabicPeriod" startAt="4"/>
            </a:pP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Tree>
    <p:extLst>
      <p:ext uri="{BB962C8B-B14F-4D97-AF65-F5344CB8AC3E}">
        <p14:creationId xmlns:p14="http://schemas.microsoft.com/office/powerpoint/2010/main" val="2483322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pic>
        <p:nvPicPr>
          <p:cNvPr id="3" name="Picture 2"/>
          <p:cNvPicPr>
            <a:picLocks noChangeAspect="1"/>
          </p:cNvPicPr>
          <p:nvPr/>
        </p:nvPicPr>
        <p:blipFill>
          <a:blip r:embed="rId3"/>
          <a:stretch>
            <a:fillRect/>
          </a:stretch>
        </p:blipFill>
        <p:spPr>
          <a:xfrm>
            <a:off x="685800" y="1928494"/>
            <a:ext cx="7772400" cy="3481706"/>
          </a:xfrm>
          <a:prstGeom prst="rect">
            <a:avLst/>
          </a:prstGeom>
        </p:spPr>
      </p:pic>
    </p:spTree>
    <p:extLst>
      <p:ext uri="{BB962C8B-B14F-4D97-AF65-F5344CB8AC3E}">
        <p14:creationId xmlns:p14="http://schemas.microsoft.com/office/powerpoint/2010/main" val="2354131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dirty="0"/>
              <a:t>Click OK to close the Bar Styles dialog box. Microsoft Project applies the </a:t>
            </a:r>
            <a:r>
              <a:rPr lang="en-US" dirty="0" smtClean="0"/>
              <a:t>formatting changes </a:t>
            </a:r>
            <a:r>
              <a:rPr lang="en-US" dirty="0"/>
              <a:t>you made to the Gantt chart. Your screen should look similar </a:t>
            </a:r>
            <a:r>
              <a:rPr lang="en-US" dirty="0" smtClean="0"/>
              <a:t>to the figure on the next slide.</a:t>
            </a:r>
          </a:p>
          <a:p>
            <a:pPr marL="457200" indent="-457200">
              <a:buFont typeface="+mj-lt"/>
              <a:buAutoNum type="arabicPeriod" startAt="7"/>
            </a:pPr>
            <a:r>
              <a:rPr lang="en-US" dirty="0"/>
              <a:t>SAVE the project schedule.</a:t>
            </a:r>
          </a:p>
          <a:p>
            <a:r>
              <a:rPr lang="en-US"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3181054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pic>
        <p:nvPicPr>
          <p:cNvPr id="4" name="Picture 3"/>
          <p:cNvPicPr>
            <a:picLocks noChangeAspect="1"/>
          </p:cNvPicPr>
          <p:nvPr/>
        </p:nvPicPr>
        <p:blipFill>
          <a:blip r:embed="rId3"/>
          <a:stretch>
            <a:fillRect/>
          </a:stretch>
        </p:blipFill>
        <p:spPr>
          <a:xfrm>
            <a:off x="594360" y="1901766"/>
            <a:ext cx="7955280" cy="3737034"/>
          </a:xfrm>
          <a:prstGeom prst="rect">
            <a:avLst/>
          </a:prstGeom>
        </p:spPr>
      </p:pic>
    </p:spTree>
    <p:extLst>
      <p:ext uri="{BB962C8B-B14F-4D97-AF65-F5344CB8AC3E}">
        <p14:creationId xmlns:p14="http://schemas.microsoft.com/office/powerpoint/2010/main" val="88901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Modifying the Gantt Chart Using the Bar Styles Dialog Box</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The two main view categories are named single view, which you have been using </a:t>
            </a:r>
            <a:r>
              <a:rPr lang="en-US" sz="2000" dirty="0" smtClean="0"/>
              <a:t>mostly throughout </a:t>
            </a:r>
            <a:r>
              <a:rPr lang="en-US" sz="2000" dirty="0"/>
              <a:t>the lessons, and one you will see later in this lesson called a combination view</a:t>
            </a:r>
            <a:r>
              <a:rPr lang="en-US" sz="2000" dirty="0" smtClean="0"/>
              <a:t>. </a:t>
            </a:r>
            <a:endParaRPr lang="en-US" sz="2000" dirty="0"/>
          </a:p>
          <a:p>
            <a:pPr lvl="0"/>
            <a:r>
              <a:rPr lang="en-US" sz="2000" dirty="0"/>
              <a:t>Views are made up of one or more view elements. The five different view formats and </a:t>
            </a:r>
            <a:r>
              <a:rPr lang="en-US" sz="2000" dirty="0" smtClean="0"/>
              <a:t>their common </a:t>
            </a:r>
            <a:r>
              <a:rPr lang="en-US" sz="2000" dirty="0"/>
              <a:t>uses are listed in </a:t>
            </a:r>
            <a:r>
              <a:rPr lang="en-US" sz="2000" dirty="0" smtClean="0"/>
              <a:t>the table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pic>
        <p:nvPicPr>
          <p:cNvPr id="4" name="Picture 3"/>
          <p:cNvPicPr>
            <a:picLocks noChangeAspect="1"/>
          </p:cNvPicPr>
          <p:nvPr/>
        </p:nvPicPr>
        <p:blipFill>
          <a:blip r:embed="rId2"/>
          <a:stretch>
            <a:fillRect/>
          </a:stretch>
        </p:blipFill>
        <p:spPr>
          <a:xfrm>
            <a:off x="1709738" y="3352800"/>
            <a:ext cx="5724525" cy="2457450"/>
          </a:xfrm>
          <a:prstGeom prst="rect">
            <a:avLst/>
          </a:prstGeom>
        </p:spPr>
      </p:pic>
    </p:spTree>
    <p:extLst>
      <p:ext uri="{BB962C8B-B14F-4D97-AF65-F5344CB8AC3E}">
        <p14:creationId xmlns:p14="http://schemas.microsoft.com/office/powerpoint/2010/main" val="3728031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Modifying the Gantt Chart Using </a:t>
            </a:r>
            <a:r>
              <a:rPr lang="en-US" dirty="0" smtClean="0">
                <a:effectLst/>
              </a:rPr>
              <a:t>Gantt Chart Styles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In the following exercise, you will create a custom Gantt chart, format it using </a:t>
            </a:r>
            <a:r>
              <a:rPr lang="en-US" sz="2000" dirty="0" smtClean="0"/>
              <a:t>predefined Gantt </a:t>
            </a:r>
            <a:r>
              <a:rPr lang="en-US" sz="2000" dirty="0"/>
              <a:t>Chart Styles, and then save the custom view</a:t>
            </a:r>
            <a:r>
              <a:rPr lang="en-US" sz="2000" dirty="0" smtClean="0"/>
              <a:t>.</a:t>
            </a:r>
          </a:p>
          <a:p>
            <a:pPr lvl="0"/>
            <a:r>
              <a:rPr lang="en-US" sz="2000" dirty="0"/>
              <a:t>In this exercise, you will make formatting changes to your project schedule using predefined </a:t>
            </a:r>
            <a:r>
              <a:rPr lang="en-US" sz="2000" dirty="0" smtClean="0"/>
              <a:t>Gantt Chart </a:t>
            </a:r>
            <a:r>
              <a:rPr lang="en-US" sz="2000" dirty="0"/>
              <a:t>Styles. This is similar to making changes using the Bar Styles command; however, </a:t>
            </a:r>
            <a:r>
              <a:rPr lang="en-US" sz="2000" dirty="0" smtClean="0"/>
              <a:t>the predefined </a:t>
            </a:r>
            <a:r>
              <a:rPr lang="en-US" sz="2000" dirty="0"/>
              <a:t>Gantt Chart Styles have fewer choices than the Bar Styles command</a:t>
            </a:r>
            <a:r>
              <a:rPr lang="en-US" sz="2000" dirty="0" smtClean="0"/>
              <a:t>.</a:t>
            </a:r>
          </a:p>
          <a:p>
            <a:pPr lvl="0"/>
            <a:r>
              <a:rPr lang="en-US" sz="2000" dirty="0" smtClean="0"/>
              <a:t>As </a:t>
            </a:r>
            <a:r>
              <a:rPr lang="en-US" sz="2000" dirty="0"/>
              <a:t>you </a:t>
            </a:r>
            <a:r>
              <a:rPr lang="en-US" sz="2000" dirty="0" smtClean="0"/>
              <a:t>are reviewing </a:t>
            </a:r>
            <a:r>
              <a:rPr lang="en-US" sz="2000" dirty="0"/>
              <a:t>the formatting changes in the My Custom Gantt Chart view, remember that none of </a:t>
            </a:r>
            <a:r>
              <a:rPr lang="en-US" sz="2000" dirty="0" smtClean="0"/>
              <a:t>the data </a:t>
            </a:r>
            <a:r>
              <a:rPr lang="en-US" sz="2000" dirty="0"/>
              <a:t>in the project schedule has changed—just the way it is formatted. These formatting </a:t>
            </a:r>
            <a:r>
              <a:rPr lang="en-US" sz="2000" dirty="0" smtClean="0"/>
              <a:t>changes affect </a:t>
            </a:r>
            <a:r>
              <a:rPr lang="en-US" sz="2000" dirty="0"/>
              <a:t>only the My Custom Gantt Chart view; all other views in Microsoft Project are unaffected.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2105503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USE the project schedule you created in the previous exercise.</a:t>
            </a:r>
          </a:p>
          <a:p>
            <a:pPr marL="457200" indent="-457200">
              <a:buFont typeface="+mj-lt"/>
              <a:buAutoNum type="arabicPeriod"/>
            </a:pPr>
            <a:r>
              <a:rPr lang="en-US" dirty="0"/>
              <a:t>Click the Format tab, under Gantt Chart Tools, if necessary.</a:t>
            </a:r>
          </a:p>
          <a:p>
            <a:pPr marL="457200" indent="-457200">
              <a:buFont typeface="+mj-lt"/>
              <a:buAutoNum type="arabicPeriod"/>
            </a:pPr>
            <a:r>
              <a:rPr lang="en-US" dirty="0" smtClean="0"/>
              <a:t>In </a:t>
            </a:r>
            <a:r>
              <a:rPr lang="en-US" dirty="0"/>
              <a:t>the Show/Hide group, ensure </a:t>
            </a:r>
            <a:r>
              <a:rPr lang="en-US" dirty="0" smtClean="0"/>
              <a:t>that the </a:t>
            </a:r>
            <a:r>
              <a:rPr lang="en-US" dirty="0"/>
              <a:t>Project Summary Task check box is checked.</a:t>
            </a:r>
          </a:p>
          <a:p>
            <a:pPr marL="457200" indent="-457200">
              <a:buFont typeface="+mj-lt"/>
              <a:buAutoNum type="arabicPeriod"/>
            </a:pPr>
            <a:r>
              <a:rPr lang="en-US" dirty="0" smtClean="0"/>
              <a:t>Press F5. </a:t>
            </a:r>
            <a:r>
              <a:rPr lang="en-US" dirty="0"/>
              <a:t>In the ID box, key 0 and click OK. Microsoft Project displays </a:t>
            </a:r>
            <a:r>
              <a:rPr lang="en-US" dirty="0" smtClean="0"/>
              <a:t>the project </a:t>
            </a:r>
            <a:r>
              <a:rPr lang="en-US" dirty="0"/>
              <a:t>summary task (task ID 0) at the top of the Gantt Chart view</a:t>
            </a:r>
            <a:r>
              <a:rPr lang="en-US" dirty="0" smtClean="0"/>
              <a:t>. You will make </a:t>
            </a:r>
            <a:r>
              <a:rPr lang="en-US" dirty="0"/>
              <a:t>a few adjustments to your screen so that all of the summary task </a:t>
            </a:r>
            <a:r>
              <a:rPr lang="en-US" dirty="0" smtClean="0"/>
              <a:t>information is </a:t>
            </a:r>
            <a:r>
              <a:rPr lang="en-US" dirty="0"/>
              <a:t>visible.</a:t>
            </a:r>
          </a:p>
          <a:p>
            <a:pPr marL="457200" indent="-457200">
              <a:buFont typeface="+mj-lt"/>
              <a:buAutoNum type="arabicPeriod"/>
            </a:pPr>
            <a:r>
              <a:rPr lang="en-US" dirty="0" smtClean="0"/>
              <a:t>Double‐click </a:t>
            </a:r>
            <a:r>
              <a:rPr lang="en-US" dirty="0"/>
              <a:t>the right edge of the Task Name column, in the column heading, </a:t>
            </a:r>
            <a:r>
              <a:rPr lang="en-US" dirty="0" smtClean="0"/>
              <a:t>to expand </a:t>
            </a:r>
            <a:r>
              <a:rPr lang="en-US" dirty="0"/>
              <a:t>the column so that you can see the entire value.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2337444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Drag the vertical divider bar between the table and chart to the right until at </a:t>
            </a:r>
            <a:r>
              <a:rPr lang="en-US" sz="2000" dirty="0" smtClean="0"/>
              <a:t>least the </a:t>
            </a:r>
            <a:r>
              <a:rPr lang="en-US" sz="2000" dirty="0"/>
              <a:t>Duration, Start, and Finish columns are visible. Adjust the vertical divider bar</a:t>
            </a:r>
            <a:r>
              <a:rPr lang="en-US" sz="2000" dirty="0" smtClean="0"/>
              <a:t>, as </a:t>
            </a:r>
            <a:r>
              <a:rPr lang="en-US" sz="2000" dirty="0"/>
              <a:t>necessary. Your screen should look similar to </a:t>
            </a:r>
            <a:r>
              <a:rPr lang="en-US" sz="2000" dirty="0" smtClean="0"/>
              <a:t>the figure below.</a:t>
            </a:r>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0" indent="0">
              <a:buNone/>
            </a:pPr>
            <a:r>
              <a:rPr lang="en-US" sz="2000" dirty="0"/>
              <a:t>Before you make further formatting changes, you will make a copy of the Gantt </a:t>
            </a:r>
            <a:r>
              <a:rPr lang="en-US" sz="2000" dirty="0" smtClean="0"/>
              <a:t>Chart view </a:t>
            </a:r>
            <a:r>
              <a:rPr lang="en-US" sz="2000" dirty="0"/>
              <a:t>so that you will not affect the </a:t>
            </a:r>
            <a:r>
              <a:rPr lang="en-US" sz="2000" dirty="0" smtClean="0"/>
              <a:t>original.</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pic>
        <p:nvPicPr>
          <p:cNvPr id="4" name="Picture 3"/>
          <p:cNvPicPr>
            <a:picLocks noChangeAspect="1"/>
          </p:cNvPicPr>
          <p:nvPr/>
        </p:nvPicPr>
        <p:blipFill>
          <a:blip r:embed="rId3"/>
          <a:stretch>
            <a:fillRect/>
          </a:stretch>
        </p:blipFill>
        <p:spPr>
          <a:xfrm>
            <a:off x="822960" y="2895600"/>
            <a:ext cx="7498080" cy="2327994"/>
          </a:xfrm>
          <a:prstGeom prst="rect">
            <a:avLst/>
          </a:prstGeom>
        </p:spPr>
      </p:pic>
    </p:spTree>
    <p:extLst>
      <p:ext uri="{BB962C8B-B14F-4D97-AF65-F5344CB8AC3E}">
        <p14:creationId xmlns:p14="http://schemas.microsoft.com/office/powerpoint/2010/main" val="332509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sz="2000" dirty="0"/>
              <a:t>Click the View tab. In the Task Views group, click the down arrow under the </a:t>
            </a:r>
            <a:r>
              <a:rPr lang="en-US" sz="2000" dirty="0" smtClean="0"/>
              <a:t>Gantt Chart </a:t>
            </a:r>
            <a:r>
              <a:rPr lang="en-US" sz="2000" dirty="0"/>
              <a:t>button and then select Save View. The Save View dialog box appears </a:t>
            </a:r>
            <a:r>
              <a:rPr lang="en-US" sz="2000" dirty="0" smtClean="0"/>
              <a:t>with View </a:t>
            </a:r>
            <a:r>
              <a:rPr lang="en-US" sz="2000" dirty="0"/>
              <a:t>1 as the default name, as shown in </a:t>
            </a:r>
            <a:r>
              <a:rPr lang="en-US" sz="2000" dirty="0" smtClean="0"/>
              <a:t>the figure below.</a:t>
            </a:r>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r>
              <a:rPr lang="en-US" sz="2000" dirty="0" smtClean="0"/>
              <a:t>In </a:t>
            </a:r>
            <a:r>
              <a:rPr lang="en-US" sz="2000" dirty="0"/>
              <a:t>the Name field, key My Custom Gantt Chart and then click OK. The Save </a:t>
            </a:r>
            <a:r>
              <a:rPr lang="en-US" sz="2000" dirty="0" smtClean="0"/>
              <a:t>View dialog </a:t>
            </a:r>
            <a:r>
              <a:rPr lang="en-US" sz="2000" dirty="0"/>
              <a:t>box closes. Note that the name of the new view is listed on the left </a:t>
            </a:r>
            <a:r>
              <a:rPr lang="en-US" sz="2000" dirty="0" smtClean="0"/>
              <a:t>edge of </a:t>
            </a:r>
            <a:r>
              <a:rPr lang="en-US" sz="2000" dirty="0"/>
              <a:t>your screen. Your screen should look similar to </a:t>
            </a:r>
            <a:r>
              <a:rPr lang="en-US" sz="2000" dirty="0" smtClean="0"/>
              <a:t>the figure on the next slide.</a:t>
            </a: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pic>
        <p:nvPicPr>
          <p:cNvPr id="8" name="Picture 7"/>
          <p:cNvPicPr>
            <a:picLocks noChangeAspect="1"/>
          </p:cNvPicPr>
          <p:nvPr/>
        </p:nvPicPr>
        <p:blipFill>
          <a:blip r:embed="rId3"/>
          <a:stretch>
            <a:fillRect/>
          </a:stretch>
        </p:blipFill>
        <p:spPr>
          <a:xfrm>
            <a:off x="2971800" y="2971800"/>
            <a:ext cx="3200400" cy="1158355"/>
          </a:xfrm>
          <a:prstGeom prst="rect">
            <a:avLst/>
          </a:prstGeom>
        </p:spPr>
      </p:pic>
    </p:spTree>
    <p:extLst>
      <p:ext uri="{BB962C8B-B14F-4D97-AF65-F5344CB8AC3E}">
        <p14:creationId xmlns:p14="http://schemas.microsoft.com/office/powerpoint/2010/main" val="621596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pic>
        <p:nvPicPr>
          <p:cNvPr id="9" name="Picture 8"/>
          <p:cNvPicPr>
            <a:picLocks noChangeAspect="1"/>
          </p:cNvPicPr>
          <p:nvPr/>
        </p:nvPicPr>
        <p:blipFill>
          <a:blip r:embed="rId3"/>
          <a:stretch>
            <a:fillRect/>
          </a:stretch>
        </p:blipFill>
        <p:spPr>
          <a:xfrm>
            <a:off x="914400" y="1600200"/>
            <a:ext cx="7315200" cy="3275321"/>
          </a:xfrm>
          <a:prstGeom prst="rect">
            <a:avLst/>
          </a:prstGeom>
        </p:spPr>
      </p:pic>
      <p:sp>
        <p:nvSpPr>
          <p:cNvPr id="10"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spcBef>
                <a:spcPts val="1800"/>
              </a:spcBef>
              <a:buFont typeface="+mj-lt"/>
              <a:buAutoNum type="arabicPeriod" startAt="8"/>
            </a:pPr>
            <a:r>
              <a:rPr lang="en-US" sz="2000" dirty="0" smtClean="0"/>
              <a:t>Click </a:t>
            </a:r>
            <a:r>
              <a:rPr lang="en-US" sz="2000" dirty="0"/>
              <a:t>the Format tab. In the Gantt Chart Styles group, click the More </a:t>
            </a:r>
            <a:r>
              <a:rPr lang="en-US" sz="2000" dirty="0" smtClean="0"/>
              <a:t>button located </a:t>
            </a:r>
            <a:r>
              <a:rPr lang="en-US" sz="2000" dirty="0"/>
              <a:t>at the lower right of the bar graphics; see </a:t>
            </a:r>
            <a:r>
              <a:rPr lang="en-US" sz="2000" dirty="0" smtClean="0"/>
              <a:t>the top figure on the next slide.</a:t>
            </a:r>
            <a:endParaRPr lang="en-US" sz="2000" dirty="0"/>
          </a:p>
          <a:p>
            <a:pPr marL="457200" indent="-457200">
              <a:buFont typeface="+mj-lt"/>
              <a:buAutoNum type="arabicPeriod" startAt="8"/>
            </a:pPr>
            <a:endParaRPr lang="en-US" sz="2000" dirty="0" smtClean="0"/>
          </a:p>
          <a:p>
            <a:pPr marL="457200" indent="-457200">
              <a:buFont typeface="+mj-lt"/>
              <a:buAutoNum type="arabicPeriod" startAt="8"/>
            </a:pPr>
            <a:endParaRPr lang="en-US" sz="2000" dirty="0"/>
          </a:p>
        </p:txBody>
      </p:sp>
    </p:spTree>
    <p:extLst>
      <p:ext uri="{BB962C8B-B14F-4D97-AF65-F5344CB8AC3E}">
        <p14:creationId xmlns:p14="http://schemas.microsoft.com/office/powerpoint/2010/main" val="1613727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7" name="Picture 6"/>
          <p:cNvPicPr>
            <a:picLocks noChangeAspect="1"/>
          </p:cNvPicPr>
          <p:nvPr/>
        </p:nvPicPr>
        <p:blipFill>
          <a:blip r:embed="rId3"/>
          <a:stretch>
            <a:fillRect/>
          </a:stretch>
        </p:blipFill>
        <p:spPr>
          <a:xfrm>
            <a:off x="548640" y="2152650"/>
            <a:ext cx="8046720" cy="2747162"/>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
        <p:nvSpPr>
          <p:cNvPr id="10"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spcBef>
                <a:spcPts val="1800"/>
              </a:spcBef>
              <a:buFont typeface="+mj-lt"/>
              <a:buAutoNum type="arabicPeriod" startAt="9"/>
            </a:pPr>
            <a:r>
              <a:rPr lang="en-US" sz="2000" dirty="0"/>
              <a:t>The predefined Gantt Chart Style options appear as shown in </a:t>
            </a:r>
            <a:r>
              <a:rPr lang="en-US" sz="2000" dirty="0" smtClean="0"/>
              <a:t>the figure below. These are </a:t>
            </a:r>
            <a:r>
              <a:rPr lang="en-US" sz="2000" dirty="0"/>
              <a:t>divided into two style categories, one for scheduling and one for presentations</a:t>
            </a:r>
            <a:r>
              <a:rPr lang="en-US" sz="2000" dirty="0" smtClean="0"/>
              <a:t>. Select </a:t>
            </a:r>
            <a:r>
              <a:rPr lang="en-US" sz="2000" dirty="0"/>
              <a:t>the fourth style from the left in the scheduling category.</a:t>
            </a:r>
            <a:endParaRPr lang="en-US" sz="2000" dirty="0" smtClean="0"/>
          </a:p>
          <a:p>
            <a:pPr marL="457200" indent="-457200">
              <a:buFont typeface="+mj-lt"/>
              <a:buAutoNum type="arabicPeriod" startAt="9"/>
            </a:pPr>
            <a:endParaRPr lang="en-US" sz="2000" dirty="0"/>
          </a:p>
        </p:txBody>
      </p:sp>
      <p:pic>
        <p:nvPicPr>
          <p:cNvPr id="3" name="Picture 2"/>
          <p:cNvPicPr>
            <a:picLocks noChangeAspect="1"/>
          </p:cNvPicPr>
          <p:nvPr/>
        </p:nvPicPr>
        <p:blipFill>
          <a:blip r:embed="rId3"/>
          <a:stretch>
            <a:fillRect/>
          </a:stretch>
        </p:blipFill>
        <p:spPr>
          <a:xfrm>
            <a:off x="1600200" y="1551379"/>
            <a:ext cx="5943600" cy="1420421"/>
          </a:xfrm>
          <a:prstGeom prst="rect">
            <a:avLst/>
          </a:prstGeom>
        </p:spPr>
      </p:pic>
      <p:pic>
        <p:nvPicPr>
          <p:cNvPr id="4" name="Picture 3"/>
          <p:cNvPicPr>
            <a:picLocks noChangeAspect="1"/>
          </p:cNvPicPr>
          <p:nvPr/>
        </p:nvPicPr>
        <p:blipFill>
          <a:blip r:embed="rId4"/>
          <a:stretch>
            <a:fillRect/>
          </a:stretch>
        </p:blipFill>
        <p:spPr>
          <a:xfrm>
            <a:off x="1600200" y="4638673"/>
            <a:ext cx="5943600" cy="1140284"/>
          </a:xfrm>
          <a:prstGeom prst="rect">
            <a:avLst/>
          </a:prstGeom>
        </p:spPr>
      </p:pic>
    </p:spTree>
    <p:extLst>
      <p:ext uri="{BB962C8B-B14F-4D97-AF65-F5344CB8AC3E}">
        <p14:creationId xmlns:p14="http://schemas.microsoft.com/office/powerpoint/2010/main" val="878106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Gantt Chart Styles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
        <p:nvSpPr>
          <p:cNvPr id="10" name="Text Placeholder 2"/>
          <p:cNvSpPr>
            <a:spLocks noGrp="1"/>
          </p:cNvSpPr>
          <p:nvPr>
            <p:ph type="body" idx="1"/>
          </p:nvPr>
        </p:nvSpPr>
        <p:spPr>
          <a:xfrm>
            <a:off x="457200" y="1524000"/>
            <a:ext cx="8229600" cy="4953000"/>
          </a:xfrm>
        </p:spPr>
        <p:txBody>
          <a:bodyPr/>
          <a:lstStyle/>
          <a:p>
            <a:pPr marL="457200" indent="-457200">
              <a:spcBef>
                <a:spcPts val="1800"/>
              </a:spcBef>
              <a:buFont typeface="+mj-lt"/>
              <a:buAutoNum type="arabicPeriod" startAt="10"/>
            </a:pPr>
            <a:r>
              <a:rPr lang="en-US" sz="2000" dirty="0" smtClean="0"/>
              <a:t>On </a:t>
            </a:r>
            <a:r>
              <a:rPr lang="en-US" sz="2000" dirty="0"/>
              <a:t>the Format ribbon, in the Bar Styles group, click the Critical Tasks </a:t>
            </a:r>
            <a:r>
              <a:rPr lang="en-US" sz="2000" dirty="0" smtClean="0"/>
              <a:t>check </a:t>
            </a:r>
            <a:r>
              <a:rPr lang="en-US" sz="2000" dirty="0"/>
              <a:t>box</a:t>
            </a:r>
            <a:r>
              <a:rPr lang="en-US" sz="2000" dirty="0" smtClean="0"/>
              <a:t>. Your </a:t>
            </a:r>
            <a:r>
              <a:rPr lang="en-US" sz="2000" dirty="0"/>
              <a:t>screen should look </a:t>
            </a:r>
            <a:r>
              <a:rPr lang="en-US" sz="2000" dirty="0" smtClean="0"/>
              <a:t>like the figure below.</a:t>
            </a:r>
          </a:p>
          <a:p>
            <a:pPr marL="457200" indent="-457200">
              <a:spcBef>
                <a:spcPts val="1800"/>
              </a:spcBef>
              <a:buFont typeface="+mj-lt"/>
              <a:buAutoNum type="arabicPeriod" startAt="10"/>
            </a:pPr>
            <a:endParaRPr lang="en-US" sz="2000" dirty="0"/>
          </a:p>
          <a:p>
            <a:pPr marL="457200" indent="-457200">
              <a:spcBef>
                <a:spcPts val="1800"/>
              </a:spcBef>
              <a:buFont typeface="+mj-lt"/>
              <a:buAutoNum type="arabicPeriod" startAt="10"/>
            </a:pPr>
            <a:endParaRPr lang="en-US" sz="2000" dirty="0" smtClean="0"/>
          </a:p>
          <a:p>
            <a:pPr marL="457200" indent="-457200">
              <a:spcBef>
                <a:spcPts val="1800"/>
              </a:spcBef>
              <a:buFont typeface="+mj-lt"/>
              <a:buAutoNum type="arabicPeriod" startAt="10"/>
            </a:pPr>
            <a:endParaRPr lang="en-US" sz="2000" dirty="0"/>
          </a:p>
          <a:p>
            <a:pPr marL="457200" indent="-457200">
              <a:spcBef>
                <a:spcPts val="1800"/>
              </a:spcBef>
              <a:buFont typeface="+mj-lt"/>
              <a:buAutoNum type="arabicPeriod" startAt="10"/>
            </a:pPr>
            <a:endParaRPr lang="en-US" sz="2000" dirty="0" smtClean="0"/>
          </a:p>
          <a:p>
            <a:pPr marL="457200" indent="-457200">
              <a:spcBef>
                <a:spcPts val="1800"/>
              </a:spcBef>
              <a:buFont typeface="+mj-lt"/>
              <a:buAutoNum type="arabicPeriod" startAt="10"/>
            </a:pPr>
            <a:endParaRPr lang="en-US" sz="2000" dirty="0"/>
          </a:p>
          <a:p>
            <a:pPr marL="457200" indent="-457200">
              <a:spcBef>
                <a:spcPts val="3000"/>
              </a:spcBef>
              <a:buFont typeface="+mj-lt"/>
              <a:buAutoNum type="arabicPeriod" startAt="10"/>
            </a:pPr>
            <a:r>
              <a:rPr lang="en-US" sz="2000" dirty="0"/>
              <a:t>SAVE the project schedule.</a:t>
            </a:r>
          </a:p>
          <a:p>
            <a:pPr>
              <a:spcBef>
                <a:spcPts val="600"/>
              </a:spcBef>
            </a:pPr>
            <a:r>
              <a:rPr lang="en-US" sz="2000" dirty="0"/>
              <a:t>PAUSE. LEAVE the project schedule open to use in the next exercise.</a:t>
            </a:r>
          </a:p>
        </p:txBody>
      </p:sp>
      <p:pic>
        <p:nvPicPr>
          <p:cNvPr id="8" name="Picture 7"/>
          <p:cNvPicPr>
            <a:picLocks noChangeAspect="1"/>
          </p:cNvPicPr>
          <p:nvPr/>
        </p:nvPicPr>
        <p:blipFill>
          <a:blip r:embed="rId3"/>
          <a:stretch>
            <a:fillRect/>
          </a:stretch>
        </p:blipFill>
        <p:spPr>
          <a:xfrm>
            <a:off x="1051560" y="2332134"/>
            <a:ext cx="7040880" cy="2768987"/>
          </a:xfrm>
          <a:prstGeom prst="rect">
            <a:avLst/>
          </a:prstGeom>
        </p:spPr>
      </p:pic>
    </p:spTree>
    <p:extLst>
      <p:ext uri="{BB962C8B-B14F-4D97-AF65-F5344CB8AC3E}">
        <p14:creationId xmlns:p14="http://schemas.microsoft.com/office/powerpoint/2010/main" val="2328183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Modifying </a:t>
            </a:r>
            <a:r>
              <a:rPr lang="en-US" dirty="0" smtClean="0">
                <a:effectLst/>
              </a:rPr>
              <a:t>Text Appearance in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Microsoft Project enables you to change the way text appears within a view</a:t>
            </a:r>
            <a:r>
              <a:rPr lang="en-US" dirty="0" smtClean="0"/>
              <a:t>.</a:t>
            </a:r>
          </a:p>
          <a:p>
            <a:pPr lvl="0"/>
            <a:r>
              <a:rPr lang="en-US" dirty="0" smtClean="0"/>
              <a:t>You </a:t>
            </a:r>
            <a:r>
              <a:rPr lang="en-US" dirty="0"/>
              <a:t>can </a:t>
            </a:r>
            <a:r>
              <a:rPr lang="en-US" dirty="0" smtClean="0"/>
              <a:t>modify the </a:t>
            </a:r>
            <a:r>
              <a:rPr lang="en-US" dirty="0"/>
              <a:t>appearance of an entire category of tasks, such as summary tasks or milestones, or </a:t>
            </a:r>
            <a:r>
              <a:rPr lang="en-US" dirty="0" smtClean="0"/>
              <a:t>you can </a:t>
            </a:r>
            <a:r>
              <a:rPr lang="en-US" dirty="0"/>
              <a:t>change the appearance of an individual cell</a:t>
            </a:r>
            <a:r>
              <a:rPr lang="en-US" dirty="0" smtClean="0"/>
              <a:t>.</a:t>
            </a:r>
          </a:p>
          <a:p>
            <a:pPr lvl="0"/>
            <a:r>
              <a:rPr lang="en-US" dirty="0" smtClean="0"/>
              <a:t>This </a:t>
            </a:r>
            <a:r>
              <a:rPr lang="en-US" dirty="0"/>
              <a:t>feature allows you to call attention </a:t>
            </a:r>
            <a:r>
              <a:rPr lang="en-US" dirty="0" smtClean="0"/>
              <a:t>to specific </a:t>
            </a:r>
            <a:r>
              <a:rPr lang="en-US" dirty="0"/>
              <a:t>items or to offset a specific type of task with color and font size or type</a:t>
            </a:r>
            <a:r>
              <a:rPr lang="en-US" dirty="0" smtClean="0"/>
              <a:t>.</a:t>
            </a:r>
          </a:p>
          <a:p>
            <a:pPr lvl="0"/>
            <a:r>
              <a:rPr lang="en-US" dirty="0"/>
              <a:t>In this exercise, you will modify the way all text appears for summary tasks. In the </a:t>
            </a:r>
            <a:r>
              <a:rPr lang="en-US" dirty="0" smtClean="0"/>
              <a:t>next exercise</a:t>
            </a:r>
            <a:r>
              <a:rPr lang="en-US" dirty="0"/>
              <a:t>, you will modify a single piece of text.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4197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Text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USE the project schedule </a:t>
            </a:r>
            <a:r>
              <a:rPr lang="en-US" sz="2000" dirty="0" smtClean="0"/>
              <a:t>from the </a:t>
            </a:r>
            <a:r>
              <a:rPr lang="en-US" sz="2000" dirty="0"/>
              <a:t>previous exercise.</a:t>
            </a:r>
          </a:p>
          <a:p>
            <a:pPr marL="457200" indent="-457200">
              <a:buFont typeface="+mj-lt"/>
              <a:buAutoNum type="arabicPeriod"/>
            </a:pPr>
            <a:r>
              <a:rPr lang="en-US" sz="2000" dirty="0"/>
              <a:t>Click the Task tab, click the down arrow under the Gantt Chart button, and </a:t>
            </a:r>
            <a:r>
              <a:rPr lang="en-US" sz="2000" dirty="0" smtClean="0"/>
              <a:t>select More </a:t>
            </a:r>
            <a:r>
              <a:rPr lang="en-US" sz="2000" dirty="0"/>
              <a:t>Views. The More Views dialog box appears.</a:t>
            </a:r>
          </a:p>
          <a:p>
            <a:pPr marL="457200" indent="-457200">
              <a:buFont typeface="+mj-lt"/>
              <a:buAutoNum type="arabicPeriod"/>
            </a:pPr>
            <a:r>
              <a:rPr lang="en-US" sz="2000" dirty="0" smtClean="0"/>
              <a:t>In </a:t>
            </a:r>
            <a:r>
              <a:rPr lang="en-US" sz="2000" dirty="0"/>
              <a:t>the More Views dialog box, select Task Sheet and then click Apply. The </a:t>
            </a:r>
            <a:r>
              <a:rPr lang="en-US" sz="2000" dirty="0" smtClean="0"/>
              <a:t>Detail Gantt </a:t>
            </a:r>
            <a:r>
              <a:rPr lang="en-US" sz="2000" dirty="0"/>
              <a:t>view appears</a:t>
            </a:r>
            <a:r>
              <a:rPr lang="en-US" sz="2000" dirty="0" smtClean="0"/>
              <a:t>.</a:t>
            </a:r>
          </a:p>
          <a:p>
            <a:pPr marL="457200" indent="-457200">
              <a:buFont typeface="+mj-lt"/>
              <a:buAutoNum type="arabicPeriod"/>
            </a:pPr>
            <a:r>
              <a:rPr lang="en-US" sz="2000" dirty="0"/>
              <a:t>Press the F5 key. In the ID box, key 0 and then press Enter. This brings you </a:t>
            </a:r>
            <a:r>
              <a:rPr lang="en-US" sz="2000" dirty="0" smtClean="0"/>
              <a:t>to the </a:t>
            </a:r>
            <a:r>
              <a:rPr lang="en-US" sz="2000" dirty="0"/>
              <a:t>top of the Gantt chart.</a:t>
            </a:r>
          </a:p>
          <a:p>
            <a:pPr marL="457200" indent="-457200">
              <a:buFont typeface="+mj-lt"/>
              <a:buAutoNum type="arabicPeriod"/>
            </a:pPr>
            <a:r>
              <a:rPr lang="en-US" sz="2000" dirty="0" smtClean="0"/>
              <a:t>Click </a:t>
            </a:r>
            <a:r>
              <a:rPr lang="en-US" sz="2000" dirty="0"/>
              <a:t>the Format tab under Text Sheet Tools. Then, in the Format group, click </a:t>
            </a:r>
            <a:r>
              <a:rPr lang="en-US" sz="2000" dirty="0" smtClean="0"/>
              <a:t>Text Styles</a:t>
            </a:r>
            <a:r>
              <a:rPr lang="en-US" sz="2000" dirty="0"/>
              <a:t>. The Text Styles dialog box appears</a:t>
            </a:r>
            <a:r>
              <a:rPr lang="en-US" sz="2000" dirty="0" smtClean="0"/>
              <a:t>.</a:t>
            </a:r>
          </a:p>
          <a:p>
            <a:pPr marL="457200" indent="-457200">
              <a:buFont typeface="+mj-lt"/>
              <a:buAutoNum type="arabicPeriod"/>
            </a:pPr>
            <a:r>
              <a:rPr lang="en-US" sz="2000" dirty="0"/>
              <a:t>In the Items to Change: box, click the submenu arrow and select Summary Tasks from the list</a:t>
            </a:r>
            <a:r>
              <a:rPr lang="en-US" sz="2000" dirty="0" smtClean="0"/>
              <a:t>.</a:t>
            </a:r>
          </a:p>
          <a:p>
            <a:pPr marL="457200" indent="-457200">
              <a:buFont typeface="+mj-lt"/>
              <a:buAutoNum type="arabicPeriod"/>
            </a:pPr>
            <a:r>
              <a:rPr lang="en-US" sz="2000" dirty="0"/>
              <a:t>In the Font: box, leave the default font type as it is. In the Font Style: box, </a:t>
            </a:r>
            <a:r>
              <a:rPr lang="en-US" sz="2000" dirty="0" smtClean="0"/>
              <a:t>select Bold </a:t>
            </a:r>
            <a:r>
              <a:rPr lang="en-US" sz="2000" dirty="0"/>
              <a:t>Italic.</a:t>
            </a:r>
          </a:p>
          <a:p>
            <a:pPr marL="457200" indent="-457200">
              <a:buFont typeface="+mj-lt"/>
              <a:buAutoNum type="arabicPeriod"/>
            </a:pP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3612178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Text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3276600" cy="4953000"/>
          </a:xfrm>
        </p:spPr>
        <p:txBody>
          <a:bodyPr/>
          <a:lstStyle/>
          <a:p>
            <a:pPr marL="457200" indent="-457200">
              <a:buFont typeface="+mj-lt"/>
              <a:buAutoNum type="arabicPeriod" startAt="7"/>
            </a:pPr>
            <a:r>
              <a:rPr lang="en-US" dirty="0" smtClean="0"/>
              <a:t>In </a:t>
            </a:r>
            <a:r>
              <a:rPr lang="en-US" dirty="0"/>
              <a:t>the Size: box, select </a:t>
            </a:r>
            <a:r>
              <a:rPr lang="en-US" dirty="0" smtClean="0"/>
              <a:t>12.</a:t>
            </a:r>
            <a:endParaRPr lang="en-US" dirty="0"/>
          </a:p>
          <a:p>
            <a:pPr marL="457200" indent="-457200">
              <a:buFont typeface="+mj-lt"/>
              <a:buAutoNum type="arabicPeriod" startAt="7"/>
            </a:pPr>
            <a:r>
              <a:rPr lang="en-US" dirty="0" smtClean="0"/>
              <a:t>In </a:t>
            </a:r>
            <a:r>
              <a:rPr lang="en-US" dirty="0"/>
              <a:t>the Color: box, select White.</a:t>
            </a:r>
          </a:p>
          <a:p>
            <a:pPr marL="457200" indent="-457200">
              <a:buFont typeface="+mj-lt"/>
              <a:buAutoNum type="arabicPeriod" startAt="7"/>
            </a:pPr>
            <a:r>
              <a:rPr lang="en-US" dirty="0" smtClean="0"/>
              <a:t>In </a:t>
            </a:r>
            <a:r>
              <a:rPr lang="en-US" dirty="0"/>
              <a:t>the Background Color: box, select dark blue (ScreenTip will show as Blue, </a:t>
            </a:r>
            <a:r>
              <a:rPr lang="en-US" dirty="0" smtClean="0"/>
              <a:t>Darker 50</a:t>
            </a:r>
            <a:r>
              <a:rPr lang="en-US" dirty="0"/>
              <a:t>%). Your Text Styles dialog box will look similar to </a:t>
            </a:r>
            <a:r>
              <a:rPr lang="en-US" dirty="0" smtClean="0"/>
              <a:t>the figure at right.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pic>
        <p:nvPicPr>
          <p:cNvPr id="4" name="Picture 3"/>
          <p:cNvPicPr>
            <a:picLocks noChangeAspect="1"/>
          </p:cNvPicPr>
          <p:nvPr/>
        </p:nvPicPr>
        <p:blipFill>
          <a:blip r:embed="rId3"/>
          <a:stretch>
            <a:fillRect/>
          </a:stretch>
        </p:blipFill>
        <p:spPr>
          <a:xfrm>
            <a:off x="4267200" y="1676400"/>
            <a:ext cx="4276725" cy="4000500"/>
          </a:xfrm>
          <a:prstGeom prst="rect">
            <a:avLst/>
          </a:prstGeom>
        </p:spPr>
      </p:pic>
    </p:spTree>
    <p:extLst>
      <p:ext uri="{BB962C8B-B14F-4D97-AF65-F5344CB8AC3E}">
        <p14:creationId xmlns:p14="http://schemas.microsoft.com/office/powerpoint/2010/main" val="2696171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Text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0"/>
            </a:pPr>
            <a:r>
              <a:rPr lang="en-US" dirty="0"/>
              <a:t>Click OK. Microsoft Project changes the formatting of all summary tasks to </a:t>
            </a:r>
            <a:r>
              <a:rPr lang="en-US" dirty="0" smtClean="0"/>
              <a:t>the attributes </a:t>
            </a:r>
            <a:r>
              <a:rPr lang="en-US" dirty="0"/>
              <a:t>you specified. Your screen should look similar </a:t>
            </a:r>
            <a:r>
              <a:rPr lang="en-US" dirty="0" smtClean="0"/>
              <a:t>to the figure on the next slide.</a:t>
            </a:r>
          </a:p>
          <a:p>
            <a:pPr marL="457200" indent="-457200">
              <a:buFont typeface="+mj-lt"/>
              <a:buAutoNum type="arabicPeriod" startAt="10"/>
            </a:pPr>
            <a:r>
              <a:rPr lang="en-US" dirty="0"/>
              <a:t>SAVE the project schedule.</a:t>
            </a:r>
          </a:p>
          <a:p>
            <a:r>
              <a:rPr lang="en-US"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1667474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Text in a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8" name="Picture 7"/>
          <p:cNvPicPr>
            <a:picLocks noChangeAspect="1"/>
          </p:cNvPicPr>
          <p:nvPr/>
        </p:nvPicPr>
        <p:blipFill>
          <a:blip r:embed="rId3"/>
          <a:stretch>
            <a:fillRect/>
          </a:stretch>
        </p:blipFill>
        <p:spPr>
          <a:xfrm>
            <a:off x="1051560" y="1556183"/>
            <a:ext cx="7040880" cy="4387417"/>
          </a:xfrm>
          <a:prstGeom prst="rect">
            <a:avLst/>
          </a:prstGeom>
        </p:spPr>
      </p:pic>
    </p:spTree>
    <p:extLst>
      <p:ext uri="{BB962C8B-B14F-4D97-AF65-F5344CB8AC3E}">
        <p14:creationId xmlns:p14="http://schemas.microsoft.com/office/powerpoint/2010/main" val="1744803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Modifying the </a:t>
            </a:r>
            <a:r>
              <a:rPr lang="en-US" dirty="0">
                <a:effectLst/>
              </a:rPr>
              <a:t>Appearance of a Single Piece of Text</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In the following exercise, you will modify a single piece of text in the Task Sheet </a:t>
            </a:r>
            <a:r>
              <a:rPr lang="en-US" dirty="0" smtClean="0"/>
              <a:t>view using </a:t>
            </a:r>
            <a:r>
              <a:rPr lang="en-US" dirty="0"/>
              <a:t>the cost table</a:t>
            </a:r>
            <a:r>
              <a:rPr lang="en-US" dirty="0" smtClean="0"/>
              <a:t>.</a:t>
            </a:r>
          </a:p>
          <a:p>
            <a:pPr lvl="0"/>
            <a:r>
              <a:rPr lang="en-US" dirty="0"/>
              <a:t>Modified text remains modified every time it is called up in that view, regardless of the </a:t>
            </a:r>
            <a:r>
              <a:rPr lang="en-US" dirty="0" smtClean="0"/>
              <a:t>table you </a:t>
            </a:r>
            <a:r>
              <a:rPr lang="en-US" dirty="0"/>
              <a:t>are using</a:t>
            </a:r>
            <a:r>
              <a:rPr lang="en-US" dirty="0" smtClean="0"/>
              <a:t>.</a:t>
            </a:r>
          </a:p>
          <a:p>
            <a:pPr lvl="0"/>
            <a:r>
              <a:rPr lang="en-US" dirty="0" smtClean="0"/>
              <a:t>For </a:t>
            </a:r>
            <a:r>
              <a:rPr lang="en-US" dirty="0"/>
              <a:t>example, if you were to switch to the summary table after you </a:t>
            </a:r>
            <a:r>
              <a:rPr lang="en-US" dirty="0" smtClean="0"/>
              <a:t>formatted this </a:t>
            </a:r>
            <a:r>
              <a:rPr lang="en-US" dirty="0"/>
              <a:t>text, it appears with the new formatting.</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Tree>
    <p:extLst>
      <p:ext uri="{BB962C8B-B14F-4D97-AF65-F5344CB8AC3E}">
        <p14:creationId xmlns:p14="http://schemas.microsoft.com/office/powerpoint/2010/main" val="3874986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a:t>
            </a:r>
            <a:r>
              <a:rPr lang="en-US" sz="2900" dirty="0" smtClean="0">
                <a:effectLst/>
              </a:rPr>
              <a:t>a</a:t>
            </a:r>
            <a:r>
              <a:rPr lang="en-US" sz="2900" dirty="0" smtClean="0">
                <a:effectLst/>
              </a:rPr>
              <a:t> Single Piece of Text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USE the project schedule </a:t>
            </a:r>
            <a:r>
              <a:rPr lang="en-US" dirty="0" smtClean="0"/>
              <a:t>from the </a:t>
            </a:r>
            <a:r>
              <a:rPr lang="en-US" dirty="0"/>
              <a:t>previous exercise.</a:t>
            </a:r>
          </a:p>
          <a:p>
            <a:pPr marL="457200" indent="-457200">
              <a:buFont typeface="+mj-lt"/>
              <a:buAutoNum type="arabicPeriod"/>
            </a:pPr>
            <a:r>
              <a:rPr lang="en-US" dirty="0"/>
              <a:t>On the ribbon, click the View tab. In the Data group, click the Tables button </a:t>
            </a:r>
            <a:r>
              <a:rPr lang="en-US" dirty="0" smtClean="0"/>
              <a:t>and then </a:t>
            </a:r>
            <a:r>
              <a:rPr lang="en-US" dirty="0"/>
              <a:t>select Cost.</a:t>
            </a:r>
          </a:p>
          <a:p>
            <a:pPr marL="457200" indent="-457200">
              <a:buFont typeface="+mj-lt"/>
              <a:buAutoNum type="arabicPeriod"/>
            </a:pPr>
            <a:r>
              <a:rPr lang="en-US" dirty="0" smtClean="0"/>
              <a:t>Auto‐fit </a:t>
            </a:r>
            <a:r>
              <a:rPr lang="en-US" dirty="0"/>
              <a:t>all the columns to see all the data and then select the Total Cost cell </a:t>
            </a:r>
            <a:r>
              <a:rPr lang="en-US" dirty="0" smtClean="0"/>
              <a:t>for task </a:t>
            </a:r>
            <a:r>
              <a:rPr lang="en-US" dirty="0"/>
              <a:t>38, Internal Testing</a:t>
            </a:r>
            <a:r>
              <a:rPr lang="en-US" dirty="0" smtClean="0"/>
              <a:t>.</a:t>
            </a:r>
          </a:p>
          <a:p>
            <a:pPr marL="457200" indent="-457200">
              <a:buFont typeface="+mj-lt"/>
              <a:buAutoNum type="arabicPeriod"/>
            </a:pPr>
            <a:r>
              <a:rPr lang="en-US" dirty="0"/>
              <a:t>Select the Task tab and then, in the Font group, click the expand button at </a:t>
            </a:r>
            <a:r>
              <a:rPr lang="en-US" dirty="0" smtClean="0"/>
              <a:t>the lower‐right </a:t>
            </a:r>
            <a:r>
              <a:rPr lang="en-US" dirty="0"/>
              <a:t>corner of that group. The Font dialog box appears.</a:t>
            </a:r>
          </a:p>
          <a:p>
            <a:pPr marL="457200" indent="-457200">
              <a:buFont typeface="+mj-lt"/>
              <a:buAutoNum type="arabicPeriod"/>
            </a:pPr>
            <a:r>
              <a:rPr lang="en-US" dirty="0" smtClean="0"/>
              <a:t>Change </a:t>
            </a:r>
            <a:r>
              <a:rPr lang="en-US" dirty="0"/>
              <a:t>the font color to black and the background color to yellow. Your </a:t>
            </a:r>
            <a:r>
              <a:rPr lang="en-US" dirty="0" smtClean="0"/>
              <a:t>screen should </a:t>
            </a:r>
            <a:r>
              <a:rPr lang="en-US" dirty="0"/>
              <a:t>look similar to </a:t>
            </a:r>
            <a:r>
              <a:rPr lang="en-US" dirty="0" smtClean="0"/>
              <a:t>the figure on the next slide.</a:t>
            </a:r>
          </a:p>
          <a:p>
            <a:pPr marL="457200" indent="-457200">
              <a:buFont typeface="+mj-lt"/>
              <a:buAutoNum type="arabicPeriod"/>
            </a:pP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spTree>
    <p:extLst>
      <p:ext uri="{BB962C8B-B14F-4D97-AF65-F5344CB8AC3E}">
        <p14:creationId xmlns:p14="http://schemas.microsoft.com/office/powerpoint/2010/main" val="249571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a:t>
            </a:r>
            <a:r>
              <a:rPr lang="en-US" sz="2900" dirty="0" smtClean="0">
                <a:effectLst/>
              </a:rPr>
              <a:t>a</a:t>
            </a:r>
            <a:r>
              <a:rPr lang="en-US" sz="2900" dirty="0" smtClean="0">
                <a:effectLst/>
              </a:rPr>
              <a:t> Single Piece of Text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pic>
        <p:nvPicPr>
          <p:cNvPr id="8" name="Picture 7"/>
          <p:cNvPicPr>
            <a:picLocks noChangeAspect="1"/>
          </p:cNvPicPr>
          <p:nvPr/>
        </p:nvPicPr>
        <p:blipFill>
          <a:blip r:embed="rId3"/>
          <a:stretch>
            <a:fillRect/>
          </a:stretch>
        </p:blipFill>
        <p:spPr>
          <a:xfrm>
            <a:off x="914400" y="1971666"/>
            <a:ext cx="7315200" cy="3787573"/>
          </a:xfrm>
          <a:prstGeom prst="rect">
            <a:avLst/>
          </a:prstGeom>
        </p:spPr>
      </p:pic>
    </p:spTree>
    <p:extLst>
      <p:ext uri="{BB962C8B-B14F-4D97-AF65-F5344CB8AC3E}">
        <p14:creationId xmlns:p14="http://schemas.microsoft.com/office/powerpoint/2010/main" val="72512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153400" cy="4505803"/>
          </a:xfrm>
        </p:spPr>
        <p:txBody>
          <a:bodyPr/>
          <a:lstStyle/>
          <a:p>
            <a:pPr lvl="0"/>
            <a:r>
              <a:rPr lang="en-US" dirty="0"/>
              <a:t>In Microsoft Project, you can use the Bar Styles dialog box </a:t>
            </a:r>
            <a:r>
              <a:rPr lang="en-US" dirty="0" smtClean="0"/>
              <a:t>(see the figure on the next slide) </a:t>
            </a:r>
            <a:r>
              <a:rPr lang="en-US" dirty="0"/>
              <a:t>to </a:t>
            </a:r>
            <a:r>
              <a:rPr lang="en-US" dirty="0" smtClean="0"/>
              <a:t>customize the </a:t>
            </a:r>
            <a:r>
              <a:rPr lang="en-US" dirty="0"/>
              <a:t>appearance of items on the Gantt chart</a:t>
            </a:r>
            <a:r>
              <a:rPr lang="en-US" dirty="0" smtClean="0"/>
              <a:t>.</a:t>
            </a:r>
          </a:p>
          <a:p>
            <a:pPr lvl="0"/>
            <a:r>
              <a:rPr lang="en-US" dirty="0" smtClean="0"/>
              <a:t>This </a:t>
            </a:r>
            <a:r>
              <a:rPr lang="en-US" dirty="0"/>
              <a:t>dialog box enables you to change </a:t>
            </a:r>
            <a:r>
              <a:rPr lang="en-US" dirty="0" smtClean="0"/>
              <a:t>the appearance </a:t>
            </a:r>
            <a:r>
              <a:rPr lang="en-US" dirty="0"/>
              <a:t>of items such as task bars, milestones, summary bars, and text that appear </a:t>
            </a:r>
            <a:r>
              <a:rPr lang="en-US" dirty="0" smtClean="0"/>
              <a:t>on the </a:t>
            </a:r>
            <a:r>
              <a:rPr lang="en-US" dirty="0"/>
              <a:t>Gantt chart</a:t>
            </a:r>
            <a:r>
              <a:rPr lang="en-US" dirty="0" smtClean="0"/>
              <a:t>.</a:t>
            </a:r>
          </a:p>
          <a:p>
            <a:pPr lvl="0"/>
            <a:r>
              <a:rPr lang="en-US" dirty="0" smtClean="0"/>
              <a:t>You </a:t>
            </a:r>
            <a:r>
              <a:rPr lang="en-US" dirty="0"/>
              <a:t>can change characteristics such as bar types, patterns, colors, splits</a:t>
            </a:r>
            <a:r>
              <a:rPr lang="en-US" dirty="0" smtClean="0"/>
              <a:t>, and </a:t>
            </a:r>
            <a:r>
              <a:rPr lang="en-US" dirty="0"/>
              <a:t>shapes.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Appearance of </a:t>
            </a:r>
            <a:r>
              <a:rPr lang="en-US" sz="2900" dirty="0" smtClean="0">
                <a:effectLst/>
              </a:rPr>
              <a:t>a</a:t>
            </a:r>
            <a:r>
              <a:rPr lang="en-US" sz="2900" dirty="0" smtClean="0">
                <a:effectLst/>
              </a:rPr>
              <a:t> Single Piece of Text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dirty="0"/>
              <a:t>Click OK. Notice that only that cell has changed font and background color.</a:t>
            </a:r>
          </a:p>
          <a:p>
            <a:pPr marL="457200" indent="-457200">
              <a:buFont typeface="+mj-lt"/>
              <a:buAutoNum type="arabicPeriod" startAt="5"/>
            </a:pPr>
            <a:r>
              <a:rPr lang="en-US" dirty="0" smtClean="0"/>
              <a:t>SAVE </a:t>
            </a:r>
            <a:r>
              <a:rPr lang="en-US" dirty="0"/>
              <a:t>the project schedule.</a:t>
            </a:r>
          </a:p>
          <a:p>
            <a:r>
              <a:rPr lang="en-US" dirty="0"/>
              <a:t>PAUSE. LEAVE the project schedule open to use in the next exercise.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1456688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Custom Fields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smtClean="0"/>
              <a:t>With Microsoft </a:t>
            </a:r>
            <a:r>
              <a:rPr lang="en-US" sz="2000" dirty="0"/>
              <a:t>Project, you have the ability to create custom, user‐defined fields to meet </a:t>
            </a:r>
            <a:r>
              <a:rPr lang="en-US" sz="2000" dirty="0" smtClean="0"/>
              <a:t>your needs</a:t>
            </a:r>
            <a:r>
              <a:rPr lang="en-US" sz="2000" dirty="0"/>
              <a:t>. Custom fields are the starting point for you to create customized tables, views</a:t>
            </a:r>
            <a:r>
              <a:rPr lang="en-US" sz="2000" dirty="0" smtClean="0"/>
              <a:t>, and </a:t>
            </a:r>
            <a:r>
              <a:rPr lang="en-US" sz="2000" dirty="0"/>
              <a:t>reports</a:t>
            </a:r>
            <a:r>
              <a:rPr lang="en-US" sz="2000" dirty="0" smtClean="0"/>
              <a:t>.</a:t>
            </a:r>
          </a:p>
          <a:p>
            <a:pPr lvl="0"/>
            <a:r>
              <a:rPr lang="en-US" sz="2000" dirty="0"/>
              <a:t>In the </a:t>
            </a:r>
            <a:r>
              <a:rPr lang="en-US" sz="2000" dirty="0" smtClean="0"/>
              <a:t>following exercise</a:t>
            </a:r>
            <a:r>
              <a:rPr lang="en-US" sz="2000" dirty="0"/>
              <a:t>, you will create two custom text fields. A </a:t>
            </a:r>
            <a:r>
              <a:rPr lang="en-US" sz="2000" b="1" i="1" dirty="0"/>
              <a:t>custom field</a:t>
            </a:r>
            <a:r>
              <a:rPr lang="en-US" sz="2000" dirty="0"/>
              <a:t> is a </a:t>
            </a:r>
            <a:r>
              <a:rPr lang="en-US" sz="2000" dirty="0" smtClean="0"/>
              <a:t>user-definable field</a:t>
            </a:r>
            <a:r>
              <a:rPr lang="en-US" sz="2000" dirty="0"/>
              <a:t>. Text fields are available for you to enter any type of text‐based information</a:t>
            </a:r>
            <a:r>
              <a:rPr lang="en-US" sz="2000" dirty="0" smtClean="0"/>
              <a:t>. In </a:t>
            </a:r>
            <a:r>
              <a:rPr lang="en-US" sz="2000" dirty="0"/>
              <a:t>this exercise, you will </a:t>
            </a:r>
            <a:r>
              <a:rPr lang="en-US" sz="2000" dirty="0" smtClean="0"/>
              <a:t>create </a:t>
            </a:r>
            <a:r>
              <a:rPr lang="en-US" sz="2000" dirty="0"/>
              <a:t>a custom field for the </a:t>
            </a:r>
            <a:r>
              <a:rPr lang="en-US" sz="2000" dirty="0" smtClean="0"/>
              <a:t>survey location and another for </a:t>
            </a:r>
            <a:r>
              <a:rPr lang="en-US" sz="2000" dirty="0"/>
              <a:t>the name of the authority who will approve </a:t>
            </a:r>
            <a:r>
              <a:rPr lang="en-US" sz="2000" dirty="0" smtClean="0"/>
              <a:t>those locations.</a:t>
            </a:r>
          </a:p>
          <a:p>
            <a:r>
              <a:rPr lang="en-US" sz="2000" dirty="0" smtClean="0"/>
              <a:t>When </a:t>
            </a:r>
            <a:r>
              <a:rPr lang="en-US" sz="2000" dirty="0"/>
              <a:t>planning your project, ensure there is </a:t>
            </a:r>
            <a:r>
              <a:rPr lang="en-US" sz="2000" dirty="0" smtClean="0"/>
              <a:t>justification to </a:t>
            </a:r>
            <a:r>
              <a:rPr lang="en-US" sz="2000" dirty="0"/>
              <a:t>set up custom fields. In other words, collecting and recording data simply because </a:t>
            </a:r>
            <a:r>
              <a:rPr lang="en-US" sz="2000" dirty="0" smtClean="0"/>
              <a:t>the option </a:t>
            </a:r>
            <a:r>
              <a:rPr lang="en-US" sz="2000" dirty="0"/>
              <a:t>is available does not mean it is necessarily a good idea. The data you collect and </a:t>
            </a:r>
            <a:r>
              <a:rPr lang="en-US" sz="2000" dirty="0" smtClean="0"/>
              <a:t>record should </a:t>
            </a:r>
            <a:r>
              <a:rPr lang="en-US" sz="2000" dirty="0"/>
              <a:t>add value.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Tree>
    <p:extLst>
      <p:ext uri="{BB962C8B-B14F-4D97-AF65-F5344CB8AC3E}">
        <p14:creationId xmlns:p14="http://schemas.microsoft.com/office/powerpoint/2010/main" val="34547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Text Field</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971800" cy="4953000"/>
          </a:xfrm>
        </p:spPr>
        <p:txBody>
          <a:bodyPr/>
          <a:lstStyle/>
          <a:p>
            <a:r>
              <a:rPr lang="en-US" sz="2000" dirty="0"/>
              <a:t>GET READY. USE the project schedule </a:t>
            </a:r>
            <a:r>
              <a:rPr lang="en-US" sz="2000" dirty="0" smtClean="0"/>
              <a:t>from the </a:t>
            </a:r>
            <a:r>
              <a:rPr lang="en-US" sz="2000" dirty="0"/>
              <a:t>previous exercise.</a:t>
            </a:r>
          </a:p>
          <a:p>
            <a:pPr marL="457200" indent="-457200">
              <a:buFont typeface="+mj-lt"/>
              <a:buAutoNum type="arabicPeriod"/>
            </a:pPr>
            <a:r>
              <a:rPr lang="en-US" sz="2000" dirty="0"/>
              <a:t>Click the Format tab. Then, click Custom Fields. The Custom Fields dialog </a:t>
            </a:r>
            <a:r>
              <a:rPr lang="en-US" sz="2000" dirty="0" smtClean="0"/>
              <a:t>box appears</a:t>
            </a:r>
            <a:r>
              <a:rPr lang="en-US" sz="2000" dirty="0"/>
              <a:t>, as shown </a:t>
            </a:r>
            <a:r>
              <a:rPr lang="en-US" sz="2000" dirty="0" smtClean="0"/>
              <a:t>in the figure at right.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pic>
        <p:nvPicPr>
          <p:cNvPr id="4" name="Picture 3"/>
          <p:cNvPicPr>
            <a:picLocks noChangeAspect="1"/>
          </p:cNvPicPr>
          <p:nvPr/>
        </p:nvPicPr>
        <p:blipFill>
          <a:blip r:embed="rId3"/>
          <a:stretch>
            <a:fillRect/>
          </a:stretch>
        </p:blipFill>
        <p:spPr>
          <a:xfrm>
            <a:off x="4191000" y="1616075"/>
            <a:ext cx="3657600" cy="4330156"/>
          </a:xfrm>
          <a:prstGeom prst="rect">
            <a:avLst/>
          </a:prstGeom>
        </p:spPr>
      </p:pic>
    </p:spTree>
    <p:extLst>
      <p:ext uri="{BB962C8B-B14F-4D97-AF65-F5344CB8AC3E}">
        <p14:creationId xmlns:p14="http://schemas.microsoft.com/office/powerpoint/2010/main" val="226328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Text Field</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2"/>
            </a:pPr>
            <a:r>
              <a:rPr lang="en-US" sz="2000" dirty="0" smtClean="0"/>
              <a:t>Click </a:t>
            </a:r>
            <a:r>
              <a:rPr lang="en-US" sz="2000" dirty="0"/>
              <a:t>once on the Text1 field and then click the Rename button.</a:t>
            </a:r>
          </a:p>
          <a:p>
            <a:pPr marL="457200" indent="-457200">
              <a:buFont typeface="+mj-lt"/>
              <a:buAutoNum type="arabicPeriod" startAt="2"/>
            </a:pPr>
            <a:r>
              <a:rPr lang="en-US" sz="2000" dirty="0" smtClean="0"/>
              <a:t>In </a:t>
            </a:r>
            <a:r>
              <a:rPr lang="en-US" sz="2000" dirty="0"/>
              <a:t>the Rename Field dialog box, key Location and then click OK. This field </a:t>
            </a:r>
            <a:r>
              <a:rPr lang="en-US" sz="2000" dirty="0" smtClean="0"/>
              <a:t>will hold </a:t>
            </a:r>
            <a:r>
              <a:rPr lang="en-US" sz="2000" dirty="0"/>
              <a:t>information about the location of where surveys, focus groups, and </a:t>
            </a:r>
            <a:r>
              <a:rPr lang="en-US" sz="2000" dirty="0" smtClean="0"/>
              <a:t>observations will </a:t>
            </a:r>
            <a:r>
              <a:rPr lang="en-US" sz="2000" dirty="0"/>
              <a:t>be conducted.</a:t>
            </a:r>
          </a:p>
          <a:p>
            <a:pPr marL="457200" indent="-457200">
              <a:buFont typeface="+mj-lt"/>
              <a:buAutoNum type="arabicPeriod" startAt="2"/>
            </a:pPr>
            <a:r>
              <a:rPr lang="en-US" sz="2000" dirty="0" smtClean="0"/>
              <a:t>Click </a:t>
            </a:r>
            <a:r>
              <a:rPr lang="en-US" sz="2000" dirty="0"/>
              <a:t>once on the Text2 field and then click the Rename button.</a:t>
            </a:r>
          </a:p>
          <a:p>
            <a:pPr marL="457200" indent="-457200">
              <a:buFont typeface="+mj-lt"/>
              <a:buAutoNum type="arabicPeriod" startAt="2"/>
            </a:pPr>
            <a:r>
              <a:rPr lang="en-US" sz="2000" dirty="0" smtClean="0"/>
              <a:t>In </a:t>
            </a:r>
            <a:r>
              <a:rPr lang="en-US" sz="2000" dirty="0"/>
              <a:t>the Rename Field dialog box, key Approving Authority and then click OK. </a:t>
            </a:r>
            <a:r>
              <a:rPr lang="en-US" sz="2000" dirty="0" smtClean="0"/>
              <a:t>This field </a:t>
            </a:r>
            <a:r>
              <a:rPr lang="en-US" sz="2000" dirty="0"/>
              <a:t>will hold the name of the approving authority at the location where surveys</a:t>
            </a:r>
            <a:r>
              <a:rPr lang="en-US" sz="2000" dirty="0" smtClean="0"/>
              <a:t>, focus </a:t>
            </a:r>
            <a:r>
              <a:rPr lang="en-US" sz="2000" dirty="0"/>
              <a:t>groups, and observations will be conducted.</a:t>
            </a:r>
          </a:p>
          <a:p>
            <a:pPr marL="457200" indent="-457200">
              <a:buFont typeface="+mj-lt"/>
              <a:buAutoNum type="arabicPeriod" startAt="2"/>
            </a:pPr>
            <a:r>
              <a:rPr lang="en-US" sz="2000" dirty="0" smtClean="0"/>
              <a:t>Click </a:t>
            </a:r>
            <a:r>
              <a:rPr lang="en-US" sz="2000" dirty="0"/>
              <a:t>OK to close the Custom Fields dialog box.</a:t>
            </a:r>
          </a:p>
          <a:p>
            <a:pPr marL="457200" indent="-457200">
              <a:buFont typeface="+mj-lt"/>
              <a:buAutoNum type="arabicPeriod" startAt="2"/>
            </a:pPr>
            <a:r>
              <a:rPr lang="en-US" sz="2000" dirty="0"/>
              <a:t>SAVE and close the project schedule.</a:t>
            </a:r>
          </a:p>
          <a:p>
            <a:r>
              <a:rPr lang="en-US" sz="2000" dirty="0"/>
              <a:t>PAUSE. LEAVE Microsoft Project open to use in the next exercise.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spTree>
    <p:extLst>
      <p:ext uri="{BB962C8B-B14F-4D97-AF65-F5344CB8AC3E}">
        <p14:creationId xmlns:p14="http://schemas.microsoft.com/office/powerpoint/2010/main" val="2524805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Custom Fields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smtClean="0"/>
              <a:t>The table below (which continues on the next slide) displays </a:t>
            </a:r>
            <a:r>
              <a:rPr lang="en-US" sz="2000" dirty="0"/>
              <a:t>all </a:t>
            </a:r>
            <a:r>
              <a:rPr lang="en-US" sz="2000" dirty="0" smtClean="0"/>
              <a:t>nine categories of custom fields, </a:t>
            </a:r>
            <a:r>
              <a:rPr lang="en-US" sz="2000" dirty="0"/>
              <a:t>their primary </a:t>
            </a:r>
            <a:r>
              <a:rPr lang="en-US" sz="2000" dirty="0" smtClean="0"/>
              <a:t>use</a:t>
            </a:r>
            <a:r>
              <a:rPr lang="en-US" sz="2000" dirty="0"/>
              <a:t>, the type of entry, the number of fields </a:t>
            </a:r>
            <a:r>
              <a:rPr lang="en-US" sz="2000" dirty="0" smtClean="0"/>
              <a:t>available, </a:t>
            </a:r>
            <a:r>
              <a:rPr lang="en-US" sz="2000" dirty="0"/>
              <a:t>and in which database these fields can be used.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pic>
        <p:nvPicPr>
          <p:cNvPr id="4" name="Picture 3"/>
          <p:cNvPicPr>
            <a:picLocks noChangeAspect="1"/>
          </p:cNvPicPr>
          <p:nvPr/>
        </p:nvPicPr>
        <p:blipFill>
          <a:blip r:embed="rId3"/>
          <a:stretch>
            <a:fillRect/>
          </a:stretch>
        </p:blipFill>
        <p:spPr>
          <a:xfrm>
            <a:off x="1371600" y="2724909"/>
            <a:ext cx="6400800" cy="3294891"/>
          </a:xfrm>
          <a:prstGeom prst="rect">
            <a:avLst/>
          </a:prstGeom>
        </p:spPr>
      </p:pic>
    </p:spTree>
    <p:extLst>
      <p:ext uri="{BB962C8B-B14F-4D97-AF65-F5344CB8AC3E}">
        <p14:creationId xmlns:p14="http://schemas.microsoft.com/office/powerpoint/2010/main" val="427182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Custom Fields</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grpSp>
        <p:nvGrpSpPr>
          <p:cNvPr id="9" name="Group 8"/>
          <p:cNvGrpSpPr/>
          <p:nvPr/>
        </p:nvGrpSpPr>
        <p:grpSpPr>
          <a:xfrm>
            <a:off x="1371600" y="2002302"/>
            <a:ext cx="6400800" cy="3712698"/>
            <a:chOff x="1371600" y="1676400"/>
            <a:chExt cx="6400800" cy="3712698"/>
          </a:xfrm>
        </p:grpSpPr>
        <p:pic>
          <p:nvPicPr>
            <p:cNvPr id="4" name="Picture 3"/>
            <p:cNvPicPr>
              <a:picLocks noChangeAspect="1"/>
            </p:cNvPicPr>
            <p:nvPr/>
          </p:nvPicPr>
          <p:blipFill rotWithShape="1">
            <a:blip r:embed="rId3"/>
            <a:srcRect b="87881"/>
            <a:stretch/>
          </p:blipFill>
          <p:spPr>
            <a:xfrm>
              <a:off x="1371600" y="1676400"/>
              <a:ext cx="6400800" cy="399291"/>
            </a:xfrm>
            <a:prstGeom prst="rect">
              <a:avLst/>
            </a:prstGeom>
          </p:spPr>
        </p:pic>
        <p:pic>
          <p:nvPicPr>
            <p:cNvPr id="8" name="Picture 7"/>
            <p:cNvPicPr>
              <a:picLocks noChangeAspect="1"/>
            </p:cNvPicPr>
            <p:nvPr/>
          </p:nvPicPr>
          <p:blipFill>
            <a:blip r:embed="rId4"/>
            <a:stretch>
              <a:fillRect/>
            </a:stretch>
          </p:blipFill>
          <p:spPr>
            <a:xfrm>
              <a:off x="1371600" y="2057400"/>
              <a:ext cx="6400800" cy="3331698"/>
            </a:xfrm>
            <a:prstGeom prst="rect">
              <a:avLst/>
            </a:prstGeom>
          </p:spPr>
        </p:pic>
      </p:grpSp>
    </p:spTree>
    <p:extLst>
      <p:ext uri="{BB962C8B-B14F-4D97-AF65-F5344CB8AC3E}">
        <p14:creationId xmlns:p14="http://schemas.microsoft.com/office/powerpoint/2010/main" val="2829526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and Editing Tables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Within Microsoft Project are a number of different tables that can be used in various views</a:t>
            </a:r>
            <a:r>
              <a:rPr lang="en-US" sz="2000" dirty="0" smtClean="0"/>
              <a:t>. These </a:t>
            </a:r>
            <a:r>
              <a:rPr lang="en-US" sz="2000" dirty="0"/>
              <a:t>tables contain most of the commonly used data fields. However, you can create </a:t>
            </a:r>
            <a:r>
              <a:rPr lang="en-US" sz="2000" dirty="0" smtClean="0"/>
              <a:t>new tables </a:t>
            </a:r>
            <a:r>
              <a:rPr lang="en-US" sz="2000" dirty="0"/>
              <a:t>that contain exactly the data you want, such as custom fields, or you can modify </a:t>
            </a:r>
            <a:r>
              <a:rPr lang="en-US" sz="2000" dirty="0" smtClean="0"/>
              <a:t>any predefined </a:t>
            </a:r>
            <a:r>
              <a:rPr lang="en-US" sz="2000" dirty="0"/>
              <a:t>table to meet your needs</a:t>
            </a:r>
            <a:r>
              <a:rPr lang="en-US" sz="2000" dirty="0" smtClean="0"/>
              <a:t>.</a:t>
            </a:r>
          </a:p>
          <a:p>
            <a:pPr lvl="0"/>
            <a:r>
              <a:rPr lang="en-US" sz="2000" dirty="0"/>
              <a:t>In the following exercise, you will create a custom table to display the information </a:t>
            </a:r>
            <a:r>
              <a:rPr lang="en-US" sz="2000" dirty="0" smtClean="0"/>
              <a:t>typically found </a:t>
            </a:r>
            <a:r>
              <a:rPr lang="en-US" sz="2000" dirty="0"/>
              <a:t>on a video shooting schedule. You will then modify an existing table to include </a:t>
            </a:r>
            <a:r>
              <a:rPr lang="en-US" sz="2000" dirty="0" smtClean="0"/>
              <a:t>additional data </a:t>
            </a:r>
            <a:r>
              <a:rPr lang="en-US" sz="2000" dirty="0"/>
              <a:t>that was important to your project schedule</a:t>
            </a:r>
            <a:r>
              <a:rPr lang="en-US" sz="2000" dirty="0" smtClean="0"/>
              <a:t>.</a:t>
            </a:r>
          </a:p>
          <a:p>
            <a:pPr lvl="0"/>
            <a:r>
              <a:rPr lang="en-US" sz="2000" dirty="0" smtClean="0"/>
              <a:t>As </a:t>
            </a:r>
            <a:r>
              <a:rPr lang="en-US" sz="2000" dirty="0"/>
              <a:t>you create future project schedules</a:t>
            </a:r>
            <a:r>
              <a:rPr lang="en-US" sz="2000" dirty="0" smtClean="0"/>
              <a:t>, keep </a:t>
            </a:r>
            <a:r>
              <a:rPr lang="en-US" sz="2000" dirty="0"/>
              <a:t>in mind that you have three options when setting up tables: You can create a new table</a:t>
            </a:r>
            <a:r>
              <a:rPr lang="en-US" sz="2000" dirty="0" smtClean="0"/>
              <a:t>, redefine </a:t>
            </a:r>
            <a:r>
              <a:rPr lang="en-US" sz="2000" dirty="0"/>
              <a:t>an existing table, or copy an existing table and modify it as needed. Also note that </a:t>
            </a:r>
            <a:r>
              <a:rPr lang="en-US" sz="2000" dirty="0" smtClean="0"/>
              <a:t>as you </a:t>
            </a:r>
            <a:r>
              <a:rPr lang="en-US" sz="2000" dirty="0"/>
              <a:t>modify any table, you are changing the definition of that table.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4251936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OPEN the </a:t>
            </a:r>
            <a:r>
              <a:rPr lang="en-US" sz="2000" i="1" dirty="0"/>
              <a:t>Tailspin Remote Drone 8MA</a:t>
            </a:r>
            <a:r>
              <a:rPr lang="en-US" sz="2000" dirty="0"/>
              <a:t> project schedule from the data files </a:t>
            </a:r>
            <a:r>
              <a:rPr lang="en-US" sz="2000" dirty="0" smtClean="0"/>
              <a:t>for this </a:t>
            </a:r>
            <a:r>
              <a:rPr lang="en-US" sz="2000" dirty="0"/>
              <a:t>lesson. SAVE the file as </a:t>
            </a:r>
            <a:r>
              <a:rPr lang="en-US" sz="2000" i="1" dirty="0"/>
              <a:t>Tailspin Remote Drone 8A</a:t>
            </a:r>
            <a:r>
              <a:rPr lang="en-US" sz="2000" dirty="0"/>
              <a:t> in the solutions </a:t>
            </a:r>
            <a:r>
              <a:rPr lang="en-US" sz="2000" dirty="0" smtClean="0"/>
              <a:t>folder.</a:t>
            </a:r>
            <a:endParaRPr lang="en-US" sz="2000" dirty="0"/>
          </a:p>
          <a:p>
            <a:pPr marL="457200" indent="-457200">
              <a:buFont typeface="+mj-lt"/>
              <a:buAutoNum type="arabicPeriod"/>
            </a:pPr>
            <a:r>
              <a:rPr lang="en-US" sz="2000" dirty="0"/>
              <a:t>Click the View tab, click Tables, and then click More Tables. The More </a:t>
            </a:r>
            <a:r>
              <a:rPr lang="en-US" sz="2000" dirty="0" smtClean="0"/>
              <a:t>Tables dialog </a:t>
            </a:r>
            <a:r>
              <a:rPr lang="en-US" sz="2000" dirty="0"/>
              <a:t>box appears and displays all of the predefined tables available to you</a:t>
            </a:r>
            <a:r>
              <a:rPr lang="en-US" sz="2000" dirty="0" smtClean="0"/>
              <a:t>, depending </a:t>
            </a:r>
            <a:r>
              <a:rPr lang="en-US" sz="2000" dirty="0"/>
              <a:t>on the type of view currently displayed (task or resource).</a:t>
            </a:r>
          </a:p>
          <a:p>
            <a:pPr marL="457200" indent="-457200">
              <a:buFont typeface="+mj-lt"/>
              <a:buAutoNum type="arabicPeriod"/>
            </a:pPr>
            <a:r>
              <a:rPr lang="en-US" sz="2000" dirty="0" smtClean="0"/>
              <a:t>Confirm </a:t>
            </a:r>
            <a:r>
              <a:rPr lang="en-US" sz="2000" dirty="0"/>
              <a:t>that the Task button is selected as the Tables option. Select Entry </a:t>
            </a:r>
            <a:r>
              <a:rPr lang="en-US" sz="2000" dirty="0" smtClean="0"/>
              <a:t>and then </a:t>
            </a:r>
            <a:r>
              <a:rPr lang="en-US" sz="2000" dirty="0"/>
              <a:t>click the Copy button. The Table Definition dialog box appears.</a:t>
            </a:r>
          </a:p>
          <a:p>
            <a:pPr marL="457200" indent="-457200">
              <a:buFont typeface="+mj-lt"/>
              <a:buAutoNum type="arabicPeriod"/>
            </a:pPr>
            <a:r>
              <a:rPr lang="en-US" sz="2000" dirty="0" smtClean="0"/>
              <a:t>In </a:t>
            </a:r>
            <a:r>
              <a:rPr lang="en-US" sz="2000" dirty="0"/>
              <a:t>the Name box, key External Research Schedule Table. Check the Show </a:t>
            </a:r>
            <a:r>
              <a:rPr lang="en-US" sz="2000" dirty="0" smtClean="0"/>
              <a:t>in menu </a:t>
            </a:r>
            <a:r>
              <a:rPr lang="en-US" sz="2000" dirty="0"/>
              <a:t>check box located to the right of the Name box. Now, you will </a:t>
            </a:r>
            <a:r>
              <a:rPr lang="en-US" sz="2000" dirty="0" smtClean="0"/>
              <a:t>customize the </a:t>
            </a:r>
            <a:r>
              <a:rPr lang="en-US" sz="2000" dirty="0"/>
              <a:t>table.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spTree>
    <p:extLst>
      <p:ext uri="{BB962C8B-B14F-4D97-AF65-F5344CB8AC3E}">
        <p14:creationId xmlns:p14="http://schemas.microsoft.com/office/powerpoint/2010/main" val="2473604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sz="2000" dirty="0"/>
              <a:t>In the Field Name column, select the following field names and then click </a:t>
            </a:r>
            <a:r>
              <a:rPr lang="en-US" sz="2000" dirty="0" smtClean="0"/>
              <a:t>Delete Row </a:t>
            </a:r>
            <a:r>
              <a:rPr lang="en-US" sz="2000" dirty="0"/>
              <a:t>after selecting each field name:</a:t>
            </a:r>
          </a:p>
          <a:p>
            <a:pPr marL="1085850" lvl="1" indent="0">
              <a:buNone/>
            </a:pPr>
            <a:r>
              <a:rPr lang="en-US" sz="2000" dirty="0"/>
              <a:t>Indicators</a:t>
            </a:r>
          </a:p>
          <a:p>
            <a:pPr marL="1085850" lvl="1" indent="0">
              <a:buNone/>
            </a:pPr>
            <a:r>
              <a:rPr lang="en-US" sz="2000" dirty="0"/>
              <a:t>Task Mode</a:t>
            </a:r>
          </a:p>
          <a:p>
            <a:pPr marL="1085850" lvl="1" indent="0">
              <a:buNone/>
            </a:pPr>
            <a:r>
              <a:rPr lang="en-US" sz="2000" dirty="0"/>
              <a:t>Duration</a:t>
            </a:r>
          </a:p>
          <a:p>
            <a:pPr marL="1085850" lvl="1" indent="0">
              <a:buNone/>
            </a:pPr>
            <a:r>
              <a:rPr lang="en-US" sz="2000" dirty="0"/>
              <a:t>Finish</a:t>
            </a:r>
          </a:p>
          <a:p>
            <a:pPr marL="1085850" lvl="1" indent="0">
              <a:buNone/>
            </a:pPr>
            <a:r>
              <a:rPr lang="en-US" sz="2000" dirty="0"/>
              <a:t>Predecessors</a:t>
            </a:r>
          </a:p>
          <a:p>
            <a:pPr marL="1085850" lvl="1" indent="0">
              <a:buNone/>
            </a:pPr>
            <a:r>
              <a:rPr lang="en-US" sz="2000" dirty="0"/>
              <a:t>Resource Names</a:t>
            </a:r>
          </a:p>
          <a:p>
            <a:pPr marL="457200" indent="0">
              <a:buNone/>
            </a:pPr>
            <a:r>
              <a:rPr lang="en-US" sz="2000" dirty="0"/>
              <a:t>After you have deleted these fields, your screen should look similar to </a:t>
            </a:r>
            <a:r>
              <a:rPr lang="en-US" sz="2000" dirty="0" smtClean="0"/>
              <a:t>the figure on the next slide.</a:t>
            </a:r>
            <a:endParaRPr lang="en-US" sz="2000" dirty="0"/>
          </a:p>
          <a:p>
            <a:pPr marL="457200" indent="-457200">
              <a:buFont typeface="+mj-lt"/>
              <a:buAutoNum type="arabicPeriod" startAt="5"/>
            </a:pPr>
            <a:r>
              <a:rPr lang="en-US" sz="2000" dirty="0" smtClean="0"/>
              <a:t>In </a:t>
            </a:r>
            <a:r>
              <a:rPr lang="en-US" sz="2000" dirty="0"/>
              <a:t>the Field Name column, click the down arrow in the next empty cell </a:t>
            </a:r>
            <a:r>
              <a:rPr lang="en-US" sz="2000" dirty="0" smtClean="0"/>
              <a:t>below Start</a:t>
            </a:r>
            <a:r>
              <a:rPr lang="en-US" sz="2000" dirty="0"/>
              <a:t>, and then key or select Location (Text1</a:t>
            </a:r>
            <a:r>
              <a:rPr lang="en-US" sz="2000" dirty="0" smtClean="0"/>
              <a: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spTree>
    <p:extLst>
      <p:ext uri="{BB962C8B-B14F-4D97-AF65-F5344CB8AC3E}">
        <p14:creationId xmlns:p14="http://schemas.microsoft.com/office/powerpoint/2010/main" val="3823616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r>
              <a:rPr lang="en-US" sz="2000" dirty="0"/>
              <a:t>In the Align Data column in the same row, select Left. In the Width column, </a:t>
            </a:r>
            <a:r>
              <a:rPr lang="en-US" sz="2000" dirty="0" smtClean="0"/>
              <a:t>key or </a:t>
            </a:r>
            <a:r>
              <a:rPr lang="en-US" sz="2000" dirty="0"/>
              <a:t>select 40.</a:t>
            </a:r>
          </a:p>
          <a:p>
            <a:pPr marL="457200" indent="-457200">
              <a:buFont typeface="+mj-lt"/>
              <a:buAutoNum type="arabicPeriod" startAt="6"/>
            </a:pPr>
            <a:r>
              <a:rPr lang="en-US" sz="2000" dirty="0" smtClean="0"/>
              <a:t>In </a:t>
            </a:r>
            <a:r>
              <a:rPr lang="en-US" sz="2000" dirty="0"/>
              <a:t>the Field Name column in the next empty row below Location, select </a:t>
            </a:r>
            <a:r>
              <a:rPr lang="en-US" sz="2000" dirty="0" smtClean="0"/>
              <a:t>Approving Authority </a:t>
            </a:r>
            <a:r>
              <a:rPr lang="en-US" sz="2000" dirty="0"/>
              <a:t>(Text 2) from the drop‐down list.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pic>
        <p:nvPicPr>
          <p:cNvPr id="4" name="Picture 3"/>
          <p:cNvPicPr>
            <a:picLocks noChangeAspect="1"/>
          </p:cNvPicPr>
          <p:nvPr/>
        </p:nvPicPr>
        <p:blipFill>
          <a:blip r:embed="rId3"/>
          <a:stretch>
            <a:fillRect/>
          </a:stretch>
        </p:blipFill>
        <p:spPr>
          <a:xfrm>
            <a:off x="2148840" y="1689967"/>
            <a:ext cx="4846320" cy="2729633"/>
          </a:xfrm>
          <a:prstGeom prst="rect">
            <a:avLst/>
          </a:prstGeom>
        </p:spPr>
      </p:pic>
    </p:spTree>
    <p:extLst>
      <p:ext uri="{BB962C8B-B14F-4D97-AF65-F5344CB8AC3E}">
        <p14:creationId xmlns:p14="http://schemas.microsoft.com/office/powerpoint/2010/main" val="273216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pic>
        <p:nvPicPr>
          <p:cNvPr id="8" name="Picture 7"/>
          <p:cNvPicPr>
            <a:picLocks noChangeAspect="1"/>
          </p:cNvPicPr>
          <p:nvPr/>
        </p:nvPicPr>
        <p:blipFill>
          <a:blip r:embed="rId3"/>
          <a:stretch>
            <a:fillRect/>
          </a:stretch>
        </p:blipFill>
        <p:spPr>
          <a:xfrm>
            <a:off x="1280160" y="1661460"/>
            <a:ext cx="6583680" cy="4358340"/>
          </a:xfrm>
          <a:prstGeom prst="rect">
            <a:avLst/>
          </a:prstGeom>
        </p:spPr>
      </p:pic>
    </p:spTree>
    <p:extLst>
      <p:ext uri="{BB962C8B-B14F-4D97-AF65-F5344CB8AC3E}">
        <p14:creationId xmlns:p14="http://schemas.microsoft.com/office/powerpoint/2010/main" val="1423350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8"/>
            </a:pPr>
            <a:r>
              <a:rPr lang="en-US" sz="2000" dirty="0"/>
              <a:t>In the Align Data column in the same row, select Left. In the Width column, </a:t>
            </a:r>
            <a:r>
              <a:rPr lang="en-US" sz="2000" dirty="0" smtClean="0"/>
              <a:t>key or </a:t>
            </a:r>
            <a:r>
              <a:rPr lang="en-US" sz="2000" dirty="0"/>
              <a:t>select 30.</a:t>
            </a:r>
          </a:p>
          <a:p>
            <a:pPr marL="457200" indent="-457200">
              <a:buFont typeface="+mj-lt"/>
              <a:buAutoNum type="arabicPeriod" startAt="8"/>
            </a:pPr>
            <a:r>
              <a:rPr lang="en-US" sz="2000" dirty="0" smtClean="0"/>
              <a:t>In </a:t>
            </a:r>
            <a:r>
              <a:rPr lang="en-US" sz="2000" dirty="0"/>
              <a:t>the Field Name column, select Start, and then click the Cut Row button.</a:t>
            </a:r>
          </a:p>
          <a:p>
            <a:pPr marL="457200" indent="-457200">
              <a:buFont typeface="+mj-lt"/>
              <a:buAutoNum type="arabicPeriod" startAt="8"/>
            </a:pPr>
            <a:r>
              <a:rPr lang="en-US" sz="2000" dirty="0" smtClean="0"/>
              <a:t>In </a:t>
            </a:r>
            <a:r>
              <a:rPr lang="en-US" sz="2000" dirty="0"/>
              <a:t>the Field Name column, select Name, and then click the Paste Row button.</a:t>
            </a:r>
          </a:p>
          <a:p>
            <a:pPr marL="457200" indent="-457200">
              <a:buFont typeface="+mj-lt"/>
              <a:buAutoNum type="arabicPeriod" startAt="8"/>
            </a:pPr>
            <a:r>
              <a:rPr lang="en-US" sz="2000" dirty="0" smtClean="0"/>
              <a:t>In </a:t>
            </a:r>
            <a:r>
              <a:rPr lang="en-US" sz="2000" dirty="0"/>
              <a:t>the Align Data column in the Start row, select Left. In the Width column, </a:t>
            </a:r>
            <a:r>
              <a:rPr lang="en-US" sz="2000" dirty="0" smtClean="0"/>
              <a:t>key or </a:t>
            </a:r>
            <a:r>
              <a:rPr lang="en-US" sz="2000" dirty="0"/>
              <a:t>select 30.</a:t>
            </a:r>
          </a:p>
          <a:p>
            <a:pPr marL="457200" indent="-457200">
              <a:buFont typeface="+mj-lt"/>
              <a:buAutoNum type="arabicPeriod" startAt="8"/>
            </a:pPr>
            <a:r>
              <a:rPr lang="en-US" sz="2000" dirty="0" smtClean="0"/>
              <a:t>In </a:t>
            </a:r>
            <a:r>
              <a:rPr lang="en-US" sz="2000" dirty="0"/>
              <a:t>the Align Data column in the Name row, select Left. In the Width column, </a:t>
            </a:r>
            <a:r>
              <a:rPr lang="en-US" sz="2000" dirty="0" smtClean="0"/>
              <a:t>key or </a:t>
            </a:r>
            <a:r>
              <a:rPr lang="en-US" sz="2000" dirty="0"/>
              <a:t>select 60.</a:t>
            </a:r>
          </a:p>
          <a:p>
            <a:pPr marL="457200" indent="-457200">
              <a:buFont typeface="+mj-lt"/>
              <a:buAutoNum type="arabicPeriod" startAt="8"/>
            </a:pPr>
            <a:r>
              <a:rPr lang="en-US" sz="2000" dirty="0" smtClean="0"/>
              <a:t>In </a:t>
            </a:r>
            <a:r>
              <a:rPr lang="en-US" sz="2000" dirty="0"/>
              <a:t>the Date Format box, select Wed 1/28/09 12:33 pm. Your screen should </a:t>
            </a:r>
            <a:r>
              <a:rPr lang="en-US" sz="2000" dirty="0" smtClean="0"/>
              <a:t>look similar </a:t>
            </a:r>
            <a:r>
              <a:rPr lang="en-US" sz="2000" dirty="0"/>
              <a:t>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spTree>
    <p:extLst>
      <p:ext uri="{BB962C8B-B14F-4D97-AF65-F5344CB8AC3E}">
        <p14:creationId xmlns:p14="http://schemas.microsoft.com/office/powerpoint/2010/main" val="307873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pic>
        <p:nvPicPr>
          <p:cNvPr id="8" name="Picture 7"/>
          <p:cNvPicPr>
            <a:picLocks noChangeAspect="1"/>
          </p:cNvPicPr>
          <p:nvPr/>
        </p:nvPicPr>
        <p:blipFill>
          <a:blip r:embed="rId3"/>
          <a:stretch>
            <a:fillRect/>
          </a:stretch>
        </p:blipFill>
        <p:spPr>
          <a:xfrm>
            <a:off x="1143000" y="1833555"/>
            <a:ext cx="6858000" cy="3887354"/>
          </a:xfrm>
          <a:prstGeom prst="rect">
            <a:avLst/>
          </a:prstGeom>
        </p:spPr>
      </p:pic>
    </p:spTree>
    <p:extLst>
      <p:ext uri="{BB962C8B-B14F-4D97-AF65-F5344CB8AC3E}">
        <p14:creationId xmlns:p14="http://schemas.microsoft.com/office/powerpoint/2010/main" val="4277287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4"/>
            </a:pPr>
            <a:r>
              <a:rPr lang="en-US" dirty="0"/>
              <a:t>Click OK to close the Table Definition dialog box. The new table is highlighted </a:t>
            </a:r>
            <a:r>
              <a:rPr lang="en-US" dirty="0" smtClean="0"/>
              <a:t>in the </a:t>
            </a:r>
            <a:r>
              <a:rPr lang="en-US" dirty="0"/>
              <a:t>More Tables dialog box.</a:t>
            </a:r>
          </a:p>
          <a:p>
            <a:pPr marL="457200" indent="-457200">
              <a:buFont typeface="+mj-lt"/>
              <a:buAutoNum type="arabicPeriod" startAt="14"/>
            </a:pPr>
            <a:r>
              <a:rPr lang="en-US" dirty="0" smtClean="0"/>
              <a:t>Click </a:t>
            </a:r>
            <a:r>
              <a:rPr lang="en-US" dirty="0"/>
              <a:t>Apply. Microsoft Project applies the new table to the Task Sheet view. </a:t>
            </a:r>
            <a:r>
              <a:rPr lang="en-US" dirty="0" smtClean="0"/>
              <a:t>Your screen </a:t>
            </a:r>
            <a:r>
              <a:rPr lang="en-US" dirty="0"/>
              <a:t>should look similar to </a:t>
            </a:r>
            <a:r>
              <a:rPr lang="en-US" dirty="0" smtClean="0"/>
              <a:t>the figure on the next slide.</a:t>
            </a:r>
          </a:p>
          <a:p>
            <a:pPr marL="457200" indent="-457200">
              <a:buFont typeface="+mj-lt"/>
              <a:buAutoNum type="arabicPeriod" startAt="14"/>
            </a:pPr>
            <a:r>
              <a:rPr lang="en-US" dirty="0"/>
              <a:t>SAVE the project schedule.</a:t>
            </a:r>
          </a:p>
          <a:p>
            <a:r>
              <a:rPr lang="en-US"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dirty="0"/>
          </a:p>
        </p:txBody>
      </p:sp>
    </p:spTree>
    <p:extLst>
      <p:ext uri="{BB962C8B-B14F-4D97-AF65-F5344CB8AC3E}">
        <p14:creationId xmlns:p14="http://schemas.microsoft.com/office/powerpoint/2010/main" val="3087529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Table</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dirty="0"/>
          </a:p>
        </p:txBody>
      </p:sp>
      <p:pic>
        <p:nvPicPr>
          <p:cNvPr id="3" name="Picture 2"/>
          <p:cNvPicPr>
            <a:picLocks noChangeAspect="1"/>
          </p:cNvPicPr>
          <p:nvPr/>
        </p:nvPicPr>
        <p:blipFill>
          <a:blip r:embed="rId3"/>
          <a:stretch>
            <a:fillRect/>
          </a:stretch>
        </p:blipFill>
        <p:spPr>
          <a:xfrm>
            <a:off x="1051560" y="1743075"/>
            <a:ext cx="7040880" cy="4224528"/>
          </a:xfrm>
          <a:prstGeom prst="rect">
            <a:avLst/>
          </a:prstGeom>
        </p:spPr>
      </p:pic>
    </p:spTree>
    <p:extLst>
      <p:ext uri="{BB962C8B-B14F-4D97-AF65-F5344CB8AC3E}">
        <p14:creationId xmlns:p14="http://schemas.microsoft.com/office/powerpoint/2010/main" val="6999974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Custom Fields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smtClean="0"/>
              <a:t>Microsoft </a:t>
            </a:r>
            <a:r>
              <a:rPr lang="en-US" sz="2000" dirty="0"/>
              <a:t>Project includes numerous </a:t>
            </a:r>
            <a:r>
              <a:rPr lang="en-US" sz="2000" dirty="0" smtClean="0"/>
              <a:t>predefined views</a:t>
            </a:r>
            <a:r>
              <a:rPr lang="en-US" sz="2000" dirty="0"/>
              <a:t>. You can use these views, edit an existing view, or create your own view</a:t>
            </a:r>
            <a:r>
              <a:rPr lang="en-US" sz="2000" dirty="0" smtClean="0"/>
              <a:t>.</a:t>
            </a:r>
          </a:p>
          <a:p>
            <a:pPr lvl="0"/>
            <a:r>
              <a:rPr lang="en-US" sz="2000" dirty="0" smtClean="0"/>
              <a:t>In this exercise</a:t>
            </a:r>
            <a:r>
              <a:rPr lang="en-US" sz="2000" dirty="0"/>
              <a:t>, you create a custom view using the custom filter and custom table you created </a:t>
            </a:r>
            <a:r>
              <a:rPr lang="en-US" sz="2000" dirty="0" smtClean="0"/>
              <a:t>in earlier </a:t>
            </a:r>
            <a:r>
              <a:rPr lang="en-US" sz="2000" dirty="0"/>
              <a:t>lessons</a:t>
            </a:r>
            <a:r>
              <a:rPr lang="en-US" sz="2000" dirty="0" smtClean="0"/>
              <a:t>. This </a:t>
            </a:r>
            <a:r>
              <a:rPr lang="en-US" sz="2000" dirty="0"/>
              <a:t>custom view </a:t>
            </a:r>
            <a:r>
              <a:rPr lang="en-US" sz="2000" dirty="0" smtClean="0"/>
              <a:t>will enable </a:t>
            </a:r>
            <a:r>
              <a:rPr lang="en-US" sz="2000" dirty="0"/>
              <a:t>you to look </a:t>
            </a:r>
            <a:r>
              <a:rPr lang="en-US" sz="2000" dirty="0" smtClean="0"/>
              <a:t>at information </a:t>
            </a:r>
            <a:r>
              <a:rPr lang="en-US" sz="2000" dirty="0"/>
              <a:t>that is of interest to you</a:t>
            </a:r>
            <a:r>
              <a:rPr lang="en-US" sz="2000" dirty="0" smtClean="0"/>
              <a:t>.</a:t>
            </a:r>
          </a:p>
          <a:p>
            <a:pPr lvl="0"/>
            <a:r>
              <a:rPr lang="en-US" sz="2000" dirty="0" smtClean="0"/>
              <a:t>Recall </a:t>
            </a:r>
            <a:r>
              <a:rPr lang="en-US" sz="2000" dirty="0"/>
              <a:t>that a view is a window through which you </a:t>
            </a:r>
            <a:r>
              <a:rPr lang="en-US" sz="2000" dirty="0" smtClean="0"/>
              <a:t>can see </a:t>
            </a:r>
            <a:r>
              <a:rPr lang="en-US" sz="2000" dirty="0"/>
              <a:t>the various elements of a project schedule in a way that is helpful to the viewing audience</a:t>
            </a:r>
            <a:r>
              <a:rPr lang="en-US" sz="2000" dirty="0" smtClean="0"/>
              <a:t>.</a:t>
            </a:r>
          </a:p>
          <a:p>
            <a:pPr lvl="0"/>
            <a:r>
              <a:rPr lang="en-US" sz="2000" dirty="0" smtClean="0"/>
              <a:t>As </a:t>
            </a:r>
            <a:r>
              <a:rPr lang="en-US" sz="2000" dirty="0"/>
              <a:t>you will learn in this exercise, a view might contain elements such as tables, groups, </a:t>
            </a:r>
            <a:r>
              <a:rPr lang="en-US" sz="2000" dirty="0" smtClean="0"/>
              <a:t>or filters</a:t>
            </a:r>
            <a:r>
              <a:rPr lang="en-US" sz="2000" dirty="0"/>
              <a:t>. You can combine these with other elements to create almost limitless custom views </a:t>
            </a:r>
            <a:r>
              <a:rPr lang="en-US" sz="2000" dirty="0" smtClean="0"/>
              <a:t>to suit </a:t>
            </a:r>
            <a:r>
              <a:rPr lang="en-US" sz="2000" dirty="0"/>
              <a:t>any purpose.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dirty="0"/>
          </a:p>
        </p:txBody>
      </p:sp>
    </p:spTree>
    <p:extLst>
      <p:ext uri="{BB962C8B-B14F-4D97-AF65-F5344CB8AC3E}">
        <p14:creationId xmlns:p14="http://schemas.microsoft.com/office/powerpoint/2010/main" val="945450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a:t>
            </a:r>
            <a:r>
              <a:rPr lang="en-US" sz="2000" dirty="0" smtClean="0"/>
              <a:t>exercise.</a:t>
            </a:r>
          </a:p>
          <a:p>
            <a:pPr marL="457200" indent="-457200">
              <a:buFont typeface="+mj-lt"/>
              <a:buAutoNum type="arabicPeriod"/>
            </a:pPr>
            <a:r>
              <a:rPr lang="en-US" sz="2000" dirty="0"/>
              <a:t>On the View ribbon, click the down arrow under the Gantt Chart button in </a:t>
            </a:r>
            <a:r>
              <a:rPr lang="en-US" sz="2000" dirty="0" smtClean="0"/>
              <a:t>the Task </a:t>
            </a:r>
            <a:r>
              <a:rPr lang="en-US" sz="2000" dirty="0"/>
              <a:t>Views group, and then click More Views. The More Views dialog box appears</a:t>
            </a:r>
            <a:r>
              <a:rPr lang="en-US" sz="2000" dirty="0" smtClean="0"/>
              <a:t>, displaying </a:t>
            </a:r>
            <a:r>
              <a:rPr lang="en-US" sz="2000" dirty="0"/>
              <a:t>all of the predefined views available to you.</a:t>
            </a:r>
          </a:p>
          <a:p>
            <a:pPr marL="457200" indent="-457200">
              <a:buFont typeface="+mj-lt"/>
              <a:buAutoNum type="arabicPeriod"/>
            </a:pPr>
            <a:r>
              <a:rPr lang="en-US" sz="2000" dirty="0" smtClean="0"/>
              <a:t>Click </a:t>
            </a:r>
            <a:r>
              <a:rPr lang="en-US" sz="2000" dirty="0"/>
              <a:t>the New button. The Define New View dialog box appears. Most views </a:t>
            </a:r>
            <a:r>
              <a:rPr lang="en-US" sz="2000" dirty="0" smtClean="0"/>
              <a:t>use only </a:t>
            </a:r>
            <a:r>
              <a:rPr lang="en-US" sz="2000" dirty="0"/>
              <a:t>a single pane, but a view can consist of two separate panes.</a:t>
            </a:r>
          </a:p>
          <a:p>
            <a:pPr marL="457200" indent="-457200">
              <a:buFont typeface="+mj-lt"/>
              <a:buAutoNum type="arabicPeriod"/>
            </a:pPr>
            <a:r>
              <a:rPr lang="en-US" sz="2000" dirty="0" smtClean="0"/>
              <a:t>Make </a:t>
            </a:r>
            <a:r>
              <a:rPr lang="en-US" sz="2000" dirty="0"/>
              <a:t>sure Single View is selected and then click OK. The View Definition </a:t>
            </a:r>
            <a:r>
              <a:rPr lang="en-US" sz="2000" dirty="0" smtClean="0"/>
              <a:t>dialog box </a:t>
            </a:r>
            <a:r>
              <a:rPr lang="en-US" sz="2000" dirty="0"/>
              <a:t>appears.</a:t>
            </a:r>
          </a:p>
          <a:p>
            <a:pPr marL="457200" indent="-457200">
              <a:buFont typeface="+mj-lt"/>
              <a:buAutoNum type="arabicPeriod"/>
            </a:pPr>
            <a:r>
              <a:rPr lang="en-US" sz="2000" dirty="0" smtClean="0"/>
              <a:t>In </a:t>
            </a:r>
            <a:r>
              <a:rPr lang="en-US" sz="2000" dirty="0"/>
              <a:t>the Name box, key External Research Schedule View.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dirty="0"/>
          </a:p>
        </p:txBody>
      </p:sp>
    </p:spTree>
    <p:extLst>
      <p:ext uri="{BB962C8B-B14F-4D97-AF65-F5344CB8AC3E}">
        <p14:creationId xmlns:p14="http://schemas.microsoft.com/office/powerpoint/2010/main" val="655550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In the Screen box, select Task Sheet from the drop‐down list.</a:t>
            </a:r>
          </a:p>
          <a:p>
            <a:pPr marL="457200" indent="-457200">
              <a:buFont typeface="+mj-lt"/>
              <a:buAutoNum type="arabicPeriod" startAt="5"/>
            </a:pPr>
            <a:r>
              <a:rPr lang="en-US" sz="2000" dirty="0" smtClean="0"/>
              <a:t>In </a:t>
            </a:r>
            <a:r>
              <a:rPr lang="en-US" sz="2000" dirty="0"/>
              <a:t>the Table box, select External Research Schedule Table from the </a:t>
            </a:r>
            <a:r>
              <a:rPr lang="en-US" sz="2000" dirty="0" smtClean="0"/>
              <a:t>drop‐down list</a:t>
            </a:r>
            <a:r>
              <a:rPr lang="en-US" sz="2000" dirty="0"/>
              <a:t>. The specific groups in the drop‐down list depend on the type of view </a:t>
            </a:r>
            <a:r>
              <a:rPr lang="en-US" sz="2000" dirty="0" smtClean="0"/>
              <a:t>you selected </a:t>
            </a:r>
            <a:r>
              <a:rPr lang="en-US" sz="2000" dirty="0"/>
              <a:t>in step 5 (task or resource).</a:t>
            </a:r>
          </a:p>
          <a:p>
            <a:pPr marL="457200" indent="-457200">
              <a:buFont typeface="+mj-lt"/>
              <a:buAutoNum type="arabicPeriod" startAt="5"/>
            </a:pPr>
            <a:r>
              <a:rPr lang="en-US" sz="2000" dirty="0" smtClean="0"/>
              <a:t>In </a:t>
            </a:r>
            <a:r>
              <a:rPr lang="en-US" sz="2000" dirty="0"/>
              <a:t>the Group box, select No Group from the drop‐down list. The specific groups </a:t>
            </a:r>
            <a:r>
              <a:rPr lang="en-US" sz="2000" dirty="0" smtClean="0"/>
              <a:t>in the </a:t>
            </a:r>
            <a:r>
              <a:rPr lang="en-US" sz="2000" dirty="0"/>
              <a:t>drop‐down list again depend on the type of view you selected in step 5.</a:t>
            </a:r>
          </a:p>
          <a:p>
            <a:pPr marL="457200" indent="-457200">
              <a:buFont typeface="+mj-lt"/>
              <a:buAutoNum type="arabicPeriod" startAt="5"/>
            </a:pPr>
            <a:r>
              <a:rPr lang="en-US" sz="2000" dirty="0" smtClean="0"/>
              <a:t>In </a:t>
            </a:r>
            <a:r>
              <a:rPr lang="en-US" sz="2000" dirty="0"/>
              <a:t>the Filter box, select Unfinished External Research Tasks from the </a:t>
            </a:r>
            <a:r>
              <a:rPr lang="en-US" sz="2000" dirty="0" smtClean="0"/>
              <a:t>drop‐down list</a:t>
            </a:r>
            <a:r>
              <a:rPr lang="en-US" sz="2000" dirty="0"/>
              <a:t>. The specific groups in the drop‐down list depend on the type of view </a:t>
            </a:r>
            <a:r>
              <a:rPr lang="en-US" sz="2000" dirty="0" smtClean="0"/>
              <a:t>you selected </a:t>
            </a:r>
            <a:r>
              <a:rPr lang="en-US" sz="2000" dirty="0"/>
              <a:t>in step 5. The View Definition dialog box shows all the elements that </a:t>
            </a:r>
            <a:r>
              <a:rPr lang="en-US" sz="2000" dirty="0" smtClean="0"/>
              <a:t>can make </a:t>
            </a:r>
            <a:r>
              <a:rPr lang="en-US" sz="2000" dirty="0"/>
              <a:t>up a view. Your 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dirty="0"/>
          </a:p>
        </p:txBody>
      </p:sp>
    </p:spTree>
    <p:extLst>
      <p:ext uri="{BB962C8B-B14F-4D97-AF65-F5344CB8AC3E}">
        <p14:creationId xmlns:p14="http://schemas.microsoft.com/office/powerpoint/2010/main" val="4174558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47</a:t>
            </a:fld>
            <a:endParaRPr lang="en-US" dirty="0"/>
          </a:p>
        </p:txBody>
      </p:sp>
      <p:pic>
        <p:nvPicPr>
          <p:cNvPr id="8" name="Picture 7"/>
          <p:cNvPicPr>
            <a:picLocks noChangeAspect="1"/>
          </p:cNvPicPr>
          <p:nvPr/>
        </p:nvPicPr>
        <p:blipFill>
          <a:blip r:embed="rId3"/>
          <a:stretch>
            <a:fillRect/>
          </a:stretch>
        </p:blipFill>
        <p:spPr>
          <a:xfrm>
            <a:off x="2057400" y="1940854"/>
            <a:ext cx="5029200" cy="3697946"/>
          </a:xfrm>
          <a:prstGeom prst="rect">
            <a:avLst/>
          </a:prstGeom>
        </p:spPr>
      </p:pic>
    </p:spTree>
    <p:extLst>
      <p:ext uri="{BB962C8B-B14F-4D97-AF65-F5344CB8AC3E}">
        <p14:creationId xmlns:p14="http://schemas.microsoft.com/office/powerpoint/2010/main" val="3593127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9"/>
            </a:pPr>
            <a:r>
              <a:rPr lang="en-US" dirty="0"/>
              <a:t>Select the Show in menu check box and then click OK to close the View </a:t>
            </a:r>
            <a:r>
              <a:rPr lang="en-US" dirty="0" smtClean="0"/>
              <a:t>Definition dialog </a:t>
            </a:r>
            <a:r>
              <a:rPr lang="en-US" dirty="0"/>
              <a:t>box. The new view appears and should be selected in the More </a:t>
            </a:r>
            <a:r>
              <a:rPr lang="en-US" dirty="0" smtClean="0"/>
              <a:t>Views dialog </a:t>
            </a:r>
            <a:r>
              <a:rPr lang="en-US" dirty="0"/>
              <a:t>box</a:t>
            </a:r>
            <a:r>
              <a:rPr lang="en-US" dirty="0" smtClean="0"/>
              <a:t>.</a:t>
            </a:r>
          </a:p>
          <a:p>
            <a:pPr marL="457200" indent="-457200">
              <a:buFont typeface="+mj-lt"/>
              <a:buAutoNum type="arabicPeriod" startAt="9"/>
            </a:pPr>
            <a:r>
              <a:rPr lang="en-US" dirty="0"/>
              <a:t>Click Apply. Microsoft Project applies the new view. Your screen should look </a:t>
            </a:r>
            <a:r>
              <a:rPr lang="en-US" dirty="0" smtClean="0"/>
              <a:t>similar to the figure on the next slide.</a:t>
            </a:r>
          </a:p>
          <a:p>
            <a:pPr marL="457200" indent="-457200">
              <a:buFont typeface="+mj-lt"/>
              <a:buAutoNum type="arabicPeriod" startAt="9"/>
            </a:pPr>
            <a:r>
              <a:rPr lang="en-US" dirty="0"/>
              <a:t>SAVE the project schedule. CLOSE the project schedule.</a:t>
            </a:r>
          </a:p>
          <a:p>
            <a:r>
              <a:rPr lang="en-US" dirty="0"/>
              <a:t>PAUSE. If you are continuing to the next lesson, keep </a:t>
            </a:r>
            <a:r>
              <a:rPr lang="en-US" dirty="0" smtClean="0"/>
              <a:t>Microsoft Project </a:t>
            </a:r>
            <a:r>
              <a:rPr lang="en-US" dirty="0"/>
              <a:t>open. If you are </a:t>
            </a:r>
            <a:r>
              <a:rPr lang="en-US" dirty="0" smtClean="0"/>
              <a:t>not continuing </a:t>
            </a:r>
            <a:r>
              <a:rPr lang="en-US" dirty="0"/>
              <a:t>to additional lessons, CLOSE </a:t>
            </a:r>
            <a:r>
              <a:rPr lang="en-US" dirty="0" smtClean="0"/>
              <a:t>Microsoft Project</a:t>
            </a:r>
            <a:r>
              <a:rPr lang="en-US"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48</a:t>
            </a:fld>
            <a:endParaRPr lang="en-US" dirty="0"/>
          </a:p>
        </p:txBody>
      </p:sp>
    </p:spTree>
    <p:extLst>
      <p:ext uri="{BB962C8B-B14F-4D97-AF65-F5344CB8AC3E}">
        <p14:creationId xmlns:p14="http://schemas.microsoft.com/office/powerpoint/2010/main" val="3073276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49</a:t>
            </a:fld>
            <a:endParaRPr lang="en-US" dirty="0"/>
          </a:p>
        </p:txBody>
      </p:sp>
      <p:pic>
        <p:nvPicPr>
          <p:cNvPr id="3" name="Picture 2"/>
          <p:cNvPicPr>
            <a:picLocks noChangeAspect="1"/>
          </p:cNvPicPr>
          <p:nvPr/>
        </p:nvPicPr>
        <p:blipFill>
          <a:blip r:embed="rId3"/>
          <a:stretch>
            <a:fillRect/>
          </a:stretch>
        </p:blipFill>
        <p:spPr>
          <a:xfrm>
            <a:off x="1463040" y="1654839"/>
            <a:ext cx="6217920" cy="4307147"/>
          </a:xfrm>
          <a:prstGeom prst="rect">
            <a:avLst/>
          </a:prstGeom>
        </p:spPr>
      </p:pic>
    </p:spTree>
    <p:extLst>
      <p:ext uri="{BB962C8B-B14F-4D97-AF65-F5344CB8AC3E}">
        <p14:creationId xmlns:p14="http://schemas.microsoft.com/office/powerpoint/2010/main" val="608769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153400" cy="4505803"/>
          </a:xfrm>
        </p:spPr>
        <p:txBody>
          <a:bodyPr/>
          <a:lstStyle/>
          <a:p>
            <a:pPr lvl="0"/>
            <a:r>
              <a:rPr lang="en-US" dirty="0"/>
              <a:t>You will now use one of the features of the ribbon interface in Project 2016, the </a:t>
            </a:r>
            <a:r>
              <a:rPr lang="en-US" dirty="0" smtClean="0"/>
              <a:t>Format ribbon</a:t>
            </a:r>
            <a:r>
              <a:rPr lang="en-US" dirty="0"/>
              <a:t>. With the ribbon, you have faster access to formatting options in views</a:t>
            </a:r>
            <a:r>
              <a:rPr lang="en-US" dirty="0" smtClean="0"/>
              <a:t>.</a:t>
            </a:r>
          </a:p>
          <a:p>
            <a:pPr lvl="0"/>
            <a:r>
              <a:rPr lang="en-US" dirty="0" smtClean="0"/>
              <a:t>You might have </a:t>
            </a:r>
            <a:r>
              <a:rPr lang="en-US" dirty="0"/>
              <a:t>seen in the various views of previous lessons a tab at the very top of the screen, </a:t>
            </a:r>
            <a:r>
              <a:rPr lang="en-US" dirty="0" smtClean="0"/>
              <a:t>above the </a:t>
            </a:r>
            <a:r>
              <a:rPr lang="en-US" dirty="0"/>
              <a:t>ribbon. This is the Format tab and it provides formatting options available in the </a:t>
            </a:r>
            <a:r>
              <a:rPr lang="en-US" dirty="0" smtClean="0"/>
              <a:t>view you </a:t>
            </a:r>
            <a:r>
              <a:rPr lang="en-US" dirty="0"/>
              <a:t>are in at the time. </a:t>
            </a:r>
            <a:r>
              <a:rPr lang="en-US" dirty="0" smtClean="0"/>
              <a:t>The figure below </a:t>
            </a:r>
            <a:r>
              <a:rPr lang="en-US" dirty="0"/>
              <a:t>shows the Format ribbon for the Gantt Chart view.</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pic>
        <p:nvPicPr>
          <p:cNvPr id="4" name="Picture 3"/>
          <p:cNvPicPr>
            <a:picLocks noChangeAspect="1"/>
          </p:cNvPicPr>
          <p:nvPr/>
        </p:nvPicPr>
        <p:blipFill>
          <a:blip r:embed="rId3"/>
          <a:stretch>
            <a:fillRect/>
          </a:stretch>
        </p:blipFill>
        <p:spPr>
          <a:xfrm>
            <a:off x="685800" y="4800600"/>
            <a:ext cx="7772400" cy="926856"/>
          </a:xfrm>
          <a:prstGeom prst="rect">
            <a:avLst/>
          </a:prstGeom>
        </p:spPr>
      </p:pic>
    </p:spTree>
    <p:extLst>
      <p:ext uri="{BB962C8B-B14F-4D97-AF65-F5344CB8AC3E}">
        <p14:creationId xmlns:p14="http://schemas.microsoft.com/office/powerpoint/2010/main" val="29444642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50</a:t>
            </a:fld>
            <a:endParaRPr lang="en-US" dirty="0"/>
          </a:p>
        </p:txBody>
      </p:sp>
      <p:pic>
        <p:nvPicPr>
          <p:cNvPr id="8" name="Picture 7"/>
          <p:cNvPicPr>
            <a:picLocks noChangeAspect="1"/>
          </p:cNvPicPr>
          <p:nvPr/>
        </p:nvPicPr>
        <p:blipFill>
          <a:blip r:embed="rId2"/>
          <a:stretch>
            <a:fillRect/>
          </a:stretch>
        </p:blipFill>
        <p:spPr>
          <a:xfrm>
            <a:off x="548640" y="2152650"/>
            <a:ext cx="8046720" cy="2747162"/>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Formatting the Gantt Chart</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The Gantt Chart view consists of two parts: a table on the left and the bar chart on </a:t>
            </a:r>
            <a:r>
              <a:rPr lang="en-US" dirty="0" smtClean="0"/>
              <a:t>the right.</a:t>
            </a:r>
          </a:p>
          <a:p>
            <a:pPr lvl="0"/>
            <a:r>
              <a:rPr lang="en-US" dirty="0" smtClean="0"/>
              <a:t>The </a:t>
            </a:r>
            <a:r>
              <a:rPr lang="en-US" dirty="0"/>
              <a:t>default formatting of the Gantt Chart view is useful for on‐screen </a:t>
            </a:r>
            <a:r>
              <a:rPr lang="en-US" dirty="0" smtClean="0"/>
              <a:t>project schedule </a:t>
            </a:r>
            <a:r>
              <a:rPr lang="en-US" dirty="0"/>
              <a:t>viewing and printing. However, you are able to change the formatting </a:t>
            </a:r>
            <a:r>
              <a:rPr lang="en-US" dirty="0" smtClean="0"/>
              <a:t>of almost </a:t>
            </a:r>
            <a:r>
              <a:rPr lang="en-US" dirty="0"/>
              <a:t>any element on the Gantt chart to suit your needs</a:t>
            </a:r>
            <a:r>
              <a:rPr lang="en-US" dirty="0" smtClean="0"/>
              <a:t>.</a:t>
            </a:r>
          </a:p>
          <a:p>
            <a:pPr lvl="0"/>
            <a:r>
              <a:rPr lang="en-US" dirty="0" smtClean="0"/>
              <a:t>In the next </a:t>
            </a:r>
            <a:r>
              <a:rPr lang="en-US" dirty="0"/>
              <a:t>exercise, </a:t>
            </a:r>
            <a:r>
              <a:rPr lang="en-US" dirty="0" smtClean="0"/>
              <a:t>you learn </a:t>
            </a:r>
            <a:r>
              <a:rPr lang="en-US" dirty="0"/>
              <a:t>to format Gantt chart task bars</a:t>
            </a:r>
            <a:r>
              <a:rPr lang="en-US" dirty="0" smtClean="0"/>
              <a:t>.</a:t>
            </a:r>
          </a:p>
          <a:p>
            <a:pPr lvl="0"/>
            <a:r>
              <a:rPr lang="en-US" dirty="0" smtClean="0"/>
              <a:t>You </a:t>
            </a:r>
            <a:r>
              <a:rPr lang="en-US" dirty="0"/>
              <a:t>can format whole categories of Gantt </a:t>
            </a:r>
            <a:r>
              <a:rPr lang="en-US" dirty="0" smtClean="0"/>
              <a:t>chart task </a:t>
            </a:r>
            <a:r>
              <a:rPr lang="en-US" dirty="0"/>
              <a:t>bars via the Bar Styles dialog box, or you can format individual Gantt chart </a:t>
            </a:r>
            <a:r>
              <a:rPr lang="en-US" dirty="0" smtClean="0"/>
              <a:t>task bars </a:t>
            </a:r>
            <a:r>
              <a:rPr lang="en-US" dirty="0"/>
              <a:t>directly.</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187183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Modifying the Gantt Chart Using the Bar Styles Dialog Box</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In Microsoft Project, the Gantt Chart view is the default view. A view is a </a:t>
            </a:r>
            <a:r>
              <a:rPr lang="en-US" sz="2000" dirty="0" smtClean="0"/>
              <a:t>window through </a:t>
            </a:r>
            <a:r>
              <a:rPr lang="en-US" sz="2000" dirty="0"/>
              <a:t>which you can see various elements of your project schedule. In the </a:t>
            </a:r>
            <a:r>
              <a:rPr lang="en-US" sz="2000" dirty="0" smtClean="0"/>
              <a:t>following exercise</a:t>
            </a:r>
            <a:r>
              <a:rPr lang="en-US" sz="2000" dirty="0"/>
              <a:t>, you will use the Bar Styles dialog box to make formatting changes to several </a:t>
            </a:r>
            <a:r>
              <a:rPr lang="en-US" sz="2000" dirty="0" smtClean="0"/>
              <a:t>items in </a:t>
            </a:r>
            <a:r>
              <a:rPr lang="en-US" sz="2000" dirty="0"/>
              <a:t>the Gantt Chart view</a:t>
            </a:r>
            <a:r>
              <a:rPr lang="en-US" sz="2000" dirty="0" smtClean="0"/>
              <a:t>.</a:t>
            </a:r>
          </a:p>
          <a:p>
            <a:pPr lvl="0"/>
            <a:r>
              <a:rPr lang="en-US" sz="2000" dirty="0"/>
              <a:t>The Gantt chart is the primary way of viewing the data in a project schedule. It became </a:t>
            </a:r>
            <a:r>
              <a:rPr lang="en-US" sz="2000" dirty="0" smtClean="0"/>
              <a:t>the standard </a:t>
            </a:r>
            <a:r>
              <a:rPr lang="en-US" sz="2000" dirty="0"/>
              <a:t>for visualizing project schedules in the early twentieth century when </a:t>
            </a:r>
            <a:r>
              <a:rPr lang="en-US" sz="2000" dirty="0" smtClean="0"/>
              <a:t>American engineer </a:t>
            </a:r>
            <a:r>
              <a:rPr lang="en-US" sz="2000" dirty="0"/>
              <a:t>and management consultant Henry L. Gantt developed a bar chart with two </a:t>
            </a:r>
            <a:r>
              <a:rPr lang="en-US" sz="2000" dirty="0" smtClean="0"/>
              <a:t>main principles:</a:t>
            </a:r>
          </a:p>
          <a:p>
            <a:pPr marL="1085850" lvl="1" indent="-457200"/>
            <a:r>
              <a:rPr lang="en-US" sz="2000" dirty="0" smtClean="0"/>
              <a:t>To </a:t>
            </a:r>
            <a:r>
              <a:rPr lang="en-US" sz="2000" dirty="0"/>
              <a:t>measure activities by the amount of time needed to complete </a:t>
            </a:r>
            <a:r>
              <a:rPr lang="en-US" sz="2000" dirty="0" smtClean="0"/>
              <a:t>them.</a:t>
            </a:r>
          </a:p>
          <a:p>
            <a:pPr marL="1085850" lvl="1" indent="-457200"/>
            <a:r>
              <a:rPr lang="en-US" sz="2000" dirty="0" smtClean="0"/>
              <a:t>To use </a:t>
            </a:r>
            <a:r>
              <a:rPr lang="en-US" sz="2000" dirty="0"/>
              <a:t>the space on the chart to represent the amount of the activity that should have been </a:t>
            </a:r>
            <a:r>
              <a:rPr lang="en-US" sz="2000" dirty="0" smtClean="0"/>
              <a:t>done in </a:t>
            </a:r>
            <a:r>
              <a:rPr lang="en-US" sz="2000" dirty="0"/>
              <a:t>that time.</a:t>
            </a:r>
            <a:endParaRPr lang="en-US" sz="2000" dirty="0" smtClean="0"/>
          </a:p>
          <a:p>
            <a:pPr lvl="0"/>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20659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Before you begin these steps, </a:t>
            </a:r>
            <a:r>
              <a:rPr lang="en-US" sz="2000" dirty="0" smtClean="0"/>
              <a:t>open </a:t>
            </a:r>
            <a:r>
              <a:rPr lang="en-US" sz="2000" i="1" dirty="0" smtClean="0"/>
              <a:t>Tailspin Remote </a:t>
            </a:r>
            <a:r>
              <a:rPr lang="en-US" sz="2000" i="1" dirty="0"/>
              <a:t>Drone 8</a:t>
            </a:r>
            <a:r>
              <a:rPr lang="en-US" sz="2000" i="1" dirty="0" smtClean="0"/>
              <a:t>M</a:t>
            </a:r>
            <a:r>
              <a:rPr lang="en-US" sz="2000" dirty="0" smtClean="0"/>
              <a:t> </a:t>
            </a:r>
            <a:r>
              <a:rPr lang="en-US" sz="2000" dirty="0"/>
              <a:t>from the data files for this </a:t>
            </a:r>
            <a:r>
              <a:rPr lang="en-US" sz="2000" dirty="0" smtClean="0"/>
              <a:t>lesson. </a:t>
            </a:r>
            <a:r>
              <a:rPr lang="en-US" sz="2000" dirty="0"/>
              <a:t>SAVE the file as </a:t>
            </a:r>
            <a:r>
              <a:rPr lang="en-US" sz="2000" i="1" dirty="0"/>
              <a:t>Tailspin Remote Drone </a:t>
            </a:r>
            <a:r>
              <a:rPr lang="en-US" sz="2000" i="1" dirty="0" smtClean="0"/>
              <a:t>8</a:t>
            </a:r>
            <a:r>
              <a:rPr lang="en-US" sz="2000" dirty="0" smtClean="0"/>
              <a:t> in </a:t>
            </a:r>
            <a:r>
              <a:rPr lang="en-US" sz="2000" dirty="0"/>
              <a:t>the solutions </a:t>
            </a:r>
            <a:r>
              <a:rPr lang="en-US" sz="2000" dirty="0" smtClean="0"/>
              <a:t>folder.</a:t>
            </a:r>
            <a:endParaRPr lang="en-US" sz="2000" dirty="0"/>
          </a:p>
          <a:p>
            <a:pPr marL="457200" indent="-457200">
              <a:buFont typeface="+mj-lt"/>
              <a:buAutoNum type="arabicPeriod"/>
            </a:pPr>
            <a:r>
              <a:rPr lang="en-US" sz="2000" dirty="0"/>
              <a:t>Click the Format tab; then, in the Bar Styles group, click the </a:t>
            </a:r>
            <a:r>
              <a:rPr lang="en-US" sz="2000" dirty="0" smtClean="0"/>
              <a:t>Format button</a:t>
            </a:r>
            <a:r>
              <a:rPr lang="en-US" sz="2000" dirty="0"/>
              <a:t>. Select Bar Styles from the drop‐down list. The Bar Styles </a:t>
            </a:r>
            <a:r>
              <a:rPr lang="en-US" sz="2000" dirty="0" smtClean="0"/>
              <a:t>dialog box </a:t>
            </a:r>
            <a:r>
              <a:rPr lang="en-US" sz="2000" dirty="0"/>
              <a:t>appears.</a:t>
            </a:r>
          </a:p>
          <a:p>
            <a:pPr marL="457200" indent="-457200">
              <a:buFont typeface="+mj-lt"/>
              <a:buAutoNum type="arabicPeriod"/>
            </a:pPr>
            <a:r>
              <a:rPr lang="en-US" sz="2000" dirty="0" smtClean="0"/>
              <a:t>In </a:t>
            </a:r>
            <a:r>
              <a:rPr lang="en-US" sz="2000" dirty="0"/>
              <a:t>the Name column, select Milestone. You want to change the shape of </a:t>
            </a:r>
            <a:r>
              <a:rPr lang="en-US" sz="2000" dirty="0" smtClean="0"/>
              <a:t>the milestones on </a:t>
            </a:r>
            <a:r>
              <a:rPr lang="en-US" sz="2000" dirty="0"/>
              <a:t>the Gantt chart.</a:t>
            </a:r>
          </a:p>
          <a:p>
            <a:pPr marL="457200" indent="-457200">
              <a:buFont typeface="+mj-lt"/>
              <a:buAutoNum type="arabicPeriod"/>
            </a:pPr>
            <a:r>
              <a:rPr lang="en-US" sz="2000" dirty="0" smtClean="0"/>
              <a:t>In </a:t>
            </a:r>
            <a:r>
              <a:rPr lang="en-US" sz="2000" dirty="0"/>
              <a:t>the bottom half of the dialog box under the Start label, locate the Shape box</a:t>
            </a:r>
            <a:r>
              <a:rPr lang="en-US" sz="2000" dirty="0" smtClean="0"/>
              <a:t>. Select </a:t>
            </a:r>
            <a:r>
              <a:rPr lang="en-US" sz="2000" dirty="0"/>
              <a:t>the star shape from the drop‐down list in the Shape box. Note that the </a:t>
            </a:r>
            <a:r>
              <a:rPr lang="en-US" sz="2000" dirty="0" smtClean="0"/>
              <a:t>star shape </a:t>
            </a:r>
            <a:r>
              <a:rPr lang="en-US" sz="2000" dirty="0"/>
              <a:t>now appears in the Appearance column for Milestone. Your screen </a:t>
            </a:r>
            <a:r>
              <a:rPr lang="en-US" sz="2000" dirty="0" smtClean="0"/>
              <a:t>should look </a:t>
            </a:r>
            <a:r>
              <a:rPr lang="en-US" sz="2000" dirty="0"/>
              <a:t>similar to </a:t>
            </a:r>
            <a:r>
              <a:rPr lang="en-US" sz="2000" dirty="0" smtClean="0"/>
              <a:t>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12822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Modify the Gantt Chart Using the Bar Styles Dialog Box</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8" name="Picture 7"/>
          <p:cNvPicPr>
            <a:picLocks noChangeAspect="1"/>
          </p:cNvPicPr>
          <p:nvPr/>
        </p:nvPicPr>
        <p:blipFill>
          <a:blip r:embed="rId3"/>
          <a:stretch>
            <a:fillRect/>
          </a:stretch>
        </p:blipFill>
        <p:spPr>
          <a:xfrm>
            <a:off x="1005840" y="1838325"/>
            <a:ext cx="7132320" cy="3950567"/>
          </a:xfrm>
          <a:prstGeom prst="rect">
            <a:avLst/>
          </a:prstGeom>
        </p:spPr>
      </p:pic>
    </p:spTree>
    <p:extLst>
      <p:ext uri="{BB962C8B-B14F-4D97-AF65-F5344CB8AC3E}">
        <p14:creationId xmlns:p14="http://schemas.microsoft.com/office/powerpoint/2010/main" val="3285380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1007</TotalTime>
  <Words>5309</Words>
  <Application>Microsoft Office PowerPoint</Application>
  <PresentationFormat>On-screen Show (4:3)</PresentationFormat>
  <Paragraphs>438</Paragraphs>
  <Slides>50</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Project Schedule Formatting—Fundamentals</vt:lpstr>
      <vt:lpstr>Objectives</vt:lpstr>
      <vt:lpstr>Software Orientation</vt:lpstr>
      <vt:lpstr>Software Orientation</vt:lpstr>
      <vt:lpstr>Software Orientation</vt:lpstr>
      <vt:lpstr>Formatting the Gantt Chart</vt:lpstr>
      <vt:lpstr>Modifying the Gantt Chart Using the Bar Styles Dialog Box</vt:lpstr>
      <vt:lpstr>Step-by-Step: Modify the Gantt Chart Using the Bar Styles Dialog Box</vt:lpstr>
      <vt:lpstr>Step-by-Step: Modify the Gantt Chart Using the Bar Styles Dialog Box</vt:lpstr>
      <vt:lpstr>Step-by-Step: Modify the Gantt Chart Using the Bar Styles Dialog Box</vt:lpstr>
      <vt:lpstr>Step-by-Step: Modify the Gantt Chart Using the Bar Styles Dialog Box</vt:lpstr>
      <vt:lpstr>Step-by-Step: Modify the Gantt Chart Using the Bar Styles Dialog Box</vt:lpstr>
      <vt:lpstr>Step-by-Step: Modify the Gantt Chart Using the Bar Styles Dialog Box</vt:lpstr>
      <vt:lpstr>Modifying the Gantt Chart Using the Bar Styles Dialog Box</vt:lpstr>
      <vt:lpstr>Modifying the Gantt Chart Using Gantt Chart Styles</vt:lpstr>
      <vt:lpstr>Step-by-Step: Modify the Gantt Chart Using Gantt Chart Styles</vt:lpstr>
      <vt:lpstr>Step-by-Step: Modify the Gantt Chart Using Gantt Chart Styles</vt:lpstr>
      <vt:lpstr>Step-by-Step: Modify the Gantt Chart Using Gantt Chart Styles</vt:lpstr>
      <vt:lpstr>Step-by-Step: Modify the Gantt Chart Using Gantt Chart Styles</vt:lpstr>
      <vt:lpstr>Step-by-Step: Modify the Gantt Chart Using Gantt Chart Styles</vt:lpstr>
      <vt:lpstr>Step-by-Step: Modify the Gantt Chart Using Gantt Chart Styles</vt:lpstr>
      <vt:lpstr>Modifying Text Appearance in a View</vt:lpstr>
      <vt:lpstr>Step-by-Step: Modify the Appearance of Text in a View</vt:lpstr>
      <vt:lpstr>Step-by-Step: Modify the Appearance of Text in a View</vt:lpstr>
      <vt:lpstr>Step-by-Step: Modify the Appearance of Text in a View</vt:lpstr>
      <vt:lpstr>Step-by-Step: Modify the Appearance of Text in a View</vt:lpstr>
      <vt:lpstr>Modifying the Appearance of a Single Piece of Text</vt:lpstr>
      <vt:lpstr>Step-by-Step: Modify the Appearance of a Single Piece of Text</vt:lpstr>
      <vt:lpstr>Step-by-Step: Modify the Appearance of a Single Piece of Text</vt:lpstr>
      <vt:lpstr>Step-by-Step: Modify the Appearance of a Single Piece of Text</vt:lpstr>
      <vt:lpstr>Creating Custom Fields</vt:lpstr>
      <vt:lpstr>Step-by-Step: Create a Custom Text Field</vt:lpstr>
      <vt:lpstr>Step-by-Step: Create a Custom Text Field</vt:lpstr>
      <vt:lpstr>Creating Custom Fields</vt:lpstr>
      <vt:lpstr>Creating Custom Fields</vt:lpstr>
      <vt:lpstr>Creating and Editing Tables</vt:lpstr>
      <vt:lpstr>Step-by-Step: Create a Custom Table</vt:lpstr>
      <vt:lpstr>Step-by-Step: Create a Custom Table</vt:lpstr>
      <vt:lpstr>Step-by-Step: Create a Custom Table</vt:lpstr>
      <vt:lpstr>Step-by-Step: Create a Custom Table</vt:lpstr>
      <vt:lpstr>Step-by-Step: Create a Custom Table</vt:lpstr>
      <vt:lpstr>Step-by-Step: Create a Custom Table</vt:lpstr>
      <vt:lpstr>Step-by-Step: Create a Custom Table</vt:lpstr>
      <vt:lpstr>Creating Custom Fields</vt:lpstr>
      <vt:lpstr>Step-by-Step: Create a Custom View</vt:lpstr>
      <vt:lpstr>Step-by-Step: Create a Custom View</vt:lpstr>
      <vt:lpstr>Step-by-Step: Create a Custom View</vt:lpstr>
      <vt:lpstr>Step-by-Step: Create a Custom View</vt:lpstr>
      <vt:lpstr>Step-by-Step: Create a Custom View</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Schedule Formatting--Fundamentals</dc:title>
  <dc:subject>Project Schedule Formatting--Fundamentals</dc:subject>
  <dc:creator>Joyce N.</dc:creator>
  <cp:keywords/>
  <dc:description/>
  <cp:lastModifiedBy>Joyce N.</cp:lastModifiedBy>
  <cp:revision>189</cp:revision>
  <dcterms:created xsi:type="dcterms:W3CDTF">2017-04-11T07:34:10Z</dcterms:created>
  <dcterms:modified xsi:type="dcterms:W3CDTF">2017-04-15T03:35:24Z</dcterms:modified>
  <cp:category/>
</cp:coreProperties>
</file>