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9"/>
  </p:notesMasterIdLst>
  <p:sldIdLst>
    <p:sldId id="256" r:id="rId2"/>
    <p:sldId id="258" r:id="rId3"/>
    <p:sldId id="625" r:id="rId4"/>
    <p:sldId id="626" r:id="rId5"/>
    <p:sldId id="627" r:id="rId6"/>
    <p:sldId id="628" r:id="rId7"/>
    <p:sldId id="629" r:id="rId8"/>
    <p:sldId id="630" r:id="rId9"/>
    <p:sldId id="631" r:id="rId10"/>
    <p:sldId id="632" r:id="rId11"/>
    <p:sldId id="633" r:id="rId12"/>
    <p:sldId id="634" r:id="rId13"/>
    <p:sldId id="635" r:id="rId14"/>
    <p:sldId id="636" r:id="rId15"/>
    <p:sldId id="637" r:id="rId16"/>
    <p:sldId id="638" r:id="rId17"/>
    <p:sldId id="639" r:id="rId18"/>
    <p:sldId id="640" r:id="rId19"/>
    <p:sldId id="641" r:id="rId20"/>
    <p:sldId id="642" r:id="rId21"/>
    <p:sldId id="643" r:id="rId22"/>
    <p:sldId id="644" r:id="rId23"/>
    <p:sldId id="645" r:id="rId24"/>
    <p:sldId id="647" r:id="rId25"/>
    <p:sldId id="646" r:id="rId26"/>
    <p:sldId id="648" r:id="rId27"/>
    <p:sldId id="649" r:id="rId28"/>
    <p:sldId id="650" r:id="rId29"/>
    <p:sldId id="651" r:id="rId30"/>
    <p:sldId id="652" r:id="rId31"/>
    <p:sldId id="653" r:id="rId32"/>
    <p:sldId id="654" r:id="rId33"/>
    <p:sldId id="655" r:id="rId34"/>
    <p:sldId id="656" r:id="rId35"/>
    <p:sldId id="657" r:id="rId36"/>
    <p:sldId id="658" r:id="rId37"/>
    <p:sldId id="372" r:id="rId3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766" autoAdjust="0"/>
  </p:normalViewPr>
  <p:slideViewPr>
    <p:cSldViewPr>
      <p:cViewPr varScale="1">
        <p:scale>
          <a:sx n="97" d="100"/>
          <a:sy n="97" d="100"/>
        </p:scale>
        <p:origin x="190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406609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695862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Progress bars for completed and in‐progress tasks in the Gantt chart view</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384763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Using the last two methods, you can enter any percentage of completion you want. When you use any of these methods to enter a percentage other than 0% complete, Microsoft Project changes the task’s actual start date to match its scheduled start date. It also calculates actual duration, remaining duration, actual costs, and other values, based on the percentage you enter.</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165945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3873317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727829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showing task 11 is 100% complete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Task Note: You can also use the schedule percent complete buttons to quickly update tasks that are 0%, 25%, 50%, 75%, and 100% complete. On the ribbon, click the Task tab. The schedule percent complete buttons are located in the Schedule group. Select the task you want to update, and then click the appropriate percentage button.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833631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You can view a task’s completion percentage and other tracking information by pointing to a progress bar  in a task’s Gantt bar. A ScreenTip will appear.</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309613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22</a:t>
            </a:fld>
            <a:endParaRPr lang="en-US" dirty="0"/>
          </a:p>
        </p:txBody>
      </p:sp>
    </p:spTree>
    <p:extLst>
      <p:ext uri="{BB962C8B-B14F-4D97-AF65-F5344CB8AC3E}">
        <p14:creationId xmlns:p14="http://schemas.microsoft.com/office/powerpoint/2010/main" val="1417202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88133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mn-lt"/>
                <a:ea typeface="+mn-ea"/>
                <a:cs typeface="+mn-cs"/>
              </a:rPr>
              <a:t>It is obvious that some cost variance has occurred, but it is not possible to tell from the Project Statistics dialog box when or where the variance occurred.</a:t>
            </a:r>
            <a:endParaRPr lang="en-US"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4141408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Note that although costs are not scheduled in the same sense that work is scheduled, costs (except fixed costs) are derived from the scheduled work.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2768859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showing only first level summary tasks with all subtasks hidden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279940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with subtasks of Research (ID 2) and Analysis (ID 17)</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dirty="0"/>
          </a:p>
        </p:txBody>
      </p:sp>
    </p:spTree>
    <p:extLst>
      <p:ext uri="{BB962C8B-B14F-4D97-AF65-F5344CB8AC3E}">
        <p14:creationId xmlns:p14="http://schemas.microsoft.com/office/powerpoint/2010/main" val="3557223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with Analysis subtask expanded to show subtasks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2820026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3462025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with the Cost Overbudget filter applied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1168501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In the following exercise, after you reschedule the work for task 31, notice that task 41, Product Development Complete, has a missed deadline icon appear next to it. The rescheduling of task 31 creates a problem with the deadline for task 41.</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32</a:t>
            </a:fld>
            <a:endParaRPr lang="en-US" dirty="0"/>
          </a:p>
        </p:txBody>
      </p:sp>
    </p:spTree>
    <p:extLst>
      <p:ext uri="{BB962C8B-B14F-4D97-AF65-F5344CB8AC3E}">
        <p14:creationId xmlns:p14="http://schemas.microsoft.com/office/powerpoint/2010/main" val="833696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dirty="0"/>
          </a:p>
        </p:txBody>
      </p:sp>
    </p:spTree>
    <p:extLst>
      <p:ext uri="{BB962C8B-B14F-4D97-AF65-F5344CB8AC3E}">
        <p14:creationId xmlns:p14="http://schemas.microsoft.com/office/powerpoint/2010/main" val="2114952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showing task 31 prior to rescheduling the work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dirty="0"/>
          </a:p>
        </p:txBody>
      </p:sp>
    </p:spTree>
    <p:extLst>
      <p:ext uri="{BB962C8B-B14F-4D97-AF65-F5344CB8AC3E}">
        <p14:creationId xmlns:p14="http://schemas.microsoft.com/office/powerpoint/2010/main" val="2373731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 the Variance table, you can also see the variance between the baseline start and the planned or actual start of a task. In other words, this table shows you if the project is ahead of schedule or behind schedule, on a task‐by‐task basis.</a:t>
            </a:r>
            <a:endParaRPr lang="en-US" sz="1200" dirty="0" smtClean="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2296233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It is possible to disable the ability of Microsoft Project to reschedule uncompleted work on tasks that are showing any actual work. Click on the File tab and then select Options. In the Options dialog box, click the Schedule tab. In the section that reads, </a:t>
            </a:r>
            <a:r>
              <a:rPr lang="en-US" sz="1200" b="0" i="1" u="none" strike="noStrike" kern="1200" baseline="0" dirty="0" smtClean="0">
                <a:solidFill>
                  <a:schemeClr val="tx1"/>
                </a:solidFill>
                <a:latin typeface="+mn-lt"/>
                <a:ea typeface="+mn-ea"/>
                <a:cs typeface="+mn-cs"/>
              </a:rPr>
              <a:t>Scheduling options for this project</a:t>
            </a:r>
            <a:r>
              <a:rPr lang="en-US" sz="1200" b="0" i="0" u="none" strike="noStrike" kern="1200" baseline="0" dirty="0" smtClean="0">
                <a:solidFill>
                  <a:schemeClr val="tx1"/>
                </a:solidFill>
                <a:latin typeface="+mn-lt"/>
                <a:ea typeface="+mn-ea"/>
                <a:cs typeface="+mn-cs"/>
              </a:rPr>
              <a:t>, clear the </a:t>
            </a:r>
            <a:r>
              <a:rPr lang="en-US" sz="1200" b="0" i="1" u="none" strike="noStrike" kern="1200" baseline="0" dirty="0" smtClean="0">
                <a:solidFill>
                  <a:schemeClr val="tx1"/>
                </a:solidFill>
                <a:latin typeface="+mn-lt"/>
                <a:ea typeface="+mn-ea"/>
                <a:cs typeface="+mn-cs"/>
              </a:rPr>
              <a:t>Split in‐progress tasks </a:t>
            </a:r>
            <a:r>
              <a:rPr lang="en-US" sz="1200" b="0" i="0" u="none" strike="noStrike" kern="1200" baseline="0" dirty="0" smtClean="0">
                <a:solidFill>
                  <a:schemeClr val="tx1"/>
                </a:solidFill>
                <a:latin typeface="+mn-lt"/>
                <a:ea typeface="+mn-ea"/>
                <a:cs typeface="+mn-cs"/>
              </a:rPr>
              <a:t>check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dirty="0"/>
          </a:p>
        </p:txBody>
      </p:sp>
    </p:spTree>
    <p:extLst>
      <p:ext uri="{BB962C8B-B14F-4D97-AF65-F5344CB8AC3E}">
        <p14:creationId xmlns:p14="http://schemas.microsoft.com/office/powerpoint/2010/main" val="383165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view after rescheduling uncompleted work on task 31</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36</a:t>
            </a:fld>
            <a:endParaRPr lang="en-US" dirty="0"/>
          </a:p>
        </p:txBody>
      </p:sp>
    </p:spTree>
    <p:extLst>
      <p:ext uri="{BB962C8B-B14F-4D97-AF65-F5344CB8AC3E}">
        <p14:creationId xmlns:p14="http://schemas.microsoft.com/office/powerpoint/2010/main" val="3025360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Baseline field types saved by Project 2016</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a:t>
            </a:fld>
            <a:endParaRPr lang="en-US" dirty="0"/>
          </a:p>
        </p:txBody>
      </p:sp>
    </p:spTree>
    <p:extLst>
      <p:ext uri="{BB962C8B-B14F-4D97-AF65-F5344CB8AC3E}">
        <p14:creationId xmlns:p14="http://schemas.microsoft.com/office/powerpoint/2010/main" val="4192886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a:t>
            </a:r>
            <a:r>
              <a:rPr lang="en-US" baseline="0" dirty="0" smtClean="0"/>
              <a:t> </a:t>
            </a:r>
            <a:r>
              <a:rPr lang="en-US" sz="1200" b="0" i="0" u="none" strike="noStrike" kern="1200" baseline="0" dirty="0" smtClean="0">
                <a:solidFill>
                  <a:schemeClr val="tx1"/>
                </a:solidFill>
                <a:latin typeface="+mn-lt"/>
                <a:ea typeface="+mn-ea"/>
                <a:cs typeface="+mn-cs"/>
              </a:rPr>
              <a:t>You can save up to 11 baselines in a single project schedule. The baselines are named Baseline (the first baseline you would normally save) and Baseline 1 through Baseline 10. Saving multiple baselines is helpful if your project duration is especially long or if you have approved scope/schedule/cost changes. You can save multiple baselines to record different sets of baseline values, and later compare these against each other and against actual values.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382165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Note that at this point, the values in the Start and Baseline Start columns, as well as the values in the Finish and Baseline Finish columns, are identical. This is because no actual work has occurred and no changes to the scheduled work have been made. Once actual work has been recorded or schedule adjustments have been made, the scheduled values might differ from the baseline values. Any differences would be displayed in the Variance column.</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2596491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Variance table displaying scheduled and baseline information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Take Note: If any column displays pound signs (####), double‐click between the column titles to widen the column.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2825054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can apply a combination of these approaches within a single project, as different parts of a project might have different tracking needs.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3623609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Because only a portion of task 11 has been completed by January 18, the progress bar for this task only extends to  January 18 and no check mark appears in the Indicators column. </a:t>
            </a:r>
            <a:r>
              <a:rPr lang="en-US" sz="1200" b="0" i="0" u="none" strike="noStrike" kern="1200" baseline="0" dirty="0" smtClean="0">
                <a:solidFill>
                  <a:schemeClr val="tx1"/>
                </a:solidFill>
                <a:latin typeface="+mn-lt"/>
                <a:ea typeface="+mn-ea"/>
                <a:cs typeface="+mn-cs"/>
              </a:rPr>
              <a:t>Also notice that because some of the recurring status meetings (summary task 56) have been completed by January 18, progress bars appear in the summary Gantt bars for these tasks.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275777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505200"/>
            <a:ext cx="8534400" cy="912356"/>
          </a:xfrm>
        </p:spPr>
        <p:txBody>
          <a:bodyPr lIns="45720" rIns="45720">
            <a:normAutofit fontScale="90000"/>
          </a:bodyPr>
          <a:lstStyle/>
          <a:p>
            <a:pPr algn="r" eaLnBrk="1" hangingPunct="1">
              <a:defRPr/>
            </a:pPr>
            <a:r>
              <a:rPr lang="en-US" sz="4200" dirty="0" smtClean="0">
                <a:effectLst>
                  <a:outerShdw algn="tl">
                    <a:srgbClr val="000000"/>
                  </a:outerShdw>
                </a:effectLst>
              </a:rPr>
              <a:t>Project Schedule </a:t>
            </a:r>
            <a:r>
              <a:rPr lang="en-US" sz="4200" dirty="0" smtClean="0">
                <a:effectLst>
                  <a:outerShdw algn="tl">
                    <a:srgbClr val="000000"/>
                  </a:outerShdw>
                </a:effectLst>
              </a:rPr>
              <a:t>Tracking—Fundamentals</a:t>
            </a:r>
            <a:endParaRPr lang="en-US" sz="4200" dirty="0">
              <a:effectLst>
                <a:outerShdw algn="tl">
                  <a:srgbClr val="000000"/>
                </a:outerShdw>
              </a:effectLst>
            </a:endParaRPr>
          </a:p>
        </p:txBody>
      </p:sp>
      <p:sp>
        <p:nvSpPr>
          <p:cNvPr id="2055" name="Subtitle 2"/>
          <p:cNvSpPr>
            <a:spLocks noGrp="1"/>
          </p:cNvSpPr>
          <p:nvPr>
            <p:ph type="body" idx="1"/>
          </p:nvPr>
        </p:nvSpPr>
        <p:spPr>
          <a:xfrm>
            <a:off x="304800" y="28194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9</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Understanding Project Planning and Tracking</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The early stages of a project focus on project </a:t>
            </a:r>
            <a:r>
              <a:rPr lang="en-US" b="1" i="1" dirty="0"/>
              <a:t>planning</a:t>
            </a:r>
            <a:r>
              <a:rPr lang="en-US" dirty="0"/>
              <a:t>—developing and communicating </a:t>
            </a:r>
            <a:r>
              <a:rPr lang="en-US" dirty="0" smtClean="0"/>
              <a:t>the details </a:t>
            </a:r>
            <a:r>
              <a:rPr lang="en-US" dirty="0"/>
              <a:t>of a project before actual work begins</a:t>
            </a:r>
            <a:r>
              <a:rPr lang="en-US" dirty="0" smtClean="0"/>
              <a:t>.</a:t>
            </a:r>
          </a:p>
          <a:p>
            <a:pPr lvl="0"/>
            <a:r>
              <a:rPr lang="en-US" dirty="0" smtClean="0"/>
              <a:t>When </a:t>
            </a:r>
            <a:r>
              <a:rPr lang="en-US" dirty="0"/>
              <a:t>work begins, this is sometimes </a:t>
            </a:r>
            <a:r>
              <a:rPr lang="en-US" dirty="0" smtClean="0"/>
              <a:t>called executing </a:t>
            </a:r>
            <a:r>
              <a:rPr lang="en-US" dirty="0"/>
              <a:t>the project work. During this time, you will track project progress</a:t>
            </a:r>
            <a:r>
              <a:rPr lang="en-US" dirty="0" smtClean="0"/>
              <a:t>.</a:t>
            </a:r>
          </a:p>
          <a:p>
            <a:pPr lvl="0"/>
            <a:r>
              <a:rPr lang="en-US" b="1" i="1" dirty="0" smtClean="0"/>
              <a:t>Tracking</a:t>
            </a:r>
            <a:r>
              <a:rPr lang="en-US" dirty="0" smtClean="0"/>
              <a:t> refers to </a:t>
            </a:r>
            <a:r>
              <a:rPr lang="en-US" dirty="0"/>
              <a:t>all of the collecting, entering, and analyzing of actual project performance data, such </a:t>
            </a:r>
            <a:r>
              <a:rPr lang="en-US" dirty="0" smtClean="0"/>
              <a:t>as actual </a:t>
            </a:r>
            <a:r>
              <a:rPr lang="en-US" dirty="0"/>
              <a:t>work values on tasks (usually expressed in hours), actual resource costs, and </a:t>
            </a:r>
            <a:r>
              <a:rPr lang="en-US" dirty="0" smtClean="0"/>
              <a:t>actual durations.</a:t>
            </a:r>
          </a:p>
          <a:p>
            <a:pPr lvl="0"/>
            <a:r>
              <a:rPr lang="en-US" dirty="0" smtClean="0"/>
              <a:t>These </a:t>
            </a:r>
            <a:r>
              <a:rPr lang="en-US" dirty="0"/>
              <a:t>details, collectively, are often called </a:t>
            </a:r>
            <a:r>
              <a:rPr lang="en-US" b="1" i="1" dirty="0"/>
              <a:t>actuals</a:t>
            </a:r>
            <a:r>
              <a:rPr lang="en-US" dirty="0"/>
              <a:t> and can be recorded in </a:t>
            </a:r>
            <a:r>
              <a:rPr lang="en-US" dirty="0" smtClean="0"/>
              <a:t>a Microsoft </a:t>
            </a:r>
            <a:r>
              <a:rPr lang="en-US" dirty="0"/>
              <a:t>Project file.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spTree>
    <p:extLst>
      <p:ext uri="{BB962C8B-B14F-4D97-AF65-F5344CB8AC3E}">
        <p14:creationId xmlns:p14="http://schemas.microsoft.com/office/powerpoint/2010/main" val="2665668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Understanding Project Planning and Tracking</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dirty="0"/>
              <a:t>Accurately tracking project performance and comparing it against the baseline helps you </a:t>
            </a:r>
            <a:r>
              <a:rPr lang="en-US" dirty="0" smtClean="0"/>
              <a:t>to answer </a:t>
            </a:r>
            <a:r>
              <a:rPr lang="en-US" dirty="0"/>
              <a:t>such questions as:</a:t>
            </a:r>
          </a:p>
          <a:p>
            <a:pPr lvl="0"/>
            <a:r>
              <a:rPr lang="en-US" dirty="0" smtClean="0"/>
              <a:t>Are </a:t>
            </a:r>
            <a:r>
              <a:rPr lang="en-US" dirty="0"/>
              <a:t>tasks starting and finishing as planned? If not, what will be the impact on </a:t>
            </a:r>
            <a:r>
              <a:rPr lang="en-US" dirty="0" smtClean="0"/>
              <a:t>the finish </a:t>
            </a:r>
            <a:r>
              <a:rPr lang="en-US" dirty="0"/>
              <a:t>date?</a:t>
            </a:r>
          </a:p>
          <a:p>
            <a:pPr lvl="0"/>
            <a:r>
              <a:rPr lang="en-US" dirty="0" smtClean="0"/>
              <a:t>Are </a:t>
            </a:r>
            <a:r>
              <a:rPr lang="en-US" dirty="0"/>
              <a:t>resources completing the proper amount of the scope? Are they doing </a:t>
            </a:r>
            <a:r>
              <a:rPr lang="en-US" dirty="0" smtClean="0"/>
              <a:t>unapproved work</a:t>
            </a:r>
            <a:r>
              <a:rPr lang="en-US" dirty="0"/>
              <a:t>? (This is called either scope creep or gold plating.)</a:t>
            </a:r>
          </a:p>
          <a:p>
            <a:pPr lvl="0"/>
            <a:r>
              <a:rPr lang="en-US" dirty="0" smtClean="0"/>
              <a:t>Are </a:t>
            </a:r>
            <a:r>
              <a:rPr lang="en-US" dirty="0"/>
              <a:t>resources requiring more or less than the scheduled amount of time </a:t>
            </a:r>
            <a:r>
              <a:rPr lang="en-US" dirty="0" smtClean="0"/>
              <a:t>to complete </a:t>
            </a:r>
            <a:r>
              <a:rPr lang="en-US" dirty="0"/>
              <a:t>tasks?</a:t>
            </a:r>
          </a:p>
          <a:p>
            <a:pPr lvl="0"/>
            <a:r>
              <a:rPr lang="en-US" dirty="0" smtClean="0"/>
              <a:t>Are </a:t>
            </a:r>
            <a:r>
              <a:rPr lang="en-US" dirty="0"/>
              <a:t>tasks being completed above or below scheduled cost?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spTree>
    <p:extLst>
      <p:ext uri="{BB962C8B-B14F-4D97-AF65-F5344CB8AC3E}">
        <p14:creationId xmlns:p14="http://schemas.microsoft.com/office/powerpoint/2010/main" val="2560976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Understanding Project Planning and Tracking</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sz="2000" dirty="0"/>
              <a:t>There are several ways to track progress in Microsoft Project, depending on the level </a:t>
            </a:r>
            <a:r>
              <a:rPr lang="en-US" sz="2000" dirty="0" smtClean="0"/>
              <a:t>of detail </a:t>
            </a:r>
            <a:r>
              <a:rPr lang="en-US" sz="2000" dirty="0"/>
              <a:t>or control </a:t>
            </a:r>
            <a:r>
              <a:rPr lang="en-US" sz="2000" dirty="0" smtClean="0"/>
              <a:t>required. You </a:t>
            </a:r>
            <a:r>
              <a:rPr lang="en-US" sz="2000" dirty="0"/>
              <a:t>need to determine the level of detail you need. In this lesson, </a:t>
            </a:r>
            <a:r>
              <a:rPr lang="en-US" sz="2000" dirty="0" smtClean="0"/>
              <a:t>you will </a:t>
            </a:r>
            <a:r>
              <a:rPr lang="en-US" sz="2000" dirty="0"/>
              <a:t>examine the following different levels of tracking</a:t>
            </a:r>
            <a:r>
              <a:rPr lang="en-US" sz="2000" dirty="0" smtClean="0"/>
              <a:t>:</a:t>
            </a:r>
          </a:p>
          <a:p>
            <a:r>
              <a:rPr lang="en-US" sz="2000" i="1" dirty="0" smtClean="0"/>
              <a:t>Record </a:t>
            </a:r>
            <a:r>
              <a:rPr lang="en-US" sz="2000" i="1" dirty="0"/>
              <a:t>project work as scheduled</a:t>
            </a:r>
            <a:r>
              <a:rPr lang="en-US" sz="2000" dirty="0"/>
              <a:t>: This works best if everything in the </a:t>
            </a:r>
            <a:r>
              <a:rPr lang="en-US" sz="2000" dirty="0" smtClean="0"/>
              <a:t>project occurs </a:t>
            </a:r>
            <a:r>
              <a:rPr lang="en-US" sz="2000" dirty="0"/>
              <a:t>exactly as scheduled, which rarely </a:t>
            </a:r>
            <a:r>
              <a:rPr lang="en-US" sz="2000" dirty="0" smtClean="0"/>
              <a:t>happens.</a:t>
            </a:r>
            <a:endParaRPr lang="en-US" sz="2000" dirty="0"/>
          </a:p>
          <a:p>
            <a:r>
              <a:rPr lang="en-US" sz="2000" i="1" dirty="0" smtClean="0"/>
              <a:t>Record </a:t>
            </a:r>
            <a:r>
              <a:rPr lang="en-US" sz="2000" i="1" dirty="0"/>
              <a:t>each task’s percentage of completion</a:t>
            </a:r>
            <a:r>
              <a:rPr lang="en-US" sz="2000" dirty="0"/>
              <a:t>: You can do this at either precise </a:t>
            </a:r>
            <a:r>
              <a:rPr lang="en-US" sz="2000" dirty="0" smtClean="0"/>
              <a:t>values or </a:t>
            </a:r>
            <a:r>
              <a:rPr lang="en-US" sz="2000" dirty="0"/>
              <a:t>at increments of 25%, 50%, 75%, and 100</a:t>
            </a:r>
            <a:r>
              <a:rPr lang="en-US" sz="2000" dirty="0" smtClean="0"/>
              <a:t>%.</a:t>
            </a:r>
          </a:p>
          <a:p>
            <a:r>
              <a:rPr lang="en-US" sz="2000" i="1" dirty="0"/>
              <a:t>Record the actuals</a:t>
            </a:r>
            <a:r>
              <a:rPr lang="en-US" sz="2000" dirty="0"/>
              <a:t>: </a:t>
            </a:r>
            <a:r>
              <a:rPr lang="en-US" sz="2000" dirty="0" smtClean="0"/>
              <a:t>This records the </a:t>
            </a:r>
            <a:r>
              <a:rPr lang="en-US" sz="2000" dirty="0"/>
              <a:t>actual </a:t>
            </a:r>
            <a:r>
              <a:rPr lang="en-US" sz="2000" dirty="0" smtClean="0"/>
              <a:t>start and </a:t>
            </a:r>
            <a:r>
              <a:rPr lang="en-US" sz="2000" dirty="0"/>
              <a:t>finish, actual work, and actual </a:t>
            </a:r>
            <a:r>
              <a:rPr lang="en-US" sz="2000" dirty="0" smtClean="0"/>
              <a:t>and remaining </a:t>
            </a:r>
            <a:r>
              <a:rPr lang="en-US" sz="2000" dirty="0"/>
              <a:t>duration for </a:t>
            </a:r>
            <a:r>
              <a:rPr lang="en-US" sz="2000" dirty="0" smtClean="0"/>
              <a:t>the task </a:t>
            </a:r>
            <a:r>
              <a:rPr lang="en-US" sz="2000" dirty="0"/>
              <a:t>or </a:t>
            </a:r>
            <a:r>
              <a:rPr lang="en-US" sz="2000" dirty="0" smtClean="0"/>
              <a:t>assignment.</a:t>
            </a:r>
          </a:p>
          <a:p>
            <a:r>
              <a:rPr lang="en-US" sz="2000" i="1" dirty="0"/>
              <a:t>Track assignment‐level work by time period</a:t>
            </a:r>
            <a:r>
              <a:rPr lang="en-US" sz="2000" dirty="0"/>
              <a:t>: You record actual work values by day</a:t>
            </a:r>
            <a:r>
              <a:rPr lang="en-US" sz="2000" dirty="0" smtClean="0"/>
              <a:t>, week</a:t>
            </a:r>
            <a:r>
              <a:rPr lang="en-US" sz="2000" dirty="0"/>
              <a:t>, or other time interval that you select. This is the most detailed level of tracking</a:t>
            </a:r>
            <a:r>
              <a:rPr lang="en-US" sz="2000" dirty="0" smtClean="0"/>
              <a:t>.</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spTree>
    <p:extLst>
      <p:ext uri="{BB962C8B-B14F-4D97-AF65-F5344CB8AC3E}">
        <p14:creationId xmlns:p14="http://schemas.microsoft.com/office/powerpoint/2010/main" val="3359897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Tracking a Project as Scheduled</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Once a baseline has been saved for a project schedule, the work done on the project </a:t>
            </a:r>
            <a:r>
              <a:rPr lang="en-US" sz="2000" dirty="0" smtClean="0"/>
              <a:t>can be </a:t>
            </a:r>
            <a:r>
              <a:rPr lang="en-US" sz="2000" dirty="0"/>
              <a:t>tracked against the baseline values. The simplest approach to tracking is to report </a:t>
            </a:r>
            <a:r>
              <a:rPr lang="en-US" sz="2000" dirty="0" smtClean="0"/>
              <a:t>that the </a:t>
            </a:r>
            <a:r>
              <a:rPr lang="en-US" sz="2000" dirty="0"/>
              <a:t>actual work is proceeding as planned</a:t>
            </a:r>
            <a:r>
              <a:rPr lang="en-US" sz="2000" dirty="0" smtClean="0"/>
              <a:t>.</a:t>
            </a:r>
          </a:p>
          <a:p>
            <a:r>
              <a:rPr lang="en-US" sz="2000" dirty="0"/>
              <a:t>In the following exercise, you will update the project to show that work has occurred </a:t>
            </a:r>
            <a:r>
              <a:rPr lang="en-US" sz="2000" dirty="0" smtClean="0"/>
              <a:t>as scheduled </a:t>
            </a:r>
            <a:r>
              <a:rPr lang="en-US" sz="2000" dirty="0"/>
              <a:t>through a certain date. This date is sometimes called the </a:t>
            </a:r>
            <a:r>
              <a:rPr lang="en-US" sz="2000" b="1" i="1" dirty="0" smtClean="0"/>
              <a:t>status date</a:t>
            </a:r>
            <a:r>
              <a:rPr lang="en-US" sz="2000" dirty="0" smtClean="0"/>
              <a:t>—the </a:t>
            </a:r>
            <a:r>
              <a:rPr lang="en-US" sz="2000" dirty="0"/>
              <a:t>date up to or through which all progress information is collected and entered for a project.</a:t>
            </a:r>
          </a:p>
          <a:p>
            <a:r>
              <a:rPr lang="en-US" sz="2000" dirty="0"/>
              <a:t>The progress bar in the Gantt Chart view shows how much of each task has been completed</a:t>
            </a:r>
            <a:r>
              <a:rPr lang="en-US" sz="2000" dirty="0" smtClean="0"/>
              <a:t>. A </a:t>
            </a:r>
            <a:r>
              <a:rPr lang="en-US" sz="2000" dirty="0"/>
              <a:t>check mark appears in the Indicators column for tasks 2, 3, and 4 to indicate these </a:t>
            </a:r>
            <a:r>
              <a:rPr lang="en-US" sz="2000" dirty="0" smtClean="0"/>
              <a:t>tasks have </a:t>
            </a:r>
            <a:r>
              <a:rPr lang="en-US" sz="2000" dirty="0"/>
              <a:t>been completed. In addition, a progress bar is drawn </a:t>
            </a:r>
            <a:r>
              <a:rPr lang="en-US" sz="2000" dirty="0" smtClean="0"/>
              <a:t>through </a:t>
            </a:r>
            <a:r>
              <a:rPr lang="en-US" sz="2000" dirty="0"/>
              <a:t>the entire length of </a:t>
            </a:r>
            <a:r>
              <a:rPr lang="en-US" sz="2000" dirty="0" smtClean="0"/>
              <a:t>these tasks</a:t>
            </a:r>
            <a:r>
              <a:rPr lang="en-US" sz="2000" dirty="0"/>
              <a:t>’ Gantt bars</a:t>
            </a:r>
            <a:r>
              <a:rPr lang="en-US" sz="2000" dirty="0" smtClean="0"/>
              <a:t>.</a:t>
            </a:r>
          </a:p>
          <a:p>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spTree>
    <p:extLst>
      <p:ext uri="{BB962C8B-B14F-4D97-AF65-F5344CB8AC3E}">
        <p14:creationId xmlns:p14="http://schemas.microsoft.com/office/powerpoint/2010/main" val="3444361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Track a Project as Scheduled</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you created in the previous exercise.</a:t>
            </a:r>
            <a:endParaRPr lang="en-US" sz="2000" dirty="0"/>
          </a:p>
          <a:p>
            <a:pPr marL="457200" indent="-457200">
              <a:buFont typeface="+mj-lt"/>
              <a:buAutoNum type="arabicPeriod"/>
            </a:pPr>
            <a:r>
              <a:rPr lang="en-US" sz="2000" dirty="0"/>
              <a:t>On the ribbon, click Gantt Chart. The Gantt Chart view appears</a:t>
            </a:r>
            <a:r>
              <a:rPr lang="en-US" sz="2000" dirty="0" smtClean="0"/>
              <a:t>.</a:t>
            </a:r>
          </a:p>
          <a:p>
            <a:pPr marL="457200" indent="-457200">
              <a:buFont typeface="+mj-lt"/>
              <a:buAutoNum type="arabicPeriod"/>
            </a:pPr>
            <a:r>
              <a:rPr lang="en-US" sz="2000" dirty="0" smtClean="0"/>
              <a:t>Move the vertical splitter bar to a point just to the right of the Start column.</a:t>
            </a:r>
          </a:p>
          <a:p>
            <a:pPr marL="457200" indent="-457200">
              <a:buFont typeface="+mj-lt"/>
              <a:buAutoNum type="arabicPeriod"/>
            </a:pPr>
            <a:r>
              <a:rPr lang="en-US" sz="2000" dirty="0" smtClean="0"/>
              <a:t>Click </a:t>
            </a:r>
            <a:r>
              <a:rPr lang="en-US" sz="2000" dirty="0"/>
              <a:t>the Project tab. In the Status group, click Update Project. The </a:t>
            </a:r>
            <a:r>
              <a:rPr lang="en-US" sz="2000" dirty="0" smtClean="0"/>
              <a:t>Update Project </a:t>
            </a:r>
            <a:r>
              <a:rPr lang="en-US" sz="2000" dirty="0"/>
              <a:t>dialog box appears</a:t>
            </a:r>
            <a:r>
              <a:rPr lang="en-US" sz="2000" dirty="0" smtClean="0"/>
              <a:t>.</a:t>
            </a:r>
          </a:p>
          <a:p>
            <a:pPr marL="457200" indent="-457200">
              <a:buFont typeface="+mj-lt"/>
              <a:buAutoNum type="arabicPeriod"/>
            </a:pPr>
            <a:r>
              <a:rPr lang="en-US" sz="2000" dirty="0"/>
              <a:t>Make sure the Update work as complete through option is selected. In the </a:t>
            </a:r>
            <a:r>
              <a:rPr lang="en-US" sz="2000" dirty="0" smtClean="0"/>
              <a:t>adjacent date </a:t>
            </a:r>
            <a:r>
              <a:rPr lang="en-US" sz="2000" dirty="0"/>
              <a:t>box, key or select January 18, 2019, and then click OK. </a:t>
            </a:r>
            <a:r>
              <a:rPr lang="en-US" sz="2000" dirty="0" smtClean="0"/>
              <a:t>Microsoft Project </a:t>
            </a:r>
            <a:r>
              <a:rPr lang="en-US" sz="2000" dirty="0"/>
              <a:t>records the actual work for the projects that were scheduled to start </a:t>
            </a:r>
            <a:r>
              <a:rPr lang="en-US" sz="2000" dirty="0" smtClean="0"/>
              <a:t>before January </a:t>
            </a:r>
            <a:r>
              <a:rPr lang="en-US" sz="2000" dirty="0"/>
              <a:t>18. It also draws progress bars in the Gantt bars for those tasks to </a:t>
            </a:r>
            <a:r>
              <a:rPr lang="en-US" sz="2000" dirty="0" smtClean="0"/>
              <a:t>show this </a:t>
            </a:r>
            <a:r>
              <a:rPr lang="en-US" sz="2000" dirty="0"/>
              <a:t>progress visually.</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spTree>
    <p:extLst>
      <p:ext uri="{BB962C8B-B14F-4D97-AF65-F5344CB8AC3E}">
        <p14:creationId xmlns:p14="http://schemas.microsoft.com/office/powerpoint/2010/main" val="106967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Track a Project as Scheduled</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dirty="0"/>
              <a:t>Right‐click on the Task Name column heading and then select Insert Column. </a:t>
            </a:r>
            <a:r>
              <a:rPr lang="en-US" dirty="0" smtClean="0"/>
              <a:t>Key the </a:t>
            </a:r>
            <a:r>
              <a:rPr lang="en-US" dirty="0"/>
              <a:t>word indicators and then press Enter.</a:t>
            </a:r>
          </a:p>
          <a:p>
            <a:pPr marL="457200" indent="-457200">
              <a:buFont typeface="+mj-lt"/>
              <a:buAutoNum type="arabicPeriod" startAt="5"/>
            </a:pPr>
            <a:r>
              <a:rPr lang="en-US" dirty="0" smtClean="0"/>
              <a:t>Auto‐fit </a:t>
            </a:r>
            <a:r>
              <a:rPr lang="en-US" dirty="0"/>
              <a:t>the new column. Your screen should look similar to </a:t>
            </a:r>
            <a:r>
              <a:rPr lang="en-US" dirty="0" smtClean="0"/>
              <a:t>the figure on the next slide.</a:t>
            </a:r>
          </a:p>
          <a:p>
            <a:pPr marL="457200" indent="-457200">
              <a:buFont typeface="+mj-lt"/>
              <a:buAutoNum type="arabicPeriod" startAt="5"/>
            </a:pPr>
            <a:r>
              <a:rPr lang="en-US" dirty="0"/>
              <a:t>SAVE the project schedule.</a:t>
            </a:r>
          </a:p>
          <a:p>
            <a:r>
              <a:rPr lang="en-US" dirty="0"/>
              <a:t>PAUSE. LEAVE the project schedule open to use in the next exercise.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spTree>
    <p:extLst>
      <p:ext uri="{BB962C8B-B14F-4D97-AF65-F5344CB8AC3E}">
        <p14:creationId xmlns:p14="http://schemas.microsoft.com/office/powerpoint/2010/main" val="710249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Track a Project as Scheduled</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pic>
        <p:nvPicPr>
          <p:cNvPr id="8" name="Picture 7"/>
          <p:cNvPicPr>
            <a:picLocks noChangeAspect="1"/>
          </p:cNvPicPr>
          <p:nvPr/>
        </p:nvPicPr>
        <p:blipFill>
          <a:blip r:embed="rId3"/>
          <a:stretch>
            <a:fillRect/>
          </a:stretch>
        </p:blipFill>
        <p:spPr>
          <a:xfrm>
            <a:off x="1005840" y="1671638"/>
            <a:ext cx="7132320" cy="4350125"/>
          </a:xfrm>
          <a:prstGeom prst="rect">
            <a:avLst/>
          </a:prstGeom>
        </p:spPr>
      </p:pic>
    </p:spTree>
    <p:extLst>
      <p:ext uri="{BB962C8B-B14F-4D97-AF65-F5344CB8AC3E}">
        <p14:creationId xmlns:p14="http://schemas.microsoft.com/office/powerpoint/2010/main" val="1268323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Entering the Completion Percentage for </a:t>
            </a:r>
            <a:r>
              <a:rPr lang="en-US" dirty="0" smtClean="0">
                <a:effectLst/>
              </a:rPr>
              <a:t>a </a:t>
            </a:r>
            <a:r>
              <a:rPr lang="en-US" dirty="0">
                <a:effectLst/>
              </a:rPr>
              <a:t>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indent="0">
              <a:buNone/>
            </a:pPr>
            <a:r>
              <a:rPr lang="en-US" sz="2000" dirty="0" smtClean="0"/>
              <a:t>There </a:t>
            </a:r>
            <a:r>
              <a:rPr lang="en-US" sz="2000" dirty="0"/>
              <a:t>are many ways to record the work that has been done on a task</a:t>
            </a:r>
            <a:r>
              <a:rPr lang="en-US" sz="2000" dirty="0" smtClean="0"/>
              <a:t>. </a:t>
            </a:r>
            <a:r>
              <a:rPr lang="en-US" sz="2000" dirty="0"/>
              <a:t>One </a:t>
            </a:r>
            <a:r>
              <a:rPr lang="en-US" sz="2000" dirty="0" smtClean="0"/>
              <a:t>quick way is </a:t>
            </a:r>
            <a:r>
              <a:rPr lang="en-US" sz="2000" dirty="0"/>
              <a:t>to record the completion percentage of the task</a:t>
            </a:r>
            <a:r>
              <a:rPr lang="en-US" sz="2000" dirty="0" smtClean="0"/>
              <a:t>.</a:t>
            </a:r>
          </a:p>
          <a:p>
            <a:pPr marL="0" indent="0">
              <a:buNone/>
            </a:pPr>
            <a:r>
              <a:rPr lang="en-US" sz="2000" dirty="0"/>
              <a:t>In the following exercise, you will manually enter the completion percentage for a task. </a:t>
            </a:r>
            <a:r>
              <a:rPr lang="en-US" sz="2000" dirty="0" smtClean="0"/>
              <a:t>There are </a:t>
            </a:r>
            <a:r>
              <a:rPr lang="en-US" sz="2000" dirty="0"/>
              <a:t>several ways you can quickly record task progress as a percentage:</a:t>
            </a:r>
          </a:p>
          <a:p>
            <a:r>
              <a:rPr lang="en-US" sz="2000" dirty="0" smtClean="0"/>
              <a:t>Use </a:t>
            </a:r>
            <a:r>
              <a:rPr lang="en-US" sz="2000" dirty="0"/>
              <a:t>one of the % complete fields in </a:t>
            </a:r>
            <a:r>
              <a:rPr lang="en-US" sz="2000" dirty="0" smtClean="0"/>
              <a:t>the </a:t>
            </a:r>
            <a:r>
              <a:rPr lang="en-US" sz="2000" dirty="0"/>
              <a:t>Work or Tracking tables.</a:t>
            </a:r>
          </a:p>
          <a:p>
            <a:r>
              <a:rPr lang="en-US" sz="2000" dirty="0" smtClean="0"/>
              <a:t>Use </a:t>
            </a:r>
            <a:r>
              <a:rPr lang="en-US" sz="2000" dirty="0"/>
              <a:t>the preset buttons for recording 0%, 25%, 50%, 75%, and 100% </a:t>
            </a:r>
            <a:r>
              <a:rPr lang="en-US" sz="2000" dirty="0" smtClean="0"/>
              <a:t>completion on </a:t>
            </a:r>
            <a:r>
              <a:rPr lang="en-US" sz="2000" dirty="0"/>
              <a:t>a task.</a:t>
            </a:r>
          </a:p>
          <a:p>
            <a:r>
              <a:rPr lang="en-US" sz="2000" dirty="0" smtClean="0"/>
              <a:t>Use </a:t>
            </a:r>
            <a:r>
              <a:rPr lang="en-US" sz="2000" dirty="0"/>
              <a:t>the Update Tasks dialog box (on the Task ribbon, click the </a:t>
            </a:r>
            <a:r>
              <a:rPr lang="en-US" sz="2000" dirty="0" smtClean="0"/>
              <a:t>Mark </a:t>
            </a:r>
            <a:r>
              <a:rPr lang="en-US" sz="2000" dirty="0"/>
              <a:t>on Track </a:t>
            </a:r>
            <a:r>
              <a:rPr lang="en-US" sz="2000" dirty="0" smtClean="0"/>
              <a:t>down arrow, </a:t>
            </a:r>
            <a:r>
              <a:rPr lang="en-US" sz="2000" dirty="0"/>
              <a:t>and then click Update Tasks).</a:t>
            </a:r>
          </a:p>
          <a:p>
            <a:r>
              <a:rPr lang="en-US" sz="2000" dirty="0" smtClean="0"/>
              <a:t>Use </a:t>
            </a:r>
            <a:r>
              <a:rPr lang="en-US" sz="2000" dirty="0"/>
              <a:t>the General tab of the Task Information dialog box (by double‐clicking on </a:t>
            </a:r>
            <a:r>
              <a:rPr lang="en-US" sz="2000" dirty="0" smtClean="0"/>
              <a:t>the task </a:t>
            </a:r>
            <a:r>
              <a:rPr lang="en-US" sz="2000" dirty="0"/>
              <a:t>you want to update) to update the Percent Complete field.</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spTree>
    <p:extLst>
      <p:ext uri="{BB962C8B-B14F-4D97-AF65-F5344CB8AC3E}">
        <p14:creationId xmlns:p14="http://schemas.microsoft.com/office/powerpoint/2010/main" val="4186671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Entering the Completion Percentage for </a:t>
            </a:r>
            <a:r>
              <a:rPr lang="en-US" dirty="0" smtClean="0">
                <a:effectLst/>
              </a:rPr>
              <a:t>a </a:t>
            </a:r>
            <a:r>
              <a:rPr lang="en-US" dirty="0">
                <a:effectLst/>
              </a:rPr>
              <a:t>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indent="0">
              <a:buNone/>
            </a:pPr>
            <a:r>
              <a:rPr lang="en-US" dirty="0" smtClean="0"/>
              <a:t>In </a:t>
            </a:r>
            <a:r>
              <a:rPr lang="en-US" dirty="0"/>
              <a:t>deciding to use “percent complete” as a method of tracking progress, understand that </a:t>
            </a:r>
            <a:r>
              <a:rPr lang="en-US" dirty="0" smtClean="0"/>
              <a:t>there are </a:t>
            </a:r>
            <a:r>
              <a:rPr lang="en-US" dirty="0"/>
              <a:t>four types of percent complete</a:t>
            </a:r>
            <a:r>
              <a:rPr lang="en-US" dirty="0" smtClean="0"/>
              <a:t>:</a:t>
            </a:r>
            <a:endParaRPr lang="en-US" dirty="0"/>
          </a:p>
          <a:p>
            <a:r>
              <a:rPr lang="en-US" i="1" dirty="0" smtClean="0"/>
              <a:t>Physical </a:t>
            </a:r>
            <a:r>
              <a:rPr lang="en-US" i="1" dirty="0"/>
              <a:t>% Complete</a:t>
            </a:r>
            <a:r>
              <a:rPr lang="en-US" dirty="0"/>
              <a:t>: Based on some physical measurement</a:t>
            </a:r>
            <a:r>
              <a:rPr lang="en-US" dirty="0" smtClean="0"/>
              <a:t>.</a:t>
            </a:r>
            <a:endParaRPr lang="en-US" dirty="0"/>
          </a:p>
          <a:p>
            <a:r>
              <a:rPr lang="en-US" i="1" dirty="0" smtClean="0"/>
              <a:t>Work </a:t>
            </a:r>
            <a:r>
              <a:rPr lang="en-US" i="1" dirty="0"/>
              <a:t>% Complete</a:t>
            </a:r>
            <a:r>
              <a:rPr lang="en-US" dirty="0"/>
              <a:t>: Based on the planned amount of work</a:t>
            </a:r>
            <a:r>
              <a:rPr lang="en-US" dirty="0" smtClean="0"/>
              <a:t>.</a:t>
            </a:r>
            <a:endParaRPr lang="en-US" dirty="0"/>
          </a:p>
          <a:p>
            <a:r>
              <a:rPr lang="en-US" i="1" dirty="0" smtClean="0"/>
              <a:t>Cost </a:t>
            </a:r>
            <a:r>
              <a:rPr lang="en-US" i="1" dirty="0"/>
              <a:t>% Complete</a:t>
            </a:r>
            <a:r>
              <a:rPr lang="en-US" dirty="0"/>
              <a:t>: Based on the approved budget. </a:t>
            </a:r>
            <a:endParaRPr lang="en-US" dirty="0" smtClean="0"/>
          </a:p>
          <a:p>
            <a:r>
              <a:rPr lang="en-US" i="1" dirty="0" smtClean="0"/>
              <a:t>Schedule </a:t>
            </a:r>
            <a:r>
              <a:rPr lang="en-US" i="1" dirty="0"/>
              <a:t>% Complete</a:t>
            </a:r>
            <a:r>
              <a:rPr lang="en-US" dirty="0"/>
              <a:t>: Based on planned duration</a:t>
            </a:r>
            <a:r>
              <a:rPr lang="en-US" dirty="0" smtClean="0"/>
              <a:t>.</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spTree>
    <p:extLst>
      <p:ext uri="{BB962C8B-B14F-4D97-AF65-F5344CB8AC3E}">
        <p14:creationId xmlns:p14="http://schemas.microsoft.com/office/powerpoint/2010/main" val="3454491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Enter the Completion Percentage for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you created in the previous exercise.</a:t>
            </a:r>
            <a:endParaRPr lang="en-US" sz="2000" dirty="0"/>
          </a:p>
          <a:p>
            <a:pPr marL="457200" indent="-457200">
              <a:buFont typeface="+mj-lt"/>
              <a:buAutoNum type="arabicPeriod"/>
            </a:pPr>
            <a:r>
              <a:rPr lang="en-US" sz="2000" dirty="0"/>
              <a:t>Click the View tab, click the Tables button, and then select the Work </a:t>
            </a:r>
            <a:r>
              <a:rPr lang="en-US" sz="2000" dirty="0" smtClean="0"/>
              <a:t>table from </a:t>
            </a:r>
            <a:r>
              <a:rPr lang="en-US" sz="2000" dirty="0"/>
              <a:t>the list.</a:t>
            </a:r>
          </a:p>
          <a:p>
            <a:pPr marL="457200" indent="-457200">
              <a:buFont typeface="+mj-lt"/>
              <a:buAutoNum type="arabicPeriod"/>
            </a:pPr>
            <a:r>
              <a:rPr lang="en-US" sz="2000" dirty="0" smtClean="0"/>
              <a:t>Slide </a:t>
            </a:r>
            <a:r>
              <a:rPr lang="en-US" sz="2000" dirty="0"/>
              <a:t>the vertical divider bar between the table and the Gantt bar chart so </a:t>
            </a:r>
            <a:r>
              <a:rPr lang="en-US" sz="2000" dirty="0" smtClean="0"/>
              <a:t>that more </a:t>
            </a:r>
            <a:r>
              <a:rPr lang="en-US" sz="2000" dirty="0"/>
              <a:t>of the table columns are visible—you’ll need to auto‐fit the columns to </a:t>
            </a:r>
            <a:r>
              <a:rPr lang="en-US" sz="2000" dirty="0" smtClean="0"/>
              <a:t>see all </a:t>
            </a:r>
            <a:r>
              <a:rPr lang="en-US" sz="2000" dirty="0"/>
              <a:t>the data. Notice the Work and % Work Complete columns. You will enter </a:t>
            </a:r>
            <a:r>
              <a:rPr lang="en-US" sz="2000" dirty="0" smtClean="0"/>
              <a:t>task completion </a:t>
            </a:r>
            <a:r>
              <a:rPr lang="en-US" sz="2000" dirty="0"/>
              <a:t>percentages in the % Work Complete column.</a:t>
            </a:r>
          </a:p>
          <a:p>
            <a:pPr marL="457200" indent="-457200">
              <a:buFont typeface="+mj-lt"/>
              <a:buAutoNum type="arabicPeriod"/>
            </a:pPr>
            <a:r>
              <a:rPr lang="en-US" sz="2000" dirty="0" smtClean="0"/>
              <a:t>In </a:t>
            </a:r>
            <a:r>
              <a:rPr lang="en-US" sz="2000" dirty="0"/>
              <a:t>the % Work Complete column for task 11, key or select 100, and then </a:t>
            </a:r>
            <a:r>
              <a:rPr lang="en-US" sz="2000" dirty="0" smtClean="0"/>
              <a:t>press Enter</a:t>
            </a:r>
            <a:r>
              <a:rPr lang="en-US" sz="2000" dirty="0"/>
              <a:t>. Microsoft Project extends the progress bar through the length of the </a:t>
            </a:r>
            <a:r>
              <a:rPr lang="en-US" sz="2000" dirty="0" smtClean="0"/>
              <a:t>Gantt bar </a:t>
            </a:r>
            <a:r>
              <a:rPr lang="en-US" sz="2000" dirty="0"/>
              <a:t>for task 11 and records the actual work for the task as scheduled.</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spTree>
    <p:extLst>
      <p:ext uri="{BB962C8B-B14F-4D97-AF65-F5344CB8AC3E}">
        <p14:creationId xmlns:p14="http://schemas.microsoft.com/office/powerpoint/2010/main" val="1538576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3" name="Picture 2"/>
          <p:cNvPicPr>
            <a:picLocks noChangeAspect="1"/>
          </p:cNvPicPr>
          <p:nvPr/>
        </p:nvPicPr>
        <p:blipFill>
          <a:blip r:embed="rId3"/>
          <a:stretch>
            <a:fillRect/>
          </a:stretch>
        </p:blipFill>
        <p:spPr>
          <a:xfrm>
            <a:off x="594360" y="2395536"/>
            <a:ext cx="7955280" cy="2204722"/>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Enter the Completion Percentage for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pPr marL="457200" indent="-457200">
              <a:buFont typeface="+mj-lt"/>
              <a:buAutoNum type="arabicPeriod" startAt="4"/>
            </a:pPr>
            <a:r>
              <a:rPr lang="en-US" dirty="0"/>
              <a:t>Select task 11 again. On the ribbon, in the Zoom group, click Selected Tasks</a:t>
            </a:r>
            <a:r>
              <a:rPr lang="en-US" dirty="0" smtClean="0"/>
              <a:t>. Your </a:t>
            </a:r>
            <a:r>
              <a:rPr lang="en-US" dirty="0"/>
              <a:t>screen should look similar to </a:t>
            </a:r>
            <a:r>
              <a:rPr lang="en-US" dirty="0" smtClean="0"/>
              <a:t>the figure below.</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pic>
        <p:nvPicPr>
          <p:cNvPr id="4" name="Picture 3"/>
          <p:cNvPicPr>
            <a:picLocks noChangeAspect="1"/>
          </p:cNvPicPr>
          <p:nvPr/>
        </p:nvPicPr>
        <p:blipFill>
          <a:blip r:embed="rId3"/>
          <a:stretch>
            <a:fillRect/>
          </a:stretch>
        </p:blipFill>
        <p:spPr>
          <a:xfrm>
            <a:off x="914400" y="3050680"/>
            <a:ext cx="7315200" cy="2511920"/>
          </a:xfrm>
          <a:prstGeom prst="rect">
            <a:avLst/>
          </a:prstGeom>
        </p:spPr>
      </p:pic>
    </p:spTree>
    <p:extLst>
      <p:ext uri="{BB962C8B-B14F-4D97-AF65-F5344CB8AC3E}">
        <p14:creationId xmlns:p14="http://schemas.microsoft.com/office/powerpoint/2010/main" val="3359191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Enter the Completion Percentage for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dirty="0"/>
              <a:t>In the % Work Complete field for task 13, key or select 50, and then press Enter</a:t>
            </a:r>
            <a:r>
              <a:rPr lang="en-US" dirty="0" smtClean="0"/>
              <a:t>. Microsoft </a:t>
            </a:r>
            <a:r>
              <a:rPr lang="en-US" dirty="0"/>
              <a:t>Project records the actual work for the task as scheduled, calculates </a:t>
            </a:r>
            <a:r>
              <a:rPr lang="en-US" dirty="0" smtClean="0"/>
              <a:t>the remaining </a:t>
            </a:r>
            <a:r>
              <a:rPr lang="en-US" dirty="0"/>
              <a:t>work, and then updates the progress line through 50% of the Gantt bar.</a:t>
            </a:r>
          </a:p>
          <a:p>
            <a:pPr marL="457200" indent="-457200">
              <a:buFont typeface="+mj-lt"/>
              <a:buAutoNum type="arabicPeriod" startAt="5"/>
            </a:pPr>
            <a:r>
              <a:rPr lang="en-US" dirty="0" smtClean="0"/>
              <a:t>Scroll </a:t>
            </a:r>
            <a:r>
              <a:rPr lang="en-US" dirty="0"/>
              <a:t>the Gantt chart to see the Gantt bar for task 13.</a:t>
            </a:r>
          </a:p>
          <a:p>
            <a:pPr marL="457200" indent="-457200">
              <a:buFont typeface="+mj-lt"/>
              <a:buAutoNum type="arabicPeriod" startAt="5"/>
            </a:pPr>
            <a:r>
              <a:rPr lang="en-US" dirty="0" smtClean="0"/>
              <a:t>SAVE </a:t>
            </a:r>
            <a:r>
              <a:rPr lang="en-US" dirty="0"/>
              <a:t>the project schedule.</a:t>
            </a:r>
          </a:p>
          <a:p>
            <a:pPr marL="457200" indent="-457200">
              <a:buFont typeface="+mj-lt"/>
              <a:buAutoNum type="arabicPeriod" startAt="5"/>
            </a:pPr>
            <a:r>
              <a:rPr lang="en-US" dirty="0" smtClean="0"/>
              <a:t>CLOSE </a:t>
            </a:r>
            <a:r>
              <a:rPr lang="en-US" dirty="0"/>
              <a:t>the project schedule. In the next exercise, you will use an updated </a:t>
            </a:r>
            <a:r>
              <a:rPr lang="en-US" dirty="0" smtClean="0"/>
              <a:t>version of </a:t>
            </a:r>
            <a:r>
              <a:rPr lang="en-US" dirty="0"/>
              <a:t>the Tailspin Remote Drone 9 project schedule to simulate the passage of time.</a:t>
            </a:r>
          </a:p>
          <a:p>
            <a:r>
              <a:rPr lang="en-US" dirty="0"/>
              <a:t>PAUSE. LEAVE Microsoft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spTree>
    <p:extLst>
      <p:ext uri="{BB962C8B-B14F-4D97-AF65-F5344CB8AC3E}">
        <p14:creationId xmlns:p14="http://schemas.microsoft.com/office/powerpoint/2010/main" val="3452228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Identifying Overbudget Tasks and Resources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So far, you have focused on a project’s schedule as a key part of the overall success of </a:t>
            </a:r>
            <a:r>
              <a:rPr lang="en-US" sz="2000" dirty="0" smtClean="0"/>
              <a:t>the project</a:t>
            </a:r>
            <a:r>
              <a:rPr lang="en-US" sz="2000" dirty="0"/>
              <a:t>. However, another critical piece of information is the cost variance, or how the </a:t>
            </a:r>
            <a:r>
              <a:rPr lang="en-US" sz="2000" dirty="0" smtClean="0"/>
              <a:t>actual costs </a:t>
            </a:r>
            <a:r>
              <a:rPr lang="en-US" sz="2000" dirty="0"/>
              <a:t>compare with the projected costs</a:t>
            </a:r>
            <a:r>
              <a:rPr lang="en-US" sz="2000" dirty="0" smtClean="0"/>
              <a:t>.</a:t>
            </a:r>
          </a:p>
          <a:p>
            <a:r>
              <a:rPr lang="en-US" sz="2000" dirty="0"/>
              <a:t>In the following exercise, you will use several different views and tables to identify tasks </a:t>
            </a:r>
            <a:r>
              <a:rPr lang="en-US" sz="2000" dirty="0" smtClean="0"/>
              <a:t>and resources </a:t>
            </a:r>
            <a:r>
              <a:rPr lang="en-US" sz="2000" dirty="0"/>
              <a:t>that are over budget</a:t>
            </a:r>
            <a:r>
              <a:rPr lang="en-US" sz="2000" dirty="0" smtClean="0"/>
              <a:t>.</a:t>
            </a:r>
          </a:p>
          <a:p>
            <a:r>
              <a:rPr lang="en-US" sz="2000" dirty="0" smtClean="0"/>
              <a:t>Project </a:t>
            </a:r>
            <a:r>
              <a:rPr lang="en-US" sz="2000" dirty="0"/>
              <a:t>managers and stakeholders often focus on the </a:t>
            </a:r>
            <a:r>
              <a:rPr lang="en-US" sz="2000" dirty="0" smtClean="0"/>
              <a:t>project schedule</a:t>
            </a:r>
            <a:r>
              <a:rPr lang="en-US" sz="2000" dirty="0"/>
              <a:t>. (For example, did tasks start and finish on time</a:t>
            </a:r>
            <a:r>
              <a:rPr lang="en-US" sz="2000" dirty="0" smtClean="0"/>
              <a:t>?)</a:t>
            </a:r>
          </a:p>
          <a:p>
            <a:r>
              <a:rPr lang="en-US" sz="2000" dirty="0" smtClean="0"/>
              <a:t>For </a:t>
            </a:r>
            <a:r>
              <a:rPr lang="en-US" sz="2000" dirty="0"/>
              <a:t>projects such as this one </a:t>
            </a:r>
            <a:r>
              <a:rPr lang="en-US" sz="2000" dirty="0" smtClean="0"/>
              <a:t>that include </a:t>
            </a:r>
            <a:r>
              <a:rPr lang="en-US" sz="2000" dirty="0"/>
              <a:t>cost information, cost variance is another critical indicator of overall project health. </a:t>
            </a:r>
            <a:r>
              <a:rPr lang="en-US" sz="2000" dirty="0" smtClean="0"/>
              <a:t>In Microsoft </a:t>
            </a:r>
            <a:r>
              <a:rPr lang="en-US" sz="2000" dirty="0"/>
              <a:t>Project, evaluating cost variance enables you to make incremental budget </a:t>
            </a:r>
            <a:r>
              <a:rPr lang="en-US" sz="2000" dirty="0" smtClean="0"/>
              <a:t>adjustments for </a:t>
            </a:r>
            <a:r>
              <a:rPr lang="en-US" sz="2000" dirty="0"/>
              <a:t>individual tasks to avoid exceeding your project’s overall budget.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spTree>
    <p:extLst>
      <p:ext uri="{BB962C8B-B14F-4D97-AF65-F5344CB8AC3E}">
        <p14:creationId xmlns:p14="http://schemas.microsoft.com/office/powerpoint/2010/main" val="1072918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Identify Overbudget Tasks and Resources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OPEN </a:t>
            </a:r>
            <a:r>
              <a:rPr lang="en-US" sz="2000" dirty="0" smtClean="0"/>
              <a:t>the </a:t>
            </a:r>
            <a:r>
              <a:rPr lang="en-US" sz="2000" i="1" dirty="0" smtClean="0"/>
              <a:t>Tailspin </a:t>
            </a:r>
            <a:r>
              <a:rPr lang="en-US" sz="2000" i="1" dirty="0"/>
              <a:t>Remote Drone 9MA</a:t>
            </a:r>
            <a:r>
              <a:rPr lang="en-US" sz="2000" dirty="0"/>
              <a:t> project schedule from the data files for this lesson. SAVE the </a:t>
            </a:r>
            <a:r>
              <a:rPr lang="en-US" sz="2000" dirty="0" smtClean="0"/>
              <a:t>file as </a:t>
            </a:r>
            <a:r>
              <a:rPr lang="en-US" sz="2000" i="1" dirty="0"/>
              <a:t>Tailspin Remote Drone 9A</a:t>
            </a:r>
            <a:r>
              <a:rPr lang="en-US" sz="2000" dirty="0"/>
              <a:t> in the solutions </a:t>
            </a:r>
            <a:r>
              <a:rPr lang="en-US" sz="2000" dirty="0" smtClean="0"/>
              <a:t>folder.</a:t>
            </a:r>
            <a:endParaRPr lang="en-US" sz="2000" dirty="0"/>
          </a:p>
          <a:p>
            <a:pPr marL="457200" indent="-457200">
              <a:buFont typeface="+mj-lt"/>
              <a:buAutoNum type="arabicPeriod"/>
            </a:pPr>
            <a:r>
              <a:rPr lang="en-US" sz="2000" dirty="0"/>
              <a:t>On the ribbon, click the Project tab. In the Properties group, click Project Information</a:t>
            </a:r>
            <a:r>
              <a:rPr lang="en-US" sz="2000" dirty="0" smtClean="0"/>
              <a:t>. The </a:t>
            </a:r>
            <a:r>
              <a:rPr lang="en-US" sz="2000" dirty="0"/>
              <a:t>Project Information dialog box appears</a:t>
            </a:r>
            <a:r>
              <a:rPr lang="en-US" sz="2000" dirty="0" smtClean="0"/>
              <a:t>.</a:t>
            </a:r>
          </a:p>
          <a:p>
            <a:pPr marL="457200" indent="-457200">
              <a:buFont typeface="+mj-lt"/>
              <a:buAutoNum type="arabicPeriod"/>
            </a:pPr>
            <a:r>
              <a:rPr lang="en-US" sz="2000" dirty="0"/>
              <a:t>Click the Statistics button. The Project Statistics dialog box appears. Your </a:t>
            </a:r>
            <a:r>
              <a:rPr lang="en-US" sz="2000" dirty="0" smtClean="0"/>
              <a:t>screen should </a:t>
            </a:r>
            <a:r>
              <a:rPr lang="en-US" sz="2000" dirty="0"/>
              <a:t>look similar to </a:t>
            </a:r>
            <a:r>
              <a:rPr lang="en-US" sz="2000" dirty="0" smtClean="0"/>
              <a:t>the figure on the next slide.</a:t>
            </a:r>
            <a:endParaRPr lang="en-US" sz="2000" dirty="0"/>
          </a:p>
          <a:p>
            <a:pPr marL="457200" indent="0">
              <a:buNone/>
            </a:pPr>
            <a:r>
              <a:rPr lang="en-US" sz="2000" dirty="0"/>
              <a:t>The Cost column displays the current, baseline, actual, and remaining cost values </a:t>
            </a:r>
            <a:r>
              <a:rPr lang="en-US" sz="2000" dirty="0" smtClean="0"/>
              <a:t>for the </a:t>
            </a:r>
            <a:r>
              <a:rPr lang="en-US" sz="2000" dirty="0"/>
              <a:t>entire project:</a:t>
            </a:r>
          </a:p>
          <a:p>
            <a:pPr lvl="1">
              <a:buFont typeface="Arial" panose="020B0604020202020204" pitchFamily="34" charset="0"/>
              <a:buChar char="•"/>
            </a:pPr>
            <a:r>
              <a:rPr lang="en-US" sz="1800" b="1" i="1" dirty="0" smtClean="0"/>
              <a:t>Current cost</a:t>
            </a:r>
            <a:r>
              <a:rPr lang="en-US" sz="1800" dirty="0" smtClean="0"/>
              <a:t>: Sum </a:t>
            </a:r>
            <a:r>
              <a:rPr lang="en-US" sz="1800" dirty="0"/>
              <a:t>of the actual and remaining cost </a:t>
            </a:r>
            <a:r>
              <a:rPr lang="en-US" sz="1800" dirty="0" smtClean="0"/>
              <a:t>values</a:t>
            </a:r>
            <a:endParaRPr lang="en-US" sz="1800" dirty="0"/>
          </a:p>
          <a:p>
            <a:pPr lvl="1">
              <a:buFont typeface="Arial" panose="020B0604020202020204" pitchFamily="34" charset="0"/>
              <a:buChar char="•"/>
            </a:pPr>
            <a:r>
              <a:rPr lang="en-US" sz="1800" b="1" i="1" dirty="0" smtClean="0"/>
              <a:t>Baseline cost</a:t>
            </a:r>
            <a:r>
              <a:rPr lang="en-US" sz="1800" dirty="0" smtClean="0"/>
              <a:t>: Total </a:t>
            </a:r>
            <a:r>
              <a:rPr lang="en-US" sz="1800" dirty="0"/>
              <a:t>planned cost </a:t>
            </a:r>
            <a:r>
              <a:rPr lang="en-US" sz="1800" dirty="0" smtClean="0"/>
              <a:t>when </a:t>
            </a:r>
            <a:r>
              <a:rPr lang="en-US" sz="1800" dirty="0"/>
              <a:t>the </a:t>
            </a:r>
            <a:r>
              <a:rPr lang="en-US" sz="1800" dirty="0" smtClean="0"/>
              <a:t>baseline was saved</a:t>
            </a:r>
            <a:endParaRPr lang="en-US" sz="1800" dirty="0"/>
          </a:p>
          <a:p>
            <a:pPr lvl="1">
              <a:buFont typeface="Arial" panose="020B0604020202020204" pitchFamily="34" charset="0"/>
              <a:buChar char="•"/>
            </a:pPr>
            <a:r>
              <a:rPr lang="en-US" sz="1800" b="1" i="1" dirty="0" smtClean="0"/>
              <a:t>Actual cost</a:t>
            </a:r>
            <a:r>
              <a:rPr lang="en-US" sz="1800" dirty="0" smtClean="0"/>
              <a:t>: Cost </a:t>
            </a:r>
            <a:r>
              <a:rPr lang="en-US" sz="1800" dirty="0"/>
              <a:t>that has been incurred so </a:t>
            </a:r>
            <a:r>
              <a:rPr lang="en-US" sz="1800" dirty="0" smtClean="0"/>
              <a:t>far</a:t>
            </a:r>
            <a:endParaRPr lang="en-US" sz="1800" dirty="0"/>
          </a:p>
          <a:p>
            <a:pPr lvl="1">
              <a:buFont typeface="Arial" panose="020B0604020202020204" pitchFamily="34" charset="0"/>
              <a:buChar char="•"/>
            </a:pPr>
            <a:r>
              <a:rPr lang="en-US" sz="1800" b="1" i="1" dirty="0" smtClean="0"/>
              <a:t>Remaining cost</a:t>
            </a:r>
            <a:r>
              <a:rPr lang="en-US" sz="1800" dirty="0" smtClean="0"/>
              <a:t>: Difference </a:t>
            </a:r>
            <a:r>
              <a:rPr lang="en-US" sz="1800" dirty="0"/>
              <a:t>between the current cost and actual </a:t>
            </a:r>
            <a:r>
              <a:rPr lang="en-US" sz="1800" dirty="0" smtClean="0"/>
              <a:t>cost</a:t>
            </a:r>
            <a:endParaRPr lang="en-US" sz="18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spTree>
    <p:extLst>
      <p:ext uri="{BB962C8B-B14F-4D97-AF65-F5344CB8AC3E}">
        <p14:creationId xmlns:p14="http://schemas.microsoft.com/office/powerpoint/2010/main" val="801328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Identify Overbudget Tasks and Resources</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sp>
        <p:nvSpPr>
          <p:cNvPr id="9"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endParaRPr lang="en-US" sz="2000" dirty="0" smtClean="0"/>
          </a:p>
          <a:p>
            <a:pPr marL="457200" indent="-457200">
              <a:buFont typeface="+mj-lt"/>
              <a:buAutoNum type="arabicPeriod" startAt="3"/>
            </a:pPr>
            <a:endParaRPr lang="en-US" sz="2000" dirty="0"/>
          </a:p>
          <a:p>
            <a:pPr marL="457200" indent="-457200">
              <a:buFont typeface="+mj-lt"/>
              <a:buAutoNum type="arabicPeriod" startAt="3"/>
            </a:pPr>
            <a:r>
              <a:rPr lang="en-US" sz="2000" dirty="0"/>
              <a:t>Click the Close button. The Project Statistics dialog box closes.</a:t>
            </a:r>
          </a:p>
        </p:txBody>
      </p:sp>
      <p:pic>
        <p:nvPicPr>
          <p:cNvPr id="3" name="Picture 2"/>
          <p:cNvPicPr>
            <a:picLocks noChangeAspect="1"/>
          </p:cNvPicPr>
          <p:nvPr/>
        </p:nvPicPr>
        <p:blipFill>
          <a:blip r:embed="rId3"/>
          <a:stretch>
            <a:fillRect/>
          </a:stretch>
        </p:blipFill>
        <p:spPr>
          <a:xfrm>
            <a:off x="1371598" y="1676400"/>
            <a:ext cx="6400800" cy="3186246"/>
          </a:xfrm>
          <a:prstGeom prst="rect">
            <a:avLst/>
          </a:prstGeom>
        </p:spPr>
      </p:pic>
    </p:spTree>
    <p:extLst>
      <p:ext uri="{BB962C8B-B14F-4D97-AF65-F5344CB8AC3E}">
        <p14:creationId xmlns:p14="http://schemas.microsoft.com/office/powerpoint/2010/main" val="276101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Identify Overbudget Tasks and Resources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dirty="0" smtClean="0"/>
              <a:t>On </a:t>
            </a:r>
            <a:r>
              <a:rPr lang="en-US" dirty="0"/>
              <a:t>the ribbon, click View. Click on the Tables button and </a:t>
            </a:r>
            <a:r>
              <a:rPr lang="en-US" dirty="0" smtClean="0"/>
              <a:t>click </a:t>
            </a:r>
            <a:r>
              <a:rPr lang="en-US" dirty="0"/>
              <a:t>Cost. </a:t>
            </a:r>
            <a:r>
              <a:rPr lang="en-US" dirty="0" smtClean="0"/>
              <a:t>The Cost </a:t>
            </a:r>
            <a:r>
              <a:rPr lang="en-US" dirty="0"/>
              <a:t>table appears in the Gantt Chart view. Move the vertical divider so you </a:t>
            </a:r>
            <a:r>
              <a:rPr lang="en-US" dirty="0" smtClean="0"/>
              <a:t>can see </a:t>
            </a:r>
            <a:r>
              <a:rPr lang="en-US" dirty="0"/>
              <a:t>all </a:t>
            </a:r>
            <a:r>
              <a:rPr lang="en-US" dirty="0" smtClean="0"/>
              <a:t>the </a:t>
            </a:r>
            <a:r>
              <a:rPr lang="en-US" dirty="0"/>
              <a:t>available columns. Take a moment to review the columns in the </a:t>
            </a:r>
            <a:r>
              <a:rPr lang="en-US" dirty="0" smtClean="0"/>
              <a:t>Cost table.</a:t>
            </a:r>
          </a:p>
          <a:p>
            <a:pPr marL="457200" indent="-457200">
              <a:buFont typeface="+mj-lt"/>
              <a:buAutoNum type="arabicPeriod" startAt="4"/>
            </a:pPr>
            <a:r>
              <a:rPr lang="en-US" dirty="0"/>
              <a:t>Click the Task Name column heading. In the Data group, click the Outline </a:t>
            </a:r>
            <a:r>
              <a:rPr lang="en-US" dirty="0" smtClean="0"/>
              <a:t>button and then select </a:t>
            </a:r>
            <a:r>
              <a:rPr lang="en-US" dirty="0"/>
              <a:t>Hide subtasks. </a:t>
            </a:r>
            <a:r>
              <a:rPr lang="en-US" dirty="0" smtClean="0"/>
              <a:t>Project </a:t>
            </a:r>
            <a:r>
              <a:rPr lang="en-US" dirty="0"/>
              <a:t>collapses the task list to </a:t>
            </a:r>
            <a:r>
              <a:rPr lang="en-US" dirty="0" smtClean="0"/>
              <a:t>display only </a:t>
            </a:r>
            <a:r>
              <a:rPr lang="en-US" dirty="0"/>
              <a:t>the Project Level task (Task ID 0).</a:t>
            </a:r>
          </a:p>
          <a:p>
            <a:pPr marL="457200" indent="-457200">
              <a:buFont typeface="+mj-lt"/>
              <a:buAutoNum type="arabicPeriod" startAt="4"/>
            </a:pPr>
            <a:r>
              <a:rPr lang="en-US" dirty="0" smtClean="0"/>
              <a:t>Click </a:t>
            </a:r>
            <a:r>
              <a:rPr lang="en-US" dirty="0"/>
              <a:t>the Outline button again and then select Level 1. Now, the first </a:t>
            </a:r>
            <a:r>
              <a:rPr lang="en-US" dirty="0" smtClean="0"/>
              <a:t>level of </a:t>
            </a:r>
            <a:r>
              <a:rPr lang="en-US" dirty="0"/>
              <a:t>summary tasks (which, in this case, corresponds to the major phases of </a:t>
            </a:r>
            <a:r>
              <a:rPr lang="en-US" dirty="0" smtClean="0"/>
              <a:t>the project</a:t>
            </a:r>
            <a:r>
              <a:rPr lang="en-US" dirty="0"/>
              <a:t>) appears. Your screen should look </a:t>
            </a:r>
            <a:r>
              <a:rPr lang="en-US" dirty="0" smtClean="0"/>
              <a:t>like the figure on the next slide.</a:t>
            </a:r>
          </a:p>
          <a:p>
            <a:pPr marL="457200" indent="-457200">
              <a:buFont typeface="+mj-lt"/>
              <a:buAutoNum type="arabicPeriod" startAt="4"/>
            </a:pP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spTree>
    <p:extLst>
      <p:ext uri="{BB962C8B-B14F-4D97-AF65-F5344CB8AC3E}">
        <p14:creationId xmlns:p14="http://schemas.microsoft.com/office/powerpoint/2010/main" val="1783624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Identify Overbudget Tasks and Resources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spcBef>
                <a:spcPts val="1800"/>
              </a:spcBef>
              <a:buFont typeface="+mj-lt"/>
              <a:buAutoNum type="arabicPeriod" startAt="7"/>
            </a:pPr>
            <a:r>
              <a:rPr lang="en-US" dirty="0" smtClean="0"/>
              <a:t>Click </a:t>
            </a:r>
            <a:r>
              <a:rPr lang="en-US" dirty="0"/>
              <a:t>the expand button next to task 1, Target Market Research and Analysis. </a:t>
            </a:r>
            <a:r>
              <a:rPr lang="en-US" dirty="0" smtClean="0"/>
              <a:t>Your screen </a:t>
            </a:r>
            <a:r>
              <a:rPr lang="en-US" dirty="0"/>
              <a:t>should look similar to </a:t>
            </a:r>
            <a:r>
              <a:rPr lang="en-US" dirty="0" smtClean="0"/>
              <a:t>the figure on the next slide. Although </a:t>
            </a:r>
            <a:r>
              <a:rPr lang="en-US" dirty="0"/>
              <a:t>Research and Analysis both had some variance, Analysis had the </a:t>
            </a:r>
            <a:r>
              <a:rPr lang="en-US" dirty="0" smtClean="0"/>
              <a:t>greater variance</a:t>
            </a:r>
            <a:r>
              <a:rPr lang="en-US" dirty="0"/>
              <a:t>, so you will focus on that subtask.</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pic>
        <p:nvPicPr>
          <p:cNvPr id="4" name="Picture 3"/>
          <p:cNvPicPr>
            <a:picLocks noChangeAspect="1"/>
          </p:cNvPicPr>
          <p:nvPr/>
        </p:nvPicPr>
        <p:blipFill>
          <a:blip r:embed="rId3"/>
          <a:stretch>
            <a:fillRect/>
          </a:stretch>
        </p:blipFill>
        <p:spPr>
          <a:xfrm>
            <a:off x="1463040" y="1611522"/>
            <a:ext cx="6217920" cy="2283710"/>
          </a:xfrm>
          <a:prstGeom prst="rect">
            <a:avLst/>
          </a:prstGeom>
        </p:spPr>
      </p:pic>
    </p:spTree>
    <p:extLst>
      <p:ext uri="{BB962C8B-B14F-4D97-AF65-F5344CB8AC3E}">
        <p14:creationId xmlns:p14="http://schemas.microsoft.com/office/powerpoint/2010/main" val="2077582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Identify Overbudget Tasks and Resources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buFont typeface="+mj-lt"/>
              <a:buAutoNum type="arabicPeriod" startAt="7"/>
            </a:pPr>
            <a:endParaRPr lang="en-US" dirty="0" smtClean="0"/>
          </a:p>
          <a:p>
            <a:pPr marL="457200" indent="-457200">
              <a:buFont typeface="+mj-lt"/>
              <a:buAutoNum type="arabicPeriod" startAt="7"/>
            </a:pPr>
            <a:endParaRPr lang="en-US" dirty="0"/>
          </a:p>
          <a:p>
            <a:pPr marL="457200" indent="-457200">
              <a:spcBef>
                <a:spcPts val="1800"/>
              </a:spcBef>
              <a:buFont typeface="+mj-lt"/>
              <a:buAutoNum type="arabicPeriod" startAt="8"/>
            </a:pPr>
            <a:endParaRPr lang="en-US" dirty="0" smtClean="0"/>
          </a:p>
          <a:p>
            <a:pPr marL="457200" indent="-457200">
              <a:spcBef>
                <a:spcPts val="600"/>
              </a:spcBef>
              <a:buFont typeface="+mj-lt"/>
              <a:buAutoNum type="arabicPeriod" startAt="8"/>
            </a:pPr>
            <a:r>
              <a:rPr lang="en-US" dirty="0" smtClean="0"/>
              <a:t>Click </a:t>
            </a:r>
            <a:r>
              <a:rPr lang="en-US" dirty="0"/>
              <a:t>the expand button next to summary task 17, Analysis. Microsoft </a:t>
            </a:r>
            <a:r>
              <a:rPr lang="en-US" dirty="0" smtClean="0"/>
              <a:t>Project expands </a:t>
            </a:r>
            <a:r>
              <a:rPr lang="en-US" dirty="0"/>
              <a:t>the Analysis summary task to show all of the subtasks. Your screen </a:t>
            </a:r>
            <a:r>
              <a:rPr lang="en-US" dirty="0" smtClean="0"/>
              <a:t>should look </a:t>
            </a:r>
            <a:r>
              <a:rPr lang="en-US" dirty="0"/>
              <a:t>similar to </a:t>
            </a:r>
            <a:r>
              <a:rPr lang="en-US" dirty="0" smtClean="0"/>
              <a:t>the figure on the next slide.</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pic>
        <p:nvPicPr>
          <p:cNvPr id="8" name="Picture 7"/>
          <p:cNvPicPr>
            <a:picLocks noChangeAspect="1"/>
          </p:cNvPicPr>
          <p:nvPr/>
        </p:nvPicPr>
        <p:blipFill>
          <a:blip r:embed="rId3"/>
          <a:stretch>
            <a:fillRect/>
          </a:stretch>
        </p:blipFill>
        <p:spPr>
          <a:xfrm>
            <a:off x="1463040" y="1524000"/>
            <a:ext cx="6217920" cy="2722946"/>
          </a:xfrm>
          <a:prstGeom prst="rect">
            <a:avLst/>
          </a:prstGeom>
        </p:spPr>
      </p:pic>
    </p:spTree>
    <p:extLst>
      <p:ext uri="{BB962C8B-B14F-4D97-AF65-F5344CB8AC3E}">
        <p14:creationId xmlns:p14="http://schemas.microsoft.com/office/powerpoint/2010/main" val="1503180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Identify Overbudget Tasks and Resources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endParaRPr lang="en-US" sz="2000" dirty="0" smtClean="0"/>
          </a:p>
          <a:p>
            <a:pPr marL="457200" indent="-457200">
              <a:buFont typeface="+mj-lt"/>
              <a:buAutoNum type="arabicPeriod" startAt="7"/>
            </a:pPr>
            <a:endParaRPr lang="en-US" sz="2000" dirty="0"/>
          </a:p>
          <a:p>
            <a:pPr marL="457200" indent="-457200">
              <a:buFont typeface="+mj-lt"/>
              <a:buAutoNum type="arabicPeriod" startAt="7"/>
            </a:pPr>
            <a:endParaRPr lang="en-US" sz="2000" dirty="0" smtClean="0"/>
          </a:p>
          <a:p>
            <a:pPr marL="457200" indent="-457200">
              <a:buFont typeface="+mj-lt"/>
              <a:buAutoNum type="arabicPeriod" startAt="7"/>
            </a:pPr>
            <a:endParaRPr lang="en-US" sz="2000" dirty="0"/>
          </a:p>
          <a:p>
            <a:pPr marL="457200" indent="-457200">
              <a:buFont typeface="+mj-lt"/>
              <a:buAutoNum type="arabicPeriod" startAt="7"/>
            </a:pPr>
            <a:endParaRPr lang="en-US" sz="2000" dirty="0" smtClean="0"/>
          </a:p>
          <a:p>
            <a:pPr marL="457200" indent="-457200">
              <a:buFont typeface="+mj-lt"/>
              <a:buAutoNum type="arabicPeriod" startAt="7"/>
            </a:pPr>
            <a:endParaRPr lang="en-US" sz="2000" dirty="0"/>
          </a:p>
          <a:p>
            <a:pPr marL="457200" indent="-457200">
              <a:spcBef>
                <a:spcPts val="1800"/>
              </a:spcBef>
              <a:buFont typeface="+mj-lt"/>
              <a:buAutoNum type="arabicPeriod" startAt="8"/>
            </a:pPr>
            <a:endParaRPr lang="en-US" sz="2000" dirty="0" smtClean="0"/>
          </a:p>
          <a:p>
            <a:pPr marL="457200" indent="-457200">
              <a:spcBef>
                <a:spcPts val="600"/>
              </a:spcBef>
              <a:buFont typeface="+mj-lt"/>
              <a:buAutoNum type="arabicPeriod" startAt="9"/>
            </a:pPr>
            <a:r>
              <a:rPr lang="en-US" sz="2000" dirty="0"/>
              <a:t>Click the Task Name column heading.</a:t>
            </a:r>
          </a:p>
          <a:p>
            <a:pPr marL="457200" indent="-457200">
              <a:spcBef>
                <a:spcPts val="600"/>
              </a:spcBef>
              <a:buFont typeface="+mj-lt"/>
              <a:buAutoNum type="arabicPeriod" startAt="9"/>
            </a:pPr>
            <a:r>
              <a:rPr lang="en-US" sz="2000" dirty="0" smtClean="0"/>
              <a:t>Click </a:t>
            </a:r>
            <a:r>
              <a:rPr lang="en-US" sz="2000" dirty="0"/>
              <a:t>the Outline button and then select the Show Subtasks button. </a:t>
            </a:r>
            <a:r>
              <a:rPr lang="en-US" sz="2000" dirty="0" smtClean="0"/>
              <a:t>Microsoft Project </a:t>
            </a:r>
            <a:r>
              <a:rPr lang="en-US" sz="2000" dirty="0"/>
              <a:t>expands all of the summary tasks to show all of the tasks in the project</a:t>
            </a:r>
            <a:r>
              <a:rPr lang="en-US" sz="2000" dirty="0" smtClean="0"/>
              <a:t>. Another </a:t>
            </a:r>
            <a:r>
              <a:rPr lang="en-US" sz="2000" dirty="0"/>
              <a:t>way to look for tasks that are over budget is with a filter.</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pic>
        <p:nvPicPr>
          <p:cNvPr id="4" name="Picture 3"/>
          <p:cNvPicPr>
            <a:picLocks noChangeAspect="1"/>
          </p:cNvPicPr>
          <p:nvPr/>
        </p:nvPicPr>
        <p:blipFill>
          <a:blip r:embed="rId3"/>
          <a:stretch>
            <a:fillRect/>
          </a:stretch>
        </p:blipFill>
        <p:spPr>
          <a:xfrm>
            <a:off x="1828800" y="1752600"/>
            <a:ext cx="5657850" cy="2400300"/>
          </a:xfrm>
          <a:prstGeom prst="rect">
            <a:avLst/>
          </a:prstGeom>
        </p:spPr>
      </p:pic>
    </p:spTree>
    <p:extLst>
      <p:ext uri="{BB962C8B-B14F-4D97-AF65-F5344CB8AC3E}">
        <p14:creationId xmlns:p14="http://schemas.microsoft.com/office/powerpoint/2010/main" val="710327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Identify Overbudget Tasks and Resources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spcBef>
                <a:spcPts val="600"/>
              </a:spcBef>
              <a:buFont typeface="+mj-lt"/>
              <a:buAutoNum type="arabicPeriod" startAt="11"/>
            </a:pPr>
            <a:r>
              <a:rPr lang="en-US" sz="2000" dirty="0"/>
              <a:t>On the View ribbon, in the Data group, click the down arrow next to </a:t>
            </a:r>
            <a:r>
              <a:rPr lang="en-US" sz="2000" dirty="0" smtClean="0"/>
              <a:t>the Filter</a:t>
            </a:r>
            <a:r>
              <a:rPr lang="en-US" sz="2000" dirty="0"/>
              <a:t>: selection box. Select More Filters from the list. The More Filters </a:t>
            </a:r>
            <a:r>
              <a:rPr lang="en-US" sz="2000" dirty="0" smtClean="0"/>
              <a:t>dialog box </a:t>
            </a:r>
            <a:r>
              <a:rPr lang="en-US" sz="2000" dirty="0"/>
              <a:t>appears.</a:t>
            </a:r>
          </a:p>
          <a:p>
            <a:pPr marL="457200" indent="-457200">
              <a:spcBef>
                <a:spcPts val="600"/>
              </a:spcBef>
              <a:buFont typeface="+mj-lt"/>
              <a:buAutoNum type="arabicPeriod" startAt="11"/>
            </a:pPr>
            <a:r>
              <a:rPr lang="en-US" sz="2000" dirty="0" smtClean="0"/>
              <a:t>Select </a:t>
            </a:r>
            <a:r>
              <a:rPr lang="en-US" sz="2000" dirty="0"/>
              <a:t>the Cost Overbudget filter and click Apply. Microsoft Project applies </a:t>
            </a:r>
            <a:r>
              <a:rPr lang="en-US" sz="2000" dirty="0" smtClean="0"/>
              <a:t>the filter </a:t>
            </a:r>
            <a:r>
              <a:rPr lang="en-US" sz="2000" dirty="0"/>
              <a:t>to the task list to show only those tasks that had actual and scheduled </a:t>
            </a:r>
            <a:r>
              <a:rPr lang="en-US" sz="2000" dirty="0" smtClean="0"/>
              <a:t>costs greater </a:t>
            </a:r>
            <a:r>
              <a:rPr lang="en-US" sz="2000" dirty="0"/>
              <a:t>than their baseline costs. Your screen should look similar to </a:t>
            </a:r>
            <a:r>
              <a:rPr lang="en-US" sz="2000" dirty="0" smtClean="0"/>
              <a:t>the figure on the next slide.</a:t>
            </a:r>
          </a:p>
          <a:p>
            <a:pPr marL="457200" indent="-457200">
              <a:spcBef>
                <a:spcPts val="600"/>
              </a:spcBef>
              <a:buFont typeface="+mj-lt"/>
              <a:buAutoNum type="arabicPeriod" startAt="11"/>
            </a:pPr>
            <a:r>
              <a:rPr lang="en-US" sz="2000" dirty="0"/>
              <a:t>SAVE the project schedule.</a:t>
            </a:r>
          </a:p>
          <a:p>
            <a:pPr marL="457200" indent="-457200">
              <a:spcBef>
                <a:spcPts val="600"/>
              </a:spcBef>
              <a:buFont typeface="+mj-lt"/>
              <a:buAutoNum type="arabicPeriod" startAt="11"/>
            </a:pPr>
            <a:r>
              <a:rPr lang="en-US" sz="2000" dirty="0" smtClean="0"/>
              <a:t>CLOSE </a:t>
            </a:r>
            <a:r>
              <a:rPr lang="en-US" sz="2000" dirty="0"/>
              <a:t>the project schedule. In the next exercise, you will use an updated </a:t>
            </a:r>
            <a:r>
              <a:rPr lang="en-US" sz="2000" dirty="0" smtClean="0"/>
              <a:t>version of </a:t>
            </a:r>
            <a:r>
              <a:rPr lang="en-US" sz="2000" dirty="0"/>
              <a:t>the Tailspin Remote Drone 9A to simulate the passage of time.</a:t>
            </a:r>
          </a:p>
          <a:p>
            <a:pPr>
              <a:spcBef>
                <a:spcPts val="600"/>
              </a:spcBef>
            </a:pPr>
            <a:r>
              <a:rPr lang="en-US" sz="2000" dirty="0"/>
              <a:t>PAUSE. LEAVE Microsoft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spTree>
    <p:extLst>
      <p:ext uri="{BB962C8B-B14F-4D97-AF65-F5344CB8AC3E}">
        <p14:creationId xmlns:p14="http://schemas.microsoft.com/office/powerpoint/2010/main" val="1163371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8153400" cy="4505803"/>
          </a:xfrm>
        </p:spPr>
        <p:txBody>
          <a:bodyPr/>
          <a:lstStyle/>
          <a:p>
            <a:pPr lvl="0"/>
            <a:r>
              <a:rPr lang="en-US" sz="2000" dirty="0"/>
              <a:t>The Variance table can be used to review baseline </a:t>
            </a:r>
            <a:r>
              <a:rPr lang="en-US" sz="2000" dirty="0" smtClean="0"/>
              <a:t>information </a:t>
            </a:r>
            <a:r>
              <a:rPr lang="en-US" sz="2000" dirty="0"/>
              <a:t>in table format, as shown </a:t>
            </a:r>
            <a:r>
              <a:rPr lang="en-US" sz="2000" dirty="0" smtClean="0"/>
              <a:t>in the figure below.</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pic>
        <p:nvPicPr>
          <p:cNvPr id="4" name="Picture 3"/>
          <p:cNvPicPr>
            <a:picLocks noChangeAspect="1"/>
          </p:cNvPicPr>
          <p:nvPr/>
        </p:nvPicPr>
        <p:blipFill>
          <a:blip r:embed="rId3"/>
          <a:stretch>
            <a:fillRect/>
          </a:stretch>
        </p:blipFill>
        <p:spPr>
          <a:xfrm>
            <a:off x="1438275" y="2447925"/>
            <a:ext cx="6267450" cy="3495675"/>
          </a:xfrm>
          <a:prstGeom prst="rect">
            <a:avLst/>
          </a:prstGeom>
        </p:spPr>
      </p:pic>
    </p:spTree>
    <p:extLst>
      <p:ext uri="{BB962C8B-B14F-4D97-AF65-F5344CB8AC3E}">
        <p14:creationId xmlns:p14="http://schemas.microsoft.com/office/powerpoint/2010/main" val="243960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Identify Overbudget Tasks and Resources</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pic>
        <p:nvPicPr>
          <p:cNvPr id="8" name="Picture 7"/>
          <p:cNvPicPr>
            <a:picLocks noChangeAspect="1"/>
          </p:cNvPicPr>
          <p:nvPr/>
        </p:nvPicPr>
        <p:blipFill>
          <a:blip r:embed="rId3"/>
          <a:stretch>
            <a:fillRect/>
          </a:stretch>
        </p:blipFill>
        <p:spPr>
          <a:xfrm>
            <a:off x="731520" y="2343148"/>
            <a:ext cx="7680960" cy="2923637"/>
          </a:xfrm>
          <a:prstGeom prst="rect">
            <a:avLst/>
          </a:prstGeom>
        </p:spPr>
      </p:pic>
    </p:spTree>
    <p:extLst>
      <p:ext uri="{BB962C8B-B14F-4D97-AF65-F5344CB8AC3E}">
        <p14:creationId xmlns:p14="http://schemas.microsoft.com/office/powerpoint/2010/main" val="1624944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Identifying Time and Schedule Problems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0" lvl="0" indent="0">
              <a:buNone/>
            </a:pPr>
            <a:r>
              <a:rPr lang="en-US" sz="2000" dirty="0" smtClean="0"/>
              <a:t>In </a:t>
            </a:r>
            <a:r>
              <a:rPr lang="en-US" sz="2000" dirty="0"/>
              <a:t>the following exercise, you will reschedule an incomplete task due to an </a:t>
            </a:r>
            <a:r>
              <a:rPr lang="en-US" sz="2000" dirty="0" smtClean="0"/>
              <a:t>uncontrollable delay</a:t>
            </a:r>
            <a:r>
              <a:rPr lang="en-US" sz="2000" dirty="0"/>
              <a:t>. Depending upon the length and complexity of your project, as a project manager </a:t>
            </a:r>
            <a:r>
              <a:rPr lang="en-US" sz="2000" dirty="0" smtClean="0"/>
              <a:t>you might </a:t>
            </a:r>
            <a:r>
              <a:rPr lang="en-US" sz="2000" dirty="0"/>
              <a:t>see one or many of these types of interruptions</a:t>
            </a:r>
            <a:r>
              <a:rPr lang="en-US" sz="2000" dirty="0" smtClean="0"/>
              <a:t>. Microsoft </a:t>
            </a:r>
            <a:r>
              <a:rPr lang="en-US" sz="2000" dirty="0"/>
              <a:t>Project handles tasks in </a:t>
            </a:r>
            <a:r>
              <a:rPr lang="en-US" sz="2000" dirty="0" smtClean="0"/>
              <a:t>relation to </a:t>
            </a:r>
            <a:r>
              <a:rPr lang="en-US" sz="2000" dirty="0"/>
              <a:t>the scheduled restart date in the following ways</a:t>
            </a:r>
            <a:r>
              <a:rPr lang="en-US" sz="2000" dirty="0" smtClean="0"/>
              <a:t>:</a:t>
            </a:r>
          </a:p>
          <a:p>
            <a:pPr lvl="0"/>
            <a:r>
              <a:rPr lang="en-US" sz="2000" dirty="0" smtClean="0"/>
              <a:t>If </a:t>
            </a:r>
            <a:r>
              <a:rPr lang="en-US" sz="2000" dirty="0"/>
              <a:t>the task does not have any actual work recorded for it prior to the rescheduled date</a:t>
            </a:r>
            <a:r>
              <a:rPr lang="en-US" sz="2000" dirty="0" smtClean="0"/>
              <a:t>, and </a:t>
            </a:r>
            <a:r>
              <a:rPr lang="en-US" sz="2000" dirty="0"/>
              <a:t>there is no constraint in place, the entire task is rescheduled to begin after that date.</a:t>
            </a:r>
          </a:p>
          <a:p>
            <a:pPr lvl="0"/>
            <a:r>
              <a:rPr lang="en-US" sz="2000" dirty="0" smtClean="0"/>
              <a:t>If </a:t>
            </a:r>
            <a:r>
              <a:rPr lang="en-US" sz="2000" dirty="0"/>
              <a:t>the task has some actual work recorded prior to but not after the rescheduled date</a:t>
            </a:r>
            <a:r>
              <a:rPr lang="en-US" sz="2000" dirty="0" smtClean="0"/>
              <a:t>, the </a:t>
            </a:r>
            <a:r>
              <a:rPr lang="en-US" sz="2000" dirty="0"/>
              <a:t>task is split so that all remaining work starts after the rescheduled date. The </a:t>
            </a:r>
            <a:r>
              <a:rPr lang="en-US" sz="2000" dirty="0" smtClean="0"/>
              <a:t>actual work </a:t>
            </a:r>
            <a:r>
              <a:rPr lang="en-US" sz="2000" dirty="0"/>
              <a:t>is not affected.</a:t>
            </a:r>
          </a:p>
          <a:p>
            <a:pPr lvl="0"/>
            <a:r>
              <a:rPr lang="en-US" sz="2000" dirty="0" smtClean="0"/>
              <a:t>If </a:t>
            </a:r>
            <a:r>
              <a:rPr lang="en-US" sz="2000" dirty="0"/>
              <a:t>the task has some actual work recorded for it prior to as well as after the </a:t>
            </a:r>
            <a:r>
              <a:rPr lang="en-US" sz="2000" dirty="0" smtClean="0"/>
              <a:t>rescheduled date</a:t>
            </a:r>
            <a:r>
              <a:rPr lang="en-US" sz="2000" dirty="0"/>
              <a:t>, the task is not affected.</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spTree>
    <p:extLst>
      <p:ext uri="{BB962C8B-B14F-4D97-AF65-F5344CB8AC3E}">
        <p14:creationId xmlns:p14="http://schemas.microsoft.com/office/powerpoint/2010/main" val="388505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Identifying Time and Schedule Problems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Keep in mind that when you address a given problem by rescheduling a task, you might </a:t>
            </a:r>
            <a:r>
              <a:rPr lang="en-US" dirty="0" smtClean="0"/>
              <a:t>create other </a:t>
            </a:r>
            <a:r>
              <a:rPr lang="en-US" dirty="0"/>
              <a:t>issues or problems in the remainder of the project</a:t>
            </a:r>
            <a:r>
              <a:rPr lang="en-US" dirty="0" smtClean="0"/>
              <a:t>.</a:t>
            </a:r>
          </a:p>
          <a:p>
            <a:pPr lvl="0"/>
            <a:r>
              <a:rPr lang="en-US" dirty="0" smtClean="0"/>
              <a:t>This </a:t>
            </a:r>
            <a:r>
              <a:rPr lang="en-US" dirty="0"/>
              <a:t>is why planning in a project is </a:t>
            </a:r>
            <a:r>
              <a:rPr lang="en-US" dirty="0" smtClean="0"/>
              <a:t>an iterative </a:t>
            </a:r>
            <a:r>
              <a:rPr lang="en-US" dirty="0"/>
              <a:t>process: A change in one part of the schedule—be it a time, cost, or scope </a:t>
            </a:r>
            <a:r>
              <a:rPr lang="en-US" dirty="0" smtClean="0"/>
              <a:t>change—usually affects </a:t>
            </a:r>
            <a:r>
              <a:rPr lang="en-US" dirty="0"/>
              <a:t>the schedule elsewhere</a:t>
            </a:r>
            <a:r>
              <a:rPr lang="en-US" dirty="0" smtClean="0"/>
              <a:t>.</a:t>
            </a:r>
          </a:p>
          <a:p>
            <a:pPr lvl="0"/>
            <a:r>
              <a:rPr lang="en-US" dirty="0" smtClean="0"/>
              <a:t>When </a:t>
            </a:r>
            <a:r>
              <a:rPr lang="en-US" dirty="0"/>
              <a:t>changing or correcting the schedule due to unforeseen delays, such as </a:t>
            </a:r>
            <a:r>
              <a:rPr lang="en-US" dirty="0" smtClean="0"/>
              <a:t>the scenario </a:t>
            </a:r>
            <a:r>
              <a:rPr lang="en-US" dirty="0"/>
              <a:t>in this exercise, you should also place a note in the Notes field of the affected task(s</a:t>
            </a:r>
            <a:r>
              <a:rPr lang="en-US" dirty="0" smtClean="0"/>
              <a:t>) stating </a:t>
            </a:r>
            <a:r>
              <a:rPr lang="en-US" dirty="0"/>
              <a:t>why the task has been changed</a:t>
            </a:r>
            <a:r>
              <a:rPr lang="en-US" dirty="0" smtClean="0"/>
              <a:t>.</a:t>
            </a:r>
          </a:p>
          <a:p>
            <a:pPr lvl="0"/>
            <a:r>
              <a:rPr lang="en-US" dirty="0" smtClean="0"/>
              <a:t>These notes become </a:t>
            </a:r>
            <a:r>
              <a:rPr lang="en-US" dirty="0"/>
              <a:t>helpful when looking for </a:t>
            </a:r>
            <a:r>
              <a:rPr lang="en-US" dirty="0" smtClean="0"/>
              <a:t>explanations regarding </a:t>
            </a:r>
            <a:r>
              <a:rPr lang="en-US" dirty="0"/>
              <a:t>why the project is not performing to the baseline.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dirty="0"/>
          </a:p>
        </p:txBody>
      </p:sp>
    </p:spTree>
    <p:extLst>
      <p:ext uri="{BB962C8B-B14F-4D97-AF65-F5344CB8AC3E}">
        <p14:creationId xmlns:p14="http://schemas.microsoft.com/office/powerpoint/2010/main" val="41179419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Reschedule Uncompleted Work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OPEN </a:t>
            </a:r>
            <a:r>
              <a:rPr lang="en-US" sz="2000" dirty="0" smtClean="0"/>
              <a:t>the </a:t>
            </a:r>
            <a:r>
              <a:rPr lang="en-US" sz="2000" i="1" dirty="0" smtClean="0"/>
              <a:t>Tailspin </a:t>
            </a:r>
            <a:r>
              <a:rPr lang="en-US" sz="2000" i="1" dirty="0"/>
              <a:t>Remote Drone </a:t>
            </a:r>
            <a:r>
              <a:rPr lang="en-US" sz="2000" i="1" dirty="0" smtClean="0"/>
              <a:t>9MB</a:t>
            </a:r>
            <a:r>
              <a:rPr lang="en-US" sz="2000" dirty="0" smtClean="0"/>
              <a:t> </a:t>
            </a:r>
            <a:r>
              <a:rPr lang="en-US" sz="2000" dirty="0"/>
              <a:t>project schedule from the data files for this lesson. SAVE the </a:t>
            </a:r>
            <a:r>
              <a:rPr lang="en-US" sz="2000" dirty="0" smtClean="0"/>
              <a:t>file as </a:t>
            </a:r>
            <a:r>
              <a:rPr lang="en-US" sz="2000" i="1" dirty="0"/>
              <a:t>Tailspin Remote Drone </a:t>
            </a:r>
            <a:r>
              <a:rPr lang="en-US" sz="2000" i="1" dirty="0" smtClean="0"/>
              <a:t>9B</a:t>
            </a:r>
            <a:r>
              <a:rPr lang="en-US" sz="2000" dirty="0" smtClean="0"/>
              <a:t> </a:t>
            </a:r>
            <a:r>
              <a:rPr lang="en-US" sz="2000" dirty="0"/>
              <a:t>in the solutions </a:t>
            </a:r>
            <a:r>
              <a:rPr lang="en-US" sz="2000" dirty="0" smtClean="0"/>
              <a:t>folder.</a:t>
            </a:r>
            <a:endParaRPr lang="en-US" sz="2000" dirty="0"/>
          </a:p>
          <a:p>
            <a:pPr marL="457200" indent="-457200">
              <a:buFont typeface="+mj-lt"/>
              <a:buAutoNum type="arabicPeriod"/>
            </a:pPr>
            <a:r>
              <a:rPr lang="en-US" sz="2000" dirty="0"/>
              <a:t>Press the F5 key, key 31 in the ID box, and then click OK. The Gantt Chart </a:t>
            </a:r>
            <a:r>
              <a:rPr lang="en-US" sz="2000" dirty="0" smtClean="0"/>
              <a:t>view scrolls </a:t>
            </a:r>
            <a:r>
              <a:rPr lang="en-US" sz="2000" dirty="0"/>
              <a:t>to display the Gantt bar for task 31, Design Document. At this point in </a:t>
            </a:r>
            <a:r>
              <a:rPr lang="en-US" sz="2000" dirty="0" smtClean="0"/>
              <a:t>the project</a:t>
            </a:r>
            <a:r>
              <a:rPr lang="en-US" sz="2000" dirty="0"/>
              <a:t>, all of the research and analysis has been completed. This task has one </a:t>
            </a:r>
            <a:r>
              <a:rPr lang="en-US" sz="2000" dirty="0" smtClean="0"/>
              <a:t>day of </a:t>
            </a:r>
            <a:r>
              <a:rPr lang="en-US" sz="2000" dirty="0"/>
              <a:t>actual work completed and one day of scheduled work remaining. Your </a:t>
            </a:r>
            <a:r>
              <a:rPr lang="en-US" sz="2000" dirty="0" smtClean="0"/>
              <a:t>screen should </a:t>
            </a:r>
            <a:r>
              <a:rPr lang="en-US" sz="2000" dirty="0"/>
              <a:t>look similar to </a:t>
            </a:r>
            <a:r>
              <a:rPr lang="en-US" sz="2000" dirty="0" smtClean="0"/>
              <a:t>the figure on the next slide.</a:t>
            </a:r>
          </a:p>
          <a:p>
            <a:pPr marL="457200" indent="0">
              <a:buNone/>
            </a:pPr>
            <a:r>
              <a:rPr lang="en-US" sz="2000" dirty="0"/>
              <a:t>You have </a:t>
            </a:r>
            <a:r>
              <a:rPr lang="en-US" sz="2000" dirty="0" smtClean="0"/>
              <a:t>just been </a:t>
            </a:r>
            <a:r>
              <a:rPr lang="en-US" sz="2000" dirty="0"/>
              <a:t>informed that the FAA has written new rules for recreational </a:t>
            </a:r>
            <a:r>
              <a:rPr lang="en-US" sz="2000" dirty="0" smtClean="0"/>
              <a:t>drone use</a:t>
            </a:r>
            <a:r>
              <a:rPr lang="en-US" sz="2000" dirty="0"/>
              <a:t>. The new rules will </a:t>
            </a:r>
            <a:r>
              <a:rPr lang="en-US" sz="2000" dirty="0" smtClean="0"/>
              <a:t>be </a:t>
            </a:r>
            <a:r>
              <a:rPr lang="en-US" sz="2000" dirty="0"/>
              <a:t>made available to all drone manufacturers </a:t>
            </a:r>
            <a:r>
              <a:rPr lang="en-US" sz="2000" dirty="0" smtClean="0"/>
              <a:t>on </a:t>
            </a:r>
            <a:r>
              <a:rPr lang="en-US" sz="2000" dirty="0"/>
              <a:t>Friday</a:t>
            </a:r>
            <a:r>
              <a:rPr lang="en-US" sz="2000" dirty="0" smtClean="0"/>
              <a:t>, March </a:t>
            </a:r>
            <a:r>
              <a:rPr lang="en-US" sz="2000" dirty="0"/>
              <a:t>8, 2019. You and your team decide to halt work on this task until Monday</a:t>
            </a:r>
            <a:r>
              <a:rPr lang="en-US" sz="2000" dirty="0" smtClean="0"/>
              <a:t>, March </a:t>
            </a:r>
            <a:r>
              <a:rPr lang="en-US" sz="2000" dirty="0"/>
              <a:t>11, 2019.</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33</a:t>
            </a:fld>
            <a:endParaRPr lang="en-US" dirty="0"/>
          </a:p>
        </p:txBody>
      </p:sp>
    </p:spTree>
    <p:extLst>
      <p:ext uri="{BB962C8B-B14F-4D97-AF65-F5344CB8AC3E}">
        <p14:creationId xmlns:p14="http://schemas.microsoft.com/office/powerpoint/2010/main" val="524006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Reschedule Uncompleted Work</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dirty="0"/>
          </a:p>
        </p:txBody>
      </p:sp>
      <p:sp>
        <p:nvSpPr>
          <p:cNvPr id="9" name="Text Placeholder 2"/>
          <p:cNvSpPr>
            <a:spLocks noGrp="1"/>
          </p:cNvSpPr>
          <p:nvPr>
            <p:ph type="body" idx="1"/>
          </p:nvPr>
        </p:nvSpPr>
        <p:spPr>
          <a:xfrm>
            <a:off x="457200" y="1524000"/>
            <a:ext cx="8229600" cy="4953000"/>
          </a:xfrm>
        </p:spPr>
        <p:txBody>
          <a:bodyPr/>
          <a:lstStyle/>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spcBef>
                <a:spcPts val="1200"/>
              </a:spcBef>
              <a:buFont typeface="+mj-lt"/>
              <a:buAutoNum type="arabicPeriod" startAt="2"/>
            </a:pPr>
            <a:r>
              <a:rPr lang="en-US" sz="2000" dirty="0" smtClean="0"/>
              <a:t>Press </a:t>
            </a:r>
            <a:r>
              <a:rPr lang="en-US" sz="2000" dirty="0"/>
              <a:t>the F5 key, key 31 in the ID box, and then click OK. The Gantt Chart </a:t>
            </a:r>
            <a:r>
              <a:rPr lang="en-US" sz="2000" dirty="0" smtClean="0"/>
              <a:t>view scrolls </a:t>
            </a:r>
            <a:r>
              <a:rPr lang="en-US" sz="2000" dirty="0"/>
              <a:t>to display the Gantt bar for task 31, Design Document. </a:t>
            </a:r>
            <a:endParaRPr lang="en-US" sz="2000" dirty="0" smtClean="0"/>
          </a:p>
          <a:p>
            <a:pPr marL="457200" indent="-457200">
              <a:buFont typeface="+mj-lt"/>
              <a:buAutoNum type="arabicPeriod" startAt="2"/>
            </a:pPr>
            <a:r>
              <a:rPr lang="en-US" sz="2000" dirty="0"/>
              <a:t>Select the Reschedule uncompleted work to start after: option, and in the </a:t>
            </a:r>
            <a:r>
              <a:rPr lang="en-US" sz="2000" dirty="0" smtClean="0"/>
              <a:t>date box</a:t>
            </a:r>
            <a:r>
              <a:rPr lang="en-US" sz="2000" dirty="0"/>
              <a:t>, key or select 03/08/19.</a:t>
            </a:r>
            <a:endParaRPr lang="en-US" sz="2000" dirty="0" smtClean="0"/>
          </a:p>
        </p:txBody>
      </p:sp>
      <p:pic>
        <p:nvPicPr>
          <p:cNvPr id="8" name="Picture 7"/>
          <p:cNvPicPr>
            <a:picLocks noChangeAspect="1"/>
          </p:cNvPicPr>
          <p:nvPr/>
        </p:nvPicPr>
        <p:blipFill>
          <a:blip r:embed="rId3"/>
          <a:stretch>
            <a:fillRect/>
          </a:stretch>
        </p:blipFill>
        <p:spPr>
          <a:xfrm>
            <a:off x="1143000" y="1690926"/>
            <a:ext cx="6858000" cy="2347674"/>
          </a:xfrm>
          <a:prstGeom prst="rect">
            <a:avLst/>
          </a:prstGeom>
        </p:spPr>
      </p:pic>
    </p:spTree>
    <p:extLst>
      <p:ext uri="{BB962C8B-B14F-4D97-AF65-F5344CB8AC3E}">
        <p14:creationId xmlns:p14="http://schemas.microsoft.com/office/powerpoint/2010/main" val="11793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Reschedule Uncompleted Work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sz="2000" dirty="0"/>
              <a:t>Click OK to close the Update Project dialog box. Microsoft Project splits task 31 </a:t>
            </a:r>
            <a:r>
              <a:rPr lang="en-US" sz="2000" dirty="0" smtClean="0"/>
              <a:t>so that </a:t>
            </a:r>
            <a:r>
              <a:rPr lang="en-US" sz="2000" dirty="0"/>
              <a:t>the incomplete portion is delayed until Monday, March 11, 2019. Your </a:t>
            </a:r>
            <a:r>
              <a:rPr lang="en-US" sz="2000" dirty="0" smtClean="0"/>
              <a:t>screen should </a:t>
            </a:r>
            <a:r>
              <a:rPr lang="en-US" sz="2000" dirty="0"/>
              <a:t>look similar to </a:t>
            </a:r>
            <a:r>
              <a:rPr lang="en-US" sz="2000" dirty="0" smtClean="0"/>
              <a:t>the figure on the next slide.</a:t>
            </a:r>
          </a:p>
          <a:p>
            <a:pPr marL="457200" indent="0">
              <a:buNone/>
            </a:pPr>
            <a:r>
              <a:rPr lang="en-US" sz="2000" dirty="0"/>
              <a:t>Note that although the duration of task 31 remains at two days, its finish and </a:t>
            </a:r>
            <a:r>
              <a:rPr lang="en-US" sz="2000" dirty="0" smtClean="0"/>
              <a:t>subsequent start </a:t>
            </a:r>
            <a:r>
              <a:rPr lang="en-US" sz="2000" dirty="0"/>
              <a:t>dates for successor tasks have been pushed out. Remember that duration </a:t>
            </a:r>
            <a:r>
              <a:rPr lang="en-US" sz="2000" dirty="0" smtClean="0"/>
              <a:t>is the </a:t>
            </a:r>
            <a:r>
              <a:rPr lang="en-US" sz="2000" dirty="0"/>
              <a:t>number of work periods required to complete a task, not elapsed time.</a:t>
            </a:r>
          </a:p>
          <a:p>
            <a:pPr marL="457200" indent="-457200">
              <a:buFont typeface="+mj-lt"/>
              <a:buAutoNum type="arabicPeriod" startAt="5"/>
            </a:pPr>
            <a:r>
              <a:rPr lang="en-US" sz="2000" dirty="0" smtClean="0"/>
              <a:t>SAVE </a:t>
            </a:r>
            <a:r>
              <a:rPr lang="en-US" sz="2000" dirty="0"/>
              <a:t>the project schedule. CLOSE the project schedule.</a:t>
            </a:r>
          </a:p>
          <a:p>
            <a:r>
              <a:rPr lang="en-US" sz="2000" dirty="0"/>
              <a:t>PAUSE. If you are continuing to the next lesson, keep </a:t>
            </a:r>
            <a:r>
              <a:rPr lang="en-US" sz="2000" dirty="0" smtClean="0"/>
              <a:t>Microsoft Project </a:t>
            </a:r>
            <a:r>
              <a:rPr lang="en-US" sz="2000" dirty="0"/>
              <a:t>open. If you are </a:t>
            </a:r>
            <a:r>
              <a:rPr lang="en-US" sz="2000" dirty="0" smtClean="0"/>
              <a:t>not continuing </a:t>
            </a:r>
            <a:r>
              <a:rPr lang="en-US" sz="2000" dirty="0"/>
              <a:t>to additional lessons, CLOSE </a:t>
            </a:r>
            <a:r>
              <a:rPr lang="en-US" sz="2000" dirty="0" smtClean="0"/>
              <a:t>Microsoft Project</a:t>
            </a:r>
            <a:r>
              <a:rPr lang="en-US" sz="2000" dirty="0"/>
              <a: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dirty="0"/>
          </a:p>
        </p:txBody>
      </p:sp>
    </p:spTree>
    <p:extLst>
      <p:ext uri="{BB962C8B-B14F-4D97-AF65-F5344CB8AC3E}">
        <p14:creationId xmlns:p14="http://schemas.microsoft.com/office/powerpoint/2010/main" val="325362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Reschedule Uncompleted Work</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dirty="0"/>
          </a:p>
        </p:txBody>
      </p:sp>
      <p:pic>
        <p:nvPicPr>
          <p:cNvPr id="8" name="Picture 7"/>
          <p:cNvPicPr>
            <a:picLocks noChangeAspect="1"/>
          </p:cNvPicPr>
          <p:nvPr/>
        </p:nvPicPr>
        <p:blipFill>
          <a:blip r:embed="rId3"/>
          <a:stretch>
            <a:fillRect/>
          </a:stretch>
        </p:blipFill>
        <p:spPr>
          <a:xfrm>
            <a:off x="685800" y="2438400"/>
            <a:ext cx="7772400" cy="2556025"/>
          </a:xfrm>
          <a:prstGeom prst="rect">
            <a:avLst/>
          </a:prstGeom>
        </p:spPr>
      </p:pic>
    </p:spTree>
    <p:extLst>
      <p:ext uri="{BB962C8B-B14F-4D97-AF65-F5344CB8AC3E}">
        <p14:creationId xmlns:p14="http://schemas.microsoft.com/office/powerpoint/2010/main" val="1504286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37</a:t>
            </a:fld>
            <a:endParaRPr lang="en-US" dirty="0"/>
          </a:p>
        </p:txBody>
      </p:sp>
      <p:pic>
        <p:nvPicPr>
          <p:cNvPr id="7" name="Picture 6"/>
          <p:cNvPicPr>
            <a:picLocks noChangeAspect="1"/>
          </p:cNvPicPr>
          <p:nvPr/>
        </p:nvPicPr>
        <p:blipFill>
          <a:blip r:embed="rId2"/>
          <a:stretch>
            <a:fillRect/>
          </a:stretch>
        </p:blipFill>
        <p:spPr>
          <a:xfrm>
            <a:off x="594360" y="2395536"/>
            <a:ext cx="7955280" cy="2204722"/>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Establishing a Project Baseline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To evaluate how well a project is progressing, it is important to review how well it </a:t>
            </a:r>
            <a:r>
              <a:rPr lang="en-US" sz="2000" dirty="0" smtClean="0"/>
              <a:t>was originally </a:t>
            </a:r>
            <a:r>
              <a:rPr lang="en-US" sz="2000" dirty="0"/>
              <a:t>planned. The schedule baseline is the project schedule that has been approved </a:t>
            </a:r>
            <a:r>
              <a:rPr lang="en-US" sz="2000" dirty="0" smtClean="0"/>
              <a:t>by the </a:t>
            </a:r>
            <a:r>
              <a:rPr lang="en-US" sz="2000" dirty="0"/>
              <a:t>project sponsor. The baseline is saved and then referred to later to track project progress</a:t>
            </a:r>
            <a:r>
              <a:rPr lang="en-US" sz="2000" dirty="0" smtClean="0"/>
              <a:t>.</a:t>
            </a:r>
          </a:p>
          <a:p>
            <a:r>
              <a:rPr lang="en-US" sz="2000" dirty="0"/>
              <a:t>You should save a baseline when:</a:t>
            </a:r>
          </a:p>
          <a:p>
            <a:pPr lvl="1">
              <a:buFont typeface="Arial" panose="020B0604020202020204" pitchFamily="34" charset="0"/>
              <a:buChar char="•"/>
            </a:pPr>
            <a:r>
              <a:rPr lang="en-US" sz="2000" dirty="0" smtClean="0"/>
              <a:t>You </a:t>
            </a:r>
            <a:r>
              <a:rPr lang="en-US" sz="2000" dirty="0"/>
              <a:t>have developed the project schedule as much as possible. (You can </a:t>
            </a:r>
            <a:r>
              <a:rPr lang="en-US" sz="2000" dirty="0" smtClean="0"/>
              <a:t>still </a:t>
            </a:r>
            <a:r>
              <a:rPr lang="en-US" sz="2000" dirty="0"/>
              <a:t>add tasks</a:t>
            </a:r>
            <a:r>
              <a:rPr lang="en-US" sz="2000" dirty="0" smtClean="0"/>
              <a:t>, resources</a:t>
            </a:r>
            <a:r>
              <a:rPr lang="en-US" sz="2000" dirty="0"/>
              <a:t>, or an assignment after the work has begun. This is usually unavoidable.)</a:t>
            </a:r>
          </a:p>
          <a:p>
            <a:pPr lvl="1">
              <a:buFont typeface="Arial" panose="020B0604020202020204" pitchFamily="34" charset="0"/>
              <a:buChar char="•"/>
            </a:pPr>
            <a:r>
              <a:rPr lang="en-US" sz="2000" dirty="0" smtClean="0"/>
              <a:t>Your </a:t>
            </a:r>
            <a:r>
              <a:rPr lang="en-US" sz="2000" dirty="0"/>
              <a:t>project has been approved and accepted by the project sponsor.</a:t>
            </a:r>
          </a:p>
          <a:p>
            <a:pPr lvl="1">
              <a:buFont typeface="Arial" panose="020B0604020202020204" pitchFamily="34" charset="0"/>
              <a:buChar char="•"/>
            </a:pPr>
            <a:r>
              <a:rPr lang="en-US" sz="2000" dirty="0" smtClean="0"/>
              <a:t>You </a:t>
            </a:r>
            <a:r>
              <a:rPr lang="en-US" sz="2000" dirty="0"/>
              <a:t>have not started to enter actual values, such as a percentage of </a:t>
            </a:r>
            <a:r>
              <a:rPr lang="en-US" sz="2000" dirty="0" smtClean="0"/>
              <a:t>completion for </a:t>
            </a:r>
            <a:r>
              <a:rPr lang="en-US" sz="2000" dirty="0"/>
              <a:t>the task.</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spTree>
    <p:extLst>
      <p:ext uri="{BB962C8B-B14F-4D97-AF65-F5344CB8AC3E}">
        <p14:creationId xmlns:p14="http://schemas.microsoft.com/office/powerpoint/2010/main" val="1158992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Establishing a Project Baseline</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In the </a:t>
            </a:r>
            <a:r>
              <a:rPr lang="en-US" sz="2000" dirty="0" smtClean="0"/>
              <a:t>next exercise</a:t>
            </a:r>
            <a:r>
              <a:rPr lang="en-US" sz="2000" dirty="0"/>
              <a:t>, you will learn how to save a baseline for your project schedule</a:t>
            </a:r>
            <a:r>
              <a:rPr lang="en-US" sz="2000" dirty="0" smtClean="0"/>
              <a:t>.</a:t>
            </a:r>
          </a:p>
          <a:p>
            <a:pPr lvl="0"/>
            <a:r>
              <a:rPr lang="en-US" sz="2000" dirty="0" smtClean="0"/>
              <a:t>In project </a:t>
            </a:r>
            <a:r>
              <a:rPr lang="en-US" sz="2000" dirty="0"/>
              <a:t>management, by definition, a baseline is the approved version of the scope, schedule</a:t>
            </a:r>
            <a:r>
              <a:rPr lang="en-US" sz="2000" dirty="0" smtClean="0"/>
              <a:t>, and </a:t>
            </a:r>
            <a:r>
              <a:rPr lang="en-US" sz="2000" dirty="0"/>
              <a:t>budget of a project. In Microsoft Project, a </a:t>
            </a:r>
            <a:r>
              <a:rPr lang="en-US" sz="2000" b="1" i="1" dirty="0"/>
              <a:t>baseline</a:t>
            </a:r>
            <a:r>
              <a:rPr lang="en-US" sz="2000" dirty="0"/>
              <a:t> is a “snapshot” of the key values, </a:t>
            </a:r>
            <a:r>
              <a:rPr lang="en-US" sz="2000" dirty="0" smtClean="0"/>
              <a:t>such as </a:t>
            </a:r>
            <a:r>
              <a:rPr lang="en-US" sz="2000" dirty="0"/>
              <a:t>the planned start and finish dates (schedule), the planned costs (budget), and the </a:t>
            </a:r>
            <a:r>
              <a:rPr lang="en-US" sz="2000" dirty="0" smtClean="0"/>
              <a:t>tasks (</a:t>
            </a:r>
            <a:r>
              <a:rPr lang="en-US" sz="2000" dirty="0"/>
              <a:t>scope), at a given point in time</a:t>
            </a:r>
            <a:r>
              <a:rPr lang="en-US" sz="2000" dirty="0" smtClean="0"/>
              <a:t>.</a:t>
            </a:r>
          </a:p>
          <a:p>
            <a:pPr lvl="0"/>
            <a:r>
              <a:rPr lang="en-US" sz="2000" dirty="0" smtClean="0"/>
              <a:t>You </a:t>
            </a:r>
            <a:r>
              <a:rPr lang="en-US" sz="2000" dirty="0"/>
              <a:t>must save a baseline before you begin tracking </a:t>
            </a:r>
            <a:r>
              <a:rPr lang="en-US" sz="2000" dirty="0" smtClean="0"/>
              <a:t>project progress</a:t>
            </a:r>
            <a:r>
              <a:rPr lang="en-US" sz="2000" dirty="0"/>
              <a:t>. When tracking project progress, you will notice differences between the baseline </a:t>
            </a:r>
            <a:r>
              <a:rPr lang="en-US" sz="2000" dirty="0" smtClean="0"/>
              <a:t>and the </a:t>
            </a:r>
            <a:r>
              <a:rPr lang="en-US" sz="2000" dirty="0"/>
              <a:t>actuals, which is called a </a:t>
            </a:r>
            <a:r>
              <a:rPr lang="en-US" sz="2000" b="1" i="1" dirty="0"/>
              <a:t>variance</a:t>
            </a:r>
            <a:r>
              <a:rPr lang="en-US" sz="2000" dirty="0" smtClean="0"/>
              <a:t>.</a:t>
            </a:r>
          </a:p>
          <a:p>
            <a:pPr lvl="0"/>
            <a:r>
              <a:rPr lang="en-US" sz="2000" dirty="0" smtClean="0"/>
              <a:t>The table on the next slide </a:t>
            </a:r>
            <a:r>
              <a:rPr lang="en-US" sz="2000" dirty="0"/>
              <a:t>lists the specific values saved in the baseline</a:t>
            </a:r>
            <a:r>
              <a:rPr lang="en-US" sz="2000" dirty="0" smtClean="0"/>
              <a:t>, which </a:t>
            </a:r>
            <a:r>
              <a:rPr lang="en-US" sz="2000" dirty="0"/>
              <a:t>include the task, resource, and assignment fields, as well as the </a:t>
            </a:r>
            <a:r>
              <a:rPr lang="en-US" sz="2000" b="1" i="1" dirty="0"/>
              <a:t>timephased fields</a:t>
            </a:r>
            <a:r>
              <a:rPr lang="en-US" sz="2000" dirty="0"/>
              <a:t>, </a:t>
            </a:r>
            <a:r>
              <a:rPr lang="en-US" sz="2000" dirty="0" smtClean="0"/>
              <a:t>which are </a:t>
            </a:r>
            <a:r>
              <a:rPr lang="en-US" sz="2000" dirty="0"/>
              <a:t>the task, resource, and assignment values distributed over time.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spTree>
    <p:extLst>
      <p:ext uri="{BB962C8B-B14F-4D97-AF65-F5344CB8AC3E}">
        <p14:creationId xmlns:p14="http://schemas.microsoft.com/office/powerpoint/2010/main" val="208430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Establishing a Project Baseline</a:t>
            </a:r>
            <a:endParaRPr lang="en-US"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pic>
        <p:nvPicPr>
          <p:cNvPr id="4" name="Picture 3"/>
          <p:cNvPicPr>
            <a:picLocks noChangeAspect="1"/>
          </p:cNvPicPr>
          <p:nvPr/>
        </p:nvPicPr>
        <p:blipFill>
          <a:blip r:embed="rId3"/>
          <a:stretch>
            <a:fillRect/>
          </a:stretch>
        </p:blipFill>
        <p:spPr>
          <a:xfrm>
            <a:off x="1143000" y="1847850"/>
            <a:ext cx="6858000" cy="3820224"/>
          </a:xfrm>
          <a:prstGeom prst="rect">
            <a:avLst/>
          </a:prstGeom>
        </p:spPr>
      </p:pic>
    </p:spTree>
    <p:extLst>
      <p:ext uri="{BB962C8B-B14F-4D97-AF65-F5344CB8AC3E}">
        <p14:creationId xmlns:p14="http://schemas.microsoft.com/office/powerpoint/2010/main" val="170921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a Project Baseline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Before you begin these steps, </a:t>
            </a:r>
            <a:r>
              <a:rPr lang="en-US" dirty="0" smtClean="0"/>
              <a:t>open </a:t>
            </a:r>
            <a:r>
              <a:rPr lang="en-US" i="1" dirty="0" smtClean="0"/>
              <a:t>Tailspin Remote </a:t>
            </a:r>
            <a:r>
              <a:rPr lang="en-US" i="1" dirty="0"/>
              <a:t>Drone </a:t>
            </a:r>
            <a:r>
              <a:rPr lang="en-US" i="1" dirty="0" smtClean="0"/>
              <a:t>9M</a:t>
            </a:r>
            <a:r>
              <a:rPr lang="en-US" dirty="0" smtClean="0"/>
              <a:t> </a:t>
            </a:r>
            <a:r>
              <a:rPr lang="en-US" dirty="0"/>
              <a:t>from the data files for this </a:t>
            </a:r>
            <a:r>
              <a:rPr lang="en-US" dirty="0" smtClean="0"/>
              <a:t>lesson. </a:t>
            </a:r>
            <a:r>
              <a:rPr lang="en-US" dirty="0"/>
              <a:t>SAVE the file as </a:t>
            </a:r>
            <a:r>
              <a:rPr lang="en-US" i="1" dirty="0"/>
              <a:t>Tailspin Remote Drone </a:t>
            </a:r>
            <a:r>
              <a:rPr lang="en-US" i="1" dirty="0" smtClean="0"/>
              <a:t>9</a:t>
            </a:r>
            <a:r>
              <a:rPr lang="en-US" dirty="0" smtClean="0"/>
              <a:t> </a:t>
            </a:r>
            <a:r>
              <a:rPr lang="en-US" dirty="0" smtClean="0"/>
              <a:t>in </a:t>
            </a:r>
            <a:r>
              <a:rPr lang="en-US" dirty="0"/>
              <a:t>the solutions </a:t>
            </a:r>
            <a:r>
              <a:rPr lang="en-US" dirty="0" smtClean="0"/>
              <a:t>folder.</a:t>
            </a:r>
            <a:endParaRPr lang="en-US" dirty="0"/>
          </a:p>
          <a:p>
            <a:pPr marL="457200" indent="-457200">
              <a:buFont typeface="+mj-lt"/>
              <a:buAutoNum type="arabicPeriod"/>
            </a:pPr>
            <a:r>
              <a:rPr lang="en-US" dirty="0"/>
              <a:t>Click the Project tab. In the Schedule group, click the Set Baseline button </a:t>
            </a:r>
            <a:r>
              <a:rPr lang="en-US" dirty="0" smtClean="0"/>
              <a:t>and then </a:t>
            </a:r>
            <a:r>
              <a:rPr lang="en-US" dirty="0"/>
              <a:t>select Set Baseline.</a:t>
            </a:r>
          </a:p>
          <a:p>
            <a:pPr marL="457200" indent="-457200">
              <a:buFont typeface="+mj-lt"/>
              <a:buAutoNum type="arabicPeriod"/>
            </a:pPr>
            <a:r>
              <a:rPr lang="en-US" dirty="0" smtClean="0"/>
              <a:t>The </a:t>
            </a:r>
            <a:r>
              <a:rPr lang="en-US" dirty="0"/>
              <a:t>Set Baseline dialog box appears. You will accept all of the default settings </a:t>
            </a:r>
            <a:r>
              <a:rPr lang="en-US" dirty="0" smtClean="0"/>
              <a:t>in this </a:t>
            </a:r>
            <a:r>
              <a:rPr lang="en-US" dirty="0"/>
              <a:t>dialog box by clicking OK.</a:t>
            </a:r>
          </a:p>
          <a:p>
            <a:pPr marL="457200" indent="0">
              <a:buNone/>
            </a:pPr>
            <a:r>
              <a:rPr lang="en-US" dirty="0"/>
              <a:t>Microsoft Project saves the baseline, although there is no indication in the Gantt </a:t>
            </a:r>
            <a:r>
              <a:rPr lang="en-US" dirty="0" smtClean="0"/>
              <a:t>Chart view </a:t>
            </a:r>
            <a:r>
              <a:rPr lang="en-US" dirty="0"/>
              <a:t>that anything has </a:t>
            </a:r>
            <a:r>
              <a:rPr lang="en-US" dirty="0" smtClean="0"/>
              <a:t>changed.</a:t>
            </a:r>
          </a:p>
          <a:p>
            <a:pPr marL="457200" indent="-457200">
              <a:buFont typeface="+mj-lt"/>
              <a:buAutoNum type="arabicPeriod" startAt="3"/>
            </a:pPr>
            <a:r>
              <a:rPr lang="en-US" dirty="0"/>
              <a:t>On the ribbon, click the View tab and then click the down arrow under </a:t>
            </a:r>
            <a:r>
              <a:rPr lang="en-US" dirty="0" smtClean="0"/>
              <a:t>Gantt Chart</a:t>
            </a:r>
            <a:r>
              <a:rPr lang="en-US" dirty="0"/>
              <a:t>. Select More Views and the More Views dialog box appears.</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spTree>
    <p:extLst>
      <p:ext uri="{BB962C8B-B14F-4D97-AF65-F5344CB8AC3E}">
        <p14:creationId xmlns:p14="http://schemas.microsoft.com/office/powerpoint/2010/main" val="358266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a Project Baseline</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4"/>
            </a:pPr>
            <a:r>
              <a:rPr lang="en-US" sz="2000" dirty="0"/>
              <a:t>In the More Views dialog box, select Task Sheet and click Apply. Using this view</a:t>
            </a:r>
            <a:r>
              <a:rPr lang="en-US" sz="2000" dirty="0" smtClean="0"/>
              <a:t>, there </a:t>
            </a:r>
            <a:r>
              <a:rPr lang="en-US" sz="2000" dirty="0"/>
              <a:t>is more room to see the fields in the table because the Gantt chart is </a:t>
            </a:r>
            <a:r>
              <a:rPr lang="en-US" sz="2000" dirty="0" smtClean="0"/>
              <a:t>not shown</a:t>
            </a:r>
            <a:r>
              <a:rPr lang="en-US" sz="2000" dirty="0"/>
              <a:t>. Now, you will switch to a different table in the Task Sheet view.</a:t>
            </a:r>
          </a:p>
          <a:p>
            <a:pPr marL="457200" indent="-457200">
              <a:buFont typeface="+mj-lt"/>
              <a:buAutoNum type="arabicPeriod" startAt="4"/>
            </a:pPr>
            <a:r>
              <a:rPr lang="en-US" sz="2000" dirty="0" smtClean="0"/>
              <a:t>On </a:t>
            </a:r>
            <a:r>
              <a:rPr lang="en-US" sz="2000" dirty="0"/>
              <a:t>the ribbon, click Tables and then click Variance. The Variance table appears</a:t>
            </a:r>
            <a:r>
              <a:rPr lang="en-US" sz="2000" dirty="0" smtClean="0"/>
              <a:t>. This </a:t>
            </a:r>
            <a:r>
              <a:rPr lang="en-US" sz="2000" dirty="0"/>
              <a:t>table includes both the Scheduled and Baseline columns so that you can </a:t>
            </a:r>
            <a:r>
              <a:rPr lang="en-US" sz="2000" dirty="0" smtClean="0"/>
              <a:t>compare them </a:t>
            </a:r>
            <a:r>
              <a:rPr lang="en-US" sz="2000" dirty="0"/>
              <a:t>easily.</a:t>
            </a:r>
          </a:p>
          <a:p>
            <a:pPr marL="457200" indent="-457200">
              <a:buFont typeface="+mj-lt"/>
              <a:buAutoNum type="arabicPeriod" startAt="4"/>
            </a:pPr>
            <a:r>
              <a:rPr lang="en-US" sz="2000" dirty="0" smtClean="0"/>
              <a:t>Auto‐fit </a:t>
            </a:r>
            <a:r>
              <a:rPr lang="en-US" sz="2000" dirty="0"/>
              <a:t>all the columns so you can see all the data. Your screen should look </a:t>
            </a:r>
            <a:r>
              <a:rPr lang="en-US" sz="2000" dirty="0" smtClean="0"/>
              <a:t>similar to the figure on the next slide.</a:t>
            </a:r>
          </a:p>
          <a:p>
            <a:pPr marL="457200" indent="-457200">
              <a:buFont typeface="+mj-lt"/>
              <a:buAutoNum type="arabicPeriod" startAt="4"/>
            </a:pPr>
            <a:r>
              <a:rPr lang="en-US" sz="2000" dirty="0" smtClean="0"/>
              <a:t>SAVE </a:t>
            </a:r>
            <a:r>
              <a:rPr lang="en-US" sz="2000" dirty="0"/>
              <a:t>the project schedule.</a:t>
            </a:r>
          </a:p>
          <a:p>
            <a:r>
              <a:rPr lang="en-US" sz="2000"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spTree>
    <p:extLst>
      <p:ext uri="{BB962C8B-B14F-4D97-AF65-F5344CB8AC3E}">
        <p14:creationId xmlns:p14="http://schemas.microsoft.com/office/powerpoint/2010/main" val="3918909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Establish a Project Baseline</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pic>
        <p:nvPicPr>
          <p:cNvPr id="8" name="Picture 7"/>
          <p:cNvPicPr>
            <a:picLocks noChangeAspect="1"/>
          </p:cNvPicPr>
          <p:nvPr/>
        </p:nvPicPr>
        <p:blipFill>
          <a:blip r:embed="rId3"/>
          <a:stretch>
            <a:fillRect/>
          </a:stretch>
        </p:blipFill>
        <p:spPr>
          <a:xfrm>
            <a:off x="731520" y="2057400"/>
            <a:ext cx="7680960" cy="3628900"/>
          </a:xfrm>
          <a:prstGeom prst="rect">
            <a:avLst/>
          </a:prstGeom>
        </p:spPr>
      </p:pic>
    </p:spTree>
    <p:extLst>
      <p:ext uri="{BB962C8B-B14F-4D97-AF65-F5344CB8AC3E}">
        <p14:creationId xmlns:p14="http://schemas.microsoft.com/office/powerpoint/2010/main" val="1136476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1108</TotalTime>
  <Words>4830</Words>
  <Application>Microsoft Office PowerPoint</Application>
  <PresentationFormat>On-screen Show (4:3)</PresentationFormat>
  <Paragraphs>352</Paragraphs>
  <Slides>37</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Project Schedule Tracking—Fundamentals</vt:lpstr>
      <vt:lpstr>Objectives</vt:lpstr>
      <vt:lpstr>Software Orientation</vt:lpstr>
      <vt:lpstr>Establishing a Project Baseline</vt:lpstr>
      <vt:lpstr>Establishing a Project Baseline</vt:lpstr>
      <vt:lpstr>Establishing a Project Baseline</vt:lpstr>
      <vt:lpstr>Step-by-Step: Establish a Project Baseline</vt:lpstr>
      <vt:lpstr>Step-by-Step: Establish a Project Baseline</vt:lpstr>
      <vt:lpstr>Step-by-Step: Establish a Project Baseline</vt:lpstr>
      <vt:lpstr>Understanding Project Planning and Tracking</vt:lpstr>
      <vt:lpstr>Understanding Project Planning and Tracking</vt:lpstr>
      <vt:lpstr>Understanding Project Planning and Tracking</vt:lpstr>
      <vt:lpstr>Tracking a Project as Scheduled</vt:lpstr>
      <vt:lpstr>Step-by-Step: Track a Project as Scheduled</vt:lpstr>
      <vt:lpstr>Step-by-Step: Track a Project as Scheduled</vt:lpstr>
      <vt:lpstr>Step-by-Step: Track a Project as Scheduled</vt:lpstr>
      <vt:lpstr>Entering the Completion Percentage for a Task</vt:lpstr>
      <vt:lpstr>Entering the Completion Percentage for a Task</vt:lpstr>
      <vt:lpstr>Step-by-Step: Enter the Completion Percentage for a Task</vt:lpstr>
      <vt:lpstr>Step-by-Step: Enter the Completion Percentage for a Task</vt:lpstr>
      <vt:lpstr>Step-by-Step: Enter the Completion Percentage for a Task</vt:lpstr>
      <vt:lpstr>Identifying Overbudget Tasks and Resources</vt:lpstr>
      <vt:lpstr>Step-by-Step: Identify Overbudget Tasks and Resources</vt:lpstr>
      <vt:lpstr>Step-by-Step: Identify Overbudget Tasks and Resources</vt:lpstr>
      <vt:lpstr>Step-by-Step: Identify Overbudget Tasks and Resources</vt:lpstr>
      <vt:lpstr>Step-by-Step: Identify Overbudget Tasks and Resources</vt:lpstr>
      <vt:lpstr>Step-by-Step: Identify Overbudget Tasks and Resources</vt:lpstr>
      <vt:lpstr>Step-by-Step: Identify Overbudget Tasks and Resources</vt:lpstr>
      <vt:lpstr>Step-by-Step: Identify Overbudget Tasks and Resources</vt:lpstr>
      <vt:lpstr>Step-by-Step: Identify Overbudget Tasks and Resources</vt:lpstr>
      <vt:lpstr>Identifying Time and Schedule Problems</vt:lpstr>
      <vt:lpstr>Identifying Time and Schedule Problems</vt:lpstr>
      <vt:lpstr>Step-by-Step: Reschedule Uncompleted Work</vt:lpstr>
      <vt:lpstr>Step-by-Step: Reschedule Uncompleted Work</vt:lpstr>
      <vt:lpstr>Step-by-Step: Reschedule Uncompleted Work</vt:lpstr>
      <vt:lpstr>Step-by-Step: Reschedule Uncompleted Work</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Schedule Tracking--Fundamentals</dc:title>
  <dc:subject>Project Schedule Tracking--Fundamentals</dc:subject>
  <dc:creator>Joyce N.</dc:creator>
  <cp:keywords/>
  <dc:description/>
  <cp:lastModifiedBy>Joyce N.</cp:lastModifiedBy>
  <cp:revision>252</cp:revision>
  <dcterms:created xsi:type="dcterms:W3CDTF">2017-04-11T07:34:10Z</dcterms:created>
  <dcterms:modified xsi:type="dcterms:W3CDTF">2017-04-15T05:17:58Z</dcterms:modified>
  <cp:category/>
</cp:coreProperties>
</file>