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3"/>
  </p:notesMasterIdLst>
  <p:sldIdLst>
    <p:sldId id="256" r:id="rId2"/>
    <p:sldId id="258" r:id="rId3"/>
    <p:sldId id="374" r:id="rId4"/>
    <p:sldId id="543" r:id="rId5"/>
    <p:sldId id="544" r:id="rId6"/>
    <p:sldId id="545"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372" r:id="rId2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81" autoAdjust="0"/>
  </p:normalViewPr>
  <p:slideViewPr>
    <p:cSldViewPr>
      <p:cViewPr varScale="1">
        <p:scale>
          <a:sx n="91" d="100"/>
          <a:sy n="91" d="100"/>
        </p:scale>
        <p:origin x="2082" y="84"/>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with consolidated project summary task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Take Note: If you want to add more project schedules to a consolidated project, click the Project tab and then select Subproject from the Insert command group.</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110943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84659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Another Way: </a:t>
            </a:r>
            <a:r>
              <a:rPr lang="en-US" sz="1200" b="0" i="0" u="none" strike="noStrike" kern="1200" baseline="0" dirty="0" smtClean="0">
                <a:solidFill>
                  <a:schemeClr val="tx1"/>
                </a:solidFill>
                <a:latin typeface="+mn-lt"/>
                <a:ea typeface="+mn-ea"/>
                <a:cs typeface="+mn-cs"/>
              </a:rPr>
              <a:t>When viewing a consolidated project, you can quickly create cross‐project links by pressing the F2 key.</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22172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If you point to the Gantt bar for the ghost task, Microsoft Project will display a ScreenTip that contains details about the ghost task, including the full path to the external project where the ghost task (the external predecessor) resides.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987351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ghost task from Tailspin World of Games App project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33802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The link you create between any project files will remain until you break it. Because the link created is the default relationship of Finish‐to‐Start, a delay in the predecessor will cause a delay in its successor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1117634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also view the links between projects by selecting the Links Between Projects button, located on the Project ribbon. This will only display links when you have the source file in the active window.</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Take Note: Whenever you open a project schedule with cross‐project links, Microsoft Project will prompt you to update these cross‐project links. You can suppress this prompt if you prefer not to be reminded. You can also tell Microsoft Project to automatically accept updated data from the linked project file. To do this, click the File tab, and then click Options. Under the Advanced options, in the Cross‐project linking options section, select the options you want.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1229165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External predecessor file name and task number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237975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Gantt Chart view of a consolidated project, the inserted projects appear as summary tasks with gray Gantt bars and an inserted project icon appears in the Indicators column.</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When you save a consolidated project, any changes you have made to inserted projects are saved in the source files as well.</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7714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102437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122677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230836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When you point to the inserted project icon in the Indicators column, Microsoft Project displays the full  path to the inserted project file.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37914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both inserted projects only showing level 2 summary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4292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Managing Multiple Projects</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15</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Consolidated Project Schedule</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
        <p:nvSpPr>
          <p:cNvPr id="9"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7"/>
            </a:pPr>
            <a:r>
              <a:rPr lang="en-US" sz="2000" dirty="0" smtClean="0"/>
              <a:t>On </a:t>
            </a:r>
            <a:r>
              <a:rPr lang="en-US" sz="2000" dirty="0"/>
              <a:t>the ribbon, click the Format tab. In the Show/Hide group, click the </a:t>
            </a:r>
            <a:r>
              <a:rPr lang="en-US" sz="2000" dirty="0" smtClean="0"/>
              <a:t>Project Summary </a:t>
            </a:r>
            <a:r>
              <a:rPr lang="en-US" sz="2000" dirty="0"/>
              <a:t>Task check box to activate it. Microsoft Project displays the </a:t>
            </a:r>
            <a:r>
              <a:rPr lang="en-US" sz="2000" dirty="0" smtClean="0"/>
              <a:t>Consolidated Project </a:t>
            </a:r>
            <a:r>
              <a:rPr lang="en-US" sz="2000" dirty="0"/>
              <a:t>15 summary task at the top of your Task Name column as task 0 (zero</a:t>
            </a:r>
            <a:r>
              <a:rPr lang="en-US" sz="2000" dirty="0" smtClean="0"/>
              <a:t>). Your </a:t>
            </a:r>
            <a:r>
              <a:rPr lang="en-US" sz="2000" dirty="0"/>
              <a:t>screen should look similar to </a:t>
            </a:r>
            <a:r>
              <a:rPr lang="en-US" sz="2000" dirty="0" smtClean="0"/>
              <a:t>the figure on the next slide.</a:t>
            </a:r>
          </a:p>
        </p:txBody>
      </p:sp>
      <p:pic>
        <p:nvPicPr>
          <p:cNvPr id="8" name="Picture 7"/>
          <p:cNvPicPr>
            <a:picLocks noChangeAspect="1"/>
          </p:cNvPicPr>
          <p:nvPr/>
        </p:nvPicPr>
        <p:blipFill>
          <a:blip r:embed="rId3"/>
          <a:stretch>
            <a:fillRect/>
          </a:stretch>
        </p:blipFill>
        <p:spPr>
          <a:xfrm>
            <a:off x="731520" y="1693683"/>
            <a:ext cx="7680960" cy="2573517"/>
          </a:xfrm>
          <a:prstGeom prst="rect">
            <a:avLst/>
          </a:prstGeom>
        </p:spPr>
      </p:pic>
    </p:spTree>
    <p:extLst>
      <p:ext uri="{BB962C8B-B14F-4D97-AF65-F5344CB8AC3E}">
        <p14:creationId xmlns:p14="http://schemas.microsoft.com/office/powerpoint/2010/main" val="178998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Consolidated Project Schedule</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
        <p:nvSpPr>
          <p:cNvPr id="9"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0">
              <a:buNone/>
            </a:pPr>
            <a:r>
              <a:rPr lang="en-US" sz="2000" dirty="0"/>
              <a:t>The values of the consolidated project summary </a:t>
            </a:r>
            <a:r>
              <a:rPr lang="en-US" sz="2000" dirty="0" smtClean="0"/>
              <a:t>task represent </a:t>
            </a:r>
            <a:r>
              <a:rPr lang="en-US" sz="2000" dirty="0"/>
              <a:t>the </a:t>
            </a:r>
            <a:r>
              <a:rPr lang="en-US" sz="2000" dirty="0" smtClean="0"/>
              <a:t>rolled‐up </a:t>
            </a:r>
            <a:r>
              <a:rPr lang="en-US" sz="2000" dirty="0"/>
              <a:t>values of both inserted projects</a:t>
            </a:r>
            <a:r>
              <a:rPr lang="en-US" sz="2000" dirty="0" smtClean="0"/>
              <a:t>.</a:t>
            </a:r>
            <a:endParaRPr lang="en-US" sz="2000" dirty="0"/>
          </a:p>
          <a:p>
            <a:pPr marL="457200" indent="-457200">
              <a:buFont typeface="+mj-lt"/>
              <a:buAutoNum type="arabicPeriod" startAt="8"/>
            </a:pPr>
            <a:r>
              <a:rPr lang="en-US" sz="2000" dirty="0" smtClean="0"/>
              <a:t>SAVE </a:t>
            </a:r>
            <a:r>
              <a:rPr lang="en-US" sz="2000" dirty="0"/>
              <a:t>the consolidated project schedule, as well as the individual project schedules.</a:t>
            </a:r>
          </a:p>
          <a:p>
            <a:r>
              <a:rPr lang="en-US" sz="2000" dirty="0"/>
              <a:t>PAUSE. LEAVE Project open to use in the next exercise.</a:t>
            </a:r>
            <a:endParaRPr lang="en-US" sz="2000" dirty="0" smtClean="0"/>
          </a:p>
        </p:txBody>
      </p:sp>
      <p:pic>
        <p:nvPicPr>
          <p:cNvPr id="3" name="Picture 2"/>
          <p:cNvPicPr>
            <a:picLocks noChangeAspect="1"/>
          </p:cNvPicPr>
          <p:nvPr/>
        </p:nvPicPr>
        <p:blipFill>
          <a:blip r:embed="rId3"/>
          <a:stretch>
            <a:fillRect/>
          </a:stretch>
        </p:blipFill>
        <p:spPr>
          <a:xfrm>
            <a:off x="1828800" y="1600200"/>
            <a:ext cx="5486400" cy="2273068"/>
          </a:xfrm>
          <a:prstGeom prst="rect">
            <a:avLst/>
          </a:prstGeom>
        </p:spPr>
      </p:pic>
    </p:spTree>
    <p:extLst>
      <p:ext uri="{BB962C8B-B14F-4D97-AF65-F5344CB8AC3E}">
        <p14:creationId xmlns:p14="http://schemas.microsoft.com/office/powerpoint/2010/main" val="698319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Creating Task Relationships Between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Sometimes, tasks in one project might need to be linked to tasks in other projects</a:t>
            </a:r>
            <a:r>
              <a:rPr lang="en-US" sz="2000" dirty="0" smtClean="0"/>
              <a:t>. Microsoft Project </a:t>
            </a:r>
            <a:r>
              <a:rPr lang="en-US" sz="2000" dirty="0"/>
              <a:t>allows you to show these task relationships by linking tasks between projects</a:t>
            </a:r>
            <a:r>
              <a:rPr lang="en-US" sz="2000" dirty="0" smtClean="0"/>
              <a:t>.</a:t>
            </a:r>
          </a:p>
          <a:p>
            <a:pPr lvl="0"/>
            <a:r>
              <a:rPr lang="en-US" sz="2000" dirty="0"/>
              <a:t>In the </a:t>
            </a:r>
            <a:r>
              <a:rPr lang="en-US" sz="2000" dirty="0" smtClean="0"/>
              <a:t>next </a:t>
            </a:r>
            <a:r>
              <a:rPr lang="en-US" sz="2000" dirty="0"/>
              <a:t>exercise, you will link a task in one project to a task in another project </a:t>
            </a:r>
            <a:r>
              <a:rPr lang="en-US" sz="2000" dirty="0" smtClean="0"/>
              <a:t>to show </a:t>
            </a:r>
            <a:r>
              <a:rPr lang="en-US" sz="2000" dirty="0"/>
              <a:t>a relationship between the two tasks and projects</a:t>
            </a:r>
            <a:r>
              <a:rPr lang="en-US" sz="2000" dirty="0" smtClean="0"/>
              <a:t>. Most </a:t>
            </a:r>
            <a:r>
              <a:rPr lang="en-US" sz="2000" dirty="0"/>
              <a:t>projects are like this—they do not exist in a vacuum</a:t>
            </a:r>
            <a:r>
              <a:rPr lang="en-US" sz="2000" dirty="0" smtClean="0"/>
              <a:t>.</a:t>
            </a:r>
          </a:p>
          <a:p>
            <a:pPr lvl="0"/>
            <a:r>
              <a:rPr lang="en-US" sz="2000" dirty="0"/>
              <a:t>Task relationships between project files are similar to the task links (relationships) </a:t>
            </a:r>
            <a:r>
              <a:rPr lang="en-US" sz="2000" dirty="0" smtClean="0"/>
              <a:t>between tasks </a:t>
            </a:r>
            <a:r>
              <a:rPr lang="en-US" sz="2000" dirty="0"/>
              <a:t>within a project file, except that external predecessor and successor tasks have gray </a:t>
            </a:r>
            <a:r>
              <a:rPr lang="en-US" sz="2000" dirty="0" smtClean="0"/>
              <a:t>task names </a:t>
            </a:r>
            <a:r>
              <a:rPr lang="en-US" sz="2000" dirty="0"/>
              <a:t>and Gantt bars</a:t>
            </a:r>
            <a:r>
              <a:rPr lang="en-US" sz="2000" dirty="0" smtClean="0"/>
              <a:t>.</a:t>
            </a:r>
          </a:p>
          <a:p>
            <a:pPr lvl="0"/>
            <a:r>
              <a:rPr lang="en-US" sz="2000" dirty="0" smtClean="0"/>
              <a:t>By </a:t>
            </a:r>
            <a:r>
              <a:rPr lang="en-US" sz="2000" dirty="0"/>
              <a:t>definition, these are called </a:t>
            </a:r>
            <a:r>
              <a:rPr lang="en-US" sz="2000" b="1" i="1" dirty="0"/>
              <a:t>external tasks</a:t>
            </a:r>
            <a:r>
              <a:rPr lang="en-US" sz="2000" dirty="0"/>
              <a:t> and are </a:t>
            </a:r>
            <a:r>
              <a:rPr lang="en-US" sz="2000" dirty="0" smtClean="0"/>
              <a:t>sometimes referred </a:t>
            </a:r>
            <a:r>
              <a:rPr lang="en-US" sz="2000" dirty="0"/>
              <a:t>to as </a:t>
            </a:r>
            <a:r>
              <a:rPr lang="en-US" sz="2000" b="1" i="1" dirty="0"/>
              <a:t>ghost tasks</a:t>
            </a:r>
            <a:r>
              <a:rPr lang="en-US" sz="2000" dirty="0"/>
              <a:t> because they are not linked to tasks within the project file, only </a:t>
            </a:r>
            <a:r>
              <a:rPr lang="en-US" sz="2000" dirty="0" smtClean="0"/>
              <a:t>to tasks </a:t>
            </a:r>
            <a:r>
              <a:rPr lang="en-US" sz="2000" dirty="0"/>
              <a:t>in other project files.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1229949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Creating Task Relationships Between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There are various reasons you might need to create links </a:t>
            </a:r>
            <a:r>
              <a:rPr lang="en-US" sz="2000" dirty="0" smtClean="0"/>
              <a:t>between projects</a:t>
            </a:r>
            <a:r>
              <a:rPr lang="en-US" sz="2000" dirty="0"/>
              <a:t>. Some of the more common reasons are:</a:t>
            </a:r>
          </a:p>
          <a:p>
            <a:pPr lvl="0"/>
            <a:r>
              <a:rPr lang="en-US" sz="2000" dirty="0" smtClean="0"/>
              <a:t>The </a:t>
            </a:r>
            <a:r>
              <a:rPr lang="en-US" sz="2000" dirty="0"/>
              <a:t>completion of a task in one project might have an effect on a task in </a:t>
            </a:r>
            <a:r>
              <a:rPr lang="en-US" sz="2000" dirty="0" smtClean="0"/>
              <a:t>another project</a:t>
            </a:r>
            <a:r>
              <a:rPr lang="en-US" sz="2000" dirty="0"/>
              <a:t>. For example, one project manager might need to complete a geological </a:t>
            </a:r>
            <a:r>
              <a:rPr lang="en-US" sz="2000" dirty="0" smtClean="0"/>
              <a:t>study before </a:t>
            </a:r>
            <a:r>
              <a:rPr lang="en-US" sz="2000" dirty="0"/>
              <a:t>a second project manager can begin to construct a building. These two </a:t>
            </a:r>
            <a:r>
              <a:rPr lang="en-US" sz="2000" dirty="0" smtClean="0"/>
              <a:t>tasks may </a:t>
            </a:r>
            <a:r>
              <a:rPr lang="en-US" sz="2000" dirty="0"/>
              <a:t>be managed in separate project files (perhaps because they are being completed </a:t>
            </a:r>
            <a:r>
              <a:rPr lang="en-US" sz="2000" dirty="0" smtClean="0"/>
              <a:t>by different </a:t>
            </a:r>
            <a:r>
              <a:rPr lang="en-US" sz="2000" dirty="0"/>
              <a:t>departments of the same company, or even by two different companies), </a:t>
            </a:r>
            <a:r>
              <a:rPr lang="en-US" sz="2000" dirty="0" smtClean="0"/>
              <a:t>but they </a:t>
            </a:r>
            <a:r>
              <a:rPr lang="en-US" sz="2000" dirty="0"/>
              <a:t>still have a logical relationship with each other.</a:t>
            </a:r>
          </a:p>
          <a:p>
            <a:pPr lvl="0"/>
            <a:r>
              <a:rPr lang="en-US" sz="2000" dirty="0" smtClean="0"/>
              <a:t>A </a:t>
            </a:r>
            <a:r>
              <a:rPr lang="en-US" sz="2000" dirty="0"/>
              <a:t>person or piece of equipment might be assigned to a task in one project, and </a:t>
            </a:r>
            <a:r>
              <a:rPr lang="en-US" sz="2000" dirty="0" smtClean="0"/>
              <a:t>you need </a:t>
            </a:r>
            <a:r>
              <a:rPr lang="en-US" sz="2000" dirty="0"/>
              <a:t>to delay the start of a task in another project until that resource completes </a:t>
            </a:r>
            <a:r>
              <a:rPr lang="en-US" sz="2000" dirty="0" smtClean="0"/>
              <a:t>the first </a:t>
            </a:r>
            <a:r>
              <a:rPr lang="en-US" sz="2000" dirty="0"/>
              <a:t>task. The only commonality between the two tasks is that the same resource </a:t>
            </a:r>
            <a:r>
              <a:rPr lang="en-US" sz="2000" dirty="0" smtClean="0"/>
              <a:t>is required </a:t>
            </a:r>
            <a:r>
              <a:rPr lang="en-US" sz="2000" dirty="0"/>
              <a:t>for both.</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85149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schedules you created in the previous exercise.  </a:t>
            </a:r>
            <a:endParaRPr lang="en-US" sz="2000" dirty="0"/>
          </a:p>
          <a:p>
            <a:pPr marL="457200" indent="-457200">
              <a:buFont typeface="+mj-lt"/>
              <a:buAutoNum type="arabicPeriod"/>
            </a:pPr>
            <a:r>
              <a:rPr lang="en-US" sz="2000" dirty="0"/>
              <a:t>On the ribbon, click the View tab. In the Window group, click the Switch </a:t>
            </a:r>
            <a:r>
              <a:rPr lang="en-US" sz="2000" dirty="0" smtClean="0"/>
              <a:t>Windows button</a:t>
            </a:r>
            <a:r>
              <a:rPr lang="en-US" sz="2000" dirty="0"/>
              <a:t>. Click Tailspin World of Games App 15. The Tailspin World of Games </a:t>
            </a:r>
            <a:r>
              <a:rPr lang="en-US" sz="2000" dirty="0" smtClean="0"/>
              <a:t>App 15 </a:t>
            </a:r>
            <a:r>
              <a:rPr lang="en-US" sz="2000" dirty="0"/>
              <a:t>project schedule is now visible in the active window.</a:t>
            </a:r>
          </a:p>
          <a:p>
            <a:pPr marL="457200" indent="-457200">
              <a:buFont typeface="+mj-lt"/>
              <a:buAutoNum type="arabicPeriod"/>
            </a:pPr>
            <a:r>
              <a:rPr lang="en-US" sz="2000" dirty="0" smtClean="0"/>
              <a:t>On </a:t>
            </a:r>
            <a:r>
              <a:rPr lang="en-US" sz="2000" dirty="0"/>
              <a:t>the ribbon, click the Outline button and then select All Subtasks.</a:t>
            </a:r>
          </a:p>
          <a:p>
            <a:pPr marL="457200" indent="-457200">
              <a:buFont typeface="+mj-lt"/>
              <a:buAutoNum type="arabicPeriod"/>
            </a:pPr>
            <a:r>
              <a:rPr lang="en-US" sz="2000" dirty="0" smtClean="0"/>
              <a:t>In </a:t>
            </a:r>
            <a:r>
              <a:rPr lang="en-US" sz="2000" dirty="0"/>
              <a:t>the Task Name column, click the name of task 8, Design UI.</a:t>
            </a:r>
          </a:p>
          <a:p>
            <a:pPr marL="457200" indent="0">
              <a:buNone/>
            </a:pPr>
            <a:r>
              <a:rPr lang="en-US" sz="2000" dirty="0"/>
              <a:t>You need information from the Tailspin Remote Drone 15 project before this task </a:t>
            </a:r>
            <a:r>
              <a:rPr lang="en-US" sz="2000" dirty="0" smtClean="0"/>
              <a:t>can start</a:t>
            </a:r>
            <a:r>
              <a:rPr lang="en-US" sz="2000" dirty="0"/>
              <a:t>, so you need to link task 8 to a task in the Tailspin Remote Drone 15.</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1696884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sz="2000" dirty="0"/>
              <a:t>On the ribbon, click the Switch Windows button and then click Tailspin </a:t>
            </a:r>
            <a:r>
              <a:rPr lang="en-US" sz="2000" dirty="0" smtClean="0"/>
              <a:t>Remote Drone </a:t>
            </a:r>
            <a:r>
              <a:rPr lang="en-US" sz="2000" dirty="0"/>
              <a:t>15.</a:t>
            </a:r>
          </a:p>
          <a:p>
            <a:pPr marL="457200" indent="-457200">
              <a:buFont typeface="+mj-lt"/>
              <a:buAutoNum type="arabicPeriod" startAt="4"/>
            </a:pPr>
            <a:r>
              <a:rPr lang="en-US" sz="2000" dirty="0" smtClean="0"/>
              <a:t>On </a:t>
            </a:r>
            <a:r>
              <a:rPr lang="en-US" sz="2000" dirty="0"/>
              <a:t>the ribbon, click the Outline button and then select All Subtasks.</a:t>
            </a:r>
          </a:p>
          <a:p>
            <a:pPr marL="457200" indent="-457200">
              <a:buFont typeface="+mj-lt"/>
              <a:buAutoNum type="arabicPeriod" startAt="4"/>
            </a:pPr>
            <a:r>
              <a:rPr lang="en-US" sz="2000" dirty="0" smtClean="0"/>
              <a:t>Press </a:t>
            </a:r>
            <a:r>
              <a:rPr lang="en-US" sz="2000" dirty="0"/>
              <a:t>the F5 key. In the ID box, key 33 and then click OK. Once the Final </a:t>
            </a:r>
            <a:r>
              <a:rPr lang="en-US" sz="2000" dirty="0" smtClean="0"/>
              <a:t>design selection </a:t>
            </a:r>
            <a:r>
              <a:rPr lang="en-US" sz="2000" dirty="0"/>
              <a:t>task is complete in this project, then task 8, Design UI, can begin in </a:t>
            </a:r>
            <a:r>
              <a:rPr lang="en-US" sz="2000" dirty="0" smtClean="0"/>
              <a:t>the Tailspin </a:t>
            </a:r>
            <a:r>
              <a:rPr lang="en-US" sz="2000" dirty="0"/>
              <a:t>World of Games App 15 project.</a:t>
            </a:r>
          </a:p>
          <a:p>
            <a:pPr marL="457200" indent="-457200">
              <a:buFont typeface="+mj-lt"/>
              <a:buAutoNum type="arabicPeriod" startAt="4"/>
            </a:pPr>
            <a:r>
              <a:rPr lang="en-US" sz="2000" dirty="0" smtClean="0"/>
              <a:t>On </a:t>
            </a:r>
            <a:r>
              <a:rPr lang="en-US" sz="2000" dirty="0"/>
              <a:t>the ribbon, click the Switch Windows button and then click </a:t>
            </a:r>
            <a:r>
              <a:rPr lang="en-US" sz="2000" dirty="0" smtClean="0"/>
              <a:t>Consolidated Project </a:t>
            </a:r>
            <a:r>
              <a:rPr lang="en-US" sz="2000" dirty="0"/>
              <a:t>15.</a:t>
            </a:r>
          </a:p>
          <a:p>
            <a:pPr marL="457200" indent="-457200">
              <a:buFont typeface="+mj-lt"/>
              <a:buAutoNum type="arabicPeriod" startAt="4"/>
            </a:pPr>
            <a:r>
              <a:rPr lang="en-US" sz="2000" dirty="0" smtClean="0"/>
              <a:t>Scroll </a:t>
            </a:r>
            <a:r>
              <a:rPr lang="en-US" sz="2000" dirty="0"/>
              <a:t>down in the Task Name column, to the Tailspin Remote Drone 15 project</a:t>
            </a:r>
            <a:r>
              <a:rPr lang="en-US" sz="2000" dirty="0" smtClean="0"/>
              <a:t>, and </a:t>
            </a:r>
            <a:r>
              <a:rPr lang="en-US" sz="2000" dirty="0"/>
              <a:t>locate and select task 33, Final design selection.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2514972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9"/>
            </a:pPr>
            <a:r>
              <a:rPr lang="en-US" sz="2000" dirty="0"/>
              <a:t>Further down in the Task Name column, in the Tailspin World of Games App </a:t>
            </a:r>
            <a:r>
              <a:rPr lang="en-US" sz="2000" dirty="0" smtClean="0"/>
              <a:t>15 project</a:t>
            </a:r>
            <a:r>
              <a:rPr lang="en-US" sz="2000" dirty="0"/>
              <a:t>, locate the name of task 8, Design UI.</a:t>
            </a:r>
          </a:p>
          <a:p>
            <a:pPr marL="457200" indent="-457200">
              <a:buFont typeface="+mj-lt"/>
              <a:buAutoNum type="arabicPeriod" startAt="9"/>
            </a:pPr>
            <a:r>
              <a:rPr lang="en-US" sz="2000" dirty="0" smtClean="0"/>
              <a:t>Hold </a:t>
            </a:r>
            <a:r>
              <a:rPr lang="en-US" sz="2000" dirty="0"/>
              <a:t>down the CTRL key and </a:t>
            </a:r>
            <a:r>
              <a:rPr lang="en-US" sz="2000" dirty="0" smtClean="0"/>
              <a:t>select </a:t>
            </a:r>
            <a:r>
              <a:rPr lang="en-US" sz="2000" dirty="0"/>
              <a:t>the name of task 8, Design UI</a:t>
            </a:r>
            <a:r>
              <a:rPr lang="en-US" sz="2000" dirty="0" smtClean="0"/>
              <a:t>.</a:t>
            </a:r>
            <a:endParaRPr lang="en-US" sz="2000" dirty="0"/>
          </a:p>
          <a:p>
            <a:pPr marL="457200" indent="-457200">
              <a:buFont typeface="+mj-lt"/>
              <a:buAutoNum type="arabicPeriod" startAt="9"/>
            </a:pPr>
            <a:r>
              <a:rPr lang="en-US" sz="2000" dirty="0" smtClean="0"/>
              <a:t>On </a:t>
            </a:r>
            <a:r>
              <a:rPr lang="en-US" sz="2000" dirty="0"/>
              <a:t>the ribbon, click the Task tab. In the Schedule group, click the Link </a:t>
            </a:r>
            <a:r>
              <a:rPr lang="en-US" sz="2000" dirty="0" smtClean="0"/>
              <a:t>the Selected </a:t>
            </a:r>
            <a:r>
              <a:rPr lang="en-US" sz="2000" dirty="0"/>
              <a:t>Tasks button</a:t>
            </a:r>
            <a:r>
              <a:rPr lang="en-US" sz="2000" dirty="0" smtClean="0"/>
              <a:t>.</a:t>
            </a:r>
          </a:p>
          <a:p>
            <a:pPr marL="457200" indent="-457200">
              <a:buFont typeface="+mj-lt"/>
              <a:buAutoNum type="arabicPeriod" startAt="9"/>
            </a:pPr>
            <a:r>
              <a:rPr lang="en-US" sz="2000" dirty="0"/>
              <a:t>On the ribbon, click the View tab. In the Window group, click the Switch </a:t>
            </a:r>
            <a:r>
              <a:rPr lang="en-US" sz="2000" dirty="0" smtClean="0"/>
              <a:t>Windows button</a:t>
            </a:r>
            <a:r>
              <a:rPr lang="en-US" sz="2000" dirty="0"/>
              <a:t>. Click Tailspin Remote Drone 15. The Tailspin Remote Drone ‐ 15 </a:t>
            </a:r>
            <a:r>
              <a:rPr lang="en-US" sz="2000" dirty="0" smtClean="0"/>
              <a:t>project schedule </a:t>
            </a:r>
            <a:r>
              <a:rPr lang="en-US" sz="2000" dirty="0"/>
              <a:t>is now </a:t>
            </a:r>
            <a:r>
              <a:rPr lang="en-US" sz="2000" dirty="0" smtClean="0"/>
              <a:t>visible.</a:t>
            </a:r>
            <a:endParaRPr lang="en-US" sz="2000" dirty="0"/>
          </a:p>
          <a:p>
            <a:pPr marL="457200" indent="-457200">
              <a:buFont typeface="+mj-lt"/>
              <a:buAutoNum type="arabicPeriod" startAt="9"/>
            </a:pPr>
            <a:r>
              <a:rPr lang="en-US" sz="2000" dirty="0" smtClean="0"/>
              <a:t>On </a:t>
            </a:r>
            <a:r>
              <a:rPr lang="en-US" sz="2000" dirty="0"/>
              <a:t>the ribbon, in the Zoom group, click the Entire Project button.</a:t>
            </a:r>
          </a:p>
          <a:p>
            <a:pPr marL="457200" indent="0">
              <a:buNone/>
            </a:pPr>
            <a:r>
              <a:rPr lang="en-US" sz="2000" dirty="0"/>
              <a:t>Microsoft Project inserted a ghost task named Design UI into the project. The </a:t>
            </a:r>
            <a:r>
              <a:rPr lang="en-US" sz="2000" dirty="0" smtClean="0"/>
              <a:t>ghost task </a:t>
            </a:r>
            <a:r>
              <a:rPr lang="en-US" sz="2000" dirty="0"/>
              <a:t>represents task 8 from the Tailspin World of Games App 15 project. </a:t>
            </a:r>
            <a:r>
              <a:rPr lang="en-US" sz="2000" dirty="0" smtClean="0"/>
              <a:t>Your </a:t>
            </a:r>
            <a:r>
              <a:rPr lang="en-US" sz="2000" dirty="0"/>
              <a:t>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319351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endParaRPr lang="en-US" sz="2000" dirty="0" smtClean="0"/>
          </a:p>
          <a:p>
            <a:pPr marL="457200" indent="0">
              <a:buNone/>
            </a:pPr>
            <a:endParaRPr lang="en-US" sz="2000" dirty="0"/>
          </a:p>
          <a:p>
            <a:pPr marL="457200" indent="0">
              <a:buNone/>
            </a:pPr>
            <a:endParaRPr lang="en-US" sz="2000" dirty="0" smtClean="0"/>
          </a:p>
          <a:p>
            <a:pPr marL="457200" indent="0">
              <a:buNone/>
            </a:pPr>
            <a:endParaRPr lang="en-US" sz="2000" dirty="0" smtClean="0"/>
          </a:p>
          <a:p>
            <a:pPr marL="457200" indent="0">
              <a:buNone/>
            </a:pPr>
            <a:endParaRPr lang="en-US" sz="2000" dirty="0"/>
          </a:p>
          <a:p>
            <a:pPr marL="457200" indent="0">
              <a:buNone/>
            </a:pPr>
            <a:endParaRPr lang="en-US" sz="2000" dirty="0" smtClean="0"/>
          </a:p>
          <a:p>
            <a:pPr marL="457200" indent="0">
              <a:buNone/>
            </a:pPr>
            <a:endParaRPr lang="en-US" sz="2000" dirty="0"/>
          </a:p>
          <a:p>
            <a:pPr marL="457200" indent="0">
              <a:buNone/>
            </a:pPr>
            <a:endParaRPr lang="en-US" sz="2000" dirty="0" smtClean="0"/>
          </a:p>
          <a:p>
            <a:pPr marL="457200" indent="0">
              <a:buNone/>
            </a:pPr>
            <a:endParaRPr lang="en-US" sz="2000" dirty="0"/>
          </a:p>
          <a:p>
            <a:pPr marL="457200" indent="0">
              <a:buNone/>
            </a:pPr>
            <a:endParaRPr lang="en-US" sz="2000" dirty="0" smtClean="0"/>
          </a:p>
          <a:p>
            <a:pPr marL="457200" indent="0">
              <a:buNone/>
            </a:pPr>
            <a:r>
              <a:rPr lang="en-US" sz="2000" dirty="0" smtClean="0"/>
              <a:t>Now</a:t>
            </a:r>
            <a:r>
              <a:rPr lang="en-US" sz="2000" dirty="0"/>
              <a:t>, you will switch views to look at the ghost task in the Tailspin World of </a:t>
            </a:r>
            <a:r>
              <a:rPr lang="en-US" sz="2000" dirty="0" smtClean="0"/>
              <a:t>Games App </a:t>
            </a:r>
            <a:r>
              <a:rPr lang="en-US" sz="2000" dirty="0"/>
              <a:t>15 </a:t>
            </a:r>
            <a:r>
              <a:rPr lang="en-US" sz="2000" dirty="0" smtClean="0"/>
              <a:t>project schedule.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pic>
        <p:nvPicPr>
          <p:cNvPr id="4" name="Picture 3"/>
          <p:cNvPicPr>
            <a:picLocks noChangeAspect="1"/>
          </p:cNvPicPr>
          <p:nvPr/>
        </p:nvPicPr>
        <p:blipFill>
          <a:blip r:embed="rId3"/>
          <a:stretch>
            <a:fillRect/>
          </a:stretch>
        </p:blipFill>
        <p:spPr>
          <a:xfrm>
            <a:off x="914400" y="1703203"/>
            <a:ext cx="7315200" cy="3173597"/>
          </a:xfrm>
          <a:prstGeom prst="rect">
            <a:avLst/>
          </a:prstGeom>
        </p:spPr>
      </p:pic>
    </p:spTree>
    <p:extLst>
      <p:ext uri="{BB962C8B-B14F-4D97-AF65-F5344CB8AC3E}">
        <p14:creationId xmlns:p14="http://schemas.microsoft.com/office/powerpoint/2010/main" val="3285946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4"/>
            </a:pPr>
            <a:r>
              <a:rPr lang="en-US" sz="2000" dirty="0"/>
              <a:t>On the ribbon, click the Switch Windows button and then click Tailspin </a:t>
            </a:r>
            <a:r>
              <a:rPr lang="en-US" sz="2000" dirty="0" smtClean="0"/>
              <a:t>World of </a:t>
            </a:r>
            <a:r>
              <a:rPr lang="en-US" sz="2000" dirty="0"/>
              <a:t>Apps 15. You can see that the ghost task 8, Final Design selection, is a </a:t>
            </a:r>
            <a:r>
              <a:rPr lang="en-US" sz="2000" dirty="0" smtClean="0"/>
              <a:t>predecessor for </a:t>
            </a:r>
            <a:r>
              <a:rPr lang="en-US" sz="2000" dirty="0"/>
              <a:t>task 9, Design UI. The link between these two project </a:t>
            </a:r>
            <a:r>
              <a:rPr lang="en-US" sz="2000" dirty="0" smtClean="0"/>
              <a:t>schedules will </a:t>
            </a:r>
            <a:r>
              <a:rPr lang="en-US" sz="2000" dirty="0"/>
              <a:t>remain until you break it. When you delete a task in the source </a:t>
            </a:r>
            <a:r>
              <a:rPr lang="en-US" sz="2000" dirty="0" smtClean="0"/>
              <a:t>schedule or </a:t>
            </a:r>
            <a:r>
              <a:rPr lang="en-US" sz="2000" dirty="0"/>
              <a:t>the ghost task in the destination schedule, Microsoft Project also deletes </a:t>
            </a:r>
            <a:r>
              <a:rPr lang="en-US" sz="2000" dirty="0" smtClean="0"/>
              <a:t>the corresponding </a:t>
            </a:r>
            <a:r>
              <a:rPr lang="en-US" sz="2000" dirty="0"/>
              <a:t>task or ghost task in the other schedule.</a:t>
            </a:r>
          </a:p>
          <a:p>
            <a:pPr marL="457200" indent="-457200">
              <a:buFont typeface="+mj-lt"/>
              <a:buAutoNum type="arabicPeriod" startAt="14"/>
            </a:pPr>
            <a:r>
              <a:rPr lang="en-US" sz="2000" dirty="0" smtClean="0"/>
              <a:t>On </a:t>
            </a:r>
            <a:r>
              <a:rPr lang="en-US" sz="2000" dirty="0"/>
              <a:t>the ribbon, click the Switch Windows button and then click </a:t>
            </a:r>
            <a:r>
              <a:rPr lang="en-US" sz="2000" dirty="0" smtClean="0"/>
              <a:t>Consolidated Project 15</a:t>
            </a:r>
            <a:r>
              <a:rPr lang="en-US" sz="2000" dirty="0"/>
              <a:t>.</a:t>
            </a:r>
          </a:p>
          <a:p>
            <a:pPr marL="457200" indent="0">
              <a:buNone/>
            </a:pPr>
            <a:r>
              <a:rPr lang="en-US" sz="2000" dirty="0"/>
              <a:t>You should be able to see a visual link line between the two tasks between </a:t>
            </a:r>
            <a:r>
              <a:rPr lang="en-US" sz="2000" dirty="0" smtClean="0"/>
              <a:t>the projects</a:t>
            </a:r>
            <a:r>
              <a:rPr lang="en-US" sz="2000" dirty="0"/>
              <a:t>. </a:t>
            </a:r>
            <a:r>
              <a:rPr lang="en-US" sz="2000" dirty="0" smtClean="0"/>
              <a:t>The </a:t>
            </a:r>
            <a:r>
              <a:rPr lang="en-US" sz="2000" dirty="0"/>
              <a:t>cross‐project link does not appear as a </a:t>
            </a:r>
            <a:r>
              <a:rPr lang="en-US" sz="2000" dirty="0" smtClean="0"/>
              <a:t>ghost task </a:t>
            </a:r>
            <a:r>
              <a:rPr lang="en-US" sz="2000" dirty="0"/>
              <a:t>because you are looking at the consolidated project file. You might need to </a:t>
            </a:r>
            <a:r>
              <a:rPr lang="en-US" sz="2000" dirty="0" smtClean="0"/>
              <a:t>scroll your </a:t>
            </a:r>
            <a:r>
              <a:rPr lang="en-US" sz="2000" dirty="0"/>
              <a:t>screen to see the entire link.</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2790928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sz="2000" dirty="0"/>
              <a:t>If you do not want to see cross‐project links, click the File tab and then click Options</a:t>
            </a:r>
            <a:r>
              <a:rPr lang="en-US" sz="2000" dirty="0" smtClean="0"/>
              <a:t>. Under </a:t>
            </a:r>
            <a:r>
              <a:rPr lang="en-US" sz="2000" dirty="0"/>
              <a:t>the Advanced options, in the Cross‐project linking options section, clear </a:t>
            </a:r>
            <a:r>
              <a:rPr lang="en-US" sz="2000" dirty="0" smtClean="0"/>
              <a:t>the Show </a:t>
            </a:r>
            <a:r>
              <a:rPr lang="en-US" sz="2000" dirty="0"/>
              <a:t>external successors or Show external predecessors check box.</a:t>
            </a:r>
          </a:p>
          <a:p>
            <a:pPr marL="457200" indent="-457200">
              <a:buFont typeface="+mj-lt"/>
              <a:buAutoNum type="arabicPeriod" startAt="16"/>
            </a:pPr>
            <a:r>
              <a:rPr lang="en-US" sz="2000" dirty="0" smtClean="0"/>
              <a:t>To </a:t>
            </a:r>
            <a:r>
              <a:rPr lang="en-US" sz="2000" dirty="0"/>
              <a:t>see that the link actually exists, move the center divider to the right until </a:t>
            </a:r>
            <a:r>
              <a:rPr lang="en-US" sz="2000" dirty="0" smtClean="0"/>
              <a:t>you can </a:t>
            </a:r>
            <a:r>
              <a:rPr lang="en-US" sz="2000" dirty="0"/>
              <a:t>see the Predecessors column.</a:t>
            </a:r>
          </a:p>
          <a:p>
            <a:pPr marL="457200" indent="-457200">
              <a:buFont typeface="+mj-lt"/>
              <a:buAutoNum type="arabicPeriod" startAt="16"/>
            </a:pPr>
            <a:r>
              <a:rPr lang="en-US" sz="2000" dirty="0" smtClean="0"/>
              <a:t>Scroll </a:t>
            </a:r>
            <a:r>
              <a:rPr lang="en-US" sz="2000" dirty="0"/>
              <a:t>the task list until you reach task 9, Design UI. Look in the </a:t>
            </a:r>
            <a:r>
              <a:rPr lang="en-US" sz="2000" dirty="0" smtClean="0"/>
              <a:t>Predecessors column </a:t>
            </a:r>
            <a:r>
              <a:rPr lang="en-US" sz="2000" dirty="0"/>
              <a:t>and you will see the external predecessor file name and task number. </a:t>
            </a:r>
            <a:r>
              <a:rPr lang="en-US" sz="2000" dirty="0" smtClean="0"/>
              <a:t>Your screen </a:t>
            </a:r>
            <a:r>
              <a:rPr lang="en-US" sz="2000" dirty="0"/>
              <a:t>should look similar to </a:t>
            </a:r>
            <a:r>
              <a:rPr lang="en-US" sz="2000" dirty="0" smtClean="0"/>
              <a:t>the figure on the next slide.</a:t>
            </a:r>
          </a:p>
          <a:p>
            <a:pPr marL="457200" indent="-457200">
              <a:buFont typeface="+mj-lt"/>
              <a:buAutoNum type="arabicPeriod" startAt="16"/>
            </a:pPr>
            <a:r>
              <a:rPr lang="en-US" sz="2000" dirty="0"/>
              <a:t>SAVE all of the project schedules and then CLOSE all files.</a:t>
            </a:r>
          </a:p>
          <a:p>
            <a:r>
              <a:rPr lang="en-US" sz="2000" dirty="0"/>
              <a:t>PAUSE. If you are continuing to the assessments, keep Project open. If you are </a:t>
            </a:r>
            <a:r>
              <a:rPr lang="en-US" sz="2000" dirty="0" smtClean="0"/>
              <a:t>not continuing</a:t>
            </a:r>
            <a:r>
              <a:rPr lang="en-US" sz="2000" dirty="0"/>
              <a:t>, CLOSE Project.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409307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548640" y="2909883"/>
            <a:ext cx="8046720" cy="1127368"/>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Link Tasks from Two Different Project Schedules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pic>
        <p:nvPicPr>
          <p:cNvPr id="8" name="Picture 7"/>
          <p:cNvPicPr>
            <a:picLocks noChangeAspect="1"/>
          </p:cNvPicPr>
          <p:nvPr/>
        </p:nvPicPr>
        <p:blipFill>
          <a:blip r:embed="rId3"/>
          <a:stretch>
            <a:fillRect/>
          </a:stretch>
        </p:blipFill>
        <p:spPr>
          <a:xfrm>
            <a:off x="822960" y="1966911"/>
            <a:ext cx="7498080" cy="3875270"/>
          </a:xfrm>
          <a:prstGeom prst="rect">
            <a:avLst/>
          </a:prstGeom>
        </p:spPr>
      </p:pic>
    </p:spTree>
    <p:extLst>
      <p:ext uri="{BB962C8B-B14F-4D97-AF65-F5344CB8AC3E}">
        <p14:creationId xmlns:p14="http://schemas.microsoft.com/office/powerpoint/2010/main" val="1809087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pic>
        <p:nvPicPr>
          <p:cNvPr id="7" name="Picture 6"/>
          <p:cNvPicPr>
            <a:picLocks noChangeAspect="1"/>
          </p:cNvPicPr>
          <p:nvPr/>
        </p:nvPicPr>
        <p:blipFill>
          <a:blip r:embed="rId2"/>
          <a:stretch>
            <a:fillRect/>
          </a:stretch>
        </p:blipFill>
        <p:spPr>
          <a:xfrm>
            <a:off x="548640" y="2909883"/>
            <a:ext cx="8046720" cy="1127368"/>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229600" cy="4505803"/>
          </a:xfrm>
        </p:spPr>
        <p:txBody>
          <a:bodyPr/>
          <a:lstStyle/>
          <a:p>
            <a:pPr lvl="0"/>
            <a:r>
              <a:rPr lang="en-US" sz="2000" dirty="0"/>
              <a:t>The Gantt Chart view of a consolidated project, as shown </a:t>
            </a:r>
            <a:r>
              <a:rPr lang="en-US" sz="2000" dirty="0" smtClean="0"/>
              <a:t>below, allows </a:t>
            </a:r>
            <a:r>
              <a:rPr lang="en-US" sz="2000" dirty="0"/>
              <a:t>you to </a:t>
            </a:r>
            <a:r>
              <a:rPr lang="en-US" sz="2000" dirty="0" smtClean="0"/>
              <a:t>see multiple </a:t>
            </a:r>
            <a:r>
              <a:rPr lang="en-US" sz="2000" dirty="0"/>
              <a:t>projects collected in one project schedule, so that you can filter, sort, and group </a:t>
            </a:r>
            <a:r>
              <a:rPr lang="en-US" sz="2000" dirty="0" smtClean="0"/>
              <a:t>the data</a:t>
            </a:r>
            <a:r>
              <a:rPr lang="en-US" sz="2000" dirty="0"/>
              <a:t>, as well as see task relationships between projects.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914400" y="3048000"/>
            <a:ext cx="7315200" cy="2847975"/>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Consolidated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In Microsoft Project, a consolidated project enables a project manager to link and </a:t>
            </a:r>
            <a:r>
              <a:rPr lang="en-US" dirty="0" smtClean="0"/>
              <a:t>manage multiple </a:t>
            </a:r>
            <a:r>
              <a:rPr lang="en-US" dirty="0"/>
              <a:t>projects within one master project file</a:t>
            </a:r>
            <a:r>
              <a:rPr lang="en-US" dirty="0" smtClean="0"/>
              <a:t>.</a:t>
            </a:r>
          </a:p>
          <a:p>
            <a:pPr lvl="0"/>
            <a:r>
              <a:rPr lang="en-US" dirty="0" smtClean="0"/>
              <a:t>This </a:t>
            </a:r>
            <a:r>
              <a:rPr lang="en-US" dirty="0"/>
              <a:t>method allows the project manager </a:t>
            </a:r>
            <a:r>
              <a:rPr lang="en-US" dirty="0" smtClean="0"/>
              <a:t>to see </a:t>
            </a:r>
            <a:r>
              <a:rPr lang="en-US" dirty="0"/>
              <a:t>the effects of one project on another single project or many other projects in </a:t>
            </a:r>
            <a:r>
              <a:rPr lang="en-US" dirty="0" smtClean="0"/>
              <a:t>the same </a:t>
            </a:r>
            <a:r>
              <a:rPr lang="en-US" dirty="0"/>
              <a:t>file</a:t>
            </a:r>
            <a:r>
              <a:rPr lang="en-US" dirty="0" smtClean="0"/>
              <a:t>.</a:t>
            </a:r>
          </a:p>
          <a:p>
            <a:pPr lvl="0"/>
            <a:r>
              <a:rPr lang="en-US" dirty="0"/>
              <a:t>In real life, it is rare that a project manager would manage only a single, small project </a:t>
            </a:r>
            <a:r>
              <a:rPr lang="en-US" dirty="0" smtClean="0"/>
              <a:t>from beginning </a:t>
            </a:r>
            <a:r>
              <a:rPr lang="en-US" dirty="0"/>
              <a:t>to end</a:t>
            </a:r>
            <a:r>
              <a:rPr lang="en-US" dirty="0" smtClean="0"/>
              <a:t>.</a:t>
            </a:r>
          </a:p>
          <a:p>
            <a:pPr lvl="0"/>
            <a:r>
              <a:rPr lang="en-US" dirty="0" smtClean="0"/>
              <a:t>Usually</a:t>
            </a:r>
            <a:r>
              <a:rPr lang="en-US" dirty="0"/>
              <a:t>, there are several complex projects that involve several </a:t>
            </a:r>
            <a:r>
              <a:rPr lang="en-US" dirty="0" smtClean="0"/>
              <a:t>people working </a:t>
            </a:r>
            <a:r>
              <a:rPr lang="en-US" dirty="0"/>
              <a:t>on different tasks at different times and locations, and often for different supervisors.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207226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Consolidated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smtClean="0"/>
              <a:t>Microsoft </a:t>
            </a:r>
            <a:r>
              <a:rPr lang="en-US" sz="2000" dirty="0"/>
              <a:t>Project enables you to combine two (</a:t>
            </a:r>
            <a:r>
              <a:rPr lang="en-US" sz="2000" dirty="0" smtClean="0"/>
              <a:t>or more</a:t>
            </a:r>
            <a:r>
              <a:rPr lang="en-US" sz="2000" dirty="0"/>
              <a:t>) projects to form a consolidated project</a:t>
            </a:r>
            <a:r>
              <a:rPr lang="en-US" sz="2000" dirty="0" smtClean="0"/>
              <a:t>. A </a:t>
            </a:r>
            <a:r>
              <a:rPr lang="en-US" sz="2000" b="1" i="1" dirty="0"/>
              <a:t>consolidated project</a:t>
            </a:r>
            <a:r>
              <a:rPr lang="en-US" sz="2000" dirty="0"/>
              <a:t> is a Microsoft Project </a:t>
            </a:r>
            <a:r>
              <a:rPr lang="en-US" sz="2000" dirty="0" smtClean="0"/>
              <a:t>file that </a:t>
            </a:r>
            <a:r>
              <a:rPr lang="en-US" sz="2000" dirty="0"/>
              <a:t>contains more than one Microsoft Project file, called inserted projects</a:t>
            </a:r>
            <a:r>
              <a:rPr lang="en-US" sz="2000" dirty="0" smtClean="0"/>
              <a:t>. An </a:t>
            </a:r>
            <a:r>
              <a:rPr lang="en-US" sz="2000" b="1" i="1" dirty="0"/>
              <a:t>inserted </a:t>
            </a:r>
            <a:r>
              <a:rPr lang="en-US" sz="2000" b="1" i="1" dirty="0" smtClean="0"/>
              <a:t>project</a:t>
            </a:r>
            <a:r>
              <a:rPr lang="en-US" sz="2000" dirty="0" smtClean="0"/>
              <a:t> is </a:t>
            </a:r>
            <a:r>
              <a:rPr lang="en-US" sz="2000" dirty="0"/>
              <a:t>the Microsoft Project file that is inserted into another Microsoft Project file</a:t>
            </a:r>
            <a:r>
              <a:rPr lang="en-US" sz="2000" dirty="0" smtClean="0"/>
              <a:t>.</a:t>
            </a:r>
          </a:p>
          <a:p>
            <a:pPr lvl="0"/>
            <a:r>
              <a:rPr lang="en-US" sz="2000" dirty="0" smtClean="0"/>
              <a:t>Consolidated projects </a:t>
            </a:r>
            <a:r>
              <a:rPr lang="en-US" sz="2000" dirty="0"/>
              <a:t>are also known as </a:t>
            </a:r>
            <a:r>
              <a:rPr lang="en-US" sz="2000" b="1" i="1" dirty="0"/>
              <a:t>master projects</a:t>
            </a:r>
            <a:r>
              <a:rPr lang="en-US" sz="2000" dirty="0"/>
              <a:t>, and inserted projects are also known as </a:t>
            </a:r>
            <a:r>
              <a:rPr lang="en-US" sz="2000" b="1" i="1" dirty="0"/>
              <a:t>subprojects</a:t>
            </a:r>
            <a:r>
              <a:rPr lang="en-US" sz="2000" dirty="0"/>
              <a:t>.</a:t>
            </a:r>
          </a:p>
          <a:p>
            <a:pPr lvl="0"/>
            <a:r>
              <a:rPr lang="en-US" sz="2000" dirty="0"/>
              <a:t>The inserted projects do not really reside within the consolidated project. They are linked to </a:t>
            </a:r>
            <a:r>
              <a:rPr lang="en-US" sz="2000" dirty="0" smtClean="0"/>
              <a:t>it in </a:t>
            </a:r>
            <a:r>
              <a:rPr lang="en-US" sz="2000" dirty="0"/>
              <a:t>such a way that they can be viewed and edited from the consolidated project</a:t>
            </a:r>
            <a:r>
              <a:rPr lang="en-US" sz="2000" dirty="0" smtClean="0"/>
              <a:t>.</a:t>
            </a:r>
          </a:p>
          <a:p>
            <a:pPr lvl="0"/>
            <a:r>
              <a:rPr lang="en-US" sz="2000" dirty="0" smtClean="0"/>
              <a:t>If </a:t>
            </a:r>
            <a:r>
              <a:rPr lang="en-US" sz="2000" dirty="0"/>
              <a:t>an </a:t>
            </a:r>
            <a:r>
              <a:rPr lang="en-US" sz="2000" dirty="0" smtClean="0"/>
              <a:t>inserted project </a:t>
            </a:r>
            <a:r>
              <a:rPr lang="en-US" sz="2000" dirty="0"/>
              <a:t>is edited outside the consolidated project, the updated information appears in </a:t>
            </a:r>
            <a:r>
              <a:rPr lang="en-US" sz="2000" dirty="0" smtClean="0"/>
              <a:t>the consolidated </a:t>
            </a:r>
            <a:r>
              <a:rPr lang="en-US" sz="2000" dirty="0"/>
              <a:t>project the next time it is opened. </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242120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Consolidated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Using a consolidated project gives you the capability to do </a:t>
            </a:r>
            <a:r>
              <a:rPr lang="en-US" sz="2000" dirty="0" smtClean="0"/>
              <a:t>things like:</a:t>
            </a:r>
            <a:endParaRPr lang="en-US" sz="2000" dirty="0"/>
          </a:p>
          <a:p>
            <a:pPr lvl="0"/>
            <a:r>
              <a:rPr lang="en-US" sz="2000" dirty="0" smtClean="0"/>
              <a:t>See </a:t>
            </a:r>
            <a:r>
              <a:rPr lang="en-US" sz="2000" dirty="0"/>
              <a:t>all of your organization’s project schedules in a single view.</a:t>
            </a:r>
          </a:p>
          <a:p>
            <a:pPr lvl="0"/>
            <a:r>
              <a:rPr lang="en-US" sz="2000" dirty="0" smtClean="0"/>
              <a:t>“</a:t>
            </a:r>
            <a:r>
              <a:rPr lang="en-US" sz="2000" dirty="0"/>
              <a:t>Roll up” project information to higher management levels. For example, one </a:t>
            </a:r>
            <a:r>
              <a:rPr lang="en-US" sz="2000" dirty="0" smtClean="0"/>
              <a:t>group’s project </a:t>
            </a:r>
            <a:r>
              <a:rPr lang="en-US" sz="2000" dirty="0"/>
              <a:t>might be an inserted project for the department’s consolidated project, </a:t>
            </a:r>
            <a:r>
              <a:rPr lang="en-US" sz="2000" dirty="0" smtClean="0"/>
              <a:t>which then </a:t>
            </a:r>
            <a:r>
              <a:rPr lang="en-US" sz="2000" dirty="0"/>
              <a:t>might be an inserted project for the company’s consolidated project.</a:t>
            </a:r>
          </a:p>
          <a:p>
            <a:pPr lvl="0"/>
            <a:r>
              <a:rPr lang="en-US" sz="2000" dirty="0" smtClean="0"/>
              <a:t>Divide </a:t>
            </a:r>
            <a:r>
              <a:rPr lang="en-US" sz="2000" dirty="0"/>
              <a:t>your project schedule into separate project schedules to match the nature </a:t>
            </a:r>
            <a:r>
              <a:rPr lang="en-US" sz="2000" dirty="0" smtClean="0"/>
              <a:t>of your </a:t>
            </a:r>
            <a:r>
              <a:rPr lang="en-US" sz="2000" dirty="0"/>
              <a:t>project. For example, you could divide your project schedule into separate </a:t>
            </a:r>
            <a:r>
              <a:rPr lang="en-US" sz="2000" dirty="0" smtClean="0"/>
              <a:t>schedules by </a:t>
            </a:r>
            <a:r>
              <a:rPr lang="en-US" sz="2000" dirty="0"/>
              <a:t>phase, component, or location. You can then group the information </a:t>
            </a:r>
            <a:r>
              <a:rPr lang="en-US" sz="2000" dirty="0" smtClean="0"/>
              <a:t>back together </a:t>
            </a:r>
            <a:r>
              <a:rPr lang="en-US" sz="2000" dirty="0"/>
              <a:t>in a consolidated project schedule for a view of the complete project.</a:t>
            </a:r>
          </a:p>
          <a:p>
            <a:pPr lvl="0"/>
            <a:r>
              <a:rPr lang="en-US" sz="2000" dirty="0" smtClean="0"/>
              <a:t>See </a:t>
            </a:r>
            <a:r>
              <a:rPr lang="en-US" sz="2000" dirty="0"/>
              <a:t>all of the information for your projects in one location, so you can filter, sort, </a:t>
            </a:r>
            <a:r>
              <a:rPr lang="en-US" sz="2000" dirty="0" smtClean="0"/>
              <a:t>and group </a:t>
            </a:r>
            <a:r>
              <a:rPr lang="en-US" sz="2000" dirty="0"/>
              <a:t>the data as needed.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3624709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Managing Consolidated Projects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Consolidated projects use the standard Microsoft Project outlining features. For a </a:t>
            </a:r>
            <a:r>
              <a:rPr lang="en-US" dirty="0" smtClean="0"/>
              <a:t>consolidated project</a:t>
            </a:r>
            <a:r>
              <a:rPr lang="en-US" dirty="0"/>
              <a:t>, the Gantt bar for an </a:t>
            </a:r>
            <a:r>
              <a:rPr lang="en-US" dirty="0" smtClean="0"/>
              <a:t>inserted </a:t>
            </a:r>
            <a:r>
              <a:rPr lang="en-US" dirty="0"/>
              <a:t>project is gray and an inserted project icon appears in </a:t>
            </a:r>
            <a:r>
              <a:rPr lang="en-US" dirty="0" smtClean="0"/>
              <a:t>the Indicators </a:t>
            </a:r>
            <a:r>
              <a:rPr lang="en-US" dirty="0"/>
              <a:t>column</a:t>
            </a:r>
            <a:r>
              <a:rPr lang="en-US" dirty="0" smtClean="0"/>
              <a:t>.</a:t>
            </a:r>
          </a:p>
          <a:p>
            <a:pPr lvl="0"/>
            <a:r>
              <a:rPr lang="en-US" dirty="0" smtClean="0"/>
              <a:t>Also</a:t>
            </a:r>
            <a:r>
              <a:rPr lang="en-US" dirty="0"/>
              <a:t>, when you save a consolidated project, any changes you have made </a:t>
            </a:r>
            <a:r>
              <a:rPr lang="en-US" dirty="0" smtClean="0"/>
              <a:t>to inserted </a:t>
            </a:r>
            <a:r>
              <a:rPr lang="en-US" dirty="0"/>
              <a:t>projects are saved in the source file as well</a:t>
            </a:r>
            <a:r>
              <a:rPr lang="en-US" dirty="0" smtClean="0"/>
              <a:t>.</a:t>
            </a:r>
          </a:p>
          <a:p>
            <a:pPr lvl="0"/>
            <a:r>
              <a:rPr lang="en-US" dirty="0" smtClean="0"/>
              <a:t>Theoretically</a:t>
            </a:r>
            <a:r>
              <a:rPr lang="en-US" dirty="0"/>
              <a:t>, it is possible to add </a:t>
            </a:r>
            <a:r>
              <a:rPr lang="en-US" dirty="0" smtClean="0"/>
              <a:t>an unlimited </a:t>
            </a:r>
            <a:r>
              <a:rPr lang="en-US" dirty="0"/>
              <a:t>number of project schedules to a consolidated project file. However as a </a:t>
            </a:r>
            <a:r>
              <a:rPr lang="en-US" dirty="0" smtClean="0"/>
              <a:t>practical matter</a:t>
            </a:r>
            <a:r>
              <a:rPr lang="en-US" dirty="0"/>
              <a:t>, and depending on the size of the files, you will notice performance issues, such as </a:t>
            </a:r>
            <a:r>
              <a:rPr lang="en-US" dirty="0" smtClean="0"/>
              <a:t>slow calculation </a:t>
            </a:r>
            <a:r>
              <a:rPr lang="en-US" dirty="0"/>
              <a:t>times, as you add more inserted projects.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1505066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Consolidated Project Schedule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a:t>
            </a:r>
            <a:r>
              <a:rPr lang="en-US" sz="2000" dirty="0" smtClean="0"/>
              <a:t>. </a:t>
            </a:r>
            <a:r>
              <a:rPr lang="en-US" sz="2000" dirty="0"/>
              <a:t>OPEN </a:t>
            </a:r>
            <a:r>
              <a:rPr lang="en-US" sz="2000" i="1" dirty="0" smtClean="0"/>
              <a:t>Tailspin Remote </a:t>
            </a:r>
            <a:r>
              <a:rPr lang="en-US" sz="2000" i="1" dirty="0"/>
              <a:t>Drone </a:t>
            </a:r>
            <a:r>
              <a:rPr lang="en-US" sz="2000" i="1" dirty="0" smtClean="0"/>
              <a:t>15M</a:t>
            </a:r>
            <a:r>
              <a:rPr lang="en-US" sz="2000" dirty="0" smtClean="0"/>
              <a:t> </a:t>
            </a:r>
            <a:r>
              <a:rPr lang="en-US" sz="2000" dirty="0"/>
              <a:t>and </a:t>
            </a:r>
            <a:r>
              <a:rPr lang="en-US" sz="2000" i="1" dirty="0"/>
              <a:t>Tailspin World of Games App </a:t>
            </a:r>
            <a:r>
              <a:rPr lang="en-US" sz="2000" i="1" dirty="0" smtClean="0"/>
              <a:t>15M</a:t>
            </a:r>
            <a:r>
              <a:rPr lang="en-US" sz="2000" dirty="0" smtClean="0"/>
              <a:t> from </a:t>
            </a:r>
            <a:r>
              <a:rPr lang="en-US" sz="2000" dirty="0"/>
              <a:t>the </a:t>
            </a:r>
            <a:r>
              <a:rPr lang="en-US" sz="2000" dirty="0" smtClean="0"/>
              <a:t>data files </a:t>
            </a:r>
            <a:r>
              <a:rPr lang="en-US" sz="2000" dirty="0"/>
              <a:t>for this lesson. SAVE the files, respectively, as </a:t>
            </a:r>
            <a:r>
              <a:rPr lang="en-US" sz="2000" i="1" dirty="0"/>
              <a:t>Tailspin Remote Drone 15</a:t>
            </a:r>
            <a:r>
              <a:rPr lang="en-US" sz="2000" dirty="0"/>
              <a:t> and </a:t>
            </a:r>
            <a:r>
              <a:rPr lang="en-US" sz="2000" i="1" dirty="0" smtClean="0"/>
              <a:t>Tailspin World </a:t>
            </a:r>
            <a:r>
              <a:rPr lang="en-US" sz="2000" i="1" dirty="0"/>
              <a:t>of Games App 15</a:t>
            </a:r>
            <a:r>
              <a:rPr lang="en-US" sz="2000" dirty="0"/>
              <a:t> in the solutions </a:t>
            </a:r>
            <a:r>
              <a:rPr lang="en-US" sz="2000" dirty="0" smtClean="0"/>
              <a:t>folder. Make </a:t>
            </a:r>
            <a:r>
              <a:rPr lang="en-US" sz="2000" dirty="0"/>
              <a:t>sure the </a:t>
            </a:r>
            <a:r>
              <a:rPr lang="en-US" sz="2000" i="1" dirty="0"/>
              <a:t>Tailspin Remote Drone 15</a:t>
            </a:r>
            <a:r>
              <a:rPr lang="en-US" sz="2000" dirty="0"/>
              <a:t> project schedule is in the active window</a:t>
            </a:r>
            <a:r>
              <a:rPr lang="en-US" sz="2000" dirty="0" smtClean="0"/>
              <a:t>.</a:t>
            </a:r>
          </a:p>
          <a:p>
            <a:pPr marL="457200" indent="-457200">
              <a:buFont typeface="+mj-lt"/>
              <a:buAutoNum type="arabicPeriod"/>
            </a:pPr>
            <a:r>
              <a:rPr lang="en-US" sz="2000" dirty="0"/>
              <a:t>On the ribbon, click the View tab and then click New Window. The New </a:t>
            </a:r>
            <a:r>
              <a:rPr lang="en-US" sz="2000" dirty="0" smtClean="0"/>
              <a:t>Window dialog </a:t>
            </a:r>
            <a:r>
              <a:rPr lang="en-US" sz="2000" dirty="0"/>
              <a:t>box appears.</a:t>
            </a:r>
          </a:p>
          <a:p>
            <a:pPr marL="457200" indent="-457200">
              <a:buFont typeface="+mj-lt"/>
              <a:buAutoNum type="arabicPeriod"/>
            </a:pPr>
            <a:r>
              <a:rPr lang="en-US" sz="2000" dirty="0" smtClean="0"/>
              <a:t>In </a:t>
            </a:r>
            <a:r>
              <a:rPr lang="en-US" sz="2000" dirty="0"/>
              <a:t>the Projects list, select the names of both open projects either by holding </a:t>
            </a:r>
            <a:r>
              <a:rPr lang="en-US" sz="2000" dirty="0" smtClean="0"/>
              <a:t>down the </a:t>
            </a:r>
            <a:r>
              <a:rPr lang="en-US" sz="2000" dirty="0"/>
              <a:t>CTRL key while clicking, or by clicking and dragging to select both names</a:t>
            </a:r>
            <a:r>
              <a:rPr lang="en-US" sz="2000" dirty="0" smtClean="0"/>
              <a:t>. After </a:t>
            </a:r>
            <a:r>
              <a:rPr lang="en-US" sz="2000" dirty="0"/>
              <a:t>you have selected both project schedules, click OK. Microsoft Project </a:t>
            </a:r>
            <a:r>
              <a:rPr lang="en-US" sz="2000" dirty="0" smtClean="0"/>
              <a:t>opens both </a:t>
            </a:r>
            <a:r>
              <a:rPr lang="en-US" sz="2000" dirty="0"/>
              <a:t>files in a new window with the Timeline view at the top.</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432848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Consolidated Project Schedule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r>
              <a:rPr lang="en-US" sz="2000" dirty="0"/>
              <a:t>On the ribbon, in the Zoom group, click Entire Project. Microsoft Project </a:t>
            </a:r>
            <a:r>
              <a:rPr lang="en-US" sz="2000" dirty="0" smtClean="0"/>
              <a:t>adjusts the </a:t>
            </a:r>
            <a:r>
              <a:rPr lang="en-US" sz="2000" dirty="0"/>
              <a:t>timescale in the Gantt chart so that the full duration of both projects </a:t>
            </a:r>
            <a:r>
              <a:rPr lang="en-US" sz="2000" dirty="0" smtClean="0"/>
              <a:t>is visible</a:t>
            </a:r>
            <a:r>
              <a:rPr lang="en-US" sz="2000" dirty="0"/>
              <a:t>. Auto‐fit all columns and make sure that the Name, Duration, Start, </a:t>
            </a:r>
            <a:r>
              <a:rPr lang="en-US" sz="2000" dirty="0" smtClean="0"/>
              <a:t>and Finish </a:t>
            </a:r>
            <a:r>
              <a:rPr lang="en-US" sz="2000" dirty="0"/>
              <a:t>columns are visible on your screen. If necessary, double‐click the right </a:t>
            </a:r>
            <a:r>
              <a:rPr lang="en-US" sz="2000" dirty="0" smtClean="0"/>
              <a:t>edge of </a:t>
            </a:r>
            <a:r>
              <a:rPr lang="en-US" sz="2000" dirty="0"/>
              <a:t>any column that display multiple pound signs (###).</a:t>
            </a:r>
          </a:p>
          <a:p>
            <a:pPr marL="457200" indent="-457200">
              <a:buFont typeface="+mj-lt"/>
              <a:buAutoNum type="arabicPeriod" startAt="3"/>
            </a:pPr>
            <a:r>
              <a:rPr lang="en-US" sz="2000" dirty="0" smtClean="0"/>
              <a:t>Select </a:t>
            </a:r>
            <a:r>
              <a:rPr lang="en-US" sz="2000" dirty="0"/>
              <a:t>the Outline button and then select Level 2. Your screen should look </a:t>
            </a:r>
            <a:r>
              <a:rPr lang="en-US" sz="2000" dirty="0" smtClean="0"/>
              <a:t>similar to the figure on the next slide.</a:t>
            </a:r>
            <a:endParaRPr lang="en-US" sz="2000" dirty="0"/>
          </a:p>
          <a:p>
            <a:pPr marL="457200" indent="-457200">
              <a:buFont typeface="+mj-lt"/>
              <a:buAutoNum type="arabicPeriod" startAt="3"/>
            </a:pPr>
            <a:r>
              <a:rPr lang="en-US" sz="2000" dirty="0" smtClean="0"/>
              <a:t>Right‐click </a:t>
            </a:r>
            <a:r>
              <a:rPr lang="en-US" sz="2000" dirty="0"/>
              <a:t>on the Task Mode column and select Hide Column</a:t>
            </a:r>
            <a:r>
              <a:rPr lang="en-US" sz="2000" dirty="0" smtClean="0"/>
              <a:t>.</a:t>
            </a:r>
          </a:p>
          <a:p>
            <a:pPr marL="457200" indent="-457200">
              <a:buFont typeface="+mj-lt"/>
              <a:buAutoNum type="arabicPeriod" startAt="3"/>
            </a:pPr>
            <a:r>
              <a:rPr lang="en-US" sz="2000" dirty="0"/>
              <a:t>SAVE the consolidated project schedule as </a:t>
            </a:r>
            <a:r>
              <a:rPr lang="en-US" sz="2000" i="1" dirty="0"/>
              <a:t>Consolidated Project 15</a:t>
            </a:r>
            <a:r>
              <a:rPr lang="en-US" sz="2000" dirty="0"/>
              <a:t>. When you </a:t>
            </a:r>
            <a:r>
              <a:rPr lang="en-US" sz="2000" dirty="0" smtClean="0"/>
              <a:t>are prompted </a:t>
            </a:r>
            <a:r>
              <a:rPr lang="en-US" sz="2000" dirty="0"/>
              <a:t>to save changes to the inserted projects, click the Yes to All button.</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spTree>
    <p:extLst>
      <p:ext uri="{BB962C8B-B14F-4D97-AF65-F5344CB8AC3E}">
        <p14:creationId xmlns:p14="http://schemas.microsoft.com/office/powerpoint/2010/main" val="163311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345</TotalTime>
  <Words>2895</Words>
  <Application>Microsoft Office PowerPoint</Application>
  <PresentationFormat>On-screen Show (4:3)</PresentationFormat>
  <Paragraphs>203</Paragraphs>
  <Slides>21</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Managing Multiple Projects</vt:lpstr>
      <vt:lpstr>Objectives</vt:lpstr>
      <vt:lpstr>Software Orientation</vt:lpstr>
      <vt:lpstr>Managing Consolidated Projects</vt:lpstr>
      <vt:lpstr>Managing Consolidated Projects</vt:lpstr>
      <vt:lpstr>Managing Consolidated Projects</vt:lpstr>
      <vt:lpstr>Managing Consolidated Projects</vt:lpstr>
      <vt:lpstr>Step-by-Step: Create a Consolidated Project Schedule</vt:lpstr>
      <vt:lpstr>Step-by-Step: Create a Consolidated Project Schedule</vt:lpstr>
      <vt:lpstr>Step-by-Step: Create a Consolidated Project Schedule</vt:lpstr>
      <vt:lpstr>Step-by-Step: Create a Consolidated Project Schedule</vt:lpstr>
      <vt:lpstr>Creating Task Relationships Between Projects</vt:lpstr>
      <vt:lpstr>Creating Task Relationships Between Projects</vt:lpstr>
      <vt:lpstr>Step-by-Step: Link Tasks from Two Different Project Schedules</vt:lpstr>
      <vt:lpstr>Step-by-Step: Link Tasks from Two Different Project Schedules</vt:lpstr>
      <vt:lpstr>Step-by-Step: Link Tasks from Two Different Project Schedules</vt:lpstr>
      <vt:lpstr>Step-by-Step: Link Tasks from Two Different Project Schedules</vt:lpstr>
      <vt:lpstr>Step-by-Step: Link Tasks from Two Different Project Schedules</vt:lpstr>
      <vt:lpstr>Step-by-Step: Link Tasks from Two Different Project Schedules</vt:lpstr>
      <vt:lpstr>Step-by-Step: Link Tasks from Two Different Project Schedules</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Multiple Projects</dc:title>
  <dc:subject>Managing Multiple Projects</dc:subject>
  <dc:creator>Joyce N.</dc:creator>
  <cp:keywords/>
  <dc:description/>
  <cp:lastModifiedBy>Joyce N.</cp:lastModifiedBy>
  <cp:revision>106</cp:revision>
  <dcterms:created xsi:type="dcterms:W3CDTF">2017-04-11T07:34:10Z</dcterms:created>
  <dcterms:modified xsi:type="dcterms:W3CDTF">2017-04-17T10:11:06Z</dcterms:modified>
  <cp:category/>
</cp:coreProperties>
</file>