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7"/>
  </p:notesMasterIdLst>
  <p:handoutMasterIdLst>
    <p:handoutMasterId r:id="rId58"/>
  </p:handoutMasterIdLst>
  <p:sldIdLst>
    <p:sldId id="256" r:id="rId2"/>
    <p:sldId id="315" r:id="rId3"/>
    <p:sldId id="258" r:id="rId4"/>
    <p:sldId id="259" r:id="rId5"/>
    <p:sldId id="260" r:id="rId6"/>
    <p:sldId id="261" r:id="rId7"/>
    <p:sldId id="262" r:id="rId8"/>
    <p:sldId id="263" r:id="rId9"/>
    <p:sldId id="264" r:id="rId10"/>
    <p:sldId id="265" r:id="rId11"/>
    <p:sldId id="266" r:id="rId12"/>
    <p:sldId id="267" r:id="rId13"/>
    <p:sldId id="268" r:id="rId14"/>
    <p:sldId id="269" r:id="rId15"/>
    <p:sldId id="316"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00" d="100"/>
          <a:sy n="100" d="100"/>
        </p:scale>
        <p:origin x="-2208" y="-8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t>11/12/13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Keep in mind that only assignment information is saved to the resource pool from the sharer file. Any changes you make to resource details, such as cost rates or Max. units, in the sharer file are not saved in the resource pool when you update. If you want to change resource details, you must open the resource pool as read-write. Once it is open as read- write, you can change resource details in either the resource pool or the sharer file, and Microsoft Project will update the other file.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335437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Although you can choose any name you want for a resource pool, it is a best-practice to indicate that it is a resource pool as part of the file name.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val="424960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Notice that in the resource lists for the two project schedules, a few of the resources appear in both lists. These include Annete Hill, Sound Editing Studio, and Video Editing Studio. None of these resources are over allocated in either project.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153488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If you decide at some point in the future that you do not want to use a resource pool with a project schedule, you can break the link. On the ribbon, click the Resources tab, then click the Resource Pool button. From the dropdown list, click Share Resources. In the Share Resources dialog box, under Resources for ‘,current project name.’ click Use own resources</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3978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Cross Ref: For a review of resolving problems with resource allocation, see Lesson 6.</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18</a:t>
            </a:fld>
            <a:endParaRPr lang="en-US"/>
          </a:p>
        </p:txBody>
      </p:sp>
    </p:spTree>
    <p:extLst>
      <p:ext uri="{BB962C8B-B14F-4D97-AF65-F5344CB8AC3E}">
        <p14:creationId xmlns:p14="http://schemas.microsoft.com/office/powerpoint/2010/main" val="151975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use the Go To dialog box (the F5 key) and enter Arlene’s resource ID number to move the view to Arlene Huff’s name.</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22649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Anytime you make changes in a resource pool, make sure you have it open as read-write (as it is in this lesson). When you create a resource pool, it is automatically created as read-write. When you open any resource pool, if Microsoft Project asks whether you want to open it as read-only or read-write, select read-write.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31</a:t>
            </a:fld>
            <a:endParaRPr lang="en-US"/>
          </a:p>
        </p:txBody>
      </p:sp>
    </p:spTree>
    <p:extLst>
      <p:ext uri="{BB962C8B-B14F-4D97-AF65-F5344CB8AC3E}">
        <p14:creationId xmlns:p14="http://schemas.microsoft.com/office/powerpoint/2010/main" val="67451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By default, all sharer files share the same base calendars, and any changes you make in a base calendar in one sharer file are reflected in all other sharer files using that base calendar through the resource pool. If you have a certain sharer file for which you want to use different base calendar working times, you must change the base calendar that sharer file uses. This different base calendar will still be available for use in all other sharer files through the resource pool, but will only apply to those sharer files in which you select it as the base calendar.</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40</a:t>
            </a:fld>
            <a:endParaRPr lang="en-US"/>
          </a:p>
        </p:txBody>
      </p:sp>
    </p:spTree>
    <p:extLst>
      <p:ext uri="{BB962C8B-B14F-4D97-AF65-F5344CB8AC3E}">
        <p14:creationId xmlns:p14="http://schemas.microsoft.com/office/powerpoint/2010/main" val="357413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default option is for Microsoft Project to open resource pools as read-only. You might want to choose this option if you and other Microsoft Project users are sharing a resource pool across a network. However, if you store the resource pool locally, you should open it as read-write.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41</a:t>
            </a:fld>
            <a:endParaRPr lang="en-US"/>
          </a:p>
        </p:txBody>
      </p:sp>
    </p:spTree>
    <p:extLst>
      <p:ext uri="{BB962C8B-B14F-4D97-AF65-F5344CB8AC3E}">
        <p14:creationId xmlns:p14="http://schemas.microsoft.com/office/powerpoint/2010/main" val="34199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F87B3-7B2B-DD44-B8C0-A4D6DE2FC94F}" type="datetimeFigureOut">
              <a:t>11/12/13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FD50C-92E4-E942-8641-9F7E724E6587}" type="slidenum">
              <a:t>‹#›</a:t>
            </a:fld>
            <a:endParaRPr lang="en-US"/>
          </a:p>
        </p:txBody>
      </p:sp>
    </p:spTree>
    <p:extLst>
      <p:ext uri="{BB962C8B-B14F-4D97-AF65-F5344CB8AC3E}">
        <p14:creationId xmlns:p14="http://schemas.microsoft.com/office/powerpoint/2010/main" val="292024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Project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a:latin typeface="Segoe"/>
                <a:ea typeface="ＭＳ ゴシック"/>
              </a:rPr>
              <a:t>Working with Resource Pools</a:t>
            </a:r>
            <a:endParaRPr lang="en-US" sz="4200" b="1" dirty="0" smtClean="0">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007C0A"/>
                </a:solidFill>
              </a:rPr>
              <a:t>Lesson 16</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Project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C0A"/>
                </a:solidFill>
                <a:latin typeface="Segoe UI Semibold" panose="020B0702040204020203" pitchFamily="34" charset="0"/>
              </a:rPr>
              <a:t>Microsoft</a:t>
            </a:r>
            <a:r>
              <a:rPr lang="en-US" sz="4800" b="1" dirty="0" smtClean="0">
                <a:solidFill>
                  <a:srgbClr val="DD5900"/>
                </a:solidFill>
                <a:latin typeface="+mn-lt"/>
              </a:rPr>
              <a:t> </a:t>
            </a:r>
            <a:r>
              <a:rPr lang="en-US" sz="4800" b="1" dirty="0" smtClean="0">
                <a:solidFill>
                  <a:srgbClr val="009E49"/>
                </a:solidFill>
                <a:latin typeface="+mn-lt"/>
              </a:rPr>
              <a:t>Project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6.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Save As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7.	Locate your solution folder as directed by your instructor. The Save As dialog box appears. In the File name box, type </a:t>
            </a:r>
            <a:r>
              <a:rPr lang="en-US" b="1" i="1" u="none" strike="noStrike" baseline="0" smtClean="0">
                <a:latin typeface="Segoe"/>
                <a:ea typeface="ＭＳ ゴシック"/>
              </a:rPr>
              <a:t>Resource Pool 16</a:t>
            </a:r>
            <a:r>
              <a:rPr lang="en-US" b="0" i="0" u="none" strike="noStrike" baseline="0" smtClean="0">
                <a:latin typeface="Segoe"/>
                <a:ea typeface="ＭＳ ゴシック"/>
              </a:rPr>
              <a:t>, and then 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8.	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then in the Window group, click </a:t>
            </a:r>
            <a:r>
              <a:rPr lang="en-US" b="1" i="0" u="none" strike="noStrike" baseline="0" smtClean="0">
                <a:latin typeface="Segoe"/>
                <a:ea typeface="ＭＳ ゴシック"/>
              </a:rPr>
              <a:t>Arrange All</a:t>
            </a:r>
            <a:r>
              <a:rPr lang="en-US" b="0" i="0" u="none" strike="noStrike" baseline="0" smtClean="0">
                <a:latin typeface="Segoe"/>
                <a:ea typeface="ＭＳ ゴシック"/>
              </a:rPr>
              <a:t>. Microsoft Project arranges the three project schedule windows within the Microsoft Project window. (It is not necessary to arrange the project windows this way to create a resource pool, but it is helpful for viewing purposes in this lesson.)</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366635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9.	On the View ribbon, click </a:t>
            </a:r>
            <a:r>
              <a:rPr lang="en-US" b="1" i="0" u="none" strike="noStrike" baseline="0" smtClean="0">
                <a:latin typeface="Segoe"/>
                <a:ea typeface="ＭＳ ゴシック"/>
              </a:rPr>
              <a:t>Resource Sheet</a:t>
            </a:r>
            <a:r>
              <a:rPr lang="en-US" b="0" i="0" u="none" strike="noStrike" baseline="0" smtClean="0">
                <a:latin typeface="Segoe"/>
                <a:ea typeface="ＭＳ ゴシック"/>
              </a:rPr>
              <a:t>.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8" name="Picture 7" descr="16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2277861"/>
            <a:ext cx="6832600" cy="3902478"/>
          </a:xfrm>
          <a:prstGeom prst="rect">
            <a:avLst/>
          </a:prstGeom>
        </p:spPr>
      </p:pic>
    </p:spTree>
    <p:extLst>
      <p:ext uri="{BB962C8B-B14F-4D97-AF65-F5344CB8AC3E}">
        <p14:creationId xmlns:p14="http://schemas.microsoft.com/office/powerpoint/2010/main" val="10849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a:latin typeface="Segoe"/>
                <a:ea typeface="ＭＳ ゴシック"/>
              </a:rPr>
              <a:t>1</a:t>
            </a:r>
            <a:r>
              <a:rPr lang="en-US" sz="2000">
                <a:latin typeface="Times New Roman"/>
                <a:ea typeface="ＭＳ ゴシック"/>
              </a:rPr>
              <a:t>0.	</a:t>
            </a:r>
            <a:r>
              <a:rPr lang="en-US" sz="2000">
                <a:latin typeface="Segoe"/>
                <a:ea typeface="ＭＳ ゴシック"/>
              </a:rPr>
              <a:t>Click the </a:t>
            </a:r>
            <a:r>
              <a:rPr lang="en-US" sz="2000" b="1">
                <a:latin typeface="Segoe"/>
                <a:ea typeface="ＭＳ ゴシック"/>
              </a:rPr>
              <a:t>title bar </a:t>
            </a:r>
            <a:r>
              <a:rPr lang="en-US" sz="2000">
                <a:latin typeface="Segoe"/>
                <a:ea typeface="ＭＳ ゴシック"/>
              </a:rPr>
              <a:t>of the Don Funk Music Video 16 window.</a:t>
            </a:r>
          </a:p>
          <a:p>
            <a:pPr lvl="1"/>
            <a:r>
              <a:rPr lang="en-US" sz="2000">
                <a:latin typeface="Segoe"/>
                <a:ea typeface="ＭＳ ゴシック"/>
              </a:rPr>
              <a:t>11.	On the ribbon, click the </a:t>
            </a:r>
            <a:r>
              <a:rPr lang="en-US" sz="2000" b="1">
                <a:latin typeface="Segoe"/>
                <a:ea typeface="ＭＳ ゴシック"/>
              </a:rPr>
              <a:t>Resource </a:t>
            </a:r>
            <a:r>
              <a:rPr lang="en-US" sz="2000">
                <a:latin typeface="Segoe"/>
                <a:ea typeface="ＭＳ ゴシック"/>
              </a:rPr>
              <a:t>tab, then select the </a:t>
            </a:r>
            <a:r>
              <a:rPr lang="en-US" sz="2000" b="1">
                <a:latin typeface="Segoe"/>
                <a:ea typeface="ＭＳ ゴシック"/>
              </a:rPr>
              <a:t>Resource Pool </a:t>
            </a:r>
            <a:r>
              <a:rPr lang="en-US" sz="2000">
                <a:latin typeface="Segoe"/>
                <a:ea typeface="ＭＳ ゴシック"/>
              </a:rPr>
              <a:t>button. From the drop down list, click </a:t>
            </a:r>
            <a:r>
              <a:rPr lang="en-US" sz="2000" b="1">
                <a:latin typeface="Segoe"/>
                <a:ea typeface="ＭＳ ゴシック"/>
              </a:rPr>
              <a:t>Share Resources</a:t>
            </a:r>
            <a:r>
              <a:rPr lang="en-US" sz="2000">
                <a:latin typeface="Segoe"/>
                <a:ea typeface="ＭＳ ゴシック"/>
              </a:rPr>
              <a:t>. The Share Resources dialog box appears.</a:t>
            </a:r>
            <a:endParaRPr lang="en-US" sz="2000">
              <a:latin typeface="Times New Roman"/>
              <a:ea typeface="ＭＳ ゴシック"/>
            </a:endParaRPr>
          </a:p>
          <a:p>
            <a:pPr lvl="1" rtl="0"/>
            <a:r>
              <a:rPr lang="en-US" sz="2000" b="0" i="0" u="none" strike="noStrike" baseline="0" smtClean="0">
                <a:latin typeface="Segoe"/>
                <a:ea typeface="ＭＳ ゴシック"/>
              </a:rPr>
              <a:t>12.	Under Resources for </a:t>
            </a:r>
            <a:br>
              <a:rPr lang="en-US" sz="2000" b="0" i="0" u="none" strike="noStrike" baseline="0" smtClean="0">
                <a:latin typeface="Segoe"/>
                <a:ea typeface="ＭＳ ゴシック"/>
              </a:rPr>
            </a:br>
            <a:r>
              <a:rPr lang="en-US" sz="2000" b="0" i="0" u="none" strike="noStrike" baseline="0" smtClean="0">
                <a:latin typeface="Segoe"/>
                <a:ea typeface="ＭＳ ゴシック"/>
              </a:rPr>
              <a:t>’Don Funk Music Video 16,’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Use resources</a:t>
            </a:r>
            <a:r>
              <a:rPr lang="en-US" sz="2000" b="0" i="0" u="none" strike="noStrike" baseline="0" smtClean="0">
                <a:latin typeface="Segoe"/>
                <a:ea typeface="ＭＳ ゴシック"/>
              </a:rPr>
              <a:t>. In the </a:t>
            </a:r>
            <a:br>
              <a:rPr lang="en-US" sz="2000" b="0" i="0" u="none" strike="noStrike" baseline="0" smtClean="0">
                <a:latin typeface="Segoe"/>
                <a:ea typeface="ＭＳ ゴシック"/>
              </a:rPr>
            </a:br>
            <a:r>
              <a:rPr lang="en-US" sz="2000" b="0" i="0" u="none" strike="noStrike" baseline="0" smtClean="0">
                <a:latin typeface="Segoe"/>
                <a:ea typeface="ＭＳ ゴシック"/>
              </a:rPr>
              <a:t>From: list, select </a:t>
            </a:r>
            <a:r>
              <a:rPr lang="en-US" sz="2000" b="1" i="0" u="none" strike="noStrike" baseline="0" smtClean="0">
                <a:latin typeface="Segoe"/>
                <a:ea typeface="ＭＳ ゴシック"/>
              </a:rPr>
              <a:t>Resource </a:t>
            </a:r>
            <a:br>
              <a:rPr lang="en-US" sz="2000" b="1" i="0" u="none" strike="noStrike" baseline="0" smtClean="0">
                <a:latin typeface="Segoe"/>
                <a:ea typeface="ＭＳ ゴシック"/>
              </a:rPr>
            </a:br>
            <a:r>
              <a:rPr lang="en-US" sz="2000" b="1" i="0" u="none" strike="noStrike" baseline="0" smtClean="0">
                <a:latin typeface="Segoe"/>
                <a:ea typeface="ＭＳ ゴシック"/>
              </a:rPr>
              <a:t>Pool 16 </a:t>
            </a:r>
            <a:r>
              <a:rPr lang="en-US" sz="2000" b="0" i="0" u="none" strike="noStrike" baseline="0" smtClean="0">
                <a:latin typeface="Segoe"/>
                <a:ea typeface="ＭＳ ゴシック"/>
              </a:rPr>
              <a:t>from the dropdown </a:t>
            </a:r>
            <a:br>
              <a:rPr lang="en-US" sz="2000" b="0" i="0" u="none" strike="noStrike" baseline="0" smtClean="0">
                <a:latin typeface="Segoe"/>
                <a:ea typeface="ＭＳ ゴシック"/>
              </a:rPr>
            </a:br>
            <a:r>
              <a:rPr lang="en-US" sz="2000" b="0" i="0" u="none" strike="noStrike" baseline="0" smtClean="0">
                <a:latin typeface="Segoe"/>
                <a:ea typeface="ＭＳ ゴシック"/>
              </a:rPr>
              <a:t>list if it is not already selected.</a:t>
            </a:r>
            <a:br>
              <a:rPr lang="en-US" sz="2000" b="0" i="0" u="none" strike="noStrike" baseline="0" smtClean="0">
                <a:latin typeface="Segoe"/>
                <a:ea typeface="ＭＳ ゴシック"/>
              </a:rPr>
            </a:br>
            <a:r>
              <a:rPr lang="en-US" sz="2000" b="0" i="0" u="none" strike="noStrike" baseline="0" smtClean="0">
                <a:latin typeface="Segoe"/>
                <a:ea typeface="ＭＳ ゴシック"/>
              </a:rPr>
              <a:t>Your screen should look </a:t>
            </a:r>
            <a:br>
              <a:rPr lang="en-US" sz="2000" b="0" i="0" u="none" strike="noStrike" baseline="0" smtClean="0">
                <a:latin typeface="Segoe"/>
                <a:ea typeface="ＭＳ ゴシック"/>
              </a:rPr>
            </a:br>
            <a:r>
              <a:rPr lang="en-US" sz="2000" b="0" i="0" u="none" strike="noStrike" baseline="0" smtClean="0">
                <a:latin typeface="Segoe"/>
                <a:ea typeface="ＭＳ ゴシック"/>
              </a:rPr>
              <a:t>similar to the 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8" name="Picture 7" descr="16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895600"/>
            <a:ext cx="4177774" cy="2654300"/>
          </a:xfrm>
          <a:prstGeom prst="rect">
            <a:avLst/>
          </a:prstGeom>
        </p:spPr>
      </p:pic>
    </p:spTree>
    <p:extLst>
      <p:ext uri="{BB962C8B-B14F-4D97-AF65-F5344CB8AC3E}">
        <p14:creationId xmlns:p14="http://schemas.microsoft.com/office/powerpoint/2010/main" val="402015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lnSpc>
                <a:spcPct val="90000"/>
              </a:lnSpc>
            </a:pPr>
            <a:r>
              <a:rPr lang="en-US" sz="2000">
                <a:latin typeface="Segoe"/>
                <a:ea typeface="ＭＳ ゴシック"/>
              </a:rPr>
              <a:t>13.	Click </a:t>
            </a:r>
            <a:r>
              <a:rPr lang="en-US" sz="2000" b="1">
                <a:latin typeface="Segoe"/>
                <a:ea typeface="ＭＳ ゴシック"/>
              </a:rPr>
              <a:t>OK </a:t>
            </a:r>
            <a:r>
              <a:rPr lang="en-US" sz="2000">
                <a:latin typeface="Segoe"/>
                <a:ea typeface="ＭＳ ゴシック"/>
              </a:rPr>
              <a:t>to close the Share Resources dialog box. The resource information from the Don Funk Music Video 16 project schedule appears in the Resource Pool 16 file.</a:t>
            </a:r>
            <a:endParaRPr lang="en-US" sz="2000">
              <a:latin typeface="Times New Roman"/>
              <a:ea typeface="ＭＳ ゴシック"/>
            </a:endParaRPr>
          </a:p>
          <a:p>
            <a:pPr lvl="1" rtl="0">
              <a:lnSpc>
                <a:spcPct val="90000"/>
              </a:lnSpc>
            </a:pPr>
            <a:r>
              <a:rPr lang="en-US" sz="2000" b="0" i="0" u="none" strike="noStrike" baseline="0" smtClean="0">
                <a:latin typeface="Segoe"/>
                <a:ea typeface="ＭＳ ゴシック"/>
              </a:rPr>
              <a:t>14.	Click the </a:t>
            </a:r>
            <a:r>
              <a:rPr lang="en-US" sz="2000" b="1" i="0" u="none" strike="noStrike" baseline="0" smtClean="0">
                <a:latin typeface="Segoe"/>
                <a:ea typeface="ＭＳ ゴシック"/>
              </a:rPr>
              <a:t>title bar </a:t>
            </a:r>
            <a:r>
              <a:rPr lang="en-US" sz="2000" b="0" i="0" u="none" strike="noStrike" baseline="0" smtClean="0">
                <a:latin typeface="Segoe"/>
                <a:ea typeface="ＭＳ ゴシック"/>
              </a:rPr>
              <a:t>of the Adventure Works Promo 16 window.</a:t>
            </a:r>
          </a:p>
          <a:p>
            <a:pPr lvl="1" rtl="0">
              <a:lnSpc>
                <a:spcPct val="90000"/>
              </a:lnSpc>
            </a:pPr>
            <a:r>
              <a:rPr lang="en-US" sz="2000" b="0" i="0" u="none" strike="noStrike" baseline="0" smtClean="0">
                <a:latin typeface="Segoe"/>
                <a:ea typeface="ＭＳ ゴシック"/>
              </a:rPr>
              <a:t>15.	On the ribbon, click the </a:t>
            </a:r>
            <a:r>
              <a:rPr lang="en-US" sz="2000" b="1" i="0" u="none" strike="noStrike" baseline="0" smtClean="0">
                <a:latin typeface="Segoe"/>
                <a:ea typeface="ＭＳ ゴシック"/>
              </a:rPr>
              <a:t>Resources </a:t>
            </a:r>
            <a:r>
              <a:rPr lang="en-US" sz="2000" b="0" i="0" u="none" strike="noStrike" baseline="0" smtClean="0">
                <a:latin typeface="Segoe"/>
                <a:ea typeface="ＭＳ ゴシック"/>
              </a:rPr>
              <a:t>tab, then select the </a:t>
            </a:r>
            <a:r>
              <a:rPr lang="en-US" sz="2000" b="1" i="0" u="none" strike="noStrike" baseline="0" smtClean="0">
                <a:latin typeface="Segoe"/>
                <a:ea typeface="ＭＳ ゴシック"/>
              </a:rPr>
              <a:t>Resource Pool </a:t>
            </a:r>
            <a:r>
              <a:rPr lang="en-US" sz="2000" b="0" i="0" u="none" strike="noStrike" baseline="0" smtClean="0">
                <a:latin typeface="Segoe"/>
                <a:ea typeface="ＭＳ ゴシック"/>
              </a:rPr>
              <a:t>button. From the drop down list, click </a:t>
            </a:r>
            <a:r>
              <a:rPr lang="en-US" sz="2000" b="1" i="0" u="none" strike="noStrike" baseline="0" smtClean="0">
                <a:latin typeface="Segoe"/>
                <a:ea typeface="ＭＳ ゴシック"/>
              </a:rPr>
              <a:t>Share Resources</a:t>
            </a:r>
            <a:r>
              <a:rPr lang="en-US" sz="2000" b="0" i="0" u="none" strike="noStrike" baseline="0" smtClean="0">
                <a:latin typeface="Segoe"/>
                <a:ea typeface="ＭＳ ゴシック"/>
              </a:rPr>
              <a:t>. The Share Resources dialog box appears.</a:t>
            </a:r>
          </a:p>
          <a:p>
            <a:pPr lvl="1" rtl="0">
              <a:lnSpc>
                <a:spcPct val="90000"/>
              </a:lnSpc>
            </a:pPr>
            <a:r>
              <a:rPr lang="en-US" sz="2000" b="0" i="0" u="none" strike="noStrike" baseline="0" smtClean="0">
                <a:latin typeface="Segoe"/>
                <a:ea typeface="ＭＳ ゴシック"/>
              </a:rPr>
              <a:t>16.	Under Resources for ’Adventure Works Promo 16,’ click </a:t>
            </a:r>
            <a:r>
              <a:rPr lang="en-US" sz="2000" b="1" i="0" u="none" strike="noStrike" baseline="0" smtClean="0">
                <a:latin typeface="Segoe"/>
                <a:ea typeface="ＭＳ ゴシック"/>
              </a:rPr>
              <a:t>Use resources</a:t>
            </a:r>
            <a:r>
              <a:rPr lang="en-US" sz="2000" b="0" i="0" u="none" strike="noStrike" baseline="0" smtClean="0">
                <a:latin typeface="Segoe"/>
                <a:ea typeface="ＭＳ ゴシック"/>
              </a:rPr>
              <a:t>. In the From: list, make sure that </a:t>
            </a:r>
            <a:r>
              <a:rPr lang="en-US" sz="2000" b="1" i="0" u="none" strike="noStrike" baseline="0" smtClean="0">
                <a:latin typeface="Segoe"/>
                <a:ea typeface="ＭＳ ゴシック"/>
              </a:rPr>
              <a:t>Resource Pool 16 </a:t>
            </a:r>
            <a:r>
              <a:rPr lang="en-US" sz="2000" b="0" i="0" u="none" strike="noStrike" baseline="0" smtClean="0">
                <a:latin typeface="Segoe"/>
                <a:ea typeface="ＭＳ ゴシック"/>
              </a:rPr>
              <a:t>is selected.</a:t>
            </a:r>
          </a:p>
          <a:p>
            <a:pPr lvl="1" rtl="0">
              <a:lnSpc>
                <a:spcPct val="90000"/>
              </a:lnSpc>
            </a:pPr>
            <a:r>
              <a:rPr lang="en-US" sz="2000" b="0" i="0" u="none" strike="noStrike" baseline="0" smtClean="0">
                <a:latin typeface="Segoe"/>
                <a:ea typeface="ＭＳ ゴシック"/>
              </a:rPr>
              <a:t>17.	Under the On conflict with calendar or resource information label, make sure that </a:t>
            </a:r>
            <a:r>
              <a:rPr lang="en-US" sz="2000" b="1" i="0" u="none" strike="noStrike" baseline="0" smtClean="0">
                <a:latin typeface="Segoe"/>
                <a:ea typeface="ＭＳ ゴシック"/>
              </a:rPr>
              <a:t>Pool takes precedence </a:t>
            </a:r>
            <a:r>
              <a:rPr lang="en-US" sz="2000" b="0" i="0" u="none" strike="noStrike" baseline="0" smtClean="0">
                <a:latin typeface="Segoe"/>
                <a:ea typeface="ＭＳ ゴシック"/>
              </a:rPr>
              <a:t>is selected. Selecting this option causes Microsoft Project to use resource information (such as cost rates) in the resource pool rather than in the sharer file should it find any differences between the two project schedules.</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314942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18.	Click </a:t>
            </a:r>
            <a:r>
              <a:rPr lang="en-US" b="1" i="0" u="none" strike="noStrike" baseline="0" smtClean="0">
                <a:latin typeface="Segoe"/>
                <a:ea typeface="ＭＳ ゴシック"/>
              </a:rPr>
              <a:t>OK </a:t>
            </a:r>
            <a:r>
              <a:rPr lang="en-US" b="0" i="0" u="none" strike="noStrike" baseline="0" smtClean="0">
                <a:latin typeface="Segoe"/>
                <a:ea typeface="ＭＳ ゴシック"/>
              </a:rPr>
              <a:t>to close the Share Resources dialog box. The resource information from the Adventure Works Promo 16 project schedule appears in the resource pool. Your screen should look similar to the figure on</a:t>
            </a:r>
            <a:r>
              <a:rPr lang="en-US" b="0" i="0" u="none" strike="noStrike" smtClean="0">
                <a:latin typeface="Segoe"/>
                <a:ea typeface="ＭＳ ゴシック"/>
              </a:rPr>
              <a:t> the next slide</a:t>
            </a:r>
            <a:r>
              <a:rPr lang="en-US" b="0" i="0" u="none" strike="noStrike" baseline="0" smtClean="0">
                <a:latin typeface="Segoe"/>
                <a:ea typeface="ＭＳ ゴシック"/>
              </a:rPr>
              <a:t>.</a:t>
            </a:r>
          </a:p>
          <a:p>
            <a:pPr lvl="1" rtl="0"/>
            <a:r>
              <a:rPr lang="en-US" b="0" i="0" u="none" strike="noStrike" baseline="0" smtClean="0">
                <a:latin typeface="Segoe"/>
                <a:ea typeface="ＭＳ ゴシック"/>
              </a:rPr>
              <a:t>19.	</a:t>
            </a:r>
            <a:r>
              <a:rPr lang="en-US" b="1" i="0" u="none" strike="noStrike" baseline="0" smtClean="0">
                <a:latin typeface="Segoe"/>
                <a:ea typeface="ＭＳ ゴシック"/>
              </a:rPr>
              <a:t>SAVE </a:t>
            </a:r>
            <a:r>
              <a:rPr lang="en-US" b="0" i="0" u="none" strike="noStrike" baseline="0" smtClean="0">
                <a:latin typeface="Segoe"/>
                <a:ea typeface="ＭＳ ゴシック"/>
              </a:rPr>
              <a:t>each project schedule by clicking the </a:t>
            </a:r>
            <a:r>
              <a:rPr lang="en-US" b="1" i="0" u="none" strike="noStrike" baseline="0" smtClean="0">
                <a:latin typeface="Segoe"/>
                <a:ea typeface="ＭＳ ゴシック"/>
              </a:rPr>
              <a:t>title bar </a:t>
            </a:r>
            <a:r>
              <a:rPr lang="en-US" b="0" i="0" u="none" strike="noStrike" baseline="0" smtClean="0">
                <a:latin typeface="Segoe"/>
                <a:ea typeface="ＭＳ ゴシック"/>
              </a:rPr>
              <a:t>of each file, then clicking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clicking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90672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Develop a Resource Pool</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15</a:t>
            </a:fld>
            <a:endParaRPr lang="en-US" dirty="0"/>
          </a:p>
        </p:txBody>
      </p:sp>
      <p:pic>
        <p:nvPicPr>
          <p:cNvPr id="7" name="Picture 6" descr="16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404100" cy="4536165"/>
          </a:xfrm>
          <a:prstGeom prst="rect">
            <a:avLst/>
          </a:prstGeom>
        </p:spPr>
      </p:pic>
    </p:spTree>
    <p:extLst>
      <p:ext uri="{BB962C8B-B14F-4D97-AF65-F5344CB8AC3E}">
        <p14:creationId xmlns:p14="http://schemas.microsoft.com/office/powerpoint/2010/main" val="255855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a:latin typeface="Segoe"/>
                <a:ea typeface="ＭＳ ゴシック"/>
              </a:rPr>
              <a:t>By viewing project assignments in a resource pool, you can see, in a combined format, how all the resources for the sharer projects are allocated.</a:t>
            </a:r>
            <a:endParaRPr lang="en-US">
              <a:latin typeface="Times New Roman"/>
              <a:ea typeface="ＭＳ ゴシック"/>
            </a:endParaRPr>
          </a:p>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project schedules you created in the previous exercise.</a:t>
            </a:r>
          </a:p>
          <a:p>
            <a:pPr lvl="1" rtl="0"/>
            <a:r>
              <a:rPr lang="en-US" b="0" i="0" u="none" strike="noStrike" baseline="0" smtClean="0">
                <a:latin typeface="Segoe"/>
                <a:ea typeface="ＭＳ ゴシック"/>
              </a:rPr>
              <a:t>1.	Double-click the </a:t>
            </a:r>
            <a:r>
              <a:rPr lang="en-US" b="1" i="0" u="none" strike="noStrike" baseline="0" smtClean="0">
                <a:latin typeface="Segoe"/>
                <a:ea typeface="ＭＳ ゴシック"/>
              </a:rPr>
              <a:t>title bar </a:t>
            </a:r>
            <a:r>
              <a:rPr lang="en-US" b="0" i="0" u="none" strike="noStrike" baseline="0" smtClean="0">
                <a:latin typeface="Segoe"/>
                <a:ea typeface="ＭＳ ゴシック"/>
              </a:rPr>
              <a:t>of the Resource Pool 16 window. The resource pool window maximizes to fill the active window. In the resource pool, you can view all resources from the two sharer files.</a:t>
            </a:r>
          </a:p>
          <a:p>
            <a:pPr lvl="1" rtl="0"/>
            <a:r>
              <a:rPr lang="en-US" b="0" i="0" u="none" strike="noStrike" baseline="0" smtClean="0">
                <a:latin typeface="Segoe"/>
                <a:ea typeface="ＭＳ ゴシック"/>
              </a:rPr>
              <a:t>2.	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Resource Usage</a:t>
            </a:r>
            <a:r>
              <a:rPr lang="en-US" b="0" i="0" u="none" strike="noStrike" baseline="0" smtClean="0">
                <a:latin typeface="Segoe"/>
                <a:ea typeface="ＭＳ ゴシック"/>
              </a:rPr>
              <a:t>. The Resource Usage view appears.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32705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smtClean="0">
                <a:latin typeface="Segoe"/>
                <a:ea typeface="ＭＳ ゴシック"/>
              </a:rPr>
              <a:t>3.	Auto fit the Resource </a:t>
            </a:r>
            <a:br>
              <a:rPr lang="en-US" sz="2100" b="0" i="0" u="none" strike="noStrike" baseline="0" smtClean="0">
                <a:latin typeface="Segoe"/>
                <a:ea typeface="ＭＳ ゴシック"/>
              </a:rPr>
            </a:br>
            <a:r>
              <a:rPr lang="en-US" sz="2100" b="0" i="0" u="none" strike="noStrike" baseline="0" smtClean="0">
                <a:latin typeface="Segoe"/>
                <a:ea typeface="ＭＳ ゴシック"/>
              </a:rPr>
              <a:t>name column and </a:t>
            </a:r>
            <a:br>
              <a:rPr lang="en-US" sz="2100" b="0" i="0" u="none" strike="noStrike" baseline="0" smtClean="0">
                <a:latin typeface="Segoe"/>
                <a:ea typeface="ＭＳ ゴシック"/>
              </a:rPr>
            </a:br>
            <a:r>
              <a:rPr lang="en-US" sz="2100" b="0" i="0" u="none" strike="noStrike" baseline="0" smtClean="0">
                <a:latin typeface="Segoe"/>
                <a:ea typeface="ＭＳ ゴシック"/>
              </a:rPr>
              <a:t>then scroll to select </a:t>
            </a:r>
            <a:br>
              <a:rPr lang="en-US" sz="2100" b="0" i="0" u="none" strike="noStrike" baseline="0" smtClean="0">
                <a:latin typeface="Segoe"/>
                <a:ea typeface="ＭＳ ゴシック"/>
              </a:rPr>
            </a:br>
            <a:r>
              <a:rPr lang="en-US" sz="2100" b="0" i="0" u="none" strike="noStrike" baseline="0" smtClean="0">
                <a:latin typeface="Segoe"/>
                <a:ea typeface="ＭＳ ゴシック"/>
              </a:rPr>
              <a:t>the name of Resource </a:t>
            </a:r>
            <a:br>
              <a:rPr lang="en-US" sz="2100" b="0" i="0" u="none" strike="noStrike" baseline="0" smtClean="0">
                <a:latin typeface="Segoe"/>
                <a:ea typeface="ＭＳ ゴシック"/>
              </a:rPr>
            </a:br>
            <a:r>
              <a:rPr lang="en-US" sz="2100" b="0" i="0" u="none" strike="noStrike" baseline="0" smtClean="0">
                <a:latin typeface="Segoe"/>
                <a:ea typeface="ＭＳ ゴシック"/>
              </a:rPr>
              <a:t>14, </a:t>
            </a:r>
            <a:r>
              <a:rPr lang="en-US" sz="2100" b="1" i="0" u="none" strike="noStrike" baseline="0" smtClean="0">
                <a:latin typeface="Segoe"/>
                <a:ea typeface="ＭＳ ゴシック"/>
              </a:rPr>
              <a:t>Video Editing </a:t>
            </a:r>
            <a:br>
              <a:rPr lang="en-US" sz="2100" b="1" i="0" u="none" strike="noStrike" baseline="0" smtClean="0">
                <a:latin typeface="Segoe"/>
                <a:ea typeface="ＭＳ ゴシック"/>
              </a:rPr>
            </a:br>
            <a:r>
              <a:rPr lang="en-US" sz="2100" b="1" i="0" u="none" strike="noStrike" baseline="0" smtClean="0">
                <a:latin typeface="Segoe"/>
                <a:ea typeface="ＭＳ ゴシック"/>
              </a:rPr>
              <a:t>Studio</a:t>
            </a:r>
            <a:r>
              <a:rPr lang="en-US" sz="2100" b="0" i="0" u="none" strike="noStrike" baseline="0" smtClean="0">
                <a:latin typeface="Segoe"/>
                <a:ea typeface="ＭＳ ゴシック"/>
              </a:rPr>
              <a:t>. Click the </a:t>
            </a:r>
            <a:br>
              <a:rPr lang="en-US" sz="2100" b="0" i="0" u="none" strike="noStrike" baseline="0" smtClean="0">
                <a:latin typeface="Segoe"/>
                <a:ea typeface="ＭＳ ゴシック"/>
              </a:rPr>
            </a:br>
            <a:r>
              <a:rPr lang="en-US" sz="2100" b="1" i="0" u="none" strike="noStrike" baseline="0" smtClean="0">
                <a:latin typeface="Segoe"/>
                <a:ea typeface="ＭＳ ゴシック"/>
              </a:rPr>
              <a:t>expand </a:t>
            </a:r>
            <a:r>
              <a:rPr lang="en-US" sz="2100" b="0" i="0" u="none" strike="noStrike" baseline="0" smtClean="0">
                <a:latin typeface="Segoe"/>
                <a:ea typeface="ＭＳ ゴシック"/>
              </a:rPr>
              <a:t>button next </a:t>
            </a:r>
            <a:br>
              <a:rPr lang="en-US" sz="2100" b="0" i="0" u="none" strike="noStrike" baseline="0" smtClean="0">
                <a:latin typeface="Segoe"/>
                <a:ea typeface="ＭＳ ゴシック"/>
              </a:rPr>
            </a:br>
            <a:r>
              <a:rPr lang="en-US" sz="2100" b="0" i="0" u="none" strike="noStrike" baseline="0" smtClean="0">
                <a:latin typeface="Segoe"/>
                <a:ea typeface="ＭＳ ゴシック"/>
              </a:rPr>
              <a:t>to Video Editing </a:t>
            </a:r>
            <a:br>
              <a:rPr lang="en-US" sz="2100" b="0" i="0" u="none" strike="noStrike" baseline="0" smtClean="0">
                <a:latin typeface="Segoe"/>
                <a:ea typeface="ＭＳ ゴシック"/>
              </a:rPr>
            </a:br>
            <a:r>
              <a:rPr lang="en-US" sz="2100" b="0" i="0" u="none" strike="noStrike" baseline="0" smtClean="0">
                <a:latin typeface="Segoe"/>
                <a:ea typeface="ＭＳ ゴシック"/>
              </a:rPr>
              <a:t>Studio’s name to </a:t>
            </a:r>
            <a:br>
              <a:rPr lang="en-US" sz="2100" b="0" i="0" u="none" strike="noStrike" baseline="0" smtClean="0">
                <a:latin typeface="Segoe"/>
                <a:ea typeface="ＭＳ ゴシック"/>
              </a:rPr>
            </a:br>
            <a:r>
              <a:rPr lang="en-US" sz="2100" b="0" i="0" u="none" strike="noStrike" baseline="0" smtClean="0">
                <a:latin typeface="Segoe"/>
                <a:ea typeface="ＭＳ ゴシック"/>
              </a:rPr>
              <a:t>expand the assign-</a:t>
            </a:r>
            <a:br>
              <a:rPr lang="en-US" sz="2100" b="0" i="0" u="none" strike="noStrike" baseline="0" smtClean="0">
                <a:latin typeface="Segoe"/>
                <a:ea typeface="ＭＳ ゴシック"/>
              </a:rPr>
            </a:br>
            <a:r>
              <a:rPr lang="en-US" sz="2100" b="0" i="0" u="none" strike="noStrike" baseline="0" smtClean="0">
                <a:latin typeface="Segoe"/>
                <a:ea typeface="ＭＳ ゴシック"/>
              </a:rPr>
              <a:t>ment list. Your </a:t>
            </a:r>
            <a:br>
              <a:rPr lang="en-US" sz="2100" b="0" i="0" u="none" strike="noStrike" baseline="0" smtClean="0">
                <a:latin typeface="Segoe"/>
                <a:ea typeface="ＭＳ ゴシック"/>
              </a:rPr>
            </a:br>
            <a:r>
              <a:rPr lang="en-US" sz="2100" b="0" i="0" u="none" strike="noStrike" baseline="0" smtClean="0">
                <a:latin typeface="Segoe"/>
                <a:ea typeface="ＭＳ ゴシック"/>
              </a:rPr>
              <a:t>screen should look similar to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1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689100"/>
            <a:ext cx="5049157" cy="3213100"/>
          </a:xfrm>
          <a:prstGeom prst="rect">
            <a:avLst/>
          </a:prstGeom>
        </p:spPr>
      </p:pic>
    </p:spTree>
    <p:extLst>
      <p:ext uri="{BB962C8B-B14F-4D97-AF65-F5344CB8AC3E}">
        <p14:creationId xmlns:p14="http://schemas.microsoft.com/office/powerpoint/2010/main" val="199073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a:latin typeface="Segoe"/>
                <a:ea typeface="ＭＳ ゴシック"/>
              </a:rPr>
              <a:t>4.	 [Press </a:t>
            </a:r>
            <a:r>
              <a:rPr lang="en-US" b="1">
                <a:latin typeface="Segoe"/>
                <a:ea typeface="ＭＳ ゴシック"/>
              </a:rPr>
              <a:t>Ctrl+Shift+F5</a:t>
            </a:r>
            <a:r>
              <a:rPr lang="en-US">
                <a:latin typeface="Segoe"/>
                <a:ea typeface="ＭＳ ゴシック"/>
              </a:rPr>
              <a:t>.] The timescale details on the right side of the active window scroll horizontally to show the Video Editing Studio’s earliest assignments.</a:t>
            </a:r>
            <a:endParaRPr lang="en-US">
              <a:latin typeface="Times New Roman"/>
              <a:ea typeface="ＭＳ ゴシック"/>
            </a:endParaRPr>
          </a:p>
          <a:p>
            <a:pPr lvl="1" rtl="0"/>
            <a:r>
              <a:rPr lang="en-US" b="0" i="0" u="none" strike="noStrike" baseline="0" smtClean="0">
                <a:latin typeface="Segoe"/>
                <a:ea typeface="ＭＳ ゴシック"/>
              </a:rPr>
              <a:t>5.	Scroll the timescale details to the right until you can see the assignments for the Video Editing Studio during the weeks of July 31, 2016 and August 7, 2016.</a:t>
            </a:r>
          </a:p>
          <a:p>
            <a:pPr lvl="1" rtl="0"/>
            <a:r>
              <a:rPr lang="en-US" b="0" i="0" u="none" strike="noStrike" baseline="0" smtClean="0">
                <a:latin typeface="Segoe"/>
                <a:ea typeface="ＭＳ ゴシック"/>
              </a:rPr>
              <a:t>6.	On the View ribbon, click the </a:t>
            </a:r>
            <a:r>
              <a:rPr lang="en-US" b="1" i="0" u="none" strike="noStrike" baseline="0" smtClean="0">
                <a:latin typeface="Segoe"/>
                <a:ea typeface="ＭＳ ゴシック"/>
              </a:rPr>
              <a:t>Details </a:t>
            </a:r>
            <a:r>
              <a:rPr lang="en-US" b="0" i="0" u="none" strike="noStrike" baseline="0" smtClean="0">
                <a:latin typeface="Segoe"/>
                <a:ea typeface="ＭＳ ゴシック"/>
              </a:rPr>
              <a:t>check box. The Resource Usage/Resource Form combination view is activated.</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144784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smtClean="0">
                <a:latin typeface="Segoe"/>
                <a:ea typeface="ＭＳ ゴシック"/>
              </a:rPr>
              <a:t>7.	In the Resource Form </a:t>
            </a:r>
            <a:br>
              <a:rPr lang="en-US" sz="2000" b="0" i="0" u="none" strike="noStrike" baseline="0" smtClean="0">
                <a:latin typeface="Segoe"/>
                <a:ea typeface="ＭＳ ゴシック"/>
              </a:rPr>
            </a:br>
            <a:r>
              <a:rPr lang="en-US" sz="2000" b="0" i="0" u="none" strike="noStrike" baseline="0" smtClean="0">
                <a:latin typeface="Segoe"/>
                <a:ea typeface="ＭＳ ゴシック"/>
              </a:rPr>
              <a:t>portion of the view, </a:t>
            </a:r>
            <a:br>
              <a:rPr lang="en-US" sz="2000" b="0" i="0" u="none" strike="noStrike" baseline="0" smtClean="0">
                <a:latin typeface="Segoe"/>
                <a:ea typeface="ＭＳ ゴシック"/>
              </a:rPr>
            </a:br>
            <a:r>
              <a:rPr lang="en-US" sz="2000" b="0" i="0" u="none" strike="noStrike" baseline="0" smtClean="0">
                <a:latin typeface="Segoe"/>
                <a:ea typeface="ＭＳ ゴシック"/>
              </a:rPr>
              <a:t>manually expand the </a:t>
            </a:r>
            <a:br>
              <a:rPr lang="en-US" sz="2000" b="0" i="0" u="none" strike="noStrike" baseline="0" smtClean="0">
                <a:latin typeface="Segoe"/>
                <a:ea typeface="ＭＳ ゴシック"/>
              </a:rPr>
            </a:br>
            <a:r>
              <a:rPr lang="en-US" sz="2000" b="1" i="0" u="none" strike="noStrike" baseline="0" smtClean="0">
                <a:latin typeface="Segoe"/>
                <a:ea typeface="ＭＳ ゴシック"/>
              </a:rPr>
              <a:t>Project </a:t>
            </a:r>
            <a:r>
              <a:rPr lang="en-US" sz="2000" b="0" i="0" u="none" strike="noStrike" baseline="0" smtClean="0">
                <a:latin typeface="Segoe"/>
                <a:ea typeface="ＭＳ ゴシック"/>
              </a:rPr>
              <a:t>column to </a:t>
            </a:r>
            <a:br>
              <a:rPr lang="en-US" sz="2000" b="0" i="0" u="none" strike="noStrike" baseline="0" smtClean="0">
                <a:latin typeface="Segoe"/>
                <a:ea typeface="ＭＳ ゴシック"/>
              </a:rPr>
            </a:br>
            <a:r>
              <a:rPr lang="en-US" sz="2000" b="0" i="0" u="none" strike="noStrike" baseline="0" smtClean="0">
                <a:latin typeface="Segoe"/>
                <a:ea typeface="ＭＳ ゴシック"/>
              </a:rPr>
              <a:t>see the entire project </a:t>
            </a:r>
            <a:br>
              <a:rPr lang="en-US" sz="2000" b="0" i="0" u="none" strike="noStrike" baseline="0" smtClean="0">
                <a:latin typeface="Segoe"/>
                <a:ea typeface="ＭＳ ゴシック"/>
              </a:rPr>
            </a:br>
            <a:r>
              <a:rPr lang="en-US" sz="2000" b="0" i="0" u="none" strike="noStrike" baseline="0" smtClean="0">
                <a:latin typeface="Segoe"/>
                <a:ea typeface="ＭＳ ゴシック"/>
              </a:rPr>
              <a:t>name in the list. </a:t>
            </a:r>
            <a:br>
              <a:rPr lang="en-US" sz="2000" b="0" i="0" u="none" strike="noStrike" baseline="0" smtClean="0">
                <a:latin typeface="Segoe"/>
                <a:ea typeface="ＭＳ ゴシック"/>
              </a:rPr>
            </a:br>
            <a:r>
              <a:rPr lang="en-US" sz="2000" b="0" i="0" u="none" strike="noStrike" baseline="0" smtClean="0">
                <a:latin typeface="Segoe"/>
                <a:ea typeface="ＭＳ ゴシック"/>
              </a:rPr>
              <a:t>(Auto fit does not </a:t>
            </a:r>
            <a:br>
              <a:rPr lang="en-US" sz="2000" b="0" i="0" u="none" strike="noStrike" baseline="0" smtClean="0">
                <a:latin typeface="Segoe"/>
                <a:ea typeface="ＭＳ ゴシック"/>
              </a:rPr>
            </a:br>
            <a:r>
              <a:rPr lang="en-US" sz="2000" b="0" i="0" u="none" strike="noStrike" baseline="0" smtClean="0">
                <a:latin typeface="Segoe"/>
                <a:ea typeface="ＭＳ ゴシック"/>
              </a:rPr>
              <a:t>function in this view.) </a:t>
            </a:r>
            <a:br>
              <a:rPr lang="en-US" sz="2000" b="0" i="0" u="none" strike="noStrike" baseline="0" smtClean="0">
                <a:latin typeface="Segoe"/>
                <a:ea typeface="ＭＳ ゴシック"/>
              </a:rPr>
            </a:br>
            <a:r>
              <a:rPr lang="en-US" sz="2000" b="0" i="0" u="none" strike="noStrike" baseline="0" smtClean="0">
                <a:latin typeface="Segoe"/>
                <a:ea typeface="ＭＳ ゴシック"/>
              </a:rPr>
              <a:t>Your screen should </a:t>
            </a:r>
            <a:br>
              <a:rPr lang="en-US" sz="2000" b="0" i="0" u="none" strike="noStrike" baseline="0" smtClean="0">
                <a:latin typeface="Segoe"/>
                <a:ea typeface="ＭＳ ゴシック"/>
              </a:rPr>
            </a:br>
            <a:r>
              <a:rPr lang="en-US" sz="2000" b="0" i="0" u="none" strike="noStrike" baseline="0" smtClean="0">
                <a:latin typeface="Segoe"/>
                <a:ea typeface="ＭＳ ゴシック"/>
              </a:rPr>
              <a:t>look similar to the </a:t>
            </a:r>
            <a:br>
              <a:rPr lang="en-US" sz="2000" b="0" i="0" u="none" strike="noStrike" baseline="0" smtClean="0">
                <a:latin typeface="Segoe"/>
                <a:ea typeface="ＭＳ ゴシック"/>
              </a:rPr>
            </a:br>
            <a:r>
              <a:rPr lang="en-US" sz="2000" b="0" i="0" u="none" strike="noStrike" baseline="0" smtClean="0">
                <a:latin typeface="Segoe"/>
                <a:ea typeface="ＭＳ ゴシック"/>
              </a:rPr>
              <a:t>figure at right. Your </a:t>
            </a:r>
            <a:br>
              <a:rPr lang="en-US" sz="2000" b="0" i="0" u="none" strike="noStrike" baseline="0" smtClean="0">
                <a:latin typeface="Segoe"/>
                <a:ea typeface="ＭＳ ゴシック"/>
              </a:rPr>
            </a:br>
            <a:r>
              <a:rPr lang="en-US" sz="2000" b="0" i="0" u="none" strike="noStrike" baseline="0" smtClean="0">
                <a:latin typeface="Segoe"/>
                <a:ea typeface="ＭＳ ゴシック"/>
              </a:rPr>
              <a:t>projects may be </a:t>
            </a:r>
            <a:br>
              <a:rPr lang="en-US" sz="2000" b="0" i="0" u="none" strike="noStrike" baseline="0" smtClean="0">
                <a:latin typeface="Segoe"/>
                <a:ea typeface="ＭＳ ゴシック"/>
              </a:rPr>
            </a:br>
            <a:r>
              <a:rPr lang="en-US" sz="2000" b="0" i="0" u="none" strike="noStrike" baseline="0" smtClean="0">
                <a:latin typeface="Segoe"/>
                <a:ea typeface="ＭＳ ゴシック"/>
              </a:rPr>
              <a:t>listed in a different </a:t>
            </a:r>
            <a:br>
              <a:rPr lang="en-US" sz="2000" b="0" i="0" u="none" strike="noStrike" baseline="0" smtClean="0">
                <a:latin typeface="Segoe"/>
                <a:ea typeface="ＭＳ ゴシック"/>
              </a:rPr>
            </a:br>
            <a:r>
              <a:rPr lang="en-US" sz="2000" b="0" i="0" u="none" strike="noStrike" baseline="0" smtClean="0">
                <a:latin typeface="Segoe"/>
                <a:ea typeface="ＭＳ ゴシック"/>
              </a:rPr>
              <a:t>order in the Resource </a:t>
            </a:r>
            <a:br>
              <a:rPr lang="en-US" sz="2000" b="0" i="0" u="none" strike="noStrike" baseline="0" smtClean="0">
                <a:latin typeface="Segoe"/>
                <a:ea typeface="ＭＳ ゴシック"/>
              </a:rPr>
            </a:br>
            <a:r>
              <a:rPr lang="en-US" sz="2000" b="0" i="0" u="none" strike="noStrike" baseline="0" smtClean="0">
                <a:latin typeface="Segoe"/>
                <a:ea typeface="ＭＳ ゴシック"/>
              </a:rPr>
              <a:t>Form window depending on which one you opened first.</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16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1600200"/>
            <a:ext cx="5300372" cy="4176249"/>
          </a:xfrm>
          <a:prstGeom prst="rect">
            <a:avLst/>
          </a:prstGeom>
        </p:spPr>
      </p:pic>
    </p:spTree>
    <p:extLst>
      <p:ext uri="{BB962C8B-B14F-4D97-AF65-F5344CB8AC3E}">
        <p14:creationId xmlns:p14="http://schemas.microsoft.com/office/powerpoint/2010/main" val="141482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1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8153400" cy="2825670"/>
          </a:xfrm>
          <a:prstGeom prst="rect">
            <a:avLst/>
          </a:prstGeom>
        </p:spPr>
      </p:pic>
    </p:spTree>
    <p:extLst>
      <p:ext uri="{BB962C8B-B14F-4D97-AF65-F5344CB8AC3E}">
        <p14:creationId xmlns:p14="http://schemas.microsoft.com/office/powerpoint/2010/main" val="11444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0" i="0" u="none" strike="noStrike" baseline="0" smtClean="0">
                <a:latin typeface="Segoe"/>
                <a:ea typeface="ＭＳ ゴシック"/>
              </a:rPr>
              <a:t>In this view, you can see all of the resources in the resource pool and their assignments (in the upper pane), as well as the additional details for the resources (in the lower pane) for all sharer files. </a:t>
            </a:r>
          </a:p>
          <a:p>
            <a:pPr lvl="0" rtl="0"/>
            <a:r>
              <a:rPr lang="en-US" sz="2100" b="0" i="0" u="none" strike="noStrike" baseline="0" smtClean="0">
                <a:latin typeface="Segoe"/>
                <a:ea typeface="ＭＳ ゴシック"/>
              </a:rPr>
              <a:t>Note, for example, that Task 75, Duplicate audio and video masters, to which the Video Editing Studio is assigned, is from the Don Funk Music Video project, and the Review new master, Task 9, is from the Adventure Works Promo project. </a:t>
            </a:r>
          </a:p>
          <a:p>
            <a:pPr lvl="0" rtl="0"/>
            <a:r>
              <a:rPr lang="en-US" sz="2100" b="0" i="0" u="none" strike="noStrike" baseline="0" smtClean="0">
                <a:latin typeface="Segoe"/>
                <a:ea typeface="ＭＳ ゴシック"/>
              </a:rPr>
              <a:t>While the Video Editing Studio was not over allocated in either project, it is actually over allocated when you look at its assignments across projects in this way.</a:t>
            </a:r>
          </a:p>
          <a:p>
            <a:pPr lvl="0" rtl="0"/>
            <a:r>
              <a:rPr lang="en-US" sz="2100" b="0" i="0" u="none" strike="noStrike" baseline="0" smtClean="0">
                <a:latin typeface="Segoe"/>
                <a:ea typeface="ＭＳ ゴシック"/>
              </a:rPr>
              <a:t>Take a minute to select different resource names in the Resource Usage view to see their assignment details in the Resource Form.</a:t>
            </a:r>
            <a:endParaRPr lang="en-US" sz="21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6480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View Assignment Details in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8.	On the ribbon, clear the </a:t>
            </a:r>
            <a:r>
              <a:rPr lang="en-US" b="1" i="0" u="none" strike="noStrike" baseline="0" smtClean="0">
                <a:latin typeface="Segoe"/>
                <a:ea typeface="ＭＳ ゴシック"/>
              </a:rPr>
              <a:t>Details </a:t>
            </a:r>
            <a:r>
              <a:rPr lang="en-US" b="0" i="0" u="none" strike="noStrike" baseline="0" smtClean="0">
                <a:latin typeface="Segoe"/>
                <a:ea typeface="ＭＳ ゴシック"/>
              </a:rPr>
              <a:t>check box.</a:t>
            </a:r>
          </a:p>
          <a:p>
            <a:pPr lvl="1" rtl="0"/>
            <a:r>
              <a:rPr lang="en-US" b="0" i="0" u="none" strike="noStrike" baseline="0" smtClean="0">
                <a:latin typeface="Segoe"/>
                <a:ea typeface="ＭＳ ゴシック"/>
              </a:rPr>
              <a:t>9.	</a:t>
            </a:r>
            <a:r>
              <a:rPr lang="en-US" b="1" i="0" u="none" strike="noStrike" baseline="0" smtClean="0">
                <a:latin typeface="Segoe"/>
                <a:ea typeface="ＭＳ ゴシック"/>
              </a:rPr>
              <a:t>SAVE </a:t>
            </a:r>
            <a:r>
              <a:rPr lang="en-US" b="0" i="0" u="none" strike="noStrike" baseline="0" smtClean="0">
                <a:latin typeface="Segoe"/>
                <a:ea typeface="ＭＳ ゴシック"/>
              </a:rPr>
              <a:t>the project schedule.</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p>
          <a:p>
            <a:pPr lvl="0" rtl="0"/>
            <a:r>
              <a:rPr lang="en-US" b="0" i="0" u="none" strike="noStrike" baseline="0" smtClean="0">
                <a:latin typeface="Segoe"/>
                <a:ea typeface="ＭＳ ゴシック"/>
              </a:rPr>
              <a:t>In this lesson, you changed the view of the resource pool to better view and analyze the information it contains. </a:t>
            </a:r>
          </a:p>
          <a:p>
            <a:pPr lvl="0" rtl="0"/>
            <a:r>
              <a:rPr lang="en-US" b="0" i="0" u="none" strike="noStrike" baseline="0" smtClean="0">
                <a:latin typeface="Segoe"/>
                <a:ea typeface="ＭＳ ゴシック"/>
              </a:rPr>
              <a:t>One of the most important benefits of using a resource pool is that it enables you to see how resources are allocated across projects. </a:t>
            </a:r>
          </a:p>
          <a:p>
            <a:pPr lvl="0" rtl="0"/>
            <a:r>
              <a:rPr lang="en-US" b="0" i="0" u="none" strike="noStrike" baseline="0" smtClean="0">
                <a:latin typeface="Segoe"/>
                <a:ea typeface="ＭＳ ゴシック"/>
              </a:rPr>
              <a:t>You can pinpoint resources that are over allocated across the multiple projects to which they are assigned.</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183239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a:latin typeface="Segoe"/>
                <a:ea typeface="ＭＳ ゴシック"/>
              </a:rPr>
              <a:t>When you make changes to resource assignments in a sharer file, these changes will be reflected in the resource pool as well.</a:t>
            </a:r>
            <a:endParaRPr lang="en-US">
              <a:latin typeface="Times New Roman"/>
              <a:ea typeface="ＭＳ ゴシック"/>
            </a:endParaRPr>
          </a:p>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project schedules you used in the previous exercise. Make sure that </a:t>
            </a:r>
            <a:r>
              <a:rPr lang="en-US" b="1" i="1" u="none" strike="noStrike" baseline="0" smtClean="0">
                <a:latin typeface="Segoe"/>
                <a:ea typeface="ＭＳ ゴシック"/>
              </a:rPr>
              <a:t>Resource Pool 16 </a:t>
            </a:r>
            <a:r>
              <a:rPr lang="en-US" b="0" i="0" u="none" strike="noStrike" baseline="0" smtClean="0">
                <a:latin typeface="Segoe"/>
                <a:ea typeface="ＭＳ ゴシック"/>
              </a:rPr>
              <a:t>is the project schedule in the active window.</a:t>
            </a:r>
          </a:p>
          <a:p>
            <a:pPr lvl="1" rtl="0"/>
            <a:r>
              <a:rPr lang="en-US" b="0" i="0" u="none" strike="noStrike" baseline="0" smtClean="0">
                <a:latin typeface="Segoe"/>
                <a:ea typeface="ＭＳ ゴシック"/>
              </a:rPr>
              <a:t>1.	In the Resource Usage view, scroll until you see Resource 48, </a:t>
            </a:r>
            <a:r>
              <a:rPr lang="en-US" b="1" i="0" u="none" strike="noStrike" baseline="0" smtClean="0">
                <a:latin typeface="Segoe"/>
                <a:ea typeface="ＭＳ ゴシック"/>
              </a:rPr>
              <a:t>Arlene Huff</a:t>
            </a:r>
            <a:r>
              <a:rPr lang="en-US" b="0" i="0" u="none" strike="noStrike" baseline="0" smtClean="0">
                <a:latin typeface="Segoe"/>
                <a:ea typeface="ＭＳ ゴシック"/>
              </a:rPr>
              <a:t>, in the Resource Name column, and then click her name.</a:t>
            </a:r>
          </a:p>
          <a:p>
            <a:pPr lvl="1" rtl="0"/>
            <a:r>
              <a:rPr lang="en-US" b="0" i="0" u="none" strike="noStrike" baseline="0" smtClean="0">
                <a:latin typeface="Segoe"/>
                <a:ea typeface="ＭＳ ゴシック"/>
              </a:rPr>
              <a:t>2.	On the ribbon, click the </a:t>
            </a:r>
            <a:r>
              <a:rPr lang="en-US" b="1" i="0" u="none" strike="noStrike" baseline="0" smtClean="0">
                <a:latin typeface="Segoe"/>
                <a:ea typeface="ＭＳ ゴシック"/>
              </a:rPr>
              <a:t>Details </a:t>
            </a:r>
            <a:r>
              <a:rPr lang="en-US" b="0" i="0" u="none" strike="noStrike" baseline="0" smtClean="0">
                <a:latin typeface="Segoe"/>
                <a:ea typeface="ＭＳ ゴシック"/>
              </a:rPr>
              <a:t>check box. In the lower window, you can see that Arlene Huff has no task assignments in either sharer file.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128694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3.	On the ribbon, click the </a:t>
            </a:r>
            <a:r>
              <a:rPr lang="en-US" b="1" i="0" u="none" strike="noStrike" baseline="0" smtClean="0">
                <a:latin typeface="Segoe"/>
                <a:ea typeface="ＭＳ ゴシック"/>
              </a:rPr>
              <a:t>Switch Windows </a:t>
            </a:r>
            <a:r>
              <a:rPr lang="en-US" b="0" i="0" u="none" strike="noStrike" baseline="0" smtClean="0">
                <a:latin typeface="Segoe"/>
                <a:ea typeface="ＭＳ ゴシック"/>
              </a:rPr>
              <a:t>button, and then click </a:t>
            </a:r>
            <a:r>
              <a:rPr lang="en-US" b="1" i="0" u="none" strike="noStrike" baseline="0" smtClean="0">
                <a:latin typeface="Segoe"/>
                <a:ea typeface="ＭＳ ゴシック"/>
              </a:rPr>
              <a:t>Don Funk Music Video 16</a:t>
            </a:r>
            <a:r>
              <a:rPr lang="en-US" b="0" i="0" u="none" strike="noStrike" baseline="0" smtClean="0">
                <a:latin typeface="Segoe"/>
                <a:ea typeface="ＭＳ ゴシック"/>
              </a:rPr>
              <a:t>. The Don Funk Music Video 16 project is in the active window.</a:t>
            </a:r>
          </a:p>
          <a:p>
            <a:pPr lvl="1" rtl="0"/>
            <a:r>
              <a:rPr lang="en-US" b="0" i="0" u="none" strike="noStrike" baseline="0" smtClean="0">
                <a:latin typeface="Segoe"/>
                <a:ea typeface="ＭＳ ゴシック"/>
              </a:rPr>
              <a:t>4.	On the ribbon, click the </a:t>
            </a:r>
            <a:r>
              <a:rPr lang="en-US" b="1" i="0" u="none" strike="noStrike" baseline="0" smtClean="0">
                <a:latin typeface="Segoe"/>
                <a:ea typeface="ＭＳ ゴシック"/>
              </a:rPr>
              <a:t>Gantt Chart </a:t>
            </a:r>
            <a:r>
              <a:rPr lang="en-US" b="0" i="0" u="none" strike="noStrike" baseline="0" smtClean="0">
                <a:latin typeface="Segoe"/>
                <a:ea typeface="ＭＳ ゴシック"/>
              </a:rPr>
              <a:t>button. The Gantt Chart appears.</a:t>
            </a:r>
          </a:p>
          <a:p>
            <a:pPr lvl="1" rtl="0"/>
            <a:r>
              <a:rPr lang="en-US" b="0" i="0" u="none" strike="noStrike" baseline="0" smtClean="0">
                <a:latin typeface="Segoe"/>
                <a:ea typeface="ＭＳ ゴシック"/>
              </a:rPr>
              <a:t>5.	[Press the </a:t>
            </a:r>
            <a:r>
              <a:rPr lang="en-US" b="1" i="0" u="none" strike="noStrike" baseline="0" smtClean="0">
                <a:latin typeface="Segoe"/>
                <a:ea typeface="ＭＳ ゴシック"/>
              </a:rPr>
              <a:t>F5 </a:t>
            </a:r>
            <a:r>
              <a:rPr lang="en-US" b="0" i="0" u="none" strike="noStrike" baseline="0" smtClean="0">
                <a:latin typeface="Segoe"/>
                <a:ea typeface="ＭＳ ゴシック"/>
              </a:rPr>
              <a:t>key.] In the ID box, type </a:t>
            </a:r>
            <a:r>
              <a:rPr lang="en-US" b="1" i="0" u="none" strike="noStrike" baseline="0" smtClean="0">
                <a:latin typeface="Segoe"/>
                <a:ea typeface="ＭＳ ゴシック"/>
              </a:rPr>
              <a:t>68</a:t>
            </a:r>
            <a:r>
              <a:rPr lang="en-US" b="0" i="0" u="none" strike="noStrike" baseline="0" smtClean="0">
                <a:latin typeface="Segoe"/>
                <a:ea typeface="ＭＳ ゴシック"/>
              </a:rPr>
              <a:t>, and then click </a:t>
            </a:r>
            <a:r>
              <a:rPr lang="en-US" b="1" i="0" u="none" strike="noStrike" baseline="0" smtClean="0">
                <a:latin typeface="Segoe"/>
                <a:ea typeface="ＭＳ ゴシック"/>
              </a:rPr>
              <a:t>OK</a:t>
            </a:r>
            <a:r>
              <a:rPr lang="en-US" b="0" i="0" u="none" strike="noStrike" baseline="0" smtClean="0">
                <a:latin typeface="Segoe"/>
                <a:ea typeface="ＭＳ ゴシック"/>
              </a:rPr>
              <a:t>. The Gantt Chart view scrolls to Task 68.</a:t>
            </a:r>
          </a:p>
          <a:p>
            <a:pPr lvl="1" rtl="0"/>
            <a:r>
              <a:rPr lang="en-US" b="0" i="0" u="none" strike="noStrike" baseline="0" smtClean="0">
                <a:latin typeface="Segoe"/>
                <a:ea typeface="ＭＳ ゴシック"/>
              </a:rPr>
              <a:t>6.	Click on the name of Task 68, </a:t>
            </a:r>
            <a:r>
              <a:rPr lang="en-US" b="1" i="0" u="none" strike="noStrike" baseline="0" smtClean="0">
                <a:latin typeface="Segoe"/>
                <a:ea typeface="ＭＳ ゴシック"/>
              </a:rPr>
              <a:t>Rough audio edit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181496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7.	On the ribbon, click the </a:t>
            </a:r>
            <a:r>
              <a:rPr lang="en-US" b="1" i="0" u="none" strike="noStrike" baseline="0" smtClean="0">
                <a:latin typeface="Segoe"/>
                <a:ea typeface="ＭＳ ゴシック"/>
              </a:rPr>
              <a:t>Resource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Assign Resources </a:t>
            </a:r>
            <a:r>
              <a:rPr lang="en-US" b="0" i="0" u="none" strike="noStrike" baseline="0" smtClean="0">
                <a:latin typeface="Segoe"/>
                <a:ea typeface="ＭＳ ゴシック"/>
              </a:rPr>
              <a:t>button. The Assign Resources dialog box appears.</a:t>
            </a:r>
          </a:p>
          <a:p>
            <a:pPr lvl="1" rtl="0"/>
            <a:r>
              <a:rPr lang="en-US" b="0" i="0" u="none" strike="noStrike" baseline="0" smtClean="0">
                <a:latin typeface="Segoe"/>
                <a:ea typeface="ＭＳ ゴシック"/>
              </a:rPr>
              <a:t>8.	In the Resource Name column in the Assign Resources dialog box, select </a:t>
            </a:r>
            <a:r>
              <a:rPr lang="en-US" b="1" i="0" u="none" strike="noStrike" baseline="0" smtClean="0">
                <a:latin typeface="Segoe"/>
                <a:ea typeface="ＭＳ ゴシック"/>
              </a:rPr>
              <a:t>Arlene Huff</a:t>
            </a:r>
            <a:r>
              <a:rPr lang="en-US" b="0" i="0" u="none" strike="noStrike" baseline="0" smtClean="0">
                <a:latin typeface="Segoe"/>
                <a:ea typeface="ＭＳ ゴシック"/>
              </a:rPr>
              <a:t>, and then click </a:t>
            </a:r>
            <a:r>
              <a:rPr lang="en-US" b="1" i="0" u="none" strike="noStrike" baseline="0" smtClean="0">
                <a:latin typeface="Segoe"/>
                <a:ea typeface="ＭＳ ゴシック"/>
              </a:rPr>
              <a:t>Assign</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9.	Click </a:t>
            </a:r>
            <a:r>
              <a:rPr lang="en-US" b="1" i="0" u="none" strike="noStrike" baseline="0" smtClean="0">
                <a:latin typeface="Segoe"/>
                <a:ea typeface="ＭＳ ゴシック"/>
              </a:rPr>
              <a:t>CLOSE </a:t>
            </a:r>
            <a:r>
              <a:rPr lang="en-US" b="0" i="0" u="none" strike="noStrike" baseline="0" smtClean="0">
                <a:latin typeface="Segoe"/>
                <a:ea typeface="ＭＳ ゴシック"/>
              </a:rPr>
              <a:t>to close the Assign Resources dialog box.</a:t>
            </a:r>
          </a:p>
          <a:p>
            <a:pPr lvl="1" rtl="0"/>
            <a:r>
              <a:rPr lang="en-US" b="0" i="0" u="none" strike="noStrike" baseline="0" smtClean="0">
                <a:latin typeface="Segoe"/>
                <a:ea typeface="ＭＳ ゴシック"/>
                <a:cs typeface="Segoe"/>
              </a:rPr>
              <a:t>10.	</a:t>
            </a:r>
            <a:r>
              <a:rPr lang="en-US" b="0" i="0" u="none" strike="noStrike" baseline="0" smtClean="0">
                <a:latin typeface="Segoe"/>
                <a:ea typeface="ＭＳ ゴシック"/>
              </a:rPr>
              <a:t>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Switch Windows </a:t>
            </a:r>
            <a:r>
              <a:rPr lang="en-US" b="0" i="0" u="none" strike="noStrike" baseline="0" smtClean="0">
                <a:latin typeface="Segoe"/>
                <a:ea typeface="ＭＳ ゴシック"/>
              </a:rPr>
              <a:t>button.</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26180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smtClean="0">
                <a:latin typeface="Segoe"/>
                <a:ea typeface="ＭＳ ゴシック"/>
              </a:rPr>
              <a:t>11.	From the list, click </a:t>
            </a:r>
            <a:r>
              <a:rPr lang="en-US" sz="2000" b="1" i="0" u="none" strike="noStrike" baseline="0" smtClean="0">
                <a:latin typeface="Segoe"/>
                <a:ea typeface="ＭＳ ゴシック"/>
              </a:rPr>
              <a:t>Resource Pool 16 </a:t>
            </a:r>
            <a:r>
              <a:rPr lang="en-US" sz="2000" b="0" i="0" u="none" strike="noStrike" baseline="0" smtClean="0">
                <a:latin typeface="Segoe"/>
                <a:ea typeface="ＭＳ ゴシック"/>
              </a:rPr>
              <a:t>to switch back to the resource pool. Arlene Huff’s new task assignment appears in the resource pool. You may need to scroll the upper window (the Resource Usage view) to see Arlene Huff’s name. Your screen should look similar to the figure below.</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16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244888"/>
            <a:ext cx="5372100" cy="2888462"/>
          </a:xfrm>
          <a:prstGeom prst="rect">
            <a:avLst/>
          </a:prstGeom>
        </p:spPr>
      </p:pic>
    </p:spTree>
    <p:extLst>
      <p:ext uri="{BB962C8B-B14F-4D97-AF65-F5344CB8AC3E}">
        <p14:creationId xmlns:p14="http://schemas.microsoft.com/office/powerpoint/2010/main" val="265676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12.	</a:t>
            </a:r>
            <a:r>
              <a:rPr lang="en-US" b="1" i="0" u="none" strike="noStrike" baseline="0" smtClean="0">
                <a:latin typeface="Segoe"/>
                <a:ea typeface="ＭＳ ゴシック"/>
              </a:rPr>
              <a:t>SAVE </a:t>
            </a:r>
            <a:r>
              <a:rPr lang="en-US" b="0" i="0" u="none" strike="noStrike" baseline="0" smtClean="0">
                <a:latin typeface="Segoe"/>
                <a:ea typeface="ＭＳ ゴシック"/>
              </a:rPr>
              <a:t>each project schedule. (You can either use the task bar at the bottom of your screen to bring each schedule to the active window to save it, or you can click Switch Windows on the ribbon and then select each schedule.)</a:t>
            </a:r>
          </a:p>
          <a:p>
            <a:pPr lvl="1" rtl="0"/>
            <a:r>
              <a:rPr lang="en-US" b="0" i="0" u="none" strike="noStrike" baseline="0" smtClean="0">
                <a:latin typeface="Segoe"/>
                <a:ea typeface="ＭＳ ゴシック"/>
              </a:rPr>
              <a:t>13.	After saving the project schedules, make sure that </a:t>
            </a:r>
            <a:r>
              <a:rPr lang="en-US" b="1" i="1" u="none" strike="noStrike" baseline="0" smtClean="0">
                <a:latin typeface="Segoe"/>
                <a:ea typeface="ＭＳ ゴシック"/>
              </a:rPr>
              <a:t>Resource Pool 16 </a:t>
            </a:r>
            <a:r>
              <a:rPr lang="en-US" b="0" i="0" u="none" strike="noStrike" baseline="0" smtClean="0">
                <a:latin typeface="Segoe"/>
                <a:ea typeface="ＭＳ ゴシック"/>
              </a:rPr>
              <a:t>is in the active window.</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183354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Assignments in a Sharer File</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In this exercise, you made a resource assignment from the resource pool into a sharer file and then viewed the change posted to the resource pool. </a:t>
            </a:r>
          </a:p>
          <a:p>
            <a:pPr lvl="0" rtl="0"/>
            <a:r>
              <a:rPr lang="en-US" b="0" i="0" u="none" strike="noStrike" baseline="0" smtClean="0">
                <a:latin typeface="Segoe"/>
                <a:ea typeface="ＭＳ ゴシック"/>
              </a:rPr>
              <a:t>Recall that an assignment is the matching of a resource to a task. </a:t>
            </a:r>
          </a:p>
          <a:p>
            <a:pPr lvl="0" rtl="0"/>
            <a:r>
              <a:rPr lang="en-US" b="0" i="0" u="none" strike="noStrike" baseline="0" smtClean="0">
                <a:latin typeface="Segoe"/>
                <a:ea typeface="ＭＳ ゴシック"/>
              </a:rPr>
              <a:t>The resource’s assignment details originate in a sharer file, and Microsoft Project updates the resource pool with assignment details as you make them in the sharer file.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2142769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sz="2000">
                <a:latin typeface="Segoe"/>
                <a:ea typeface="ＭＳ ゴシック"/>
              </a:rPr>
              <a:t>When a resource’s information is updated in a resource pool, it is also updated in all of the sharer files linked to that resource pool.</a:t>
            </a:r>
            <a:endParaRPr lang="en-US" sz="2000">
              <a:latin typeface="Times New Roman"/>
              <a:ea typeface="ＭＳ ゴシック"/>
            </a:endParaRPr>
          </a:p>
          <a:p>
            <a:pPr lvl="0" rtl="0"/>
            <a:r>
              <a:rPr lang="en-US" sz="2000" b="1" i="0" u="none" strike="noStrike" baseline="0" smtClean="0">
                <a:latin typeface="Segoe"/>
                <a:ea typeface="ＭＳ ゴシック"/>
              </a:rPr>
              <a:t>USE </a:t>
            </a:r>
            <a:r>
              <a:rPr lang="en-US" sz="2000" b="0" i="0" u="none" strike="noStrike" baseline="0" smtClean="0">
                <a:latin typeface="Segoe"/>
                <a:ea typeface="ＭＳ ゴシック"/>
              </a:rPr>
              <a:t>the project schedules you used in the previous exercise.</a:t>
            </a:r>
          </a:p>
          <a:p>
            <a:pPr lvl="0" rtl="0"/>
            <a:r>
              <a:rPr lang="en-US" sz="2000" b="0" i="0" u="none" strike="noStrike" baseline="0" smtClean="0">
                <a:latin typeface="Segoe"/>
                <a:ea typeface="ＭＳ ゴシック"/>
              </a:rPr>
              <a:t>You have just been told that Jim Kim is not available to work on July 25–26, 2016, because he will be attending a training program.</a:t>
            </a:r>
          </a:p>
          <a:p>
            <a:pPr lvl="1" rtl="0"/>
            <a:r>
              <a:rPr lang="en-US" sz="2000" b="0" i="0" u="none" strike="noStrike" baseline="0" smtClean="0">
                <a:latin typeface="Segoe"/>
                <a:ea typeface="ＭＳ ゴシック"/>
              </a:rPr>
              <a:t>1.	In the Resource Name column, scroll to select resource name 22, </a:t>
            </a:r>
            <a:r>
              <a:rPr lang="en-US" sz="2000" b="1" i="0" u="none" strike="noStrike" baseline="0" smtClean="0">
                <a:latin typeface="Segoe"/>
                <a:ea typeface="ＭＳ ゴシック"/>
              </a:rPr>
              <a:t>Jim Kim</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2.	Click the </a:t>
            </a:r>
            <a:r>
              <a:rPr lang="en-US" sz="2000" b="1" i="0" u="none" strike="noStrike" baseline="0" smtClean="0">
                <a:latin typeface="Segoe"/>
                <a:ea typeface="ＭＳ ゴシック"/>
              </a:rPr>
              <a:t>expand </a:t>
            </a:r>
            <a:r>
              <a:rPr lang="en-US" sz="2000" b="0" i="0" u="none" strike="noStrike" baseline="0" smtClean="0">
                <a:latin typeface="Segoe"/>
                <a:ea typeface="ＭＳ ゴシック"/>
              </a:rPr>
              <a:t>button next to Jim Kim’s name to display all of his assignments below his name. If necessary, scroll the Resource Usage view vertically so that all of Jim Kim’s assignments are visible. Note that Jim is assigned 24 hours of work on the task of Fine audio edit for the Don Funk Music Video 16 project during the week of July 24th</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475220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3.	Double-click </a:t>
            </a:r>
            <a:r>
              <a:rPr lang="en-US" b="1" i="0" u="none" strike="noStrike" baseline="0" smtClean="0">
                <a:latin typeface="Segoe"/>
                <a:ea typeface="ＭＳ ゴシック"/>
              </a:rPr>
              <a:t>Jim Kim’s </a:t>
            </a:r>
            <a:r>
              <a:rPr lang="en-US" b="0" i="0" u="none" strike="noStrike" baseline="0" smtClean="0">
                <a:latin typeface="Segoe"/>
                <a:ea typeface="ＭＳ ゴシック"/>
              </a:rPr>
              <a:t>name. The Resource Information dialog box appears. Click the </a:t>
            </a:r>
            <a:r>
              <a:rPr lang="en-US" b="1" i="0" u="none" strike="noStrike" baseline="0" smtClean="0">
                <a:latin typeface="Segoe"/>
                <a:ea typeface="ＭＳ ゴシック"/>
              </a:rPr>
              <a:t>General </a:t>
            </a:r>
            <a:r>
              <a:rPr lang="en-US" b="0" i="0" u="none" strike="noStrike" baseline="0" smtClean="0">
                <a:latin typeface="Segoe"/>
                <a:ea typeface="ＭＳ ゴシック"/>
              </a:rPr>
              <a:t>tab, if necessary.</a:t>
            </a:r>
          </a:p>
          <a:p>
            <a:pPr lvl="1" rtl="0"/>
            <a:r>
              <a:rPr lang="en-US" b="0" i="0" u="none" strike="noStrike" baseline="0" smtClean="0">
                <a:latin typeface="Segoe"/>
                <a:ea typeface="ＭＳ ゴシック"/>
              </a:rPr>
              <a:t>4.	Click the </a:t>
            </a:r>
            <a:r>
              <a:rPr lang="en-US" b="1" i="0" u="none" strike="noStrike" baseline="0" smtClean="0">
                <a:latin typeface="Segoe"/>
                <a:ea typeface="ＭＳ ゴシック"/>
              </a:rPr>
              <a:t>Change Working Time </a:t>
            </a:r>
            <a:r>
              <a:rPr lang="en-US" b="0" i="0" u="none" strike="noStrike" baseline="0" smtClean="0">
                <a:latin typeface="Segoe"/>
                <a:ea typeface="ＭＳ ゴシック"/>
              </a:rPr>
              <a:t>button. The Change Working Time dialog box appears.</a:t>
            </a:r>
          </a:p>
          <a:p>
            <a:pPr lvl="1" rtl="0"/>
            <a:r>
              <a:rPr lang="en-US" b="0" i="0" u="none" strike="noStrike" baseline="0" smtClean="0">
                <a:latin typeface="Segoe"/>
                <a:ea typeface="ＭＳ ゴシック"/>
              </a:rPr>
              <a:t>5.	Drag the </a:t>
            </a:r>
            <a:r>
              <a:rPr lang="en-US" b="1" i="0" u="none" strike="noStrike" baseline="0" smtClean="0">
                <a:latin typeface="Segoe"/>
                <a:ea typeface="ＭＳ ゴシック"/>
              </a:rPr>
              <a:t>vertical scroll </a:t>
            </a:r>
            <a:r>
              <a:rPr lang="en-US" b="0" i="0" u="none" strike="noStrike" baseline="0" smtClean="0">
                <a:latin typeface="Segoe"/>
                <a:ea typeface="ＭＳ ゴシック"/>
              </a:rPr>
              <a:t>bar or click the </a:t>
            </a:r>
            <a:r>
              <a:rPr lang="en-US" b="1" i="0" u="none" strike="noStrike" baseline="0" smtClean="0">
                <a:latin typeface="Segoe"/>
                <a:ea typeface="ＭＳ ゴシック"/>
              </a:rPr>
              <a:t>up </a:t>
            </a:r>
            <a:r>
              <a:rPr lang="en-US" b="0" i="0" u="none" strike="noStrike" baseline="0" smtClean="0">
                <a:latin typeface="Segoe"/>
                <a:ea typeface="ＭＳ ゴシック"/>
              </a:rPr>
              <a:t>and </a:t>
            </a:r>
            <a:r>
              <a:rPr lang="en-US" b="1" i="0" u="none" strike="noStrike" baseline="0" smtClean="0">
                <a:latin typeface="Segoe"/>
                <a:ea typeface="ＭＳ ゴシック"/>
              </a:rPr>
              <a:t>down arrows </a:t>
            </a:r>
            <a:r>
              <a:rPr lang="en-US" b="0" i="0" u="none" strike="noStrike" baseline="0" smtClean="0">
                <a:latin typeface="Segoe"/>
                <a:ea typeface="ＭＳ ゴシック"/>
              </a:rPr>
              <a:t>next to the calendar until July 2016 appears.</a:t>
            </a:r>
          </a:p>
          <a:p>
            <a:pPr lvl="1" rtl="0"/>
            <a:r>
              <a:rPr lang="en-US" b="0" i="0" u="none" strike="noStrike" baseline="0" smtClean="0">
                <a:latin typeface="Segoe"/>
                <a:ea typeface="ＭＳ ゴシック"/>
              </a:rPr>
              <a:t>6.	Select the dates </a:t>
            </a:r>
            <a:r>
              <a:rPr lang="en-US" b="1" i="0" u="none" strike="noStrike" baseline="0" smtClean="0">
                <a:latin typeface="Segoe"/>
                <a:ea typeface="ＭＳ ゴシック"/>
              </a:rPr>
              <a:t>July 25 </a:t>
            </a:r>
            <a:r>
              <a:rPr lang="en-US" b="0" i="0" u="none" strike="noStrike" baseline="0" smtClean="0">
                <a:latin typeface="Segoe"/>
                <a:ea typeface="ＭＳ ゴシック"/>
              </a:rPr>
              <a:t>and </a:t>
            </a:r>
            <a:r>
              <a:rPr lang="en-US" b="1" i="0" u="none" strike="noStrike" baseline="0" smtClean="0">
                <a:latin typeface="Segoe"/>
                <a:ea typeface="ＭＳ ゴシック"/>
              </a:rPr>
              <a:t>26</a:t>
            </a:r>
            <a:r>
              <a:rPr lang="en-US" b="0" i="0" u="none" strike="noStrike" baseline="0" smtClean="0">
                <a:latin typeface="Times New Roman"/>
                <a:ea typeface="ＭＳ ゴシック"/>
              </a:rPr>
              <a:t>.</a:t>
            </a:r>
          </a:p>
          <a:p>
            <a:pPr lvl="1"/>
            <a:r>
              <a:rPr lang="en-US">
                <a:latin typeface="Segoe"/>
                <a:ea typeface="ＭＳ ゴシック"/>
              </a:rPr>
              <a:t>7.	On the Exceptions tab below the calendar, under the Name column heading, click the first </a:t>
            </a:r>
            <a:r>
              <a:rPr lang="en-US" b="1">
                <a:latin typeface="Segoe"/>
                <a:ea typeface="ＭＳ ゴシック"/>
              </a:rPr>
              <a:t>empty cell</a:t>
            </a:r>
            <a:r>
              <a:rPr lang="en-US">
                <a:latin typeface="Segoe"/>
                <a:ea typeface="ＭＳ ゴシック"/>
              </a:rPr>
              <a:t>. Type </a:t>
            </a:r>
            <a:r>
              <a:rPr lang="en-US" b="1">
                <a:latin typeface="Segoe"/>
                <a:ea typeface="ＭＳ ゴシック"/>
              </a:rPr>
              <a:t>Training Class </a:t>
            </a:r>
            <a:r>
              <a:rPr lang="en-US">
                <a:latin typeface="Segoe"/>
                <a:ea typeface="ＭＳ ゴシック"/>
              </a:rPr>
              <a:t>and [press </a:t>
            </a:r>
            <a:r>
              <a:rPr lang="en-US" b="1">
                <a:latin typeface="Segoe"/>
                <a:ea typeface="ＭＳ ゴシック"/>
              </a:rPr>
              <a:t>Enter</a:t>
            </a:r>
            <a:r>
              <a:rPr lang="en-US">
                <a:latin typeface="Segoe"/>
                <a:ea typeface="ＭＳ ゴシック"/>
              </a:rPr>
              <a:t>]. Microsoft Project fills the Start and Finish cells with 7/25/2016 and 7/26/2016, respectively, and sets these dates to nonworking time. Your screen should look like the figure on the next slide.</a:t>
            </a:r>
            <a:endParaRPr lang="en-US">
              <a:latin typeface="Times New Roman"/>
              <a:ea typeface="ＭＳ ゴシック"/>
            </a:endParaRP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275234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In Microsoft Project, you can use the Share Resources dialog box to create a resource pool.</a:t>
            </a:r>
          </a:p>
          <a:p>
            <a:pPr lvl="0" rtl="0"/>
            <a:r>
              <a:rPr lang="en-US" sz="2000" b="0" i="0" u="none" strike="noStrike" baseline="0" smtClean="0">
                <a:latin typeface="Segoe"/>
                <a:ea typeface="ＭＳ ゴシック"/>
              </a:rPr>
              <a:t>The Share Resources </a:t>
            </a:r>
            <a:br>
              <a:rPr lang="en-US" sz="2000" b="0" i="0" u="none" strike="noStrike" baseline="0" smtClean="0">
                <a:latin typeface="Segoe"/>
                <a:ea typeface="ＭＳ ゴシック"/>
              </a:rPr>
            </a:br>
            <a:r>
              <a:rPr lang="en-US" sz="2000" b="0" i="0" u="none" strike="noStrike" baseline="0" smtClean="0">
                <a:latin typeface="Segoe"/>
                <a:ea typeface="ＭＳ ゴシック"/>
              </a:rPr>
              <a:t>dialog box enables you </a:t>
            </a:r>
            <a:br>
              <a:rPr lang="en-US" sz="2000" b="0" i="0" u="none" strike="noStrike" baseline="0" smtClean="0">
                <a:latin typeface="Segoe"/>
                <a:ea typeface="ＭＳ ゴシック"/>
              </a:rPr>
            </a:br>
            <a:r>
              <a:rPr lang="en-US" sz="2000" b="0" i="0" u="none" strike="noStrike" baseline="0" smtClean="0">
                <a:latin typeface="Segoe"/>
                <a:ea typeface="ＭＳ ゴシック"/>
              </a:rPr>
              <a:t>to select the options </a:t>
            </a:r>
            <a:br>
              <a:rPr lang="en-US" sz="2000" b="0" i="0" u="none" strike="noStrike" baseline="0" smtClean="0">
                <a:latin typeface="Segoe"/>
                <a:ea typeface="ＭＳ ゴシック"/>
              </a:rPr>
            </a:br>
            <a:r>
              <a:rPr lang="en-US" sz="2000" b="0" i="0" u="none" strike="noStrike" baseline="0" smtClean="0">
                <a:latin typeface="Segoe"/>
                <a:ea typeface="ＭＳ ゴシック"/>
              </a:rPr>
              <a:t>you want when </a:t>
            </a:r>
            <a:br>
              <a:rPr lang="en-US" sz="2000" b="0" i="0" u="none" strike="noStrike" baseline="0" smtClean="0">
                <a:latin typeface="Segoe"/>
                <a:ea typeface="ＭＳ ゴシック"/>
              </a:rPr>
            </a:br>
            <a:r>
              <a:rPr lang="en-US" sz="2000" b="0" i="0" u="none" strike="noStrike" baseline="0" smtClean="0">
                <a:latin typeface="Segoe"/>
                <a:ea typeface="ＭＳ ゴシック"/>
              </a:rPr>
              <a:t>creating a resource </a:t>
            </a:r>
            <a:br>
              <a:rPr lang="en-US" sz="2000" b="0" i="0" u="none" strike="noStrike" baseline="0" smtClean="0">
                <a:latin typeface="Segoe"/>
                <a:ea typeface="ＭＳ ゴシック"/>
              </a:rPr>
            </a:br>
            <a:r>
              <a:rPr lang="en-US" sz="2000" b="0" i="0" u="none" strike="noStrike" baseline="0" smtClean="0">
                <a:latin typeface="Segoe"/>
                <a:ea typeface="ＭＳ ゴシック"/>
              </a:rPr>
              <a:t>pool, including the </a:t>
            </a:r>
            <a:br>
              <a:rPr lang="en-US" sz="2000" b="0" i="0" u="none" strike="noStrike" baseline="0" smtClean="0">
                <a:latin typeface="Segoe"/>
                <a:ea typeface="ＭＳ ゴシック"/>
              </a:rPr>
            </a:br>
            <a:r>
              <a:rPr lang="en-US" sz="2000" b="0" i="0" u="none" strike="noStrike" baseline="0" smtClean="0">
                <a:latin typeface="Segoe"/>
                <a:ea typeface="ＭＳ ゴシック"/>
              </a:rPr>
              <a:t>project schedule or </a:t>
            </a:r>
            <a:br>
              <a:rPr lang="en-US" sz="2000" b="0" i="0" u="none" strike="noStrike" baseline="0" smtClean="0">
                <a:latin typeface="Segoe"/>
                <a:ea typeface="ＭＳ ゴシック"/>
              </a:rPr>
            </a:br>
            <a:r>
              <a:rPr lang="en-US" sz="2000" b="0" i="0" u="none" strike="noStrike" baseline="0" smtClean="0">
                <a:latin typeface="Segoe"/>
                <a:ea typeface="ＭＳ ゴシック"/>
              </a:rPr>
              <a:t>resource pool to which </a:t>
            </a:r>
            <a:br>
              <a:rPr lang="en-US" sz="2000" b="0" i="0" u="none" strike="noStrike" baseline="0" smtClean="0">
                <a:latin typeface="Segoe"/>
                <a:ea typeface="ＭＳ ゴシック"/>
              </a:rPr>
            </a:br>
            <a:r>
              <a:rPr lang="en-US" sz="2000" b="0" i="0" u="none" strike="noStrike" baseline="0" smtClean="0">
                <a:latin typeface="Segoe"/>
                <a:ea typeface="ＭＳ ゴシック"/>
              </a:rPr>
              <a:t>you want to add your </a:t>
            </a:r>
            <a:br>
              <a:rPr lang="en-US" sz="2000" b="0" i="0" u="none" strike="noStrike" baseline="0" smtClean="0">
                <a:latin typeface="Segoe"/>
                <a:ea typeface="ＭＳ ゴシック"/>
              </a:rPr>
            </a:br>
            <a:r>
              <a:rPr lang="en-US" sz="2000" b="0" i="0" u="none" strike="noStrike" baseline="0" smtClean="0">
                <a:latin typeface="Segoe"/>
                <a:ea typeface="ＭＳ ゴシック"/>
              </a:rPr>
              <a:t>file as a sharer file and whether you want the resource pool or sharer file to take precedence in case of conflict.</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16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159000"/>
            <a:ext cx="5094651" cy="2654300"/>
          </a:xfrm>
          <a:prstGeom prst="rect">
            <a:avLst/>
          </a:prstGeom>
        </p:spPr>
      </p:pic>
    </p:spTree>
    <p:extLst>
      <p:ext uri="{BB962C8B-B14F-4D97-AF65-F5344CB8AC3E}">
        <p14:creationId xmlns:p14="http://schemas.microsoft.com/office/powerpoint/2010/main" val="362254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16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023" y="1714500"/>
            <a:ext cx="5251163" cy="4381500"/>
          </a:xfrm>
          <a:prstGeom prst="rect">
            <a:avLst/>
          </a:prstGeom>
        </p:spPr>
      </p:pic>
    </p:spTree>
    <p:extLst>
      <p:ext uri="{BB962C8B-B14F-4D97-AF65-F5344CB8AC3E}">
        <p14:creationId xmlns:p14="http://schemas.microsoft.com/office/powerpoint/2010/main" val="1813825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smtClean="0">
                <a:latin typeface="Segoe"/>
                <a:ea typeface="ＭＳ ゴシック"/>
              </a:rPr>
              <a:t>8.	Click </a:t>
            </a:r>
            <a:r>
              <a:rPr lang="en-US" sz="2000" b="1" i="0" u="none" strike="noStrike" baseline="0" smtClean="0">
                <a:latin typeface="Segoe"/>
                <a:ea typeface="ＭＳ ゴシック"/>
              </a:rPr>
              <a:t>OK </a:t>
            </a:r>
            <a:r>
              <a:rPr lang="en-US" sz="2000" b="0" i="0" u="none" strike="noStrike" baseline="0" smtClean="0">
                <a:latin typeface="Segoe"/>
                <a:ea typeface="ＭＳ ゴシック"/>
              </a:rPr>
              <a:t>to close the Change Working Time dialog box. Click </a:t>
            </a:r>
            <a:r>
              <a:rPr lang="en-US" sz="2000" b="1" i="0" u="none" strike="noStrike" baseline="0" smtClean="0">
                <a:latin typeface="Segoe"/>
                <a:ea typeface="ＭＳ ゴシック"/>
              </a:rPr>
              <a:t>OK </a:t>
            </a:r>
            <a:r>
              <a:rPr lang="en-US" sz="2000" b="0" i="0" u="none" strike="noStrike" baseline="0" smtClean="0">
                <a:latin typeface="Segoe"/>
                <a:ea typeface="ＭＳ ゴシック"/>
              </a:rPr>
              <a:t>again to close the Resource Information dialog box. Scroll the screen so that July 25 and 26 are visible. Notice that Jim Kim now has no work scheduled for July 25 and July 26, 2016 (previously he had). Your screen should look similar to the</a:t>
            </a:r>
            <a:r>
              <a:rPr lang="en-US" sz="2000" b="0" i="0" u="none" strike="noStrike" smtClean="0">
                <a:latin typeface="Segoe"/>
                <a:ea typeface="ＭＳ ゴシック"/>
              </a:rPr>
              <a:t> f</a:t>
            </a:r>
            <a:r>
              <a:rPr lang="en-US" sz="2000" b="0" i="0" u="none" strike="noStrike" baseline="0" smtClean="0">
                <a:latin typeface="Segoe"/>
                <a:ea typeface="ＭＳ ゴシック"/>
              </a:rPr>
              <a:t>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16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0" y="3200400"/>
            <a:ext cx="5842000" cy="3029392"/>
          </a:xfrm>
          <a:prstGeom prst="rect">
            <a:avLst/>
          </a:prstGeom>
        </p:spPr>
      </p:pic>
    </p:spTree>
    <p:extLst>
      <p:ext uri="{BB962C8B-B14F-4D97-AF65-F5344CB8AC3E}">
        <p14:creationId xmlns:p14="http://schemas.microsoft.com/office/powerpoint/2010/main" val="285638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a:latin typeface="Segoe"/>
                <a:ea typeface="ＭＳ ゴシック"/>
              </a:rPr>
              <a:t>9.	On the ribbon, click the </a:t>
            </a:r>
            <a:r>
              <a:rPr lang="en-US" b="1">
                <a:latin typeface="Segoe"/>
                <a:ea typeface="ＭＳ ゴシック"/>
              </a:rPr>
              <a:t>Switch Windows </a:t>
            </a:r>
            <a:r>
              <a:rPr lang="en-US">
                <a:latin typeface="Segoe"/>
                <a:ea typeface="ＭＳ ゴシック"/>
              </a:rPr>
              <a:t>button, and then click </a:t>
            </a:r>
            <a:r>
              <a:rPr lang="en-US" b="1">
                <a:latin typeface="Segoe"/>
                <a:ea typeface="ＭＳ ゴシック"/>
              </a:rPr>
              <a:t>Adventure Works Promo 16</a:t>
            </a:r>
            <a:r>
              <a:rPr lang="en-US">
                <a:latin typeface="Times New Roman"/>
                <a:ea typeface="ＭＳ ゴシック"/>
              </a:rPr>
              <a:t>.</a:t>
            </a:r>
          </a:p>
          <a:p>
            <a:pPr lvl="1" rtl="0"/>
            <a:r>
              <a:rPr lang="en-US" b="0" i="0" u="none" strike="noStrike" baseline="0" smtClean="0">
                <a:latin typeface="Segoe"/>
                <a:ea typeface="ＭＳ ゴシック"/>
              </a:rPr>
              <a:t>1</a:t>
            </a:r>
            <a:r>
              <a:rPr lang="en-US" b="0" i="0" u="none" strike="noStrike" baseline="0" smtClean="0">
                <a:latin typeface="Times New Roman"/>
                <a:ea typeface="ＭＳ ゴシック"/>
              </a:rPr>
              <a:t>0.	</a:t>
            </a:r>
            <a:r>
              <a:rPr lang="en-US" b="0" i="0" u="none" strike="noStrike" baseline="0" smtClean="0">
                <a:latin typeface="Segoe"/>
                <a:ea typeface="ＭＳ ゴシック"/>
              </a:rPr>
              <a:t>In the Resource Name column, select the resource name of </a:t>
            </a:r>
            <a:r>
              <a:rPr lang="en-US" b="1" i="0" u="none" strike="noStrike" baseline="0" smtClean="0">
                <a:latin typeface="Segoe"/>
                <a:ea typeface="ＭＳ ゴシック"/>
              </a:rPr>
              <a:t>Jim Kim </a:t>
            </a:r>
            <a:r>
              <a:rPr lang="en-US" b="0" i="0" u="none" strike="noStrike" baseline="0" smtClean="0">
                <a:latin typeface="Segoe"/>
                <a:ea typeface="ＭＳ ゴシック"/>
              </a:rPr>
              <a:t>(resource 22).</a:t>
            </a:r>
          </a:p>
          <a:p>
            <a:pPr lvl="1" rtl="0"/>
            <a:r>
              <a:rPr lang="en-US" b="0" i="0" u="none" strike="noStrike" baseline="0" smtClean="0">
                <a:latin typeface="Segoe"/>
                <a:ea typeface="ＭＳ ゴシック"/>
              </a:rPr>
              <a:t>11.	Double-click </a:t>
            </a:r>
            <a:r>
              <a:rPr lang="en-US" b="1" i="0" u="none" strike="noStrike" baseline="0" smtClean="0">
                <a:latin typeface="Segoe"/>
                <a:ea typeface="ＭＳ ゴシック"/>
              </a:rPr>
              <a:t>Jim Kim’s </a:t>
            </a:r>
            <a:r>
              <a:rPr lang="en-US" b="0" i="0" u="none" strike="noStrike" baseline="0" smtClean="0">
                <a:latin typeface="Segoe"/>
                <a:ea typeface="ＭＳ ゴシック"/>
              </a:rPr>
              <a:t>name. In the Resource Information dialog box that appears, click the </a:t>
            </a:r>
            <a:r>
              <a:rPr lang="en-US" b="1" i="0" u="none" strike="noStrike" baseline="0" smtClean="0">
                <a:latin typeface="Segoe"/>
                <a:ea typeface="ＭＳ ゴシック"/>
              </a:rPr>
              <a:t>Change Working Time </a:t>
            </a:r>
            <a:r>
              <a:rPr lang="en-US" b="0" i="0" u="none" strike="noStrike" baseline="0" smtClean="0">
                <a:latin typeface="Segoe"/>
                <a:ea typeface="ＭＳ ゴシック"/>
              </a:rPr>
              <a:t>button. The Change Working Time dialog box appears.</a:t>
            </a:r>
          </a:p>
          <a:p>
            <a:pPr lvl="1" rtl="0"/>
            <a:r>
              <a:rPr lang="en-US" b="0" i="0" u="none" strike="noStrike" baseline="0" smtClean="0">
                <a:latin typeface="Segoe"/>
                <a:ea typeface="ＭＳ ゴシック"/>
              </a:rPr>
              <a:t>12.	Drag the </a:t>
            </a:r>
            <a:r>
              <a:rPr lang="en-US" b="1" i="0" u="none" strike="noStrike" baseline="0" smtClean="0">
                <a:latin typeface="Segoe"/>
                <a:ea typeface="ＭＳ ゴシック"/>
              </a:rPr>
              <a:t>vertical scroll </a:t>
            </a:r>
            <a:r>
              <a:rPr lang="en-US" b="0" i="0" u="none" strike="noStrike" baseline="0" smtClean="0">
                <a:latin typeface="Segoe"/>
                <a:ea typeface="ＭＳ ゴシック"/>
              </a:rPr>
              <a:t>bar or click the </a:t>
            </a:r>
            <a:r>
              <a:rPr lang="en-US" b="1" i="0" u="none" strike="noStrike" baseline="0" smtClean="0">
                <a:latin typeface="Segoe"/>
                <a:ea typeface="ＭＳ ゴシック"/>
              </a:rPr>
              <a:t>up </a:t>
            </a:r>
            <a:r>
              <a:rPr lang="en-US" b="0" i="0" u="none" strike="noStrike" baseline="0" smtClean="0">
                <a:latin typeface="Segoe"/>
                <a:ea typeface="ＭＳ ゴシック"/>
              </a:rPr>
              <a:t>and </a:t>
            </a:r>
            <a:r>
              <a:rPr lang="en-US" b="1" i="0" u="none" strike="noStrike" baseline="0" smtClean="0">
                <a:latin typeface="Segoe"/>
                <a:ea typeface="ＭＳ ゴシック"/>
              </a:rPr>
              <a:t>down arrows </a:t>
            </a:r>
            <a:r>
              <a:rPr lang="en-US" b="0" i="0" u="none" strike="noStrike" baseline="0" smtClean="0">
                <a:latin typeface="Segoe"/>
                <a:ea typeface="ＭＳ ゴシック"/>
              </a:rPr>
              <a:t>next to the calendar until July 2016 appears. Click the date </a:t>
            </a:r>
            <a:r>
              <a:rPr lang="en-US" b="1" i="0" u="none" strike="noStrike" baseline="0" smtClean="0">
                <a:latin typeface="Segoe"/>
                <a:ea typeface="ＭＳ ゴシック"/>
              </a:rPr>
              <a:t>July 25</a:t>
            </a:r>
            <a:r>
              <a:rPr lang="en-US" b="0" i="0" u="none" strike="noStrike" baseline="0" smtClean="0">
                <a:latin typeface="Segoe"/>
                <a:ea typeface="ＭＳ ゴシック"/>
              </a:rPr>
              <a:t>, and then click </a:t>
            </a:r>
            <a:r>
              <a:rPr lang="en-US" b="1" i="0" u="none" strike="noStrike" baseline="0" smtClean="0">
                <a:latin typeface="Segoe"/>
                <a:ea typeface="ＭＳ ゴシック"/>
              </a:rPr>
              <a:t>July 26</a:t>
            </a:r>
            <a:r>
              <a:rPr lang="en-US" b="0" i="0" u="none" strike="noStrike" baseline="0" smtClean="0">
                <a:latin typeface="Segoe"/>
                <a:ea typeface="ＭＳ ゴシック"/>
              </a:rPr>
              <a:t>. The notes next to the calendar indicate that both of these days are nonworking.</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391833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13.	Click </a:t>
            </a:r>
            <a:r>
              <a:rPr lang="en-US" b="1" i="0" u="none" strike="noStrike" baseline="0" smtClean="0">
                <a:latin typeface="Segoe"/>
                <a:ea typeface="ＭＳ ゴシック"/>
              </a:rPr>
              <a:t>Cancel </a:t>
            </a:r>
            <a:r>
              <a:rPr lang="en-US" b="0" i="0" u="none" strike="noStrike" baseline="0" smtClean="0">
                <a:latin typeface="Segoe"/>
                <a:ea typeface="ＭＳ ゴシック"/>
              </a:rPr>
              <a:t>to close the Change Working Time dialog box. Click </a:t>
            </a:r>
            <a:r>
              <a:rPr lang="en-US" b="1" i="0" u="none" strike="noStrike" baseline="0" smtClean="0">
                <a:latin typeface="Segoe"/>
                <a:ea typeface="ＭＳ ゴシック"/>
              </a:rPr>
              <a:t>Cancel </a:t>
            </a:r>
            <a:r>
              <a:rPr lang="en-US" b="0" i="0" u="none" strike="noStrike" baseline="0" smtClean="0">
                <a:latin typeface="Segoe"/>
                <a:ea typeface="ＭＳ ゴシック"/>
              </a:rPr>
              <a:t>again to close the Resource Information dialog box.</a:t>
            </a:r>
          </a:p>
          <a:p>
            <a:pPr lvl="1" rtl="0"/>
            <a:r>
              <a:rPr lang="en-US" b="0" i="0" u="none" strike="noStrike" baseline="0" smtClean="0">
                <a:latin typeface="Segoe"/>
                <a:ea typeface="ＭＳ ゴシック"/>
              </a:rPr>
              <a:t>14.	</a:t>
            </a:r>
            <a:r>
              <a:rPr lang="en-US" b="1" i="0" u="none" strike="noStrike" baseline="0" smtClean="0">
                <a:latin typeface="Segoe"/>
                <a:ea typeface="ＭＳ ゴシック"/>
              </a:rPr>
              <a:t>SAVE </a:t>
            </a:r>
            <a:r>
              <a:rPr lang="en-US" b="0" i="0" u="none" strike="noStrike" baseline="0" smtClean="0">
                <a:latin typeface="Segoe"/>
                <a:ea typeface="ＭＳ ゴシック"/>
              </a:rPr>
              <a:t>all of the project schedules.</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359726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 Resource in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Another key benefit of using resource pools is that you have a central location to enter resource details, such as working time and cost rates, and any updates you make to the resource pool are made available in all of the sharer files. </a:t>
            </a:r>
          </a:p>
          <a:p>
            <a:pPr lvl="0" rtl="0"/>
            <a:r>
              <a:rPr lang="en-US" sz="2000" b="0" i="0" u="none" strike="noStrike" baseline="0" smtClean="0">
                <a:latin typeface="Segoe"/>
                <a:ea typeface="ＭＳ ゴシック"/>
              </a:rPr>
              <a:t>This is particularly useful in organizations with large numbers of resources working on multiple projects. In larger organizations, employees such as line managers, resource managers, or even staff in a program office may be responsible for keeping general resource information updates. </a:t>
            </a:r>
          </a:p>
          <a:p>
            <a:pPr lvl="0" rtl="0"/>
            <a:r>
              <a:rPr lang="en-US" sz="2000" b="0" i="0" u="none" strike="noStrike" baseline="0" smtClean="0">
                <a:latin typeface="Segoe"/>
                <a:ea typeface="ＭＳ ゴシック"/>
              </a:rPr>
              <a:t>A </a:t>
            </a:r>
            <a:r>
              <a:rPr lang="en-US" sz="2000" b="1" i="1" u="none" strike="noStrike" baseline="0" smtClean="0">
                <a:latin typeface="Segoe"/>
                <a:ea typeface="ＭＳ ゴシック"/>
              </a:rPr>
              <a:t>program office </a:t>
            </a:r>
            <a:r>
              <a:rPr lang="en-US" sz="2000" b="0" i="0" u="none" strike="noStrike" baseline="0" smtClean="0">
                <a:latin typeface="Segoe"/>
                <a:ea typeface="ＭＳ ゴシック"/>
              </a:rPr>
              <a:t>is a group that oversees a collection of projects (such as producing doors and producing engines), each of which is part of a complete deliverable (such as an automobile) and the organization’s strategic objectives. A program office may also be called a project management office or a PMO.</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2435567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a:latin typeface="Segoe"/>
                <a:ea typeface="ＭＳ ゴシック"/>
              </a:rPr>
              <a:t>Any working time change that you make in the resource pool will update to all sharer files.</a:t>
            </a:r>
            <a:endParaRPr lang="en-US">
              <a:latin typeface="Times New Roman"/>
              <a:ea typeface="ＭＳ ゴシック"/>
            </a:endParaRPr>
          </a:p>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project schedules you used in the previous exercise.</a:t>
            </a:r>
          </a:p>
          <a:p>
            <a:pPr lvl="0" rtl="0"/>
            <a:r>
              <a:rPr lang="en-US" b="0" i="0" u="none" strike="noStrike" baseline="0" smtClean="0">
                <a:latin typeface="Segoe"/>
                <a:ea typeface="ＭＳ ゴシック"/>
              </a:rPr>
              <a:t>The entire company (Southridge Video) will be attending a company picnic on July 15, 2011, and you want this to be a nonworking day for all sharer projects.</a:t>
            </a:r>
          </a:p>
          <a:p>
            <a:pPr lvl="1" rtl="0"/>
            <a:r>
              <a:rPr lang="en-US" b="0" i="0" u="none" strike="noStrike" baseline="0" smtClean="0">
                <a:latin typeface="Segoe"/>
                <a:ea typeface="ＭＳ ゴシック"/>
              </a:rPr>
              <a:t>1.	On the View ribbon, click the </a:t>
            </a:r>
            <a:r>
              <a:rPr lang="en-US" b="1" i="0" u="none" strike="noStrike" baseline="0" smtClean="0">
                <a:latin typeface="Segoe"/>
                <a:ea typeface="ＭＳ ゴシック"/>
              </a:rPr>
              <a:t>Switch Windows </a:t>
            </a:r>
            <a:r>
              <a:rPr lang="en-US" b="0" i="0" u="none" strike="noStrike" baseline="0" smtClean="0">
                <a:latin typeface="Segoe"/>
                <a:ea typeface="ＭＳ ゴシック"/>
              </a:rPr>
              <a:t>button, and then click </a:t>
            </a:r>
            <a:r>
              <a:rPr lang="en-US" b="1" i="0" u="none" strike="noStrike" baseline="0" smtClean="0">
                <a:latin typeface="Segoe"/>
                <a:ea typeface="ＭＳ ゴシック"/>
              </a:rPr>
              <a:t>Resource Pool 16</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2.	On the ribbon, click the </a:t>
            </a:r>
            <a:r>
              <a:rPr lang="en-US" b="1" i="0" u="none" strike="noStrike" baseline="0" smtClean="0">
                <a:latin typeface="Segoe"/>
                <a:ea typeface="ＭＳ ゴシック"/>
              </a:rPr>
              <a:t>Project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Change Working Time </a:t>
            </a:r>
            <a:r>
              <a:rPr lang="en-US" b="0" i="0" u="none" strike="noStrike" baseline="0" smtClean="0">
                <a:latin typeface="Segoe"/>
                <a:ea typeface="ＭＳ ゴシック"/>
              </a:rPr>
              <a:t>button. The Change Working Time dialog box appears.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4010189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3.	In the For calendar box, select </a:t>
            </a:r>
            <a:r>
              <a:rPr lang="en-US" b="1" i="0" u="none" strike="noStrike" baseline="0" smtClean="0">
                <a:latin typeface="Segoe"/>
                <a:ea typeface="ＭＳ ゴシック"/>
              </a:rPr>
              <a:t>Standard (Project Calendar) </a:t>
            </a:r>
            <a:r>
              <a:rPr lang="en-US" b="0" i="0" u="none" strike="noStrike" baseline="0" smtClean="0">
                <a:latin typeface="Segoe"/>
                <a:ea typeface="ＭＳ ゴシック"/>
              </a:rPr>
              <a:t>from the dropdown list.</a:t>
            </a:r>
          </a:p>
          <a:p>
            <a:pPr lvl="1" rtl="0"/>
            <a:r>
              <a:rPr lang="en-US" b="0" i="0" u="none" strike="noStrike" baseline="0" smtClean="0">
                <a:latin typeface="Segoe"/>
                <a:ea typeface="ＭＳ ゴシック"/>
              </a:rPr>
              <a:t>4.	Drag the </a:t>
            </a:r>
            <a:r>
              <a:rPr lang="en-US" b="1" i="0" u="none" strike="noStrike" baseline="0" smtClean="0">
                <a:latin typeface="Segoe"/>
                <a:ea typeface="ＭＳ ゴシック"/>
              </a:rPr>
              <a:t>vertical scroll </a:t>
            </a:r>
            <a:r>
              <a:rPr lang="en-US" b="0" i="0" u="none" strike="noStrike" baseline="0" smtClean="0">
                <a:latin typeface="Segoe"/>
                <a:ea typeface="ＭＳ ゴシック"/>
              </a:rPr>
              <a:t>bar or click the </a:t>
            </a:r>
            <a:r>
              <a:rPr lang="en-US" b="1" i="0" u="none" strike="noStrike" baseline="0" smtClean="0">
                <a:latin typeface="Segoe"/>
                <a:ea typeface="ＭＳ ゴシック"/>
              </a:rPr>
              <a:t>up </a:t>
            </a:r>
            <a:r>
              <a:rPr lang="en-US" b="0" i="0" u="none" strike="noStrike" baseline="0" smtClean="0">
                <a:latin typeface="Segoe"/>
                <a:ea typeface="ＭＳ ゴシック"/>
              </a:rPr>
              <a:t>and </a:t>
            </a:r>
            <a:r>
              <a:rPr lang="en-US" b="1" i="0" u="none" strike="noStrike" baseline="0" smtClean="0">
                <a:latin typeface="Segoe"/>
                <a:ea typeface="ＭＳ ゴシック"/>
              </a:rPr>
              <a:t>down arrows </a:t>
            </a:r>
            <a:r>
              <a:rPr lang="en-US" b="0" i="0" u="none" strike="noStrike" baseline="0" smtClean="0">
                <a:latin typeface="Segoe"/>
                <a:ea typeface="ＭＳ ゴシック"/>
              </a:rPr>
              <a:t>next to the calendar until July 2016 appears. Click the date </a:t>
            </a:r>
            <a:r>
              <a:rPr lang="en-US" b="1" i="0" u="none" strike="noStrike" baseline="0" smtClean="0">
                <a:latin typeface="Segoe"/>
                <a:ea typeface="ＭＳ ゴシック"/>
              </a:rPr>
              <a:t>July 15</a:t>
            </a:r>
            <a:r>
              <a:rPr lang="en-US" b="0" i="0" u="none" strike="noStrike" baseline="0" smtClean="0">
                <a:latin typeface="Times New Roman"/>
                <a:ea typeface="ＭＳ ゴシック"/>
              </a:rPr>
              <a:t>.</a:t>
            </a:r>
          </a:p>
          <a:p>
            <a:pPr lvl="1"/>
            <a:r>
              <a:rPr lang="en-US">
                <a:latin typeface="Segoe"/>
                <a:ea typeface="ＭＳ ゴシック"/>
              </a:rPr>
              <a:t>5.	On the Exceptions tab below the calendar, under the Name column heading, click the first </a:t>
            </a:r>
            <a:r>
              <a:rPr lang="en-US" b="1">
                <a:latin typeface="Segoe"/>
                <a:ea typeface="ＭＳ ゴシック"/>
              </a:rPr>
              <a:t>empty cell</a:t>
            </a:r>
            <a:r>
              <a:rPr lang="en-US">
                <a:latin typeface="Segoe"/>
                <a:ea typeface="ＭＳ ゴシック"/>
              </a:rPr>
              <a:t>. Type </a:t>
            </a:r>
            <a:r>
              <a:rPr lang="en-US" b="1">
                <a:latin typeface="Segoe"/>
                <a:ea typeface="ＭＳ ゴシック"/>
              </a:rPr>
              <a:t>Company Picnic </a:t>
            </a:r>
            <a:r>
              <a:rPr lang="en-US">
                <a:latin typeface="Segoe"/>
                <a:ea typeface="ＭＳ ゴシック"/>
              </a:rPr>
              <a:t>and [press </a:t>
            </a:r>
            <a:r>
              <a:rPr lang="en-US" b="1">
                <a:latin typeface="Segoe"/>
                <a:ea typeface="ＭＳ ゴシック"/>
              </a:rPr>
              <a:t>Enter</a:t>
            </a:r>
            <a:r>
              <a:rPr lang="en-US">
                <a:latin typeface="Segoe"/>
                <a:ea typeface="ＭＳ ゴシック"/>
              </a:rPr>
              <a:t>]. Microsoft Project fills the Start and Finish cells with 7/15/2016 and sets the time to nonworking. Your screen should look similar to the figure on the next slide.</a:t>
            </a:r>
            <a:endParaRPr lang="en-US">
              <a:latin typeface="Times New Roman"/>
              <a:ea typeface="ＭＳ ゴシック"/>
            </a:endParaRP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61798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1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888" y="1612900"/>
            <a:ext cx="5345485" cy="4470400"/>
          </a:xfrm>
          <a:prstGeom prst="rect">
            <a:avLst/>
          </a:prstGeom>
        </p:spPr>
      </p:pic>
    </p:spTree>
    <p:extLst>
      <p:ext uri="{BB962C8B-B14F-4D97-AF65-F5344CB8AC3E}">
        <p14:creationId xmlns:p14="http://schemas.microsoft.com/office/powerpoint/2010/main" val="1087202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6.	Click </a:t>
            </a:r>
            <a:r>
              <a:rPr lang="en-US" b="1" i="0" u="none" strike="noStrike" baseline="0" smtClean="0">
                <a:latin typeface="Segoe"/>
                <a:ea typeface="ＭＳ ゴシック"/>
              </a:rPr>
              <a:t>OK </a:t>
            </a:r>
            <a:r>
              <a:rPr lang="en-US" b="0" i="0" u="none" strike="noStrike" baseline="0" smtClean="0">
                <a:latin typeface="Segoe"/>
                <a:ea typeface="ＭＳ ゴシック"/>
              </a:rPr>
              <a:t>to close the Change Working Time dialog box.</a:t>
            </a:r>
          </a:p>
          <a:p>
            <a:pPr lvl="1" rtl="0"/>
            <a:r>
              <a:rPr lang="en-US" b="0" i="0" u="none" strike="noStrike" baseline="0" smtClean="0">
                <a:latin typeface="Segoe"/>
                <a:ea typeface="ＭＳ ゴシック"/>
              </a:rPr>
              <a:t>7.	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Switch Windows </a:t>
            </a:r>
            <a:r>
              <a:rPr lang="en-US" b="0" i="0" u="none" strike="noStrike" baseline="0" smtClean="0">
                <a:latin typeface="Segoe"/>
                <a:ea typeface="ＭＳ ゴシック"/>
              </a:rPr>
              <a:t>button, and then click </a:t>
            </a:r>
            <a:r>
              <a:rPr lang="en-US" b="1" i="0" u="none" strike="noStrike" baseline="0" smtClean="0">
                <a:latin typeface="Segoe"/>
                <a:ea typeface="ＭＳ ゴシック"/>
              </a:rPr>
              <a:t>Don Funk Music Video 16</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8.	On the ribbon, click the </a:t>
            </a:r>
            <a:r>
              <a:rPr lang="en-US" b="1" i="0" u="none" strike="noStrike" baseline="0" smtClean="0">
                <a:latin typeface="Segoe"/>
                <a:ea typeface="ＭＳ ゴシック"/>
              </a:rPr>
              <a:t>Project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Change Working Time </a:t>
            </a:r>
            <a:r>
              <a:rPr lang="en-US" b="0" i="0" u="none" strike="noStrike" baseline="0" smtClean="0">
                <a:latin typeface="Segoe"/>
                <a:ea typeface="ＭＳ ゴシック"/>
              </a:rPr>
              <a:t>button. The Change Working Time dialog box appears.</a:t>
            </a:r>
          </a:p>
          <a:p>
            <a:pPr lvl="1" rtl="0"/>
            <a:r>
              <a:rPr lang="en-US" b="0" i="0" u="none" strike="noStrike" baseline="0" smtClean="0">
                <a:latin typeface="Segoe"/>
                <a:ea typeface="ＭＳ ゴシック"/>
              </a:rPr>
              <a:t>9.	Make sure that </a:t>
            </a:r>
            <a:r>
              <a:rPr lang="en-US" b="1" i="0" u="none" strike="noStrike" baseline="0" smtClean="0">
                <a:latin typeface="Segoe"/>
                <a:ea typeface="ＭＳ ゴシック"/>
              </a:rPr>
              <a:t>Standard (Project Calendar) </a:t>
            </a:r>
            <a:r>
              <a:rPr lang="en-US" b="0" i="0" u="none" strike="noStrike" baseline="0" smtClean="0">
                <a:latin typeface="Segoe"/>
                <a:ea typeface="ＭＳ ゴシック"/>
              </a:rPr>
              <a:t>is selected in the For calendar box, and then drag the </a:t>
            </a:r>
            <a:r>
              <a:rPr lang="en-US" b="1" i="0" u="none" strike="noStrike" baseline="0" smtClean="0">
                <a:latin typeface="Segoe"/>
                <a:ea typeface="ＭＳ ゴシック"/>
              </a:rPr>
              <a:t>vertical scroll </a:t>
            </a:r>
            <a:r>
              <a:rPr lang="en-US" b="0" i="0" u="none" strike="noStrike" baseline="0" smtClean="0">
                <a:latin typeface="Segoe"/>
                <a:ea typeface="ＭＳ ゴシック"/>
              </a:rPr>
              <a:t>bar or click the </a:t>
            </a:r>
            <a:r>
              <a:rPr lang="en-US" b="1" i="0" u="none" strike="noStrike" baseline="0" smtClean="0">
                <a:latin typeface="Segoe"/>
                <a:ea typeface="ＭＳ ゴシック"/>
              </a:rPr>
              <a:t>up </a:t>
            </a:r>
            <a:r>
              <a:rPr lang="en-US" b="0" i="0" u="none" strike="noStrike" baseline="0" smtClean="0">
                <a:latin typeface="Segoe"/>
                <a:ea typeface="ＭＳ ゴシック"/>
              </a:rPr>
              <a:t>and </a:t>
            </a:r>
            <a:r>
              <a:rPr lang="en-US" b="1" i="0" u="none" strike="noStrike" baseline="0" smtClean="0">
                <a:latin typeface="Segoe"/>
                <a:ea typeface="ＭＳ ゴシック"/>
              </a:rPr>
              <a:t>down arrows </a:t>
            </a:r>
            <a:r>
              <a:rPr lang="en-US" b="0" i="0" u="none" strike="noStrike" baseline="0" smtClean="0">
                <a:latin typeface="Segoe"/>
                <a:ea typeface="ＭＳ ゴシック"/>
              </a:rPr>
              <a:t>next to the calen- dar until July 2016 appears. Notice that July 15, 2016, is flagged as a nonworking day and the details are shown on the Exceptions tab below the calendar.</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3919338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a:t>
            </a:r>
            <a:r>
              <a:rPr lang="en-US" b="0" i="0" u="none" strike="noStrike" baseline="0" smtClean="0">
                <a:latin typeface="Times New Roman"/>
                <a:ea typeface="ＭＳ ゴシック"/>
              </a:rPr>
              <a:t>0.	</a:t>
            </a:r>
            <a:r>
              <a:rPr lang="en-US" b="0" i="0" u="none" strike="noStrike" baseline="0" smtClean="0">
                <a:latin typeface="Segoe"/>
                <a:ea typeface="ＭＳ ゴシック"/>
              </a:rPr>
              <a:t>Click </a:t>
            </a:r>
            <a:r>
              <a:rPr lang="en-US" b="1" i="0" u="none" strike="noStrike" baseline="0" smtClean="0">
                <a:latin typeface="Segoe"/>
                <a:ea typeface="ＭＳ ゴシック"/>
              </a:rPr>
              <a:t>Cancel </a:t>
            </a:r>
            <a:r>
              <a:rPr lang="en-US" b="0" i="0" u="none" strike="noStrike" baseline="0" smtClean="0">
                <a:latin typeface="Segoe"/>
                <a:ea typeface="ＭＳ ゴシック"/>
              </a:rPr>
              <a:t>to close the Change Working Time dialog box.</a:t>
            </a:r>
          </a:p>
          <a:p>
            <a:pPr lvl="0" rtl="0"/>
            <a:r>
              <a:rPr lang="en-US" b="0" i="0" u="none" strike="noStrike" baseline="0" smtClean="0">
                <a:latin typeface="Segoe"/>
                <a:ea typeface="ＭＳ ゴシック"/>
              </a:rPr>
              <a:t>If you desire, you can switch the view to the Adventure Works Promo 16 project and use the same steps to verify that July 15, 2016, is also a nonworking day for that project.</a:t>
            </a:r>
          </a:p>
          <a:p>
            <a:pPr lvl="1" rtl="0"/>
            <a:r>
              <a:rPr lang="en-US" b="0" i="0" u="none" strike="noStrike" baseline="0" smtClean="0">
                <a:latin typeface="Segoe"/>
                <a:ea typeface="ＭＳ ゴシック"/>
              </a:rPr>
              <a:t>11.	</a:t>
            </a:r>
            <a:r>
              <a:rPr lang="en-US" b="1" i="0" u="none" strike="noStrike" baseline="0" smtClean="0">
                <a:latin typeface="Segoe"/>
                <a:ea typeface="ＭＳ ゴシック"/>
              </a:rPr>
              <a:t>SAVE </a:t>
            </a:r>
            <a:r>
              <a:rPr lang="en-US" b="0" i="0" u="none" strike="noStrike" baseline="0" smtClean="0">
                <a:latin typeface="Segoe"/>
                <a:ea typeface="ＭＳ ゴシック"/>
              </a:rPr>
              <a:t>all project schedules and then </a:t>
            </a:r>
            <a:r>
              <a:rPr lang="en-US" b="1" i="0" u="none" strike="noStrike" baseline="0" smtClean="0">
                <a:latin typeface="Segoe"/>
                <a:ea typeface="ＭＳ ゴシック"/>
              </a:rPr>
              <a:t>CLOSE </a:t>
            </a:r>
            <a:r>
              <a:rPr lang="en-US" b="0" i="0" u="none" strike="noStrike" baseline="0" smtClean="0">
                <a:latin typeface="Segoe"/>
                <a:ea typeface="ＭＳ ゴシック"/>
              </a:rPr>
              <a:t>all files.</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57648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Developing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A resource pool can help a project manager see the extent to which resources are utilized across multiple and simultaneous projects.</a:t>
            </a:r>
          </a:p>
          <a:p>
            <a:pPr lvl="0" rtl="0"/>
            <a:r>
              <a:rPr lang="en-US" b="0" i="0" u="none" strike="noStrike" baseline="0" smtClean="0">
                <a:latin typeface="Segoe"/>
                <a:ea typeface="ＭＳ ゴシック"/>
              </a:rPr>
              <a:t>In this exercise, you create a resource pool across two individual project schedules. </a:t>
            </a:r>
          </a:p>
          <a:p>
            <a:pPr lvl="0" rtl="0"/>
            <a:r>
              <a:rPr lang="en-US" b="0" i="0" u="none" strike="noStrike" baseline="0" smtClean="0">
                <a:latin typeface="Segoe"/>
                <a:ea typeface="ＭＳ ゴシック"/>
              </a:rPr>
              <a:t>A </a:t>
            </a:r>
            <a:r>
              <a:rPr lang="en-US" b="1" i="1" u="none" strike="noStrike" baseline="0" smtClean="0">
                <a:latin typeface="Segoe"/>
                <a:ea typeface="ＭＳ ゴシック"/>
              </a:rPr>
              <a:t>resource pool </a:t>
            </a:r>
            <a:r>
              <a:rPr lang="en-US" b="0" i="0" u="none" strike="noStrike" baseline="0" smtClean="0">
                <a:latin typeface="Segoe"/>
                <a:ea typeface="ＭＳ ゴシック"/>
              </a:rPr>
              <a:t>is a project file from which other project schedules gather their resource information, and it contains only resource information. </a:t>
            </a:r>
          </a:p>
          <a:p>
            <a:pPr lvl="0" rtl="0"/>
            <a:r>
              <a:rPr lang="en-US" b="0" i="0" u="none" strike="noStrike" baseline="0" smtClean="0">
                <a:latin typeface="Segoe"/>
                <a:ea typeface="ＭＳ ゴシック"/>
              </a:rPr>
              <a:t>As a project manager works to manage multiple projects, work resources are often assigned to more than one project at a time.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3339445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Update Working Time for All Sharer Files Via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In this exercise, you made a change to the base calendar for the resource pool, and then verified this change in one of the sharer files. </a:t>
            </a:r>
          </a:p>
          <a:p>
            <a:pPr lvl="0" rtl="0"/>
            <a:r>
              <a:rPr lang="en-US" b="0" i="0" u="none" strike="noStrike" baseline="0" smtClean="0">
                <a:latin typeface="Segoe"/>
                <a:ea typeface="ＭＳ ゴシック"/>
              </a:rPr>
              <a:t>This is another key advantage of using a resource pool. By changing the base calendar for the resource pool, the change is updated for ALL sharer files that use that calendar.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2278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a:r>
              <a:rPr lang="en-US">
                <a:latin typeface="Segoe"/>
                <a:ea typeface="ＭＳ ゴシック"/>
              </a:rPr>
              <a:t>Project schedules can be made into sharer files for a resource pool at any time. </a:t>
            </a:r>
          </a:p>
          <a:p>
            <a:pPr lvl="0"/>
            <a:r>
              <a:rPr lang="en-US">
                <a:latin typeface="Segoe"/>
                <a:ea typeface="ＭＳ ゴシック"/>
              </a:rPr>
              <a:t>For this reason, it is a good idea to make all project schedules into sharer files (once you have set up a resource pool).</a:t>
            </a:r>
            <a:endParaRPr lang="en-US">
              <a:latin typeface="Times New Roman"/>
              <a:ea typeface="ＭＳ ゴシック"/>
            </a:endParaRPr>
          </a:p>
          <a:p>
            <a:pPr lvl="0" rtl="0"/>
            <a:r>
              <a:rPr lang="en-US" b="1" i="0" u="none" strike="noStrike" baseline="0" smtClean="0">
                <a:latin typeface="Segoe"/>
                <a:ea typeface="ＭＳ ゴシック"/>
              </a:rPr>
              <a:t>GET READY. </a:t>
            </a:r>
            <a:r>
              <a:rPr lang="en-US" b="0" i="0" u="none" strike="noStrike" baseline="0" smtClean="0">
                <a:latin typeface="Segoe"/>
                <a:ea typeface="ＭＳ ゴシック"/>
              </a:rPr>
              <a:t>To add new files to the resource pool, do the following:</a:t>
            </a:r>
          </a:p>
          <a:p>
            <a:pPr lvl="1" rtl="0"/>
            <a:r>
              <a:rPr lang="en-US" b="0" i="0" u="none" strike="noStrike" baseline="0" smtClean="0">
                <a:latin typeface="Segoe"/>
                <a:ea typeface="ＭＳ ゴシック"/>
              </a:rPr>
              <a:t>1.	</a:t>
            </a:r>
            <a:r>
              <a:rPr lang="en-US" b="1" i="0" u="none" strike="noStrike" baseline="0" smtClean="0">
                <a:latin typeface="Segoe"/>
                <a:ea typeface="ＭＳ ゴシック"/>
              </a:rPr>
              <a:t>OPEN </a:t>
            </a:r>
            <a:r>
              <a:rPr lang="en-US" b="1" i="1" u="none" strike="noStrike" baseline="0" smtClean="0">
                <a:latin typeface="Segoe"/>
                <a:ea typeface="ＭＳ ゴシック"/>
              </a:rPr>
              <a:t>Resource Pool 16 </a:t>
            </a:r>
            <a:r>
              <a:rPr lang="en-US" b="0" i="0" u="none" strike="noStrike" baseline="0" smtClean="0">
                <a:latin typeface="Segoe"/>
                <a:ea typeface="ＭＳ ゴシック"/>
              </a:rPr>
              <a:t>from the solution files for this lesson. When prompted, click the </a:t>
            </a:r>
            <a:r>
              <a:rPr lang="en-US" b="1" i="0" u="none" strike="noStrike" baseline="0" smtClean="0">
                <a:latin typeface="Segoe"/>
                <a:ea typeface="ＭＳ ゴシック"/>
              </a:rPr>
              <a:t>second option </a:t>
            </a:r>
            <a:r>
              <a:rPr lang="en-US" b="0" i="0" u="none" strike="noStrike" baseline="0" smtClean="0">
                <a:latin typeface="Segoe"/>
                <a:ea typeface="ＭＳ ゴシック"/>
              </a:rPr>
              <a:t>to open the file as read-write, and then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2.	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Resource Sheet</a:t>
            </a:r>
            <a:r>
              <a:rPr lang="en-US" b="0" i="0" u="none" strike="noStrike" baseline="0" smtClean="0">
                <a:latin typeface="Segoe"/>
                <a:ea typeface="ＭＳ ゴシック"/>
              </a:rPr>
              <a:t>. The Resource Sheet View appears.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1964279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3.	On the View ribbon, clear the </a:t>
            </a:r>
            <a:r>
              <a:rPr lang="en-US" b="1" i="0" u="none" strike="noStrike" baseline="0" smtClean="0">
                <a:latin typeface="Segoe"/>
                <a:ea typeface="ＭＳ ゴシック"/>
              </a:rPr>
              <a:t>check box </a:t>
            </a:r>
            <a:r>
              <a:rPr lang="en-US" b="0" i="0" u="none" strike="noStrike" baseline="0" smtClean="0">
                <a:latin typeface="Segoe"/>
                <a:ea typeface="ＭＳ ゴシック"/>
              </a:rPr>
              <a:t>for Details in the Split View group.</a:t>
            </a:r>
          </a:p>
          <a:p>
            <a:pPr lvl="1" rtl="0"/>
            <a:r>
              <a:rPr lang="en-US" b="0" i="0" u="none" strike="noStrike" baseline="0" smtClean="0">
                <a:latin typeface="Segoe"/>
                <a:ea typeface="ＭＳ ゴシック"/>
              </a:rPr>
              <a:t>4.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then select </a:t>
            </a:r>
            <a:r>
              <a:rPr lang="en-US" b="1" i="0" u="none" strike="noStrike" baseline="0" smtClean="0">
                <a:latin typeface="Segoe"/>
                <a:ea typeface="ＭＳ ゴシック"/>
              </a:rPr>
              <a:t>New</a:t>
            </a:r>
            <a:r>
              <a:rPr lang="en-US" b="0" i="0" u="none" strike="noStrike" baseline="0" smtClean="0">
                <a:latin typeface="Segoe"/>
                <a:ea typeface="ＭＳ ゴシック"/>
              </a:rPr>
              <a:t>. Double-click </a:t>
            </a:r>
            <a:r>
              <a:rPr lang="en-US" b="1" i="0" u="none" strike="noStrike" baseline="0" smtClean="0">
                <a:latin typeface="Segoe"/>
                <a:ea typeface="ＭＳ ゴシック"/>
              </a:rPr>
              <a:t>Blank Project</a:t>
            </a:r>
            <a:r>
              <a:rPr lang="en-US" b="0" i="0" u="none" strike="noStrike" baseline="0" smtClean="0">
                <a:latin typeface="Segoe"/>
                <a:ea typeface="ＭＳ ゴシック"/>
              </a:rPr>
              <a:t>. A blank project opens.</a:t>
            </a:r>
          </a:p>
          <a:p>
            <a:pPr lvl="1" rtl="0"/>
            <a:r>
              <a:rPr lang="en-US" b="0" i="0" u="none" strike="noStrike" baseline="0" smtClean="0">
                <a:latin typeface="Segoe"/>
                <a:ea typeface="ＭＳ ゴシック"/>
              </a:rPr>
              <a:t>5.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Save As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6.	Locate your solution folder as directed by your instructor. The Save As dialog box appears. In the File name box, key </a:t>
            </a:r>
            <a:r>
              <a:rPr lang="en-US" b="1" i="0" u="none" strike="noStrike" baseline="0" smtClean="0">
                <a:latin typeface="Segoe"/>
                <a:ea typeface="ＭＳ ゴシック"/>
              </a:rPr>
              <a:t>Graphic Design Project 16</a:t>
            </a:r>
            <a:r>
              <a:rPr lang="en-US" b="0" i="0" u="none" strike="noStrike" baseline="0" smtClean="0">
                <a:latin typeface="Segoe"/>
                <a:ea typeface="ＭＳ ゴシック"/>
              </a:rPr>
              <a:t>, and then 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2380158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7.	On the ribbon, click the </a:t>
            </a:r>
            <a:r>
              <a:rPr lang="en-US" b="1" i="0" u="none" strike="noStrike" baseline="0" smtClean="0">
                <a:latin typeface="Segoe"/>
                <a:ea typeface="ＭＳ ゴシック"/>
              </a:rPr>
              <a:t>Resource </a:t>
            </a:r>
            <a:r>
              <a:rPr lang="en-US" b="0" i="0" u="none" strike="noStrike" baseline="0" smtClean="0">
                <a:latin typeface="Segoe"/>
                <a:ea typeface="ＭＳ ゴシック"/>
              </a:rPr>
              <a:t>tab, then click the </a:t>
            </a:r>
            <a:r>
              <a:rPr lang="en-US" b="1" i="0" u="none" strike="noStrike" baseline="0" smtClean="0">
                <a:latin typeface="Segoe"/>
                <a:ea typeface="ＭＳ ゴシック"/>
              </a:rPr>
              <a:t>Assign Resources </a:t>
            </a:r>
            <a:r>
              <a:rPr lang="en-US" b="0" i="0" u="none" strike="noStrike" baseline="0" smtClean="0">
                <a:latin typeface="Segoe"/>
                <a:ea typeface="ＭＳ ゴシック"/>
              </a:rPr>
              <a:t>button. The Assign Resources dialog box appears. The Assign Resources box is currently empty because you have not yet entered any resource information into this project schedule.</a:t>
            </a:r>
          </a:p>
          <a:p>
            <a:pPr lvl="1" rtl="0"/>
            <a:r>
              <a:rPr lang="en-US" b="0" i="0" u="none" strike="noStrike" baseline="0" smtClean="0">
                <a:latin typeface="Segoe"/>
                <a:ea typeface="ＭＳ ゴシック"/>
              </a:rPr>
              <a:t>8.	On the ribbon, click the </a:t>
            </a:r>
            <a:r>
              <a:rPr lang="en-US" b="1" i="0" u="none" strike="noStrike" baseline="0" smtClean="0">
                <a:latin typeface="Segoe"/>
                <a:ea typeface="ＭＳ ゴシック"/>
              </a:rPr>
              <a:t>Resource Pool </a:t>
            </a:r>
            <a:r>
              <a:rPr lang="en-US" b="0" i="0" u="none" strike="noStrike" baseline="0" smtClean="0">
                <a:latin typeface="Segoe"/>
                <a:ea typeface="ＭＳ ゴシック"/>
              </a:rPr>
              <a:t>button, and then click </a:t>
            </a:r>
            <a:r>
              <a:rPr lang="en-US" b="1" i="0" u="none" strike="noStrike" baseline="0" smtClean="0">
                <a:latin typeface="Segoe"/>
                <a:ea typeface="ＭＳ ゴシック"/>
              </a:rPr>
              <a:t>Share Resources</a:t>
            </a:r>
            <a:r>
              <a:rPr lang="en-US" b="0" i="0" u="none" strike="noStrike" baseline="0" smtClean="0">
                <a:latin typeface="Segoe"/>
                <a:ea typeface="ＭＳ ゴシック"/>
              </a:rPr>
              <a:t>. The Share Resources dialog box appears.</a:t>
            </a:r>
          </a:p>
          <a:p>
            <a:pPr lvl="1" rtl="0"/>
            <a:r>
              <a:rPr lang="en-US" b="0" i="0" u="none" strike="noStrike" baseline="0" smtClean="0">
                <a:latin typeface="Segoe"/>
                <a:ea typeface="ＭＳ ゴシック"/>
              </a:rPr>
              <a:t>9.	Under Resources for ’Graphic Design Project 16,’ select </a:t>
            </a:r>
            <a:r>
              <a:rPr lang="en-US" b="1" i="0" u="none" strike="noStrike" baseline="0" smtClean="0">
                <a:latin typeface="Segoe"/>
                <a:ea typeface="ＭＳ ゴシック"/>
              </a:rPr>
              <a:t>Use Resources</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1937044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a:t>
            </a:r>
            <a:r>
              <a:rPr lang="en-US" b="0" i="0" u="none" strike="noStrike" baseline="0" smtClean="0">
                <a:latin typeface="Times New Roman"/>
                <a:ea typeface="ＭＳ ゴシック"/>
              </a:rPr>
              <a:t>0.	</a:t>
            </a:r>
            <a:r>
              <a:rPr lang="en-US" b="0" i="0" u="none" strike="noStrike" baseline="0" smtClean="0">
                <a:latin typeface="Segoe"/>
                <a:ea typeface="ＭＳ ゴシック"/>
              </a:rPr>
              <a:t>In the From list, make sure that </a:t>
            </a:r>
            <a:r>
              <a:rPr lang="en-US" b="1" i="0" u="none" strike="noStrike" baseline="0" smtClean="0">
                <a:latin typeface="Segoe"/>
                <a:ea typeface="ＭＳ ゴシック"/>
              </a:rPr>
              <a:t>Resource Pool 16 </a:t>
            </a:r>
            <a:r>
              <a:rPr lang="en-US" b="0" i="0" u="none" strike="noStrike" baseline="0" smtClean="0">
                <a:latin typeface="Segoe"/>
                <a:ea typeface="ＭＳ ゴシック"/>
              </a:rPr>
              <a:t>is selected in the dropdown list. Your screen should look similar to the</a:t>
            </a:r>
            <a:r>
              <a:rPr lang="en-US" b="0" i="0" u="none" strike="noStrike" smtClean="0">
                <a:latin typeface="Segoe"/>
                <a:ea typeface="ＭＳ ゴシック"/>
              </a:rPr>
              <a:t> f</a:t>
            </a:r>
            <a:r>
              <a:rPr lang="en-US" b="0" i="0" u="none" strike="noStrike" baseline="0" smtClean="0">
                <a:latin typeface="Segoe"/>
                <a:ea typeface="ＭＳ ゴシック"/>
              </a:rPr>
              <a:t>igure below.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1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00" y="2793007"/>
            <a:ext cx="5118100" cy="3202386"/>
          </a:xfrm>
          <a:prstGeom prst="rect">
            <a:avLst/>
          </a:prstGeom>
        </p:spPr>
      </p:pic>
    </p:spTree>
    <p:extLst>
      <p:ext uri="{BB962C8B-B14F-4D97-AF65-F5344CB8AC3E}">
        <p14:creationId xmlns:p14="http://schemas.microsoft.com/office/powerpoint/2010/main" val="336001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11.	Click </a:t>
            </a:r>
            <a:r>
              <a:rPr lang="en-US" b="1" i="0" u="none" strike="noStrike" baseline="0" smtClean="0">
                <a:latin typeface="Segoe"/>
                <a:ea typeface="ＭＳ ゴシック"/>
              </a:rPr>
              <a:t>OK </a:t>
            </a:r>
            <a:r>
              <a:rPr lang="en-US" b="0" i="0" u="none" strike="noStrike" baseline="0" smtClean="0">
                <a:latin typeface="Segoe"/>
                <a:ea typeface="ＭＳ ゴシック"/>
              </a:rPr>
              <a:t>to close the </a:t>
            </a:r>
            <a:br>
              <a:rPr lang="en-US" b="0" i="0" u="none" strike="noStrike" baseline="0" smtClean="0">
                <a:latin typeface="Segoe"/>
                <a:ea typeface="ＭＳ ゴシック"/>
              </a:rPr>
            </a:br>
            <a:r>
              <a:rPr lang="en-US" b="0" i="0" u="none" strike="noStrike" baseline="0" smtClean="0">
                <a:latin typeface="Segoe"/>
                <a:ea typeface="ＭＳ ゴシック"/>
              </a:rPr>
              <a:t>Share Resources dialog </a:t>
            </a:r>
            <a:br>
              <a:rPr lang="en-US" b="0" i="0" u="none" strike="noStrike" baseline="0" smtClean="0">
                <a:latin typeface="Segoe"/>
                <a:ea typeface="ＭＳ ゴシック"/>
              </a:rPr>
            </a:br>
            <a:r>
              <a:rPr lang="en-US" b="0" i="0" u="none" strike="noStrike" baseline="0" smtClean="0">
                <a:latin typeface="Segoe"/>
                <a:ea typeface="ＭＳ ゴシック"/>
              </a:rPr>
              <a:t>box. In the Assign </a:t>
            </a:r>
            <a:br>
              <a:rPr lang="en-US" b="0" i="0" u="none" strike="noStrike" baseline="0" smtClean="0">
                <a:latin typeface="Segoe"/>
                <a:ea typeface="ＭＳ ゴシック"/>
              </a:rPr>
            </a:br>
            <a:r>
              <a:rPr lang="en-US" b="0" i="0" u="none" strike="noStrike" baseline="0" smtClean="0">
                <a:latin typeface="Segoe"/>
                <a:ea typeface="ＭＳ ゴシック"/>
              </a:rPr>
              <a:t>Resources dialog box, </a:t>
            </a:r>
            <a:br>
              <a:rPr lang="en-US" b="0" i="0" u="none" strike="noStrike" baseline="0" smtClean="0">
                <a:latin typeface="Segoe"/>
                <a:ea typeface="ＭＳ ゴシック"/>
              </a:rPr>
            </a:br>
            <a:r>
              <a:rPr lang="en-US" b="0" i="0" u="none" strike="noStrike" baseline="0" smtClean="0">
                <a:latin typeface="Segoe"/>
                <a:ea typeface="ＭＳ ゴシック"/>
              </a:rPr>
              <a:t>you can now see all of </a:t>
            </a:r>
            <a:br>
              <a:rPr lang="en-US" b="0" i="0" u="none" strike="noStrike" baseline="0" smtClean="0">
                <a:latin typeface="Segoe"/>
                <a:ea typeface="ＭＳ ゴシック"/>
              </a:rPr>
            </a:br>
            <a:r>
              <a:rPr lang="en-US" b="0" i="0" u="none" strike="noStrike" baseline="0" smtClean="0">
                <a:latin typeface="Segoe"/>
                <a:ea typeface="ＭＳ ゴシック"/>
              </a:rPr>
              <a:t>the resources from the </a:t>
            </a:r>
            <a:br>
              <a:rPr lang="en-US" b="0" i="0" u="none" strike="noStrike" baseline="0" smtClean="0">
                <a:latin typeface="Segoe"/>
                <a:ea typeface="ＭＳ ゴシック"/>
              </a:rPr>
            </a:br>
            <a:r>
              <a:rPr lang="en-US" b="0" i="0" u="none" strike="noStrike" baseline="0" smtClean="0">
                <a:latin typeface="Segoe"/>
                <a:ea typeface="ＭＳ ゴシック"/>
              </a:rPr>
              <a:t>resource pool. These </a:t>
            </a:r>
            <a:br>
              <a:rPr lang="en-US" b="0" i="0" u="none" strike="noStrike" baseline="0" smtClean="0">
                <a:latin typeface="Segoe"/>
                <a:ea typeface="ＭＳ ゴシック"/>
              </a:rPr>
            </a:br>
            <a:r>
              <a:rPr lang="en-US" b="0" i="0" u="none" strike="noStrike" baseline="0" smtClean="0">
                <a:latin typeface="Segoe"/>
                <a:ea typeface="ＭＳ ゴシック"/>
              </a:rPr>
              <a:t>resources are now </a:t>
            </a:r>
            <a:br>
              <a:rPr lang="en-US" b="0" i="0" u="none" strike="noStrike" baseline="0" smtClean="0">
                <a:latin typeface="Segoe"/>
                <a:ea typeface="ＭＳ ゴシック"/>
              </a:rPr>
            </a:br>
            <a:r>
              <a:rPr lang="en-US" b="0" i="0" u="none" strike="noStrike" baseline="0" smtClean="0">
                <a:latin typeface="Segoe"/>
                <a:ea typeface="ＭＳ ゴシック"/>
              </a:rPr>
              <a:t>ready for assignment </a:t>
            </a:r>
            <a:br>
              <a:rPr lang="en-US" b="0" i="0" u="none" strike="noStrike" baseline="0" smtClean="0">
                <a:latin typeface="Segoe"/>
                <a:ea typeface="ＭＳ ゴシック"/>
              </a:rPr>
            </a:br>
            <a:r>
              <a:rPr lang="en-US" b="0" i="0" u="none" strike="noStrike" baseline="0" smtClean="0">
                <a:latin typeface="Segoe"/>
                <a:ea typeface="ＭＳ ゴシック"/>
              </a:rPr>
              <a:t>to tasks in this project. </a:t>
            </a:r>
            <a:br>
              <a:rPr lang="en-US" b="0" i="0" u="none" strike="noStrike" baseline="0" smtClean="0">
                <a:latin typeface="Segoe"/>
                <a:ea typeface="ＭＳ ゴシック"/>
              </a:rPr>
            </a:br>
            <a:r>
              <a:rPr lang="en-US" b="0" i="0" u="none" strike="noStrike" baseline="0" smtClean="0">
                <a:latin typeface="Segoe"/>
                <a:ea typeface="ＭＳ ゴシック"/>
              </a:rPr>
              <a:t>Your screen should look </a:t>
            </a:r>
            <a:br>
              <a:rPr lang="en-US" b="0" i="0" u="none" strike="noStrike" baseline="0" smtClean="0">
                <a:latin typeface="Segoe"/>
                <a:ea typeface="ＭＳ ゴシック"/>
              </a:rPr>
            </a:br>
            <a:r>
              <a:rPr lang="en-US" b="0" i="0" u="none" strike="noStrike" baseline="0" smtClean="0">
                <a:latin typeface="Segoe"/>
                <a:ea typeface="ＭＳ ゴシック"/>
              </a:rPr>
              <a:t>similar to the igure at</a:t>
            </a:r>
            <a:r>
              <a:rPr lang="en-US" b="0" i="0" u="none" strike="noStrike" smtClean="0">
                <a:latin typeface="Segoe"/>
                <a:ea typeface="ＭＳ ゴシック"/>
              </a:rPr>
              <a:t> </a:t>
            </a:r>
            <a:br>
              <a:rPr lang="en-US" b="0" i="0" u="none" strike="noStrike" smtClean="0">
                <a:latin typeface="Segoe"/>
                <a:ea typeface="ＭＳ ゴシック"/>
              </a:rPr>
            </a:br>
            <a:r>
              <a:rPr lang="en-US" b="0" i="0" u="none" strike="noStrike" smtClean="0">
                <a:latin typeface="Segoe"/>
                <a:ea typeface="ＭＳ ゴシック"/>
              </a:rPr>
              <a:t>right</a:t>
            </a:r>
            <a:r>
              <a:rPr lang="en-US" b="0" i="0" u="none" strike="noStrike" baseline="0" smtClean="0">
                <a:latin typeface="Segoe"/>
                <a:ea typeface="ＭＳ ゴシック"/>
              </a:rPr>
              <a:t>.</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16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676400"/>
            <a:ext cx="4457700" cy="3877448"/>
          </a:xfrm>
          <a:prstGeom prst="rect">
            <a:avLst/>
          </a:prstGeom>
        </p:spPr>
      </p:pic>
    </p:spTree>
    <p:extLst>
      <p:ext uri="{BB962C8B-B14F-4D97-AF65-F5344CB8AC3E}">
        <p14:creationId xmlns:p14="http://schemas.microsoft.com/office/powerpoint/2010/main" val="3237399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Add New Files to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12.	Click </a:t>
            </a:r>
            <a:r>
              <a:rPr lang="en-US" b="1" i="0" u="none" strike="noStrike" baseline="0" smtClean="0">
                <a:latin typeface="Segoe"/>
                <a:ea typeface="ＭＳ ゴシック"/>
              </a:rPr>
              <a:t>Close </a:t>
            </a:r>
            <a:r>
              <a:rPr lang="en-US" b="0" i="0" u="none" strike="noStrike" baseline="0" smtClean="0">
                <a:latin typeface="Segoe"/>
                <a:ea typeface="ＭＳ ゴシック"/>
              </a:rPr>
              <a:t>to close the Assign Resources dialog box.</a:t>
            </a:r>
          </a:p>
          <a:p>
            <a:pPr lvl="1" rtl="0"/>
            <a:r>
              <a:rPr lang="en-US" b="0" i="0" u="none" strike="noStrike" baseline="0" smtClean="0">
                <a:latin typeface="Segoe"/>
                <a:ea typeface="ＭＳ ゴシック"/>
              </a:rPr>
              <a:t>13.	</a:t>
            </a:r>
            <a:r>
              <a:rPr lang="en-US" b="1" i="0" u="none" strike="noStrike" baseline="0" smtClean="0">
                <a:latin typeface="Segoe"/>
                <a:ea typeface="ＭＳ ゴシック"/>
              </a:rPr>
              <a:t>SAVE </a:t>
            </a:r>
            <a:r>
              <a:rPr lang="en-US" b="0" i="0" u="none" strike="noStrike" baseline="0" smtClean="0">
                <a:latin typeface="Segoe"/>
                <a:ea typeface="ＭＳ ゴシック"/>
              </a:rPr>
              <a:t>the project schedules, and then </a:t>
            </a:r>
            <a:r>
              <a:rPr lang="en-US" b="1" i="0" u="none" strike="noStrike" baseline="0" smtClean="0">
                <a:latin typeface="Segoe"/>
                <a:ea typeface="ＭＳ ゴシック"/>
              </a:rPr>
              <a:t>CLOSE </a:t>
            </a:r>
            <a:r>
              <a:rPr lang="en-US" b="0" i="0" u="none" strike="noStrike" baseline="0" smtClean="0">
                <a:latin typeface="Segoe"/>
                <a:ea typeface="ＭＳ ゴシック"/>
              </a:rPr>
              <a:t>the files.</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p>
          <a:p>
            <a:pPr lvl="0" rtl="0"/>
            <a:r>
              <a:rPr lang="en-US" b="0" i="0" u="none" strike="noStrike" baseline="0" smtClean="0">
                <a:latin typeface="Segoe"/>
                <a:ea typeface="ＭＳ ゴシック"/>
              </a:rPr>
              <a:t>In this exercise, you created a project schedule and made it a sharer file for the resource pool. </a:t>
            </a:r>
          </a:p>
          <a:p>
            <a:pPr lvl="0" rtl="0"/>
            <a:r>
              <a:rPr lang="en-US" b="0" i="0" u="none" strike="noStrike" baseline="0" smtClean="0">
                <a:latin typeface="Segoe"/>
                <a:ea typeface="ＭＳ ゴシック"/>
              </a:rPr>
              <a:t>You can do this at any time: when initially entering the project schedule’s tasks, after you have assigned resources to tasks, or even after work has begun. </a:t>
            </a:r>
          </a:p>
          <a:p>
            <a:pPr lvl="0" rtl="0"/>
            <a:r>
              <a:rPr lang="en-US" b="0" i="0" u="none" strike="noStrike" baseline="0" smtClean="0">
                <a:latin typeface="Segoe"/>
                <a:ea typeface="ＭＳ ゴシック"/>
              </a:rPr>
              <a:t>Once you have set up a resource pool, you might find it helpful to make sharer files of projects in progress and of all new projects. This is a good way to become accustomed to relying on the resource pool for resource information.</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3779015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Revising a Sharer File and Updating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Sometimes, you may have the resource pool open as read-only. </a:t>
            </a:r>
          </a:p>
          <a:p>
            <a:pPr lvl="0" rtl="0"/>
            <a:r>
              <a:rPr lang="en-US" b="0" i="0" u="none" strike="noStrike" baseline="0" smtClean="0">
                <a:latin typeface="Segoe"/>
                <a:ea typeface="ＭＳ ゴシック"/>
              </a:rPr>
              <a:t>In this case, you would have to manually update resource information to the resource pool.</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473476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a:t>
            </a:r>
            <a:r>
              <a:rPr lang="en-US" b="0" i="0" u="none" strike="noStrike" baseline="0" smtClean="0">
                <a:latin typeface="Segoe"/>
                <a:ea typeface="ＭＳ ゴシック"/>
              </a:rPr>
              <a:t>To revise a sharer file and manually update the resource pool, do the following:</a:t>
            </a:r>
          </a:p>
          <a:p>
            <a:pPr lvl="1" rtl="0"/>
            <a:r>
              <a:rPr lang="en-US" b="0" i="0" u="none" strike="noStrike" baseline="0" smtClean="0">
                <a:latin typeface="Segoe"/>
                <a:ea typeface="ＭＳ ゴシック"/>
              </a:rPr>
              <a:t>1.	</a:t>
            </a:r>
            <a:r>
              <a:rPr lang="en-US" b="1" i="0" u="none" strike="noStrike" baseline="0" smtClean="0">
                <a:latin typeface="Segoe"/>
                <a:ea typeface="ＭＳ ゴシック"/>
              </a:rPr>
              <a:t>OPEN </a:t>
            </a:r>
            <a:r>
              <a:rPr lang="en-US" b="1" i="1" u="none" strike="noStrike" baseline="0" smtClean="0">
                <a:latin typeface="Segoe"/>
                <a:ea typeface="ＭＳ ゴシック"/>
              </a:rPr>
              <a:t>Adventure Works Promo 16</a:t>
            </a:r>
            <a:r>
              <a:rPr lang="en-US" b="0" i="0" u="none" strike="noStrike" baseline="0" smtClean="0">
                <a:latin typeface="Segoe"/>
                <a:ea typeface="ＭＳ ゴシック"/>
              </a:rPr>
              <a:t> (this is a project schedule you used in a previous exercise, but we want to open it now as read-only). Select the </a:t>
            </a:r>
            <a:r>
              <a:rPr lang="en-US" b="1" i="0" u="none" strike="noStrike" baseline="0" smtClean="0">
                <a:latin typeface="Segoe"/>
                <a:ea typeface="ＭＳ ゴシック"/>
              </a:rPr>
              <a:t>Open resource pool to see assignments across all sharer files</a:t>
            </a:r>
            <a:r>
              <a:rPr lang="en-US" b="0" i="0" u="none" strike="noStrike" baseline="0" smtClean="0">
                <a:latin typeface="Segoe"/>
                <a:ea typeface="ＭＳ ゴシック"/>
              </a:rPr>
              <a:t> option, and then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2.	On the ribbon,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Gantt Chart</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3.	In the Task Name column, click on the name of Task 6, </a:t>
            </a:r>
            <a:r>
              <a:rPr lang="en-US" b="1" i="0" u="none" strike="noStrike" baseline="0" smtClean="0">
                <a:latin typeface="Segoe"/>
                <a:ea typeface="ＭＳ ゴシック"/>
              </a:rPr>
              <a:t>Add head and tail titles</a:t>
            </a:r>
            <a:r>
              <a:rPr lang="en-US" b="0" i="0" u="none" strike="noStrike" baseline="0" smtClean="0">
                <a:latin typeface="Segoe"/>
                <a:ea typeface="ＭＳ ゴシック"/>
              </a:rPr>
              <a:t>. [Press </a:t>
            </a:r>
            <a:r>
              <a:rPr lang="en-US" b="1" i="0" u="none" strike="noStrike" baseline="0" smtClean="0">
                <a:latin typeface="Segoe"/>
                <a:ea typeface="ＭＳ ゴシック"/>
              </a:rPr>
              <a:t>Ctrl+Shift+F5</a:t>
            </a:r>
            <a:r>
              <a:rPr lang="en-US" b="0" i="0" u="none" strike="noStrike" baseline="0" smtClean="0">
                <a:latin typeface="Segoe"/>
                <a:ea typeface="ＭＳ ゴシック"/>
              </a:rPr>
              <a:t>] to bring the data into view.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686072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4.	On the ribbon, click the </a:t>
            </a:r>
            <a:r>
              <a:rPr lang="en-US" b="1" i="0" u="none" strike="noStrike" baseline="0" smtClean="0">
                <a:latin typeface="Segoe"/>
                <a:ea typeface="ＭＳ ゴシック"/>
              </a:rPr>
              <a:t>Resource </a:t>
            </a:r>
            <a:r>
              <a:rPr lang="en-US" b="0" i="0" u="none" strike="noStrike" baseline="0" smtClean="0">
                <a:latin typeface="Segoe"/>
                <a:ea typeface="ＭＳ ゴシック"/>
              </a:rPr>
              <a:t>tab, and then click the </a:t>
            </a:r>
            <a:r>
              <a:rPr lang="en-US" b="1" i="0" u="none" strike="noStrike" baseline="0" smtClean="0">
                <a:latin typeface="Segoe"/>
                <a:ea typeface="ＭＳ ゴシック"/>
              </a:rPr>
              <a:t>Assign Resources </a:t>
            </a:r>
            <a:r>
              <a:rPr lang="en-US" b="0" i="0" u="none" strike="noStrike" baseline="0" smtClean="0">
                <a:latin typeface="Segoe"/>
                <a:ea typeface="ＭＳ ゴシック"/>
              </a:rPr>
              <a:t>button. The Assign Resources dialog box appears.</a:t>
            </a:r>
          </a:p>
          <a:p>
            <a:pPr lvl="1" rtl="0"/>
            <a:r>
              <a:rPr lang="en-US" b="0" i="0" u="none" strike="noStrike" baseline="0" smtClean="0">
                <a:latin typeface="Segoe"/>
                <a:ea typeface="ＭＳ ゴシック"/>
              </a:rPr>
              <a:t>5.	In the Resource Name column in the Assign Resources dialog box, select the name of </a:t>
            </a:r>
            <a:r>
              <a:rPr lang="en-US" b="1" i="0" u="none" strike="noStrike" baseline="0" smtClean="0">
                <a:latin typeface="Segoe"/>
                <a:ea typeface="ＭＳ ゴシック"/>
              </a:rPr>
              <a:t>Frank Zhang</a:t>
            </a:r>
            <a:r>
              <a:rPr lang="en-US" b="0" i="0" u="none" strike="noStrike" baseline="0" smtClean="0">
                <a:latin typeface="Segoe"/>
                <a:ea typeface="ＭＳ ゴシック"/>
              </a:rPr>
              <a:t>, and then click the </a:t>
            </a:r>
            <a:r>
              <a:rPr lang="en-US" b="1" i="0" u="none" strike="noStrike" baseline="0" smtClean="0">
                <a:latin typeface="Segoe"/>
                <a:ea typeface="ＭＳ ゴシック"/>
              </a:rPr>
              <a:t>Assign </a:t>
            </a:r>
            <a:r>
              <a:rPr lang="en-US" b="0" i="0" u="none" strike="noStrike" baseline="0" smtClean="0">
                <a:latin typeface="Segoe"/>
                <a:ea typeface="ＭＳ ゴシック"/>
              </a:rPr>
              <a:t>button.</a:t>
            </a:r>
          </a:p>
          <a:p>
            <a:pPr lvl="1" rtl="0"/>
            <a:r>
              <a:rPr lang="en-US" b="0" i="0" u="none" strike="noStrike" baseline="0" smtClean="0">
                <a:latin typeface="Segoe"/>
                <a:ea typeface="ＭＳ ゴシック"/>
              </a:rPr>
              <a:t>6.	In the Task Name column, click the name of Task 9, </a:t>
            </a:r>
            <a:r>
              <a:rPr lang="en-US" b="1" i="0" u="none" strike="noStrike" baseline="0" smtClean="0">
                <a:latin typeface="Segoe"/>
                <a:ea typeface="ＭＳ ゴシック"/>
              </a:rPr>
              <a:t>Review new master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7.	In the Resource Name column in the Assign Resources dialog box, scroll to locate and select </a:t>
            </a:r>
            <a:r>
              <a:rPr lang="en-US" b="1" i="0" u="none" strike="noStrike" baseline="0" smtClean="0">
                <a:latin typeface="Segoe"/>
                <a:ea typeface="ＭＳ ゴシック"/>
              </a:rPr>
              <a:t>Holly Dickson</a:t>
            </a:r>
            <a:r>
              <a:rPr lang="en-US" b="0" i="0" u="none" strike="noStrike" baseline="0" smtClean="0">
                <a:latin typeface="Segoe"/>
                <a:ea typeface="ＭＳ ゴシック"/>
              </a:rPr>
              <a:t>, and then click the </a:t>
            </a:r>
            <a:r>
              <a:rPr lang="en-US" b="1" i="0" u="none" strike="noStrike" baseline="0" smtClean="0">
                <a:latin typeface="Segoe"/>
                <a:ea typeface="ＭＳ ゴシック"/>
              </a:rPr>
              <a:t>Remove </a:t>
            </a:r>
            <a:r>
              <a:rPr lang="en-US" b="0" i="0" u="none" strike="noStrike" baseline="0" smtClean="0">
                <a:latin typeface="Segoe"/>
                <a:ea typeface="ＭＳ ゴシック"/>
              </a:rPr>
              <a:t>button.</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spTree>
    <p:extLst>
      <p:ext uri="{BB962C8B-B14F-4D97-AF65-F5344CB8AC3E}">
        <p14:creationId xmlns:p14="http://schemas.microsoft.com/office/powerpoint/2010/main" val="367616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Developing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A resource pool can help you monitor how resources are utilized across multiple projects. </a:t>
            </a:r>
          </a:p>
          <a:p>
            <a:pPr lvl="0" rtl="0"/>
            <a:r>
              <a:rPr lang="en-US" b="0" i="0" u="none" strike="noStrike" baseline="0" smtClean="0">
                <a:latin typeface="Segoe"/>
                <a:ea typeface="ＭＳ ゴシック"/>
              </a:rPr>
              <a:t>It contains information about all resources’ task assignments from all the project schedules linked to the resource pool. </a:t>
            </a:r>
          </a:p>
          <a:p>
            <a:pPr lvl="0" rtl="0"/>
            <a:r>
              <a:rPr lang="en-US" b="0" i="0" u="none" strike="noStrike" baseline="0" smtClean="0">
                <a:latin typeface="Segoe"/>
                <a:ea typeface="ＭＳ ゴシック"/>
              </a:rPr>
              <a:t>If you change resource information–such as cost rates, maximum units, and nonworking time–in the resource pool, all linked project schedules will use the updated information. </a:t>
            </a:r>
          </a:p>
          <a:p>
            <a:pPr lvl="0" rtl="0"/>
            <a:r>
              <a:rPr lang="en-US" b="0" i="0" u="none" strike="noStrike" baseline="0" smtClean="0">
                <a:latin typeface="Segoe"/>
                <a:ea typeface="ＭＳ ゴシック"/>
              </a:rPr>
              <a:t>The project schedules that are linked to the resource pool are called </a:t>
            </a:r>
            <a:r>
              <a:rPr lang="en-US" b="1" i="1" u="none" strike="noStrike" baseline="0" smtClean="0">
                <a:latin typeface="Segoe"/>
                <a:ea typeface="ＭＳ ゴシック"/>
              </a:rPr>
              <a:t>sharer files</a:t>
            </a:r>
            <a:r>
              <a:rPr lang="en-US" b="0" i="0" u="none" strike="noStrike" baseline="0" smtClean="0">
                <a:latin typeface="Times New Roman"/>
                <a:ea typeface="ＭＳ ゴシック"/>
              </a:rPr>
              <a:t>.</a:t>
            </a:r>
          </a:p>
          <a:p>
            <a:r>
              <a:rPr lang="en-US">
                <a:latin typeface="Segoe"/>
                <a:ea typeface="ＭＳ ゴシック"/>
              </a:rPr>
              <a:t>If you only manage one project and your resources are not used in other projects, then using a resource pool will provide no additional benefit to you. </a:t>
            </a:r>
          </a:p>
          <a:p>
            <a:pPr lvl="0"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4090009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100" b="0" i="0" u="none" strike="noStrike" baseline="0" smtClean="0">
                <a:latin typeface="Segoe"/>
                <a:ea typeface="ＭＳ ゴシック"/>
              </a:rPr>
              <a:t>You have made two assignment changes in the sharer file. Because the resource pool is open as read-only, these changes were not automatically saved in the resource pool. You need to manually update the resource pool.</a:t>
            </a:r>
          </a:p>
          <a:p>
            <a:pPr lvl="1" rtl="0">
              <a:lnSpc>
                <a:spcPct val="90000"/>
              </a:lnSpc>
            </a:pPr>
            <a:r>
              <a:rPr lang="en-US" sz="2100" b="0" i="0" u="none" strike="noStrike" baseline="0" smtClean="0">
                <a:latin typeface="Segoe"/>
                <a:ea typeface="ＭＳ ゴシック"/>
              </a:rPr>
              <a:t>8.	On the ribbon, click the </a:t>
            </a:r>
            <a:r>
              <a:rPr lang="en-US" sz="2100" b="1" i="0" u="none" strike="noStrike" baseline="0" smtClean="0">
                <a:latin typeface="Segoe"/>
                <a:ea typeface="ＭＳ ゴシック"/>
              </a:rPr>
              <a:t>Resource Pool </a:t>
            </a:r>
            <a:r>
              <a:rPr lang="en-US" sz="2100" b="0" i="0" u="none" strike="noStrike" baseline="0" smtClean="0">
                <a:latin typeface="Segoe"/>
                <a:ea typeface="ＭＳ ゴシック"/>
              </a:rPr>
              <a:t>button, and then click </a:t>
            </a:r>
            <a:r>
              <a:rPr lang="en-US" sz="2100" b="1" i="0" u="none" strike="noStrike" baseline="0" smtClean="0">
                <a:latin typeface="Segoe"/>
                <a:ea typeface="ＭＳ ゴシック"/>
              </a:rPr>
              <a:t>Update Resource Pool</a:t>
            </a:r>
            <a:r>
              <a:rPr lang="en-US" sz="2100" b="0" i="0" u="none" strike="noStrike" baseline="0" smtClean="0">
                <a:latin typeface="Segoe"/>
                <a:ea typeface="ＭＳ ゴシック"/>
              </a:rPr>
              <a:t>. Microsoft Project updates the assignment information in the resource pool file with the new details from the sharer file. If anyone opens or refreshes the resource pool from now on, the updated assignment information will be available.</a:t>
            </a:r>
          </a:p>
          <a:p>
            <a:pPr lvl="1" rtl="0">
              <a:lnSpc>
                <a:spcPct val="90000"/>
              </a:lnSpc>
            </a:pPr>
            <a:r>
              <a:rPr lang="en-US" sz="2100" b="0" i="0" u="none" strike="noStrike" baseline="0" smtClean="0">
                <a:latin typeface="Segoe"/>
                <a:ea typeface="ＭＳ ゴシック"/>
              </a:rPr>
              <a:t>9.	In the Task Name column, click on the name of task 3, </a:t>
            </a:r>
            <a:r>
              <a:rPr lang="en-US" sz="2100" b="1" i="0" u="none" strike="noStrike" baseline="0" smtClean="0">
                <a:latin typeface="Segoe"/>
                <a:ea typeface="ＭＳ ゴシック"/>
              </a:rPr>
              <a:t>Sync Sound</a:t>
            </a:r>
            <a:r>
              <a:rPr lang="en-US" sz="2100" b="0" i="0" u="none" strike="noStrike" baseline="0" smtClean="0">
                <a:latin typeface="Times New Roman"/>
                <a:ea typeface="ＭＳ ゴシック"/>
              </a:rPr>
              <a:t>.</a:t>
            </a:r>
          </a:p>
          <a:p>
            <a:pPr lvl="1" rtl="0">
              <a:lnSpc>
                <a:spcPct val="90000"/>
              </a:lnSpc>
            </a:pPr>
            <a:r>
              <a:rPr lang="en-US" sz="2100" b="0" i="0" u="none" strike="noStrike" baseline="0" smtClean="0">
                <a:latin typeface="Segoe"/>
                <a:ea typeface="ＭＳ ゴシック"/>
              </a:rPr>
              <a:t>1</a:t>
            </a:r>
            <a:r>
              <a:rPr lang="en-US" sz="2100" b="0" i="0" u="none" strike="noStrike" baseline="0" smtClean="0">
                <a:latin typeface="Times New Roman"/>
                <a:ea typeface="ＭＳ ゴシック"/>
              </a:rPr>
              <a:t>0.	</a:t>
            </a:r>
            <a:r>
              <a:rPr lang="en-US" sz="2100" b="0" i="0" u="none" strike="noStrike" baseline="0" smtClean="0">
                <a:latin typeface="Segoe"/>
                <a:ea typeface="ＭＳ ゴシック"/>
              </a:rPr>
              <a:t>In the Assign Resources dialog box, scroll to locate and select </a:t>
            </a:r>
            <a:r>
              <a:rPr lang="en-US" sz="2100" b="1" i="0" u="none" strike="noStrike" baseline="0" smtClean="0">
                <a:latin typeface="Segoe"/>
                <a:ea typeface="ＭＳ ゴシック"/>
              </a:rPr>
              <a:t>Arlene Huff</a:t>
            </a:r>
            <a:r>
              <a:rPr lang="en-US" sz="2100" b="0" i="0" u="none" strike="noStrike" baseline="0" smtClean="0">
                <a:latin typeface="Segoe"/>
                <a:ea typeface="ＭＳ ゴシック"/>
              </a:rPr>
              <a:t>, and then click the </a:t>
            </a:r>
            <a:r>
              <a:rPr lang="en-US" sz="2100" b="1" i="0" u="none" strike="noStrike" baseline="0" smtClean="0">
                <a:latin typeface="Segoe"/>
                <a:ea typeface="ＭＳ ゴシック"/>
              </a:rPr>
              <a:t>Assign </a:t>
            </a:r>
            <a:r>
              <a:rPr lang="en-US" sz="2100" b="0" i="0" u="none" strike="noStrike" baseline="0" smtClean="0">
                <a:latin typeface="Segoe"/>
                <a:ea typeface="ＭＳ ゴシック"/>
              </a:rPr>
              <a:t>button.</a:t>
            </a:r>
            <a:endParaRPr lang="en-US" sz="21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3223370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11.	Click the </a:t>
            </a:r>
            <a:r>
              <a:rPr lang="en-US" b="1" i="0" u="none" strike="noStrike" baseline="0" smtClean="0">
                <a:latin typeface="Segoe"/>
                <a:ea typeface="ＭＳ ゴシック"/>
              </a:rPr>
              <a:t>Close </a:t>
            </a:r>
            <a:r>
              <a:rPr lang="en-US" b="0" i="0" u="none" strike="noStrike" baseline="0" smtClean="0">
                <a:latin typeface="Segoe"/>
                <a:ea typeface="ＭＳ ゴシック"/>
              </a:rPr>
              <a:t>button to close the Assign Resources dialog box. Your screen should look similar to the figure below.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pic>
        <p:nvPicPr>
          <p:cNvPr id="7" name="Picture 6" descr="1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2830900"/>
            <a:ext cx="8356600" cy="2085202"/>
          </a:xfrm>
          <a:prstGeom prst="rect">
            <a:avLst/>
          </a:prstGeom>
        </p:spPr>
      </p:pic>
    </p:spTree>
    <p:extLst>
      <p:ext uri="{BB962C8B-B14F-4D97-AF65-F5344CB8AC3E}">
        <p14:creationId xmlns:p14="http://schemas.microsoft.com/office/powerpoint/2010/main" val="2753344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12.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Close</a:t>
            </a:r>
            <a:r>
              <a:rPr lang="en-US" b="0" i="0" u="none" strike="noStrike" baseline="0" smtClean="0">
                <a:latin typeface="Segoe"/>
                <a:ea typeface="ＭＳ ゴシック"/>
              </a:rPr>
              <a:t>. When prompted to save changes, click </a:t>
            </a:r>
            <a:r>
              <a:rPr lang="en-US" b="1" i="0" u="none" strike="noStrike" baseline="0" smtClean="0">
                <a:latin typeface="Segoe"/>
                <a:ea typeface="ＭＳ ゴシック"/>
              </a:rPr>
              <a:t>Yes</a:t>
            </a:r>
            <a:r>
              <a:rPr lang="en-US" b="0" i="0" u="none" strike="noStrike" baseline="0" smtClean="0">
                <a:latin typeface="Segoe"/>
                <a:ea typeface="ＭＳ ゴシック"/>
              </a:rPr>
              <a:t>. Microsoft Project determines that because the resource pool was opened as read-only, the assignment changes you just made in the sharer file have not been updated in the resource pool file. A dialog box appears, and you are offered a choice as to whether or not you want to update the resource pool. Your screen should look similar to the</a:t>
            </a:r>
            <a:r>
              <a:rPr lang="en-US" b="0" i="0" u="none" strike="noStrike" smtClean="0">
                <a:latin typeface="Segoe"/>
                <a:ea typeface="ＭＳ ゴシック"/>
              </a:rPr>
              <a:t> f</a:t>
            </a:r>
            <a:r>
              <a:rPr lang="en-US" b="0" i="0" u="none" strike="noStrike" baseline="0" smtClean="0">
                <a:latin typeface="Segoe"/>
                <a:ea typeface="ＭＳ ゴシック"/>
              </a:rPr>
              <a:t>igure below.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pic>
        <p:nvPicPr>
          <p:cNvPr id="7" name="Picture 6" descr="1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419357"/>
            <a:ext cx="8077200" cy="1575286"/>
          </a:xfrm>
          <a:prstGeom prst="rect">
            <a:avLst/>
          </a:prstGeom>
        </p:spPr>
      </p:pic>
    </p:spTree>
    <p:extLst>
      <p:ext uri="{BB962C8B-B14F-4D97-AF65-F5344CB8AC3E}">
        <p14:creationId xmlns:p14="http://schemas.microsoft.com/office/powerpoint/2010/main" val="595457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13.	After you review the options in the dialog box, click </a:t>
            </a:r>
            <a:r>
              <a:rPr lang="en-US" b="1" i="0" u="none" strike="noStrike" baseline="0" smtClean="0">
                <a:latin typeface="Segoe"/>
                <a:ea typeface="ＭＳ ゴシック"/>
              </a:rPr>
              <a:t>OK</a:t>
            </a:r>
            <a:r>
              <a:rPr lang="en-US" b="0" i="0" u="none" strike="noStrike" baseline="0" smtClean="0">
                <a:latin typeface="Segoe"/>
                <a:ea typeface="ＭＳ ゴシック"/>
              </a:rPr>
              <a:t>. Microsoft Project updates the assignment information with the new details from the sharer file. The resource pool remains open as read-only.</a:t>
            </a:r>
          </a:p>
          <a:p>
            <a:pPr lvl="1" rtl="0"/>
            <a:r>
              <a:rPr lang="en-US" b="0" i="0" u="none" strike="noStrike" baseline="0" smtClean="0">
                <a:latin typeface="Segoe"/>
                <a:ea typeface="ＭＳ ゴシック"/>
              </a:rPr>
              <a:t>14.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Close</a:t>
            </a:r>
            <a:r>
              <a:rPr lang="en-US" b="0" i="0" u="none" strike="noStrike" baseline="0" smtClean="0">
                <a:latin typeface="Segoe"/>
                <a:ea typeface="ＭＳ ゴシック"/>
              </a:rPr>
              <a:t>. Since the resource pool was opened as read-only, Microsoft Project closes it without prompting you to save changes.</a:t>
            </a:r>
          </a:p>
          <a:p>
            <a:pPr lvl="0" rtl="0"/>
            <a:r>
              <a:rPr lang="en-US" b="1" i="0" u="none" strike="noStrike" baseline="0" smtClean="0">
                <a:latin typeface="Segoe"/>
                <a:ea typeface="ＭＳ ゴシック"/>
              </a:rPr>
              <a:t>PAUSE. </a:t>
            </a:r>
            <a:r>
              <a:rPr lang="en-US" b="0" i="0" u="none" strike="noStrike" baseline="0" smtClean="0">
                <a:latin typeface="Segoe"/>
                <a:ea typeface="ＭＳ ゴシック"/>
              </a:rPr>
              <a:t>If you are continuing to the next lesson, keep Project open. If you are not continuing to additional lessons, </a:t>
            </a:r>
            <a:r>
              <a:rPr lang="en-US" b="1" i="0" u="none" strike="noStrike" baseline="0" smtClean="0">
                <a:latin typeface="Segoe"/>
                <a:ea typeface="ＭＳ ゴシック"/>
              </a:rPr>
              <a:t>CLOSE </a:t>
            </a:r>
            <a:r>
              <a:rPr lang="en-US" b="0" i="0" u="none" strike="noStrike" baseline="0" smtClean="0">
                <a:latin typeface="Segoe"/>
                <a:ea typeface="ＭＳ ゴシック"/>
              </a:rPr>
              <a:t>Project.</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3500700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Revise a Sharer File and Manually Update the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In this exercise, you made changes to a sharer file and updated a resource pool that had been opened as read-only (as if you were on a network, rather than working with local files). </a:t>
            </a:r>
          </a:p>
          <a:p>
            <a:pPr lvl="0" rtl="0"/>
            <a:r>
              <a:rPr lang="en-US" b="0" i="0" u="none" strike="noStrike" baseline="0" smtClean="0">
                <a:latin typeface="Segoe"/>
                <a:ea typeface="ＭＳ ゴシック"/>
              </a:rPr>
              <a:t>This is an important concept because if you are sharing a resource pool with other Microsoft Project users across a network, whoever has the resource pool open as read-write prevents others from updating resource information. </a:t>
            </a:r>
          </a:p>
          <a:p>
            <a:pPr lvl="0" rtl="0"/>
            <a:r>
              <a:rPr lang="en-US" b="0" i="0" u="none" strike="noStrike" baseline="0" smtClean="0">
                <a:latin typeface="Segoe"/>
                <a:ea typeface="ＭＳ ゴシック"/>
              </a:rPr>
              <a:t>For this reason, it is a good idea to open the resource pool as read-only and to use the Update Resource Pool command only when you need to update the resource pool with assignment information. </a:t>
            </a:r>
          </a:p>
          <a:p>
            <a:pPr lvl="0" rtl="0"/>
            <a:r>
              <a:rPr lang="en-US" b="0" i="0" u="none" strike="noStrike" baseline="0" smtClean="0">
                <a:latin typeface="Segoe"/>
                <a:ea typeface="ＭＳ ゴシック"/>
              </a:rPr>
              <a:t>Once this is done, anyone else who opens the resource pool will see the latest assignment information.</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348039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Skill Summary</a:t>
            </a:r>
            <a:endParaRPr lang="en-US" b="0" i="0" u="none" strike="noStrike" baseline="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pic>
        <p:nvPicPr>
          <p:cNvPr id="7" name="Picture 6" descr="1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8153400" cy="2825670"/>
          </a:xfrm>
          <a:prstGeom prst="rect">
            <a:avLst/>
          </a:prstGeom>
        </p:spPr>
      </p:pic>
    </p:spTree>
    <p:extLst>
      <p:ext uri="{BB962C8B-B14F-4D97-AF65-F5344CB8AC3E}">
        <p14:creationId xmlns:p14="http://schemas.microsoft.com/office/powerpoint/2010/main" val="249940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Developing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However, if your organization must manage multiple projects at the same time, setting up a resource pool allows you to do such things as:</a:t>
            </a:r>
          </a:p>
          <a:p>
            <a:pPr lvl="0" rtl="0"/>
            <a:r>
              <a:rPr lang="en-US" sz="2000" b="0" i="0" u="none" strike="noStrike" baseline="0" smtClean="0">
                <a:latin typeface="Segoe"/>
                <a:ea typeface="ＭＳ ゴシック"/>
              </a:rPr>
              <a:t>Enter resource information one time, but use it in multiple project schedules.</a:t>
            </a:r>
          </a:p>
          <a:p>
            <a:pPr lvl="0" rtl="0"/>
            <a:r>
              <a:rPr lang="en-US" sz="2000" b="0" i="0" u="none" strike="noStrike" baseline="0" smtClean="0">
                <a:latin typeface="Segoe"/>
                <a:ea typeface="ＭＳ ゴシック"/>
              </a:rPr>
              <a:t>View resources’ assignment details from multiple projects in a single place.</a:t>
            </a:r>
          </a:p>
          <a:p>
            <a:pPr lvl="0" rtl="0"/>
            <a:r>
              <a:rPr lang="en-US" sz="2000" b="0" i="0" u="none" strike="noStrike" baseline="0" smtClean="0">
                <a:latin typeface="Segoe"/>
                <a:ea typeface="ＭＳ ゴシック"/>
              </a:rPr>
              <a:t>View assignment costs per resource across multiple projects.</a:t>
            </a:r>
          </a:p>
          <a:p>
            <a:pPr lvl="0" rtl="0"/>
            <a:r>
              <a:rPr lang="en-US" sz="2000" b="0" i="0" u="none" strike="noStrike" baseline="0" smtClean="0">
                <a:latin typeface="Segoe"/>
                <a:ea typeface="ＭＳ ゴシック"/>
              </a:rPr>
              <a:t>Identify resources that are over allocated across multiple projects, even if they are fully- or under allocated in individual projects.</a:t>
            </a:r>
          </a:p>
          <a:p>
            <a:pPr lvl="0" rtl="0"/>
            <a:r>
              <a:rPr lang="en-US" sz="2000" b="0" i="0" u="none" strike="noStrike" baseline="0" smtClean="0">
                <a:latin typeface="Segoe"/>
                <a:ea typeface="ＭＳ ゴシック"/>
              </a:rPr>
              <a:t>Enter resource information, such as nonworking time, in any of the individual schedules or in the resource pool so that it is available in the other sharer files.</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024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Developing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A resource pool is particularly beneficial when you are working with other Microsoft Project users across a network. </a:t>
            </a:r>
          </a:p>
          <a:p>
            <a:pPr lvl="0" rtl="0"/>
            <a:r>
              <a:rPr lang="en-US" b="0" i="0" u="none" strike="noStrike" baseline="0" smtClean="0">
                <a:latin typeface="Segoe"/>
                <a:ea typeface="ＭＳ ゴシック"/>
              </a:rPr>
              <a:t>The resource pool can be stored in a central location–such as a network server–and the individual owners of the sharer files share the network resource pool.</a:t>
            </a:r>
          </a:p>
          <a:p>
            <a:pPr lvl="0" rtl="0"/>
            <a:r>
              <a:rPr lang="en-US" b="0" i="0" u="none" strike="noStrike" baseline="0" smtClean="0">
                <a:latin typeface="Segoe"/>
                <a:ea typeface="ＭＳ ゴシック"/>
              </a:rPr>
              <a:t>Microsoft Project consolidates the information from sharer files based on the name of the resource. </a:t>
            </a:r>
          </a:p>
          <a:p>
            <a:pPr lvl="0" rtl="0"/>
            <a:r>
              <a:rPr lang="en-US" b="0" i="0" u="none" strike="noStrike" baseline="0" smtClean="0">
                <a:latin typeface="Segoe"/>
                <a:ea typeface="ＭＳ ゴシック"/>
              </a:rPr>
              <a:t>Annete Hill, for example, is listed only once in the resource pool, no matter how many sharer files list her as a resource. Keep in mind, however, that Microsoft Project can’t match variations of a resource’s name–say, Annete Hill from one sharer file and Annete L. Hill from another. It is good to develop a convention for naming a resource and stick with it.</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81052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Developing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Any Microsoft Project schedule, with or without tasks, can serve as a resource pool. </a:t>
            </a:r>
          </a:p>
          <a:p>
            <a:pPr lvl="0" rtl="0"/>
            <a:r>
              <a:rPr lang="en-US" sz="2000" b="0" i="0" u="none" strike="noStrike" baseline="0" smtClean="0">
                <a:latin typeface="Segoe"/>
                <a:ea typeface="ＭＳ ゴシック"/>
              </a:rPr>
              <a:t>It is considered a best practice to specify a file that does not contain tasks as the resource pool. This is because any project with tasks will come to an end at some point, and you might not want assignments for those tasks (along with their costs and other details) to be included indefinitely. </a:t>
            </a:r>
          </a:p>
          <a:p>
            <a:pPr lvl="0" rtl="0"/>
            <a:r>
              <a:rPr lang="en-US" sz="2000" b="0" i="0" u="none" strike="noStrike" baseline="0" smtClean="0">
                <a:latin typeface="Segoe"/>
                <a:ea typeface="ＭＳ ゴシック"/>
              </a:rPr>
              <a:t>In addition, a dedicated resource pool file without tasks allows people such as line managers or resource managers to maintain some information about their resources in the resource pool. </a:t>
            </a:r>
          </a:p>
          <a:p>
            <a:pPr lvl="0" rtl="0"/>
            <a:r>
              <a:rPr lang="en-US" sz="2000" b="0" i="0" u="none" strike="noStrike" baseline="0" smtClean="0">
                <a:latin typeface="Segoe"/>
                <a:ea typeface="ＭＳ ゴシック"/>
              </a:rPr>
              <a:t>A </a:t>
            </a:r>
            <a:r>
              <a:rPr lang="en-US" sz="2000" b="1" i="1" u="none" strike="noStrike" baseline="0" smtClean="0">
                <a:latin typeface="Segoe"/>
                <a:ea typeface="ＭＳ ゴシック"/>
              </a:rPr>
              <a:t>line manager </a:t>
            </a:r>
            <a:r>
              <a:rPr lang="en-US" sz="2000" b="0" i="0" u="none" strike="noStrike" baseline="0" smtClean="0">
                <a:latin typeface="Segoe"/>
                <a:ea typeface="ＭＳ ゴシック"/>
              </a:rPr>
              <a:t>is a manager of a group of resources and is also sometimes called a functional manager. </a:t>
            </a:r>
          </a:p>
          <a:p>
            <a:pPr lvl="0" rtl="0"/>
            <a:r>
              <a:rPr lang="en-US" sz="2000" b="0" i="0" u="none" strike="noStrike" baseline="0" smtClean="0">
                <a:latin typeface="Segoe"/>
                <a:ea typeface="ＭＳ ゴシック"/>
              </a:rPr>
              <a:t>A </a:t>
            </a:r>
            <a:r>
              <a:rPr lang="en-US" sz="2000" b="1" i="1" u="none" strike="noStrike" baseline="0" smtClean="0">
                <a:latin typeface="Segoe"/>
                <a:ea typeface="ＭＳ ゴシック"/>
              </a:rPr>
              <a:t>resource manager </a:t>
            </a:r>
            <a:r>
              <a:rPr lang="en-US" sz="2000" b="0" i="0" u="none" strike="noStrike" baseline="0" smtClean="0">
                <a:latin typeface="Segoe"/>
                <a:ea typeface="ＭＳ ゴシック"/>
              </a:rPr>
              <a:t>oversees resource usage in project activities specifically to manage the time and cost of resources. </a:t>
            </a:r>
          </a:p>
          <a:p>
            <a:pPr lvl="0" rtl="0"/>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124658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Develop a Resource Pool</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a:t>
            </a:r>
            <a:r>
              <a:rPr lang="en-US" b="0" i="0" u="none" strike="noStrike" baseline="0" smtClean="0">
                <a:latin typeface="Segoe"/>
                <a:ea typeface="ＭＳ ゴシック"/>
              </a:rPr>
              <a:t>Before you begin these steps, launch Microsoft Project.</a:t>
            </a:r>
          </a:p>
          <a:p>
            <a:pPr lvl="1" rtl="0"/>
            <a:r>
              <a:rPr lang="en-US" b="0" i="0" u="none" strike="noStrike" baseline="0" smtClean="0">
                <a:latin typeface="Segoe"/>
                <a:ea typeface="ＭＳ ゴシック"/>
              </a:rPr>
              <a:t>1.	</a:t>
            </a:r>
            <a:r>
              <a:rPr lang="en-US" b="1" i="0" u="none" strike="noStrike" baseline="0" smtClean="0">
                <a:latin typeface="Segoe"/>
                <a:ea typeface="ＭＳ ゴシック"/>
              </a:rPr>
              <a:t>OPEN </a:t>
            </a:r>
            <a:r>
              <a:rPr lang="en-US" b="0" i="0" u="none" strike="noStrike" baseline="0" smtClean="0">
                <a:latin typeface="Segoe"/>
                <a:ea typeface="ＭＳ ゴシック"/>
              </a:rPr>
              <a:t>the </a:t>
            </a:r>
            <a:r>
              <a:rPr lang="en-US" b="1" i="1" u="none" strike="noStrike" baseline="0" smtClean="0">
                <a:latin typeface="Segoe"/>
                <a:ea typeface="ＭＳ ゴシック"/>
              </a:rPr>
              <a:t>Don Funk Music Video 16M </a:t>
            </a:r>
            <a:r>
              <a:rPr lang="en-US" b="0" i="0" u="none" strike="noStrike" baseline="0" smtClean="0">
                <a:latin typeface="Segoe"/>
                <a:ea typeface="ＭＳ ゴシック"/>
              </a:rPr>
              <a:t>project schedule.</a:t>
            </a:r>
          </a:p>
          <a:p>
            <a:pPr lvl="1" rtl="0"/>
            <a:r>
              <a:rPr lang="en-US" b="0" i="0" u="none" strike="noStrike" baseline="0" smtClean="0">
                <a:latin typeface="Segoe"/>
                <a:ea typeface="ＭＳ ゴシック"/>
              </a:rPr>
              <a:t>2.	</a:t>
            </a:r>
            <a:r>
              <a:rPr lang="en-US" b="1" i="0" u="none" strike="noStrike" baseline="0" smtClean="0">
                <a:latin typeface="Segoe"/>
                <a:ea typeface="ＭＳ ゴシック"/>
              </a:rPr>
              <a:t>SAVE </a:t>
            </a:r>
            <a:r>
              <a:rPr lang="en-US" b="0" i="0" u="none" strike="noStrike" baseline="0" smtClean="0">
                <a:latin typeface="Segoe"/>
                <a:ea typeface="ＭＳ ゴシック"/>
              </a:rPr>
              <a:t>the file as </a:t>
            </a:r>
            <a:r>
              <a:rPr lang="en-US" b="1" i="1" u="none" strike="noStrike" baseline="0" smtClean="0">
                <a:latin typeface="Segoe"/>
                <a:ea typeface="ＭＳ ゴシック"/>
              </a:rPr>
              <a:t>Don Funk Music Video 16</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3.	</a:t>
            </a:r>
            <a:r>
              <a:rPr lang="en-US" b="1" i="0" u="none" strike="noStrike" baseline="0" smtClean="0">
                <a:latin typeface="Segoe"/>
                <a:ea typeface="ＭＳ ゴシック"/>
              </a:rPr>
              <a:t>OPEN </a:t>
            </a:r>
            <a:r>
              <a:rPr lang="en-US" b="0" i="0" u="none" strike="noStrike" baseline="0" smtClean="0">
                <a:latin typeface="Segoe"/>
                <a:ea typeface="ＭＳ ゴシック"/>
              </a:rPr>
              <a:t>the </a:t>
            </a:r>
            <a:r>
              <a:rPr lang="en-US" b="1" i="1" u="none" strike="noStrike" baseline="0" smtClean="0">
                <a:latin typeface="Segoe"/>
                <a:ea typeface="ＭＳ ゴシック"/>
              </a:rPr>
              <a:t>Adventure Works Promo 16M </a:t>
            </a:r>
            <a:r>
              <a:rPr lang="en-US" b="0" i="0" u="none" strike="noStrike" baseline="0" smtClean="0">
                <a:latin typeface="Segoe"/>
                <a:ea typeface="ＭＳ ゴシック"/>
              </a:rPr>
              <a:t>project schedule.</a:t>
            </a:r>
          </a:p>
          <a:p>
            <a:pPr lvl="1" rtl="0"/>
            <a:r>
              <a:rPr lang="en-US" b="0" i="0" u="none" strike="noStrike" baseline="0" smtClean="0">
                <a:latin typeface="Segoe"/>
                <a:ea typeface="ＭＳ ゴシック"/>
              </a:rPr>
              <a:t>4.	</a:t>
            </a:r>
            <a:r>
              <a:rPr lang="en-US" b="1" i="0" u="none" strike="noStrike" baseline="0" smtClean="0">
                <a:latin typeface="Segoe"/>
                <a:ea typeface="ＭＳ ゴシック"/>
              </a:rPr>
              <a:t>SAVE </a:t>
            </a:r>
            <a:r>
              <a:rPr lang="en-US" b="0" i="0" u="none" strike="noStrike" baseline="0" smtClean="0">
                <a:latin typeface="Segoe"/>
                <a:ea typeface="ＭＳ ゴシック"/>
              </a:rPr>
              <a:t>the file as </a:t>
            </a:r>
            <a:r>
              <a:rPr lang="en-US" b="1" i="1" u="none" strike="noStrike" baseline="0" smtClean="0">
                <a:latin typeface="Segoe"/>
                <a:ea typeface="ＭＳ ゴシック"/>
              </a:rPr>
              <a:t>Adventure Works Promo 16</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5.	On the ribbon, 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New</a:t>
            </a:r>
            <a:r>
              <a:rPr lang="en-US" b="0" i="0" u="none" strike="noStrike" baseline="0" smtClean="0">
                <a:latin typeface="Segoe"/>
                <a:ea typeface="ＭＳ ゴシック"/>
              </a:rPr>
              <a:t>. Double-click </a:t>
            </a:r>
            <a:r>
              <a:rPr lang="en-US" b="1" i="0" u="none" strike="noStrike" baseline="0" smtClean="0">
                <a:latin typeface="Segoe"/>
                <a:ea typeface="ＭＳ ゴシック"/>
              </a:rPr>
              <a:t>Blank Project</a:t>
            </a:r>
            <a:r>
              <a:rPr lang="en-US" b="0" i="0" u="none" strike="noStrike" baseline="0" smtClean="0">
                <a:latin typeface="Segoe"/>
                <a:ea typeface="ＭＳ ゴシック"/>
              </a:rPr>
              <a:t>. A blank project opens.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4166713"/>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294</TotalTime>
  <Words>3851</Words>
  <Application>Microsoft Macintosh PowerPoint</Application>
  <PresentationFormat>On-screen Show (4:3)</PresentationFormat>
  <Paragraphs>408</Paragraphs>
  <Slides>55</Slides>
  <Notes>10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template</vt:lpstr>
      <vt:lpstr>Working with Resource Pools</vt:lpstr>
      <vt:lpstr>Objectives</vt:lpstr>
      <vt:lpstr>Software Orientation</vt:lpstr>
      <vt:lpstr>Developing a Resource Pool</vt:lpstr>
      <vt:lpstr>Developing a Resource Pool</vt:lpstr>
      <vt:lpstr>Developing a Resource Pool</vt:lpstr>
      <vt:lpstr>Developing a Resource Pool</vt:lpstr>
      <vt:lpstr>Developing a Resource Pool</vt:lpstr>
      <vt:lpstr>Step by Step: Develop a Resource Pool</vt:lpstr>
      <vt:lpstr>Step by Step: Develop a Resource Pool</vt:lpstr>
      <vt:lpstr>Step by Step: Develop a Resource Pool</vt:lpstr>
      <vt:lpstr>Step by Step: Develop a Resource Pool</vt:lpstr>
      <vt:lpstr>Step by Step: Develop a Resource Pool</vt:lpstr>
      <vt:lpstr>Step by Step: Develop a Resource Pool</vt:lpstr>
      <vt:lpstr>Step by Step: Develop a Resource Pool</vt:lpstr>
      <vt:lpstr>Step by Step: View Assignment Details in the Resource Pool</vt:lpstr>
      <vt:lpstr>Step by Step: View Assignment Details in the Resource Pool</vt:lpstr>
      <vt:lpstr>Step by Step: View Assignment Details in the Resource Pool</vt:lpstr>
      <vt:lpstr>Step by Step: View Assignment Details in the Resource Pool</vt:lpstr>
      <vt:lpstr>Step by Step: View Assignment Details in the Resource Pool</vt:lpstr>
      <vt:lpstr>Step by Step: View Assignment Details in the Resource Pool</vt:lpstr>
      <vt:lpstr>Step by Step: Revise Assignments in a Sharer File</vt:lpstr>
      <vt:lpstr>Step by Step: Revise Assignments in a Sharer File</vt:lpstr>
      <vt:lpstr>Step by Step: Revise Assignments in a Sharer File</vt:lpstr>
      <vt:lpstr>Step by Step: Revise Assignments in a Sharer File</vt:lpstr>
      <vt:lpstr>Step by Step: Revise Assignments in a Sharer File</vt:lpstr>
      <vt:lpstr>Step by Step: Revise Assignments in a Sharer File</vt:lpstr>
      <vt:lpstr>Step by Step: Update Working Time for a Resource in a Resource Pool</vt:lpstr>
      <vt:lpstr>Step by Step: Update Working Time for a Resource in a Resource Pool</vt:lpstr>
      <vt:lpstr>Step by Step: Update Working Time for a Resource in a Resource Pool</vt:lpstr>
      <vt:lpstr>Step by Step: Update Working Time for a Resource in a Resource Pool</vt:lpstr>
      <vt:lpstr>Step by Step: Update Working Time for a Resource in a Resource Pool</vt:lpstr>
      <vt:lpstr>Step by Step: Update Working Time for a Resource in a Resource Pool</vt:lpstr>
      <vt:lpstr>Step by Step: Update Working Time for a Resource in a Resource Pool</vt:lpstr>
      <vt:lpstr>Step by Step: Update Working Time for All Sharer Files Via the Resource Pool</vt:lpstr>
      <vt:lpstr>Step by Step: Update Working Time for All Sharer Files Via the Resource Pool</vt:lpstr>
      <vt:lpstr>Step by Step: Update Working Time for All Sharer Files Via the Resource Pool</vt:lpstr>
      <vt:lpstr>Step by Step: Update Working Time for All Sharer Files Via the Resource Pool</vt:lpstr>
      <vt:lpstr>Step by Step: Update Working Time for All Sharer Files Via the Resource Pool</vt:lpstr>
      <vt:lpstr>Step by Step: Update Working Time for All Sharer Files Via the Resource Pool</vt:lpstr>
      <vt:lpstr>Step by Step: Add New Files to the Resource Pool</vt:lpstr>
      <vt:lpstr>Step by Step: Add New Files to the Resource Pool</vt:lpstr>
      <vt:lpstr>Step by Step: Add New Files to the Resource Pool</vt:lpstr>
      <vt:lpstr>Step by Step: Add New Files to the Resource Pool</vt:lpstr>
      <vt:lpstr>Step by Step: Add New Files to the Resource Pool</vt:lpstr>
      <vt:lpstr>Step by Step: Add New Files to the Resource Pool</vt:lpstr>
      <vt:lpstr>Revising a Sharer File and Updating a Resource Pool</vt:lpstr>
      <vt:lpstr>Step by Step: Revise a Sharer File and Manually Update the Resource Pool</vt:lpstr>
      <vt:lpstr>Step by Step: Revise a Sharer File and Manually Update the Resource Pool</vt:lpstr>
      <vt:lpstr>Step by Step: Revise a Sharer File and Manually Update the Resource Pool</vt:lpstr>
      <vt:lpstr>Step by Step: Revise a Sharer File and Manually Update the Resource Pool</vt:lpstr>
      <vt:lpstr>Step by Step: Revise a Sharer File and Manually Update the Resource Pool</vt:lpstr>
      <vt:lpstr>Step by Step: Revise a Sharer File and Manually Update the Resource Pool</vt:lpstr>
      <vt:lpstr>Step by Step: Revise a Sharer File and Manually Update the Resource Pool</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292</cp:revision>
  <dcterms:created xsi:type="dcterms:W3CDTF">2011-08-08T12:10:51Z</dcterms:created>
  <dcterms:modified xsi:type="dcterms:W3CDTF">2013-11-13T03:24:11Z</dcterms:modified>
</cp:coreProperties>
</file>