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37"/>
  </p:notesMasterIdLst>
  <p:sldIdLst>
    <p:sldId id="256" r:id="rId2"/>
    <p:sldId id="258" r:id="rId3"/>
    <p:sldId id="374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372" r:id="rId36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  <p15:guide id="3" pos="5424">
          <p15:clr>
            <a:srgbClr val="A4A3A4"/>
          </p15:clr>
        </p15:guide>
        <p15:guide id="4" pos="30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Gambrel" initials="B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FF"/>
    <a:srgbClr val="000066"/>
    <a:srgbClr val="0000CC"/>
    <a:srgbClr val="DE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66" autoAdjust="0"/>
  </p:normalViewPr>
  <p:slideViewPr>
    <p:cSldViewPr>
      <p:cViewPr varScale="1">
        <p:scale>
          <a:sx n="97" d="100"/>
          <a:sy n="97" d="100"/>
        </p:scale>
        <p:origin x="1902" y="90"/>
      </p:cViewPr>
      <p:guideLst>
        <p:guide orient="horz" pos="1008"/>
        <p:guide pos="288"/>
        <p:guide pos="5424"/>
        <p:guide pos="3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80ED1C-4248-4D12-A428-232B8B03309D}" type="datetimeFigureOut">
              <a:rPr lang="en-US"/>
              <a:pPr>
                <a:defRPr/>
              </a:pPr>
              <a:t>4/16/2017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7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F21D6-1232-4A45-9874-F1E25BDAB220}" type="slidenum">
              <a:rPr lang="en-US" smtClean="0"/>
              <a:pPr eaLnBrk="1" hangingPunct="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1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0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Gantt chart showing completion information for tasks 34, 36, and 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2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or minimize these and other problems that arise in project implementation, a good project manager needs to carry out good project planning and communication. Determining how you will track project progress is a decision made during planning and this information will be clearly communicated to all team members. No matter how much planning is done, projects almost always have variance from the baseline.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4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the next exercise, you will adjust the actual and remaining work for a task in the project schedule. In addition to adjusting work, as you track actuals, you can also adjust duration, start dates, and finish 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7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2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Usage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3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table in the Task Usage view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Note: The mouse pointer changes to a two‐headed arrow (pointing left and right) when it is in the correct position to drag the vertical divider 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72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table showing the actual work completed for task 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04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table showing remaining work for task 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30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 earned value schedule and the cost variances are directly related. The earned value cost indicator fields are in one table. The earned value schedule indicators are in another table. A third table combines the key fields of both schedule and cost indicators.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18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Earned value analysis is one of the more complicated things you can do in Microsoft Project, but it provides very valuable project status information. This illustrates why it is a good idea to enter task and resource cost information into a project schedule any time you have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6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68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Earned Value table in the Task Sheet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18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2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Earned Value table in the Task Sheet view with CPI and SPI columns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9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Earned Value table in the Task Sheet view (see the next two slides for descriptions of the numbered columns)</a:t>
            </a:r>
            <a:endParaRPr lang="en-US" b="0" i="0" u="none" strike="noStrike" baseline="0" dirty="0" smtClean="0">
              <a:latin typeface="Segoe"/>
              <a:ea typeface="ＭＳ 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0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baseline="0" dirty="0" smtClean="0">
              <a:latin typeface="Segoe"/>
              <a:ea typeface="ＭＳ 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7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baseline="0" dirty="0" smtClean="0">
              <a:latin typeface="Segoe"/>
              <a:ea typeface="ＭＳ 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72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Gantt chart showing actual start date and duration for task 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0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5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Gantt chart view showing updated progress for task 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245225"/>
            <a:ext cx="2185736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240459FF-3F71-4B7E-B046-907AA8018B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is-IS" dirty="0" smtClean="0"/>
              <a:t>2017,</a:t>
            </a:r>
            <a:r>
              <a:rPr lang="en-US" dirty="0" smtClean="0"/>
              <a:t> John Wiley &amp; Sons, Inc.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2D24E-22F0-472D-A177-7290747F42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DE83-7917-4EFF-B203-C419F0B29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1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chemeClr val="bg1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066C-25CD-4A3B-B69F-B91E783C25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0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B90-2D02-6C47-A1CC-A9C6B3297C73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283A-045D-D24B-8A0C-9D06C9CDF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2C6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is-IS" dirty="0" smtClean="0"/>
              <a:t>2017,</a:t>
            </a:r>
            <a:r>
              <a:rPr lang="en-US" dirty="0" smtClean="0"/>
              <a:t> John Wiley &amp; Sons, Inc.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is-IS" dirty="0" smtClean="0"/>
              <a:t>2017,</a:t>
            </a:r>
            <a:r>
              <a:rPr lang="en-US" dirty="0" smtClean="0"/>
              <a:t> John Wiley &amp; Sons, Inc.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F097D-FD51-42BB-BF26-7FAFAC6D60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46314" y="62484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Project 2016 John Wiley &amp; Sons, Inc.</a:t>
            </a:r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18517" y="6248400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C543E-908C-43D6-A406-AFACB94C8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FF6DF-3303-4C48-854A-FA250DD79F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Official Academic Course, 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0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3ADB1-AE50-4B45-8824-17FB831140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Official Academic Course, 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FCE9E-789B-4FAD-AE65-1A54666FD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Official Academic Course, 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4E121-91E1-4C60-A5AB-A63ED2F861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9403" y="6245225"/>
            <a:ext cx="3885191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7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28613"/>
            <a:ext cx="8532813" cy="6197600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noFill/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30" name="Straight Connector 7"/>
          <p:cNvCxnSpPr>
            <a:cxnSpLocks noChangeShapeType="1"/>
          </p:cNvCxnSpPr>
          <p:nvPr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is-IS" dirty="0" smtClean="0"/>
              <a:t>2017,</a:t>
            </a:r>
            <a:r>
              <a:rPr lang="en-US" dirty="0" smtClean="0"/>
              <a:t> John Wiley &amp; Sons, Inc.</a:t>
            </a:r>
            <a:endParaRPr 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72C6"/>
          </a:solidFill>
          <a:effectLst>
            <a:outerShdw blurRad="38100" dist="38100" dir="2700000" algn="tl">
              <a:schemeClr val="bg1"/>
            </a:outerShdw>
          </a:effectLst>
          <a:latin typeface="Segoe UI Semibold" panose="020B07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2C6"/>
        </a:buClr>
        <a:buChar char="•"/>
        <a:defRPr sz="2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Clr>
          <a:srgbClr val="0072C6"/>
        </a:buClr>
        <a:buFont typeface="+mj-lt"/>
        <a:buAutoNum type="arabicPeriod"/>
        <a:defRPr sz="2200">
          <a:solidFill>
            <a:schemeClr val="tx1"/>
          </a:solidFill>
          <a:latin typeface="Segoe UI Semilight" panose="020B0402040204020203" pitchFamily="34" charset="0"/>
          <a:cs typeface="Segoe UI Semilight" panose="020B0402040204020203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1400">
          <a:solidFill>
            <a:schemeClr val="tx1"/>
          </a:solidFill>
          <a:latin typeface="Segoe UI Light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52563"/>
            <a:ext cx="9144000" cy="3043237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noFill/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9381" y="3405753"/>
            <a:ext cx="8534400" cy="898525"/>
          </a:xfrm>
        </p:spPr>
        <p:txBody>
          <a:bodyPr lIns="45720" rIns="45720">
            <a:normAutofit fontScale="90000"/>
          </a:bodyPr>
          <a:lstStyle/>
          <a:p>
            <a:pPr algn="r" eaLnBrk="1" hangingPunct="1">
              <a:defRPr/>
            </a:pPr>
            <a:r>
              <a:rPr lang="en-US" sz="4200" dirty="0" smtClean="0">
                <a:effectLst>
                  <a:outerShdw algn="tl">
                    <a:srgbClr val="000000"/>
                  </a:outerShdw>
                </a:effectLst>
              </a:rPr>
              <a:t>Advanced Project Schedule Tracking</a:t>
            </a:r>
            <a:endParaRPr lang="en-US" sz="4200" dirty="0">
              <a:effectLst>
                <a:outerShdw algn="tl">
                  <a:srgbClr val="000000"/>
                </a:outerShdw>
              </a:effectLst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8305800" cy="12192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72C6"/>
                </a:solidFill>
              </a:rPr>
              <a:t>Lesson </a:t>
            </a:r>
            <a:r>
              <a:rPr lang="en-US" sz="2800" dirty="0" smtClean="0">
                <a:solidFill>
                  <a:srgbClr val="0072C6"/>
                </a:solidFill>
              </a:rPr>
              <a:t>11</a:t>
            </a:r>
            <a:endParaRPr lang="en-US" sz="2800" dirty="0">
              <a:solidFill>
                <a:srgbClr val="0072C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© </a:t>
            </a:r>
            <a:r>
              <a:rPr lang="is-IS" dirty="0" smtClean="0">
                <a:solidFill>
                  <a:schemeClr val="bg1"/>
                </a:solidFill>
              </a:rPr>
              <a:t>2017,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John Wiley &amp; Sons, Inc.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Microsoft Official Academic Course, </a:t>
            </a:r>
            <a:r>
              <a:rPr lang="en-US" dirty="0" smtClean="0">
                <a:solidFill>
                  <a:schemeClr val="bg1"/>
                </a:solidFill>
              </a:rPr>
              <a:t>Microsoft Project 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3F413-A379-4AA4-A6AE-7C7FDF82C384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" y="1828800"/>
            <a:ext cx="8534400" cy="8985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800" b="1" dirty="0">
                <a:solidFill>
                  <a:srgbClr val="0072C6"/>
                </a:solidFill>
                <a:latin typeface="Segoe UI Semibold" panose="020B0702040204020203" pitchFamily="34" charset="0"/>
              </a:rPr>
              <a:t>Microsoft Project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Enter Actual Start Date and Duration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In the Task Name column, select the name of task 33, Final design selection. </a:t>
            </a:r>
            <a:r>
              <a:rPr lang="en-US" dirty="0" smtClean="0"/>
              <a:t>You need </a:t>
            </a:r>
            <a:r>
              <a:rPr lang="en-US" dirty="0"/>
              <a:t>to record that task 33 started on time but took a total duration of two </a:t>
            </a:r>
            <a:r>
              <a:rPr lang="en-US" dirty="0" smtClean="0"/>
              <a:t>days to </a:t>
            </a:r>
            <a:r>
              <a:rPr lang="en-US" dirty="0"/>
              <a:t>complete.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On </a:t>
            </a:r>
            <a:r>
              <a:rPr lang="en-US" dirty="0"/>
              <a:t>the ribbon, click the down arrow next to the Mark on Track button and </a:t>
            </a:r>
            <a:r>
              <a:rPr lang="en-US" dirty="0" smtClean="0"/>
              <a:t>select Update </a:t>
            </a:r>
            <a:r>
              <a:rPr lang="en-US" dirty="0"/>
              <a:t>Tasks. The Update Tasks dialog box reappears.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In </a:t>
            </a:r>
            <a:r>
              <a:rPr lang="en-US" dirty="0"/>
              <a:t>the Actual dur box, key 2d and then click OK.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Click </a:t>
            </a:r>
            <a:r>
              <a:rPr lang="en-US" dirty="0"/>
              <a:t>the Scroll to Task button or scroll so that the Gantt bar for task 33 is </a:t>
            </a:r>
            <a:r>
              <a:rPr lang="en-US" dirty="0" smtClean="0"/>
              <a:t>visible in </a:t>
            </a:r>
            <a:r>
              <a:rPr lang="en-US" dirty="0"/>
              <a:t>the center of the Gantt chart. Your screen should look similar to </a:t>
            </a:r>
            <a:r>
              <a:rPr lang="en-US" dirty="0" smtClean="0"/>
              <a:t>the figure on the next slide.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Enter Actual Start Date and Duration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315200" cy="34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Enter Actual Start Date and Duration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en-US" sz="2000" dirty="0"/>
              <a:t>Mark task 34, Design complete, and task 36, Product development begins as 100</a:t>
            </a:r>
            <a:r>
              <a:rPr lang="en-US" sz="2000" dirty="0" smtClean="0"/>
              <a:t>% complete</a:t>
            </a:r>
            <a:r>
              <a:rPr lang="en-US" sz="2000" dirty="0"/>
              <a:t>, by selecting the 100% button in the Schedule command group.</a:t>
            </a:r>
          </a:p>
          <a:p>
            <a:pPr marL="457200" indent="0">
              <a:buNone/>
            </a:pPr>
            <a:r>
              <a:rPr lang="en-US" sz="2000" dirty="0"/>
              <a:t>Microsoft Project records the actual duration of the task. Microsoft Project </a:t>
            </a:r>
            <a:r>
              <a:rPr lang="en-US" sz="2000" dirty="0" smtClean="0"/>
              <a:t>assumes that </a:t>
            </a:r>
            <a:r>
              <a:rPr lang="en-US" sz="2000" dirty="0"/>
              <a:t>task 33 started as scheduled because you did not specify an actual start date</a:t>
            </a:r>
            <a:r>
              <a:rPr lang="en-US" sz="2000" dirty="0" smtClean="0"/>
              <a:t>. However</a:t>
            </a:r>
            <a:r>
              <a:rPr lang="en-US" sz="2000" dirty="0"/>
              <a:t>, the actual duration that you entered causes Microsoft Project to calculate </a:t>
            </a:r>
            <a:r>
              <a:rPr lang="en-US" sz="2000" dirty="0" smtClean="0"/>
              <a:t>a finish </a:t>
            </a:r>
            <a:r>
              <a:rPr lang="en-US" sz="2000" dirty="0"/>
              <a:t>date that is later than the originally scheduled finish date</a:t>
            </a:r>
            <a:r>
              <a:rPr lang="en-US" sz="2000" dirty="0" smtClean="0"/>
              <a:t>. Next</a:t>
            </a:r>
            <a:r>
              <a:rPr lang="en-US" sz="2000" dirty="0"/>
              <a:t>, you will record that task 37 started earlier than planned but took longer </a:t>
            </a:r>
            <a:r>
              <a:rPr lang="en-US" sz="2000" dirty="0" smtClean="0"/>
              <a:t>than scheduled </a:t>
            </a:r>
            <a:r>
              <a:rPr lang="en-US" sz="2000" dirty="0"/>
              <a:t>to complete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/>
              <a:t>In the Task Name column, select the name of task 37, Initial prototype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000" dirty="0" smtClean="0"/>
              <a:t>On </a:t>
            </a:r>
            <a:r>
              <a:rPr lang="en-US" sz="2000" dirty="0"/>
              <a:t>the ribbon, click the down arrow next to the Mark on Track button and </a:t>
            </a:r>
            <a:r>
              <a:rPr lang="en-US" sz="2000" dirty="0" smtClean="0"/>
              <a:t>select Update </a:t>
            </a:r>
            <a:r>
              <a:rPr lang="en-US" sz="2000" dirty="0"/>
              <a:t>Tasks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Enter Actual Start Date and Duration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en-US" dirty="0"/>
              <a:t>On the Actual side of the dialog box, in the Start: field, key 3/27/19.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 smtClean="0"/>
              <a:t>In </a:t>
            </a:r>
            <a:r>
              <a:rPr lang="en-US" dirty="0"/>
              <a:t>the Actual dur box, key or select 12d, and then click OK. </a:t>
            </a:r>
            <a:r>
              <a:rPr lang="en-US" dirty="0" smtClean="0"/>
              <a:t>Project records </a:t>
            </a:r>
            <a:r>
              <a:rPr lang="en-US" dirty="0"/>
              <a:t>the actual start and duration of the task. Your screen should look similar </a:t>
            </a:r>
            <a:r>
              <a:rPr lang="en-US" dirty="0" smtClean="0"/>
              <a:t>to the figure on the next slide.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/>
              <a:t>Select task 41, Production development complete, and then select the Scroll </a:t>
            </a:r>
            <a:r>
              <a:rPr lang="en-US" dirty="0" smtClean="0"/>
              <a:t>to Task </a:t>
            </a:r>
            <a:r>
              <a:rPr lang="en-US" dirty="0"/>
              <a:t>button</a:t>
            </a:r>
            <a:r>
              <a:rPr lang="en-US" dirty="0" smtClean="0"/>
              <a:t>. You </a:t>
            </a:r>
            <a:r>
              <a:rPr lang="en-US" dirty="0"/>
              <a:t>can see that the Production development phase of the Tailspin Remote </a:t>
            </a:r>
            <a:r>
              <a:rPr lang="en-US" dirty="0" smtClean="0"/>
              <a:t>Drone project </a:t>
            </a:r>
            <a:r>
              <a:rPr lang="en-US" dirty="0"/>
              <a:t>is still on track to meet its deadline of May 17, 2019.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 smtClean="0"/>
              <a:t>SAVE </a:t>
            </a:r>
            <a:r>
              <a:rPr lang="en-US" dirty="0"/>
              <a:t>the project schedule and then CLOSE the file.</a:t>
            </a:r>
          </a:p>
          <a:p>
            <a:r>
              <a:rPr lang="en-US" dirty="0"/>
              <a:t>PAUSE. LEAVE Project open to use in the next exercise.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Enter Actual Start Date and Duration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600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Actual Start, Finish, and Duration Values of Tasks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Keep </a:t>
            </a:r>
            <a:r>
              <a:rPr lang="en-US" sz="2000" dirty="0"/>
              <a:t>in mind </a:t>
            </a:r>
            <a:r>
              <a:rPr lang="en-US" sz="2000" dirty="0" smtClean="0"/>
              <a:t>the following issues when evaluating project status:</a:t>
            </a:r>
          </a:p>
          <a:p>
            <a:r>
              <a:rPr lang="en-US" sz="2000" dirty="0"/>
              <a:t>For many tasks, it is difficult to evaluate a percentage of completion. For example</a:t>
            </a:r>
            <a:r>
              <a:rPr lang="en-US" sz="2000" dirty="0" smtClean="0"/>
              <a:t>, when </a:t>
            </a:r>
            <a:r>
              <a:rPr lang="en-US" sz="2000" dirty="0"/>
              <a:t>is a design engineer 75% finished designing a new production process, or </a:t>
            </a:r>
            <a:r>
              <a:rPr lang="en-US" sz="2000" dirty="0" smtClean="0"/>
              <a:t>when is </a:t>
            </a:r>
            <a:r>
              <a:rPr lang="en-US" sz="2000" dirty="0"/>
              <a:t>a computer engineer 50% finished coding a new software upgrade? Often, </a:t>
            </a:r>
            <a:r>
              <a:rPr lang="en-US" sz="2000" dirty="0" smtClean="0"/>
              <a:t>reporting work </a:t>
            </a:r>
            <a:r>
              <a:rPr lang="en-US" sz="2000" dirty="0"/>
              <a:t>in progress is a best guess and, therefore, carries an inherent risk.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portion of a task’s duration that has elapsed does not always equate to </a:t>
            </a:r>
            <a:r>
              <a:rPr lang="en-US" sz="2000" dirty="0" smtClean="0"/>
              <a:t>a percentage. A </a:t>
            </a:r>
            <a:r>
              <a:rPr lang="en-US" sz="2000" dirty="0"/>
              <a:t>front‐loaded task might require a lot of </a:t>
            </a:r>
            <a:r>
              <a:rPr lang="en-US" sz="2000" dirty="0" smtClean="0"/>
              <a:t>effort initially</a:t>
            </a:r>
            <a:r>
              <a:rPr lang="en-US" sz="2000" dirty="0"/>
              <a:t>, so that when 50% of its duration has elapsed, much more than 50% of </a:t>
            </a:r>
            <a:r>
              <a:rPr lang="en-US" sz="2000" dirty="0" smtClean="0"/>
              <a:t>its total </a:t>
            </a:r>
            <a:r>
              <a:rPr lang="en-US" sz="2000" dirty="0"/>
              <a:t>work will have been completed.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resources assigned to a task might have different criteria for what </a:t>
            </a:r>
            <a:r>
              <a:rPr lang="en-US" sz="2000" dirty="0" smtClean="0"/>
              <a:t>determines the </a:t>
            </a:r>
            <a:r>
              <a:rPr lang="en-US" sz="2000" dirty="0"/>
              <a:t>task’s completion than does the project manager—or the resources assigned </a:t>
            </a:r>
            <a:r>
              <a:rPr lang="en-US" sz="2000" dirty="0" smtClean="0"/>
              <a:t>to successor tasks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Actual and Remaining Work of Tasks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While tracking actual values, it is also possible to adjust the work or duration </a:t>
            </a:r>
            <a:r>
              <a:rPr lang="en-US" sz="2000" dirty="0" smtClean="0"/>
              <a:t>remaining on </a:t>
            </a:r>
            <a:r>
              <a:rPr lang="en-US" sz="2000" dirty="0"/>
              <a:t>a task</a:t>
            </a:r>
            <a:r>
              <a:rPr lang="en-US" sz="2000" dirty="0" smtClean="0"/>
              <a:t>. Remember </a:t>
            </a:r>
            <a:r>
              <a:rPr lang="en-US" sz="2000" dirty="0"/>
              <a:t>that only an incomplete task can have </a:t>
            </a:r>
            <a:r>
              <a:rPr lang="en-US" sz="2000" dirty="0" smtClean="0"/>
              <a:t>a remaining </a:t>
            </a:r>
            <a:r>
              <a:rPr lang="en-US" sz="2000" dirty="0"/>
              <a:t>work or duration value. For example:</a:t>
            </a:r>
            <a:endParaRPr lang="en-US" sz="2000" dirty="0" smtClean="0"/>
          </a:p>
          <a:p>
            <a:r>
              <a:rPr lang="en-US" sz="2000" dirty="0"/>
              <a:t>A task </a:t>
            </a:r>
            <a:r>
              <a:rPr lang="en-US" sz="2000" dirty="0" smtClean="0"/>
              <a:t>scheduled </a:t>
            </a:r>
            <a:r>
              <a:rPr lang="en-US" sz="2000" dirty="0"/>
              <a:t>for 40 hours is partially completed. The resources </a:t>
            </a:r>
            <a:r>
              <a:rPr lang="en-US" sz="2000" dirty="0" smtClean="0"/>
              <a:t>have performed </a:t>
            </a:r>
            <a:r>
              <a:rPr lang="en-US" sz="2000" dirty="0"/>
              <a:t>30 hours of work and expect to finish the </a:t>
            </a:r>
            <a:r>
              <a:rPr lang="en-US" sz="2000" dirty="0" smtClean="0"/>
              <a:t>task </a:t>
            </a:r>
            <a:r>
              <a:rPr lang="en-US" sz="2000" dirty="0"/>
              <a:t>after working 6 </a:t>
            </a:r>
            <a:r>
              <a:rPr lang="en-US" sz="2000" dirty="0" smtClean="0"/>
              <a:t>more hours. You </a:t>
            </a:r>
            <a:r>
              <a:rPr lang="en-US" sz="2000" dirty="0"/>
              <a:t>would enter 30 hours of actual work </a:t>
            </a:r>
            <a:r>
              <a:rPr lang="en-US" sz="2000" dirty="0" smtClean="0"/>
              <a:t>and 6 </a:t>
            </a:r>
            <a:r>
              <a:rPr lang="en-US" sz="2000" dirty="0"/>
              <a:t>hours of remaining work using the Work table.</a:t>
            </a:r>
          </a:p>
          <a:p>
            <a:r>
              <a:rPr lang="en-US" sz="2000" dirty="0"/>
              <a:t>A task that was scheduled for four days duration is partially complete. Two days </a:t>
            </a:r>
            <a:r>
              <a:rPr lang="en-US" sz="2000" dirty="0" smtClean="0"/>
              <a:t>have elapsed</a:t>
            </a:r>
            <a:r>
              <a:rPr lang="en-US" sz="2000" dirty="0"/>
              <a:t>, and the resources working on the task estimate they will need three </a:t>
            </a:r>
            <a:r>
              <a:rPr lang="en-US" sz="2000" dirty="0" smtClean="0"/>
              <a:t>additional days </a:t>
            </a:r>
            <a:r>
              <a:rPr lang="en-US" sz="2000" dirty="0"/>
              <a:t>to complete the task. You can enter the actual and remaining duration via </a:t>
            </a:r>
            <a:r>
              <a:rPr lang="en-US" sz="2000" dirty="0" smtClean="0"/>
              <a:t>the Update </a:t>
            </a:r>
            <a:r>
              <a:rPr lang="en-US" sz="2000" dirty="0"/>
              <a:t>Tasks dialog box (on the Task ribbon, select the down arrow next to the </a:t>
            </a:r>
            <a:r>
              <a:rPr lang="en-US" sz="2000" dirty="0" smtClean="0"/>
              <a:t>Mark on </a:t>
            </a:r>
            <a:r>
              <a:rPr lang="en-US" sz="2000" dirty="0"/>
              <a:t>Track button, and then click Update Tasks).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Actual and Remaining Work of Tasks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sz="2000" dirty="0"/>
              <a:t>It is important to remember that whenever you enter actual work values, Microsoft </a:t>
            </a:r>
            <a:r>
              <a:rPr lang="en-US" sz="2000" dirty="0" smtClean="0"/>
              <a:t>Project calculates </a:t>
            </a:r>
            <a:r>
              <a:rPr lang="en-US" sz="2000" dirty="0"/>
              <a:t>actual cost values, by default, and you are not able to enter actual costs directly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If you </a:t>
            </a:r>
            <a:r>
              <a:rPr lang="en-US" sz="2000" dirty="0"/>
              <a:t>want to enter actual cost values yourself, click </a:t>
            </a:r>
            <a:r>
              <a:rPr lang="en-US" sz="2000" dirty="0" smtClean="0"/>
              <a:t>File, Options</a:t>
            </a:r>
            <a:r>
              <a:rPr lang="en-US" sz="2000" dirty="0"/>
              <a:t>, and </a:t>
            </a:r>
            <a:r>
              <a:rPr lang="en-US" sz="2000" dirty="0" smtClean="0"/>
              <a:t>click Schedule. Under </a:t>
            </a:r>
            <a:r>
              <a:rPr lang="en-US" sz="2000" dirty="0"/>
              <a:t>Calculation, set the option to OFF. In </a:t>
            </a:r>
            <a:r>
              <a:rPr lang="en-US" sz="2000" dirty="0" smtClean="0"/>
              <a:t>the section </a:t>
            </a:r>
            <a:r>
              <a:rPr lang="en-US" sz="2000" dirty="0"/>
              <a:t>for Calculation options for this project, deselect the option that reads, Actual costs </a:t>
            </a:r>
            <a:r>
              <a:rPr lang="en-US" sz="2000" dirty="0" smtClean="0"/>
              <a:t>are always </a:t>
            </a:r>
            <a:r>
              <a:rPr lang="en-US" sz="2000" dirty="0"/>
              <a:t>calculated by Project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Once you turn off automatic calculation, you can enter or import task‐level or </a:t>
            </a:r>
            <a:r>
              <a:rPr lang="en-US" sz="2000" dirty="0" smtClean="0"/>
              <a:t>assignment-level actual </a:t>
            </a:r>
            <a:r>
              <a:rPr lang="en-US" sz="2000" dirty="0"/>
              <a:t>costs in the Actual Cost field. </a:t>
            </a:r>
            <a:r>
              <a:rPr lang="en-US" sz="2000" dirty="0" smtClean="0"/>
              <a:t>You </a:t>
            </a:r>
            <a:r>
              <a:rPr lang="en-US" sz="2000" dirty="0"/>
              <a:t>can also enter actual cost values on a daily or any other interval in any </a:t>
            </a:r>
            <a:r>
              <a:rPr lang="en-US" sz="2000" dirty="0" smtClean="0"/>
              <a:t>usage view</a:t>
            </a:r>
            <a:r>
              <a:rPr lang="en-US" sz="2000" dirty="0"/>
              <a:t>, such as the Task Usage view. Exercise caution, though, anytime you enter costs manually</a:t>
            </a:r>
            <a:r>
              <a:rPr lang="en-US" sz="2000" dirty="0" smtClean="0"/>
              <a:t>: Entering </a:t>
            </a:r>
            <a:r>
              <a:rPr lang="en-US" sz="2000" dirty="0"/>
              <a:t>actual costs for tasks or assignments prevents Microsoft Project from calculating </a:t>
            </a:r>
            <a:r>
              <a:rPr lang="en-US" sz="2000" dirty="0" smtClean="0"/>
              <a:t>costs based </a:t>
            </a:r>
            <a:r>
              <a:rPr lang="en-US" sz="2000" dirty="0"/>
              <a:t>on resource rates and task progress.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Adjust Actual and Remaining Work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sz="2000" dirty="0"/>
              <a:t>GET READY. </a:t>
            </a:r>
            <a:r>
              <a:rPr lang="en-US" sz="2000" dirty="0"/>
              <a:t>To continue with this lesson, you will use an updated version of the </a:t>
            </a:r>
            <a:r>
              <a:rPr lang="en-US" sz="2000" dirty="0" smtClean="0"/>
              <a:t>Tailspin Remote </a:t>
            </a:r>
            <a:r>
              <a:rPr lang="en-US" sz="2000" dirty="0"/>
              <a:t>Drone project to simulate the passage of time since you completed the </a:t>
            </a:r>
            <a:r>
              <a:rPr lang="en-US" sz="2000" dirty="0" smtClean="0"/>
              <a:t>previous exercise</a:t>
            </a:r>
            <a:r>
              <a:rPr lang="en-US" sz="2000" dirty="0"/>
              <a:t>. OPEN </a:t>
            </a:r>
            <a:r>
              <a:rPr lang="en-US" sz="2000" i="1" dirty="0" smtClean="0"/>
              <a:t>Tailspin </a:t>
            </a:r>
            <a:r>
              <a:rPr lang="en-US" sz="2000" i="1" dirty="0"/>
              <a:t>Remote Drone 11MB</a:t>
            </a:r>
            <a:r>
              <a:rPr lang="en-US" sz="2000" dirty="0"/>
              <a:t> </a:t>
            </a:r>
            <a:r>
              <a:rPr lang="en-US" sz="2000" dirty="0" smtClean="0"/>
              <a:t>from </a:t>
            </a:r>
            <a:r>
              <a:rPr lang="en-US" sz="2000" dirty="0"/>
              <a:t>the data files for </a:t>
            </a:r>
            <a:r>
              <a:rPr lang="en-US" sz="2000" dirty="0" smtClean="0"/>
              <a:t>this lesson</a:t>
            </a:r>
            <a:r>
              <a:rPr lang="en-US" sz="2000" dirty="0"/>
              <a:t>. SAVE the file as </a:t>
            </a:r>
            <a:r>
              <a:rPr lang="en-US" sz="2000" i="1" dirty="0"/>
              <a:t>Tailspin Remote Drone 11B</a:t>
            </a:r>
            <a:r>
              <a:rPr lang="en-US" sz="2000" dirty="0"/>
              <a:t> in the solutions </a:t>
            </a:r>
            <a:r>
              <a:rPr lang="en-US" sz="2000" dirty="0" smtClean="0"/>
              <a:t>folder.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the View tab and then click Task Usage. The Task Usage view appears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Press the F5 key. In the ID box, key 44 and then click OK. Microsoft Project scrolls </a:t>
            </a:r>
            <a:r>
              <a:rPr lang="en-US" sz="2000" dirty="0"/>
              <a:t>the time‐scaled portion of the view to display the scheduled </a:t>
            </a:r>
            <a:r>
              <a:rPr lang="en-US" sz="2000" dirty="0" smtClean="0"/>
              <a:t>work information for task 44. Your screen should look similar to the figure on the next slide.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 the ribbon, click the Tables button and </a:t>
            </a:r>
            <a:r>
              <a:rPr lang="en-US" sz="2000" dirty="0" smtClean="0"/>
              <a:t>select </a:t>
            </a:r>
            <a:r>
              <a:rPr lang="en-US" sz="2000" dirty="0"/>
              <a:t>the Work table. </a:t>
            </a:r>
            <a:r>
              <a:rPr lang="en-US" sz="2000" dirty="0" smtClean="0"/>
              <a:t>Microsoft Project </a:t>
            </a:r>
            <a:r>
              <a:rPr lang="en-US" sz="2000" dirty="0"/>
              <a:t>displays the Work table in the Task Usage view.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Adjust Actual and Remaining Work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598"/>
            <a:ext cx="7772400" cy="32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0072C6"/>
                </a:solidFill>
                <a:latin typeface="Segoe"/>
                <a:ea typeface="ＭＳ ゴシック"/>
              </a:rPr>
              <a:t>Objectives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8400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47960"/>
            <a:ext cx="7772400" cy="14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Adjust Actual and Remaining Work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Click and drag the vertical divider bar, between the Work table and the Task </a:t>
            </a:r>
            <a:r>
              <a:rPr lang="en-US" sz="2000" dirty="0" smtClean="0"/>
              <a:t>Usage grid</a:t>
            </a:r>
            <a:r>
              <a:rPr lang="en-US" sz="2000" dirty="0"/>
              <a:t>, to the right until you can see all the columns, except “Add New Column” </a:t>
            </a:r>
            <a:r>
              <a:rPr lang="en-US" sz="2000" dirty="0" smtClean="0"/>
              <a:t>in the </a:t>
            </a:r>
            <a:r>
              <a:rPr lang="en-US" sz="2000" dirty="0"/>
              <a:t>Work table. Your screen should look similar to </a:t>
            </a:r>
            <a:r>
              <a:rPr lang="en-US" sz="2000" dirty="0" smtClean="0"/>
              <a:t>the figure below.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958400"/>
            <a:ext cx="7498080" cy="3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Adjust Actual and Remaining Work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In the Actual column for task 44, key 180 and then press Tab. Change </a:t>
            </a:r>
            <a:r>
              <a:rPr lang="en-US" sz="2000" dirty="0" smtClean="0"/>
              <a:t>highlighting shows </a:t>
            </a:r>
            <a:r>
              <a:rPr lang="en-US" sz="2000" dirty="0"/>
              <a:t>that several things have occurred. First</a:t>
            </a:r>
            <a:r>
              <a:rPr lang="en-US" sz="2000" dirty="0" smtClean="0"/>
              <a:t>, because </a:t>
            </a:r>
            <a:r>
              <a:rPr lang="en-US" sz="2000" dirty="0"/>
              <a:t>you entered the actual work at the task level, Microsoft Project </a:t>
            </a:r>
            <a:r>
              <a:rPr lang="en-US" sz="2000" dirty="0" smtClean="0"/>
              <a:t>distributed it </a:t>
            </a:r>
            <a:r>
              <a:rPr lang="en-US" sz="2000" dirty="0"/>
              <a:t>equally among the assigned resources. Second, Microsoft Project recalculated </a:t>
            </a:r>
            <a:r>
              <a:rPr lang="en-US" sz="2000" dirty="0" smtClean="0"/>
              <a:t>the remaining </a:t>
            </a:r>
            <a:r>
              <a:rPr lang="en-US" sz="2000" dirty="0"/>
              <a:t>work value. Your screen should look similar to </a:t>
            </a:r>
            <a:r>
              <a:rPr lang="en-US" sz="2000" dirty="0" smtClean="0"/>
              <a:t>the figure below.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14902"/>
            <a:ext cx="6858000" cy="24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Adjust Actual and Remaining Work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In the Remaining column for task 44, key 54h and press Enter. </a:t>
            </a:r>
            <a:r>
              <a:rPr lang="en-US" sz="2000" dirty="0" smtClean="0"/>
              <a:t>The new </a:t>
            </a:r>
            <a:r>
              <a:rPr lang="en-US" sz="2000" dirty="0"/>
              <a:t>remaining work value was equally distributed among the assigned resources</a:t>
            </a:r>
            <a:r>
              <a:rPr lang="en-US" sz="2000" dirty="0" smtClean="0"/>
              <a:t>. Your </a:t>
            </a:r>
            <a:r>
              <a:rPr lang="en-US" sz="2000" dirty="0"/>
              <a:t>screen should look </a:t>
            </a:r>
            <a:r>
              <a:rPr lang="en-US" sz="2000" dirty="0" smtClean="0"/>
              <a:t>like the figure below.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6"/>
            </a:pPr>
            <a:endParaRPr lang="en-US" sz="2000" dirty="0"/>
          </a:p>
          <a:p>
            <a:pPr marL="457200" indent="-457200">
              <a:buFont typeface="+mj-lt"/>
              <a:buAutoNum type="arabicPeriod" startAt="6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6"/>
            </a:pPr>
            <a:endParaRPr lang="en-US" sz="2000" dirty="0"/>
          </a:p>
          <a:p>
            <a:pPr marL="457200" indent="-457200">
              <a:buFont typeface="+mj-lt"/>
              <a:buAutoNum type="arabicPeriod" startAt="6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6"/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6"/>
            </a:pPr>
            <a:endParaRPr lang="en-US" sz="2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sz="2000" dirty="0"/>
              <a:t>SAVE the project schedule.</a:t>
            </a:r>
          </a:p>
          <a:p>
            <a:r>
              <a:rPr lang="en-US" sz="2000" dirty="0"/>
              <a:t>PAUSE. LEAVE Project open to use in the next exercise.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90800"/>
            <a:ext cx="5029200" cy="25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lvl="0"/>
            <a:r>
              <a:rPr lang="en-US" dirty="0"/>
              <a:t>Earned value analysis is used to measure a project’s progress in terms of both schedule </a:t>
            </a:r>
            <a:r>
              <a:rPr lang="en-US" dirty="0" smtClean="0"/>
              <a:t>and cost</a:t>
            </a:r>
            <a:r>
              <a:rPr lang="en-US" dirty="0"/>
              <a:t>, as well as to help predict its outcome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Earned </a:t>
            </a:r>
            <a:r>
              <a:rPr lang="en-US" dirty="0"/>
              <a:t>value can be used on any project, in </a:t>
            </a:r>
            <a:r>
              <a:rPr lang="en-US" dirty="0" smtClean="0"/>
              <a:t>any industry </a:t>
            </a:r>
            <a:r>
              <a:rPr lang="en-US" dirty="0"/>
              <a:t>to objectively track project progress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In the </a:t>
            </a:r>
            <a:r>
              <a:rPr lang="en-US" dirty="0" smtClean="0"/>
              <a:t>next </a:t>
            </a:r>
            <a:r>
              <a:rPr lang="en-US" dirty="0"/>
              <a:t>exercise, you will set the project status date, display the Earned Value table</a:t>
            </a:r>
            <a:r>
              <a:rPr lang="en-US" dirty="0" smtClean="0"/>
              <a:t>, and </a:t>
            </a:r>
            <a:r>
              <a:rPr lang="en-US" dirty="0"/>
              <a:t>add the Cost Performance Index (CPI) and the Schedule Performance Index (SPI</a:t>
            </a:r>
            <a:r>
              <a:rPr lang="en-US" dirty="0" smtClean="0"/>
              <a:t>) columns.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status date is the date you want Microsoft Project to use when calculating </a:t>
            </a:r>
            <a:r>
              <a:rPr lang="en-US" dirty="0" smtClean="0"/>
              <a:t>the earned </a:t>
            </a:r>
            <a:r>
              <a:rPr lang="en-US" dirty="0"/>
              <a:t>value numbers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lvl="0"/>
            <a:r>
              <a:rPr lang="en-US" sz="2000" dirty="0"/>
              <a:t>Looking at task and resource variance throughout a project’s duration is a key project </a:t>
            </a:r>
            <a:r>
              <a:rPr lang="en-US" sz="2000" dirty="0" smtClean="0"/>
              <a:t>management activity</a:t>
            </a:r>
            <a:r>
              <a:rPr lang="en-US" sz="2000" dirty="0"/>
              <a:t>. Unfortunately, it does not give you the true picture of a project’s </a:t>
            </a:r>
            <a:r>
              <a:rPr lang="en-US" sz="2000" dirty="0" smtClean="0"/>
              <a:t>long‐term health.</a:t>
            </a:r>
          </a:p>
          <a:p>
            <a:pPr lvl="0"/>
            <a:r>
              <a:rPr lang="en-US" sz="2000" dirty="0" smtClean="0"/>
              <a:t>For </a:t>
            </a:r>
            <a:r>
              <a:rPr lang="en-US" sz="2000" dirty="0"/>
              <a:t>example, a task might be over budget and ahead of schedule (possibly not good) </a:t>
            </a:r>
            <a:r>
              <a:rPr lang="en-US" sz="2000" dirty="0" smtClean="0"/>
              <a:t>or over </a:t>
            </a:r>
            <a:r>
              <a:rPr lang="en-US" sz="2000" dirty="0"/>
              <a:t>budget and behind schedule (definitely not good). Looking at schedule and </a:t>
            </a:r>
            <a:r>
              <a:rPr lang="en-US" sz="2000" dirty="0" smtClean="0"/>
              <a:t>budget variance </a:t>
            </a:r>
            <a:r>
              <a:rPr lang="en-US" sz="2000" dirty="0"/>
              <a:t>by themselves does not tell you very much about performance trends that </a:t>
            </a:r>
            <a:r>
              <a:rPr lang="en-US" sz="2000" dirty="0" smtClean="0"/>
              <a:t>might continue </a:t>
            </a:r>
            <a:r>
              <a:rPr lang="en-US" sz="2000" dirty="0"/>
              <a:t>throughout the project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/>
              <a:t>Instead, earned value analysis gives you a more complete picture of overall project </a:t>
            </a:r>
            <a:r>
              <a:rPr lang="en-US" sz="2000" dirty="0" smtClean="0"/>
              <a:t>performance in </a:t>
            </a:r>
            <a:r>
              <a:rPr lang="en-US" sz="2000" dirty="0"/>
              <a:t>relation to both time and cost. Earned value analysis is used to measure the </a:t>
            </a:r>
            <a:r>
              <a:rPr lang="en-US" sz="2000" dirty="0" smtClean="0"/>
              <a:t>project’s progress </a:t>
            </a:r>
            <a:r>
              <a:rPr lang="en-US" sz="2000" dirty="0"/>
              <a:t>and help forecast its outcome. It focuses on schedule and budget </a:t>
            </a:r>
            <a:r>
              <a:rPr lang="en-US" sz="2000" dirty="0" smtClean="0"/>
              <a:t> performance in relation </a:t>
            </a:r>
            <a:r>
              <a:rPr lang="en-US" sz="2000" dirty="0"/>
              <a:t>to baseline plans.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 key difference between earned value analysis and </a:t>
            </a:r>
            <a:r>
              <a:rPr lang="en-US" dirty="0" smtClean="0"/>
              <a:t>simpler budget/schedule </a:t>
            </a:r>
            <a:r>
              <a:rPr lang="en-US" dirty="0"/>
              <a:t>analysis can be thought of in this way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</a:t>
            </a:r>
            <a:r>
              <a:rPr lang="en-US" dirty="0"/>
              <a:t>What are the current performance results we are getting?” is the question </a:t>
            </a:r>
            <a:r>
              <a:rPr lang="en-US" dirty="0" smtClean="0"/>
              <a:t>answered by </a:t>
            </a:r>
            <a:r>
              <a:rPr lang="en-US" dirty="0"/>
              <a:t>simple variance analysis.</a:t>
            </a:r>
          </a:p>
          <a:p>
            <a:r>
              <a:rPr lang="en-US" dirty="0" smtClean="0"/>
              <a:t>“</a:t>
            </a:r>
            <a:r>
              <a:rPr lang="en-US" dirty="0"/>
              <a:t>Are we getting our money’s worth for the current performance results we are getting</a:t>
            </a:r>
            <a:r>
              <a:rPr lang="en-US" dirty="0" smtClean="0"/>
              <a:t>?” is </a:t>
            </a:r>
            <a:r>
              <a:rPr lang="en-US" dirty="0"/>
              <a:t>the question answered by earned value analysis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Although the difference is subtle, it is important. Earned value analysis allows you to look </a:t>
            </a:r>
            <a:r>
              <a:rPr lang="en-US" dirty="0" smtClean="0"/>
              <a:t>at project </a:t>
            </a:r>
            <a:r>
              <a:rPr lang="en-US" dirty="0"/>
              <a:t>performance in a more detailed way. It allows you to identify two important things: </a:t>
            </a:r>
            <a:r>
              <a:rPr lang="en-US" dirty="0" smtClean="0"/>
              <a:t>the true </a:t>
            </a:r>
            <a:r>
              <a:rPr lang="en-US" dirty="0"/>
              <a:t>cost of project results to date and the performance trend that is likely to continue for </a:t>
            </a:r>
            <a:r>
              <a:rPr lang="en-US" dirty="0" smtClean="0"/>
              <a:t>the rest </a:t>
            </a:r>
            <a:r>
              <a:rPr lang="en-US" dirty="0"/>
              <a:t>of the project.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Review the project schedule and steps you will perform in this exercise. In order for </a:t>
            </a:r>
            <a:r>
              <a:rPr lang="en-US" dirty="0" smtClean="0"/>
              <a:t>Project </a:t>
            </a:r>
            <a:r>
              <a:rPr lang="en-US" dirty="0"/>
              <a:t>to calculate the earned value amounts for a project schedule, you must first do </a:t>
            </a:r>
            <a:r>
              <a:rPr lang="en-US" dirty="0" smtClean="0"/>
              <a:t>the following:</a:t>
            </a:r>
          </a:p>
          <a:p>
            <a:r>
              <a:rPr lang="en-US" dirty="0" smtClean="0"/>
              <a:t>Save </a:t>
            </a:r>
            <a:r>
              <a:rPr lang="en-US" dirty="0"/>
              <a:t>a baseline so that Microsoft Project can calculate the budgeted cost of the </a:t>
            </a:r>
            <a:r>
              <a:rPr lang="en-US" dirty="0" smtClean="0"/>
              <a:t>work scheduled </a:t>
            </a:r>
            <a:r>
              <a:rPr lang="en-US" dirty="0"/>
              <a:t>before you start tracing actual work. (The baseline is already saved </a:t>
            </a:r>
            <a:r>
              <a:rPr lang="en-US" dirty="0" smtClean="0"/>
              <a:t>when you </a:t>
            </a:r>
            <a:r>
              <a:rPr lang="en-US" dirty="0"/>
              <a:t>open the file for this lesson.)</a:t>
            </a:r>
          </a:p>
          <a:p>
            <a:r>
              <a:rPr lang="en-US" dirty="0" smtClean="0"/>
              <a:t>Record </a:t>
            </a:r>
            <a:r>
              <a:rPr lang="en-US" dirty="0"/>
              <a:t>actual work on tasks or assignments. (You did this in previous exercises </a:t>
            </a:r>
            <a:r>
              <a:rPr lang="en-US" dirty="0" smtClean="0"/>
              <a:t>in this </a:t>
            </a:r>
            <a:r>
              <a:rPr lang="en-US" dirty="0"/>
              <a:t>lesson.)</a:t>
            </a:r>
          </a:p>
          <a:p>
            <a:r>
              <a:rPr lang="en-US" dirty="0" smtClean="0"/>
              <a:t>Set </a:t>
            </a:r>
            <a:r>
              <a:rPr lang="en-US" dirty="0"/>
              <a:t>the status date so that Microsoft Project can calculate actual project </a:t>
            </a:r>
            <a:r>
              <a:rPr lang="en-US" dirty="0" smtClean="0"/>
              <a:t>performance up </a:t>
            </a:r>
            <a:r>
              <a:rPr lang="en-US" dirty="0"/>
              <a:t>to a certain point in time. If you do not specify a status date, </a:t>
            </a:r>
            <a:r>
              <a:rPr lang="en-US" dirty="0" smtClean="0"/>
              <a:t>Project uses </a:t>
            </a:r>
            <a:r>
              <a:rPr lang="en-US" dirty="0"/>
              <a:t>the current date.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Earned value analysis uses the following three key values to generate all other </a:t>
            </a:r>
            <a:r>
              <a:rPr lang="en-US" sz="2000" dirty="0" smtClean="0"/>
              <a:t>schedule indicator and </a:t>
            </a:r>
            <a:r>
              <a:rPr lang="en-US" sz="2000" dirty="0"/>
              <a:t>cost indicator values: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i="1" dirty="0"/>
              <a:t>planned value (PV)</a:t>
            </a:r>
            <a:r>
              <a:rPr lang="en-US" sz="2000" dirty="0"/>
              <a:t> or </a:t>
            </a:r>
            <a:r>
              <a:rPr lang="en-US" sz="2000" b="1" i="1" dirty="0"/>
              <a:t>budgeted cost of work scheduled (BCWS)</a:t>
            </a:r>
            <a:r>
              <a:rPr lang="en-US" sz="2000" dirty="0"/>
              <a:t>. This is </a:t>
            </a:r>
            <a:r>
              <a:rPr lang="en-US" sz="2000" dirty="0" smtClean="0"/>
              <a:t>the value </a:t>
            </a:r>
            <a:r>
              <a:rPr lang="en-US" sz="2000" dirty="0"/>
              <a:t>of the work scheduled to be completed as of the status date. </a:t>
            </a:r>
            <a:r>
              <a:rPr lang="en-US" sz="2000" dirty="0" smtClean="0"/>
              <a:t>Project calculates </a:t>
            </a:r>
            <a:r>
              <a:rPr lang="en-US" sz="2000" dirty="0"/>
              <a:t>this value by adding up all the time‐phased baseline values for tasks up </a:t>
            </a:r>
            <a:r>
              <a:rPr lang="en-US" sz="2000" dirty="0" smtClean="0"/>
              <a:t>to the </a:t>
            </a:r>
            <a:r>
              <a:rPr lang="en-US" sz="2000" dirty="0"/>
              <a:t>status date.</a:t>
            </a:r>
          </a:p>
          <a:p>
            <a:r>
              <a:rPr lang="en-US" sz="2000" dirty="0" smtClean="0"/>
              <a:t>The </a:t>
            </a:r>
            <a:r>
              <a:rPr lang="en-US" sz="2000" b="1" i="1" dirty="0"/>
              <a:t>actual cost (AC)</a:t>
            </a:r>
            <a:r>
              <a:rPr lang="en-US" sz="2000" dirty="0"/>
              <a:t> or </a:t>
            </a:r>
            <a:r>
              <a:rPr lang="en-US" sz="2000" b="1" i="1" dirty="0"/>
              <a:t>actual cost of work performed (ACWP)</a:t>
            </a:r>
            <a:r>
              <a:rPr lang="en-US" sz="2000" dirty="0"/>
              <a:t>. This is the </a:t>
            </a:r>
            <a:r>
              <a:rPr lang="en-US" sz="2000" dirty="0" smtClean="0"/>
              <a:t>actual cost </a:t>
            </a:r>
            <a:r>
              <a:rPr lang="en-US" sz="2000" dirty="0"/>
              <a:t>incurred to complete each task’s actual work up to the status date.</a:t>
            </a:r>
          </a:p>
          <a:p>
            <a:r>
              <a:rPr lang="en-US" sz="2000" dirty="0" smtClean="0"/>
              <a:t>The </a:t>
            </a:r>
            <a:r>
              <a:rPr lang="en-US" sz="2000" b="1" i="1" dirty="0"/>
              <a:t>earned value (EV)</a:t>
            </a:r>
            <a:r>
              <a:rPr lang="en-US" sz="2000" dirty="0"/>
              <a:t> or </a:t>
            </a:r>
            <a:r>
              <a:rPr lang="en-US" sz="2000" b="1" i="1" dirty="0"/>
              <a:t>budgeted cost of work performed (BCWP)</a:t>
            </a:r>
            <a:r>
              <a:rPr lang="en-US" sz="2000" dirty="0"/>
              <a:t>. This is </a:t>
            </a:r>
            <a:r>
              <a:rPr lang="en-US" sz="2000" dirty="0" smtClean="0"/>
              <a:t>the portion </a:t>
            </a:r>
            <a:r>
              <a:rPr lang="en-US" sz="2000" dirty="0"/>
              <a:t>of the budgeted cost that should have been spent to complete each </a:t>
            </a:r>
            <a:r>
              <a:rPr lang="en-US" sz="2000" dirty="0" smtClean="0"/>
              <a:t>task’s actual </a:t>
            </a:r>
            <a:r>
              <a:rPr lang="en-US" sz="2000" dirty="0"/>
              <a:t>work performed up to the status date</a:t>
            </a:r>
            <a:r>
              <a:rPr lang="en-US" sz="2000" dirty="0" smtClean="0"/>
              <a:t>.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dirty="0" smtClean="0"/>
              <a:t>key values on the previous slide, </a:t>
            </a:r>
            <a:r>
              <a:rPr lang="en-US" sz="2000" dirty="0"/>
              <a:t>Microsoft Project can also calculate some other important </a:t>
            </a:r>
            <a:r>
              <a:rPr lang="en-US" sz="2000" dirty="0" smtClean="0"/>
              <a:t>indicators of </a:t>
            </a:r>
            <a:r>
              <a:rPr lang="en-US" sz="2000" dirty="0"/>
              <a:t>project performance:</a:t>
            </a:r>
            <a:endParaRPr lang="en-US" sz="2000" dirty="0" smtClean="0"/>
          </a:p>
          <a:p>
            <a:r>
              <a:rPr lang="en-US" sz="2000" dirty="0"/>
              <a:t>The project’s </a:t>
            </a:r>
            <a:r>
              <a:rPr lang="en-US" sz="2000" b="1" i="1" dirty="0"/>
              <a:t>cost variance (CV)</a:t>
            </a:r>
            <a:r>
              <a:rPr lang="en-US" sz="2000" dirty="0"/>
              <a:t> is the difference between the earned value and </a:t>
            </a:r>
            <a:r>
              <a:rPr lang="en-US" sz="2000" dirty="0" smtClean="0"/>
              <a:t>the actual </a:t>
            </a:r>
            <a:r>
              <a:rPr lang="en-US" sz="2000" dirty="0"/>
              <a:t>cost.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project’s </a:t>
            </a:r>
            <a:r>
              <a:rPr lang="en-US" sz="2000" b="1" i="1" dirty="0"/>
              <a:t>schedule variance (SV)</a:t>
            </a:r>
            <a:r>
              <a:rPr lang="en-US" sz="2000" dirty="0"/>
              <a:t> is the difference between the earned value </a:t>
            </a:r>
            <a:r>
              <a:rPr lang="en-US" sz="2000" dirty="0" smtClean="0"/>
              <a:t>and the </a:t>
            </a:r>
            <a:r>
              <a:rPr lang="en-US" sz="2000" dirty="0"/>
              <a:t>planned value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It might seem strange to think of being ahead of or behind schedule in terms of dollars</a:t>
            </a:r>
            <a:r>
              <a:rPr lang="en-US" sz="2000" dirty="0" smtClean="0"/>
              <a:t>. However</a:t>
            </a:r>
            <a:r>
              <a:rPr lang="en-US" sz="2000" dirty="0"/>
              <a:t>, keep in mind that dollars buy work, and work drives tasks to be completed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You will </a:t>
            </a:r>
            <a:r>
              <a:rPr lang="en-US" sz="2000" dirty="0"/>
              <a:t>find that viewing both cost and schedule variance in the same unit of measure </a:t>
            </a:r>
            <a:r>
              <a:rPr lang="en-US" sz="2000" dirty="0" smtClean="0"/>
              <a:t>makes it </a:t>
            </a:r>
            <a:r>
              <a:rPr lang="en-US" sz="2000" dirty="0"/>
              <a:t>easier to compare the two, as well as other earned value numbers that are also </a:t>
            </a:r>
            <a:r>
              <a:rPr lang="en-US" sz="2000" dirty="0" smtClean="0"/>
              <a:t>measured in </a:t>
            </a:r>
            <a:r>
              <a:rPr lang="en-US" sz="2000" dirty="0"/>
              <a:t>dollars.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two other earned value numbers that are very helpful indicators: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i="1" dirty="0"/>
              <a:t>Cost Performance Index (CPI)</a:t>
            </a:r>
            <a:r>
              <a:rPr lang="en-US" dirty="0"/>
              <a:t> is the ratio of earned value to actual cost, or </a:t>
            </a:r>
            <a:r>
              <a:rPr lang="en-US" dirty="0" smtClean="0"/>
              <a:t>EV (</a:t>
            </a:r>
            <a:r>
              <a:rPr lang="en-US" dirty="0"/>
              <a:t>BCWP) divided by AC (ACWP).</a:t>
            </a:r>
          </a:p>
          <a:p>
            <a:r>
              <a:rPr lang="en-US" dirty="0" smtClean="0"/>
              <a:t>The </a:t>
            </a:r>
            <a:r>
              <a:rPr lang="en-US" b="1" i="1" dirty="0"/>
              <a:t>Schedule Performance Index (SPI)</a:t>
            </a:r>
            <a:r>
              <a:rPr lang="en-US" dirty="0"/>
              <a:t> is the ratio of earned value to planned value</a:t>
            </a:r>
            <a:r>
              <a:rPr lang="en-US" dirty="0" smtClean="0"/>
              <a:t>, or </a:t>
            </a:r>
            <a:r>
              <a:rPr lang="en-US" dirty="0"/>
              <a:t>EV (BCWP) divided by PV (BCWS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The CPI and SPI allow you to evaluate a project’s performance and compare </a:t>
            </a:r>
            <a:r>
              <a:rPr lang="en-US" dirty="0" smtClean="0"/>
              <a:t>the performance </a:t>
            </a:r>
            <a:r>
              <a:rPr lang="en-US" dirty="0"/>
              <a:t>of multiple projects in a consistent way. 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0072C6"/>
                </a:solidFill>
                <a:latin typeface="Segoe"/>
                <a:ea typeface="ＭＳ ゴシック"/>
              </a:rPr>
              <a:t>Software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0197"/>
            <a:ext cx="8077200" cy="4505803"/>
          </a:xfrm>
        </p:spPr>
        <p:txBody>
          <a:bodyPr/>
          <a:lstStyle/>
          <a:p>
            <a:pPr lvl="0"/>
            <a:r>
              <a:rPr lang="en-US" sz="2000" dirty="0"/>
              <a:t>The Earned Value table, </a:t>
            </a:r>
            <a:r>
              <a:rPr lang="en-US" sz="2000" dirty="0" smtClean="0"/>
              <a:t>shown below, </a:t>
            </a:r>
            <a:r>
              <a:rPr lang="en-US" sz="2000" dirty="0"/>
              <a:t>displays </a:t>
            </a:r>
            <a:r>
              <a:rPr lang="en-US" sz="2000" dirty="0" smtClean="0"/>
              <a:t>schedule and </a:t>
            </a:r>
            <a:r>
              <a:rPr lang="en-US" sz="2000" dirty="0"/>
              <a:t>cost indicator values that are useful in measuring </a:t>
            </a:r>
            <a:r>
              <a:rPr lang="en-US" sz="2000" dirty="0" smtClean="0"/>
              <a:t>a project’s </a:t>
            </a:r>
            <a:r>
              <a:rPr lang="en-US" sz="2000" dirty="0"/>
              <a:t>progress and </a:t>
            </a:r>
            <a:r>
              <a:rPr lang="en-US" sz="2000" dirty="0" smtClean="0"/>
              <a:t>forecasting its </a:t>
            </a:r>
            <a:r>
              <a:rPr lang="en-US" sz="2000" dirty="0"/>
              <a:t>outcome through earned value analysis.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56242"/>
            <a:ext cx="6858000" cy="31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Evaluating Performance with Earned Value Analysis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In the Remote Drone project, the CPI and SPI provide information about each task and phase in the project and </a:t>
            </a:r>
            <a:r>
              <a:rPr lang="en-US" sz="2000" dirty="0" smtClean="0"/>
              <a:t>the project </a:t>
            </a:r>
            <a:r>
              <a:rPr lang="en-US" sz="2000" dirty="0"/>
              <a:t>as a whole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The CPI for the Tailspin Remote Drone project (as of the status date) is .83. You </a:t>
            </a:r>
            <a:r>
              <a:rPr lang="en-US" sz="2000" dirty="0" smtClean="0"/>
              <a:t>can interpret </a:t>
            </a:r>
            <a:r>
              <a:rPr lang="en-US" sz="2000" dirty="0"/>
              <a:t>this as every dollar’s worth of work that has been paid for, 83 cents worth </a:t>
            </a:r>
            <a:r>
              <a:rPr lang="en-US" sz="2000" dirty="0" smtClean="0"/>
              <a:t>of work </a:t>
            </a:r>
            <a:r>
              <a:rPr lang="en-US" sz="2000" dirty="0"/>
              <a:t>was actually accomplished.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SPI for the Tailspin Remote Drone project (as of the status date) is .69. This </a:t>
            </a:r>
            <a:r>
              <a:rPr lang="en-US" sz="2000" dirty="0" smtClean="0"/>
              <a:t>can be </a:t>
            </a:r>
            <a:r>
              <a:rPr lang="en-US" sz="2000" dirty="0"/>
              <a:t>interpreted that for every day’s worth of work that was planned to be completed</a:t>
            </a:r>
            <a:r>
              <a:rPr lang="en-US" sz="2000" dirty="0" smtClean="0"/>
              <a:t>, the </a:t>
            </a:r>
            <a:r>
              <a:rPr lang="en-US" sz="2000" dirty="0"/>
              <a:t>project is only completing 69% of it in the same time period. You can also </a:t>
            </a:r>
            <a:r>
              <a:rPr lang="en-US" sz="2000" dirty="0" smtClean="0"/>
              <a:t>look at </a:t>
            </a:r>
            <a:r>
              <a:rPr lang="en-US" sz="2000" dirty="0"/>
              <a:t>this as schedule </a:t>
            </a:r>
            <a:r>
              <a:rPr lang="en-US" sz="2000" dirty="0" smtClean="0"/>
              <a:t>efficiency—you </a:t>
            </a:r>
            <a:r>
              <a:rPr lang="en-US" sz="2000" dirty="0"/>
              <a:t>are progressing at 69% of your </a:t>
            </a:r>
            <a:r>
              <a:rPr lang="en-US" sz="2000" dirty="0" smtClean="0"/>
              <a:t>planned schedule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Although </a:t>
            </a:r>
            <a:r>
              <a:rPr lang="en-US" sz="2000" dirty="0"/>
              <a:t>both the SPI and CPI are different for the Tailspin Remote Drone project, keep </a:t>
            </a:r>
            <a:r>
              <a:rPr lang="en-US" sz="2000" dirty="0" smtClean="0"/>
              <a:t>in mind </a:t>
            </a:r>
            <a:r>
              <a:rPr lang="en-US" sz="2000" dirty="0"/>
              <a:t>that these ratios can change as work is completed and other factors change.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Set Project Status Date and Display the Earned Value Table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sz="2000" dirty="0"/>
              <a:t>GET READY. </a:t>
            </a:r>
            <a:r>
              <a:rPr lang="en-US" sz="2000" dirty="0"/>
              <a:t>USE the project schedule you created in the previous exercise.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 the View tab, in the Task Views group, select Other Views and then </a:t>
            </a:r>
            <a:r>
              <a:rPr lang="en-US" sz="2000" dirty="0" smtClean="0"/>
              <a:t>select Task </a:t>
            </a:r>
            <a:r>
              <a:rPr lang="en-US" sz="2000" dirty="0"/>
              <a:t>Sheet.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Click </a:t>
            </a:r>
            <a:r>
              <a:rPr lang="en-US" sz="2000" dirty="0"/>
              <a:t>the Project tab. Click the calendar icon in the Status Date field.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dirty="0"/>
              <a:t>the Select date box, key or select 5/17/19 and then click OK.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Click </a:t>
            </a:r>
            <a:r>
              <a:rPr lang="en-US" sz="2000" dirty="0"/>
              <a:t>the View tab. Click the Tables button and then select More Tables. The </a:t>
            </a:r>
            <a:r>
              <a:rPr lang="en-US" sz="2000" dirty="0" smtClean="0"/>
              <a:t>More Tables </a:t>
            </a:r>
            <a:r>
              <a:rPr lang="en-US" sz="2000" dirty="0"/>
              <a:t>dialog box appears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Tables list, select Earned Value and then click Apply. Microsoft </a:t>
            </a:r>
            <a:r>
              <a:rPr lang="en-US" sz="2000" dirty="0" smtClean="0"/>
              <a:t>Project displays </a:t>
            </a:r>
            <a:r>
              <a:rPr lang="en-US" sz="2000" dirty="0"/>
              <a:t>the Earned Value table in the Task Sheet view. If necessary, </a:t>
            </a:r>
            <a:r>
              <a:rPr lang="en-US" sz="2000" dirty="0" smtClean="0"/>
              <a:t>double‐click between </a:t>
            </a:r>
            <a:r>
              <a:rPr lang="en-US" sz="2000" dirty="0"/>
              <a:t>column headings to display all values. Your screen should look similar </a:t>
            </a:r>
            <a:r>
              <a:rPr lang="en-US" sz="2000" dirty="0" smtClean="0"/>
              <a:t>to the figure on the next slide.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Set Project Status Date and Display the Earned Value Table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228600" indent="0">
              <a:buNone/>
            </a:pPr>
            <a:r>
              <a:rPr lang="en-US" sz="2000" dirty="0"/>
              <a:t>Here, you can see most of the earned value numbers detailed at the beginning of </a:t>
            </a:r>
            <a:r>
              <a:rPr lang="en-US" sz="2000" dirty="0" smtClean="0"/>
              <a:t>this lesson </a:t>
            </a:r>
            <a:r>
              <a:rPr lang="en-US" sz="2000" dirty="0"/>
              <a:t>in the Software Orientation section.</a:t>
            </a: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965959"/>
            <a:ext cx="7680960" cy="28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Set Project Status Date and Display the Earned Value Table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Right‐click on the name of the Planned Value – PV column and select </a:t>
            </a:r>
            <a:r>
              <a:rPr lang="en-US" sz="2000" dirty="0" smtClean="0"/>
              <a:t>Insert Column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Key </a:t>
            </a:r>
            <a:r>
              <a:rPr lang="en-US" sz="2000" dirty="0"/>
              <a:t>SPI and press Enter. Microsoft Project displays the SPI column in the </a:t>
            </a:r>
            <a:r>
              <a:rPr lang="en-US" sz="2000" dirty="0" smtClean="0"/>
              <a:t>Earned Value </a:t>
            </a:r>
            <a:r>
              <a:rPr lang="en-US" sz="2000" dirty="0"/>
              <a:t>table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Right‐click on the name of the SPI column and select Insert Column.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Key </a:t>
            </a:r>
            <a:r>
              <a:rPr lang="en-US" sz="2000" dirty="0"/>
              <a:t>CPI and press Enter. Microsoft Project displays the CPI column in the </a:t>
            </a:r>
            <a:r>
              <a:rPr lang="en-US" sz="2000" dirty="0" smtClean="0"/>
              <a:t>Earned Value </a:t>
            </a:r>
            <a:r>
              <a:rPr lang="en-US" sz="2000" dirty="0"/>
              <a:t>table.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Auto‐fit </a:t>
            </a:r>
            <a:r>
              <a:rPr lang="en-US" sz="2000" dirty="0"/>
              <a:t>the two columns you just added to the table. Your screen should look </a:t>
            </a:r>
            <a:r>
              <a:rPr lang="en-US" sz="2000" dirty="0" smtClean="0"/>
              <a:t>similar to the figure on the next slide.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SAVE the project schedule.</a:t>
            </a:r>
          </a:p>
          <a:p>
            <a:r>
              <a:rPr lang="en-US" sz="2000" dirty="0" smtClean="0"/>
              <a:t>PAUSE</a:t>
            </a:r>
            <a:r>
              <a:rPr lang="en-US" sz="2000" dirty="0"/>
              <a:t>. CLOSE the project schedule. CLOSE Project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Set Project Status Date and Display the Earned Value Table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0"/>
            <a:ext cx="7772400" cy="3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Summary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7960"/>
            <a:ext cx="7772400" cy="14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0072C6"/>
                </a:solidFill>
                <a:latin typeface="Segoe"/>
                <a:ea typeface="ＭＳ ゴシック"/>
              </a:rPr>
              <a:t>Software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0197"/>
            <a:ext cx="8077200" cy="4505803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The columns in the Earned Value table </a:t>
            </a:r>
            <a:r>
              <a:rPr lang="en-US" sz="2000" dirty="0" smtClean="0"/>
              <a:t>(refer to the previous slide) are: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CPI</a:t>
            </a:r>
            <a:r>
              <a:rPr lang="en-US" sz="2000" dirty="0"/>
              <a:t>: Cost Performance Index, the ratio of budgeted to actual cost—calculated as </a:t>
            </a:r>
            <a:r>
              <a:rPr lang="en-US" sz="2000" dirty="0" smtClean="0"/>
              <a:t>EV divided </a:t>
            </a:r>
            <a:r>
              <a:rPr lang="en-US" sz="2000" dirty="0"/>
              <a:t>by AC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SPI</a:t>
            </a:r>
            <a:r>
              <a:rPr lang="en-US" sz="2000" dirty="0"/>
              <a:t>: Schedule Performance Index, the ratio of performed to scheduled </a:t>
            </a:r>
            <a:r>
              <a:rPr lang="en-US" sz="2000" dirty="0" smtClean="0"/>
              <a:t>work—calculated as </a:t>
            </a:r>
            <a:r>
              <a:rPr lang="en-US" sz="2000" dirty="0"/>
              <a:t>EV divided by PV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Planned </a:t>
            </a:r>
            <a:r>
              <a:rPr lang="en-US" sz="2000" i="1" dirty="0"/>
              <a:t>Value – PV (BCWS)</a:t>
            </a:r>
            <a:r>
              <a:rPr lang="en-US" sz="2000" dirty="0"/>
              <a:t>: The value of the work scheduled to be completed as </a:t>
            </a:r>
            <a:r>
              <a:rPr lang="en-US" sz="2000" dirty="0" smtClean="0"/>
              <a:t>of the </a:t>
            </a:r>
            <a:r>
              <a:rPr lang="en-US" sz="2000" dirty="0"/>
              <a:t>status date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Earned </a:t>
            </a:r>
            <a:r>
              <a:rPr lang="en-US" sz="2000" i="1" dirty="0"/>
              <a:t>Value – EV (BCWP)</a:t>
            </a:r>
            <a:r>
              <a:rPr lang="en-US" sz="2000" dirty="0"/>
              <a:t>: The portion of the budgeted cost that should have </a:t>
            </a:r>
            <a:r>
              <a:rPr lang="en-US" sz="2000" dirty="0" smtClean="0"/>
              <a:t>been spent </a:t>
            </a:r>
            <a:r>
              <a:rPr lang="en-US" sz="2000" dirty="0"/>
              <a:t>to complete each task’s actual work performed up to the status </a:t>
            </a:r>
            <a:r>
              <a:rPr lang="en-US" sz="2000" dirty="0" smtClean="0"/>
              <a:t>date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AC </a:t>
            </a:r>
            <a:r>
              <a:rPr lang="en-US" sz="2000" i="1" dirty="0"/>
              <a:t>(ACWP)</a:t>
            </a:r>
            <a:r>
              <a:rPr lang="en-US" sz="2000" dirty="0"/>
              <a:t>: Actual cost, the actual cost incurred to complete each task’s actual </a:t>
            </a:r>
            <a:r>
              <a:rPr lang="en-US" sz="2000" dirty="0" smtClean="0"/>
              <a:t>work up </a:t>
            </a:r>
            <a:r>
              <a:rPr lang="en-US" sz="2000" dirty="0"/>
              <a:t>to the status date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0072C6"/>
                </a:solidFill>
                <a:latin typeface="Segoe"/>
                <a:ea typeface="ＭＳ ゴシック"/>
              </a:rPr>
              <a:t>Software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0197"/>
            <a:ext cx="8077200" cy="4505803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The columns in the Earned Value </a:t>
            </a:r>
            <a:r>
              <a:rPr lang="en-US" sz="2000" dirty="0" smtClean="0"/>
              <a:t>table are (continued):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i="1" dirty="0" smtClean="0"/>
              <a:t>SV</a:t>
            </a:r>
            <a:r>
              <a:rPr lang="en-US" sz="2000" dirty="0"/>
              <a:t>: Schedule variance, the difference between the budgeted cost of work </a:t>
            </a:r>
            <a:r>
              <a:rPr lang="en-US" sz="2000" dirty="0" smtClean="0"/>
              <a:t>performed and </a:t>
            </a:r>
            <a:r>
              <a:rPr lang="en-US" sz="2000" dirty="0"/>
              <a:t>the budgeted cost of work scheduled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i="1" dirty="0" smtClean="0"/>
              <a:t>CV</a:t>
            </a:r>
            <a:r>
              <a:rPr lang="en-US" sz="2000" dirty="0"/>
              <a:t>: Cost variance, the difference between the budgeted and actual cost </a:t>
            </a:r>
            <a:r>
              <a:rPr lang="en-US" sz="2000" dirty="0" smtClean="0"/>
              <a:t>of work </a:t>
            </a:r>
            <a:r>
              <a:rPr lang="en-US" sz="2000" dirty="0"/>
              <a:t>performed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i="1" dirty="0" smtClean="0"/>
              <a:t>EAC</a:t>
            </a:r>
            <a:r>
              <a:rPr lang="en-US" sz="2000" dirty="0"/>
              <a:t>: Estimate at Completion, the expected total cost of a task based on </a:t>
            </a:r>
            <a:r>
              <a:rPr lang="en-US" sz="2000" dirty="0" smtClean="0"/>
              <a:t>performance up </a:t>
            </a:r>
            <a:r>
              <a:rPr lang="en-US" sz="2000" dirty="0"/>
              <a:t>to the status date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i="1" dirty="0" smtClean="0"/>
              <a:t>BAC</a:t>
            </a:r>
            <a:r>
              <a:rPr lang="en-US" sz="2000" dirty="0"/>
              <a:t>: Budget at Completion, the total planned cost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i="1" dirty="0" smtClean="0"/>
              <a:t>VAC</a:t>
            </a:r>
            <a:r>
              <a:rPr lang="en-US" sz="2000" dirty="0"/>
              <a:t>: Variance at Completion, the difference between the BAC (Budget </a:t>
            </a:r>
            <a:r>
              <a:rPr lang="en-US" sz="2000" dirty="0" smtClean="0"/>
              <a:t>at Completion</a:t>
            </a:r>
            <a:r>
              <a:rPr lang="en-US" sz="2000" dirty="0"/>
              <a:t>) or baseline cost and EAC (Estimate at Completion)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Actual Start, Finish, and Duration Values of Tasks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lvl="0"/>
            <a:r>
              <a:rPr lang="en-US" sz="2000" dirty="0"/>
              <a:t>Once the details of the project schedule have been finalized and work has started, the </a:t>
            </a:r>
            <a:r>
              <a:rPr lang="en-US" sz="2000" dirty="0" smtClean="0"/>
              <a:t>project manager </a:t>
            </a:r>
            <a:r>
              <a:rPr lang="en-US" sz="2000" dirty="0"/>
              <a:t>can begin to track progress on the project by recording actual start, finish, </a:t>
            </a:r>
            <a:r>
              <a:rPr lang="en-US" sz="2000" dirty="0" smtClean="0"/>
              <a:t>and duration </a:t>
            </a:r>
            <a:r>
              <a:rPr lang="en-US" sz="2000" dirty="0"/>
              <a:t>values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/>
              <a:t>In the </a:t>
            </a:r>
            <a:r>
              <a:rPr lang="en-US" sz="2000" dirty="0" smtClean="0"/>
              <a:t>next exercise</a:t>
            </a:r>
            <a:r>
              <a:rPr lang="en-US" sz="2000" dirty="0"/>
              <a:t>, you will enter actual start dates and durations for several tasks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Remember</a:t>
            </a:r>
            <a:r>
              <a:rPr lang="en-US" sz="2000" dirty="0"/>
              <a:t>, as you learned in Lesson 9, tracking actuals is essential to a well‐managed project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As </a:t>
            </a:r>
            <a:r>
              <a:rPr lang="en-US" sz="2000" dirty="0"/>
              <a:t>the project manager, you need to know how well the project team is performing and </a:t>
            </a:r>
            <a:r>
              <a:rPr lang="en-US" sz="2000" dirty="0" smtClean="0"/>
              <a:t>when to </a:t>
            </a:r>
            <a:r>
              <a:rPr lang="en-US" sz="2000" dirty="0"/>
              <a:t>take corrective action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/>
              <a:t>When you enter actual start, finish, or duration values, Project updates the schedule and calculates the task’s percentage of completion. 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Actual Start, Finish, and Duration Values of Tasks</a:t>
            </a:r>
            <a:endParaRPr lang="en-US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Microsoft </a:t>
            </a:r>
            <a:r>
              <a:rPr lang="en-US" sz="2000" dirty="0"/>
              <a:t>Project uses the following </a:t>
            </a:r>
            <a:r>
              <a:rPr lang="en-US" sz="2000" dirty="0" smtClean="0"/>
              <a:t>rules to update the schedule:</a:t>
            </a:r>
          </a:p>
          <a:p>
            <a:r>
              <a:rPr lang="en-US" sz="2000" dirty="0"/>
              <a:t>When you enter a task’s actual start date, different from its planned start date</a:t>
            </a:r>
            <a:r>
              <a:rPr lang="en-US" sz="2000" dirty="0" smtClean="0"/>
              <a:t>, Microsoft </a:t>
            </a:r>
            <a:r>
              <a:rPr lang="en-US" sz="2000" dirty="0"/>
              <a:t>Project recalculates the scheduled finish date.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you enter a task’s actual finish date, Microsoft Project moves the </a:t>
            </a:r>
            <a:r>
              <a:rPr lang="en-US" sz="2000" dirty="0" smtClean="0"/>
              <a:t>scheduled finish </a:t>
            </a:r>
            <a:r>
              <a:rPr lang="en-US" sz="2000" dirty="0"/>
              <a:t>date to match the actual finish </a:t>
            </a:r>
            <a:r>
              <a:rPr lang="en-US" sz="2000" dirty="0" smtClean="0"/>
              <a:t>date.</a:t>
            </a:r>
            <a:endParaRPr lang="en-US" sz="2000" dirty="0"/>
          </a:p>
          <a:p>
            <a:r>
              <a:rPr lang="en-US" sz="2000" dirty="0" smtClean="0"/>
              <a:t>When </a:t>
            </a:r>
            <a:r>
              <a:rPr lang="en-US" sz="2000" dirty="0"/>
              <a:t>you enter an actual duration for a task that is less than the scheduled duration</a:t>
            </a:r>
            <a:r>
              <a:rPr lang="en-US" sz="2000" dirty="0" smtClean="0"/>
              <a:t>, Microsoft </a:t>
            </a:r>
            <a:r>
              <a:rPr lang="en-US" sz="2000" dirty="0"/>
              <a:t>Project subtracts the actual duration from the scheduled duration to </a:t>
            </a:r>
            <a:r>
              <a:rPr lang="en-US" sz="2000" dirty="0" smtClean="0"/>
              <a:t>determine the </a:t>
            </a:r>
            <a:r>
              <a:rPr lang="en-US" sz="2000" dirty="0"/>
              <a:t>remaining duration.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you enter a task’s actual duration that is equal to the scheduled duration</a:t>
            </a:r>
            <a:r>
              <a:rPr lang="en-US" sz="2000" dirty="0" smtClean="0"/>
              <a:t>, Project </a:t>
            </a:r>
            <a:r>
              <a:rPr lang="en-US" sz="2000" dirty="0"/>
              <a:t>sets the task to 100% complete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When you enter an actual duration for a task that is longer than the scheduled duration, Project </a:t>
            </a:r>
            <a:r>
              <a:rPr lang="en-US" sz="2000" dirty="0"/>
              <a:t>adjusts the scheduled duration to match the actual </a:t>
            </a:r>
            <a:r>
              <a:rPr lang="en-US" sz="2000" dirty="0" smtClean="0"/>
              <a:t>duration and </a:t>
            </a:r>
            <a:r>
              <a:rPr lang="en-US" sz="2000" dirty="0"/>
              <a:t>sets the task to 100% complete.</a:t>
            </a:r>
            <a:endParaRPr lang="en-US" sz="2000" dirty="0" smtClean="0"/>
          </a:p>
          <a:p>
            <a:pPr lvl="0"/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Enter Actual Start Date and Duration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sz="2000" dirty="0"/>
              <a:t>GET READY. Before you begin these steps, </a:t>
            </a:r>
            <a:r>
              <a:rPr lang="en-US" sz="2000" dirty="0" smtClean="0"/>
              <a:t>open </a:t>
            </a:r>
            <a:r>
              <a:rPr lang="en-US" sz="2000" i="1" dirty="0" smtClean="0"/>
              <a:t>Tailspin Remote </a:t>
            </a:r>
            <a:r>
              <a:rPr lang="en-US" sz="2000" i="1" dirty="0"/>
              <a:t>Drone </a:t>
            </a:r>
            <a:r>
              <a:rPr lang="en-US" sz="2000" i="1" dirty="0" smtClean="0"/>
              <a:t>11MA</a:t>
            </a:r>
            <a:r>
              <a:rPr lang="en-US" sz="2000" dirty="0" smtClean="0"/>
              <a:t> </a:t>
            </a:r>
            <a:r>
              <a:rPr lang="en-US" sz="2000" dirty="0"/>
              <a:t>from the data files for this </a:t>
            </a:r>
            <a:r>
              <a:rPr lang="en-US" sz="2000" dirty="0" smtClean="0"/>
              <a:t>lesson</a:t>
            </a:r>
            <a:r>
              <a:rPr lang="en-US" sz="2000" dirty="0"/>
              <a:t>. SAVE the file </a:t>
            </a:r>
            <a:r>
              <a:rPr lang="en-US" sz="2000" dirty="0" smtClean="0"/>
              <a:t>as </a:t>
            </a:r>
            <a:r>
              <a:rPr lang="en-US" sz="2000" i="1" dirty="0" smtClean="0"/>
              <a:t>Tailspin </a:t>
            </a:r>
            <a:r>
              <a:rPr lang="en-US" sz="2000" i="1" dirty="0"/>
              <a:t>Remote Drone 11A</a:t>
            </a:r>
            <a:r>
              <a:rPr lang="en-US" sz="2000" dirty="0"/>
              <a:t> in the solutions </a:t>
            </a:r>
            <a:r>
              <a:rPr lang="en-US" sz="2000" dirty="0" smtClean="0"/>
              <a:t>folder.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Navigate to and select task 32, Proof of concept. On the Task ribbon, click </a:t>
            </a:r>
            <a:r>
              <a:rPr lang="en-US" sz="2000" dirty="0" smtClean="0"/>
              <a:t>the Scroll </a:t>
            </a:r>
            <a:r>
              <a:rPr lang="en-US" sz="2000" dirty="0"/>
              <a:t>to Task button. This task started one day ahead of schedule, so you need </a:t>
            </a:r>
            <a:r>
              <a:rPr lang="en-US" sz="2000" dirty="0" smtClean="0"/>
              <a:t>to record </a:t>
            </a:r>
            <a:r>
              <a:rPr lang="en-US" sz="2000" dirty="0"/>
              <a:t>this.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 </a:t>
            </a:r>
            <a:r>
              <a:rPr lang="en-US" sz="2000" dirty="0"/>
              <a:t>the ribbon, click the down arrow next to the Mark on Track button and </a:t>
            </a:r>
            <a:r>
              <a:rPr lang="en-US" sz="2000" dirty="0" smtClean="0"/>
              <a:t>select Update </a:t>
            </a:r>
            <a:r>
              <a:rPr lang="en-US" sz="2000" dirty="0"/>
              <a:t>Tasks. The Update Tasks dialog box appears.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Actual label, in the Start box, key or select March 11, 2019.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dirty="0"/>
              <a:t>the Actual dur box, key or select 2w, and then click OK to close the </a:t>
            </a:r>
            <a:r>
              <a:rPr lang="en-US" sz="2000" dirty="0" smtClean="0"/>
              <a:t>Update Tasks </a:t>
            </a:r>
            <a:r>
              <a:rPr lang="en-US" sz="2000" dirty="0"/>
              <a:t>dialog box.</a:t>
            </a:r>
            <a:endParaRPr lang="en-US" sz="2000" dirty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900" dirty="0" smtClean="0">
                <a:effectLst/>
              </a:rPr>
              <a:t>Step-by-Step: </a:t>
            </a:r>
            <a:r>
              <a:rPr lang="en-US" sz="2900" dirty="0" smtClean="0">
                <a:effectLst/>
              </a:rPr>
              <a:t>Enter Actual Start Date and Duration for a Task</a:t>
            </a:r>
            <a:endParaRPr lang="en-US" sz="2900" b="0" i="0" u="none" strike="noStrike" baseline="0" dirty="0">
              <a:solidFill>
                <a:srgbClr val="0072C6"/>
              </a:solidFill>
              <a:latin typeface="Segoe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If the Planning Wizard dialog box appears, click Continue. Allow the </a:t>
            </a:r>
            <a:r>
              <a:rPr lang="en-US" sz="2000" dirty="0" smtClean="0"/>
              <a:t>scheduling conflict</a:t>
            </a:r>
            <a:r>
              <a:rPr lang="en-US" sz="2000" dirty="0"/>
              <a:t>. Click OK. Microsoft Project records the actual start date and duration </a:t>
            </a:r>
            <a:r>
              <a:rPr lang="en-US" sz="2000" dirty="0" smtClean="0"/>
              <a:t>for task </a:t>
            </a:r>
            <a:r>
              <a:rPr lang="en-US" sz="2000" dirty="0"/>
              <a:t>32. Your screen should look similar to </a:t>
            </a:r>
            <a:r>
              <a:rPr lang="en-US" sz="2000" dirty="0" smtClean="0"/>
              <a:t>the figure below.</a:t>
            </a:r>
            <a:endParaRPr lang="en-US" sz="200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is-IS" dirty="0" smtClean="0"/>
              <a:t>2017,</a:t>
            </a:r>
            <a:r>
              <a:rPr lang="en-US" dirty="0" smtClean="0"/>
              <a:t> </a:t>
            </a:r>
            <a:r>
              <a:rPr lang="en-US" dirty="0"/>
              <a:t>John Wiley &amp; Sons, Inc.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Microsoft Official Academic Course, </a:t>
            </a:r>
            <a:r>
              <a:rPr lang="en-US" dirty="0" smtClean="0"/>
              <a:t>Microsoft Project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5600"/>
            <a:ext cx="7315200" cy="28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sson01.pptx" id="{A6E6436D-862A-44BB-9917-BD42C0F519EB}" vid="{4BFA5848-0A22-4A44-9C35-1E798F444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LessonXX</Template>
  <TotalTime>381</TotalTime>
  <Words>4534</Words>
  <Application>Microsoft Office PowerPoint</Application>
  <PresentationFormat>On-screen Show (4:3)</PresentationFormat>
  <Paragraphs>309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ゴシック</vt:lpstr>
      <vt:lpstr>Arial</vt:lpstr>
      <vt:lpstr>Calibri</vt:lpstr>
      <vt:lpstr>Franklin Gothic Book</vt:lpstr>
      <vt:lpstr>Franklin Gothic Medium</vt:lpstr>
      <vt:lpstr>Segoe</vt:lpstr>
      <vt:lpstr>Segoe UI</vt:lpstr>
      <vt:lpstr>Segoe UI Light</vt:lpstr>
      <vt:lpstr>Segoe UI Semibold</vt:lpstr>
      <vt:lpstr>Segoe UI Semilight</vt:lpstr>
      <vt:lpstr>template</vt:lpstr>
      <vt:lpstr>Advanced Project Schedule Tracking</vt:lpstr>
      <vt:lpstr>Objectives</vt:lpstr>
      <vt:lpstr>Software Orientation</vt:lpstr>
      <vt:lpstr>Software Orientation</vt:lpstr>
      <vt:lpstr>Software Orientation</vt:lpstr>
      <vt:lpstr>Recording Actual Start, Finish, and Duration Values of Tasks</vt:lpstr>
      <vt:lpstr>Recording Actual Start, Finish, and Duration Values of Tasks</vt:lpstr>
      <vt:lpstr>Step-by-Step: Enter Actual Start Date and Duration for a Task</vt:lpstr>
      <vt:lpstr>Step-by-Step: Enter Actual Start Date and Duration for a Task</vt:lpstr>
      <vt:lpstr>Step-by-Step: Enter Actual Start Date and Duration for a Task</vt:lpstr>
      <vt:lpstr>Step-by-Step: Enter Actual Start Date and Duration for a Task</vt:lpstr>
      <vt:lpstr>Step-by-Step: Enter Actual Start Date and Duration for a Task</vt:lpstr>
      <vt:lpstr>Step-by-Step: Enter Actual Start Date and Duration for a Task</vt:lpstr>
      <vt:lpstr>Step-by-Step: Enter Actual Start Date and Duration for a Task</vt:lpstr>
      <vt:lpstr>Recording Actual Start, Finish, and Duration Values of Tasks</vt:lpstr>
      <vt:lpstr>Adjusting Actual and Remaining Work of Tasks</vt:lpstr>
      <vt:lpstr>Adjusting Actual and Remaining Work of Tasks</vt:lpstr>
      <vt:lpstr>Step-by-Step: Adjust Actual and Remaining Work for a Task</vt:lpstr>
      <vt:lpstr>Step-by-Step: Adjust Actual and Remaining Work for a Task</vt:lpstr>
      <vt:lpstr>Step-by-Step: Adjust Actual and Remaining Work for a Task</vt:lpstr>
      <vt:lpstr>Step-by-Step: Adjust Actual and Remaining Work for a Task</vt:lpstr>
      <vt:lpstr>Step-by-Step: Adjust Actual and Remaining Work for a Task</vt:lpstr>
      <vt:lpstr>Evaluating Performance with Earned Value Analysis</vt:lpstr>
      <vt:lpstr>Evaluating Performance with Earned Value Analysis</vt:lpstr>
      <vt:lpstr>Evaluating Performance with Earned Value Analysis</vt:lpstr>
      <vt:lpstr>Evaluating Performance with Earned Value Analysis</vt:lpstr>
      <vt:lpstr>Evaluating Performance with Earned Value Analysis</vt:lpstr>
      <vt:lpstr>Evaluating Performance with Earned Value Analysis</vt:lpstr>
      <vt:lpstr>Evaluating Performance with Earned Value Analysis</vt:lpstr>
      <vt:lpstr>Evaluating Performance with Earned Value Analysis</vt:lpstr>
      <vt:lpstr>Step-by-Step: Set Project Status Date and Display the Earned Value Table</vt:lpstr>
      <vt:lpstr>Step-by-Step: Set Project Status Date and Display the Earned Value Table</vt:lpstr>
      <vt:lpstr>Step-by-Step: Set Project Status Date and Display the Earned Value Table</vt:lpstr>
      <vt:lpstr>Step-by-Step: Set Project Status Date and Display the Earned Value Table</vt:lpstr>
      <vt:lpstr>Skill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Project Schedule Tracking</dc:title>
  <dc:subject>Advanced Project Schedule Tracking</dc:subject>
  <dc:creator>Joyce N.</dc:creator>
  <cp:keywords/>
  <dc:description/>
  <cp:lastModifiedBy>Joyce N.</cp:lastModifiedBy>
  <cp:revision>124</cp:revision>
  <dcterms:created xsi:type="dcterms:W3CDTF">2017-04-11T07:34:10Z</dcterms:created>
  <dcterms:modified xsi:type="dcterms:W3CDTF">2017-04-16T09:45:30Z</dcterms:modified>
  <cp:category/>
</cp:coreProperties>
</file>