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8"/>
  </p:notesMasterIdLst>
  <p:sldIdLst>
    <p:sldId id="256" r:id="rId2"/>
    <p:sldId id="258" r:id="rId3"/>
    <p:sldId id="543" r:id="rId4"/>
    <p:sldId id="544" r:id="rId5"/>
    <p:sldId id="545" r:id="rId6"/>
    <p:sldId id="546" r:id="rId7"/>
    <p:sldId id="547" r:id="rId8"/>
    <p:sldId id="548" r:id="rId9"/>
    <p:sldId id="549" r:id="rId10"/>
    <p:sldId id="550" r:id="rId11"/>
    <p:sldId id="551" r:id="rId12"/>
    <p:sldId id="552" r:id="rId13"/>
    <p:sldId id="553" r:id="rId14"/>
    <p:sldId id="555" r:id="rId15"/>
    <p:sldId id="554" r:id="rId16"/>
    <p:sldId id="556" r:id="rId17"/>
    <p:sldId id="557" r:id="rId18"/>
    <p:sldId id="558" r:id="rId19"/>
    <p:sldId id="559" r:id="rId20"/>
    <p:sldId id="560" r:id="rId21"/>
    <p:sldId id="562" r:id="rId22"/>
    <p:sldId id="561" r:id="rId23"/>
    <p:sldId id="563" r:id="rId24"/>
    <p:sldId id="564" r:id="rId25"/>
    <p:sldId id="565" r:id="rId26"/>
    <p:sldId id="566" r:id="rId27"/>
    <p:sldId id="567" r:id="rId28"/>
    <p:sldId id="568" r:id="rId29"/>
    <p:sldId id="569" r:id="rId30"/>
    <p:sldId id="570" r:id="rId31"/>
    <p:sldId id="571" r:id="rId32"/>
    <p:sldId id="572" r:id="rId33"/>
    <p:sldId id="573"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372" r:id="rId47"/>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144" autoAdjust="0"/>
  </p:normalViewPr>
  <p:slideViewPr>
    <p:cSldViewPr>
      <p:cViewPr varScale="1">
        <p:scale>
          <a:sx n="94" d="100"/>
          <a:sy n="94" d="100"/>
        </p:scale>
        <p:origin x="199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Detail Gantt view showing critical tasks and noncritical tasks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132442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Schedule table showing free slack and total slack for each task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731977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2496567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274061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view at task 31</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203283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88136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view showing the delay in Brenda Diaz’s work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49012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Keep in mind that because Greg Guzik’s assignment to this task finishes later than the other resource assignments, Greg Guzik sets the finish date of the task. In this situation, Greg Guzik is the </a:t>
            </a:r>
            <a:r>
              <a:rPr lang="en-US" sz="1200" b="0" i="1" u="none" strike="noStrike" kern="1200" baseline="0" dirty="0" smtClean="0">
                <a:solidFill>
                  <a:schemeClr val="tx1"/>
                </a:solidFill>
                <a:latin typeface="+mn-lt"/>
                <a:ea typeface="+mn-ea"/>
                <a:cs typeface="+mn-cs"/>
              </a:rPr>
              <a:t>driving resource </a:t>
            </a:r>
            <a:r>
              <a:rPr lang="en-US" sz="1200" b="0" i="0" u="none" strike="noStrike" kern="1200" baseline="0" dirty="0" smtClean="0">
                <a:solidFill>
                  <a:schemeClr val="tx1"/>
                </a:solidFill>
                <a:latin typeface="+mn-lt"/>
                <a:ea typeface="+mn-ea"/>
                <a:cs typeface="+mn-cs"/>
              </a:rPr>
              <a:t>of this task because his assignment determines, or drives, the finish date of the task.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3608705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want to change Greg Guzik’s assignment on this task so that he starts with a brief daily assignment and increases his work time as the task progresses. He will still be overseeing the task as the other resources are working their assignments.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2665062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Time‐scaled data for task 32</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22</a:t>
            </a:fld>
            <a:endParaRPr lang="en-US" dirty="0"/>
          </a:p>
        </p:txBody>
      </p:sp>
    </p:spTree>
    <p:extLst>
      <p:ext uri="{BB962C8B-B14F-4D97-AF65-F5344CB8AC3E}">
        <p14:creationId xmlns:p14="http://schemas.microsoft.com/office/powerpoint/2010/main" val="213899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view with a back‐loaded contour on Greg Guzik’s assignment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2285273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Note that applying a contour to this assignment caused the overall duration of the task to be extended. If you do not want a contour to extend a task’s duration, you need to change the task type (on the Advanced tab of the Task Information dialog box) to fixed duration before you apply the contour. When you apply a contour after changing to a task type such as fixed duration, Microsoft Project will recalculate the resource’s work value so that he or she works less in the same time period.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467060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66782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1832865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dirty="0"/>
          </a:p>
        </p:txBody>
      </p:sp>
    </p:spTree>
    <p:extLst>
      <p:ext uri="{BB962C8B-B14F-4D97-AF65-F5344CB8AC3E}">
        <p14:creationId xmlns:p14="http://schemas.microsoft.com/office/powerpoint/2010/main" val="4282440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view with edited work assignments for Greg Guzik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1554080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To optimize a project schedule, you must first identify and understand the project’s duration, finish date, and total cost.</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1694959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include actual and planned fixed costs, per‐use costs, and the costs of resource assignments.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182646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Now, let’s look forward to the next exercise. Assume that you have shared the project details from above with the project sponsor. The sponsor expected that the project would be slightly over budget, but did not expect that it would be more than six or seven days beyond the agreed‐upon finish date. The current projected budget overrun is acceptable, and can even increase slightly, if the project manager can get the project completed by 6/11/19.</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31</a:t>
            </a:fld>
            <a:endParaRPr lang="en-US" dirty="0"/>
          </a:p>
        </p:txBody>
      </p:sp>
    </p:spTree>
    <p:extLst>
      <p:ext uri="{BB962C8B-B14F-4D97-AF65-F5344CB8AC3E}">
        <p14:creationId xmlns:p14="http://schemas.microsoft.com/office/powerpoint/2010/main" val="2729323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32</a:t>
            </a:fld>
            <a:endParaRPr lang="en-US" dirty="0"/>
          </a:p>
        </p:txBody>
      </p:sp>
    </p:spTree>
    <p:extLst>
      <p:ext uri="{BB962C8B-B14F-4D97-AF65-F5344CB8AC3E}">
        <p14:creationId xmlns:p14="http://schemas.microsoft.com/office/powerpoint/2010/main" val="94727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Calendar options in the Schedule section of the Project Options dialog box</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49543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dirty="0"/>
          </a:p>
        </p:txBody>
      </p:sp>
    </p:spTree>
    <p:extLst>
      <p:ext uri="{BB962C8B-B14F-4D97-AF65-F5344CB8AC3E}">
        <p14:creationId xmlns:p14="http://schemas.microsoft.com/office/powerpoint/2010/main" val="3788174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displaying tasks 38 and 39</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dirty="0"/>
          </a:p>
        </p:txBody>
      </p:sp>
    </p:spTree>
    <p:extLst>
      <p:ext uri="{BB962C8B-B14F-4D97-AF65-F5344CB8AC3E}">
        <p14:creationId xmlns:p14="http://schemas.microsoft.com/office/powerpoint/2010/main" val="1608305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showing a Finish‐to‐Finish relationship has been set between tasks 38 and 39</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dirty="0"/>
          </a:p>
        </p:txBody>
      </p:sp>
    </p:spTree>
    <p:extLst>
      <p:ext uri="{BB962C8B-B14F-4D97-AF65-F5344CB8AC3E}">
        <p14:creationId xmlns:p14="http://schemas.microsoft.com/office/powerpoint/2010/main" val="3941546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36</a:t>
            </a:fld>
            <a:endParaRPr lang="en-US" dirty="0"/>
          </a:p>
        </p:txBody>
      </p:sp>
    </p:spTree>
    <p:extLst>
      <p:ext uri="{BB962C8B-B14F-4D97-AF65-F5344CB8AC3E}">
        <p14:creationId xmlns:p14="http://schemas.microsoft.com/office/powerpoint/2010/main" val="676484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view with task 38 and the work data displayed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37</a:t>
            </a:fld>
            <a:endParaRPr lang="en-US" dirty="0"/>
          </a:p>
        </p:txBody>
      </p:sp>
    </p:spTree>
    <p:extLst>
      <p:ext uri="{BB962C8B-B14F-4D97-AF65-F5344CB8AC3E}">
        <p14:creationId xmlns:p14="http://schemas.microsoft.com/office/powerpoint/2010/main" val="3160480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38</a:t>
            </a:fld>
            <a:endParaRPr lang="en-US" dirty="0"/>
          </a:p>
        </p:txBody>
      </p:sp>
    </p:spTree>
    <p:extLst>
      <p:ext uri="{BB962C8B-B14F-4D97-AF65-F5344CB8AC3E}">
        <p14:creationId xmlns:p14="http://schemas.microsoft.com/office/powerpoint/2010/main" val="2615164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Work for the SD Card material resource extends beyond the current duration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39</a:t>
            </a:fld>
            <a:endParaRPr lang="en-US" dirty="0"/>
          </a:p>
        </p:txBody>
      </p:sp>
    </p:spTree>
    <p:extLst>
      <p:ext uri="{BB962C8B-B14F-4D97-AF65-F5344CB8AC3E}">
        <p14:creationId xmlns:p14="http://schemas.microsoft.com/office/powerpoint/2010/main" val="2246031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view with task 40 and the work data displayed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40</a:t>
            </a:fld>
            <a:endParaRPr lang="en-US" dirty="0"/>
          </a:p>
        </p:txBody>
      </p:sp>
    </p:spTree>
    <p:extLst>
      <p:ext uri="{BB962C8B-B14F-4D97-AF65-F5344CB8AC3E}">
        <p14:creationId xmlns:p14="http://schemas.microsoft.com/office/powerpoint/2010/main" val="3548183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Entering overtime work for an assignment does not add work to the assignment. Rather, it indicates how much of the work assigned is overtime. Adding overtime work reduces the </a:t>
            </a:r>
            <a:r>
              <a:rPr lang="en-US" sz="1200" b="0" i="0" u="none" strike="noStrike" kern="1200" baseline="0" dirty="0" err="1" smtClean="0">
                <a:solidFill>
                  <a:schemeClr val="tx1"/>
                </a:solidFill>
                <a:latin typeface="+mn-lt"/>
                <a:ea typeface="+mn-ea"/>
                <a:cs typeface="+mn-cs"/>
              </a:rPr>
              <a:t>verall</a:t>
            </a:r>
            <a:r>
              <a:rPr lang="en-US" sz="1200" b="0" i="0" u="none" strike="noStrike" kern="1200" baseline="0" dirty="0" smtClean="0">
                <a:solidFill>
                  <a:schemeClr val="tx1"/>
                </a:solidFill>
                <a:latin typeface="+mn-lt"/>
                <a:ea typeface="+mn-ea"/>
                <a:cs typeface="+mn-cs"/>
              </a:rPr>
              <a:t> duration of the assignment.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41</a:t>
            </a:fld>
            <a:endParaRPr lang="en-US" dirty="0"/>
          </a:p>
        </p:txBody>
      </p:sp>
    </p:spTree>
    <p:extLst>
      <p:ext uri="{BB962C8B-B14F-4D97-AF65-F5344CB8AC3E}">
        <p14:creationId xmlns:p14="http://schemas.microsoft.com/office/powerpoint/2010/main" val="42313448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view showing the change in task duration with overtime work added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42</a:t>
            </a:fld>
            <a:endParaRPr lang="en-US" dirty="0"/>
          </a:p>
        </p:txBody>
      </p:sp>
    </p:spTree>
    <p:extLst>
      <p:ext uri="{BB962C8B-B14F-4D97-AF65-F5344CB8AC3E}">
        <p14:creationId xmlns:p14="http://schemas.microsoft.com/office/powerpoint/2010/main" val="189609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255824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43</a:t>
            </a:fld>
            <a:endParaRPr lang="en-US" dirty="0"/>
          </a:p>
        </p:txBody>
      </p:sp>
    </p:spTree>
    <p:extLst>
      <p:ext uri="{BB962C8B-B14F-4D97-AF65-F5344CB8AC3E}">
        <p14:creationId xmlns:p14="http://schemas.microsoft.com/office/powerpoint/2010/main" val="35067153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When deciding to crash a project schedule, always choose the option that costs the least per day or per week.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44</a:t>
            </a:fld>
            <a:endParaRPr lang="en-US" dirty="0"/>
          </a:p>
        </p:txBody>
      </p:sp>
    </p:spTree>
    <p:extLst>
      <p:ext uri="{BB962C8B-B14F-4D97-AF65-F5344CB8AC3E}">
        <p14:creationId xmlns:p14="http://schemas.microsoft.com/office/powerpoint/2010/main" val="1977167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45</a:t>
            </a:fld>
            <a:endParaRPr lang="en-US" dirty="0"/>
          </a:p>
        </p:txBody>
      </p:sp>
    </p:spTree>
    <p:extLst>
      <p:ext uri="{BB962C8B-B14F-4D97-AF65-F5344CB8AC3E}">
        <p14:creationId xmlns:p14="http://schemas.microsoft.com/office/powerpoint/2010/main" val="12665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showing the fiscal year timescale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54369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a:t>
            </a:r>
            <a:r>
              <a:rPr lang="en-US" sz="1200" b="0" i="0" u="none" strike="noStrike" kern="1200" baseline="0" dirty="0" smtClean="0">
                <a:solidFill>
                  <a:schemeClr val="tx1"/>
                </a:solidFill>
                <a:latin typeface="+mn-lt"/>
                <a:ea typeface="+mn-ea"/>
                <a:cs typeface="+mn-cs"/>
              </a:rPr>
              <a:t>You can restore the calendar year format by returning to the Schedule tab of the Project Options dialog box and selecting January in the </a:t>
            </a:r>
            <a:r>
              <a:rPr lang="en-US" sz="1200" b="0" i="1" u="none" strike="noStrike" kern="1200" baseline="0" dirty="0" smtClean="0">
                <a:solidFill>
                  <a:schemeClr val="tx1"/>
                </a:solidFill>
                <a:latin typeface="+mn-lt"/>
                <a:ea typeface="+mn-ea"/>
                <a:cs typeface="+mn-cs"/>
              </a:rPr>
              <a:t>Fiscal year starts in: </a:t>
            </a:r>
            <a:r>
              <a:rPr lang="en-US" sz="1200" b="0" i="0" u="none" strike="noStrike" kern="1200" baseline="0" dirty="0" smtClean="0">
                <a:solidFill>
                  <a:schemeClr val="tx1"/>
                </a:solidFill>
                <a:latin typeface="+mn-lt"/>
                <a:ea typeface="+mn-ea"/>
                <a:cs typeface="+mn-cs"/>
              </a:rPr>
              <a:t>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312681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a project manager, it is very important for you to understand how changes in schedule, resource assignments, constraints, and so forth will affect this key series of tasks that affect the project’s end date.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242311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11</a:t>
            </a:fld>
            <a:endParaRPr lang="en-US" dirty="0"/>
          </a:p>
        </p:txBody>
      </p:sp>
    </p:spTree>
    <p:extLst>
      <p:ext uri="{BB962C8B-B14F-4D97-AF65-F5344CB8AC3E}">
        <p14:creationId xmlns:p14="http://schemas.microsoft.com/office/powerpoint/2010/main" val="192936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168776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Project Schedule Optimization</a:t>
            </a:r>
            <a:endParaRPr lang="en-US" sz="4200" dirty="0">
              <a:effectLst>
                <a:outerShdw algn="tl">
                  <a:srgbClr val="000000"/>
                </a:outerShdw>
              </a:effectLst>
            </a:endParaRPr>
          </a:p>
        </p:txBody>
      </p:sp>
      <p:sp>
        <p:nvSpPr>
          <p:cNvPr id="2055" name="Subtitle 2"/>
          <p:cNvSpPr>
            <a:spLocks noGrp="1"/>
          </p:cNvSpPr>
          <p:nvPr>
            <p:ph type="body" idx="1"/>
          </p:nvPr>
        </p:nvSpPr>
        <p:spPr>
          <a:xfrm>
            <a:off x="304800" y="31242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13</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Project’s Critical Path</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One of the most important parts of the project schedule is the project’s critical path. </a:t>
            </a:r>
            <a:r>
              <a:rPr lang="en-US" dirty="0" smtClean="0"/>
              <a:t>The critical </a:t>
            </a:r>
            <a:r>
              <a:rPr lang="en-US" dirty="0"/>
              <a:t>path is the series of tasks that affect the project’s end date</a:t>
            </a:r>
            <a:r>
              <a:rPr lang="en-US" dirty="0" smtClean="0"/>
              <a:t>.</a:t>
            </a:r>
          </a:p>
          <a:p>
            <a:pPr lvl="0"/>
            <a:r>
              <a:rPr lang="en-US" dirty="0"/>
              <a:t>In the </a:t>
            </a:r>
            <a:r>
              <a:rPr lang="en-US" dirty="0" smtClean="0"/>
              <a:t>next exercise</a:t>
            </a:r>
            <a:r>
              <a:rPr lang="en-US" dirty="0"/>
              <a:t>, you will review the critical path of your project schedule and </a:t>
            </a:r>
            <a:r>
              <a:rPr lang="en-US" dirty="0" smtClean="0"/>
              <a:t>the free </a:t>
            </a:r>
            <a:r>
              <a:rPr lang="en-US" dirty="0"/>
              <a:t>and total slack for </a:t>
            </a:r>
            <a:r>
              <a:rPr lang="en-US" dirty="0" smtClean="0"/>
              <a:t>the </a:t>
            </a:r>
            <a:r>
              <a:rPr lang="en-US" dirty="0"/>
              <a:t>tasks. </a:t>
            </a:r>
            <a:endParaRPr lang="en-US" dirty="0" smtClean="0"/>
          </a:p>
          <a:p>
            <a:pPr lvl="0"/>
            <a:r>
              <a:rPr lang="en-US" dirty="0" smtClean="0"/>
              <a:t>Keep </a:t>
            </a:r>
            <a:r>
              <a:rPr lang="en-US" dirty="0"/>
              <a:t>in mind that “critical” does not refer to the importance of these tasks </a:t>
            </a:r>
            <a:r>
              <a:rPr lang="en-US" dirty="0" smtClean="0"/>
              <a:t>in relation </a:t>
            </a:r>
            <a:r>
              <a:rPr lang="en-US" dirty="0"/>
              <a:t>to the overall project, but rather to how their scheduling will affect the </a:t>
            </a:r>
            <a:r>
              <a:rPr lang="en-US" dirty="0" smtClean="0"/>
              <a:t>project’s finish </a:t>
            </a:r>
            <a:r>
              <a:rPr lang="en-US" dirty="0"/>
              <a:t>date</a:t>
            </a:r>
            <a:r>
              <a:rPr lang="en-US" dirty="0" smtClean="0"/>
              <a:t>.</a:t>
            </a:r>
          </a:p>
          <a:p>
            <a:pPr lvl="0"/>
            <a:r>
              <a:rPr lang="en-US" dirty="0" smtClean="0"/>
              <a:t>After </a:t>
            </a:r>
            <a:r>
              <a:rPr lang="en-US" dirty="0"/>
              <a:t>a task on the critical path is complete, it is no longer critical because it can no </a:t>
            </a:r>
            <a:r>
              <a:rPr lang="en-US" dirty="0" smtClean="0"/>
              <a:t>longer affect </a:t>
            </a:r>
            <a:r>
              <a:rPr lang="en-US" dirty="0"/>
              <a:t>the project finish date. During the life of the project, it is normal that the critical </a:t>
            </a:r>
            <a:r>
              <a:rPr lang="en-US" dirty="0" smtClean="0"/>
              <a:t>path will </a:t>
            </a:r>
            <a:r>
              <a:rPr lang="en-US" dirty="0"/>
              <a:t>occasionally change.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spTree>
    <p:extLst>
      <p:ext uri="{BB962C8B-B14F-4D97-AF65-F5344CB8AC3E}">
        <p14:creationId xmlns:p14="http://schemas.microsoft.com/office/powerpoint/2010/main" val="2209199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View the Project’s Critical Path</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you created in the previous exercise.</a:t>
            </a:r>
            <a:endParaRPr lang="en-US" sz="2000" dirty="0"/>
          </a:p>
          <a:p>
            <a:pPr marL="457200" indent="-457200">
              <a:buFont typeface="+mj-lt"/>
              <a:buAutoNum type="arabicPeriod"/>
            </a:pPr>
            <a:r>
              <a:rPr lang="en-US" sz="2000" dirty="0"/>
              <a:t>On the ribbon, click the View tab. In the Task Views group, click the </a:t>
            </a:r>
            <a:r>
              <a:rPr lang="en-US" sz="2000" dirty="0" smtClean="0"/>
              <a:t>Other Views </a:t>
            </a:r>
            <a:r>
              <a:rPr lang="en-US" sz="2000" dirty="0"/>
              <a:t>button. From the list, select More Views. The More Views dialog </a:t>
            </a:r>
            <a:r>
              <a:rPr lang="en-US" sz="2000" dirty="0" smtClean="0"/>
              <a:t>box appears</a:t>
            </a:r>
            <a:r>
              <a:rPr lang="en-US" sz="2000" dirty="0"/>
              <a:t>.</a:t>
            </a:r>
          </a:p>
          <a:p>
            <a:pPr marL="457200" indent="-457200">
              <a:buFont typeface="+mj-lt"/>
              <a:buAutoNum type="arabicPeriod"/>
            </a:pPr>
            <a:r>
              <a:rPr lang="en-US" sz="2000" dirty="0" smtClean="0"/>
              <a:t>In </a:t>
            </a:r>
            <a:r>
              <a:rPr lang="en-US" sz="2000" dirty="0"/>
              <a:t>the More Views dialog box, select Detail Gantt and </a:t>
            </a:r>
            <a:r>
              <a:rPr lang="en-US" sz="2000" dirty="0" smtClean="0"/>
              <a:t>click </a:t>
            </a:r>
            <a:r>
              <a:rPr lang="en-US" sz="2000" dirty="0"/>
              <a:t>Apply.</a:t>
            </a:r>
          </a:p>
          <a:p>
            <a:pPr marL="457200" indent="-457200">
              <a:buFont typeface="+mj-lt"/>
              <a:buAutoNum type="arabicPeriod"/>
            </a:pPr>
            <a:r>
              <a:rPr lang="en-US" sz="2000" dirty="0" smtClean="0"/>
              <a:t>On </a:t>
            </a:r>
            <a:r>
              <a:rPr lang="en-US" sz="2000" dirty="0"/>
              <a:t>the ribbon, click the Tables button and then select Entry.</a:t>
            </a:r>
          </a:p>
          <a:p>
            <a:pPr marL="457200" indent="-457200">
              <a:buFont typeface="+mj-lt"/>
              <a:buAutoNum type="arabicPeriod"/>
            </a:pPr>
            <a:r>
              <a:rPr lang="en-US" sz="2000" dirty="0" smtClean="0"/>
              <a:t>Move </a:t>
            </a:r>
            <a:r>
              <a:rPr lang="en-US" sz="2000" dirty="0"/>
              <a:t>the divider bar back to cover the Duration column.</a:t>
            </a:r>
          </a:p>
          <a:p>
            <a:pPr marL="457200" indent="-457200">
              <a:buFont typeface="+mj-lt"/>
              <a:buAutoNum type="arabicPeriod"/>
            </a:pPr>
            <a:r>
              <a:rPr lang="en-US" sz="2000" dirty="0" smtClean="0"/>
              <a:t>Press </a:t>
            </a:r>
            <a:r>
              <a:rPr lang="en-US" sz="2000" dirty="0"/>
              <a:t>the F5 key. In the ID box, key 28 and then click OK. Microsoft </a:t>
            </a:r>
            <a:r>
              <a:rPr lang="en-US" sz="2000" dirty="0" smtClean="0"/>
              <a:t>Project displays the </a:t>
            </a:r>
            <a:r>
              <a:rPr lang="en-US" sz="2000" dirty="0"/>
              <a:t>Design Phase summary task at the top of your screen; this is </a:t>
            </a:r>
            <a:r>
              <a:rPr lang="en-US" sz="2000" dirty="0" smtClean="0"/>
              <a:t>a convenient location </a:t>
            </a:r>
            <a:r>
              <a:rPr lang="en-US" sz="2000" dirty="0"/>
              <a:t>to view both noncritical and critical tasks.</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spTree>
    <p:extLst>
      <p:ext uri="{BB962C8B-B14F-4D97-AF65-F5344CB8AC3E}">
        <p14:creationId xmlns:p14="http://schemas.microsoft.com/office/powerpoint/2010/main" val="1196256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View the Project’s Critical Path</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6"/>
            </a:pPr>
            <a:r>
              <a:rPr lang="en-US" sz="2000" dirty="0"/>
              <a:t>On the ribbon, click the Format tab. Click the Slippage button. </a:t>
            </a:r>
            <a:r>
              <a:rPr lang="en-US" sz="2000" dirty="0" smtClean="0"/>
              <a:t>Select any </a:t>
            </a:r>
            <a:r>
              <a:rPr lang="en-US" sz="2000" dirty="0"/>
              <a:t>baseline that does not have a date. Microsoft Project removes </a:t>
            </a:r>
            <a:r>
              <a:rPr lang="en-US" sz="2000" dirty="0" smtClean="0"/>
              <a:t>the slippage </a:t>
            </a:r>
            <a:r>
              <a:rPr lang="en-US" sz="2000" dirty="0"/>
              <a:t>lines from in front of the tasks. Your screen should look </a:t>
            </a:r>
            <a:r>
              <a:rPr lang="en-US" sz="2000" dirty="0" smtClean="0"/>
              <a:t>similar to the figure on the next slide.</a:t>
            </a:r>
          </a:p>
          <a:p>
            <a:pPr marL="457200" indent="0">
              <a:buNone/>
            </a:pPr>
            <a:r>
              <a:rPr lang="en-US" sz="2000" dirty="0"/>
              <a:t>In the Detail Gantt view, noncritical tasks appear in blue, and critical tasks appear </a:t>
            </a:r>
            <a:r>
              <a:rPr lang="en-US" sz="2000" dirty="0" smtClean="0"/>
              <a:t>in red</a:t>
            </a:r>
            <a:r>
              <a:rPr lang="en-US" sz="2000" dirty="0"/>
              <a:t>. In this view, you can also see some tasks that have slack (float). A thin, teal </a:t>
            </a:r>
            <a:r>
              <a:rPr lang="en-US" sz="2000" dirty="0" smtClean="0"/>
              <a:t>line represents </a:t>
            </a:r>
            <a:r>
              <a:rPr lang="en-US" sz="2000" dirty="0"/>
              <a:t>the total slack for a given task. Why does the critical path seem to stop </a:t>
            </a:r>
            <a:r>
              <a:rPr lang="en-US" sz="2000" dirty="0" smtClean="0"/>
              <a:t>in the </a:t>
            </a:r>
            <a:r>
              <a:rPr lang="en-US" sz="2000" dirty="0"/>
              <a:t>middle of the project? The answer lies in the total slack.</a:t>
            </a:r>
          </a:p>
          <a:p>
            <a:pPr marL="457200" indent="-457200">
              <a:buFont typeface="+mj-lt"/>
              <a:buAutoNum type="arabicPeriod" startAt="7"/>
            </a:pPr>
            <a:r>
              <a:rPr lang="en-US" sz="2000" dirty="0" smtClean="0"/>
              <a:t>On </a:t>
            </a:r>
            <a:r>
              <a:rPr lang="en-US" sz="2000" dirty="0"/>
              <a:t>the ribbon, click the View tab, click the Tables button, and then </a:t>
            </a:r>
            <a:r>
              <a:rPr lang="en-US" sz="2000" dirty="0" smtClean="0"/>
              <a:t>click Schedule. The </a:t>
            </a:r>
            <a:r>
              <a:rPr lang="en-US" sz="2000" dirty="0"/>
              <a:t>Schedule table appears in the Detail Gantt view.</a:t>
            </a:r>
          </a:p>
          <a:p>
            <a:pPr marL="457200" indent="-457200">
              <a:buFont typeface="+mj-lt"/>
              <a:buAutoNum type="arabicPeriod" startAt="7"/>
            </a:pPr>
            <a:r>
              <a:rPr lang="en-US" sz="2000" dirty="0" smtClean="0"/>
              <a:t>Drag </a:t>
            </a:r>
            <a:r>
              <a:rPr lang="en-US" sz="2000" dirty="0"/>
              <a:t>the divider bar to the right until all columns in the Schedule table are </a:t>
            </a:r>
            <a:r>
              <a:rPr lang="en-US" sz="2000" dirty="0" smtClean="0"/>
              <a:t>visible and </a:t>
            </a:r>
            <a:r>
              <a:rPr lang="en-US" sz="2000" dirty="0"/>
              <a:t>then auto‐fit all the columns </a:t>
            </a:r>
            <a:r>
              <a:rPr lang="en-US" sz="2000" dirty="0" smtClean="0"/>
              <a:t>as necessary.</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spTree>
    <p:extLst>
      <p:ext uri="{BB962C8B-B14F-4D97-AF65-F5344CB8AC3E}">
        <p14:creationId xmlns:p14="http://schemas.microsoft.com/office/powerpoint/2010/main" val="2550750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View the Project’s Critical Path</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pic>
        <p:nvPicPr>
          <p:cNvPr id="4" name="Picture 3"/>
          <p:cNvPicPr>
            <a:picLocks noChangeAspect="1"/>
          </p:cNvPicPr>
          <p:nvPr/>
        </p:nvPicPr>
        <p:blipFill>
          <a:blip r:embed="rId3"/>
          <a:stretch>
            <a:fillRect/>
          </a:stretch>
        </p:blipFill>
        <p:spPr>
          <a:xfrm>
            <a:off x="594360" y="2029805"/>
            <a:ext cx="7955280" cy="3537927"/>
          </a:xfrm>
          <a:prstGeom prst="rect">
            <a:avLst/>
          </a:prstGeom>
        </p:spPr>
      </p:pic>
    </p:spTree>
    <p:extLst>
      <p:ext uri="{BB962C8B-B14F-4D97-AF65-F5344CB8AC3E}">
        <p14:creationId xmlns:p14="http://schemas.microsoft.com/office/powerpoint/2010/main" val="2134957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View the Project’s Critical Path</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9"/>
            </a:pPr>
            <a:r>
              <a:rPr lang="en-US" sz="2000" dirty="0"/>
              <a:t>Press the F5 key and in the ID box, key 49 and click OK. Your screen should </a:t>
            </a:r>
            <a:r>
              <a:rPr lang="en-US" sz="2000" dirty="0" smtClean="0"/>
              <a:t>look similar </a:t>
            </a:r>
            <a:r>
              <a:rPr lang="en-US" sz="2000" dirty="0"/>
              <a:t>to </a:t>
            </a:r>
            <a:r>
              <a:rPr lang="en-US" sz="2000" dirty="0" smtClean="0"/>
              <a:t>the figure below.</a:t>
            </a:r>
          </a:p>
          <a:p>
            <a:pPr marL="457200" indent="-457200">
              <a:buFont typeface="+mj-lt"/>
              <a:buAutoNum type="arabicPeriod" startAt="9"/>
            </a:pPr>
            <a:endParaRPr lang="en-US" sz="2000" dirty="0"/>
          </a:p>
          <a:p>
            <a:pPr marL="457200" indent="-457200">
              <a:buFont typeface="+mj-lt"/>
              <a:buAutoNum type="arabicPeriod" startAt="9"/>
            </a:pPr>
            <a:endParaRPr lang="en-US" sz="2000" dirty="0" smtClean="0"/>
          </a:p>
          <a:p>
            <a:pPr marL="457200" indent="-457200">
              <a:buFont typeface="+mj-lt"/>
              <a:buAutoNum type="arabicPeriod" startAt="9"/>
            </a:pPr>
            <a:endParaRPr lang="en-US" sz="2000" dirty="0"/>
          </a:p>
          <a:p>
            <a:pPr marL="457200" indent="-457200">
              <a:buFont typeface="+mj-lt"/>
              <a:buAutoNum type="arabicPeriod" startAt="9"/>
            </a:pPr>
            <a:endParaRPr lang="en-US" sz="2000" dirty="0" smtClean="0"/>
          </a:p>
          <a:p>
            <a:pPr marL="457200" indent="-457200">
              <a:buFont typeface="+mj-lt"/>
              <a:buAutoNum type="arabicPeriod" startAt="9"/>
            </a:pPr>
            <a:endParaRPr lang="en-US" sz="2000" dirty="0" smtClean="0"/>
          </a:p>
          <a:p>
            <a:pPr marL="457200" indent="0">
              <a:buNone/>
            </a:pPr>
            <a:r>
              <a:rPr lang="en-US" sz="2000" dirty="0"/>
              <a:t>Review the free slack and total slack for each task. </a:t>
            </a:r>
            <a:r>
              <a:rPr lang="en-US" sz="2000" dirty="0" smtClean="0"/>
              <a:t>Free slack is </a:t>
            </a:r>
            <a:r>
              <a:rPr lang="en-US" sz="2000" dirty="0"/>
              <a:t>the amount of time the finish date of a task can be delayed before the start of </a:t>
            </a:r>
            <a:r>
              <a:rPr lang="en-US" sz="2000" dirty="0" smtClean="0"/>
              <a:t>any successor </a:t>
            </a:r>
            <a:r>
              <a:rPr lang="en-US" sz="2000" dirty="0"/>
              <a:t>task is affected</a:t>
            </a:r>
            <a:r>
              <a:rPr lang="en-US" sz="2000" dirty="0" smtClean="0"/>
              <a:t>. Total </a:t>
            </a:r>
            <a:r>
              <a:rPr lang="en-US" sz="2000" dirty="0"/>
              <a:t>slack is the amount of time the finish date on a </a:t>
            </a:r>
            <a:r>
              <a:rPr lang="en-US" sz="2000" dirty="0" smtClean="0"/>
              <a:t>task can </a:t>
            </a:r>
            <a:r>
              <a:rPr lang="en-US" sz="2000" dirty="0"/>
              <a:t>be delayed before the completion of the project will be delayed. A task may </a:t>
            </a:r>
            <a:r>
              <a:rPr lang="en-US" sz="2000" dirty="0" smtClean="0"/>
              <a:t>have total </a:t>
            </a:r>
            <a:r>
              <a:rPr lang="en-US" sz="2000" dirty="0"/>
              <a:t>slack, free slack, or both. Slack can be </a:t>
            </a:r>
            <a:r>
              <a:rPr lang="en-US" sz="2000" dirty="0" smtClean="0"/>
              <a:t>positive</a:t>
            </a:r>
            <a:r>
              <a:rPr lang="en-US" sz="2000" dirty="0"/>
              <a:t>, </a:t>
            </a:r>
            <a:r>
              <a:rPr lang="en-US" sz="2000" dirty="0" smtClean="0"/>
              <a:t>negative</a:t>
            </a:r>
            <a:r>
              <a:rPr lang="en-US" sz="2000" dirty="0"/>
              <a:t>, or </a:t>
            </a:r>
            <a:r>
              <a:rPr lang="en-US" sz="2000" dirty="0" smtClean="0"/>
              <a:t>zero.</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pic>
        <p:nvPicPr>
          <p:cNvPr id="4" name="Picture 3"/>
          <p:cNvPicPr>
            <a:picLocks noChangeAspect="1"/>
          </p:cNvPicPr>
          <p:nvPr/>
        </p:nvPicPr>
        <p:blipFill>
          <a:blip r:embed="rId3"/>
          <a:stretch>
            <a:fillRect/>
          </a:stretch>
        </p:blipFill>
        <p:spPr>
          <a:xfrm>
            <a:off x="777240" y="2222500"/>
            <a:ext cx="7589520" cy="1802874"/>
          </a:xfrm>
          <a:prstGeom prst="rect">
            <a:avLst/>
          </a:prstGeom>
        </p:spPr>
      </p:pic>
    </p:spTree>
    <p:extLst>
      <p:ext uri="{BB962C8B-B14F-4D97-AF65-F5344CB8AC3E}">
        <p14:creationId xmlns:p14="http://schemas.microsoft.com/office/powerpoint/2010/main" val="3272839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View the Project’s Critical Path</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0">
              <a:buNone/>
            </a:pPr>
            <a:r>
              <a:rPr lang="en-US" dirty="0" smtClean="0"/>
              <a:t>There </a:t>
            </a:r>
            <a:r>
              <a:rPr lang="en-US" dirty="0"/>
              <a:t>is a lot of negative slack in </a:t>
            </a:r>
            <a:r>
              <a:rPr lang="en-US" dirty="0" smtClean="0"/>
              <a:t>the </a:t>
            </a:r>
            <a:r>
              <a:rPr lang="en-US" dirty="0"/>
              <a:t>schedule. This is primarily due </a:t>
            </a:r>
            <a:r>
              <a:rPr lang="en-US" dirty="0" smtClean="0"/>
              <a:t>to the </a:t>
            </a:r>
            <a:r>
              <a:rPr lang="en-US" dirty="0"/>
              <a:t>fact that we have missed so many deadlines, which we will take care of later </a:t>
            </a:r>
            <a:r>
              <a:rPr lang="en-US" dirty="0" smtClean="0"/>
              <a:t>in this </a:t>
            </a:r>
            <a:r>
              <a:rPr lang="en-US" dirty="0"/>
              <a:t>lesson.</a:t>
            </a:r>
          </a:p>
          <a:p>
            <a:pPr marL="457200" indent="-457200">
              <a:buFont typeface="+mj-lt"/>
              <a:buAutoNum type="arabicPeriod" startAt="10"/>
            </a:pPr>
            <a:r>
              <a:rPr lang="en-US" dirty="0" smtClean="0"/>
              <a:t>On </a:t>
            </a:r>
            <a:r>
              <a:rPr lang="en-US" dirty="0"/>
              <a:t>the ribbon, click the Tables button and then click Entry.</a:t>
            </a:r>
          </a:p>
          <a:p>
            <a:pPr marL="457200" indent="-457200">
              <a:buFont typeface="+mj-lt"/>
              <a:buAutoNum type="arabicPeriod" startAt="10"/>
            </a:pPr>
            <a:r>
              <a:rPr lang="en-US" dirty="0" smtClean="0"/>
              <a:t>Drag </a:t>
            </a:r>
            <a:r>
              <a:rPr lang="en-US" dirty="0"/>
              <a:t>the vertical divider bar to the right of the Duration column</a:t>
            </a:r>
            <a:r>
              <a:rPr lang="en-US" dirty="0" smtClean="0"/>
              <a:t>.</a:t>
            </a:r>
          </a:p>
          <a:p>
            <a:pPr marL="457200" indent="-457200">
              <a:buFont typeface="+mj-lt"/>
              <a:buAutoNum type="arabicPeriod" startAt="10"/>
            </a:pPr>
            <a:r>
              <a:rPr lang="en-US" dirty="0"/>
              <a:t>SAVE the project schedule.</a:t>
            </a:r>
          </a:p>
          <a:p>
            <a:pPr marL="457200" indent="-457200">
              <a:buFont typeface="+mj-lt"/>
              <a:buAutoNum type="arabicPeriod" startAt="10"/>
            </a:pPr>
            <a:r>
              <a:rPr lang="en-US" dirty="0" smtClean="0"/>
              <a:t>CLOSE </a:t>
            </a:r>
            <a:r>
              <a:rPr lang="en-US" dirty="0"/>
              <a:t>the project schedule. You will use an updated version of the </a:t>
            </a:r>
            <a:r>
              <a:rPr lang="en-US" i="1" dirty="0"/>
              <a:t>Tailspin </a:t>
            </a:r>
            <a:r>
              <a:rPr lang="en-US" i="1" dirty="0" smtClean="0"/>
              <a:t>Remote Drone </a:t>
            </a:r>
            <a:r>
              <a:rPr lang="en-US" i="1" dirty="0"/>
              <a:t>13</a:t>
            </a:r>
            <a:r>
              <a:rPr lang="en-US" dirty="0"/>
              <a:t> project schedule in the next exercise.</a:t>
            </a:r>
          </a:p>
          <a:p>
            <a:r>
              <a:rPr lang="en-US" dirty="0"/>
              <a:t>PAUSE. LEAVE Project open to use in the next exercise.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spTree>
    <p:extLst>
      <p:ext uri="{BB962C8B-B14F-4D97-AF65-F5344CB8AC3E}">
        <p14:creationId xmlns:p14="http://schemas.microsoft.com/office/powerpoint/2010/main" val="1656141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Delaying the Start of Assignments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If more than one resource is assigned to a task, you </a:t>
            </a:r>
            <a:r>
              <a:rPr lang="en-US" dirty="0" smtClean="0"/>
              <a:t>might </a:t>
            </a:r>
            <a:r>
              <a:rPr lang="en-US" dirty="0"/>
              <a:t>not want all the resources </a:t>
            </a:r>
            <a:r>
              <a:rPr lang="en-US" dirty="0" smtClean="0"/>
              <a:t>to start </a:t>
            </a:r>
            <a:r>
              <a:rPr lang="en-US" dirty="0"/>
              <a:t>working on the task at the same time. You can delay the start of work for one or </a:t>
            </a:r>
            <a:r>
              <a:rPr lang="en-US" dirty="0" smtClean="0"/>
              <a:t>more resources </a:t>
            </a:r>
            <a:r>
              <a:rPr lang="en-US" dirty="0"/>
              <a:t>assigned to a task</a:t>
            </a:r>
            <a:r>
              <a:rPr lang="en-US" dirty="0" smtClean="0"/>
              <a:t>.</a:t>
            </a:r>
          </a:p>
          <a:p>
            <a:pPr lvl="0"/>
            <a:r>
              <a:rPr lang="en-US" dirty="0"/>
              <a:t>In the following exercise, you will delay the start of work for a resource assigned to a task</a:t>
            </a:r>
            <a:r>
              <a:rPr lang="en-US" dirty="0" smtClean="0"/>
              <a:t>.</a:t>
            </a:r>
          </a:p>
          <a:p>
            <a:pPr lvl="0"/>
            <a:r>
              <a:rPr lang="en-US" dirty="0" smtClean="0"/>
              <a:t>You can </a:t>
            </a:r>
            <a:r>
              <a:rPr lang="en-US" dirty="0"/>
              <a:t>delay the start of work for any number of resources assigned to a task. However, if </a:t>
            </a:r>
            <a:r>
              <a:rPr lang="en-US" dirty="0" smtClean="0"/>
              <a:t>you need </a:t>
            </a:r>
            <a:r>
              <a:rPr lang="en-US" dirty="0"/>
              <a:t>to delay the start of work for all resources on a particular task, it is better to just </a:t>
            </a:r>
            <a:r>
              <a:rPr lang="en-US" dirty="0" smtClean="0"/>
              <a:t>reschedule the </a:t>
            </a:r>
            <a:r>
              <a:rPr lang="en-US" dirty="0"/>
              <a:t>start date of the task (rather than adjusting each resource’s assignment).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spTree>
    <p:extLst>
      <p:ext uri="{BB962C8B-B14F-4D97-AF65-F5344CB8AC3E}">
        <p14:creationId xmlns:p14="http://schemas.microsoft.com/office/powerpoint/2010/main" val="121588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Delay the Start of a Resource Assignment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OPEN </a:t>
            </a:r>
            <a:r>
              <a:rPr lang="en-US" sz="2000" i="1" dirty="0" smtClean="0"/>
              <a:t>Tailspin </a:t>
            </a:r>
            <a:r>
              <a:rPr lang="en-US" sz="2000" i="1" dirty="0"/>
              <a:t>Remote Drone </a:t>
            </a:r>
            <a:r>
              <a:rPr lang="en-US" sz="2000" i="1" dirty="0" smtClean="0"/>
              <a:t>13MA</a:t>
            </a:r>
            <a:r>
              <a:rPr lang="en-US" sz="2000" dirty="0" smtClean="0"/>
              <a:t> </a:t>
            </a:r>
            <a:r>
              <a:rPr lang="en-US" sz="2000" dirty="0"/>
              <a:t>from the data files </a:t>
            </a:r>
            <a:r>
              <a:rPr lang="en-US" sz="2000" dirty="0" smtClean="0"/>
              <a:t>for this </a:t>
            </a:r>
            <a:r>
              <a:rPr lang="en-US" sz="2000" dirty="0"/>
              <a:t>lesson. SAVE the file as </a:t>
            </a:r>
            <a:r>
              <a:rPr lang="en-US" sz="2000" i="1" dirty="0"/>
              <a:t>Tailspin Remote Drone 13A</a:t>
            </a:r>
            <a:r>
              <a:rPr lang="en-US" sz="2000" dirty="0"/>
              <a:t> in the solutions </a:t>
            </a:r>
            <a:r>
              <a:rPr lang="en-US" sz="2000" dirty="0" smtClean="0"/>
              <a:t>folder.</a:t>
            </a:r>
            <a:endParaRPr lang="en-US" sz="2000" dirty="0"/>
          </a:p>
          <a:p>
            <a:pPr marL="457200" indent="-457200">
              <a:buFont typeface="+mj-lt"/>
              <a:buAutoNum type="arabicPeriod"/>
            </a:pPr>
            <a:r>
              <a:rPr lang="en-US" sz="2000" dirty="0"/>
              <a:t>On the ribbon, click the View tab and then click Task Usage. The Task </a:t>
            </a:r>
            <a:r>
              <a:rPr lang="en-US" sz="2000" dirty="0" smtClean="0"/>
              <a:t>Usage view </a:t>
            </a:r>
            <a:r>
              <a:rPr lang="en-US" sz="2000" dirty="0"/>
              <a:t>appears.</a:t>
            </a:r>
          </a:p>
          <a:p>
            <a:pPr marL="457200" indent="-457200">
              <a:buFont typeface="+mj-lt"/>
              <a:buAutoNum type="arabicPeriod"/>
            </a:pPr>
            <a:r>
              <a:rPr lang="en-US" sz="2000" dirty="0" smtClean="0"/>
              <a:t>Press </a:t>
            </a:r>
            <a:r>
              <a:rPr lang="en-US" sz="2000" dirty="0"/>
              <a:t>the F5 key. In the ID box, key 31 and then click OK. Microsoft Project </a:t>
            </a:r>
            <a:r>
              <a:rPr lang="en-US" sz="2000" dirty="0" smtClean="0"/>
              <a:t>displays the </a:t>
            </a:r>
            <a:r>
              <a:rPr lang="en-US" sz="2000" dirty="0"/>
              <a:t>Design document task. Your screen should look similar to </a:t>
            </a:r>
            <a:r>
              <a:rPr lang="en-US" sz="2000" dirty="0" smtClean="0"/>
              <a:t>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pic>
        <p:nvPicPr>
          <p:cNvPr id="4" name="Picture 3"/>
          <p:cNvPicPr>
            <a:picLocks noChangeAspect="1"/>
          </p:cNvPicPr>
          <p:nvPr/>
        </p:nvPicPr>
        <p:blipFill>
          <a:blip r:embed="rId3"/>
          <a:stretch>
            <a:fillRect/>
          </a:stretch>
        </p:blipFill>
        <p:spPr>
          <a:xfrm>
            <a:off x="1463040" y="4259126"/>
            <a:ext cx="6217920" cy="1836874"/>
          </a:xfrm>
          <a:prstGeom prst="rect">
            <a:avLst/>
          </a:prstGeom>
        </p:spPr>
      </p:pic>
    </p:spTree>
    <p:extLst>
      <p:ext uri="{BB962C8B-B14F-4D97-AF65-F5344CB8AC3E}">
        <p14:creationId xmlns:p14="http://schemas.microsoft.com/office/powerpoint/2010/main" val="2967010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Delay the Start of a Resource Assignment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0">
              <a:buNone/>
            </a:pPr>
            <a:r>
              <a:rPr lang="en-US" sz="2000" dirty="0"/>
              <a:t>Brenda Diaz will begin reviewing the final design document after Jamie has </a:t>
            </a:r>
            <a:r>
              <a:rPr lang="en-US" sz="2000" dirty="0" smtClean="0"/>
              <a:t>completed his </a:t>
            </a:r>
            <a:r>
              <a:rPr lang="en-US" sz="2000" dirty="0"/>
              <a:t>first day of </a:t>
            </a:r>
            <a:r>
              <a:rPr lang="en-US" sz="2000" dirty="0" smtClean="0"/>
              <a:t>work. </a:t>
            </a:r>
            <a:r>
              <a:rPr lang="en-US" sz="2000" dirty="0"/>
              <a:t>You want to delay </a:t>
            </a:r>
            <a:r>
              <a:rPr lang="en-US" sz="2000" dirty="0" smtClean="0"/>
              <a:t>Brenda’s work </a:t>
            </a:r>
            <a:r>
              <a:rPr lang="en-US" sz="2000" dirty="0"/>
              <a:t>on this task until Tuesday, February 26, 2019.</a:t>
            </a:r>
          </a:p>
          <a:p>
            <a:pPr marL="457200" indent="-457200">
              <a:buFont typeface="+mj-lt"/>
              <a:buAutoNum type="arabicPeriod" startAt="3"/>
            </a:pPr>
            <a:r>
              <a:rPr lang="en-US" sz="2000" dirty="0" smtClean="0"/>
              <a:t>In </a:t>
            </a:r>
            <a:r>
              <a:rPr lang="en-US" sz="2000" dirty="0"/>
              <a:t>the Task Name column, double‐click on the name of the resource Brenda Diaz</a:t>
            </a:r>
            <a:r>
              <a:rPr lang="en-US" sz="2000" dirty="0" smtClean="0"/>
              <a:t>. The </a:t>
            </a:r>
            <a:r>
              <a:rPr lang="en-US" sz="2000" dirty="0"/>
              <a:t>Assignment Information dialog box appears. You can also click on the name </a:t>
            </a:r>
            <a:r>
              <a:rPr lang="en-US" sz="2000" dirty="0" smtClean="0"/>
              <a:t>of the </a:t>
            </a:r>
            <a:r>
              <a:rPr lang="en-US" sz="2000" dirty="0"/>
              <a:t>resource, click the Resource tab, and then select the Information button.</a:t>
            </a:r>
          </a:p>
          <a:p>
            <a:pPr marL="457200" indent="-457200">
              <a:buFont typeface="+mj-lt"/>
              <a:buAutoNum type="arabicPeriod" startAt="3"/>
            </a:pPr>
            <a:r>
              <a:rPr lang="en-US" sz="2000" dirty="0" smtClean="0"/>
              <a:t>Click </a:t>
            </a:r>
            <a:r>
              <a:rPr lang="en-US" sz="2000" dirty="0"/>
              <a:t>the General tab, if it is not already selected.</a:t>
            </a:r>
          </a:p>
          <a:p>
            <a:pPr marL="457200" indent="-457200">
              <a:buFont typeface="+mj-lt"/>
              <a:buAutoNum type="arabicPeriod" startAt="3"/>
            </a:pPr>
            <a:r>
              <a:rPr lang="en-US" sz="2000" dirty="0" smtClean="0"/>
              <a:t>In </a:t>
            </a:r>
            <a:r>
              <a:rPr lang="en-US" sz="2000" dirty="0"/>
              <a:t>the Start box, key or select 2/26/19, and then click OK to close the </a:t>
            </a:r>
            <a:r>
              <a:rPr lang="en-US" sz="2000" dirty="0" smtClean="0"/>
              <a:t>Assignment Information </a:t>
            </a:r>
            <a:r>
              <a:rPr lang="en-US" sz="2000" dirty="0"/>
              <a:t>dialog box. Microsoft Project adjusts Brenda’s assignment on </a:t>
            </a:r>
            <a:r>
              <a:rPr lang="en-US" sz="2000" dirty="0" smtClean="0"/>
              <a:t>this task </a:t>
            </a:r>
            <a:r>
              <a:rPr lang="en-US" sz="2000" dirty="0"/>
              <a:t>so that she works eight hours on Wednesday. The other resources assigned </a:t>
            </a:r>
            <a:r>
              <a:rPr lang="en-US" sz="2000" dirty="0" smtClean="0"/>
              <a:t>to this </a:t>
            </a:r>
            <a:r>
              <a:rPr lang="en-US" sz="2000" dirty="0"/>
              <a:t>task are not affected. Your screen should look </a:t>
            </a:r>
            <a:r>
              <a:rPr lang="en-US" sz="2000" dirty="0" smtClean="0"/>
              <a:t>like 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spTree>
    <p:extLst>
      <p:ext uri="{BB962C8B-B14F-4D97-AF65-F5344CB8AC3E}">
        <p14:creationId xmlns:p14="http://schemas.microsoft.com/office/powerpoint/2010/main" val="1870139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Delay the Start of a Resource Assignment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3"/>
            </a:pPr>
            <a:endParaRPr lang="en-US" dirty="0" smtClean="0"/>
          </a:p>
          <a:p>
            <a:pPr marL="457200" indent="-457200">
              <a:buFont typeface="+mj-lt"/>
              <a:buAutoNum type="arabicPeriod" startAt="3"/>
            </a:pPr>
            <a:endParaRPr lang="en-US" dirty="0"/>
          </a:p>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a:p>
          <a:p>
            <a:pPr marL="457200" indent="-457200">
              <a:buFont typeface="+mj-lt"/>
              <a:buAutoNum type="arabicPeriod" startAt="3"/>
            </a:pPr>
            <a:endParaRPr lang="en-US" dirty="0" smtClean="0"/>
          </a:p>
          <a:p>
            <a:pPr marL="457200" indent="-457200">
              <a:buFont typeface="+mj-lt"/>
              <a:buAutoNum type="arabicPeriod" startAt="3"/>
            </a:pPr>
            <a:endParaRPr lang="en-US" dirty="0"/>
          </a:p>
          <a:p>
            <a:pPr marL="457200" indent="-457200">
              <a:buFont typeface="+mj-lt"/>
              <a:buAutoNum type="arabicPeriod" startAt="6"/>
            </a:pPr>
            <a:endParaRPr lang="en-US" dirty="0" smtClean="0"/>
          </a:p>
          <a:p>
            <a:pPr marL="457200" indent="-457200">
              <a:buFont typeface="+mj-lt"/>
              <a:buAutoNum type="arabicPeriod" startAt="6"/>
            </a:pPr>
            <a:r>
              <a:rPr lang="en-US" dirty="0" smtClean="0"/>
              <a:t>SAVE </a:t>
            </a:r>
            <a:r>
              <a:rPr lang="en-US" dirty="0"/>
              <a:t>the project schedule.</a:t>
            </a:r>
          </a:p>
          <a:p>
            <a:r>
              <a:rPr lang="en-US"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pic>
        <p:nvPicPr>
          <p:cNvPr id="4" name="Picture 3"/>
          <p:cNvPicPr>
            <a:picLocks noChangeAspect="1"/>
          </p:cNvPicPr>
          <p:nvPr/>
        </p:nvPicPr>
        <p:blipFill>
          <a:blip r:embed="rId3"/>
          <a:stretch>
            <a:fillRect/>
          </a:stretch>
        </p:blipFill>
        <p:spPr>
          <a:xfrm>
            <a:off x="685800" y="1973486"/>
            <a:ext cx="7772400" cy="2293714"/>
          </a:xfrm>
          <a:prstGeom prst="rect">
            <a:avLst/>
          </a:prstGeom>
        </p:spPr>
      </p:pic>
    </p:spTree>
    <p:extLst>
      <p:ext uri="{BB962C8B-B14F-4D97-AF65-F5344CB8AC3E}">
        <p14:creationId xmlns:p14="http://schemas.microsoft.com/office/powerpoint/2010/main" val="4166271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8" name="Picture 7"/>
          <p:cNvPicPr>
            <a:picLocks noChangeAspect="1"/>
          </p:cNvPicPr>
          <p:nvPr/>
        </p:nvPicPr>
        <p:blipFill>
          <a:blip r:embed="rId3"/>
          <a:stretch>
            <a:fillRect/>
          </a:stretch>
        </p:blipFill>
        <p:spPr>
          <a:xfrm>
            <a:off x="685800" y="2133599"/>
            <a:ext cx="7772400" cy="2679458"/>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Contours to Assignments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To optimize your project schedule, you can apply a predefined contour to a </a:t>
            </a:r>
            <a:r>
              <a:rPr lang="en-US" sz="2000" dirty="0" smtClean="0"/>
              <a:t>task’s assignments.</a:t>
            </a:r>
          </a:p>
          <a:p>
            <a:pPr lvl="0"/>
            <a:r>
              <a:rPr lang="en-US" sz="2000" dirty="0"/>
              <a:t>In the following exercise, you will apply a predefined work contour to an assignment. </a:t>
            </a:r>
            <a:r>
              <a:rPr lang="en-US" sz="2000" dirty="0" smtClean="0"/>
              <a:t>A </a:t>
            </a:r>
            <a:r>
              <a:rPr lang="en-US" sz="2000" b="1" i="1" dirty="0" smtClean="0"/>
              <a:t>contour</a:t>
            </a:r>
            <a:r>
              <a:rPr lang="en-US" sz="2000" dirty="0" smtClean="0"/>
              <a:t> </a:t>
            </a:r>
            <a:r>
              <a:rPr lang="en-US" sz="2000" dirty="0"/>
              <a:t>determines how a resource’s work on a task is scheduled over time</a:t>
            </a:r>
            <a:r>
              <a:rPr lang="en-US" sz="2000" dirty="0" smtClean="0"/>
              <a:t>.</a:t>
            </a:r>
          </a:p>
          <a:p>
            <a:pPr lvl="0"/>
            <a:r>
              <a:rPr lang="en-US" sz="2000" dirty="0" smtClean="0"/>
              <a:t>In </a:t>
            </a:r>
            <a:r>
              <a:rPr lang="en-US" sz="2000" dirty="0"/>
              <a:t>general</a:t>
            </a:r>
            <a:r>
              <a:rPr lang="en-US" sz="2000" dirty="0" smtClean="0"/>
              <a:t>, </a:t>
            </a:r>
            <a:r>
              <a:rPr lang="en-US" sz="2000" b="1" i="1" dirty="0" smtClean="0"/>
              <a:t>predefined </a:t>
            </a:r>
            <a:r>
              <a:rPr lang="en-US" sz="2000" b="1" i="1" dirty="0"/>
              <a:t>contours</a:t>
            </a:r>
            <a:r>
              <a:rPr lang="en-US" sz="2000" dirty="0"/>
              <a:t> describe how work is distributed over time in terms of graphical patterns</a:t>
            </a:r>
            <a:r>
              <a:rPr lang="en-US" sz="2000" dirty="0" smtClean="0"/>
              <a:t>. Some </a:t>
            </a:r>
            <a:r>
              <a:rPr lang="en-US" sz="2000" dirty="0"/>
              <a:t>options are Bell, Front Loaded, Back Loaded, Double Peak, and Turtle</a:t>
            </a:r>
            <a:r>
              <a:rPr lang="en-US" sz="2000" dirty="0" smtClean="0"/>
              <a:t>.</a:t>
            </a:r>
          </a:p>
          <a:p>
            <a:pPr lvl="0"/>
            <a:r>
              <a:rPr lang="en-US" sz="2000" dirty="0" smtClean="0"/>
              <a:t>Predefined contours </a:t>
            </a:r>
            <a:r>
              <a:rPr lang="en-US" sz="2000" dirty="0"/>
              <a:t>work best for assignments where you can estimate a probable pattern of effort. </a:t>
            </a:r>
            <a:r>
              <a:rPr lang="en-US" sz="2000" dirty="0" smtClean="0"/>
              <a:t>For instance</a:t>
            </a:r>
            <a:r>
              <a:rPr lang="en-US" sz="2000" dirty="0"/>
              <a:t>, if a task might require significant ramp‐up time, a back‐loaded contour might </a:t>
            </a:r>
            <a:r>
              <a:rPr lang="en-US" sz="2000" dirty="0" smtClean="0"/>
              <a:t>be beneficial </a:t>
            </a:r>
            <a:r>
              <a:rPr lang="en-US" sz="2000" dirty="0"/>
              <a:t>because the resource will be most productive toward the end of the assignment.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spTree>
    <p:extLst>
      <p:ext uri="{BB962C8B-B14F-4D97-AF65-F5344CB8AC3E}">
        <p14:creationId xmlns:p14="http://schemas.microsoft.com/office/powerpoint/2010/main" val="3096831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Apply a Contour to a Resource Assignment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a:t>
            </a:r>
            <a:r>
              <a:rPr lang="en-US" sz="2000" dirty="0" smtClean="0"/>
              <a:t>from </a:t>
            </a:r>
            <a:r>
              <a:rPr lang="en-US" sz="2000" dirty="0"/>
              <a:t>the previous </a:t>
            </a:r>
            <a:r>
              <a:rPr lang="en-US" sz="2000" dirty="0" smtClean="0"/>
              <a:t>exercise.</a:t>
            </a:r>
          </a:p>
          <a:p>
            <a:pPr marL="457200" indent="-457200">
              <a:buFont typeface="+mj-lt"/>
              <a:buAutoNum type="arabicPeriod"/>
            </a:pPr>
            <a:r>
              <a:rPr lang="en-US" sz="2000" dirty="0"/>
              <a:t>Use the mouse to locate and click on the task name cell of task 32, Proof of concept.</a:t>
            </a:r>
          </a:p>
          <a:p>
            <a:pPr marL="457200" indent="-457200">
              <a:buFont typeface="+mj-lt"/>
              <a:buAutoNum type="arabicPeriod"/>
            </a:pPr>
            <a:r>
              <a:rPr lang="en-US" sz="2000" dirty="0" smtClean="0"/>
              <a:t>On </a:t>
            </a:r>
            <a:r>
              <a:rPr lang="en-US" sz="2000" dirty="0"/>
              <a:t>the ribbon, click the Tables button, select the Entry table, and then </a:t>
            </a:r>
            <a:r>
              <a:rPr lang="en-US" sz="2000" dirty="0" smtClean="0"/>
              <a:t>bring the </a:t>
            </a:r>
            <a:r>
              <a:rPr lang="en-US" sz="2000" dirty="0"/>
              <a:t>center divider to the left so the Duration column is the last one visible. </a:t>
            </a:r>
            <a:r>
              <a:rPr lang="en-US" sz="2000" dirty="0" smtClean="0"/>
              <a:t>Your screen </a:t>
            </a:r>
            <a:r>
              <a:rPr lang="en-US" sz="2000" dirty="0"/>
              <a:t>should look similar to </a:t>
            </a:r>
            <a:r>
              <a:rPr lang="en-US" sz="2000" dirty="0" smtClean="0"/>
              <a:t>the figure on the next slide.</a:t>
            </a:r>
          </a:p>
          <a:p>
            <a:pPr marL="457200" indent="0">
              <a:buNone/>
            </a:pPr>
            <a:r>
              <a:rPr lang="en-US" sz="2000" dirty="0"/>
              <a:t>This task has three human resources assigned to it. The time‐scaled data </a:t>
            </a:r>
            <a:r>
              <a:rPr lang="en-US" sz="2000" dirty="0" smtClean="0"/>
              <a:t>illustrates that </a:t>
            </a:r>
            <a:r>
              <a:rPr lang="en-US" sz="2000" dirty="0"/>
              <a:t>two of these resources are scheduled to work on this task for 8 hours each day</a:t>
            </a:r>
            <a:r>
              <a:rPr lang="en-US" sz="2000" dirty="0" smtClean="0"/>
              <a:t>. This </a:t>
            </a:r>
            <a:r>
              <a:rPr lang="en-US" sz="2000" dirty="0"/>
              <a:t>is the default work contour type that Microsoft Project uses when </a:t>
            </a:r>
            <a:r>
              <a:rPr lang="en-US" sz="2000" dirty="0" smtClean="0"/>
              <a:t>scheduling work</a:t>
            </a:r>
            <a:r>
              <a:rPr lang="en-US" sz="2000" dirty="0"/>
              <a:t>. You will notice that Greg Guzik is scheduled to work on this task at 50</a:t>
            </a:r>
            <a:r>
              <a:rPr lang="en-US" sz="2000" dirty="0" smtClean="0"/>
              <a:t>% utilization</a:t>
            </a:r>
            <a:r>
              <a:rPr lang="en-US" sz="2000" dirty="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spTree>
    <p:extLst>
      <p:ext uri="{BB962C8B-B14F-4D97-AF65-F5344CB8AC3E}">
        <p14:creationId xmlns:p14="http://schemas.microsoft.com/office/powerpoint/2010/main" val="754926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Apply a Contour to a Resource Assignment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startAt="3"/>
            </a:pPr>
            <a:r>
              <a:rPr lang="en-US" sz="2000" dirty="0" smtClean="0"/>
              <a:t>In </a:t>
            </a:r>
            <a:r>
              <a:rPr lang="en-US" sz="2000" dirty="0"/>
              <a:t>the Task Name column under task 32, double‐click on the task name cell </a:t>
            </a:r>
            <a:r>
              <a:rPr lang="en-US" sz="2000" dirty="0" smtClean="0"/>
              <a:t>of Greg </a:t>
            </a:r>
            <a:r>
              <a:rPr lang="en-US" sz="2000" dirty="0"/>
              <a:t>Guzik. The Assignment Information dialog box appears.</a:t>
            </a:r>
          </a:p>
          <a:p>
            <a:pPr marL="457200" indent="-457200">
              <a:buFont typeface="+mj-lt"/>
              <a:buAutoNum type="arabicPeriod" startAt="3"/>
            </a:pPr>
            <a:r>
              <a:rPr lang="en-US" sz="2000" dirty="0" smtClean="0"/>
              <a:t>Click </a:t>
            </a:r>
            <a:r>
              <a:rPr lang="en-US" sz="2000" dirty="0"/>
              <a:t>the General tab, if it is not already selected.</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pic>
        <p:nvPicPr>
          <p:cNvPr id="8" name="Picture 7"/>
          <p:cNvPicPr>
            <a:picLocks noChangeAspect="1"/>
          </p:cNvPicPr>
          <p:nvPr/>
        </p:nvPicPr>
        <p:blipFill>
          <a:blip r:embed="rId3"/>
          <a:stretch>
            <a:fillRect/>
          </a:stretch>
        </p:blipFill>
        <p:spPr>
          <a:xfrm>
            <a:off x="914400" y="1992093"/>
            <a:ext cx="7315200" cy="1741707"/>
          </a:xfrm>
          <a:prstGeom prst="rect">
            <a:avLst/>
          </a:prstGeom>
        </p:spPr>
      </p:pic>
    </p:spTree>
    <p:extLst>
      <p:ext uri="{BB962C8B-B14F-4D97-AF65-F5344CB8AC3E}">
        <p14:creationId xmlns:p14="http://schemas.microsoft.com/office/powerpoint/2010/main" val="1675697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Apply a Contour to a Resource Assignment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04200" cy="4953000"/>
          </a:xfrm>
        </p:spPr>
        <p:txBody>
          <a:bodyPr/>
          <a:lstStyle/>
          <a:p>
            <a:pPr marL="457200" indent="-457200">
              <a:buFont typeface="+mj-lt"/>
              <a:buAutoNum type="arabicPeriod" startAt="5"/>
            </a:pPr>
            <a:r>
              <a:rPr lang="en-US" sz="2000" dirty="0"/>
              <a:t>In the Work contour box, select Back Loaded and then click OK to close </a:t>
            </a:r>
            <a:r>
              <a:rPr lang="en-US" sz="2000" dirty="0" smtClean="0"/>
              <a:t>the Assignment </a:t>
            </a:r>
            <a:r>
              <a:rPr lang="en-US" sz="2000" dirty="0"/>
              <a:t>Information dialog box. Microsoft Project applies the contour to </a:t>
            </a:r>
            <a:r>
              <a:rPr lang="en-US" sz="2000" dirty="0" smtClean="0"/>
              <a:t>Greg Guzik’s </a:t>
            </a:r>
            <a:r>
              <a:rPr lang="en-US" sz="2000" dirty="0"/>
              <a:t>assignment and reschedules his work on the task. Scroll your screen so </a:t>
            </a:r>
            <a:r>
              <a:rPr lang="en-US" sz="2000" dirty="0" smtClean="0"/>
              <a:t>that you </a:t>
            </a:r>
            <a:r>
              <a:rPr lang="en-US" sz="2000" dirty="0"/>
              <a:t>can see most of Greg’s planned work on this task. Your screen should </a:t>
            </a:r>
            <a:r>
              <a:rPr lang="en-US" sz="2000" dirty="0" smtClean="0"/>
              <a:t>look similar </a:t>
            </a:r>
            <a:r>
              <a:rPr lang="en-US" sz="2000" dirty="0"/>
              <a:t>to </a:t>
            </a:r>
            <a:r>
              <a:rPr lang="en-US" sz="2000" dirty="0" smtClean="0"/>
              <a:t>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pic>
        <p:nvPicPr>
          <p:cNvPr id="4" name="Picture 3"/>
          <p:cNvPicPr>
            <a:picLocks noChangeAspect="1"/>
          </p:cNvPicPr>
          <p:nvPr/>
        </p:nvPicPr>
        <p:blipFill>
          <a:blip r:embed="rId3"/>
          <a:stretch>
            <a:fillRect/>
          </a:stretch>
        </p:blipFill>
        <p:spPr>
          <a:xfrm>
            <a:off x="914398" y="3823428"/>
            <a:ext cx="7315200" cy="1850540"/>
          </a:xfrm>
          <a:prstGeom prst="rect">
            <a:avLst/>
          </a:prstGeom>
        </p:spPr>
      </p:pic>
    </p:spTree>
    <p:extLst>
      <p:ext uri="{BB962C8B-B14F-4D97-AF65-F5344CB8AC3E}">
        <p14:creationId xmlns:p14="http://schemas.microsoft.com/office/powerpoint/2010/main" val="3458090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Apply a Contour to a Resource Assignment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04200" cy="4953000"/>
          </a:xfrm>
        </p:spPr>
        <p:txBody>
          <a:bodyPr/>
          <a:lstStyle/>
          <a:p>
            <a:pPr marL="457200" indent="0">
              <a:buNone/>
            </a:pPr>
            <a:r>
              <a:rPr lang="en-US" sz="2000" dirty="0"/>
              <a:t>You might also have noticed that the duration of task 32 increased. You will </a:t>
            </a:r>
            <a:r>
              <a:rPr lang="en-US" sz="2000" dirty="0" smtClean="0"/>
              <a:t>correct this </a:t>
            </a:r>
            <a:r>
              <a:rPr lang="en-US" sz="2000" dirty="0"/>
              <a:t>in the next exercise</a:t>
            </a:r>
            <a:r>
              <a:rPr lang="en-US" sz="2000" dirty="0" smtClean="0"/>
              <a:t>.</a:t>
            </a:r>
          </a:p>
          <a:p>
            <a:pPr marL="457200" indent="-457200">
              <a:buFont typeface="+mj-lt"/>
              <a:buAutoNum type="arabicPeriod" startAt="6"/>
            </a:pPr>
            <a:r>
              <a:rPr lang="en-US" sz="2000" dirty="0"/>
              <a:t>Point to the contour indicator in the Indicators column. Microsoft Project </a:t>
            </a:r>
            <a:r>
              <a:rPr lang="en-US" sz="2000" dirty="0" smtClean="0"/>
              <a:t>displays a </a:t>
            </a:r>
            <a:r>
              <a:rPr lang="en-US" sz="2000" dirty="0"/>
              <a:t>ScreenTip describing the type of contour applied to this assignment</a:t>
            </a:r>
            <a:r>
              <a:rPr lang="en-US" sz="2000" dirty="0" smtClean="0"/>
              <a:t>.</a:t>
            </a:r>
          </a:p>
          <a:p>
            <a:pPr marL="457200" indent="-457200">
              <a:buFont typeface="+mj-lt"/>
              <a:buAutoNum type="arabicPeriod" startAt="6"/>
            </a:pPr>
            <a:r>
              <a:rPr lang="en-US" sz="2000" dirty="0"/>
              <a:t>SAVE the project schedule.</a:t>
            </a:r>
          </a:p>
          <a:p>
            <a:r>
              <a:rPr lang="en-US" sz="2000"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spTree>
    <p:extLst>
      <p:ext uri="{BB962C8B-B14F-4D97-AF65-F5344CB8AC3E}">
        <p14:creationId xmlns:p14="http://schemas.microsoft.com/office/powerpoint/2010/main" val="2194953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Editing a Task Assignment</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It is </a:t>
            </a:r>
            <a:r>
              <a:rPr lang="en-US" sz="2000" dirty="0" smtClean="0"/>
              <a:t>possible </a:t>
            </a:r>
            <a:r>
              <a:rPr lang="en-US" sz="2000" dirty="0"/>
              <a:t>to manually edit the assignment values for a resource assigned to a task</a:t>
            </a:r>
            <a:r>
              <a:rPr lang="en-US" sz="2000" dirty="0" smtClean="0"/>
              <a:t>, rather </a:t>
            </a:r>
            <a:r>
              <a:rPr lang="en-US" sz="2000" dirty="0"/>
              <a:t>than applying a contour. Because the reality is that a project manager would </a:t>
            </a:r>
            <a:r>
              <a:rPr lang="en-US" sz="2000" dirty="0" smtClean="0"/>
              <a:t>not plan </a:t>
            </a:r>
            <a:r>
              <a:rPr lang="en-US" sz="2000" dirty="0"/>
              <a:t>Greg Guzik’s work for 24 minutes (or 0.4h) on 2/28/19, a manual editing of </a:t>
            </a:r>
            <a:r>
              <a:rPr lang="en-US" sz="2000" dirty="0" smtClean="0"/>
              <a:t>the assignment </a:t>
            </a:r>
            <a:r>
              <a:rPr lang="en-US" sz="2000" dirty="0"/>
              <a:t>is necessary</a:t>
            </a:r>
            <a:r>
              <a:rPr lang="en-US" sz="2000" dirty="0" smtClean="0"/>
              <a:t>.</a:t>
            </a:r>
          </a:p>
          <a:p>
            <a:pPr lvl="0"/>
            <a:r>
              <a:rPr lang="en-US" sz="2000" dirty="0"/>
              <a:t>In the </a:t>
            </a:r>
            <a:r>
              <a:rPr lang="en-US" sz="2000" dirty="0" smtClean="0"/>
              <a:t>next exercise</a:t>
            </a:r>
            <a:r>
              <a:rPr lang="en-US" sz="2000" dirty="0"/>
              <a:t>, you will manually edit the assignment for a resource by </a:t>
            </a:r>
            <a:r>
              <a:rPr lang="en-US" sz="2000" dirty="0" smtClean="0"/>
              <a:t>directly changing </a:t>
            </a:r>
            <a:r>
              <a:rPr lang="en-US" sz="2000" dirty="0"/>
              <a:t>the assignment values in the time‐scaled grid of the Task Usage view. You </a:t>
            </a:r>
            <a:r>
              <a:rPr lang="en-US" sz="2000" dirty="0" smtClean="0"/>
              <a:t>might notice </a:t>
            </a:r>
            <a:r>
              <a:rPr lang="en-US" sz="2000" dirty="0"/>
              <a:t>that when you delete the last contoured workday, the tasks after task 32 shift back </a:t>
            </a:r>
            <a:r>
              <a:rPr lang="en-US" sz="2000" dirty="0" smtClean="0"/>
              <a:t>to reflect </a:t>
            </a:r>
            <a:r>
              <a:rPr lang="en-US" sz="2000" dirty="0"/>
              <a:t>the shortened duration of task 32</a:t>
            </a:r>
            <a:r>
              <a:rPr lang="en-US" sz="2000" dirty="0" smtClean="0"/>
              <a:t>.</a:t>
            </a:r>
          </a:p>
          <a:p>
            <a:pPr lvl="0"/>
            <a:r>
              <a:rPr lang="en-US" sz="2000" dirty="0"/>
              <a:t>You can use either predefined contours or make manual edits to a resource’s </a:t>
            </a:r>
            <a:r>
              <a:rPr lang="en-US" sz="2000" dirty="0" smtClean="0"/>
              <a:t>work assignments</a:t>
            </a:r>
            <a:r>
              <a:rPr lang="en-US" sz="2000" dirty="0"/>
              <a:t>. How you contour or edit an assignment depends on what you need </a:t>
            </a:r>
            <a:r>
              <a:rPr lang="en-US" sz="2000" dirty="0" smtClean="0"/>
              <a:t>to accomplish</a:t>
            </a:r>
            <a:r>
              <a:rPr lang="en-US" sz="2000" dirty="0"/>
              <a:t>. As a general rule, projects are not normally planned down to this </a:t>
            </a:r>
            <a:r>
              <a:rPr lang="en-US" sz="2000" dirty="0" smtClean="0"/>
              <a:t>level of </a:t>
            </a:r>
            <a:r>
              <a:rPr lang="en-US" sz="2000" dirty="0"/>
              <a:t>detail.</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spTree>
    <p:extLst>
      <p:ext uri="{BB962C8B-B14F-4D97-AF65-F5344CB8AC3E}">
        <p14:creationId xmlns:p14="http://schemas.microsoft.com/office/powerpoint/2010/main" val="3448662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Edit a Task Assignment Manually</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a:t>
            </a:r>
            <a:r>
              <a:rPr lang="en-US" dirty="0"/>
              <a:t>USE the project schedule </a:t>
            </a:r>
            <a:r>
              <a:rPr lang="en-US" dirty="0" smtClean="0"/>
              <a:t>from </a:t>
            </a:r>
            <a:r>
              <a:rPr lang="en-US" dirty="0"/>
              <a:t>the previous </a:t>
            </a:r>
            <a:r>
              <a:rPr lang="en-US" dirty="0" smtClean="0"/>
              <a:t>exercise.</a:t>
            </a:r>
          </a:p>
          <a:p>
            <a:pPr marL="457200" indent="-457200">
              <a:buFont typeface="+mj-lt"/>
              <a:buAutoNum type="arabicPeriod"/>
            </a:pPr>
            <a:r>
              <a:rPr lang="en-US" dirty="0"/>
              <a:t>In the time‐scaled grid area, click the cell at the intersection of Greg </a:t>
            </a:r>
            <a:r>
              <a:rPr lang="en-US" dirty="0" smtClean="0"/>
              <a:t>Guzik and </a:t>
            </a:r>
            <a:r>
              <a:rPr lang="en-US" dirty="0"/>
              <a:t>2/28/19</a:t>
            </a:r>
            <a:r>
              <a:rPr lang="en-US" dirty="0" smtClean="0"/>
              <a:t>. </a:t>
            </a:r>
            <a:endParaRPr lang="en-US" dirty="0"/>
          </a:p>
          <a:p>
            <a:pPr marL="457200" indent="0">
              <a:buNone/>
            </a:pPr>
            <a:r>
              <a:rPr lang="en-US" dirty="0"/>
              <a:t>After conferring with Greg, you want to change this assignment to make it </a:t>
            </a:r>
            <a:r>
              <a:rPr lang="en-US" dirty="0" smtClean="0"/>
              <a:t>more realistic</a:t>
            </a:r>
            <a:r>
              <a:rPr lang="en-US" dirty="0"/>
              <a:t>. Greg states that he will need to work for an hour on the first two days</a:t>
            </a:r>
            <a:r>
              <a:rPr lang="en-US" dirty="0" smtClean="0"/>
              <a:t>, 2 </a:t>
            </a:r>
            <a:r>
              <a:rPr lang="en-US" dirty="0"/>
              <a:t>hours a day for two days, 3 hours for two days, 6 hours for two days, then full </a:t>
            </a:r>
            <a:r>
              <a:rPr lang="en-US" dirty="0" smtClean="0"/>
              <a:t>time at </a:t>
            </a:r>
            <a:r>
              <a:rPr lang="en-US" dirty="0"/>
              <a:t>8 hours to complete his work. Note that you are not changing Greg’s total </a:t>
            </a:r>
            <a:r>
              <a:rPr lang="en-US" dirty="0" smtClean="0"/>
              <a:t>assigned work </a:t>
            </a:r>
            <a:r>
              <a:rPr lang="en-US" dirty="0"/>
              <a:t>on this task which is 40 hours.</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spTree>
    <p:extLst>
      <p:ext uri="{BB962C8B-B14F-4D97-AF65-F5344CB8AC3E}">
        <p14:creationId xmlns:p14="http://schemas.microsoft.com/office/powerpoint/2010/main" val="1665799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Edit a Task Assignment Manually</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2"/>
            </a:pPr>
            <a:r>
              <a:rPr lang="en-US" sz="2000" dirty="0"/>
              <a:t>Key the following hours in the corresponding cells</a:t>
            </a:r>
            <a:r>
              <a:rPr lang="en-US" sz="2000" dirty="0" smtClean="0"/>
              <a:t>:</a:t>
            </a:r>
          </a:p>
          <a:p>
            <a:pPr marL="628650" lvl="1" indent="0">
              <a:buNone/>
            </a:pPr>
            <a:r>
              <a:rPr lang="en-US" sz="2000" dirty="0"/>
              <a:t>Thursday, 2/28/19 ‐ 1</a:t>
            </a:r>
          </a:p>
          <a:p>
            <a:pPr marL="628650" lvl="1" indent="0">
              <a:buNone/>
            </a:pPr>
            <a:r>
              <a:rPr lang="en-US" sz="2000" dirty="0"/>
              <a:t>Friday, 3/1/19 ‐ 1</a:t>
            </a:r>
          </a:p>
          <a:p>
            <a:pPr marL="628650" lvl="1" indent="0">
              <a:buNone/>
            </a:pPr>
            <a:r>
              <a:rPr lang="en-US" sz="2000" dirty="0"/>
              <a:t>Monday. 3/4/19 ‐ 2</a:t>
            </a:r>
          </a:p>
          <a:p>
            <a:pPr marL="628650" lvl="1" indent="0">
              <a:buNone/>
            </a:pPr>
            <a:r>
              <a:rPr lang="en-US" sz="2000" dirty="0"/>
              <a:t>Tuesday, 3/5/19 ‐ 2</a:t>
            </a:r>
          </a:p>
          <a:p>
            <a:pPr marL="628650" lvl="1" indent="0">
              <a:buNone/>
            </a:pPr>
            <a:r>
              <a:rPr lang="en-US" sz="2000" dirty="0"/>
              <a:t>Wednesday, 3/6/19 ‐ 3</a:t>
            </a:r>
          </a:p>
          <a:p>
            <a:pPr marL="628650" lvl="1" indent="0">
              <a:buNone/>
            </a:pPr>
            <a:r>
              <a:rPr lang="en-US" sz="2000" dirty="0"/>
              <a:t>Thursday, 3/7/19 ‐ 3</a:t>
            </a:r>
          </a:p>
          <a:p>
            <a:pPr marL="628650" lvl="1" indent="0">
              <a:buNone/>
            </a:pPr>
            <a:r>
              <a:rPr lang="en-US" sz="2000" dirty="0"/>
              <a:t>Friday, 3/8/19 ‐ 6</a:t>
            </a:r>
          </a:p>
          <a:p>
            <a:pPr marL="628650" lvl="1" indent="0">
              <a:buNone/>
            </a:pPr>
            <a:r>
              <a:rPr lang="en-US" sz="2000" dirty="0"/>
              <a:t>Monday, 3/11/19 ‐ 6</a:t>
            </a:r>
          </a:p>
          <a:p>
            <a:pPr marL="628650" lvl="1" indent="0">
              <a:buNone/>
            </a:pPr>
            <a:r>
              <a:rPr lang="en-US" sz="2000" dirty="0"/>
              <a:t>Tuesday, 3/12/19 ‐ 8</a:t>
            </a:r>
          </a:p>
          <a:p>
            <a:pPr marL="628650" lvl="1" indent="0">
              <a:buNone/>
            </a:pPr>
            <a:r>
              <a:rPr lang="en-US" sz="2000" dirty="0"/>
              <a:t>Wednesday, 3/13/19 ‐ </a:t>
            </a:r>
            <a:r>
              <a:rPr lang="en-US" sz="2000" dirty="0" smtClean="0"/>
              <a:t>8</a:t>
            </a:r>
          </a:p>
          <a:p>
            <a:pPr marL="457200" lvl="1" indent="-457200">
              <a:buFont typeface="+mj-lt"/>
              <a:buAutoNum type="arabicPeriod" startAt="3"/>
            </a:pPr>
            <a:r>
              <a:rPr lang="en-US" sz="2000" dirty="0">
                <a:latin typeface="Segoe UI" panose="020B0502040204020203" pitchFamily="34" charset="0"/>
                <a:ea typeface="Segoe UI" panose="020B0502040204020203" pitchFamily="34" charset="0"/>
                <a:cs typeface="Segoe UI" panose="020B0502040204020203" pitchFamily="34" charset="0"/>
              </a:rPr>
              <a:t>Delete any remaining cells on Greg’s row after 3/13/19.</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spTree>
    <p:extLst>
      <p:ext uri="{BB962C8B-B14F-4D97-AF65-F5344CB8AC3E}">
        <p14:creationId xmlns:p14="http://schemas.microsoft.com/office/powerpoint/2010/main" val="2585615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Edit a Task Assignment Manually</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sz="2000" dirty="0" smtClean="0"/>
              <a:t>Point </a:t>
            </a:r>
            <a:r>
              <a:rPr lang="en-US" sz="2000" dirty="0"/>
              <a:t>to the contour indicator in the Indicators column. Microsoft Project </a:t>
            </a:r>
            <a:r>
              <a:rPr lang="en-US" sz="2000" dirty="0" smtClean="0"/>
              <a:t>displays a </a:t>
            </a:r>
            <a:r>
              <a:rPr lang="en-US" sz="2000" dirty="0"/>
              <a:t>different ScreenTip on this assignment. Notice now that Greg’s assignment is </a:t>
            </a:r>
            <a:r>
              <a:rPr lang="en-US" sz="2000" dirty="0" smtClean="0"/>
              <a:t>a bit </a:t>
            </a:r>
            <a:r>
              <a:rPr lang="en-US" sz="2000" dirty="0"/>
              <a:t>more realistic. Your screen should look </a:t>
            </a:r>
            <a:r>
              <a:rPr lang="en-US" sz="2000" dirty="0" smtClean="0"/>
              <a:t>similar to the figure below.</a:t>
            </a:r>
          </a:p>
          <a:p>
            <a:pPr marL="457200" indent="-457200">
              <a:buFont typeface="+mj-lt"/>
              <a:buAutoNum type="arabicPeriod" startAt="4"/>
            </a:pPr>
            <a:endParaRPr lang="en-US" sz="2000" dirty="0"/>
          </a:p>
          <a:p>
            <a:pPr marL="457200" indent="-457200">
              <a:buFont typeface="+mj-lt"/>
              <a:buAutoNum type="arabicPeriod" startAt="4"/>
            </a:pPr>
            <a:endParaRPr lang="en-US" sz="2000" dirty="0" smtClean="0"/>
          </a:p>
          <a:p>
            <a:pPr marL="457200" indent="-457200">
              <a:buFont typeface="+mj-lt"/>
              <a:buAutoNum type="arabicPeriod" startAt="4"/>
            </a:pPr>
            <a:endParaRPr lang="en-US" sz="2000" dirty="0"/>
          </a:p>
          <a:p>
            <a:pPr marL="457200" indent="-457200">
              <a:buFont typeface="+mj-lt"/>
              <a:buAutoNum type="arabicPeriod" startAt="4"/>
            </a:pPr>
            <a:endParaRPr lang="en-US" sz="2000" dirty="0" smtClean="0"/>
          </a:p>
          <a:p>
            <a:pPr marL="457200" indent="-457200">
              <a:buFont typeface="+mj-lt"/>
              <a:buAutoNum type="arabicPeriod" startAt="4"/>
            </a:pPr>
            <a:endParaRPr lang="en-US" sz="2000" dirty="0" smtClean="0"/>
          </a:p>
          <a:p>
            <a:pPr marL="457200" indent="-457200">
              <a:buFont typeface="+mj-lt"/>
              <a:buAutoNum type="arabicPeriod" startAt="4"/>
            </a:pPr>
            <a:endParaRPr lang="en-US" sz="2000" dirty="0"/>
          </a:p>
          <a:p>
            <a:pPr marL="457200" indent="-457200">
              <a:buFont typeface="+mj-lt"/>
              <a:buAutoNum type="arabicPeriod" startAt="4"/>
            </a:pPr>
            <a:r>
              <a:rPr lang="en-US" sz="2000" dirty="0"/>
              <a:t>SAVE the project schedule.</a:t>
            </a:r>
          </a:p>
          <a:p>
            <a:r>
              <a:rPr lang="en-US" sz="2000" dirty="0"/>
              <a:t>PAUSE. LEAVE Project open to use in the next exercise.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pic>
        <p:nvPicPr>
          <p:cNvPr id="4" name="Picture 3"/>
          <p:cNvPicPr>
            <a:picLocks noChangeAspect="1"/>
          </p:cNvPicPr>
          <p:nvPr/>
        </p:nvPicPr>
        <p:blipFill>
          <a:blip r:embed="rId3"/>
          <a:stretch>
            <a:fillRect/>
          </a:stretch>
        </p:blipFill>
        <p:spPr>
          <a:xfrm>
            <a:off x="914400" y="2985643"/>
            <a:ext cx="7315200" cy="1738757"/>
          </a:xfrm>
          <a:prstGeom prst="rect">
            <a:avLst/>
          </a:prstGeom>
        </p:spPr>
      </p:pic>
    </p:spTree>
    <p:extLst>
      <p:ext uri="{BB962C8B-B14F-4D97-AF65-F5344CB8AC3E}">
        <p14:creationId xmlns:p14="http://schemas.microsoft.com/office/powerpoint/2010/main" val="3596998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the Project Schedule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As the work continues on your project, you will be tracking actuals and updating </a:t>
            </a:r>
            <a:r>
              <a:rPr lang="en-US" sz="2000" dirty="0" smtClean="0"/>
              <a:t>your project </a:t>
            </a:r>
            <a:r>
              <a:rPr lang="en-US" sz="2000" dirty="0"/>
              <a:t>schedule. An important part of project management is verifying that the project </a:t>
            </a:r>
            <a:r>
              <a:rPr lang="en-US" sz="2000" dirty="0" smtClean="0"/>
              <a:t>has been </a:t>
            </a:r>
            <a:r>
              <a:rPr lang="en-US" sz="2000" dirty="0"/>
              <a:t>optimized. This might mean reducing cost, duration, scope, or any combination </a:t>
            </a:r>
            <a:r>
              <a:rPr lang="en-US" sz="2000" dirty="0" smtClean="0"/>
              <a:t>of these </a:t>
            </a:r>
            <a:r>
              <a:rPr lang="en-US" sz="2000" dirty="0"/>
              <a:t>aspects</a:t>
            </a:r>
            <a:r>
              <a:rPr lang="en-US" sz="2000" dirty="0" smtClean="0"/>
              <a:t>.</a:t>
            </a:r>
          </a:p>
          <a:p>
            <a:pPr lvl="0"/>
            <a:r>
              <a:rPr lang="en-US" sz="2000" dirty="0" smtClean="0"/>
              <a:t>In </a:t>
            </a:r>
            <a:r>
              <a:rPr lang="en-US" sz="2000" dirty="0"/>
              <a:t>the </a:t>
            </a:r>
            <a:r>
              <a:rPr lang="en-US" sz="2000" dirty="0" smtClean="0"/>
              <a:t>next </a:t>
            </a:r>
            <a:r>
              <a:rPr lang="en-US" sz="2000" dirty="0"/>
              <a:t>exercise, you will review project details such as the duration, finish date, </a:t>
            </a:r>
            <a:r>
              <a:rPr lang="en-US" sz="2000" dirty="0" smtClean="0"/>
              <a:t>and total </a:t>
            </a:r>
            <a:r>
              <a:rPr lang="en-US" sz="2000" dirty="0"/>
              <a:t>costs. It is helpful to review this information so that you understand the nature of </a:t>
            </a:r>
            <a:r>
              <a:rPr lang="en-US" sz="2000" dirty="0" smtClean="0"/>
              <a:t>your project </a:t>
            </a:r>
            <a:r>
              <a:rPr lang="en-US" sz="2000" dirty="0"/>
              <a:t>and how it can best be optimized</a:t>
            </a:r>
            <a:r>
              <a:rPr lang="en-US" sz="2000" dirty="0" smtClean="0"/>
              <a:t>.</a:t>
            </a:r>
          </a:p>
          <a:p>
            <a:pPr lvl="0"/>
            <a:r>
              <a:rPr lang="en-US" sz="2000" dirty="0" smtClean="0"/>
              <a:t>Optimizing </a:t>
            </a:r>
            <a:r>
              <a:rPr lang="en-US" sz="2000" dirty="0"/>
              <a:t>is adjusting the aspects of the </a:t>
            </a:r>
            <a:r>
              <a:rPr lang="en-US" sz="2000" dirty="0" smtClean="0"/>
              <a:t>project schedule</a:t>
            </a:r>
            <a:r>
              <a:rPr lang="en-US" sz="2000" dirty="0"/>
              <a:t>, such as cost, duration, and scope (or any combination of these), to achieve a </a:t>
            </a:r>
            <a:r>
              <a:rPr lang="en-US" sz="2000" dirty="0" smtClean="0"/>
              <a:t>desired project </a:t>
            </a:r>
            <a:r>
              <a:rPr lang="en-US" sz="2000" dirty="0"/>
              <a:t>schedule result. A desired result may be a target </a:t>
            </a:r>
            <a:r>
              <a:rPr lang="en-US" sz="2000" dirty="0" smtClean="0"/>
              <a:t>finish </a:t>
            </a:r>
            <a:r>
              <a:rPr lang="en-US" sz="2000" dirty="0"/>
              <a:t>date, duration, or overall cost.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spTree>
    <p:extLst>
      <p:ext uri="{BB962C8B-B14F-4D97-AF65-F5344CB8AC3E}">
        <p14:creationId xmlns:p14="http://schemas.microsoft.com/office/powerpoint/2010/main" val="391964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2971800" cy="4505803"/>
          </a:xfrm>
        </p:spPr>
        <p:txBody>
          <a:bodyPr/>
          <a:lstStyle/>
          <a:p>
            <a:pPr lvl="0"/>
            <a:r>
              <a:rPr lang="en-US" sz="2000" dirty="0" smtClean="0"/>
              <a:t>Calendar Options provide </a:t>
            </a:r>
            <a:r>
              <a:rPr lang="en-US" sz="2000" dirty="0"/>
              <a:t>basic time values, such as the hours per </a:t>
            </a:r>
            <a:r>
              <a:rPr lang="en-US" sz="2000" dirty="0" smtClean="0"/>
              <a:t>day or </a:t>
            </a:r>
            <a:r>
              <a:rPr lang="en-US" sz="2000" dirty="0"/>
              <a:t>week, the fiscal year settings, and the first day of the week</a:t>
            </a:r>
            <a:r>
              <a:rPr lang="en-US" sz="2000" dirty="0" smtClean="0"/>
              <a:t>.</a:t>
            </a:r>
          </a:p>
          <a:p>
            <a:pPr lvl="0"/>
            <a:r>
              <a:rPr lang="en-US" sz="2000" dirty="0" smtClean="0"/>
              <a:t>These </a:t>
            </a:r>
            <a:r>
              <a:rPr lang="en-US" sz="2000" dirty="0"/>
              <a:t>settings </a:t>
            </a:r>
            <a:r>
              <a:rPr lang="en-US" sz="2000" dirty="0" smtClean="0"/>
              <a:t>affect only time conversions </a:t>
            </a:r>
            <a:r>
              <a:rPr lang="en-US" sz="2000" dirty="0"/>
              <a:t>for task durations that you enter into Microsoft Project, not when work can </a:t>
            </a:r>
            <a:r>
              <a:rPr lang="en-US" sz="2000" dirty="0" smtClean="0"/>
              <a:t>or should </a:t>
            </a:r>
            <a:r>
              <a:rPr lang="en-US" sz="2000" dirty="0"/>
              <a:t>be scheduled.</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pic>
        <p:nvPicPr>
          <p:cNvPr id="4" name="Picture 3"/>
          <p:cNvPicPr>
            <a:picLocks noChangeAspect="1"/>
          </p:cNvPicPr>
          <p:nvPr/>
        </p:nvPicPr>
        <p:blipFill>
          <a:blip r:embed="rId3"/>
          <a:stretch>
            <a:fillRect/>
          </a:stretch>
        </p:blipFill>
        <p:spPr>
          <a:xfrm>
            <a:off x="3429000" y="2285997"/>
            <a:ext cx="5303520" cy="3003522"/>
          </a:xfrm>
          <a:prstGeom prst="rect">
            <a:avLst/>
          </a:prstGeom>
        </p:spPr>
      </p:pic>
    </p:spTree>
    <p:extLst>
      <p:ext uri="{BB962C8B-B14F-4D97-AF65-F5344CB8AC3E}">
        <p14:creationId xmlns:p14="http://schemas.microsoft.com/office/powerpoint/2010/main" val="389591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Identify the Project Finish Date and Total Cost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a:t>
            </a:r>
            <a:r>
              <a:rPr lang="en-US" sz="2000" dirty="0" smtClean="0"/>
              <a:t>from </a:t>
            </a:r>
            <a:r>
              <a:rPr lang="en-US" sz="2000" dirty="0"/>
              <a:t>the previous </a:t>
            </a:r>
            <a:r>
              <a:rPr lang="en-US" sz="2000" dirty="0" smtClean="0"/>
              <a:t>exercise.</a:t>
            </a:r>
          </a:p>
          <a:p>
            <a:pPr marL="457200" indent="-457200">
              <a:buFont typeface="+mj-lt"/>
              <a:buAutoNum type="arabicPeriod"/>
            </a:pPr>
            <a:r>
              <a:rPr lang="en-US" sz="2000" dirty="0"/>
              <a:t>On the ribbon, in the Task Views group, click the Gantt Chart button</a:t>
            </a:r>
            <a:r>
              <a:rPr lang="en-US" sz="2000" dirty="0" smtClean="0"/>
              <a:t>.</a:t>
            </a:r>
          </a:p>
          <a:p>
            <a:pPr marL="457200" indent="-457200">
              <a:buFont typeface="+mj-lt"/>
              <a:buAutoNum type="arabicPeriod"/>
            </a:pPr>
            <a:r>
              <a:rPr lang="en-US" sz="2000" dirty="0" smtClean="0"/>
              <a:t>On the ribbon, click the Project tab and then click the Project Information button</a:t>
            </a:r>
            <a:r>
              <a:rPr lang="en-US" sz="2000" dirty="0"/>
              <a:t>. Click the Statistics button. The Project Statistics dialog box appears. </a:t>
            </a:r>
            <a:r>
              <a:rPr lang="en-US" sz="2000" dirty="0" smtClean="0"/>
              <a:t>Your screen </a:t>
            </a:r>
            <a:r>
              <a:rPr lang="en-US" sz="2000" dirty="0"/>
              <a:t>should look similar to </a:t>
            </a:r>
            <a:r>
              <a:rPr lang="en-US" sz="2000" dirty="0" smtClean="0"/>
              <a:t>the figure on the next slide.</a:t>
            </a:r>
            <a:endParaRPr lang="en-US" sz="2000" dirty="0"/>
          </a:p>
          <a:p>
            <a:pPr marL="457200" indent="0">
              <a:buNone/>
            </a:pPr>
            <a:r>
              <a:rPr lang="en-US" sz="2000" dirty="0" smtClean="0"/>
              <a:t>The </a:t>
            </a:r>
            <a:r>
              <a:rPr lang="en-US" sz="2000" dirty="0"/>
              <a:t>current finish date is 6/18/19. This is later than the baseline </a:t>
            </a:r>
            <a:r>
              <a:rPr lang="en-US" sz="2000" dirty="0" smtClean="0"/>
              <a:t>finish date </a:t>
            </a:r>
            <a:r>
              <a:rPr lang="en-US" sz="2000" dirty="0"/>
              <a:t>of 5/23/19. You have a positive duration variance of 17.33 days, which means </a:t>
            </a:r>
            <a:r>
              <a:rPr lang="en-US" sz="2000" dirty="0" smtClean="0"/>
              <a:t>you are </a:t>
            </a:r>
            <a:r>
              <a:rPr lang="en-US" sz="2000" dirty="0"/>
              <a:t>scheduled to finish more than three working weeks later than planned. </a:t>
            </a:r>
            <a:r>
              <a:rPr lang="en-US" sz="2000" dirty="0" smtClean="0"/>
              <a:t>The current cost appears as </a:t>
            </a:r>
            <a:r>
              <a:rPr lang="en-US" sz="2000" dirty="0"/>
              <a:t>just over $76,949. This value is the sum of </a:t>
            </a:r>
            <a:r>
              <a:rPr lang="en-US" sz="2000" dirty="0" smtClean="0"/>
              <a:t>all actual </a:t>
            </a:r>
            <a:r>
              <a:rPr lang="en-US" sz="2000" dirty="0"/>
              <a:t>costs to date and the remaining planned task and resource costs in the project.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spTree>
    <p:extLst>
      <p:ext uri="{BB962C8B-B14F-4D97-AF65-F5344CB8AC3E}">
        <p14:creationId xmlns:p14="http://schemas.microsoft.com/office/powerpoint/2010/main" val="3896796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Identify the Project Finish Date and Total Cost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3"/>
            </a:pPr>
            <a:endParaRPr lang="en-US" dirty="0" smtClean="0"/>
          </a:p>
          <a:p>
            <a:pPr marL="457200" indent="-457200">
              <a:buFont typeface="+mj-lt"/>
              <a:buAutoNum type="arabicPeriod" startAt="3"/>
            </a:pPr>
            <a:endParaRPr lang="en-US" dirty="0"/>
          </a:p>
          <a:p>
            <a:pPr marL="457200" indent="-457200">
              <a:buFont typeface="+mj-lt"/>
              <a:buAutoNum type="arabicPeriod" startAt="3"/>
            </a:pPr>
            <a:endParaRPr lang="en-US" dirty="0" smtClean="0"/>
          </a:p>
          <a:p>
            <a:pPr marL="457200" indent="-457200">
              <a:buFont typeface="+mj-lt"/>
              <a:buAutoNum type="arabicPeriod" startAt="3"/>
            </a:pPr>
            <a:endParaRPr lang="en-US" dirty="0"/>
          </a:p>
          <a:p>
            <a:pPr marL="457200" indent="-457200">
              <a:buFont typeface="+mj-lt"/>
              <a:buAutoNum type="arabicPeriod" startAt="3"/>
            </a:pPr>
            <a:endParaRPr lang="en-US" dirty="0" smtClean="0"/>
          </a:p>
          <a:p>
            <a:pPr marL="457200" indent="-457200">
              <a:buFont typeface="+mj-lt"/>
              <a:buAutoNum type="arabicPeriod" startAt="3"/>
            </a:pPr>
            <a:endParaRPr lang="en-US" dirty="0"/>
          </a:p>
          <a:p>
            <a:pPr marL="457200" indent="-457200">
              <a:buFont typeface="+mj-lt"/>
              <a:buAutoNum type="arabicPeriod" startAt="3"/>
            </a:pPr>
            <a:endParaRPr lang="en-US" dirty="0" smtClean="0"/>
          </a:p>
          <a:p>
            <a:pPr marL="457200" indent="-457200">
              <a:buFont typeface="+mj-lt"/>
              <a:buAutoNum type="arabicPeriod" startAt="3"/>
            </a:pPr>
            <a:endParaRPr lang="en-US" dirty="0"/>
          </a:p>
          <a:p>
            <a:pPr marL="457200" indent="-457200">
              <a:buFont typeface="+mj-lt"/>
              <a:buAutoNum type="arabicPeriod" startAt="3"/>
            </a:pPr>
            <a:r>
              <a:rPr lang="en-US" dirty="0" smtClean="0"/>
              <a:t>Click </a:t>
            </a:r>
            <a:r>
              <a:rPr lang="en-US" dirty="0"/>
              <a:t>Close to close the Project Statistics dialog box.</a:t>
            </a:r>
          </a:p>
          <a:p>
            <a:pPr marL="457200" indent="-457200">
              <a:buFont typeface="+mj-lt"/>
              <a:buAutoNum type="arabicPeriod" startAt="3"/>
            </a:pPr>
            <a:r>
              <a:rPr lang="en-US" dirty="0" smtClean="0"/>
              <a:t>SAVE </a:t>
            </a:r>
            <a:r>
              <a:rPr lang="en-US" dirty="0"/>
              <a:t>the project schedule.</a:t>
            </a:r>
          </a:p>
          <a:p>
            <a:r>
              <a:rPr lang="en-US" dirty="0"/>
              <a:t>PAUSE. LEAVE Project open to use in the next exercise.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pic>
        <p:nvPicPr>
          <p:cNvPr id="4" name="Picture 3"/>
          <p:cNvPicPr>
            <a:picLocks noChangeAspect="1"/>
          </p:cNvPicPr>
          <p:nvPr/>
        </p:nvPicPr>
        <p:blipFill>
          <a:blip r:embed="rId3"/>
          <a:stretch>
            <a:fillRect/>
          </a:stretch>
        </p:blipFill>
        <p:spPr>
          <a:xfrm>
            <a:off x="914400" y="1752600"/>
            <a:ext cx="7315200" cy="2821891"/>
          </a:xfrm>
          <a:prstGeom prst="rect">
            <a:avLst/>
          </a:prstGeom>
        </p:spPr>
      </p:pic>
    </p:spTree>
    <p:extLst>
      <p:ext uri="{BB962C8B-B14F-4D97-AF65-F5344CB8AC3E}">
        <p14:creationId xmlns:p14="http://schemas.microsoft.com/office/powerpoint/2010/main" val="2576288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Compressing the Project Schedule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Now that you have reviewed the project details and notified the sponsor, you will focus </a:t>
            </a:r>
            <a:r>
              <a:rPr lang="en-US" sz="2000" dirty="0" smtClean="0"/>
              <a:t>on pulling </a:t>
            </a:r>
            <a:r>
              <a:rPr lang="en-US" sz="2000" dirty="0"/>
              <a:t>in the project finish date</a:t>
            </a:r>
            <a:r>
              <a:rPr lang="en-US" sz="2000" dirty="0" smtClean="0"/>
              <a:t>.</a:t>
            </a:r>
          </a:p>
          <a:p>
            <a:pPr lvl="0"/>
            <a:r>
              <a:rPr lang="en-US" sz="2000" dirty="0"/>
              <a:t>In the </a:t>
            </a:r>
            <a:r>
              <a:rPr lang="en-US" sz="2000" dirty="0" smtClean="0"/>
              <a:t>next exercise</a:t>
            </a:r>
            <a:r>
              <a:rPr lang="en-US" sz="2000" dirty="0"/>
              <a:t>, you will compress a project schedule by applying lead time to </a:t>
            </a:r>
            <a:r>
              <a:rPr lang="en-US" sz="2000" dirty="0" smtClean="0"/>
              <a:t>some tasks </a:t>
            </a:r>
            <a:r>
              <a:rPr lang="en-US" sz="2000" dirty="0"/>
              <a:t>and allowing overtime for another task</a:t>
            </a:r>
            <a:r>
              <a:rPr lang="en-US" sz="2000" dirty="0" smtClean="0"/>
              <a:t>.</a:t>
            </a:r>
          </a:p>
          <a:p>
            <a:pPr lvl="0"/>
            <a:r>
              <a:rPr lang="en-US" sz="2000" b="1" i="1" dirty="0" smtClean="0"/>
              <a:t>Optimizing</a:t>
            </a:r>
            <a:r>
              <a:rPr lang="en-US" sz="2000" dirty="0" smtClean="0"/>
              <a:t> </a:t>
            </a:r>
            <a:r>
              <a:rPr lang="en-US" sz="2000" dirty="0"/>
              <a:t>a project schedule and </a:t>
            </a:r>
            <a:r>
              <a:rPr lang="en-US" sz="2000" dirty="0" smtClean="0"/>
              <a:t>responding to </a:t>
            </a:r>
            <a:r>
              <a:rPr lang="en-US" sz="2000" dirty="0"/>
              <a:t>variance are issues that Microsoft Project cannot automate</a:t>
            </a:r>
            <a:r>
              <a:rPr lang="en-US" sz="2000" dirty="0" smtClean="0"/>
              <a:t>.</a:t>
            </a:r>
          </a:p>
          <a:p>
            <a:pPr lvl="0"/>
            <a:r>
              <a:rPr lang="en-US" sz="2000" dirty="0" smtClean="0"/>
              <a:t>As </a:t>
            </a:r>
            <a:r>
              <a:rPr lang="en-US" sz="2000" dirty="0"/>
              <a:t>a project manager, you </a:t>
            </a:r>
            <a:r>
              <a:rPr lang="en-US" sz="2000" dirty="0" smtClean="0"/>
              <a:t>must know </a:t>
            </a:r>
            <a:r>
              <a:rPr lang="en-US" sz="2000" dirty="0"/>
              <a:t>the nature of your projects and how they should be optimized</a:t>
            </a:r>
            <a:r>
              <a:rPr lang="en-US" sz="2000" dirty="0" smtClean="0"/>
              <a:t>.</a:t>
            </a:r>
          </a:p>
          <a:p>
            <a:pPr lvl="0"/>
            <a:r>
              <a:rPr lang="en-US" sz="2000" dirty="0" smtClean="0"/>
              <a:t>As </a:t>
            </a:r>
            <a:r>
              <a:rPr lang="en-US" sz="2000" dirty="0"/>
              <a:t>you will learn in </a:t>
            </a:r>
            <a:r>
              <a:rPr lang="en-US" sz="2000" dirty="0" smtClean="0"/>
              <a:t>this exercise</a:t>
            </a:r>
            <a:r>
              <a:rPr lang="en-US" sz="2000" dirty="0"/>
              <a:t>, you might need to make trade‐offs, such as cutting scope, adding resources, </a:t>
            </a:r>
            <a:r>
              <a:rPr lang="en-US" sz="2000" dirty="0" smtClean="0"/>
              <a:t>allowing overtime</a:t>
            </a:r>
            <a:r>
              <a:rPr lang="en-US" sz="2000" dirty="0"/>
              <a:t>, or adjusting the relationships by inserting lead time.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dirty="0"/>
          </a:p>
        </p:txBody>
      </p:sp>
    </p:spTree>
    <p:extLst>
      <p:ext uri="{BB962C8B-B14F-4D97-AF65-F5344CB8AC3E}">
        <p14:creationId xmlns:p14="http://schemas.microsoft.com/office/powerpoint/2010/main" val="1055297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a:t>
            </a:r>
            <a:r>
              <a:rPr lang="en-US" sz="2000" dirty="0" smtClean="0"/>
              <a:t>from </a:t>
            </a:r>
            <a:r>
              <a:rPr lang="en-US" sz="2000" dirty="0"/>
              <a:t>the previous </a:t>
            </a:r>
            <a:r>
              <a:rPr lang="en-US" sz="2000" dirty="0" smtClean="0"/>
              <a:t>exercise.</a:t>
            </a:r>
          </a:p>
          <a:p>
            <a:pPr marL="457200" indent="-457200">
              <a:buFont typeface="+mj-lt"/>
              <a:buAutoNum type="arabicPeriod"/>
            </a:pPr>
            <a:r>
              <a:rPr lang="en-US" sz="2000" dirty="0"/>
              <a:t>Press the F5 key. In the ID box, key 40 and click OK</a:t>
            </a:r>
            <a:r>
              <a:rPr lang="en-US" sz="2000" dirty="0" smtClean="0"/>
              <a:t>.</a:t>
            </a:r>
            <a:endParaRPr lang="en-US" sz="2000" dirty="0"/>
          </a:p>
          <a:p>
            <a:pPr marL="457200" indent="-457200">
              <a:buFont typeface="+mj-lt"/>
              <a:buAutoNum type="arabicPeriod"/>
            </a:pPr>
            <a:r>
              <a:rPr lang="en-US" sz="2000" dirty="0" smtClean="0"/>
              <a:t>At </a:t>
            </a:r>
            <a:r>
              <a:rPr lang="en-US" sz="2000" dirty="0"/>
              <a:t>the top of the screen, under Gantt Chart Tools, click the Format tab. Select </a:t>
            </a:r>
            <a:r>
              <a:rPr lang="en-US" sz="2000" dirty="0" smtClean="0"/>
              <a:t>the Critical </a:t>
            </a:r>
            <a:r>
              <a:rPr lang="en-US" sz="2000" dirty="0"/>
              <a:t>Tasks check box.</a:t>
            </a:r>
          </a:p>
          <a:p>
            <a:pPr marL="457200" indent="-457200">
              <a:buFont typeface="+mj-lt"/>
              <a:buAutoNum type="arabicPeriod"/>
            </a:pPr>
            <a:r>
              <a:rPr lang="en-US" sz="2000" dirty="0" smtClean="0"/>
              <a:t>Scroll </a:t>
            </a:r>
            <a:r>
              <a:rPr lang="en-US" sz="2000" dirty="0"/>
              <a:t>through and review the task list in Product Development (tasks 36‐41). </a:t>
            </a:r>
            <a:r>
              <a:rPr lang="en-US" sz="2000" dirty="0" smtClean="0"/>
              <a:t>After some </a:t>
            </a:r>
            <a:r>
              <a:rPr lang="en-US" sz="2000" dirty="0"/>
              <a:t>discussion with the heads of engineering, manufacturing, and quality control</a:t>
            </a:r>
            <a:r>
              <a:rPr lang="en-US" sz="2000" dirty="0" smtClean="0"/>
              <a:t>, they </a:t>
            </a:r>
            <a:r>
              <a:rPr lang="en-US" sz="2000" dirty="0"/>
              <a:t>all agree that the development of raw materials list can finish at the </a:t>
            </a:r>
            <a:r>
              <a:rPr lang="en-US" sz="2000" dirty="0" smtClean="0"/>
              <a:t>same time </a:t>
            </a:r>
            <a:r>
              <a:rPr lang="en-US" sz="2000" dirty="0"/>
              <a:t>as internal testing</a:t>
            </a:r>
            <a:r>
              <a:rPr lang="en-US" sz="2000" dirty="0" smtClean="0"/>
              <a:t>.</a:t>
            </a:r>
          </a:p>
          <a:p>
            <a:pPr marL="457200" indent="-457200">
              <a:buFont typeface="+mj-lt"/>
              <a:buAutoNum type="arabicPeriod"/>
            </a:pPr>
            <a:r>
              <a:rPr lang="en-US" sz="2000" dirty="0"/>
              <a:t>If necessary, scroll the Gantt Chart view to the right so that you can see </a:t>
            </a:r>
            <a:r>
              <a:rPr lang="en-US" sz="2000" dirty="0" smtClean="0"/>
              <a:t>the entire </a:t>
            </a:r>
            <a:r>
              <a:rPr lang="en-US" sz="2000" dirty="0"/>
              <a:t>Gantt bar for task 38, Internal testing, and task 39, Raw materials list. </a:t>
            </a:r>
            <a:r>
              <a:rPr lang="en-US" sz="2000" dirty="0" smtClean="0"/>
              <a:t>Your screen </a:t>
            </a:r>
            <a:r>
              <a:rPr lang="en-US" sz="2000" dirty="0"/>
              <a:t>should look similar to </a:t>
            </a:r>
            <a:r>
              <a:rPr lang="en-US" sz="2000" dirty="0" smtClean="0"/>
              <a:t>the figure on the next slide.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33</a:t>
            </a:fld>
            <a:endParaRPr lang="en-US" dirty="0"/>
          </a:p>
        </p:txBody>
      </p:sp>
    </p:spTree>
    <p:extLst>
      <p:ext uri="{BB962C8B-B14F-4D97-AF65-F5344CB8AC3E}">
        <p14:creationId xmlns:p14="http://schemas.microsoft.com/office/powerpoint/2010/main" val="3544232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457200" indent="-457200">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457200" indent="-457200">
              <a:buFont typeface="+mj-lt"/>
              <a:buAutoNum type="arabicPeriod" startAt="5"/>
            </a:pPr>
            <a:r>
              <a:rPr lang="en-US" sz="2000" dirty="0"/>
              <a:t>In the Task Name column, double‐click the name of task 39, Raw materials list</a:t>
            </a:r>
            <a:r>
              <a:rPr lang="en-US" sz="2000" dirty="0" smtClean="0"/>
              <a:t>. The </a:t>
            </a:r>
            <a:r>
              <a:rPr lang="en-US" sz="2000" dirty="0"/>
              <a:t>Task Information dialog box appears.</a:t>
            </a:r>
          </a:p>
          <a:p>
            <a:pPr marL="457200" indent="-457200">
              <a:buFont typeface="+mj-lt"/>
              <a:buAutoNum type="arabicPeriod" startAt="5"/>
            </a:pPr>
            <a:r>
              <a:rPr lang="en-US" sz="2000" dirty="0" smtClean="0"/>
              <a:t>Click </a:t>
            </a:r>
            <a:r>
              <a:rPr lang="en-US" sz="2000" dirty="0"/>
              <a:t>the Predecessors tab.</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dirty="0"/>
          </a:p>
        </p:txBody>
      </p:sp>
      <p:pic>
        <p:nvPicPr>
          <p:cNvPr id="4" name="Picture 3"/>
          <p:cNvPicPr>
            <a:picLocks noChangeAspect="1"/>
          </p:cNvPicPr>
          <p:nvPr/>
        </p:nvPicPr>
        <p:blipFill>
          <a:blip r:embed="rId3"/>
          <a:stretch>
            <a:fillRect/>
          </a:stretch>
        </p:blipFill>
        <p:spPr>
          <a:xfrm>
            <a:off x="914400" y="1905000"/>
            <a:ext cx="7315200" cy="2573861"/>
          </a:xfrm>
          <a:prstGeom prst="rect">
            <a:avLst/>
          </a:prstGeom>
        </p:spPr>
      </p:pic>
    </p:spTree>
    <p:extLst>
      <p:ext uri="{BB962C8B-B14F-4D97-AF65-F5344CB8AC3E}">
        <p14:creationId xmlns:p14="http://schemas.microsoft.com/office/powerpoint/2010/main" val="3674983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r>
              <a:rPr lang="en-US" sz="2000" dirty="0"/>
              <a:t>In the Type field for the predecessor task 38, click once in the box where </a:t>
            </a:r>
            <a:r>
              <a:rPr lang="en-US" sz="2000" dirty="0" smtClean="0"/>
              <a:t>the finish‐to‐start </a:t>
            </a:r>
            <a:r>
              <a:rPr lang="en-US" sz="2000" dirty="0"/>
              <a:t>relationship is currently listed. Select the down arrow to reveal </a:t>
            </a:r>
            <a:r>
              <a:rPr lang="en-US" sz="2000" dirty="0" smtClean="0"/>
              <a:t>the submenu </a:t>
            </a:r>
            <a:r>
              <a:rPr lang="en-US" sz="2000" dirty="0"/>
              <a:t>of relationship choices and then select the finish‐to‐finish </a:t>
            </a:r>
            <a:r>
              <a:rPr lang="en-US" sz="2000" dirty="0" smtClean="0"/>
              <a:t>relationship.</a:t>
            </a:r>
          </a:p>
          <a:p>
            <a:pPr marL="457200" indent="-457200">
              <a:buFont typeface="+mj-lt"/>
              <a:buAutoNum type="arabicPeriod" startAt="7"/>
            </a:pPr>
            <a:r>
              <a:rPr lang="en-US" sz="2000" dirty="0"/>
              <a:t>Click OK to close the Task Information dialog box. Your screen should look </a:t>
            </a:r>
            <a:r>
              <a:rPr lang="en-US" sz="2000" dirty="0" smtClean="0"/>
              <a:t>similar to 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dirty="0"/>
          </a:p>
        </p:txBody>
      </p:sp>
      <p:pic>
        <p:nvPicPr>
          <p:cNvPr id="8" name="Picture 7"/>
          <p:cNvPicPr>
            <a:picLocks noChangeAspect="1"/>
          </p:cNvPicPr>
          <p:nvPr/>
        </p:nvPicPr>
        <p:blipFill>
          <a:blip r:embed="rId3"/>
          <a:stretch>
            <a:fillRect/>
          </a:stretch>
        </p:blipFill>
        <p:spPr>
          <a:xfrm>
            <a:off x="914400" y="3657600"/>
            <a:ext cx="7315200" cy="2339870"/>
          </a:xfrm>
          <a:prstGeom prst="rect">
            <a:avLst/>
          </a:prstGeom>
        </p:spPr>
      </p:pic>
    </p:spTree>
    <p:extLst>
      <p:ext uri="{BB962C8B-B14F-4D97-AF65-F5344CB8AC3E}">
        <p14:creationId xmlns:p14="http://schemas.microsoft.com/office/powerpoint/2010/main" val="1000548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0">
              <a:buNone/>
            </a:pPr>
            <a:r>
              <a:rPr lang="en-US" sz="2000" dirty="0"/>
              <a:t>This process is called fast‐tracking, which is defined as doing tasks in parallel </a:t>
            </a:r>
            <a:r>
              <a:rPr lang="en-US" sz="2000" dirty="0" smtClean="0"/>
              <a:t>that were </a:t>
            </a:r>
            <a:r>
              <a:rPr lang="en-US" sz="2000" dirty="0"/>
              <a:t>originally planned to be done in series. You can review the Gantt Chart view (</a:t>
            </a:r>
            <a:r>
              <a:rPr lang="en-US" sz="2000" dirty="0" smtClean="0"/>
              <a:t>or display </a:t>
            </a:r>
            <a:r>
              <a:rPr lang="en-US" sz="2000" dirty="0"/>
              <a:t>the Project Information dialog box) to see that the final task of the </a:t>
            </a:r>
            <a:r>
              <a:rPr lang="en-US" sz="2000" dirty="0" smtClean="0"/>
              <a:t>project still </a:t>
            </a:r>
            <a:r>
              <a:rPr lang="en-US" sz="2000" dirty="0"/>
              <a:t>ends on 6/18/19. The reason the finish date was not impacted very much </a:t>
            </a:r>
            <a:r>
              <a:rPr lang="en-US" sz="2000" dirty="0" smtClean="0"/>
              <a:t>is because </a:t>
            </a:r>
            <a:r>
              <a:rPr lang="en-US" sz="2000" dirty="0"/>
              <a:t>you fast‐tracked a very small task. To compress the project duration further</a:t>
            </a:r>
            <a:r>
              <a:rPr lang="en-US" sz="2000" dirty="0" smtClean="0"/>
              <a:t>, you </a:t>
            </a:r>
            <a:r>
              <a:rPr lang="en-US" sz="2000" dirty="0"/>
              <a:t>will apply overtime work to some assignments.</a:t>
            </a:r>
          </a:p>
          <a:p>
            <a:pPr marL="457200" indent="-457200">
              <a:buFont typeface="+mj-lt"/>
              <a:buAutoNum type="arabicPeriod" startAt="9"/>
            </a:pPr>
            <a:r>
              <a:rPr lang="en-US" sz="2000" dirty="0" smtClean="0"/>
              <a:t>On </a:t>
            </a:r>
            <a:r>
              <a:rPr lang="en-US" sz="2000" dirty="0"/>
              <a:t>the View ribbon, click the Task Usage button. The Task Usage view appears</a:t>
            </a:r>
            <a:r>
              <a:rPr lang="en-US" sz="2000" dirty="0" smtClean="0"/>
              <a:t>. Click </a:t>
            </a:r>
            <a:r>
              <a:rPr lang="en-US" sz="2000" dirty="0"/>
              <a:t>the Tables button and then select the Usage table.</a:t>
            </a:r>
          </a:p>
          <a:p>
            <a:pPr marL="457200" indent="-457200">
              <a:buFont typeface="+mj-lt"/>
              <a:buAutoNum type="arabicPeriod" startAt="9"/>
            </a:pPr>
            <a:r>
              <a:rPr lang="en-US" sz="2000" dirty="0" smtClean="0"/>
              <a:t>Right‐click </a:t>
            </a:r>
            <a:r>
              <a:rPr lang="en-US" sz="2000" dirty="0"/>
              <a:t>the Work column heading. On the shortcut menu that appears, </a:t>
            </a:r>
            <a:r>
              <a:rPr lang="en-US" sz="2000" dirty="0" smtClean="0"/>
              <a:t>select Insert </a:t>
            </a:r>
            <a:r>
              <a:rPr lang="en-US" sz="2000" dirty="0"/>
              <a:t>Column.</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dirty="0"/>
          </a:p>
        </p:txBody>
      </p:sp>
    </p:spTree>
    <p:extLst>
      <p:ext uri="{BB962C8B-B14F-4D97-AF65-F5344CB8AC3E}">
        <p14:creationId xmlns:p14="http://schemas.microsoft.com/office/powerpoint/2010/main" val="6401065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1"/>
            </a:pPr>
            <a:r>
              <a:rPr lang="en-US" sz="2000" dirty="0"/>
              <a:t>Key Over and then select Overtime Work from the list. Microsoft Project </a:t>
            </a:r>
            <a:r>
              <a:rPr lang="en-US" sz="2000" dirty="0" smtClean="0"/>
              <a:t>inserts the </a:t>
            </a:r>
            <a:r>
              <a:rPr lang="en-US" sz="2000" dirty="0"/>
              <a:t>Overtime Work column between the Task Name and Work columns. Drag </a:t>
            </a:r>
            <a:r>
              <a:rPr lang="en-US" sz="2000" dirty="0" smtClean="0"/>
              <a:t>the divider </a:t>
            </a:r>
            <a:r>
              <a:rPr lang="en-US" sz="2000" dirty="0"/>
              <a:t>bar between the table and chart portions of the Gantt chart to the </a:t>
            </a:r>
            <a:r>
              <a:rPr lang="en-US" sz="2000" dirty="0" smtClean="0"/>
              <a:t>right until </a:t>
            </a:r>
            <a:r>
              <a:rPr lang="en-US" sz="2000" dirty="0"/>
              <a:t>the Duration column is visible. </a:t>
            </a:r>
          </a:p>
          <a:p>
            <a:pPr marL="457200" indent="-457200">
              <a:buFont typeface="+mj-lt"/>
              <a:buAutoNum type="arabicPeriod" startAt="11"/>
            </a:pPr>
            <a:r>
              <a:rPr lang="en-US" sz="2000" dirty="0" smtClean="0"/>
              <a:t>Press </a:t>
            </a:r>
            <a:r>
              <a:rPr lang="en-US" sz="2000" dirty="0"/>
              <a:t>the F5 key. In the ID box, key 38 and click OK. Microsoft Project scrolls </a:t>
            </a:r>
            <a:r>
              <a:rPr lang="en-US" sz="2000" dirty="0" smtClean="0"/>
              <a:t>the Task </a:t>
            </a:r>
            <a:r>
              <a:rPr lang="en-US" sz="2000" dirty="0"/>
              <a:t>Usage view to display the assignments of task 38. Your screen should </a:t>
            </a:r>
            <a:r>
              <a:rPr lang="en-US" sz="2000" dirty="0" smtClean="0"/>
              <a:t>look similar to the figure below.</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37</a:t>
            </a:fld>
            <a:endParaRPr lang="en-US" dirty="0"/>
          </a:p>
        </p:txBody>
      </p:sp>
      <p:pic>
        <p:nvPicPr>
          <p:cNvPr id="4" name="Picture 3"/>
          <p:cNvPicPr>
            <a:picLocks noChangeAspect="1"/>
          </p:cNvPicPr>
          <p:nvPr/>
        </p:nvPicPr>
        <p:blipFill>
          <a:blip r:embed="rId3"/>
          <a:stretch>
            <a:fillRect/>
          </a:stretch>
        </p:blipFill>
        <p:spPr>
          <a:xfrm>
            <a:off x="1280160" y="4114800"/>
            <a:ext cx="6583680" cy="1965110"/>
          </a:xfrm>
          <a:prstGeom prst="rect">
            <a:avLst/>
          </a:prstGeom>
        </p:spPr>
      </p:pic>
    </p:spTree>
    <p:extLst>
      <p:ext uri="{BB962C8B-B14F-4D97-AF65-F5344CB8AC3E}">
        <p14:creationId xmlns:p14="http://schemas.microsoft.com/office/powerpoint/2010/main" val="5464730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0">
              <a:buNone/>
            </a:pPr>
            <a:r>
              <a:rPr lang="en-US" sz="2000" dirty="0"/>
              <a:t>Currently, there are three full‐time human resources, assigned 80 hours of regular </a:t>
            </a:r>
            <a:r>
              <a:rPr lang="en-US" sz="2000" dirty="0" smtClean="0"/>
              <a:t>work to </a:t>
            </a:r>
            <a:r>
              <a:rPr lang="en-US" sz="2000" dirty="0"/>
              <a:t>this task. You will notice one other resource, Jamie Reding, is assigned only </a:t>
            </a:r>
            <a:r>
              <a:rPr lang="en-US" sz="2000" dirty="0" smtClean="0"/>
              <a:t>20 hours </a:t>
            </a:r>
            <a:r>
              <a:rPr lang="en-US" sz="2000" dirty="0"/>
              <a:t>of work. You will also notice there is an equipment resource (Digital Camera), </a:t>
            </a:r>
            <a:r>
              <a:rPr lang="en-US" sz="2000" dirty="0" smtClean="0"/>
              <a:t>a material </a:t>
            </a:r>
            <a:r>
              <a:rPr lang="en-US" sz="2000" dirty="0"/>
              <a:t>resource (SD Card), and another work resource called Testing Field</a:t>
            </a:r>
            <a:r>
              <a:rPr lang="en-US" sz="2000" dirty="0" smtClean="0"/>
              <a:t>.</a:t>
            </a:r>
          </a:p>
          <a:p>
            <a:pPr marL="457200" indent="0">
              <a:buNone/>
            </a:pPr>
            <a:r>
              <a:rPr lang="en-US" sz="2000" dirty="0" smtClean="0"/>
              <a:t>To shorten the </a:t>
            </a:r>
            <a:r>
              <a:rPr lang="en-US" sz="2000" dirty="0"/>
              <a:t>task’s duration without changing the total work in the task, you will record </a:t>
            </a:r>
            <a:r>
              <a:rPr lang="en-US" sz="2000" dirty="0" smtClean="0"/>
              <a:t>that 20 </a:t>
            </a:r>
            <a:r>
              <a:rPr lang="en-US" sz="2000" dirty="0"/>
              <a:t>of the 80 hours of work is overtime work. You will enter 5 overtime hours for Jamie.</a:t>
            </a:r>
          </a:p>
          <a:p>
            <a:pPr marL="457200" indent="-457200">
              <a:buFont typeface="+mj-lt"/>
              <a:buAutoNum type="arabicPeriod" startAt="13"/>
            </a:pPr>
            <a:r>
              <a:rPr lang="en-US" sz="2000" dirty="0" smtClean="0"/>
              <a:t>Enter </a:t>
            </a:r>
            <a:r>
              <a:rPr lang="en-US" sz="2000" dirty="0"/>
              <a:t>20 in the Overtime Work cell for all of the resources except Jamie </a:t>
            </a:r>
            <a:r>
              <a:rPr lang="en-US" sz="2000" dirty="0" smtClean="0"/>
              <a:t>Reding and </a:t>
            </a:r>
            <a:r>
              <a:rPr lang="en-US" sz="2000" dirty="0"/>
              <a:t>the SD Card.</a:t>
            </a:r>
          </a:p>
          <a:p>
            <a:pPr marL="457200" indent="-457200">
              <a:buFont typeface="+mj-lt"/>
              <a:buAutoNum type="arabicPeriod" startAt="13"/>
            </a:pPr>
            <a:r>
              <a:rPr lang="en-US" sz="2000" dirty="0" smtClean="0"/>
              <a:t>Enter </a:t>
            </a:r>
            <a:r>
              <a:rPr lang="en-US" sz="2000" dirty="0"/>
              <a:t>5 in the Overtime Work cell for Jamie Reding.</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38</a:t>
            </a:fld>
            <a:endParaRPr lang="en-US" dirty="0"/>
          </a:p>
        </p:txBody>
      </p:sp>
    </p:spTree>
    <p:extLst>
      <p:ext uri="{BB962C8B-B14F-4D97-AF65-F5344CB8AC3E}">
        <p14:creationId xmlns:p14="http://schemas.microsoft.com/office/powerpoint/2010/main" val="28259598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5"/>
            </a:pPr>
            <a:r>
              <a:rPr lang="en-US" sz="2000" dirty="0"/>
              <a:t>Scroll to the right in the time‐phased area to see that the SD Card work now </a:t>
            </a:r>
            <a:r>
              <a:rPr lang="en-US" sz="2000" dirty="0" smtClean="0"/>
              <a:t>goes past </a:t>
            </a:r>
            <a:r>
              <a:rPr lang="en-US" sz="2000" dirty="0"/>
              <a:t>the current duration of this task, as depicted in </a:t>
            </a:r>
            <a:r>
              <a:rPr lang="en-US" sz="2000" dirty="0" smtClean="0"/>
              <a:t>the figure below.</a:t>
            </a:r>
          </a:p>
          <a:p>
            <a:pPr marL="457200" indent="-457200">
              <a:buFont typeface="+mj-lt"/>
              <a:buAutoNum type="arabicPeriod" startAt="15"/>
            </a:pPr>
            <a:endParaRPr lang="en-US" sz="2000" dirty="0"/>
          </a:p>
          <a:p>
            <a:pPr marL="457200" indent="-457200">
              <a:buFont typeface="+mj-lt"/>
              <a:buAutoNum type="arabicPeriod" startAt="15"/>
            </a:pPr>
            <a:endParaRPr lang="en-US" sz="2000" dirty="0" smtClean="0"/>
          </a:p>
          <a:p>
            <a:pPr marL="457200" indent="-457200">
              <a:buFont typeface="+mj-lt"/>
              <a:buAutoNum type="arabicPeriod" startAt="15"/>
            </a:pPr>
            <a:endParaRPr lang="en-US" sz="2000" dirty="0"/>
          </a:p>
          <a:p>
            <a:pPr marL="457200" indent="-457200">
              <a:buFont typeface="+mj-lt"/>
              <a:buAutoNum type="arabicPeriod" startAt="15"/>
            </a:pPr>
            <a:endParaRPr lang="en-US" sz="2000" dirty="0" smtClean="0"/>
          </a:p>
          <a:p>
            <a:pPr marL="457200" indent="-457200">
              <a:buFont typeface="+mj-lt"/>
              <a:buAutoNum type="arabicPeriod" startAt="15"/>
            </a:pPr>
            <a:endParaRPr lang="en-US" sz="2000" dirty="0" smtClean="0"/>
          </a:p>
          <a:p>
            <a:pPr marL="457200" indent="-457200">
              <a:buFont typeface="+mj-lt"/>
              <a:buAutoNum type="arabicPeriod" startAt="15"/>
            </a:pPr>
            <a:endParaRPr lang="en-US" sz="2000" dirty="0"/>
          </a:p>
          <a:p>
            <a:pPr marL="457200" indent="-457200">
              <a:buFont typeface="+mj-lt"/>
              <a:buAutoNum type="arabicPeriod" startAt="15"/>
            </a:pPr>
            <a:r>
              <a:rPr lang="en-US" sz="2000" dirty="0"/>
              <a:t>Scroll back to the left in the time‐phased work area, to the beginning of </a:t>
            </a:r>
            <a:r>
              <a:rPr lang="en-US" sz="2000" dirty="0" smtClean="0"/>
              <a:t>the assignment </a:t>
            </a:r>
            <a:r>
              <a:rPr lang="en-US" sz="2000" dirty="0"/>
              <a:t>for SD Card.</a:t>
            </a:r>
          </a:p>
          <a:p>
            <a:pPr marL="457200" indent="-457200">
              <a:buFont typeface="+mj-lt"/>
              <a:buAutoNum type="arabicPeriod" startAt="15"/>
            </a:pPr>
            <a:r>
              <a:rPr lang="en-US" sz="2000" dirty="0" smtClean="0"/>
              <a:t>In </a:t>
            </a:r>
            <a:r>
              <a:rPr lang="en-US" sz="2000" dirty="0"/>
              <a:t>the time‐phased work cell on March 27, 2019, enter the number 1 and </a:t>
            </a:r>
            <a:r>
              <a:rPr lang="en-US" sz="2000" dirty="0" smtClean="0"/>
              <a:t>then press </a:t>
            </a:r>
            <a:r>
              <a:rPr lang="en-US" sz="2000" dirty="0"/>
              <a:t>Enter.</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39</a:t>
            </a:fld>
            <a:endParaRPr lang="en-US" dirty="0"/>
          </a:p>
        </p:txBody>
      </p:sp>
      <p:pic>
        <p:nvPicPr>
          <p:cNvPr id="4" name="Picture 3"/>
          <p:cNvPicPr>
            <a:picLocks noChangeAspect="1"/>
          </p:cNvPicPr>
          <p:nvPr/>
        </p:nvPicPr>
        <p:blipFill>
          <a:blip r:embed="rId3"/>
          <a:stretch>
            <a:fillRect/>
          </a:stretch>
        </p:blipFill>
        <p:spPr>
          <a:xfrm>
            <a:off x="1371600" y="2557462"/>
            <a:ext cx="6400800" cy="1955505"/>
          </a:xfrm>
          <a:prstGeom prst="rect">
            <a:avLst/>
          </a:prstGeom>
        </p:spPr>
      </p:pic>
    </p:spTree>
    <p:extLst>
      <p:ext uri="{BB962C8B-B14F-4D97-AF65-F5344CB8AC3E}">
        <p14:creationId xmlns:p14="http://schemas.microsoft.com/office/powerpoint/2010/main" val="812949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Time and Date Adjustments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As part of its project management capabilities, Microsoft Project has a </a:t>
            </a:r>
            <a:r>
              <a:rPr lang="en-US" dirty="0" smtClean="0"/>
              <a:t>scheduling engine </a:t>
            </a:r>
            <a:r>
              <a:rPr lang="en-US" dirty="0"/>
              <a:t>that works with time</a:t>
            </a:r>
            <a:r>
              <a:rPr lang="en-US" dirty="0" smtClean="0"/>
              <a:t>.</a:t>
            </a:r>
          </a:p>
          <a:p>
            <a:pPr lvl="0"/>
            <a:r>
              <a:rPr lang="en-US" dirty="0" smtClean="0"/>
              <a:t>Because </a:t>
            </a:r>
            <a:r>
              <a:rPr lang="en-US" dirty="0"/>
              <a:t>time is always part of the “project equation,” it </a:t>
            </a:r>
            <a:r>
              <a:rPr lang="en-US" dirty="0" smtClean="0"/>
              <a:t>is critical </a:t>
            </a:r>
            <a:r>
              <a:rPr lang="en-US" dirty="0"/>
              <a:t>that the project manager understand the array of time and date settings used </a:t>
            </a:r>
            <a:r>
              <a:rPr lang="en-US" dirty="0" smtClean="0"/>
              <a:t>by Microsoft </a:t>
            </a:r>
            <a:r>
              <a:rPr lang="en-US" dirty="0"/>
              <a:t>Project</a:t>
            </a:r>
            <a:r>
              <a:rPr lang="en-US" dirty="0" smtClean="0"/>
              <a:t>.</a:t>
            </a:r>
          </a:p>
          <a:p>
            <a:pPr lvl="0"/>
            <a:r>
              <a:rPr lang="en-US" dirty="0"/>
              <a:t>In the </a:t>
            </a:r>
            <a:r>
              <a:rPr lang="en-US" dirty="0" smtClean="0"/>
              <a:t>next exercise</a:t>
            </a:r>
            <a:r>
              <a:rPr lang="en-US" dirty="0"/>
              <a:t>, you will change the Timescale view to accommodate a fiscal </a:t>
            </a:r>
            <a:r>
              <a:rPr lang="en-US" dirty="0" smtClean="0"/>
              <a:t>year—any </a:t>
            </a:r>
            <a:r>
              <a:rPr lang="en-US" dirty="0"/>
              <a:t>consecutive 12‐month period defined for accounting purposes—rather than a </a:t>
            </a:r>
            <a:r>
              <a:rPr lang="en-US" dirty="0" smtClean="0"/>
              <a:t>calendar year—a </a:t>
            </a:r>
            <a:r>
              <a:rPr lang="en-US" dirty="0"/>
              <a:t>12‐month period from January to December</a:t>
            </a:r>
            <a:r>
              <a:rPr lang="en-US" dirty="0" smtClean="0"/>
              <a:t>.</a:t>
            </a:r>
          </a:p>
          <a:p>
            <a:pPr lvl="0"/>
            <a:r>
              <a:rPr lang="en-US" dirty="0" smtClean="0"/>
              <a:t>Using </a:t>
            </a:r>
            <a:r>
              <a:rPr lang="en-US" dirty="0"/>
              <a:t>a fiscal year timescale is most appropriate if there are stakeholders who are accustomed to analyzing information in a </a:t>
            </a:r>
            <a:r>
              <a:rPr lang="en-US" dirty="0" smtClean="0"/>
              <a:t>fiscal year </a:t>
            </a:r>
            <a:r>
              <a:rPr lang="en-US" dirty="0"/>
              <a:t>format. Otherwise, use the calendar year format.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spTree>
    <p:extLst>
      <p:ext uri="{BB962C8B-B14F-4D97-AF65-F5344CB8AC3E}">
        <p14:creationId xmlns:p14="http://schemas.microsoft.com/office/powerpoint/2010/main" val="3628462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8"/>
            </a:pPr>
            <a:r>
              <a:rPr lang="en-US" sz="2000" dirty="0"/>
              <a:t>Delete the remaining work assignment data for the SD Card resource.</a:t>
            </a:r>
          </a:p>
          <a:p>
            <a:pPr marL="457200" indent="0">
              <a:buNone/>
            </a:pPr>
            <a:r>
              <a:rPr lang="en-US" sz="2000" dirty="0"/>
              <a:t>You will perform the same operation on one more task to see if you can get </a:t>
            </a:r>
            <a:r>
              <a:rPr lang="en-US" sz="2000" dirty="0" smtClean="0"/>
              <a:t>the duration </a:t>
            </a:r>
            <a:r>
              <a:rPr lang="en-US" sz="2000" dirty="0"/>
              <a:t>to within acceptable limits.</a:t>
            </a:r>
          </a:p>
          <a:p>
            <a:pPr marL="457200" indent="-457200">
              <a:buFont typeface="+mj-lt"/>
              <a:buAutoNum type="arabicPeriod" startAt="19"/>
            </a:pPr>
            <a:r>
              <a:rPr lang="en-US" sz="2000" dirty="0" smtClean="0"/>
              <a:t>Press </a:t>
            </a:r>
            <a:r>
              <a:rPr lang="en-US" sz="2000" dirty="0"/>
              <a:t>the F5 key. In the ID box, key 40 and click OK. Microsoft Project scrolls </a:t>
            </a:r>
            <a:r>
              <a:rPr lang="en-US" sz="2000" dirty="0" smtClean="0"/>
              <a:t>the Task </a:t>
            </a:r>
            <a:r>
              <a:rPr lang="en-US" sz="2000" dirty="0"/>
              <a:t>Usage view to display the assignments of task 40. Your screen should </a:t>
            </a:r>
            <a:r>
              <a:rPr lang="en-US" sz="2000" dirty="0" smtClean="0"/>
              <a:t>look similar </a:t>
            </a:r>
            <a:r>
              <a:rPr lang="en-US" sz="2000" dirty="0"/>
              <a:t>to </a:t>
            </a:r>
            <a:r>
              <a:rPr lang="en-US" sz="2000" dirty="0" smtClean="0"/>
              <a:t>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40</a:t>
            </a:fld>
            <a:endParaRPr lang="en-US" dirty="0"/>
          </a:p>
        </p:txBody>
      </p:sp>
      <p:pic>
        <p:nvPicPr>
          <p:cNvPr id="8" name="Picture 7"/>
          <p:cNvPicPr>
            <a:picLocks noChangeAspect="1"/>
          </p:cNvPicPr>
          <p:nvPr/>
        </p:nvPicPr>
        <p:blipFill>
          <a:blip r:embed="rId3"/>
          <a:stretch>
            <a:fillRect/>
          </a:stretch>
        </p:blipFill>
        <p:spPr>
          <a:xfrm>
            <a:off x="914400" y="4114800"/>
            <a:ext cx="7315200" cy="1658615"/>
          </a:xfrm>
          <a:prstGeom prst="rect">
            <a:avLst/>
          </a:prstGeom>
        </p:spPr>
      </p:pic>
    </p:spTree>
    <p:extLst>
      <p:ext uri="{BB962C8B-B14F-4D97-AF65-F5344CB8AC3E}">
        <p14:creationId xmlns:p14="http://schemas.microsoft.com/office/powerpoint/2010/main" val="31316508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0">
              <a:buNone/>
            </a:pPr>
            <a:r>
              <a:rPr lang="en-US" dirty="0"/>
              <a:t>Currently, all four of the resources are assigned 80 hours of regular work to this task</a:t>
            </a:r>
            <a:r>
              <a:rPr lang="en-US" dirty="0" smtClean="0"/>
              <a:t>. To </a:t>
            </a:r>
            <a:r>
              <a:rPr lang="en-US" dirty="0"/>
              <a:t>shorten the task’s duration without changing the total work in the task, you </a:t>
            </a:r>
            <a:r>
              <a:rPr lang="en-US" dirty="0" smtClean="0"/>
              <a:t>will record </a:t>
            </a:r>
            <a:r>
              <a:rPr lang="en-US" dirty="0"/>
              <a:t>that 20 of the 80 hours of work is overtime work.</a:t>
            </a:r>
          </a:p>
          <a:p>
            <a:pPr marL="457200" indent="-457200">
              <a:buFont typeface="+mj-lt"/>
              <a:buAutoNum type="arabicPeriod" startAt="20"/>
            </a:pPr>
            <a:r>
              <a:rPr lang="en-US" dirty="0"/>
              <a:t>Click the Overtime Work cell for Jamie Reding, the first resource assigned to task 40.</a:t>
            </a:r>
          </a:p>
          <a:p>
            <a:pPr marL="457200" indent="-457200">
              <a:buFont typeface="+mj-lt"/>
              <a:buAutoNum type="arabicPeriod" startAt="20"/>
            </a:pPr>
            <a:r>
              <a:rPr lang="en-US" dirty="0" smtClean="0"/>
              <a:t>Key </a:t>
            </a:r>
            <a:r>
              <a:rPr lang="en-US" dirty="0"/>
              <a:t>20 and press Enter</a:t>
            </a:r>
            <a:r>
              <a:rPr lang="en-US" dirty="0" smtClean="0"/>
              <a:t>.</a:t>
            </a:r>
          </a:p>
          <a:p>
            <a:pPr marL="457200" indent="-457200">
              <a:buFont typeface="+mj-lt"/>
              <a:buAutoNum type="arabicPeriod" startAt="20"/>
            </a:pPr>
            <a:r>
              <a:rPr lang="en-US" dirty="0"/>
              <a:t>Repeat the step above (step 21) for Brenda Diaz, Brad Sutton, and Eva Corets. </a:t>
            </a:r>
            <a:r>
              <a:rPr lang="en-US" dirty="0" smtClean="0"/>
              <a:t>Your screen </a:t>
            </a:r>
            <a:r>
              <a:rPr lang="en-US" dirty="0"/>
              <a:t>should look similar to </a:t>
            </a:r>
            <a:r>
              <a:rPr lang="en-US" dirty="0" smtClean="0"/>
              <a:t>the figure on the next slide.</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41</a:t>
            </a:fld>
            <a:endParaRPr lang="en-US" dirty="0"/>
          </a:p>
        </p:txBody>
      </p:sp>
    </p:spTree>
    <p:extLst>
      <p:ext uri="{BB962C8B-B14F-4D97-AF65-F5344CB8AC3E}">
        <p14:creationId xmlns:p14="http://schemas.microsoft.com/office/powerpoint/2010/main" val="12585137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Compress the Project Schedule to Pull in the Project Finish Date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457200" indent="-457200">
              <a:buFont typeface="+mj-lt"/>
              <a:buAutoNum type="arabicPeriod" startAt="5"/>
            </a:pPr>
            <a:endParaRPr lang="en-US" sz="2000" dirty="0" smtClean="0"/>
          </a:p>
          <a:p>
            <a:pPr marL="457200" indent="-457200">
              <a:buFont typeface="+mj-lt"/>
              <a:buAutoNum type="arabicPeriod" startAt="5"/>
            </a:pPr>
            <a:endParaRPr lang="en-US" sz="2000" dirty="0"/>
          </a:p>
          <a:p>
            <a:pPr marL="457200" indent="-457200">
              <a:buFont typeface="+mj-lt"/>
              <a:buAutoNum type="arabicPeriod" startAt="23"/>
            </a:pPr>
            <a:r>
              <a:rPr lang="en-US" sz="2000" dirty="0" smtClean="0"/>
              <a:t>On </a:t>
            </a:r>
            <a:r>
              <a:rPr lang="en-US" sz="2000" dirty="0"/>
              <a:t>the ribbon, click the Project tab, click Project Information, and then </a:t>
            </a:r>
            <a:r>
              <a:rPr lang="en-US" sz="2000" dirty="0" smtClean="0"/>
              <a:t>click the </a:t>
            </a:r>
            <a:r>
              <a:rPr lang="en-US" sz="2000" dirty="0"/>
              <a:t>Statistics button. Note the new projected finish date of 6/11/19, which </a:t>
            </a:r>
            <a:r>
              <a:rPr lang="en-US" sz="2000" dirty="0" smtClean="0"/>
              <a:t>is the </a:t>
            </a:r>
            <a:r>
              <a:rPr lang="en-US" sz="2000" dirty="0"/>
              <a:t>sponsor’s requested completion date</a:t>
            </a:r>
            <a:r>
              <a:rPr lang="en-US" sz="2000" dirty="0" smtClean="0"/>
              <a:t>.</a:t>
            </a:r>
            <a:endParaRPr lang="en-US" sz="2000" dirty="0"/>
          </a:p>
          <a:p>
            <a:pPr marL="457200" indent="-457200">
              <a:buFont typeface="+mj-lt"/>
              <a:buAutoNum type="arabicPeriod" startAt="23"/>
            </a:pPr>
            <a:r>
              <a:rPr lang="en-US" sz="2000" dirty="0" smtClean="0"/>
              <a:t>SAVE </a:t>
            </a:r>
            <a:r>
              <a:rPr lang="en-US" sz="2000" dirty="0"/>
              <a:t>the project schedule and then CLOSE the file.</a:t>
            </a:r>
          </a:p>
          <a:p>
            <a:r>
              <a:rPr lang="en-US" sz="2000" dirty="0"/>
              <a:t>PAUSE. If you are continuing to the next lesson, keep Project open. If you are </a:t>
            </a:r>
            <a:r>
              <a:rPr lang="en-US" sz="2000" dirty="0" smtClean="0"/>
              <a:t>not continuing </a:t>
            </a:r>
            <a:r>
              <a:rPr lang="en-US" sz="2000" dirty="0"/>
              <a:t>to additional lessons, CLOSE Project.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42</a:t>
            </a:fld>
            <a:endParaRPr lang="en-US" dirty="0"/>
          </a:p>
        </p:txBody>
      </p:sp>
      <p:pic>
        <p:nvPicPr>
          <p:cNvPr id="8" name="Picture 7"/>
          <p:cNvPicPr>
            <a:picLocks noChangeAspect="1"/>
          </p:cNvPicPr>
          <p:nvPr/>
        </p:nvPicPr>
        <p:blipFill>
          <a:blip r:embed="rId3"/>
          <a:stretch>
            <a:fillRect/>
          </a:stretch>
        </p:blipFill>
        <p:spPr>
          <a:xfrm>
            <a:off x="1463040" y="1600204"/>
            <a:ext cx="6217920" cy="2068631"/>
          </a:xfrm>
          <a:prstGeom prst="rect">
            <a:avLst/>
          </a:prstGeom>
        </p:spPr>
      </p:pic>
    </p:spTree>
    <p:extLst>
      <p:ext uri="{BB962C8B-B14F-4D97-AF65-F5344CB8AC3E}">
        <p14:creationId xmlns:p14="http://schemas.microsoft.com/office/powerpoint/2010/main" val="31001650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Compressing the Project Schedule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Although you stopped your optimization work when you achieved your </a:t>
            </a:r>
            <a:r>
              <a:rPr lang="en-US" dirty="0" smtClean="0"/>
              <a:t>desired finish </a:t>
            </a:r>
            <a:r>
              <a:rPr lang="en-US" dirty="0"/>
              <a:t>date, keep in mind that once actual work starts, variance will almost </a:t>
            </a:r>
            <a:r>
              <a:rPr lang="en-US" dirty="0" smtClean="0"/>
              <a:t>certainly appear </a:t>
            </a:r>
            <a:r>
              <a:rPr lang="en-US" dirty="0"/>
              <a:t>and the critical path and project finish date are likely to change. For </a:t>
            </a:r>
            <a:r>
              <a:rPr lang="en-US" dirty="0" smtClean="0"/>
              <a:t>this reason</a:t>
            </a:r>
            <a:r>
              <a:rPr lang="en-US" dirty="0"/>
              <a:t>, properly identifying and responding to variance is a key project </a:t>
            </a:r>
            <a:r>
              <a:rPr lang="en-US" dirty="0" smtClean="0"/>
              <a:t>management skill.</a:t>
            </a:r>
          </a:p>
          <a:p>
            <a:pPr lvl="0"/>
            <a:r>
              <a:rPr lang="en-US" dirty="0"/>
              <a:t>In previous lessons, only a single critical path per project has been emphasized: the critical </a:t>
            </a:r>
            <a:r>
              <a:rPr lang="en-US" dirty="0" smtClean="0"/>
              <a:t>path that </a:t>
            </a:r>
            <a:r>
              <a:rPr lang="en-US" dirty="0"/>
              <a:t>determines the project finish date. However, as you saw in this exercise, Microsoft </a:t>
            </a:r>
            <a:r>
              <a:rPr lang="en-US" dirty="0" smtClean="0"/>
              <a:t>Project can </a:t>
            </a:r>
            <a:r>
              <a:rPr lang="en-US" dirty="0"/>
              <a:t>identify a critical path within any chain of linked tasks. This is especially useful when </a:t>
            </a:r>
            <a:r>
              <a:rPr lang="en-US" dirty="0" smtClean="0"/>
              <a:t>the project </a:t>
            </a:r>
            <a:r>
              <a:rPr lang="en-US" dirty="0"/>
              <a:t>is divided into distinct phases. Usually, the critical path within a phase will have </a:t>
            </a:r>
            <a:r>
              <a:rPr lang="en-US" dirty="0" smtClean="0"/>
              <a:t>a much </a:t>
            </a:r>
            <a:r>
              <a:rPr lang="en-US" dirty="0"/>
              <a:t>more distinct line of tasks in it.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43</a:t>
            </a:fld>
            <a:endParaRPr lang="en-US" dirty="0"/>
          </a:p>
        </p:txBody>
      </p:sp>
    </p:spTree>
    <p:extLst>
      <p:ext uri="{BB962C8B-B14F-4D97-AF65-F5344CB8AC3E}">
        <p14:creationId xmlns:p14="http://schemas.microsoft.com/office/powerpoint/2010/main" val="18494827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Compressing the Project Schedule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sz="2000" dirty="0"/>
              <a:t>Most projects have a specific due date by which they need to be complete. If you want </a:t>
            </a:r>
            <a:r>
              <a:rPr lang="en-US" sz="2000" dirty="0" smtClean="0"/>
              <a:t>to shorten </a:t>
            </a:r>
            <a:r>
              <a:rPr lang="en-US" sz="2000" dirty="0"/>
              <a:t>the duration of the project to make the end date occur sooner, you must shorten </a:t>
            </a:r>
            <a:r>
              <a:rPr lang="en-US" sz="2000" dirty="0" smtClean="0"/>
              <a:t>the critical path. </a:t>
            </a:r>
            <a:r>
              <a:rPr lang="en-US" sz="2000" dirty="0"/>
              <a:t>In reality</a:t>
            </a:r>
            <a:r>
              <a:rPr lang="en-US" sz="2000" dirty="0" smtClean="0"/>
              <a:t>, compressing </a:t>
            </a:r>
            <a:r>
              <a:rPr lang="en-US" sz="2000" dirty="0"/>
              <a:t>the schedule happens in various ways, but these can be classified into </a:t>
            </a:r>
            <a:r>
              <a:rPr lang="en-US" sz="2000" dirty="0" smtClean="0"/>
              <a:t>two categories:</a:t>
            </a:r>
          </a:p>
          <a:p>
            <a:pPr lvl="0"/>
            <a:r>
              <a:rPr lang="en-US" sz="2000" b="1" i="1" dirty="0"/>
              <a:t>Fast‐tracking</a:t>
            </a:r>
            <a:r>
              <a:rPr lang="en-US" sz="2000" dirty="0"/>
              <a:t>: Performing two or more project tasks in parallel that would </a:t>
            </a:r>
            <a:r>
              <a:rPr lang="en-US" sz="2000" dirty="0" smtClean="0"/>
              <a:t>otherwise be </a:t>
            </a:r>
            <a:r>
              <a:rPr lang="en-US" sz="2000" dirty="0"/>
              <a:t>done in series or one right after the other. By overlapping the tasks, more work </a:t>
            </a:r>
            <a:r>
              <a:rPr lang="en-US" sz="2000" dirty="0" smtClean="0"/>
              <a:t>gets completed </a:t>
            </a:r>
            <a:r>
              <a:rPr lang="en-US" sz="2000" dirty="0"/>
              <a:t>in a shorter amount of time. The tasks do not necessarily have to be </a:t>
            </a:r>
            <a:r>
              <a:rPr lang="en-US" sz="2000" dirty="0" smtClean="0"/>
              <a:t>overlapped the </a:t>
            </a:r>
            <a:r>
              <a:rPr lang="en-US" sz="2000" dirty="0"/>
              <a:t>entire length of their respective durations</a:t>
            </a:r>
            <a:r>
              <a:rPr lang="en-US" sz="2000" dirty="0" smtClean="0"/>
              <a:t>.</a:t>
            </a:r>
          </a:p>
          <a:p>
            <a:pPr lvl="0"/>
            <a:r>
              <a:rPr lang="en-US" sz="2000" b="1" i="1" dirty="0" smtClean="0"/>
              <a:t>Crashing</a:t>
            </a:r>
            <a:r>
              <a:rPr lang="en-US" sz="2000" dirty="0" smtClean="0"/>
              <a:t>: Adding more resources to the critical path tasks. This could take the form of working extra shifts, working overtime, adding more work resources to a task, or outsourcing (paying to have some work done outside the organization).</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44</a:t>
            </a:fld>
            <a:endParaRPr lang="en-US" dirty="0"/>
          </a:p>
        </p:txBody>
      </p:sp>
    </p:spTree>
    <p:extLst>
      <p:ext uri="{BB962C8B-B14F-4D97-AF65-F5344CB8AC3E}">
        <p14:creationId xmlns:p14="http://schemas.microsoft.com/office/powerpoint/2010/main" val="183237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Compressing the Project Schedule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sz="2000" dirty="0"/>
              <a:t>Prior to starting actual work on the project, it is critical that the project manager </a:t>
            </a:r>
            <a:r>
              <a:rPr lang="en-US" sz="2000" dirty="0" smtClean="0"/>
              <a:t>closely manage </a:t>
            </a:r>
            <a:r>
              <a:rPr lang="en-US" sz="2000" dirty="0"/>
              <a:t>both the critical path and the float (called slack in Microsoft Project). This involves:</a:t>
            </a:r>
            <a:endParaRPr lang="en-US" sz="2000" dirty="0" smtClean="0"/>
          </a:p>
          <a:p>
            <a:pPr lvl="0"/>
            <a:r>
              <a:rPr lang="en-US" sz="2000" dirty="0"/>
              <a:t>Knowing the tasks that are on the critical path and being able to evaluate </a:t>
            </a:r>
            <a:r>
              <a:rPr lang="en-US" sz="2000" dirty="0" smtClean="0"/>
              <a:t>the risk </a:t>
            </a:r>
            <a:r>
              <a:rPr lang="en-US" sz="2000" dirty="0"/>
              <a:t>to project success if any of the tasks are not completed as scheduled. </a:t>
            </a:r>
            <a:r>
              <a:rPr lang="en-US" sz="2000" dirty="0" smtClean="0"/>
              <a:t>Any delays </a:t>
            </a:r>
            <a:r>
              <a:rPr lang="en-US" sz="2000" dirty="0"/>
              <a:t>in completing tasks on the critical path delay the completion date </a:t>
            </a:r>
            <a:r>
              <a:rPr lang="en-US" sz="2000" dirty="0" smtClean="0"/>
              <a:t>of the </a:t>
            </a:r>
            <a:r>
              <a:rPr lang="en-US" sz="2000" dirty="0"/>
              <a:t>project.</a:t>
            </a:r>
            <a:endParaRPr lang="en-US" sz="2000" dirty="0" smtClean="0"/>
          </a:p>
          <a:p>
            <a:pPr lvl="0"/>
            <a:r>
              <a:rPr lang="en-US" sz="2000" dirty="0"/>
              <a:t>Knowing where the float is in the project. On a complex project, the </a:t>
            </a:r>
            <a:r>
              <a:rPr lang="en-US" sz="2000" dirty="0" smtClean="0"/>
              <a:t>critical path </a:t>
            </a:r>
            <a:r>
              <a:rPr lang="en-US" sz="2000" dirty="0"/>
              <a:t>may change frequently. Tasks with very little free or total float </a:t>
            </a:r>
            <a:r>
              <a:rPr lang="en-US" sz="2000" dirty="0" smtClean="0"/>
              <a:t>might become </a:t>
            </a:r>
            <a:r>
              <a:rPr lang="en-US" sz="2000" dirty="0"/>
              <a:t>critical as the project begins and the actuals start to vary from </a:t>
            </a:r>
            <a:r>
              <a:rPr lang="en-US" sz="2000" dirty="0" smtClean="0"/>
              <a:t>the schedule</a:t>
            </a:r>
            <a:r>
              <a:rPr lang="en-US" sz="2000" dirty="0"/>
              <a:t>. In addition, tasks that had no float initially (and therefore </a:t>
            </a:r>
            <a:r>
              <a:rPr lang="en-US" sz="2000" dirty="0" smtClean="0"/>
              <a:t>were probably </a:t>
            </a:r>
            <a:r>
              <a:rPr lang="en-US" sz="2000" dirty="0"/>
              <a:t>on the critical path) might gain float as other tasks move on to </a:t>
            </a:r>
            <a:r>
              <a:rPr lang="en-US" sz="2000" dirty="0" smtClean="0"/>
              <a:t>the critical </a:t>
            </a:r>
            <a:r>
              <a:rPr lang="en-US" sz="2000" dirty="0"/>
              <a:t>path.</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45</a:t>
            </a:fld>
            <a:endParaRPr lang="en-US" dirty="0"/>
          </a:p>
        </p:txBody>
      </p:sp>
    </p:spTree>
    <p:extLst>
      <p:ext uri="{BB962C8B-B14F-4D97-AF65-F5344CB8AC3E}">
        <p14:creationId xmlns:p14="http://schemas.microsoft.com/office/powerpoint/2010/main" val="24205138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46</a:t>
            </a:fld>
            <a:endParaRPr lang="en-US" dirty="0"/>
          </a:p>
        </p:txBody>
      </p:sp>
      <p:pic>
        <p:nvPicPr>
          <p:cNvPr id="7" name="Picture 6"/>
          <p:cNvPicPr>
            <a:picLocks noChangeAspect="1"/>
          </p:cNvPicPr>
          <p:nvPr/>
        </p:nvPicPr>
        <p:blipFill>
          <a:blip r:embed="rId2"/>
          <a:stretch>
            <a:fillRect/>
          </a:stretch>
        </p:blipFill>
        <p:spPr>
          <a:xfrm>
            <a:off x="685800" y="2133599"/>
            <a:ext cx="7772400" cy="2679458"/>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Time and Date Adjustments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smtClean="0"/>
              <a:t>You </a:t>
            </a:r>
            <a:r>
              <a:rPr lang="en-US" dirty="0"/>
              <a:t>use the Calendar options of the Project Options dialog box </a:t>
            </a:r>
            <a:r>
              <a:rPr lang="en-US" dirty="0" smtClean="0"/>
              <a:t>to </a:t>
            </a:r>
            <a:r>
              <a:rPr lang="en-US" dirty="0"/>
              <a:t>define basic </a:t>
            </a:r>
            <a:r>
              <a:rPr lang="en-US" dirty="0" smtClean="0"/>
              <a:t>time values</a:t>
            </a:r>
            <a:r>
              <a:rPr lang="en-US" dirty="0"/>
              <a:t>, such as how many hours a day or a week should equal, or how many days should </a:t>
            </a:r>
            <a:r>
              <a:rPr lang="en-US" dirty="0" smtClean="0"/>
              <a:t>equal one </a:t>
            </a:r>
            <a:r>
              <a:rPr lang="en-US" dirty="0"/>
              <a:t>month. You can also control other time settings, such as which day is the first day of </a:t>
            </a:r>
            <a:r>
              <a:rPr lang="en-US" dirty="0" smtClean="0"/>
              <a:t>the week.</a:t>
            </a:r>
          </a:p>
          <a:p>
            <a:pPr lvl="0"/>
            <a:r>
              <a:rPr lang="en-US" dirty="0"/>
              <a:t>The Calendar options can be confusing</a:t>
            </a:r>
            <a:r>
              <a:rPr lang="en-US" dirty="0" smtClean="0"/>
              <a:t>, </a:t>
            </a:r>
            <a:r>
              <a:rPr lang="en-US" dirty="0"/>
              <a:t>because </a:t>
            </a:r>
            <a:r>
              <a:rPr lang="en-US" dirty="0" smtClean="0"/>
              <a:t>they have </a:t>
            </a:r>
            <a:r>
              <a:rPr lang="en-US" dirty="0"/>
              <a:t>nothing to do with </a:t>
            </a:r>
            <a:r>
              <a:rPr lang="en-US" dirty="0" smtClean="0"/>
              <a:t>the Microsoft </a:t>
            </a:r>
            <a:r>
              <a:rPr lang="en-US" dirty="0"/>
              <a:t>Project base, project, resource, or task calendars. (You control these </a:t>
            </a:r>
            <a:r>
              <a:rPr lang="en-US" dirty="0" smtClean="0"/>
              <a:t>calendars through </a:t>
            </a:r>
            <a:r>
              <a:rPr lang="en-US" dirty="0"/>
              <a:t>the Change Working Time dialog </a:t>
            </a:r>
            <a:r>
              <a:rPr lang="en-US" dirty="0" smtClean="0"/>
              <a:t>box.)</a:t>
            </a:r>
          </a:p>
          <a:p>
            <a:pPr lvl="0"/>
            <a:r>
              <a:rPr lang="en-US" dirty="0" smtClean="0"/>
              <a:t>The </a:t>
            </a:r>
            <a:r>
              <a:rPr lang="en-US" dirty="0"/>
              <a:t>Calendar settings </a:t>
            </a:r>
            <a:r>
              <a:rPr lang="en-US" dirty="0" smtClean="0"/>
              <a:t>affect only </a:t>
            </a:r>
            <a:r>
              <a:rPr lang="en-US" dirty="0"/>
              <a:t>the time conversions for task durations that you enter into Microsoft Project, such as </a:t>
            </a:r>
            <a:r>
              <a:rPr lang="en-US" dirty="0" smtClean="0"/>
              <a:t>how many </a:t>
            </a:r>
            <a:r>
              <a:rPr lang="en-US" dirty="0"/>
              <a:t>hours equal one day—not when work can be scheduled</a:t>
            </a:r>
            <a:r>
              <a:rPr lang="en-US" dirty="0" smtClean="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spTree>
    <p:extLst>
      <p:ext uri="{BB962C8B-B14F-4D97-AF65-F5344CB8AC3E}">
        <p14:creationId xmlns:p14="http://schemas.microsoft.com/office/powerpoint/2010/main" val="2877499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Time and Date Adjustments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The Default Start Time and Default End Time settings on the Schedule tab can also </a:t>
            </a:r>
            <a:r>
              <a:rPr lang="en-US" dirty="0" smtClean="0"/>
              <a:t>be confusing.</a:t>
            </a:r>
          </a:p>
          <a:p>
            <a:pPr lvl="0"/>
            <a:r>
              <a:rPr lang="en-US" dirty="0" smtClean="0"/>
              <a:t>These </a:t>
            </a:r>
            <a:r>
              <a:rPr lang="en-US" dirty="0"/>
              <a:t>settings are not related to working time values for calendars. Rather, </a:t>
            </a:r>
            <a:r>
              <a:rPr lang="en-US" dirty="0" smtClean="0"/>
              <a:t>the Default </a:t>
            </a:r>
            <a:r>
              <a:rPr lang="en-US" dirty="0"/>
              <a:t>Start Time and Default End Time settings have a very specific purpose</a:t>
            </a:r>
            <a:r>
              <a:rPr lang="en-US" dirty="0" smtClean="0"/>
              <a:t>.</a:t>
            </a:r>
          </a:p>
          <a:p>
            <a:pPr lvl="0"/>
            <a:r>
              <a:rPr lang="en-US" dirty="0" smtClean="0"/>
              <a:t>These settings supply </a:t>
            </a:r>
            <a:r>
              <a:rPr lang="en-US" dirty="0"/>
              <a:t>the default start and end time for task constraints or for actual start and finish dates </a:t>
            </a:r>
            <a:r>
              <a:rPr lang="en-US" dirty="0" smtClean="0"/>
              <a:t>in which </a:t>
            </a:r>
            <a:r>
              <a:rPr lang="en-US" dirty="0"/>
              <a:t>you enter a date but do not include a time</a:t>
            </a:r>
            <a:r>
              <a:rPr lang="en-US" dirty="0" smtClean="0"/>
              <a:t>.</a:t>
            </a:r>
          </a:p>
          <a:p>
            <a:pPr lvl="0"/>
            <a:r>
              <a:rPr lang="en-US" dirty="0" smtClean="0"/>
              <a:t>For </a:t>
            </a:r>
            <a:r>
              <a:rPr lang="en-US" dirty="0"/>
              <a:t>example, if you enter a Must Start </a:t>
            </a:r>
            <a:r>
              <a:rPr lang="en-US" dirty="0" smtClean="0"/>
              <a:t>On constraint </a:t>
            </a:r>
            <a:r>
              <a:rPr lang="en-US" dirty="0"/>
              <a:t>value of January 14, 2019, for a task but do not specify a start time, </a:t>
            </a:r>
            <a:r>
              <a:rPr lang="en-US" dirty="0" smtClean="0"/>
              <a:t>Microsoft Project </a:t>
            </a:r>
            <a:r>
              <a:rPr lang="en-US" dirty="0"/>
              <a:t>will use the Default Start Time value that is set on the Schedule tab.</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spTree>
    <p:extLst>
      <p:ext uri="{BB962C8B-B14F-4D97-AF65-F5344CB8AC3E}">
        <p14:creationId xmlns:p14="http://schemas.microsoft.com/office/powerpoint/2010/main" val="187917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Adjust Fiscal Year Settings within Microsoft Project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Before you begin these steps, </a:t>
            </a:r>
            <a:r>
              <a:rPr lang="en-US" dirty="0" smtClean="0"/>
              <a:t>open </a:t>
            </a:r>
            <a:r>
              <a:rPr lang="en-US" i="1" dirty="0" smtClean="0"/>
              <a:t>Tailspin Remote </a:t>
            </a:r>
            <a:r>
              <a:rPr lang="en-US" i="1" dirty="0"/>
              <a:t>Drone </a:t>
            </a:r>
            <a:r>
              <a:rPr lang="en-US" i="1" dirty="0" smtClean="0"/>
              <a:t>13M</a:t>
            </a:r>
            <a:r>
              <a:rPr lang="en-US" dirty="0" smtClean="0"/>
              <a:t> </a:t>
            </a:r>
            <a:r>
              <a:rPr lang="en-US" dirty="0"/>
              <a:t>from the data files for this </a:t>
            </a:r>
            <a:r>
              <a:rPr lang="en-US" dirty="0" smtClean="0"/>
              <a:t>lesson. </a:t>
            </a:r>
            <a:r>
              <a:rPr lang="en-US" dirty="0"/>
              <a:t>SAVE the file </a:t>
            </a:r>
            <a:r>
              <a:rPr lang="en-US" dirty="0" smtClean="0"/>
              <a:t>as </a:t>
            </a:r>
            <a:r>
              <a:rPr lang="en-US" i="1" dirty="0" smtClean="0"/>
              <a:t>Tailspin </a:t>
            </a:r>
            <a:r>
              <a:rPr lang="en-US" i="1" dirty="0"/>
              <a:t>Remote Drone 13</a:t>
            </a:r>
            <a:r>
              <a:rPr lang="en-US" dirty="0"/>
              <a:t> in the solutions </a:t>
            </a:r>
            <a:r>
              <a:rPr lang="en-US" dirty="0" smtClean="0"/>
              <a:t>folder.</a:t>
            </a:r>
            <a:endParaRPr lang="en-US" dirty="0"/>
          </a:p>
          <a:p>
            <a:pPr marL="457200" indent="-457200">
              <a:buFont typeface="+mj-lt"/>
              <a:buAutoNum type="arabicPeriod"/>
            </a:pPr>
            <a:r>
              <a:rPr lang="en-US" dirty="0"/>
              <a:t>On the Gantt chart, drag the divider bar (between the table portion and </a:t>
            </a:r>
            <a:r>
              <a:rPr lang="en-US" dirty="0" smtClean="0"/>
              <a:t>the graph </a:t>
            </a:r>
            <a:r>
              <a:rPr lang="en-US" dirty="0"/>
              <a:t>portion of the Gantt chart) to the right until the Start and Finish </a:t>
            </a:r>
            <a:r>
              <a:rPr lang="en-US" dirty="0" smtClean="0"/>
              <a:t>columns are </a:t>
            </a:r>
            <a:r>
              <a:rPr lang="en-US" dirty="0"/>
              <a:t>visible.</a:t>
            </a:r>
          </a:p>
          <a:p>
            <a:pPr marL="457200" indent="-457200">
              <a:buFont typeface="+mj-lt"/>
              <a:buAutoNum type="arabicPeriod"/>
            </a:pPr>
            <a:r>
              <a:rPr lang="en-US" dirty="0" smtClean="0"/>
              <a:t>On </a:t>
            </a:r>
            <a:r>
              <a:rPr lang="en-US" dirty="0"/>
              <a:t>the ribbon, click the File tab and then select Options. In the Project </a:t>
            </a:r>
            <a:r>
              <a:rPr lang="en-US" dirty="0" smtClean="0"/>
              <a:t>Options dialog </a:t>
            </a:r>
            <a:r>
              <a:rPr lang="en-US" dirty="0"/>
              <a:t>box, select Schedule.</a:t>
            </a:r>
          </a:p>
          <a:p>
            <a:pPr marL="457200" indent="-457200">
              <a:buFont typeface="+mj-lt"/>
              <a:buAutoNum type="arabicPeriod"/>
            </a:pPr>
            <a:r>
              <a:rPr lang="en-US" dirty="0" smtClean="0"/>
              <a:t>In </a:t>
            </a:r>
            <a:r>
              <a:rPr lang="en-US" dirty="0"/>
              <a:t>the Calendar Options area, click the Fiscal year starts in: box, select April, </a:t>
            </a:r>
            <a:r>
              <a:rPr lang="en-US" dirty="0" smtClean="0"/>
              <a:t>and then </a:t>
            </a:r>
            <a:r>
              <a:rPr lang="en-US" dirty="0"/>
              <a:t>click OK to close the Project Options dialog box.</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spTree>
    <p:extLst>
      <p:ext uri="{BB962C8B-B14F-4D97-AF65-F5344CB8AC3E}">
        <p14:creationId xmlns:p14="http://schemas.microsoft.com/office/powerpoint/2010/main" val="387070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Adjust Fiscal Year Settings within Microsoft Project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dirty="0"/>
              <a:t>Press the F5 key. In the ID box, key 37 and click OK. Your screen should look </a:t>
            </a:r>
            <a:r>
              <a:rPr lang="en-US" dirty="0" smtClean="0"/>
              <a:t>similar to the figure below.</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pic>
        <p:nvPicPr>
          <p:cNvPr id="4" name="Picture 3"/>
          <p:cNvPicPr>
            <a:picLocks noChangeAspect="1"/>
          </p:cNvPicPr>
          <p:nvPr/>
        </p:nvPicPr>
        <p:blipFill>
          <a:blip r:embed="rId3"/>
          <a:stretch>
            <a:fillRect/>
          </a:stretch>
        </p:blipFill>
        <p:spPr>
          <a:xfrm>
            <a:off x="731520" y="2563203"/>
            <a:ext cx="7680960" cy="2846997"/>
          </a:xfrm>
          <a:prstGeom prst="rect">
            <a:avLst/>
          </a:prstGeom>
        </p:spPr>
      </p:pic>
    </p:spTree>
    <p:extLst>
      <p:ext uri="{BB962C8B-B14F-4D97-AF65-F5344CB8AC3E}">
        <p14:creationId xmlns:p14="http://schemas.microsoft.com/office/powerpoint/2010/main" val="4042631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Adjust Fiscal Year Settings within Microsoft Project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0">
              <a:buNone/>
            </a:pPr>
            <a:r>
              <a:rPr lang="en-US" dirty="0"/>
              <a:t>When you select the starting month of the fiscal year, Microsoft Project </a:t>
            </a:r>
            <a:r>
              <a:rPr lang="en-US" dirty="0" smtClean="0"/>
              <a:t>reformats the </a:t>
            </a:r>
            <a:r>
              <a:rPr lang="en-US" dirty="0"/>
              <a:t>dates on the Gantt chart timescale to use the fiscal year, not the </a:t>
            </a:r>
            <a:r>
              <a:rPr lang="en-US" dirty="0" smtClean="0"/>
              <a:t>calendar year</a:t>
            </a:r>
            <a:r>
              <a:rPr lang="en-US" dirty="0"/>
              <a:t>. The months of April through December 2019 now show a 2020 year to </a:t>
            </a:r>
            <a:r>
              <a:rPr lang="en-US" dirty="0" smtClean="0"/>
              <a:t>reflect that </a:t>
            </a:r>
            <a:r>
              <a:rPr lang="en-US" dirty="0"/>
              <a:t>the 2020 fiscal year runs from April 1, 2019, through March 30, 2020.</a:t>
            </a:r>
          </a:p>
          <a:p>
            <a:pPr marL="457200" indent="-457200">
              <a:buFont typeface="+mj-lt"/>
              <a:buAutoNum type="arabicPeriod" startAt="5"/>
            </a:pPr>
            <a:r>
              <a:rPr lang="en-US" dirty="0" smtClean="0"/>
              <a:t>Click </a:t>
            </a:r>
            <a:r>
              <a:rPr lang="en-US" dirty="0"/>
              <a:t>the Undo button twice to restore the dates to the calendar year format</a:t>
            </a:r>
            <a:r>
              <a:rPr lang="en-US" dirty="0" smtClean="0"/>
              <a:t>.</a:t>
            </a:r>
          </a:p>
          <a:p>
            <a:pPr marL="457200" indent="-457200">
              <a:buFont typeface="+mj-lt"/>
              <a:buAutoNum type="arabicPeriod" startAt="5"/>
            </a:pPr>
            <a:r>
              <a:rPr lang="en-US" dirty="0"/>
              <a:t>Drag the divider back to the right edge of the Duration column.</a:t>
            </a:r>
          </a:p>
          <a:p>
            <a:pPr marL="457200" indent="-457200">
              <a:buFont typeface="+mj-lt"/>
              <a:buAutoNum type="arabicPeriod" startAt="5"/>
            </a:pPr>
            <a:r>
              <a:rPr lang="en-US" dirty="0" smtClean="0"/>
              <a:t>SAVE </a:t>
            </a:r>
            <a:r>
              <a:rPr lang="en-US" dirty="0"/>
              <a:t>the project schedule.</a:t>
            </a:r>
          </a:p>
          <a:p>
            <a:r>
              <a:rPr lang="en-US"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spTree>
    <p:extLst>
      <p:ext uri="{BB962C8B-B14F-4D97-AF65-F5344CB8AC3E}">
        <p14:creationId xmlns:p14="http://schemas.microsoft.com/office/powerpoint/2010/main" val="959699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491</TotalTime>
  <Words>6283</Words>
  <Application>Microsoft Office PowerPoint</Application>
  <PresentationFormat>On-screen Show (4:3)</PresentationFormat>
  <Paragraphs>455</Paragraphs>
  <Slides>46</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Project Schedule Optimization</vt:lpstr>
      <vt:lpstr>Objectives</vt:lpstr>
      <vt:lpstr>Software Orientation</vt:lpstr>
      <vt:lpstr>Making Time and Date Adjustments</vt:lpstr>
      <vt:lpstr>Making Time and Date Adjustments</vt:lpstr>
      <vt:lpstr>Making Time and Date Adjustments</vt:lpstr>
      <vt:lpstr>Step-by-Step: Adjust Fiscal Year Settings within Microsoft Project</vt:lpstr>
      <vt:lpstr>Step-by-Step: Adjust Fiscal Year Settings within Microsoft Project</vt:lpstr>
      <vt:lpstr>Step-by-Step: Adjust Fiscal Year Settings within Microsoft Project</vt:lpstr>
      <vt:lpstr>Viewing the Project’s Critical Path</vt:lpstr>
      <vt:lpstr>Step-by-Step: View the Project’s Critical Path</vt:lpstr>
      <vt:lpstr>Step-by-Step: View the Project’s Critical Path</vt:lpstr>
      <vt:lpstr>Step-by-Step: View the Project’s Critical Path</vt:lpstr>
      <vt:lpstr>Step-by-Step: View the Project’s Critical Path</vt:lpstr>
      <vt:lpstr>Step-by-Step: View the Project’s Critical Path</vt:lpstr>
      <vt:lpstr>Delaying the Start of Assignments</vt:lpstr>
      <vt:lpstr>Step-by-Step: Delay the Start of a Resource Assignment</vt:lpstr>
      <vt:lpstr>Step-by-Step: Delay the Start of a Resource Assignment</vt:lpstr>
      <vt:lpstr>Step-by-Step: Delay the Start of a Resource Assignment</vt:lpstr>
      <vt:lpstr>Applying Contours to Assignments</vt:lpstr>
      <vt:lpstr>Step-by-Step: Apply a Contour to a Resource Assignment</vt:lpstr>
      <vt:lpstr>Step-by-Step: Apply a Contour to a Resource Assignment</vt:lpstr>
      <vt:lpstr>Step-by-Step: Apply a Contour to a Resource Assignment</vt:lpstr>
      <vt:lpstr>Step-by-Step: Apply a Contour to a Resource Assignment</vt:lpstr>
      <vt:lpstr>Manually Editing a Task Assignment</vt:lpstr>
      <vt:lpstr>Step-by-Step: Edit a Task Assignment Manually</vt:lpstr>
      <vt:lpstr>Step-by-Step: Edit a Task Assignment Manually</vt:lpstr>
      <vt:lpstr>Step-by-Step: Edit a Task Assignment Manually</vt:lpstr>
      <vt:lpstr>Optimizing the Project Schedule</vt:lpstr>
      <vt:lpstr>Step-by-Step: Identify the Project Finish Date and Total Cost</vt:lpstr>
      <vt:lpstr>Step-by-Step: Identify the Project Finish Date and Total Cost</vt:lpstr>
      <vt:lpstr>Compressing the Project Schedule</vt:lpstr>
      <vt:lpstr>Step-by-Step: Compress the Project Schedule to Pull in the Project Finish Date</vt:lpstr>
      <vt:lpstr>Step-by-Step: Compress the Project Schedule to Pull in the Project Finish Date</vt:lpstr>
      <vt:lpstr>Step-by-Step: Compress the Project Schedule to Pull in the Project Finish Date</vt:lpstr>
      <vt:lpstr>Step-by-Step: Compress the Project Schedule to Pull in the Project Finish Date</vt:lpstr>
      <vt:lpstr>Step-by-Step: Compress the Project Schedule to Pull in the Project Finish Date</vt:lpstr>
      <vt:lpstr>Step-by-Step: Compress the Project Schedule to Pull in the Project Finish Date</vt:lpstr>
      <vt:lpstr>Step-by-Step: Compress the Project Schedule to Pull in the Project Finish Date</vt:lpstr>
      <vt:lpstr>Step-by-Step: Compress the Project Schedule to Pull in the Project Finish Date</vt:lpstr>
      <vt:lpstr>Step-by-Step: Compress the Project Schedule to Pull in the Project Finish Date</vt:lpstr>
      <vt:lpstr>Step-by-Step: Compress the Project Schedule to Pull in the Project Finish Date</vt:lpstr>
      <vt:lpstr>Compressing the Project Schedule</vt:lpstr>
      <vt:lpstr>Compressing the Project Schedule</vt:lpstr>
      <vt:lpstr>Compressing the Project Schedule</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Schedule Optimization</dc:title>
  <dc:subject>Project Schedule Optimization</dc:subject>
  <dc:creator>Joyce N.</dc:creator>
  <cp:keywords/>
  <dc:description/>
  <cp:lastModifiedBy>Joyce N.</cp:lastModifiedBy>
  <cp:revision>141</cp:revision>
  <dcterms:created xsi:type="dcterms:W3CDTF">2017-04-11T07:34:10Z</dcterms:created>
  <dcterms:modified xsi:type="dcterms:W3CDTF">2017-04-17T08:20:33Z</dcterms:modified>
  <cp:category/>
</cp:coreProperties>
</file>