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4"/>
  </p:notesMasterIdLst>
  <p:sldIdLst>
    <p:sldId id="256" r:id="rId2"/>
    <p:sldId id="258" r:id="rId3"/>
    <p:sldId id="259" r:id="rId4"/>
    <p:sldId id="260" r:id="rId5"/>
    <p:sldId id="261" r:id="rId6"/>
    <p:sldId id="264" r:id="rId7"/>
    <p:sldId id="265" r:id="rId8"/>
    <p:sldId id="263" r:id="rId9"/>
    <p:sldId id="267" r:id="rId10"/>
    <p:sldId id="266" r:id="rId11"/>
    <p:sldId id="262" r:id="rId12"/>
    <p:sldId id="268"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6C851-AF85-4351-9E46-7B0385E9AF74}" type="datetimeFigureOut">
              <a:rPr lang="tr-TR" smtClean="0"/>
              <a:t>9.06.2024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D0D0D-BF36-4377-AB74-DDCE77430984}" type="slidenum">
              <a:rPr lang="tr-TR" smtClean="0"/>
              <a:t>‹#›</a:t>
            </a:fld>
            <a:endParaRPr lang="tr-TR"/>
          </a:p>
        </p:txBody>
      </p:sp>
    </p:spTree>
    <p:extLst>
      <p:ext uri="{BB962C8B-B14F-4D97-AF65-F5344CB8AC3E}">
        <p14:creationId xmlns:p14="http://schemas.microsoft.com/office/powerpoint/2010/main" val="380796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6B0D0D0D-BF36-4377-AB74-DDCE77430984}" type="slidenum">
              <a:rPr lang="tr-TR" smtClean="0"/>
              <a:t>2</a:t>
            </a:fld>
            <a:endParaRPr lang="tr-TR"/>
          </a:p>
        </p:txBody>
      </p:sp>
    </p:spTree>
    <p:extLst>
      <p:ext uri="{BB962C8B-B14F-4D97-AF65-F5344CB8AC3E}">
        <p14:creationId xmlns:p14="http://schemas.microsoft.com/office/powerpoint/2010/main" val="1072577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tr-TR"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386296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94560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09075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60731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3051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77246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70980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1162868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31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6216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4988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tr-TR" dirty="0"/>
          </a:p>
        </p:txBody>
      </p:sp>
      <p:sp>
        <p:nvSpPr>
          <p:cNvPr id="3" name="Text Placeholder 2"/>
          <p:cNvSpPr>
            <a:spLocks noGrp="1"/>
          </p:cNvSpPr>
          <p:nvPr>
            <p:ph type="body" idx="1"/>
          </p:nvPr>
        </p:nvSpPr>
        <p:spPr>
          <a:xfrm>
            <a:off x="838200" y="1825624"/>
            <a:ext cx="10515600" cy="4401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pic>
        <p:nvPicPr>
          <p:cNvPr id="7" name="Picture 6"/>
          <p:cNvPicPr>
            <a:picLocks noChangeAspect="1"/>
          </p:cNvPicPr>
          <p:nvPr userDrawn="1"/>
        </p:nvPicPr>
        <p:blipFill>
          <a:blip r:embed="rId13"/>
          <a:stretch>
            <a:fillRect/>
          </a:stretch>
        </p:blipFill>
        <p:spPr>
          <a:xfrm>
            <a:off x="10339466" y="593766"/>
            <a:ext cx="794921" cy="789169"/>
          </a:xfrm>
          <a:prstGeom prst="rect">
            <a:avLst/>
          </a:prstGeom>
        </p:spPr>
      </p:pic>
      <p:sp>
        <p:nvSpPr>
          <p:cNvPr id="8" name="Rectangle 7"/>
          <p:cNvSpPr/>
          <p:nvPr userDrawn="1"/>
        </p:nvSpPr>
        <p:spPr>
          <a:xfrm>
            <a:off x="823717" y="6370572"/>
            <a:ext cx="7723278" cy="324951"/>
          </a:xfrm>
          <a:prstGeom prst="rect">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l"/>
            <a:r>
              <a:rPr lang="tr-TR" sz="1200" dirty="0"/>
              <a:t>Bursa</a:t>
            </a:r>
            <a:r>
              <a:rPr lang="tr-TR" sz="1200" baseline="0" dirty="0"/>
              <a:t> Teknik Üniversitesi                                                </a:t>
            </a:r>
            <a:endParaRPr lang="tr-TR" sz="1200" dirty="0"/>
          </a:p>
        </p:txBody>
      </p:sp>
      <p:sp>
        <p:nvSpPr>
          <p:cNvPr id="10" name="Rectangle 9"/>
          <p:cNvSpPr/>
          <p:nvPr userDrawn="1"/>
        </p:nvSpPr>
        <p:spPr>
          <a:xfrm>
            <a:off x="8546995" y="6370572"/>
            <a:ext cx="2806805" cy="324950"/>
          </a:xfrm>
          <a:prstGeom prst="rect">
            <a:avLst/>
          </a:prstGeom>
          <a:ln>
            <a:solidFill>
              <a:schemeClr val="bg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tr-TR" sz="1200" dirty="0"/>
              <a:t>Bilgisayar Mühendisliği Bölümü</a:t>
            </a:r>
          </a:p>
        </p:txBody>
      </p:sp>
    </p:spTree>
    <p:extLst>
      <p:ext uri="{BB962C8B-B14F-4D97-AF65-F5344CB8AC3E}">
        <p14:creationId xmlns:p14="http://schemas.microsoft.com/office/powerpoint/2010/main" val="53695016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hmyrcmn/bitirme/"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biologybuddy.ai/" TargetMode="External"/><Relationship Id="rId2" Type="http://schemas.openxmlformats.org/officeDocument/2006/relationships/hyperlink" Target="http://tenn.gg/" TargetMode="External"/><Relationship Id="rId1" Type="http://schemas.openxmlformats.org/officeDocument/2006/relationships/slideLayout" Target="../slideLayouts/slideLayout2.xml"/><Relationship Id="rId5" Type="http://schemas.openxmlformats.org/officeDocument/2006/relationships/hyperlink" Target="http://krater.ai/" TargetMode="External"/><Relationship Id="rId4" Type="http://schemas.openxmlformats.org/officeDocument/2006/relationships/hyperlink" Target="http://bedbib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1850" y="1709738"/>
            <a:ext cx="11360150" cy="2852737"/>
          </a:xfrm>
        </p:spPr>
        <p:txBody>
          <a:bodyPr/>
          <a:lstStyle/>
          <a:p>
            <a:r>
              <a:rPr lang="tr-TR" b="0" i="0" dirty="0">
                <a:solidFill>
                  <a:srgbClr val="0D0D0D"/>
                </a:solidFill>
                <a:effectLst/>
                <a:highlight>
                  <a:srgbClr val="FFFFFF"/>
                </a:highlight>
                <a:latin typeface="Söhne"/>
              </a:rPr>
              <a:t>Dil İşleme Destekli  CV </a:t>
            </a:r>
            <a:r>
              <a:rPr lang="tr-TR" dirty="0">
                <a:solidFill>
                  <a:srgbClr val="0D0D0D"/>
                </a:solidFill>
                <a:highlight>
                  <a:srgbClr val="FFFFFF"/>
                </a:highlight>
                <a:latin typeface="Söhne"/>
              </a:rPr>
              <a:t>- </a:t>
            </a:r>
            <a:r>
              <a:rPr lang="tr-TR" b="0" i="0" dirty="0" err="1">
                <a:solidFill>
                  <a:srgbClr val="0D0D0D"/>
                </a:solidFill>
                <a:effectLst/>
                <a:highlight>
                  <a:srgbClr val="FFFFFF"/>
                </a:highlight>
                <a:latin typeface="Söhne"/>
              </a:rPr>
              <a:t>Startup</a:t>
            </a:r>
            <a:r>
              <a:rPr lang="tr-TR" b="0" i="0" dirty="0">
                <a:solidFill>
                  <a:srgbClr val="0D0D0D"/>
                </a:solidFill>
                <a:effectLst/>
                <a:highlight>
                  <a:srgbClr val="FFFFFF"/>
                </a:highlight>
                <a:latin typeface="Söhne"/>
              </a:rPr>
              <a:t> </a:t>
            </a:r>
            <a:br>
              <a:rPr lang="tr-TR" b="0" i="0" dirty="0">
                <a:solidFill>
                  <a:srgbClr val="0D0D0D"/>
                </a:solidFill>
                <a:effectLst/>
                <a:highlight>
                  <a:srgbClr val="FFFFFF"/>
                </a:highlight>
                <a:latin typeface="Söhne"/>
              </a:rPr>
            </a:br>
            <a:r>
              <a:rPr lang="tr-TR" b="0" i="0" dirty="0">
                <a:solidFill>
                  <a:srgbClr val="0D0D0D"/>
                </a:solidFill>
                <a:effectLst/>
                <a:highlight>
                  <a:srgbClr val="FFFFFF"/>
                </a:highlight>
                <a:latin typeface="Söhne"/>
              </a:rPr>
              <a:t>Eşleştirme Sistemi</a:t>
            </a:r>
            <a:endParaRPr lang="tr-TR" dirty="0"/>
          </a:p>
        </p:txBody>
      </p:sp>
      <p:sp>
        <p:nvSpPr>
          <p:cNvPr id="7" name="Text Placeholder 6"/>
          <p:cNvSpPr>
            <a:spLocks noGrp="1"/>
          </p:cNvSpPr>
          <p:nvPr>
            <p:ph type="body" idx="1"/>
          </p:nvPr>
        </p:nvSpPr>
        <p:spPr/>
        <p:txBody>
          <a:bodyPr>
            <a:normAutofit/>
          </a:bodyPr>
          <a:lstStyle/>
          <a:p>
            <a:r>
              <a:rPr lang="tr-TR" dirty="0"/>
              <a:t>HÜMEYRA ÇİMEN </a:t>
            </a:r>
          </a:p>
          <a:p>
            <a:r>
              <a:rPr lang="tr-TR" dirty="0"/>
              <a:t>TURGAY TUGAY BİLGİN</a:t>
            </a:r>
          </a:p>
          <a:p>
            <a:r>
              <a:rPr lang="tr-TR" dirty="0"/>
              <a:t>2024</a:t>
            </a:r>
          </a:p>
        </p:txBody>
      </p:sp>
    </p:spTree>
    <p:extLst>
      <p:ext uri="{BB962C8B-B14F-4D97-AF65-F5344CB8AC3E}">
        <p14:creationId xmlns:p14="http://schemas.microsoft.com/office/powerpoint/2010/main" val="122206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6A258E97-FB78-DA9E-950C-5D59A3688BCD}"/>
              </a:ext>
            </a:extLst>
          </p:cNvPr>
          <p:cNvSpPr>
            <a:spLocks noGrp="1"/>
          </p:cNvSpPr>
          <p:nvPr>
            <p:ph type="title"/>
          </p:nvPr>
        </p:nvSpPr>
        <p:spPr>
          <a:xfrm>
            <a:off x="838201" y="3998018"/>
            <a:ext cx="3981854" cy="2216513"/>
          </a:xfrm>
        </p:spPr>
        <p:txBody>
          <a:bodyPr vert="horz" lIns="91440" tIns="45720" rIns="91440" bIns="45720" rtlCol="0" anchor="ctr">
            <a:normAutofit/>
          </a:bodyPr>
          <a:lstStyle/>
          <a:p>
            <a:r>
              <a:rPr lang="en-US" kern="1200">
                <a:solidFill>
                  <a:schemeClr val="tx1"/>
                </a:solidFill>
                <a:latin typeface="+mj-lt"/>
                <a:ea typeface="+mj-ea"/>
                <a:cs typeface="+mj-cs"/>
              </a:rPr>
              <a:t>SONUÇLARIN ANALİZİ</a:t>
            </a:r>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İçerik Yer Tutucusu 3" descr="metin, yazı tipi, sayı, numara, ekran görüntüsü içeren bir resim&#10;&#10;Açıklama otomatik olarak oluşturuldu">
            <a:extLst>
              <a:ext uri="{FF2B5EF4-FFF2-40B4-BE49-F238E27FC236}">
                <a16:creationId xmlns:a16="http://schemas.microsoft.com/office/drawing/2014/main" id="{A38748CC-12FB-E6D8-2625-0B453DA9274C}"/>
              </a:ext>
            </a:extLst>
          </p:cNvPr>
          <p:cNvPicPr>
            <a:picLocks noGrp="1" noChangeAspect="1"/>
          </p:cNvPicPr>
          <p:nvPr>
            <p:ph idx="1"/>
          </p:nvPr>
        </p:nvPicPr>
        <p:blipFill>
          <a:blip r:embed="rId2"/>
          <a:stretch>
            <a:fillRect/>
          </a:stretch>
        </p:blipFill>
        <p:spPr>
          <a:xfrm>
            <a:off x="659914" y="919350"/>
            <a:ext cx="10872172" cy="252778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6" name="Metin kutusu 5">
            <a:extLst>
              <a:ext uri="{FF2B5EF4-FFF2-40B4-BE49-F238E27FC236}">
                <a16:creationId xmlns:a16="http://schemas.microsoft.com/office/drawing/2014/main" id="{D5E2964D-9F43-31A4-E560-84C4C6DCE603}"/>
              </a:ext>
            </a:extLst>
          </p:cNvPr>
          <p:cNvSpPr txBox="1"/>
          <p:nvPr/>
        </p:nvSpPr>
        <p:spPr>
          <a:xfrm>
            <a:off x="3951514" y="3686751"/>
            <a:ext cx="7402287" cy="2527780"/>
          </a:xfrm>
          <a:prstGeom prst="rect">
            <a:avLst/>
          </a:prstGeom>
        </p:spPr>
        <p:txBody>
          <a:bodyPr vert="horz" lIns="91440" tIns="45720" rIns="91440" bIns="45720" rtlCol="0">
            <a:normAutofit fontScale="92500" lnSpcReduction="10000"/>
          </a:bodyPr>
          <a:lstStyle/>
          <a:p>
            <a:r>
              <a:rPr lang="tr-TR" sz="2000" b="0" i="0" dirty="0">
                <a:solidFill>
                  <a:srgbClr val="0D0D0D"/>
                </a:solidFill>
                <a:effectLst/>
                <a:highlight>
                  <a:srgbClr val="FFFFFF"/>
                </a:highlight>
                <a:latin typeface="ui-sans-serif"/>
              </a:rPr>
              <a:t>Selin Öztürk'ün CV'sindeki eğitim ve e-öğrenme konusundaki uzmanlığı, </a:t>
            </a:r>
            <a:r>
              <a:rPr lang="tr-TR" sz="2000" b="0" i="0" dirty="0" err="1">
                <a:solidFill>
                  <a:srgbClr val="0D0D0D"/>
                </a:solidFill>
                <a:effectLst/>
                <a:highlight>
                  <a:srgbClr val="FFFFFF"/>
                </a:highlight>
                <a:latin typeface="ui-sans-serif"/>
              </a:rPr>
              <a:t>Cloyd</a:t>
            </a:r>
            <a:r>
              <a:rPr lang="tr-TR" sz="2000" b="0" i="0" dirty="0">
                <a:solidFill>
                  <a:srgbClr val="0D0D0D"/>
                </a:solidFill>
                <a:effectLst/>
                <a:highlight>
                  <a:srgbClr val="FFFFFF"/>
                </a:highlight>
                <a:latin typeface="ui-sans-serif"/>
              </a:rPr>
              <a:t> IXR gibi teknoloji ve sanal gerçeklik alanında faaliyet gösteren bir şirket için değerli bir katkı sağlayabilir. Özellikle e-öğrenme geliştirme, öğrenme yönetim sistemleri ve eğitim teknolojileri konularındaki bilgisi, şirketin ürünlerinin geliştirilmesi ve eğitim içeriklerinin iyileştirilmesi süreçlerinde önemli rol oynayabilir. Ayrıca, eğitim oyunları konusundaki yetkinlikleri, şirketin eğitimsel etkinliğini artırarak müşterilere daha etkili bir deneyim sunabilir. Bu nedenle, Selin Öztürk'ün CV'si, </a:t>
            </a:r>
            <a:r>
              <a:rPr lang="tr-TR" sz="2000" b="0" i="0" dirty="0" err="1">
                <a:solidFill>
                  <a:srgbClr val="0D0D0D"/>
                </a:solidFill>
                <a:effectLst/>
                <a:highlight>
                  <a:srgbClr val="FFFFFF"/>
                </a:highlight>
                <a:latin typeface="ui-sans-serif"/>
              </a:rPr>
              <a:t>Cloyd</a:t>
            </a:r>
            <a:r>
              <a:rPr lang="tr-TR" sz="2000" b="0" i="0" dirty="0">
                <a:solidFill>
                  <a:srgbClr val="0D0D0D"/>
                </a:solidFill>
                <a:effectLst/>
                <a:highlight>
                  <a:srgbClr val="FFFFFF"/>
                </a:highlight>
                <a:latin typeface="ui-sans-serif"/>
              </a:rPr>
              <a:t> </a:t>
            </a:r>
            <a:r>
              <a:rPr lang="tr-TR" sz="2000" b="0" i="0" dirty="0" err="1">
                <a:solidFill>
                  <a:srgbClr val="0D0D0D"/>
                </a:solidFill>
                <a:effectLst/>
                <a:highlight>
                  <a:srgbClr val="FFFFFF"/>
                </a:highlight>
                <a:latin typeface="ui-sans-serif"/>
              </a:rPr>
              <a:t>IXR'ye</a:t>
            </a:r>
            <a:r>
              <a:rPr lang="tr-TR" sz="2000" b="0" i="0" dirty="0">
                <a:solidFill>
                  <a:srgbClr val="0D0D0D"/>
                </a:solidFill>
                <a:effectLst/>
                <a:highlight>
                  <a:srgbClr val="FFFFFF"/>
                </a:highlight>
                <a:latin typeface="ui-sans-serif"/>
              </a:rPr>
              <a:t> başvuru için uygun bir aday olarak görünmektedir.</a:t>
            </a:r>
            <a:endParaRPr lang="tr-TR" sz="2000" dirty="0"/>
          </a:p>
        </p:txBody>
      </p:sp>
    </p:spTree>
    <p:extLst>
      <p:ext uri="{BB962C8B-B14F-4D97-AF65-F5344CB8AC3E}">
        <p14:creationId xmlns:p14="http://schemas.microsoft.com/office/powerpoint/2010/main" val="721227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çizgi film, çizim, Çizgi film, çocukların yaptığı resimler içeren bir resim&#10;&#10;Açıklama otomatik olarak oluşturuldu">
            <a:extLst>
              <a:ext uri="{FF2B5EF4-FFF2-40B4-BE49-F238E27FC236}">
                <a16:creationId xmlns:a16="http://schemas.microsoft.com/office/drawing/2014/main" id="{B865934A-E158-5611-5FE7-E7187609FF5C}"/>
              </a:ext>
            </a:extLst>
          </p:cNvPr>
          <p:cNvPicPr>
            <a:picLocks noChangeAspect="1"/>
          </p:cNvPicPr>
          <p:nvPr/>
        </p:nvPicPr>
        <p:blipFill rotWithShape="1">
          <a:blip r:embed="rId2">
            <a:extLst>
              <a:ext uri="{28A0092B-C50C-407E-A947-70E740481C1C}">
                <a14:useLocalDpi xmlns:a14="http://schemas.microsoft.com/office/drawing/2010/main" val="0"/>
              </a:ext>
            </a:extLst>
          </a:blip>
          <a:srcRect l="10226" r="988"/>
          <a:stretch/>
        </p:blipFill>
        <p:spPr>
          <a:xfrm>
            <a:off x="6103027" y="10"/>
            <a:ext cx="6088971" cy="6857990"/>
          </a:xfrm>
          <a:prstGeom prst="rect">
            <a:avLst/>
          </a:prstGeom>
        </p:spPr>
      </p:pic>
      <p:sp useBgFill="1">
        <p:nvSpPr>
          <p:cNvPr id="12" name="Rectangle 11">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1" y="328512"/>
            <a:ext cx="4778387" cy="1628970"/>
          </a:xfrm>
        </p:spPr>
        <p:txBody>
          <a:bodyPr anchor="ctr">
            <a:normAutofit/>
          </a:bodyPr>
          <a:lstStyle/>
          <a:p>
            <a:r>
              <a:rPr lang="tr-TR" sz="4000" dirty="0"/>
              <a:t>Kaynakça</a:t>
            </a:r>
          </a:p>
        </p:txBody>
      </p:sp>
      <p:sp>
        <p:nvSpPr>
          <p:cNvPr id="3" name="Content Placeholder 2"/>
          <p:cNvSpPr>
            <a:spLocks noGrp="1"/>
          </p:cNvSpPr>
          <p:nvPr>
            <p:ph idx="1"/>
          </p:nvPr>
        </p:nvSpPr>
        <p:spPr>
          <a:xfrm>
            <a:off x="761800" y="2285995"/>
            <a:ext cx="4953199" cy="3973072"/>
          </a:xfrm>
        </p:spPr>
        <p:txBody>
          <a:bodyPr anchor="ctr">
            <a:normAutofit fontScale="92500"/>
          </a:bodyPr>
          <a:lstStyle/>
          <a:p>
            <a:r>
              <a:rPr lang="tr-TR" sz="2400" dirty="0">
                <a:effectLst/>
                <a:latin typeface="Times New Roman" panose="02020603050405020304" pitchFamily="18" charset="0"/>
                <a:ea typeface="Times New Roman" panose="02020603050405020304" pitchFamily="18" charset="0"/>
              </a:rPr>
              <a:t> EU-</a:t>
            </a:r>
            <a:r>
              <a:rPr lang="tr-TR" sz="2400" dirty="0" err="1">
                <a:effectLst/>
                <a:latin typeface="Times New Roman" panose="02020603050405020304" pitchFamily="18" charset="0"/>
                <a:ea typeface="Times New Roman" panose="02020603050405020304" pitchFamily="18" charset="0"/>
              </a:rPr>
              <a:t>Startups</a:t>
            </a:r>
            <a:r>
              <a:rPr lang="tr-TR" sz="2400" dirty="0">
                <a:effectLst/>
                <a:latin typeface="Times New Roman" panose="02020603050405020304" pitchFamily="18" charset="0"/>
                <a:ea typeface="Times New Roman" panose="02020603050405020304" pitchFamily="18" charset="0"/>
              </a:rPr>
              <a:t>. "EU-</a:t>
            </a:r>
            <a:r>
              <a:rPr lang="tr-TR" sz="2400" dirty="0" err="1">
                <a:effectLst/>
                <a:latin typeface="Times New Roman" panose="02020603050405020304" pitchFamily="18" charset="0"/>
                <a:ea typeface="Times New Roman" panose="02020603050405020304" pitchFamily="18" charset="0"/>
              </a:rPr>
              <a:t>Startups</a:t>
            </a:r>
            <a:r>
              <a:rPr lang="tr-TR" sz="2400" dirty="0">
                <a:effectLst/>
                <a:latin typeface="Times New Roman" panose="02020603050405020304" pitchFamily="18" charset="0"/>
                <a:ea typeface="Times New Roman" panose="02020603050405020304" pitchFamily="18" charset="0"/>
              </a:rPr>
              <a:t> Directory". Erişim Tarihi: 30 Mayıs 2024. URL: https://www.eu-startups.com/directory/</a:t>
            </a:r>
          </a:p>
          <a:p>
            <a:r>
              <a:rPr lang="tr-TR" sz="2400" dirty="0">
                <a:effectLst/>
                <a:latin typeface="Times New Roman" panose="02020603050405020304" pitchFamily="18" charset="0"/>
                <a:ea typeface="Times New Roman" panose="02020603050405020304" pitchFamily="18" charset="0"/>
              </a:rPr>
              <a:t> </a:t>
            </a:r>
            <a:r>
              <a:rPr lang="tr-TR" sz="2400" dirty="0" err="1">
                <a:effectLst/>
                <a:latin typeface="Times New Roman" panose="02020603050405020304" pitchFamily="18" charset="0"/>
                <a:ea typeface="Times New Roman" panose="02020603050405020304" pitchFamily="18" charset="0"/>
              </a:rPr>
              <a:t>OpenAI</a:t>
            </a:r>
            <a:r>
              <a:rPr lang="tr-TR" sz="2400" dirty="0">
                <a:effectLst/>
                <a:latin typeface="Times New Roman" panose="02020603050405020304" pitchFamily="18" charset="0"/>
                <a:ea typeface="Times New Roman" panose="02020603050405020304" pitchFamily="18" charset="0"/>
              </a:rPr>
              <a:t>. "GPT-3.5: Language </a:t>
            </a:r>
            <a:r>
              <a:rPr lang="tr-TR" sz="2400" dirty="0" err="1">
                <a:effectLst/>
                <a:latin typeface="Times New Roman" panose="02020603050405020304" pitchFamily="18" charset="0"/>
                <a:ea typeface="Times New Roman" panose="02020603050405020304" pitchFamily="18" charset="0"/>
              </a:rPr>
              <a:t>Models</a:t>
            </a:r>
            <a:r>
              <a:rPr lang="tr-TR" sz="2400" dirty="0">
                <a:effectLst/>
                <a:latin typeface="Times New Roman" panose="02020603050405020304" pitchFamily="18" charset="0"/>
                <a:ea typeface="Times New Roman" panose="02020603050405020304" pitchFamily="18" charset="0"/>
              </a:rPr>
              <a:t> </a:t>
            </a:r>
            <a:r>
              <a:rPr lang="tr-TR" sz="2400" dirty="0" err="1">
                <a:effectLst/>
                <a:latin typeface="Times New Roman" panose="02020603050405020304" pitchFamily="18" charset="0"/>
                <a:ea typeface="Times New Roman" panose="02020603050405020304" pitchFamily="18" charset="0"/>
              </a:rPr>
              <a:t>Are</a:t>
            </a:r>
            <a:r>
              <a:rPr lang="tr-TR" sz="2400" dirty="0">
                <a:effectLst/>
                <a:latin typeface="Times New Roman" panose="02020603050405020304" pitchFamily="18" charset="0"/>
                <a:ea typeface="Times New Roman" panose="02020603050405020304" pitchFamily="18" charset="0"/>
              </a:rPr>
              <a:t> </a:t>
            </a:r>
            <a:r>
              <a:rPr lang="tr-TR" sz="2400" dirty="0" err="1">
                <a:effectLst/>
                <a:latin typeface="Times New Roman" panose="02020603050405020304" pitchFamily="18" charset="0"/>
                <a:ea typeface="Times New Roman" panose="02020603050405020304" pitchFamily="18" charset="0"/>
              </a:rPr>
              <a:t>Few-Shot</a:t>
            </a:r>
            <a:r>
              <a:rPr lang="tr-TR" sz="2400" dirty="0">
                <a:effectLst/>
                <a:latin typeface="Times New Roman" panose="02020603050405020304" pitchFamily="18" charset="0"/>
                <a:ea typeface="Times New Roman" panose="02020603050405020304" pitchFamily="18" charset="0"/>
              </a:rPr>
              <a:t> </a:t>
            </a:r>
            <a:r>
              <a:rPr lang="tr-TR" sz="2400" dirty="0" err="1">
                <a:effectLst/>
                <a:latin typeface="Times New Roman" panose="02020603050405020304" pitchFamily="18" charset="0"/>
                <a:ea typeface="Times New Roman" panose="02020603050405020304" pitchFamily="18" charset="0"/>
              </a:rPr>
              <a:t>Learners</a:t>
            </a:r>
            <a:r>
              <a:rPr lang="tr-TR" sz="2400" dirty="0">
                <a:effectLst/>
                <a:latin typeface="Times New Roman" panose="02020603050405020304" pitchFamily="18" charset="0"/>
                <a:ea typeface="Times New Roman" panose="02020603050405020304" pitchFamily="18" charset="0"/>
              </a:rPr>
              <a:t>." https://openai.com/blog/language- </a:t>
            </a:r>
            <a:r>
              <a:rPr lang="tr-TR" sz="2400" dirty="0" err="1">
                <a:effectLst/>
                <a:latin typeface="Times New Roman" panose="02020603050405020304" pitchFamily="18" charset="0"/>
                <a:ea typeface="Times New Roman" panose="02020603050405020304" pitchFamily="18" charset="0"/>
              </a:rPr>
              <a:t>models</a:t>
            </a:r>
            <a:r>
              <a:rPr lang="tr-TR" sz="2400" dirty="0">
                <a:effectLst/>
                <a:latin typeface="Times New Roman" panose="02020603050405020304" pitchFamily="18" charset="0"/>
                <a:ea typeface="Times New Roman" panose="02020603050405020304" pitchFamily="18" charset="0"/>
              </a:rPr>
              <a:t>/.</a:t>
            </a:r>
          </a:p>
          <a:p>
            <a:r>
              <a:rPr lang="tr-TR" sz="2400" dirty="0" err="1">
                <a:effectLst/>
                <a:latin typeface="Times New Roman" panose="02020603050405020304" pitchFamily="18" charset="0"/>
                <a:ea typeface="Times New Roman" panose="02020603050405020304" pitchFamily="18" charset="0"/>
              </a:rPr>
              <a:t>Devlin</a:t>
            </a:r>
            <a:r>
              <a:rPr lang="tr-TR" sz="2400" dirty="0">
                <a:effectLst/>
                <a:latin typeface="Times New Roman" panose="02020603050405020304" pitchFamily="18" charset="0"/>
                <a:ea typeface="Times New Roman" panose="02020603050405020304" pitchFamily="18" charset="0"/>
              </a:rPr>
              <a:t>, J., Chang, M.-W., Lee, K., &amp; </a:t>
            </a:r>
            <a:r>
              <a:rPr lang="tr-TR" sz="2400" dirty="0" err="1">
                <a:effectLst/>
                <a:latin typeface="Times New Roman" panose="02020603050405020304" pitchFamily="18" charset="0"/>
                <a:ea typeface="Times New Roman" panose="02020603050405020304" pitchFamily="18" charset="0"/>
              </a:rPr>
              <a:t>Toutanova</a:t>
            </a:r>
            <a:r>
              <a:rPr lang="tr-TR" sz="2400" dirty="0">
                <a:effectLst/>
                <a:latin typeface="Times New Roman" panose="02020603050405020304" pitchFamily="18" charset="0"/>
                <a:ea typeface="Times New Roman" panose="02020603050405020304" pitchFamily="18" charset="0"/>
              </a:rPr>
              <a:t>, K. (2019). BERT: </a:t>
            </a:r>
            <a:r>
              <a:rPr lang="tr-TR" sz="2400" dirty="0" err="1">
                <a:effectLst/>
                <a:latin typeface="Times New Roman" panose="02020603050405020304" pitchFamily="18" charset="0"/>
                <a:ea typeface="Times New Roman" panose="02020603050405020304" pitchFamily="18" charset="0"/>
              </a:rPr>
              <a:t>Pre-training</a:t>
            </a:r>
            <a:r>
              <a:rPr lang="tr-TR" sz="2400" dirty="0">
                <a:effectLst/>
                <a:latin typeface="Times New Roman" panose="02020603050405020304" pitchFamily="18" charset="0"/>
                <a:ea typeface="Times New Roman" panose="02020603050405020304" pitchFamily="18" charset="0"/>
              </a:rPr>
              <a:t> of </a:t>
            </a:r>
            <a:r>
              <a:rPr lang="tr-TR" sz="2400" dirty="0" err="1">
                <a:effectLst/>
                <a:latin typeface="Times New Roman" panose="02020603050405020304" pitchFamily="18" charset="0"/>
                <a:ea typeface="Times New Roman" panose="02020603050405020304" pitchFamily="18" charset="0"/>
              </a:rPr>
              <a:t>Deep</a:t>
            </a:r>
            <a:r>
              <a:rPr lang="tr-TR" sz="2400" dirty="0">
                <a:effectLst/>
                <a:latin typeface="Times New Roman" panose="02020603050405020304" pitchFamily="18" charset="0"/>
                <a:ea typeface="Times New Roman" panose="02020603050405020304" pitchFamily="18" charset="0"/>
              </a:rPr>
              <a:t> </a:t>
            </a:r>
            <a:r>
              <a:rPr lang="tr-TR" sz="2400" dirty="0" err="1">
                <a:effectLst/>
                <a:latin typeface="Times New Roman" panose="02020603050405020304" pitchFamily="18" charset="0"/>
                <a:ea typeface="Times New Roman" panose="02020603050405020304" pitchFamily="18" charset="0"/>
              </a:rPr>
              <a:t>Bidirectional</a:t>
            </a:r>
            <a:r>
              <a:rPr lang="tr-TR" sz="2400" dirty="0">
                <a:effectLst/>
                <a:latin typeface="Times New Roman" panose="02020603050405020304" pitchFamily="18" charset="0"/>
                <a:ea typeface="Times New Roman" panose="02020603050405020304" pitchFamily="18" charset="0"/>
              </a:rPr>
              <a:t> </a:t>
            </a:r>
            <a:r>
              <a:rPr lang="tr-TR" sz="2400" dirty="0" err="1">
                <a:effectLst/>
                <a:latin typeface="Times New Roman" panose="02020603050405020304" pitchFamily="18" charset="0"/>
                <a:ea typeface="Times New Roman" panose="02020603050405020304" pitchFamily="18" charset="0"/>
              </a:rPr>
              <a:t>Transformers</a:t>
            </a:r>
            <a:r>
              <a:rPr lang="tr-TR" sz="2400" dirty="0">
                <a:effectLst/>
                <a:latin typeface="Times New Roman" panose="02020603050405020304" pitchFamily="18" charset="0"/>
                <a:ea typeface="Times New Roman" panose="02020603050405020304" pitchFamily="18" charset="0"/>
              </a:rPr>
              <a:t> </a:t>
            </a:r>
            <a:r>
              <a:rPr lang="tr-TR" sz="2400" dirty="0" err="1">
                <a:effectLst/>
                <a:latin typeface="Times New Roman" panose="02020603050405020304" pitchFamily="18" charset="0"/>
                <a:ea typeface="Times New Roman" panose="02020603050405020304" pitchFamily="18" charset="0"/>
              </a:rPr>
              <a:t>for</a:t>
            </a:r>
            <a:r>
              <a:rPr lang="tr-TR" sz="2400" dirty="0">
                <a:effectLst/>
                <a:latin typeface="Times New Roman" panose="02020603050405020304" pitchFamily="18" charset="0"/>
                <a:ea typeface="Times New Roman" panose="02020603050405020304" pitchFamily="18" charset="0"/>
              </a:rPr>
              <a:t> Language </a:t>
            </a:r>
            <a:r>
              <a:rPr lang="tr-TR" sz="2400" dirty="0" err="1">
                <a:effectLst/>
                <a:latin typeface="Times New Roman" panose="02020603050405020304" pitchFamily="18" charset="0"/>
                <a:ea typeface="Times New Roman" panose="02020603050405020304" pitchFamily="18" charset="0"/>
              </a:rPr>
              <a:t>Understanding</a:t>
            </a:r>
            <a:r>
              <a:rPr lang="tr-TR" sz="2400" dirty="0">
                <a:effectLst/>
                <a:latin typeface="Times New Roman" panose="02020603050405020304" pitchFamily="18" charset="0"/>
                <a:ea typeface="Times New Roman" panose="02020603050405020304" pitchFamily="18" charset="0"/>
              </a:rPr>
              <a:t>. arXiv:1810.04805.</a:t>
            </a:r>
          </a:p>
        </p:txBody>
      </p:sp>
    </p:spTree>
    <p:extLst>
      <p:ext uri="{BB962C8B-B14F-4D97-AF65-F5344CB8AC3E}">
        <p14:creationId xmlns:p14="http://schemas.microsoft.com/office/powerpoint/2010/main" val="177811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776C623-F73B-D014-BEE2-FC3B46A5F148}"/>
              </a:ext>
            </a:extLst>
          </p:cNvPr>
          <p:cNvSpPr>
            <a:spLocks noGrp="1"/>
          </p:cNvSpPr>
          <p:nvPr>
            <p:ph type="title"/>
          </p:nvPr>
        </p:nvSpPr>
        <p:spPr>
          <a:xfrm>
            <a:off x="6803408" y="762001"/>
            <a:ext cx="4613006" cy="2950028"/>
          </a:xfrm>
        </p:spPr>
        <p:txBody>
          <a:bodyPr anchor="ctr">
            <a:normAutofit fontScale="90000"/>
          </a:bodyPr>
          <a:lstStyle/>
          <a:p>
            <a:r>
              <a:rPr lang="tr-TR" sz="4000" dirty="0"/>
              <a:t>Sunumum Burada Sonlanıyor Beni Dinlediğiniz İçin Teşekkür Ederim Daha Fazla Bilgi Almak İsterseniz Aşağıdaki Proje linkinden Ulaşabilirsiniz… </a:t>
            </a:r>
          </a:p>
        </p:txBody>
      </p:sp>
      <p:pic>
        <p:nvPicPr>
          <p:cNvPr id="9" name="İçerik Yer Tutucusu 8" descr="giyim, çizgi film, adam, insan, iç mekan içeren bir resim&#10;&#10;Açıklama otomatik olarak oluşturuldu">
            <a:extLst>
              <a:ext uri="{FF2B5EF4-FFF2-40B4-BE49-F238E27FC236}">
                <a16:creationId xmlns:a16="http://schemas.microsoft.com/office/drawing/2014/main" id="{334CACC4-F4D6-480B-EF90-49CB5BA64463}"/>
              </a:ext>
            </a:extLst>
          </p:cNvPr>
          <p:cNvPicPr>
            <a:picLocks noChangeAspect="1"/>
          </p:cNvPicPr>
          <p:nvPr/>
        </p:nvPicPr>
        <p:blipFill rotWithShape="1">
          <a:blip r:embed="rId2">
            <a:extLst>
              <a:ext uri="{28A0092B-C50C-407E-A947-70E740481C1C}">
                <a14:useLocalDpi xmlns:a14="http://schemas.microsoft.com/office/drawing/2010/main" val="0"/>
              </a:ext>
            </a:extLst>
          </a:blip>
          <a:srcRect l="5966" r="5146"/>
          <a:stretch/>
        </p:blipFill>
        <p:spPr>
          <a:xfrm>
            <a:off x="-1" y="-2"/>
            <a:ext cx="6096001" cy="6858002"/>
          </a:xfrm>
          <a:prstGeom prst="rect">
            <a:avLst/>
          </a:prstGeom>
        </p:spPr>
      </p:pic>
      <p:sp>
        <p:nvSpPr>
          <p:cNvPr id="13" name="Content Placeholder 12">
            <a:extLst>
              <a:ext uri="{FF2B5EF4-FFF2-40B4-BE49-F238E27FC236}">
                <a16:creationId xmlns:a16="http://schemas.microsoft.com/office/drawing/2014/main" id="{41AACBBE-FC07-5623-2EB6-F49551277F45}"/>
              </a:ext>
            </a:extLst>
          </p:cNvPr>
          <p:cNvSpPr>
            <a:spLocks noGrp="1"/>
          </p:cNvSpPr>
          <p:nvPr>
            <p:ph idx="1"/>
          </p:nvPr>
        </p:nvSpPr>
        <p:spPr>
          <a:xfrm>
            <a:off x="6803408" y="5072743"/>
            <a:ext cx="4397991" cy="1167337"/>
          </a:xfrm>
        </p:spPr>
        <p:txBody>
          <a:bodyPr anchor="ctr">
            <a:normAutofit/>
          </a:bodyPr>
          <a:lstStyle/>
          <a:p>
            <a:r>
              <a:rPr lang="en-US" sz="2000" dirty="0">
                <a:hlinkClick r:id="rId3"/>
              </a:rPr>
              <a:t>https://github.com/hmyrcmn/bitirme/</a:t>
            </a:r>
            <a:r>
              <a:rPr lang="tr-TR" sz="2000" dirty="0"/>
              <a:t> </a:t>
            </a:r>
            <a:endParaRPr lang="en-US" sz="2000" dirty="0"/>
          </a:p>
        </p:txBody>
      </p:sp>
    </p:spTree>
    <p:extLst>
      <p:ext uri="{BB962C8B-B14F-4D97-AF65-F5344CB8AC3E}">
        <p14:creationId xmlns:p14="http://schemas.microsoft.com/office/powerpoint/2010/main" val="230443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40079" y="325369"/>
            <a:ext cx="5455921" cy="1956841"/>
          </a:xfrm>
        </p:spPr>
        <p:txBody>
          <a:bodyPr anchor="b">
            <a:normAutofit/>
          </a:bodyPr>
          <a:lstStyle/>
          <a:p>
            <a:r>
              <a:rPr lang="tr-TR" sz="3200" b="0" i="0" dirty="0">
                <a:effectLst/>
                <a:highlight>
                  <a:srgbClr val="FFFFFF"/>
                </a:highlight>
                <a:latin typeface="Söhne"/>
              </a:rPr>
              <a:t>Dil İşleme Destekli  CV </a:t>
            </a:r>
            <a:r>
              <a:rPr lang="tr-TR" sz="3200" dirty="0">
                <a:highlight>
                  <a:srgbClr val="FFFFFF"/>
                </a:highlight>
                <a:latin typeface="Söhne"/>
              </a:rPr>
              <a:t>- </a:t>
            </a:r>
            <a:r>
              <a:rPr lang="tr-TR" sz="3200" b="0" i="0" dirty="0" err="1">
                <a:effectLst/>
                <a:highlight>
                  <a:srgbClr val="FFFFFF"/>
                </a:highlight>
                <a:latin typeface="Söhne"/>
              </a:rPr>
              <a:t>Startup</a:t>
            </a:r>
            <a:r>
              <a:rPr lang="tr-TR" sz="3200" b="0" i="0" dirty="0">
                <a:effectLst/>
                <a:highlight>
                  <a:srgbClr val="FFFFFF"/>
                </a:highlight>
                <a:latin typeface="Söhne"/>
              </a:rPr>
              <a:t> </a:t>
            </a:r>
            <a:br>
              <a:rPr lang="tr-TR" sz="3200" b="0" i="0" dirty="0">
                <a:effectLst/>
                <a:highlight>
                  <a:srgbClr val="FFFFFF"/>
                </a:highlight>
                <a:latin typeface="Söhne"/>
              </a:rPr>
            </a:br>
            <a:r>
              <a:rPr lang="tr-TR" sz="3200" b="0" i="0" dirty="0">
                <a:effectLst/>
                <a:highlight>
                  <a:srgbClr val="FFFFFF"/>
                </a:highlight>
                <a:latin typeface="Söhne"/>
              </a:rPr>
              <a:t>Eşleştirme Sistemi </a:t>
            </a:r>
            <a:r>
              <a:rPr lang="tr-TR" sz="3200" dirty="0"/>
              <a:t>Sunum İçeriği </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640080" y="2605282"/>
            <a:ext cx="7600406" cy="4797004"/>
          </a:xfrm>
        </p:spPr>
        <p:txBody>
          <a:bodyPr>
            <a:normAutofit/>
          </a:bodyPr>
          <a:lstStyle/>
          <a:p>
            <a:r>
              <a:rPr lang="tr-TR" sz="1200" dirty="0">
                <a:highlight>
                  <a:srgbClr val="FFFFFF"/>
                </a:highlight>
                <a:latin typeface="Söhne"/>
              </a:rPr>
              <a:t>PROJENİN AMACI</a:t>
            </a:r>
          </a:p>
          <a:p>
            <a:pPr lvl="1"/>
            <a:r>
              <a:rPr lang="tr-TR" sz="1200" dirty="0">
                <a:highlight>
                  <a:srgbClr val="FFFFFF"/>
                </a:highlight>
                <a:latin typeface="Söhne"/>
              </a:rPr>
              <a:t>Problem Tanımı </a:t>
            </a:r>
          </a:p>
          <a:p>
            <a:pPr lvl="1"/>
            <a:r>
              <a:rPr lang="tr-TR" sz="1200" dirty="0">
                <a:highlight>
                  <a:srgbClr val="FFFFFF"/>
                </a:highlight>
                <a:latin typeface="Söhne"/>
              </a:rPr>
              <a:t>Kullanım Alanları </a:t>
            </a:r>
          </a:p>
          <a:p>
            <a:r>
              <a:rPr lang="tr-TR" sz="1200" b="0" i="0" dirty="0">
                <a:effectLst/>
                <a:highlight>
                  <a:srgbClr val="FFFFFF"/>
                </a:highlight>
                <a:latin typeface="Söhne"/>
              </a:rPr>
              <a:t>LİTERATÜR TARAMASI </a:t>
            </a:r>
          </a:p>
          <a:p>
            <a:pPr lvl="1"/>
            <a:r>
              <a:rPr lang="tr-TR" sz="1200" dirty="0">
                <a:highlight>
                  <a:srgbClr val="FFFFFF"/>
                </a:highlight>
                <a:latin typeface="Söhne"/>
              </a:rPr>
              <a:t>Sektörden</a:t>
            </a:r>
            <a:r>
              <a:rPr lang="tr-TR" sz="1200" b="0" i="0" dirty="0">
                <a:effectLst/>
                <a:highlight>
                  <a:srgbClr val="FFFFFF"/>
                </a:highlight>
                <a:latin typeface="Söhne"/>
              </a:rPr>
              <a:t> Örnekler</a:t>
            </a:r>
          </a:p>
          <a:p>
            <a:r>
              <a:rPr lang="tr-TR" sz="1200" b="0" i="0" dirty="0">
                <a:effectLst/>
                <a:highlight>
                  <a:srgbClr val="FFFFFF"/>
                </a:highlight>
                <a:latin typeface="Söhne"/>
              </a:rPr>
              <a:t>YÖNTEM</a:t>
            </a:r>
          </a:p>
          <a:p>
            <a:pPr lvl="1"/>
            <a:r>
              <a:rPr lang="tr-TR" sz="1200" dirty="0">
                <a:highlight>
                  <a:srgbClr val="FFFFFF"/>
                </a:highlight>
                <a:latin typeface="Söhne"/>
              </a:rPr>
              <a:t>Uygulanan Yöntemler Ve Analizleri</a:t>
            </a:r>
            <a:endParaRPr lang="tr-TR" sz="1200" b="0" i="0" dirty="0">
              <a:effectLst/>
              <a:highlight>
                <a:srgbClr val="FFFFFF"/>
              </a:highlight>
              <a:latin typeface="Söhne"/>
            </a:endParaRPr>
          </a:p>
          <a:p>
            <a:r>
              <a:rPr lang="tr-TR" sz="1200" b="0" i="0" dirty="0">
                <a:effectLst/>
                <a:highlight>
                  <a:srgbClr val="FFFFFF"/>
                </a:highlight>
                <a:latin typeface="Söhne"/>
              </a:rPr>
              <a:t>BULGULAR</a:t>
            </a:r>
            <a:endParaRPr lang="tr-TR" sz="1200" dirty="0">
              <a:highlight>
                <a:srgbClr val="FFFFFF"/>
              </a:highlight>
              <a:latin typeface="Söhne"/>
            </a:endParaRPr>
          </a:p>
          <a:p>
            <a:pPr lvl="1"/>
            <a:r>
              <a:rPr lang="tr-TR" sz="1200" dirty="0">
                <a:highlight>
                  <a:srgbClr val="FFFFFF"/>
                </a:highlight>
                <a:latin typeface="Söhne"/>
              </a:rPr>
              <a:t>Model Sonucunda Elde Edilen Çıktıların Analizi</a:t>
            </a:r>
            <a:endParaRPr lang="tr-TR" sz="1200" b="0" i="0" dirty="0">
              <a:effectLst/>
              <a:highlight>
                <a:srgbClr val="FFFFFF"/>
              </a:highlight>
              <a:latin typeface="Söhne"/>
            </a:endParaRPr>
          </a:p>
          <a:p>
            <a:r>
              <a:rPr lang="tr-TR" sz="1200" b="0" i="0" dirty="0">
                <a:effectLst/>
                <a:highlight>
                  <a:srgbClr val="FFFFFF"/>
                </a:highlight>
                <a:latin typeface="Söhne"/>
              </a:rPr>
              <a:t>TARTIŞMA</a:t>
            </a:r>
          </a:p>
          <a:p>
            <a:pPr lvl="1"/>
            <a:r>
              <a:rPr lang="tr-TR" sz="1200" b="0" i="0" dirty="0">
                <a:effectLst/>
                <a:highlight>
                  <a:srgbClr val="FFFFFF"/>
                </a:highlight>
                <a:latin typeface="Söhne"/>
              </a:rPr>
              <a:t>Model Çıktısının Proje Amacını Ne Ölçüde Karşılıyor</a:t>
            </a:r>
          </a:p>
          <a:p>
            <a:r>
              <a:rPr lang="tr-TR" sz="1200" b="0" i="0" dirty="0">
                <a:effectLst/>
                <a:highlight>
                  <a:srgbClr val="FFFFFF"/>
                </a:highlight>
                <a:latin typeface="Söhne"/>
              </a:rPr>
              <a:t>SONUÇ</a:t>
            </a:r>
          </a:p>
          <a:p>
            <a:r>
              <a:rPr lang="tr-TR" sz="1200" b="0" i="0" dirty="0">
                <a:effectLst/>
                <a:highlight>
                  <a:srgbClr val="FFFFFF"/>
                </a:highlight>
                <a:latin typeface="Söhne"/>
              </a:rPr>
              <a:t>ÖNERİLER</a:t>
            </a:r>
          </a:p>
          <a:p>
            <a:pPr lvl="1"/>
            <a:r>
              <a:rPr lang="tr-TR" sz="1200" b="0" i="0" dirty="0">
                <a:effectLst/>
                <a:highlight>
                  <a:srgbClr val="FFFFFF"/>
                </a:highlight>
                <a:latin typeface="Söhne"/>
              </a:rPr>
              <a:t>Projenin Geliştirilebilir Aşamaları </a:t>
            </a:r>
          </a:p>
          <a:p>
            <a:r>
              <a:rPr lang="tr-TR" sz="1200" dirty="0">
                <a:highlight>
                  <a:srgbClr val="FFFFFF"/>
                </a:highlight>
                <a:latin typeface="Söhne"/>
              </a:rPr>
              <a:t>TEŞEKKÜR </a:t>
            </a:r>
          </a:p>
          <a:p>
            <a:endParaRPr lang="tr-TR" sz="700" b="0" i="0" dirty="0">
              <a:effectLst/>
              <a:highlight>
                <a:srgbClr val="FFFFFF"/>
              </a:highlight>
              <a:latin typeface="Söhne"/>
            </a:endParaRPr>
          </a:p>
          <a:p>
            <a:endParaRPr lang="tr-TR" sz="700" b="0" i="0" dirty="0">
              <a:effectLst/>
              <a:highlight>
                <a:srgbClr val="FFFFFF"/>
              </a:highlight>
              <a:latin typeface="Söhne"/>
            </a:endParaRPr>
          </a:p>
          <a:p>
            <a:endParaRPr lang="tr-TR" sz="700" dirty="0"/>
          </a:p>
        </p:txBody>
      </p:sp>
      <p:pic>
        <p:nvPicPr>
          <p:cNvPr id="3" name="Resim 2" descr="metin, ekran görüntüsü, devre içeren bir resim&#10;&#10;Açıklama otomatik olarak oluşturuldu">
            <a:extLst>
              <a:ext uri="{FF2B5EF4-FFF2-40B4-BE49-F238E27FC236}">
                <a16:creationId xmlns:a16="http://schemas.microsoft.com/office/drawing/2014/main" id="{515719DF-0292-1E93-3AFE-113880362DB0}"/>
              </a:ext>
            </a:extLst>
          </p:cNvPr>
          <p:cNvPicPr>
            <a:picLocks noChangeAspect="1"/>
          </p:cNvPicPr>
          <p:nvPr/>
        </p:nvPicPr>
        <p:blipFill rotWithShape="1">
          <a:blip r:embed="rId3">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81759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B3684CCF-CEBB-4D8E-A366-95E43D4C7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45810"/>
            <a:ext cx="4960945" cy="1325563"/>
          </a:xfrm>
        </p:spPr>
        <p:txBody>
          <a:bodyPr>
            <a:normAutofit/>
          </a:bodyPr>
          <a:lstStyle/>
          <a:p>
            <a:r>
              <a:rPr lang="tr-TR" dirty="0"/>
              <a:t>Problem Tanımı </a:t>
            </a:r>
          </a:p>
        </p:txBody>
      </p:sp>
      <p:sp>
        <p:nvSpPr>
          <p:cNvPr id="3" name="Content Placeholder 2"/>
          <p:cNvSpPr>
            <a:spLocks noGrp="1"/>
          </p:cNvSpPr>
          <p:nvPr>
            <p:ph idx="1"/>
          </p:nvPr>
        </p:nvSpPr>
        <p:spPr>
          <a:xfrm>
            <a:off x="838201" y="1825625"/>
            <a:ext cx="4933462" cy="4351338"/>
          </a:xfrm>
        </p:spPr>
        <p:txBody>
          <a:bodyPr>
            <a:normAutofit fontScale="92500" lnSpcReduction="10000"/>
          </a:bodyPr>
          <a:lstStyle/>
          <a:p>
            <a:pPr>
              <a:buFont typeface="Arial" panose="020B0604020202020204" pitchFamily="34" charset="0"/>
              <a:buChar char="•"/>
            </a:pPr>
            <a:r>
              <a:rPr lang="tr-TR" sz="2400" b="1" i="0" dirty="0">
                <a:effectLst/>
                <a:highlight>
                  <a:srgbClr val="FFFFFF"/>
                </a:highlight>
                <a:latin typeface="ui-sans-serif"/>
              </a:rPr>
              <a:t>Mevcut Durum</a:t>
            </a:r>
            <a:r>
              <a:rPr lang="tr-TR" sz="2400" b="0" i="0" dirty="0">
                <a:effectLst/>
                <a:highlight>
                  <a:srgbClr val="FFFFFF"/>
                </a:highlight>
                <a:latin typeface="ui-sans-serif"/>
              </a:rPr>
              <a:t>: Mentor ve </a:t>
            </a:r>
            <a:r>
              <a:rPr lang="tr-TR" sz="2400" b="0" i="0" dirty="0" err="1">
                <a:effectLst/>
                <a:highlight>
                  <a:srgbClr val="FFFFFF"/>
                </a:highlight>
                <a:latin typeface="ui-sans-serif"/>
              </a:rPr>
              <a:t>startup</a:t>
            </a:r>
            <a:r>
              <a:rPr lang="tr-TR" sz="2400" b="0" i="0" dirty="0">
                <a:effectLst/>
                <a:highlight>
                  <a:srgbClr val="FFFFFF"/>
                </a:highlight>
                <a:latin typeface="ui-sans-serif"/>
              </a:rPr>
              <a:t> eşleştirme genellikle manuel ve zaman alıcı bir süreçtir. </a:t>
            </a:r>
            <a:r>
              <a:rPr lang="tr-TR" sz="2400" dirty="0">
                <a:highlight>
                  <a:srgbClr val="FFFFFF"/>
                </a:highlight>
                <a:latin typeface="ui-sans-serif"/>
              </a:rPr>
              <a:t>Ö</a:t>
            </a:r>
            <a:r>
              <a:rPr lang="tr-TR" sz="2400" b="0" i="0" dirty="0">
                <a:effectLst/>
                <a:highlight>
                  <a:srgbClr val="FFFFFF"/>
                </a:highlight>
                <a:latin typeface="ui-sans-serif"/>
              </a:rPr>
              <a:t>zellikle çok yüksek başvurunun olduğu büyük firmalarda bu süreç zorlu ve uzun zamanlar almaktadır.</a:t>
            </a:r>
          </a:p>
          <a:p>
            <a:pPr>
              <a:buFont typeface="Arial" panose="020B0604020202020204" pitchFamily="34" charset="0"/>
              <a:buChar char="•"/>
            </a:pPr>
            <a:r>
              <a:rPr lang="tr-TR" sz="2400" b="1" i="0" dirty="0">
                <a:effectLst/>
                <a:highlight>
                  <a:srgbClr val="FFFFFF"/>
                </a:highlight>
                <a:latin typeface="ui-sans-serif"/>
              </a:rPr>
              <a:t>Karşılaşılan Zorluklar</a:t>
            </a:r>
            <a:r>
              <a:rPr lang="tr-TR" sz="2400" b="0" i="0" dirty="0">
                <a:effectLst/>
                <a:highlight>
                  <a:srgbClr val="FFFFFF"/>
                </a:highlight>
                <a:latin typeface="ui-sans-serif"/>
              </a:rPr>
              <a:t>:</a:t>
            </a:r>
          </a:p>
          <a:p>
            <a:pPr marL="742950" lvl="1" indent="-285750">
              <a:buFont typeface="Arial" panose="020B0604020202020204" pitchFamily="34" charset="0"/>
              <a:buChar char="•"/>
            </a:pPr>
            <a:r>
              <a:rPr lang="tr-TR" b="0" i="0" dirty="0">
                <a:effectLst/>
                <a:highlight>
                  <a:srgbClr val="FFFFFF"/>
                </a:highlight>
                <a:latin typeface="ui-sans-serif"/>
              </a:rPr>
              <a:t>Eşleştirme sürecinin - </a:t>
            </a:r>
            <a:r>
              <a:rPr lang="tr-TR" b="0" i="0" dirty="0" err="1">
                <a:effectLst/>
                <a:highlight>
                  <a:srgbClr val="FFFFFF"/>
                </a:highlight>
                <a:latin typeface="ui-sans-serif"/>
              </a:rPr>
              <a:t>Cv</a:t>
            </a:r>
            <a:r>
              <a:rPr lang="tr-TR" b="0" i="0" dirty="0">
                <a:effectLst/>
                <a:highlight>
                  <a:srgbClr val="FFFFFF"/>
                </a:highlight>
                <a:latin typeface="ui-sans-serif"/>
              </a:rPr>
              <a:t> değerlendirme sübjektifliği</a:t>
            </a:r>
          </a:p>
          <a:p>
            <a:pPr marL="742950" lvl="1" indent="-285750">
              <a:buFont typeface="Arial" panose="020B0604020202020204" pitchFamily="34" charset="0"/>
              <a:buChar char="•"/>
            </a:pPr>
            <a:r>
              <a:rPr lang="tr-TR" b="0" i="0" dirty="0">
                <a:effectLst/>
                <a:highlight>
                  <a:srgbClr val="FFFFFF"/>
                </a:highlight>
                <a:latin typeface="ui-sans-serif"/>
              </a:rPr>
              <a:t>Zaman ve kaynak israfı</a:t>
            </a:r>
          </a:p>
          <a:p>
            <a:pPr marL="742950" lvl="1" indent="-285750">
              <a:buFont typeface="Arial" panose="020B0604020202020204" pitchFamily="34" charset="0"/>
              <a:buChar char="•"/>
            </a:pPr>
            <a:r>
              <a:rPr lang="tr-TR" b="0" i="0" dirty="0">
                <a:effectLst/>
                <a:highlight>
                  <a:srgbClr val="FFFFFF"/>
                </a:highlight>
                <a:latin typeface="ui-sans-serif"/>
              </a:rPr>
              <a:t>Doğru mentorların belirlenmesindeki zorluklar</a:t>
            </a:r>
          </a:p>
          <a:p>
            <a:pPr>
              <a:buFont typeface="Arial" panose="020B0604020202020204" pitchFamily="34" charset="0"/>
              <a:buChar char="•"/>
            </a:pPr>
            <a:r>
              <a:rPr lang="tr-TR" sz="2400" b="1" i="0" dirty="0">
                <a:effectLst/>
                <a:highlight>
                  <a:srgbClr val="FFFFFF"/>
                </a:highlight>
                <a:latin typeface="ui-sans-serif"/>
              </a:rPr>
              <a:t>Hedefler</a:t>
            </a:r>
            <a:r>
              <a:rPr lang="tr-TR" sz="2400" b="0" i="0" dirty="0">
                <a:effectLst/>
                <a:highlight>
                  <a:srgbClr val="FFFFFF"/>
                </a:highlight>
                <a:latin typeface="ui-sans-serif"/>
              </a:rPr>
              <a:t>: </a:t>
            </a:r>
            <a:r>
              <a:rPr lang="tr-TR" sz="2400" dirty="0">
                <a:highlight>
                  <a:srgbClr val="FFFFFF"/>
                </a:highlight>
                <a:latin typeface="ui-sans-serif"/>
              </a:rPr>
              <a:t>BERT modeli </a:t>
            </a:r>
            <a:r>
              <a:rPr lang="tr-TR" sz="2400" b="0" i="0" dirty="0">
                <a:effectLst/>
                <a:highlight>
                  <a:srgbClr val="FFFFFF"/>
                </a:highlight>
                <a:latin typeface="ui-sans-serif"/>
              </a:rPr>
              <a:t>ile bu süreci otomatikleştirmek ve optimize etmek.</a:t>
            </a:r>
          </a:p>
        </p:txBody>
      </p:sp>
      <p:pic>
        <p:nvPicPr>
          <p:cNvPr id="7" name="Resim 6" descr="giyim, ayakkabı, adam, insan, metin içeren bir resim&#10;&#10;Açıklama otomatik olarak oluşturuldu">
            <a:extLst>
              <a:ext uri="{FF2B5EF4-FFF2-40B4-BE49-F238E27FC236}">
                <a16:creationId xmlns:a16="http://schemas.microsoft.com/office/drawing/2014/main" id="{B6B82004-E7EA-F972-A674-1DFF5A92705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8124" r="-4" b="-4"/>
          <a:stretch/>
        </p:blipFill>
        <p:spPr>
          <a:xfrm>
            <a:off x="6896654" y="3154859"/>
            <a:ext cx="4030579" cy="3703141"/>
          </a:xfrm>
          <a:custGeom>
            <a:avLst/>
            <a:gdLst/>
            <a:ahLst/>
            <a:cxnLst/>
            <a:rect l="l" t="t" r="r" b="b"/>
            <a:pathLst>
              <a:path w="4030579" h="3703141">
                <a:moveTo>
                  <a:pt x="2015289" y="0"/>
                </a:moveTo>
                <a:cubicBezTo>
                  <a:pt x="3128303" y="0"/>
                  <a:pt x="4030579" y="902277"/>
                  <a:pt x="4030579" y="2015290"/>
                </a:cubicBezTo>
                <a:cubicBezTo>
                  <a:pt x="4030579" y="2710923"/>
                  <a:pt x="3678127" y="3324237"/>
                  <a:pt x="3142057" y="3686399"/>
                </a:cubicBezTo>
                <a:lnTo>
                  <a:pt x="3114499" y="3703141"/>
                </a:lnTo>
                <a:lnTo>
                  <a:pt x="916080" y="3703141"/>
                </a:lnTo>
                <a:lnTo>
                  <a:pt x="888522" y="3686399"/>
                </a:lnTo>
                <a:cubicBezTo>
                  <a:pt x="352452" y="3324237"/>
                  <a:pt x="0" y="2710923"/>
                  <a:pt x="0" y="2015290"/>
                </a:cubicBezTo>
                <a:cubicBezTo>
                  <a:pt x="0" y="902277"/>
                  <a:pt x="902277" y="0"/>
                  <a:pt x="2015289" y="0"/>
                </a:cubicBezTo>
                <a:close/>
              </a:path>
            </a:pathLst>
          </a:custGeom>
        </p:spPr>
      </p:pic>
      <p:sp>
        <p:nvSpPr>
          <p:cNvPr id="16" name="Arc 15">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10869" y="-729072"/>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9" name="Resim 8" descr="giyim, çizgi film, adam, insan, takım elbise içeren bir resim&#10;&#10;Açıklama otomatik olarak oluşturuldu">
            <a:extLst>
              <a:ext uri="{FF2B5EF4-FFF2-40B4-BE49-F238E27FC236}">
                <a16:creationId xmlns:a16="http://schemas.microsoft.com/office/drawing/2014/main" id="{492F81A3-7D2D-22A5-7A1D-4D0149C81A8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532" r="-3" b="-3"/>
          <a:stretch/>
        </p:blipFill>
        <p:spPr>
          <a:xfrm>
            <a:off x="6386667" y="-5707"/>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pic>
        <p:nvPicPr>
          <p:cNvPr id="5" name="Resim 4" descr="adam, insan, giyim, takım elbise, bilgisayar içeren bir resim&#10;&#10;Açıklama otomatik olarak oluşturuldu">
            <a:extLst>
              <a:ext uri="{FF2B5EF4-FFF2-40B4-BE49-F238E27FC236}">
                <a16:creationId xmlns:a16="http://schemas.microsoft.com/office/drawing/2014/main" id="{E6C4402D-75CE-FE25-A56C-40E4DD559F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938" r="14528" b="4"/>
          <a:stretch/>
        </p:blipFill>
        <p:spPr>
          <a:xfrm>
            <a:off x="9933462" y="372217"/>
            <a:ext cx="2258539" cy="3554668"/>
          </a:xfrm>
          <a:custGeom>
            <a:avLst/>
            <a:gdLst/>
            <a:ahLst/>
            <a:cxnLst/>
            <a:rect l="l" t="t" r="r" b="b"/>
            <a:pathLst>
              <a:path w="2258539" h="3554668">
                <a:moveTo>
                  <a:pt x="1777334" y="0"/>
                </a:moveTo>
                <a:cubicBezTo>
                  <a:pt x="1900033" y="0"/>
                  <a:pt x="2019829" y="12434"/>
                  <a:pt x="2135529" y="36109"/>
                </a:cubicBezTo>
                <a:lnTo>
                  <a:pt x="2258539" y="67738"/>
                </a:lnTo>
                <a:lnTo>
                  <a:pt x="2258539" y="3486930"/>
                </a:lnTo>
                <a:lnTo>
                  <a:pt x="2135529" y="3518559"/>
                </a:lnTo>
                <a:cubicBezTo>
                  <a:pt x="2019829" y="3542235"/>
                  <a:pt x="1900033" y="3554668"/>
                  <a:pt x="1777334" y="3554668"/>
                </a:cubicBezTo>
                <a:cubicBezTo>
                  <a:pt x="795739" y="3554668"/>
                  <a:pt x="0" y="2758929"/>
                  <a:pt x="0" y="1777334"/>
                </a:cubicBezTo>
                <a:cubicBezTo>
                  <a:pt x="0" y="795740"/>
                  <a:pt x="795739" y="0"/>
                  <a:pt x="1777334" y="0"/>
                </a:cubicBezTo>
                <a:close/>
              </a:path>
            </a:pathLst>
          </a:custGeom>
        </p:spPr>
      </p:pic>
    </p:spTree>
    <p:extLst>
      <p:ext uri="{BB962C8B-B14F-4D97-AF65-F5344CB8AC3E}">
        <p14:creationId xmlns:p14="http://schemas.microsoft.com/office/powerpoint/2010/main" val="1699100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tr-TR" sz="5400" dirty="0"/>
              <a:t>Kullanım Alanları</a:t>
            </a:r>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717945"/>
            <a:ext cx="4791891" cy="3814686"/>
          </a:xfrm>
        </p:spPr>
        <p:txBody>
          <a:bodyPr>
            <a:normAutofit/>
          </a:bodyPr>
          <a:lstStyle/>
          <a:p>
            <a:pPr>
              <a:buFont typeface="Arial" panose="020B0604020202020204" pitchFamily="34" charset="0"/>
              <a:buChar char="•"/>
            </a:pPr>
            <a:r>
              <a:rPr lang="tr-TR" sz="2000" b="1" i="0" dirty="0">
                <a:effectLst/>
                <a:highlight>
                  <a:srgbClr val="FFFFFF"/>
                </a:highlight>
                <a:latin typeface="ui-sans-serif"/>
              </a:rPr>
              <a:t>Proje Tanıtımı</a:t>
            </a:r>
            <a:r>
              <a:rPr lang="tr-TR" sz="2000" b="0" i="0" dirty="0">
                <a:effectLst/>
                <a:highlight>
                  <a:srgbClr val="FFFFFF"/>
                </a:highlight>
                <a:latin typeface="ui-sans-serif"/>
              </a:rPr>
              <a:t>: Bu projede, doğal dil işleme (NLP) tekniklerini kullanarak BERT modeli </a:t>
            </a:r>
            <a:r>
              <a:rPr lang="tr-TR" sz="2000" b="0" i="0" dirty="0" err="1">
                <a:effectLst/>
                <a:highlight>
                  <a:srgbClr val="FFFFFF"/>
                </a:highlight>
                <a:latin typeface="ui-sans-serif"/>
              </a:rPr>
              <a:t>startup'lar</a:t>
            </a:r>
            <a:r>
              <a:rPr lang="tr-TR" sz="2000" b="0" i="0" dirty="0">
                <a:effectLst/>
                <a:highlight>
                  <a:srgbClr val="FFFFFF"/>
                </a:highlight>
                <a:latin typeface="ui-sans-serif"/>
              </a:rPr>
              <a:t> ile mentor CV'lerini eşleştiren bir sistem geliştirdik.</a:t>
            </a:r>
          </a:p>
          <a:p>
            <a:pPr>
              <a:buFont typeface="Arial" panose="020B0604020202020204" pitchFamily="34" charset="0"/>
              <a:buChar char="•"/>
            </a:pPr>
            <a:r>
              <a:rPr lang="tr-TR" sz="2000" b="1" i="0" dirty="0">
                <a:effectLst/>
                <a:highlight>
                  <a:srgbClr val="FFFFFF"/>
                </a:highlight>
                <a:latin typeface="ui-sans-serif"/>
              </a:rPr>
              <a:t>Projenin Amacı</a:t>
            </a:r>
            <a:r>
              <a:rPr lang="tr-TR" sz="2000" b="0" i="0" dirty="0">
                <a:effectLst/>
                <a:highlight>
                  <a:srgbClr val="FFFFFF"/>
                </a:highlight>
                <a:latin typeface="ui-sans-serif"/>
              </a:rPr>
              <a:t>: Mentor eşleştirme sürecini hızlandırmak ve doğruluğunu artırmak.</a:t>
            </a:r>
          </a:p>
          <a:p>
            <a:pPr>
              <a:buFont typeface="Arial" panose="020B0604020202020204" pitchFamily="34" charset="0"/>
              <a:buChar char="•"/>
            </a:pPr>
            <a:r>
              <a:rPr lang="tr-TR" sz="2000" b="1" i="0" dirty="0">
                <a:effectLst/>
                <a:highlight>
                  <a:srgbClr val="FFFFFF"/>
                </a:highlight>
                <a:latin typeface="ui-sans-serif"/>
              </a:rPr>
              <a:t>Projenin Önemi</a:t>
            </a:r>
            <a:r>
              <a:rPr lang="tr-TR" sz="2000" b="0" i="0" dirty="0">
                <a:effectLst/>
                <a:highlight>
                  <a:srgbClr val="FFFFFF"/>
                </a:highlight>
                <a:latin typeface="ui-sans-serif"/>
              </a:rPr>
              <a:t>: Uygun mentorlar bulmak, </a:t>
            </a:r>
            <a:r>
              <a:rPr lang="tr-TR" sz="2000" b="0" i="0" dirty="0" err="1">
                <a:effectLst/>
                <a:highlight>
                  <a:srgbClr val="FFFFFF"/>
                </a:highlight>
                <a:latin typeface="ui-sans-serif"/>
              </a:rPr>
              <a:t>startup'ların</a:t>
            </a:r>
            <a:r>
              <a:rPr lang="tr-TR" sz="2000" b="0" i="0" dirty="0">
                <a:effectLst/>
                <a:highlight>
                  <a:srgbClr val="FFFFFF"/>
                </a:highlight>
                <a:latin typeface="ui-sans-serif"/>
              </a:rPr>
              <a:t> başarısı için kritik öneme sahipti</a:t>
            </a:r>
          </a:p>
          <a:p>
            <a:endParaRPr lang="tr-TR" sz="1900" dirty="0"/>
          </a:p>
        </p:txBody>
      </p:sp>
      <p:pic>
        <p:nvPicPr>
          <p:cNvPr id="6" name="Resim 5" descr="çizgi film, çizim, Çizgi film, çocukların yaptığı resimler içeren bir resim&#10;&#10;Açıklama otomatik olarak oluşturuldu">
            <a:extLst>
              <a:ext uri="{FF2B5EF4-FFF2-40B4-BE49-F238E27FC236}">
                <a16:creationId xmlns:a16="http://schemas.microsoft.com/office/drawing/2014/main" id="{73B9B063-2F04-4F4E-527D-A460EBD8B0C6}"/>
              </a:ext>
            </a:extLst>
          </p:cNvPr>
          <p:cNvPicPr>
            <a:picLocks noChangeAspect="1"/>
          </p:cNvPicPr>
          <p:nvPr/>
        </p:nvPicPr>
        <p:blipFill rotWithShape="1">
          <a:blip r:embed="rId2">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42311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anchor="b">
            <a:normAutofit/>
          </a:bodyPr>
          <a:lstStyle/>
          <a:p>
            <a:r>
              <a:rPr lang="tr-TR" sz="5400" dirty="0"/>
              <a:t>Uygulanılan Yöntem</a:t>
            </a:r>
          </a:p>
        </p:txBody>
      </p:sp>
      <p:pic>
        <p:nvPicPr>
          <p:cNvPr id="7" name="Resim 6" descr="metin, Çizgi film, çizgi film, çizim içeren bir resim&#10;&#10;Açıklama otomatik olarak oluşturuldu">
            <a:extLst>
              <a:ext uri="{FF2B5EF4-FFF2-40B4-BE49-F238E27FC236}">
                <a16:creationId xmlns:a16="http://schemas.microsoft.com/office/drawing/2014/main" id="{1CB29D42-FB7A-B44D-C10C-2847D95E611C}"/>
              </a:ext>
            </a:extLst>
          </p:cNvPr>
          <p:cNvPicPr>
            <a:picLocks noChangeAspect="1"/>
          </p:cNvPicPr>
          <p:nvPr/>
        </p:nvPicPr>
        <p:blipFill rotWithShape="1">
          <a:blip r:embed="rId2">
            <a:extLst>
              <a:ext uri="{28A0092B-C50C-407E-A947-70E740481C1C}">
                <a14:useLocalDpi xmlns:a14="http://schemas.microsoft.com/office/drawing/2010/main" val="0"/>
              </a:ext>
            </a:extLst>
          </a:blip>
          <a:srcRect l="21018" r="1107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97762" y="2315174"/>
            <a:ext cx="6447924" cy="3875314"/>
          </a:xfrm>
        </p:spPr>
        <p:txBody>
          <a:bodyPr>
            <a:normAutofit fontScale="92500" lnSpcReduction="10000"/>
          </a:bodyPr>
          <a:lstStyle/>
          <a:p>
            <a:pPr>
              <a:buFont typeface="Arial" panose="020B0604020202020204" pitchFamily="34" charset="0"/>
              <a:buChar char="•"/>
            </a:pPr>
            <a:r>
              <a:rPr lang="tr-TR" sz="1800" b="1" i="0" dirty="0">
                <a:effectLst/>
                <a:highlight>
                  <a:srgbClr val="FFFFFF"/>
                </a:highlight>
                <a:latin typeface="ui-sans-serif"/>
              </a:rPr>
              <a:t>Girdi</a:t>
            </a:r>
            <a:r>
              <a:rPr lang="tr-TR" sz="1800" b="0" i="0" dirty="0">
                <a:effectLst/>
                <a:highlight>
                  <a:srgbClr val="FFFFFF"/>
                </a:highlight>
                <a:latin typeface="ui-sans-serif"/>
              </a:rPr>
              <a:t>:</a:t>
            </a:r>
          </a:p>
          <a:p>
            <a:pPr marL="742950" lvl="1" indent="-285750">
              <a:buFont typeface="Arial" panose="020B0604020202020204" pitchFamily="34" charset="0"/>
              <a:buChar char="•"/>
            </a:pPr>
            <a:r>
              <a:rPr lang="tr-TR" sz="1800" b="1" i="0" dirty="0" err="1">
                <a:effectLst/>
                <a:highlight>
                  <a:srgbClr val="FFFFFF"/>
                </a:highlight>
                <a:latin typeface="ui-sans-serif"/>
              </a:rPr>
              <a:t>Startup</a:t>
            </a:r>
            <a:r>
              <a:rPr lang="tr-TR" sz="1800" b="1" i="0" dirty="0">
                <a:effectLst/>
                <a:highlight>
                  <a:srgbClr val="FFFFFF"/>
                </a:highlight>
                <a:latin typeface="ui-sans-serif"/>
              </a:rPr>
              <a:t> Verileri</a:t>
            </a:r>
            <a:r>
              <a:rPr lang="tr-TR" sz="1800" b="0" i="0" dirty="0">
                <a:effectLst/>
                <a:highlight>
                  <a:srgbClr val="FFFFFF"/>
                </a:highlight>
                <a:latin typeface="ui-sans-serif"/>
              </a:rPr>
              <a:t>: Şirket adı, kategori, lokasyon, etiketler, kuruluş yılı gibi bilgileri içeren JSON verisi.</a:t>
            </a:r>
          </a:p>
          <a:p>
            <a:pPr marL="742950" lvl="1" indent="-285750">
              <a:buFont typeface="Arial" panose="020B0604020202020204" pitchFamily="34" charset="0"/>
              <a:buChar char="•"/>
            </a:pPr>
            <a:r>
              <a:rPr lang="tr-TR" sz="1800" b="1" i="0" dirty="0">
                <a:effectLst/>
                <a:highlight>
                  <a:srgbClr val="FFFFFF"/>
                </a:highlight>
                <a:latin typeface="ui-sans-serif"/>
              </a:rPr>
              <a:t>Mentor CV Verileri</a:t>
            </a:r>
            <a:r>
              <a:rPr lang="tr-TR" sz="1800" b="0" i="0" dirty="0">
                <a:effectLst/>
                <a:highlight>
                  <a:srgbClr val="FFFFFF"/>
                </a:highlight>
                <a:latin typeface="ui-sans-serif"/>
              </a:rPr>
              <a:t>: Mentorun adı, sektörü, yetkinlikleri ve odak alanları gibi bilgileri içeren JSON verisi.</a:t>
            </a:r>
          </a:p>
          <a:p>
            <a:pPr>
              <a:buFont typeface="Arial" panose="020B0604020202020204" pitchFamily="34" charset="0"/>
              <a:buChar char="•"/>
            </a:pPr>
            <a:r>
              <a:rPr lang="tr-TR" sz="1800" b="1" i="0" dirty="0">
                <a:effectLst/>
                <a:highlight>
                  <a:srgbClr val="FFFFFF"/>
                </a:highlight>
                <a:latin typeface="ui-sans-serif"/>
              </a:rPr>
              <a:t>Çıktı</a:t>
            </a:r>
            <a:r>
              <a:rPr lang="tr-TR" sz="1800" b="0" i="0" dirty="0">
                <a:effectLst/>
                <a:highlight>
                  <a:srgbClr val="FFFFFF"/>
                </a:highlight>
                <a:latin typeface="ui-sans-serif"/>
              </a:rPr>
              <a:t>:</a:t>
            </a:r>
          </a:p>
          <a:p>
            <a:pPr marL="742950" lvl="1" indent="-285750">
              <a:buFont typeface="Arial" panose="020B0604020202020204" pitchFamily="34" charset="0"/>
              <a:buChar char="•"/>
            </a:pPr>
            <a:r>
              <a:rPr lang="tr-TR" sz="1800" b="0" i="0" dirty="0">
                <a:effectLst/>
                <a:highlight>
                  <a:srgbClr val="FFFFFF"/>
                </a:highlight>
                <a:latin typeface="ui-sans-serif"/>
              </a:rPr>
              <a:t>Her </a:t>
            </a:r>
            <a:r>
              <a:rPr lang="tr-TR" sz="1800" b="0" i="0" dirty="0" err="1">
                <a:effectLst/>
                <a:highlight>
                  <a:srgbClr val="FFFFFF"/>
                </a:highlight>
                <a:latin typeface="ui-sans-serif"/>
              </a:rPr>
              <a:t>startup</a:t>
            </a:r>
            <a:r>
              <a:rPr lang="tr-TR" sz="1800" b="0" i="0" dirty="0">
                <a:effectLst/>
                <a:highlight>
                  <a:srgbClr val="FFFFFF"/>
                </a:highlight>
                <a:latin typeface="ui-sans-serif"/>
              </a:rPr>
              <a:t> için en uygun mentorun adı ve eşleşme skoru.</a:t>
            </a:r>
          </a:p>
          <a:p>
            <a:r>
              <a:rPr lang="tr-TR" sz="1800" b="1" dirty="0"/>
              <a:t>Veri Hazırlama ve İşleme:</a:t>
            </a:r>
          </a:p>
          <a:p>
            <a:r>
              <a:rPr lang="tr-TR" sz="1800" dirty="0" err="1"/>
              <a:t>Tokenleştirme</a:t>
            </a:r>
            <a:r>
              <a:rPr lang="tr-TR" sz="1800" dirty="0"/>
              <a:t> ve </a:t>
            </a:r>
            <a:r>
              <a:rPr lang="tr-TR" sz="1800" dirty="0" err="1"/>
              <a:t>Vektörleştirme</a:t>
            </a:r>
            <a:r>
              <a:rPr lang="tr-TR" sz="1800" dirty="0"/>
              <a:t>:</a:t>
            </a:r>
          </a:p>
          <a:p>
            <a:r>
              <a:rPr lang="tr-TR" sz="1800" dirty="0"/>
              <a:t>BERT modeli ve </a:t>
            </a:r>
            <a:r>
              <a:rPr lang="tr-TR" sz="1800" dirty="0" err="1"/>
              <a:t>tokenizer</a:t>
            </a:r>
            <a:r>
              <a:rPr lang="tr-TR" sz="1800" dirty="0"/>
              <a:t> kullanılarak metin verileri </a:t>
            </a:r>
            <a:r>
              <a:rPr lang="tr-TR" sz="1800" dirty="0" err="1"/>
              <a:t>tokenize</a:t>
            </a:r>
            <a:r>
              <a:rPr lang="tr-TR" sz="1800" dirty="0"/>
              <a:t> edilir ve vektörlere dönüştürülür.</a:t>
            </a:r>
          </a:p>
          <a:p>
            <a:r>
              <a:rPr lang="tr-TR" sz="1800" dirty="0" err="1"/>
              <a:t>BertTokenizer</a:t>
            </a:r>
            <a:r>
              <a:rPr lang="tr-TR" sz="1800" dirty="0"/>
              <a:t> ve </a:t>
            </a:r>
            <a:r>
              <a:rPr lang="tr-TR" sz="1800" dirty="0" err="1"/>
              <a:t>BertModel</a:t>
            </a:r>
            <a:r>
              <a:rPr lang="tr-TR" sz="1800" dirty="0"/>
              <a:t> kullanarak metin verilerinin BERT modeline uygun hale getirilmesi.</a:t>
            </a:r>
          </a:p>
        </p:txBody>
      </p:sp>
    </p:spTree>
    <p:extLst>
      <p:ext uri="{BB962C8B-B14F-4D97-AF65-F5344CB8AC3E}">
        <p14:creationId xmlns:p14="http://schemas.microsoft.com/office/powerpoint/2010/main" val="181812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çizgi film, otomat, kişi, şahıs içeren bir resim&#10;&#10;Açıklama otomatik olarak oluşturuldu">
            <a:extLst>
              <a:ext uri="{FF2B5EF4-FFF2-40B4-BE49-F238E27FC236}">
                <a16:creationId xmlns:a16="http://schemas.microsoft.com/office/drawing/2014/main" id="{B8B57A0D-1FA4-D739-82BD-AEF2EF7731F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294" r="5517"/>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7" name="Metin kutusu 6">
            <a:extLst>
              <a:ext uri="{FF2B5EF4-FFF2-40B4-BE49-F238E27FC236}">
                <a16:creationId xmlns:a16="http://schemas.microsoft.com/office/drawing/2014/main" id="{6114A1C7-72B3-7C66-C784-EA7BE81759AD}"/>
              </a:ext>
            </a:extLst>
          </p:cNvPr>
          <p:cNvSpPr txBox="1"/>
          <p:nvPr/>
        </p:nvSpPr>
        <p:spPr>
          <a:xfrm>
            <a:off x="5334000" y="1208315"/>
            <a:ext cx="6574971" cy="5937477"/>
          </a:xfrm>
          <a:prstGeom prst="rect">
            <a:avLst/>
          </a:prstGeom>
        </p:spPr>
        <p:txBody>
          <a:bodyPr vert="horz" lIns="91440" tIns="45720" rIns="91440" bIns="45720" rtlCol="0">
            <a:normAutofit lnSpcReduction="10000"/>
          </a:bodyPr>
          <a:lstStyle/>
          <a:p>
            <a:pPr>
              <a:lnSpc>
                <a:spcPct val="90000"/>
              </a:lnSpc>
              <a:spcAft>
                <a:spcPts val="600"/>
              </a:spcAft>
            </a:pPr>
            <a:r>
              <a:rPr lang="en-US" sz="2000" b="1" i="0" dirty="0">
                <a:effectLst/>
                <a:highlight>
                  <a:srgbClr val="FFFFFF"/>
                </a:highlight>
              </a:rPr>
              <a:t>1. </a:t>
            </a:r>
            <a:r>
              <a:rPr lang="en-US" sz="2000" b="1" i="0" dirty="0" err="1">
                <a:effectLst/>
                <a:highlight>
                  <a:srgbClr val="FFFFFF"/>
                </a:highlight>
              </a:rPr>
              <a:t>Metin</a:t>
            </a:r>
            <a:r>
              <a:rPr lang="en-US" sz="2000" b="1" i="0" dirty="0">
                <a:effectLst/>
                <a:highlight>
                  <a:srgbClr val="FFFFFF"/>
                </a:highlight>
              </a:rPr>
              <a:t> </a:t>
            </a:r>
            <a:r>
              <a:rPr lang="en-US" sz="2000" b="1" i="0" dirty="0" err="1">
                <a:effectLst/>
                <a:highlight>
                  <a:srgbClr val="FFFFFF"/>
                </a:highlight>
              </a:rPr>
              <a:t>Verilerinin</a:t>
            </a:r>
            <a:r>
              <a:rPr lang="en-US" sz="2000" b="1" i="0" dirty="0">
                <a:effectLst/>
                <a:highlight>
                  <a:srgbClr val="FFFFFF"/>
                </a:highlight>
              </a:rPr>
              <a:t> </a:t>
            </a:r>
            <a:r>
              <a:rPr lang="en-US" sz="2000" b="1" i="0" dirty="0" err="1">
                <a:effectLst/>
                <a:highlight>
                  <a:srgbClr val="FFFFFF"/>
                </a:highlight>
              </a:rPr>
              <a:t>İşlenmesi</a:t>
            </a:r>
            <a:r>
              <a:rPr lang="en-US" sz="2000" b="1" i="0" dirty="0">
                <a:effectLst/>
                <a:highlight>
                  <a:srgbClr val="FFFFFF"/>
                </a:highlight>
              </a:rPr>
              <a:t>:</a:t>
            </a:r>
            <a:endParaRPr lang="en-US" sz="2000" b="0" i="0" dirty="0">
              <a:effectLst/>
              <a:highlight>
                <a:srgbClr val="FFFFFF"/>
              </a:highlight>
            </a:endParaRPr>
          </a:p>
          <a:p>
            <a:pPr indent="-228600">
              <a:lnSpc>
                <a:spcPct val="90000"/>
              </a:lnSpc>
              <a:spcAft>
                <a:spcPts val="600"/>
              </a:spcAft>
              <a:buFont typeface="Arial" panose="020B0604020202020204" pitchFamily="34" charset="0"/>
              <a:buChar char="•"/>
            </a:pPr>
            <a:r>
              <a:rPr lang="en-US" sz="2000" b="0" i="0" dirty="0" err="1">
                <a:effectLst/>
                <a:highlight>
                  <a:srgbClr val="FFFFFF"/>
                </a:highlight>
              </a:rPr>
              <a:t>Metin</a:t>
            </a:r>
            <a:r>
              <a:rPr lang="en-US" sz="2000" b="0" i="0" dirty="0">
                <a:effectLst/>
                <a:highlight>
                  <a:srgbClr val="FFFFFF"/>
                </a:highlight>
              </a:rPr>
              <a:t> </a:t>
            </a:r>
            <a:r>
              <a:rPr lang="en-US" sz="2000" b="0" i="0" dirty="0" err="1">
                <a:effectLst/>
                <a:highlight>
                  <a:srgbClr val="FFFFFF"/>
                </a:highlight>
              </a:rPr>
              <a:t>verilerini</a:t>
            </a:r>
            <a:r>
              <a:rPr lang="en-US" sz="2000" b="0" i="0" dirty="0">
                <a:effectLst/>
                <a:highlight>
                  <a:srgbClr val="FFFFFF"/>
                </a:highlight>
              </a:rPr>
              <a:t> </a:t>
            </a:r>
            <a:r>
              <a:rPr lang="en-US" sz="2000" b="0" i="0" dirty="0" err="1">
                <a:effectLst/>
                <a:highlight>
                  <a:srgbClr val="FFFFFF"/>
                </a:highlight>
              </a:rPr>
              <a:t>işlemek</a:t>
            </a:r>
            <a:r>
              <a:rPr lang="en-US" sz="2000" b="0" i="0" dirty="0">
                <a:effectLst/>
                <a:highlight>
                  <a:srgbClr val="FFFFFF"/>
                </a:highlight>
              </a:rPr>
              <a:t> </a:t>
            </a:r>
            <a:r>
              <a:rPr lang="en-US" sz="2000" b="0" i="0" dirty="0" err="1">
                <a:effectLst/>
                <a:highlight>
                  <a:srgbClr val="FFFFFF"/>
                </a:highlight>
              </a:rPr>
              <a:t>için</a:t>
            </a:r>
            <a:r>
              <a:rPr lang="en-US" sz="2000" b="0" i="0" dirty="0">
                <a:effectLst/>
                <a:highlight>
                  <a:srgbClr val="FFFFFF"/>
                </a:highlight>
              </a:rPr>
              <a:t> BERT </a:t>
            </a:r>
            <a:r>
              <a:rPr lang="en-US" sz="2000" b="0" i="0" dirty="0" err="1">
                <a:effectLst/>
                <a:highlight>
                  <a:srgbClr val="FFFFFF"/>
                </a:highlight>
              </a:rPr>
              <a:t>modeli</a:t>
            </a:r>
            <a:r>
              <a:rPr lang="en-US" sz="2000" b="0" i="0" dirty="0">
                <a:effectLst/>
                <a:highlight>
                  <a:srgbClr val="FFFFFF"/>
                </a:highlight>
              </a:rPr>
              <a:t> </a:t>
            </a:r>
            <a:r>
              <a:rPr lang="en-US" sz="2000" b="0" i="0" dirty="0" err="1">
                <a:effectLst/>
                <a:highlight>
                  <a:srgbClr val="FFFFFF"/>
                </a:highlight>
              </a:rPr>
              <a:t>ve</a:t>
            </a:r>
            <a:r>
              <a:rPr lang="en-US" sz="2000" b="0" i="0" dirty="0">
                <a:effectLst/>
                <a:highlight>
                  <a:srgbClr val="FFFFFF"/>
                </a:highlight>
              </a:rPr>
              <a:t> tokenizer </a:t>
            </a:r>
            <a:r>
              <a:rPr lang="en-US" sz="2000" b="0" i="0" dirty="0" err="1">
                <a:effectLst/>
                <a:highlight>
                  <a:srgbClr val="FFFFFF"/>
                </a:highlight>
              </a:rPr>
              <a:t>kullanıldı</a:t>
            </a:r>
            <a:r>
              <a:rPr lang="en-US" sz="2000" b="0" i="0" dirty="0">
                <a:effectLst/>
                <a:highlight>
                  <a:srgbClr val="FFFFFF"/>
                </a:highlight>
              </a:rPr>
              <a:t>. Bu </a:t>
            </a:r>
            <a:r>
              <a:rPr lang="en-US" sz="2000" b="0" i="0" dirty="0" err="1">
                <a:effectLst/>
                <a:highlight>
                  <a:srgbClr val="FFFFFF"/>
                </a:highlight>
              </a:rPr>
              <a:t>adım</a:t>
            </a:r>
            <a:r>
              <a:rPr lang="en-US" sz="2000" b="0" i="0" dirty="0">
                <a:effectLst/>
                <a:highlight>
                  <a:srgbClr val="FFFFFF"/>
                </a:highlight>
              </a:rPr>
              <a:t>, </a:t>
            </a:r>
            <a:r>
              <a:rPr lang="en-US" sz="2000" b="0" i="0" dirty="0" err="1">
                <a:effectLst/>
                <a:highlight>
                  <a:srgbClr val="FFFFFF"/>
                </a:highlight>
              </a:rPr>
              <a:t>metin</a:t>
            </a:r>
            <a:r>
              <a:rPr lang="en-US" sz="2000" b="0" i="0" dirty="0">
                <a:effectLst/>
                <a:highlight>
                  <a:srgbClr val="FFFFFF"/>
                </a:highlight>
              </a:rPr>
              <a:t> </a:t>
            </a:r>
            <a:r>
              <a:rPr lang="en-US" sz="2000" b="0" i="0" dirty="0" err="1">
                <a:effectLst/>
                <a:highlight>
                  <a:srgbClr val="FFFFFF"/>
                </a:highlight>
              </a:rPr>
              <a:t>verilerini</a:t>
            </a:r>
            <a:r>
              <a:rPr lang="en-US" sz="2000" b="0" i="0" dirty="0">
                <a:effectLst/>
                <a:highlight>
                  <a:srgbClr val="FFFFFF"/>
                </a:highlight>
              </a:rPr>
              <a:t> </a:t>
            </a:r>
            <a:r>
              <a:rPr lang="en-US" sz="2000" b="0" i="0" dirty="0" err="1">
                <a:effectLst/>
                <a:highlight>
                  <a:srgbClr val="FFFFFF"/>
                </a:highlight>
              </a:rPr>
              <a:t>özellik</a:t>
            </a:r>
            <a:r>
              <a:rPr lang="en-US" sz="2000" b="0" i="0" dirty="0">
                <a:effectLst/>
                <a:highlight>
                  <a:srgbClr val="FFFFFF"/>
                </a:highlight>
              </a:rPr>
              <a:t> </a:t>
            </a:r>
            <a:r>
              <a:rPr lang="en-US" sz="2000" b="0" i="0" dirty="0" err="1">
                <a:effectLst/>
                <a:highlight>
                  <a:srgbClr val="FFFFFF"/>
                </a:highlight>
              </a:rPr>
              <a:t>vektörlerine</a:t>
            </a:r>
            <a:r>
              <a:rPr lang="en-US" sz="2000" b="0" i="0" dirty="0">
                <a:effectLst/>
                <a:highlight>
                  <a:srgbClr val="FFFFFF"/>
                </a:highlight>
              </a:rPr>
              <a:t> </a:t>
            </a:r>
            <a:r>
              <a:rPr lang="en-US" sz="2000" b="0" i="0" dirty="0" err="1">
                <a:effectLst/>
                <a:highlight>
                  <a:srgbClr val="FFFFFF"/>
                </a:highlight>
              </a:rPr>
              <a:t>dönüştürmek</a:t>
            </a:r>
            <a:r>
              <a:rPr lang="en-US" sz="2000" b="0" i="0" dirty="0">
                <a:effectLst/>
                <a:highlight>
                  <a:srgbClr val="FFFFFF"/>
                </a:highlight>
              </a:rPr>
              <a:t> </a:t>
            </a:r>
            <a:r>
              <a:rPr lang="en-US" sz="2000" b="0" i="0" dirty="0" err="1">
                <a:effectLst/>
                <a:highlight>
                  <a:srgbClr val="FFFFFF"/>
                </a:highlight>
              </a:rPr>
              <a:t>için</a:t>
            </a:r>
            <a:r>
              <a:rPr lang="en-US" sz="2000" b="0" i="0" dirty="0">
                <a:effectLst/>
                <a:highlight>
                  <a:srgbClr val="FFFFFF"/>
                </a:highlight>
              </a:rPr>
              <a:t> </a:t>
            </a:r>
            <a:r>
              <a:rPr lang="en-US" sz="2000" b="0" i="0" dirty="0" err="1">
                <a:effectLst/>
                <a:highlight>
                  <a:srgbClr val="FFFFFF"/>
                </a:highlight>
              </a:rPr>
              <a:t>temel</a:t>
            </a:r>
            <a:r>
              <a:rPr lang="en-US" sz="2000" b="0" i="0" dirty="0">
                <a:effectLst/>
                <a:highlight>
                  <a:srgbClr val="FFFFFF"/>
                </a:highlight>
              </a:rPr>
              <a:t> </a:t>
            </a:r>
            <a:r>
              <a:rPr lang="en-US" sz="2000" b="0" i="0" dirty="0" err="1">
                <a:effectLst/>
                <a:highlight>
                  <a:srgbClr val="FFFFFF"/>
                </a:highlight>
              </a:rPr>
              <a:t>adımdır</a:t>
            </a:r>
            <a:r>
              <a:rPr lang="en-US" sz="2000" b="0" i="0" dirty="0">
                <a:effectLst/>
                <a:highlight>
                  <a:srgbClr val="FFFFFF"/>
                </a:highlight>
              </a:rPr>
              <a:t>.</a:t>
            </a:r>
          </a:p>
          <a:p>
            <a:pPr indent="-228600">
              <a:lnSpc>
                <a:spcPct val="90000"/>
              </a:lnSpc>
              <a:spcAft>
                <a:spcPts val="600"/>
              </a:spcAft>
              <a:buFont typeface="Arial" panose="020B0604020202020204" pitchFamily="34" charset="0"/>
              <a:buChar char="•"/>
            </a:pPr>
            <a:r>
              <a:rPr lang="en-US" sz="2000" b="0" i="0" dirty="0">
                <a:effectLst/>
                <a:highlight>
                  <a:srgbClr val="FFFFFF"/>
                </a:highlight>
              </a:rPr>
              <a:t>Tokenizer, </a:t>
            </a:r>
            <a:r>
              <a:rPr lang="en-US" sz="2000" b="0" i="0" dirty="0" err="1">
                <a:effectLst/>
                <a:highlight>
                  <a:srgbClr val="FFFFFF"/>
                </a:highlight>
              </a:rPr>
              <a:t>metni</a:t>
            </a:r>
            <a:r>
              <a:rPr lang="en-US" sz="2000" b="0" i="0" dirty="0">
                <a:effectLst/>
                <a:highlight>
                  <a:srgbClr val="FFFFFF"/>
                </a:highlight>
              </a:rPr>
              <a:t> </a:t>
            </a:r>
            <a:r>
              <a:rPr lang="en-US" sz="2000" b="0" i="0" dirty="0" err="1">
                <a:effectLst/>
                <a:highlight>
                  <a:srgbClr val="FFFFFF"/>
                </a:highlight>
              </a:rPr>
              <a:t>belirli</a:t>
            </a:r>
            <a:r>
              <a:rPr lang="en-US" sz="2000" b="0" i="0" dirty="0">
                <a:effectLst/>
                <a:highlight>
                  <a:srgbClr val="FFFFFF"/>
                </a:highlight>
              </a:rPr>
              <a:t> </a:t>
            </a:r>
            <a:r>
              <a:rPr lang="en-US" sz="2000" b="0" i="0" dirty="0" err="1">
                <a:effectLst/>
                <a:highlight>
                  <a:srgbClr val="FFFFFF"/>
                </a:highlight>
              </a:rPr>
              <a:t>bir</a:t>
            </a:r>
            <a:r>
              <a:rPr lang="en-US" sz="2000" b="0" i="0" dirty="0">
                <a:effectLst/>
                <a:highlight>
                  <a:srgbClr val="FFFFFF"/>
                </a:highlight>
              </a:rPr>
              <a:t> </a:t>
            </a:r>
            <a:r>
              <a:rPr lang="en-US" sz="2000" b="0" i="0" dirty="0" err="1">
                <a:effectLst/>
                <a:highlight>
                  <a:srgbClr val="FFFFFF"/>
                </a:highlight>
              </a:rPr>
              <a:t>sözcük</a:t>
            </a:r>
            <a:r>
              <a:rPr lang="en-US" sz="2000" b="0" i="0" dirty="0">
                <a:effectLst/>
                <a:highlight>
                  <a:srgbClr val="FFFFFF"/>
                </a:highlight>
              </a:rPr>
              <a:t> </a:t>
            </a:r>
            <a:r>
              <a:rPr lang="en-US" sz="2000" b="0" i="0" dirty="0" err="1">
                <a:effectLst/>
                <a:highlight>
                  <a:srgbClr val="FFFFFF"/>
                </a:highlight>
              </a:rPr>
              <a:t>dağarcığına</a:t>
            </a:r>
            <a:r>
              <a:rPr lang="en-US" sz="2000" b="0" i="0" dirty="0">
                <a:effectLst/>
                <a:highlight>
                  <a:srgbClr val="FFFFFF"/>
                </a:highlight>
              </a:rPr>
              <a:t> </a:t>
            </a:r>
            <a:r>
              <a:rPr lang="en-US" sz="2000" b="0" i="0" dirty="0" err="1">
                <a:effectLst/>
                <a:highlight>
                  <a:srgbClr val="FFFFFF"/>
                </a:highlight>
              </a:rPr>
              <a:t>dayanarak</a:t>
            </a:r>
            <a:r>
              <a:rPr lang="en-US" sz="2000" b="0" i="0" dirty="0">
                <a:effectLst/>
                <a:highlight>
                  <a:srgbClr val="FFFFFF"/>
                </a:highlight>
              </a:rPr>
              <a:t> </a:t>
            </a:r>
            <a:r>
              <a:rPr lang="en-US" sz="2000" b="0" i="0" dirty="0" err="1">
                <a:effectLst/>
                <a:highlight>
                  <a:srgbClr val="FFFFFF"/>
                </a:highlight>
              </a:rPr>
              <a:t>tokenlara</a:t>
            </a:r>
            <a:r>
              <a:rPr lang="en-US" sz="2000" b="0" i="0" dirty="0">
                <a:effectLst/>
                <a:highlight>
                  <a:srgbClr val="FFFFFF"/>
                </a:highlight>
              </a:rPr>
              <a:t> </a:t>
            </a:r>
            <a:r>
              <a:rPr lang="en-US" sz="2000" b="0" i="0" dirty="0" err="1">
                <a:effectLst/>
                <a:highlight>
                  <a:srgbClr val="FFFFFF"/>
                </a:highlight>
              </a:rPr>
              <a:t>ayırdı</a:t>
            </a:r>
            <a:r>
              <a:rPr lang="en-US" sz="2000" b="0" i="0" dirty="0">
                <a:effectLst/>
                <a:highlight>
                  <a:srgbClr val="FFFFFF"/>
                </a:highlight>
              </a:rPr>
              <a:t>. Her </a:t>
            </a:r>
            <a:r>
              <a:rPr lang="en-US" sz="2000" b="0" i="0" dirty="0" err="1">
                <a:effectLst/>
                <a:highlight>
                  <a:srgbClr val="FFFFFF"/>
                </a:highlight>
              </a:rPr>
              <a:t>bir</a:t>
            </a:r>
            <a:r>
              <a:rPr lang="en-US" sz="2000" b="0" i="0" dirty="0">
                <a:effectLst/>
                <a:highlight>
                  <a:srgbClr val="FFFFFF"/>
                </a:highlight>
              </a:rPr>
              <a:t> </a:t>
            </a:r>
            <a:r>
              <a:rPr lang="en-US" sz="2000" b="0" i="0" dirty="0" err="1">
                <a:effectLst/>
                <a:highlight>
                  <a:srgbClr val="FFFFFF"/>
                </a:highlight>
              </a:rPr>
              <a:t>kelime</a:t>
            </a:r>
            <a:r>
              <a:rPr lang="en-US" sz="2000" b="0" i="0" dirty="0">
                <a:effectLst/>
                <a:highlight>
                  <a:srgbClr val="FFFFFF"/>
                </a:highlight>
              </a:rPr>
              <a:t> </a:t>
            </a:r>
            <a:r>
              <a:rPr lang="en-US" sz="2000" b="0" i="0" dirty="0" err="1">
                <a:effectLst/>
                <a:highlight>
                  <a:srgbClr val="FFFFFF"/>
                </a:highlight>
              </a:rPr>
              <a:t>veya</a:t>
            </a:r>
            <a:r>
              <a:rPr lang="en-US" sz="2000" b="0" i="0" dirty="0">
                <a:effectLst/>
                <a:highlight>
                  <a:srgbClr val="FFFFFF"/>
                </a:highlight>
              </a:rPr>
              <a:t> alt </a:t>
            </a:r>
            <a:r>
              <a:rPr lang="en-US" sz="2000" b="0" i="0" dirty="0" err="1">
                <a:effectLst/>
                <a:highlight>
                  <a:srgbClr val="FFFFFF"/>
                </a:highlight>
              </a:rPr>
              <a:t>cümle</a:t>
            </a:r>
            <a:r>
              <a:rPr lang="en-US" sz="2000" b="0" i="0" dirty="0">
                <a:effectLst/>
                <a:highlight>
                  <a:srgbClr val="FFFFFF"/>
                </a:highlight>
              </a:rPr>
              <a:t> (</a:t>
            </a:r>
            <a:r>
              <a:rPr lang="en-US" sz="2000" b="0" i="0" dirty="0" err="1">
                <a:effectLst/>
                <a:highlight>
                  <a:srgbClr val="FFFFFF"/>
                </a:highlight>
              </a:rPr>
              <a:t>subword</a:t>
            </a:r>
            <a:r>
              <a:rPr lang="en-US" sz="2000" b="0" i="0" dirty="0">
                <a:effectLst/>
                <a:highlight>
                  <a:srgbClr val="FFFFFF"/>
                </a:highlight>
              </a:rPr>
              <a:t>), </a:t>
            </a:r>
            <a:r>
              <a:rPr lang="en-US" sz="2000" b="0" i="0" dirty="0" err="1">
                <a:effectLst/>
                <a:highlight>
                  <a:srgbClr val="FFFFFF"/>
                </a:highlight>
              </a:rPr>
              <a:t>bir</a:t>
            </a:r>
            <a:r>
              <a:rPr lang="en-US" sz="2000" b="0" i="0" dirty="0">
                <a:effectLst/>
                <a:highlight>
                  <a:srgbClr val="FFFFFF"/>
                </a:highlight>
              </a:rPr>
              <a:t> token </a:t>
            </a:r>
            <a:r>
              <a:rPr lang="en-US" sz="2000" b="0" i="0" dirty="0" err="1">
                <a:effectLst/>
                <a:highlight>
                  <a:srgbClr val="FFFFFF"/>
                </a:highlight>
              </a:rPr>
              <a:t>olarak</a:t>
            </a:r>
            <a:r>
              <a:rPr lang="en-US" sz="2000" b="0" i="0" dirty="0">
                <a:effectLst/>
                <a:highlight>
                  <a:srgbClr val="FFFFFF"/>
                </a:highlight>
              </a:rPr>
              <a:t> </a:t>
            </a:r>
            <a:r>
              <a:rPr lang="en-US" sz="2000" b="0" i="0" dirty="0" err="1">
                <a:effectLst/>
                <a:highlight>
                  <a:srgbClr val="FFFFFF"/>
                </a:highlight>
              </a:rPr>
              <a:t>temsil</a:t>
            </a:r>
            <a:r>
              <a:rPr lang="en-US" sz="2000" b="0" i="0" dirty="0">
                <a:effectLst/>
                <a:highlight>
                  <a:srgbClr val="FFFFFF"/>
                </a:highlight>
              </a:rPr>
              <a:t> </a:t>
            </a:r>
            <a:r>
              <a:rPr lang="en-US" sz="2000" b="0" i="0" dirty="0" err="1">
                <a:effectLst/>
                <a:highlight>
                  <a:srgbClr val="FFFFFF"/>
                </a:highlight>
              </a:rPr>
              <a:t>edildi</a:t>
            </a:r>
            <a:r>
              <a:rPr lang="en-US" sz="2000" b="0" i="0" dirty="0">
                <a:effectLst/>
                <a:highlight>
                  <a:srgbClr val="FFFFFF"/>
                </a:highlight>
              </a:rPr>
              <a:t>.</a:t>
            </a:r>
          </a:p>
          <a:p>
            <a:pPr indent="-228600">
              <a:lnSpc>
                <a:spcPct val="90000"/>
              </a:lnSpc>
              <a:spcAft>
                <a:spcPts val="600"/>
              </a:spcAft>
              <a:buFont typeface="Arial" panose="020B0604020202020204" pitchFamily="34" charset="0"/>
              <a:buChar char="•"/>
            </a:pPr>
            <a:r>
              <a:rPr lang="en-US" sz="2000" b="0" i="0" dirty="0">
                <a:effectLst/>
                <a:highlight>
                  <a:srgbClr val="FFFFFF"/>
                </a:highlight>
              </a:rPr>
              <a:t>BERT </a:t>
            </a:r>
            <a:r>
              <a:rPr lang="en-US" sz="2000" b="0" i="0" dirty="0" err="1">
                <a:effectLst/>
                <a:highlight>
                  <a:srgbClr val="FFFFFF"/>
                </a:highlight>
              </a:rPr>
              <a:t>modeli</a:t>
            </a:r>
            <a:r>
              <a:rPr lang="en-US" sz="2000" b="0" i="0" dirty="0">
                <a:effectLst/>
                <a:highlight>
                  <a:srgbClr val="FFFFFF"/>
                </a:highlight>
              </a:rPr>
              <a:t>, </a:t>
            </a:r>
            <a:r>
              <a:rPr lang="en-US" sz="2000" b="0" i="0" dirty="0" err="1">
                <a:effectLst/>
                <a:highlight>
                  <a:srgbClr val="FFFFFF"/>
                </a:highlight>
              </a:rPr>
              <a:t>metinlerin</a:t>
            </a:r>
            <a:r>
              <a:rPr lang="en-US" sz="2000" b="0" i="0" dirty="0">
                <a:effectLst/>
                <a:highlight>
                  <a:srgbClr val="FFFFFF"/>
                </a:highlight>
              </a:rPr>
              <a:t> </a:t>
            </a:r>
            <a:r>
              <a:rPr lang="en-US" sz="2000" b="0" i="0" dirty="0" err="1">
                <a:effectLst/>
                <a:highlight>
                  <a:srgbClr val="FFFFFF"/>
                </a:highlight>
              </a:rPr>
              <a:t>anlamını</a:t>
            </a:r>
            <a:r>
              <a:rPr lang="en-US" sz="2000" b="0" i="0" dirty="0">
                <a:effectLst/>
                <a:highlight>
                  <a:srgbClr val="FFFFFF"/>
                </a:highlight>
              </a:rPr>
              <a:t> </a:t>
            </a:r>
            <a:r>
              <a:rPr lang="en-US" sz="2000" b="0" i="0" dirty="0" err="1">
                <a:effectLst/>
                <a:highlight>
                  <a:srgbClr val="FFFFFF"/>
                </a:highlight>
              </a:rPr>
              <a:t>anlamak</a:t>
            </a:r>
            <a:r>
              <a:rPr lang="en-US" sz="2000" b="0" i="0" dirty="0">
                <a:effectLst/>
                <a:highlight>
                  <a:srgbClr val="FFFFFF"/>
                </a:highlight>
              </a:rPr>
              <a:t> </a:t>
            </a:r>
            <a:r>
              <a:rPr lang="en-US" sz="2000" b="0" i="0" dirty="0" err="1">
                <a:effectLst/>
                <a:highlight>
                  <a:srgbClr val="FFFFFF"/>
                </a:highlight>
              </a:rPr>
              <a:t>için</a:t>
            </a:r>
            <a:r>
              <a:rPr lang="en-US" sz="2000" b="0" i="0" dirty="0">
                <a:effectLst/>
                <a:highlight>
                  <a:srgbClr val="FFFFFF"/>
                </a:highlight>
              </a:rPr>
              <a:t> </a:t>
            </a:r>
            <a:r>
              <a:rPr lang="en-US" sz="2000" b="0" i="0" dirty="0" err="1">
                <a:effectLst/>
                <a:highlight>
                  <a:srgbClr val="FFFFFF"/>
                </a:highlight>
              </a:rPr>
              <a:t>kullanıldı</a:t>
            </a:r>
            <a:r>
              <a:rPr lang="en-US" sz="2000" b="0" i="0" dirty="0">
                <a:effectLst/>
                <a:highlight>
                  <a:srgbClr val="FFFFFF"/>
                </a:highlight>
              </a:rPr>
              <a:t>. Bu model, </a:t>
            </a:r>
            <a:r>
              <a:rPr lang="en-US" sz="2000" b="0" i="0" dirty="0" err="1">
                <a:effectLst/>
                <a:highlight>
                  <a:srgbClr val="FFFFFF"/>
                </a:highlight>
              </a:rPr>
              <a:t>büyük</a:t>
            </a:r>
            <a:r>
              <a:rPr lang="en-US" sz="2000" b="0" i="0" dirty="0">
                <a:effectLst/>
                <a:highlight>
                  <a:srgbClr val="FFFFFF"/>
                </a:highlight>
              </a:rPr>
              <a:t> </a:t>
            </a:r>
            <a:r>
              <a:rPr lang="en-US" sz="2000" b="0" i="0" dirty="0" err="1">
                <a:effectLst/>
                <a:highlight>
                  <a:srgbClr val="FFFFFF"/>
                </a:highlight>
              </a:rPr>
              <a:t>miktarda</a:t>
            </a:r>
            <a:r>
              <a:rPr lang="en-US" sz="2000" b="0" i="0" dirty="0">
                <a:effectLst/>
                <a:highlight>
                  <a:srgbClr val="FFFFFF"/>
                </a:highlight>
              </a:rPr>
              <a:t> </a:t>
            </a:r>
            <a:r>
              <a:rPr lang="en-US" sz="2000" b="0" i="0" dirty="0" err="1">
                <a:effectLst/>
                <a:highlight>
                  <a:srgbClr val="FFFFFF"/>
                </a:highlight>
              </a:rPr>
              <a:t>metin</a:t>
            </a:r>
            <a:r>
              <a:rPr lang="en-US" sz="2000" b="0" i="0" dirty="0">
                <a:effectLst/>
                <a:highlight>
                  <a:srgbClr val="FFFFFF"/>
                </a:highlight>
              </a:rPr>
              <a:t> </a:t>
            </a:r>
            <a:r>
              <a:rPr lang="en-US" sz="2000" b="0" i="0" dirty="0" err="1">
                <a:effectLst/>
                <a:highlight>
                  <a:srgbClr val="FFFFFF"/>
                </a:highlight>
              </a:rPr>
              <a:t>verisinde</a:t>
            </a:r>
            <a:r>
              <a:rPr lang="en-US" sz="2000" b="0" i="0" dirty="0">
                <a:effectLst/>
                <a:highlight>
                  <a:srgbClr val="FFFFFF"/>
                </a:highlight>
              </a:rPr>
              <a:t> </a:t>
            </a:r>
            <a:r>
              <a:rPr lang="en-US" sz="2000" b="0" i="0" dirty="0" err="1">
                <a:effectLst/>
                <a:highlight>
                  <a:srgbClr val="FFFFFF"/>
                </a:highlight>
              </a:rPr>
              <a:t>önceden</a:t>
            </a:r>
            <a:r>
              <a:rPr lang="en-US" sz="2000" b="0" i="0" dirty="0">
                <a:effectLst/>
                <a:highlight>
                  <a:srgbClr val="FFFFFF"/>
                </a:highlight>
              </a:rPr>
              <a:t> </a:t>
            </a:r>
            <a:r>
              <a:rPr lang="en-US" sz="2000" b="0" i="0" dirty="0" err="1">
                <a:effectLst/>
                <a:highlight>
                  <a:srgbClr val="FFFFFF"/>
                </a:highlight>
              </a:rPr>
              <a:t>eğitilmiş</a:t>
            </a:r>
            <a:r>
              <a:rPr lang="en-US" sz="2000" b="0" i="0" dirty="0">
                <a:effectLst/>
                <a:highlight>
                  <a:srgbClr val="FFFFFF"/>
                </a:highlight>
              </a:rPr>
              <a:t> </a:t>
            </a:r>
            <a:r>
              <a:rPr lang="en-US" sz="2000" b="0" i="0" dirty="0" err="1">
                <a:effectLst/>
                <a:highlight>
                  <a:srgbClr val="FFFFFF"/>
                </a:highlight>
              </a:rPr>
              <a:t>ve</a:t>
            </a:r>
            <a:r>
              <a:rPr lang="en-US" sz="2000" b="0" i="0" dirty="0">
                <a:effectLst/>
                <a:highlight>
                  <a:srgbClr val="FFFFFF"/>
                </a:highlight>
              </a:rPr>
              <a:t> </a:t>
            </a:r>
            <a:r>
              <a:rPr lang="en-US" sz="2000" b="0" i="0" dirty="0" err="1">
                <a:effectLst/>
                <a:highlight>
                  <a:srgbClr val="FFFFFF"/>
                </a:highlight>
              </a:rPr>
              <a:t>genel</a:t>
            </a:r>
            <a:r>
              <a:rPr lang="en-US" sz="2000" b="0" i="0" dirty="0">
                <a:effectLst/>
                <a:highlight>
                  <a:srgbClr val="FFFFFF"/>
                </a:highlight>
              </a:rPr>
              <a:t> </a:t>
            </a:r>
            <a:r>
              <a:rPr lang="en-US" sz="2000" b="0" i="0" dirty="0" err="1">
                <a:effectLst/>
                <a:highlight>
                  <a:srgbClr val="FFFFFF"/>
                </a:highlight>
              </a:rPr>
              <a:t>bir</a:t>
            </a:r>
            <a:r>
              <a:rPr lang="en-US" sz="2000" b="0" i="0" dirty="0">
                <a:effectLst/>
                <a:highlight>
                  <a:srgbClr val="FFFFFF"/>
                </a:highlight>
              </a:rPr>
              <a:t> </a:t>
            </a:r>
            <a:r>
              <a:rPr lang="en-US" sz="2000" b="0" i="0" dirty="0" err="1">
                <a:effectLst/>
                <a:highlight>
                  <a:srgbClr val="FFFFFF"/>
                </a:highlight>
              </a:rPr>
              <a:t>dil</a:t>
            </a:r>
            <a:r>
              <a:rPr lang="en-US" sz="2000" b="0" i="0" dirty="0">
                <a:effectLst/>
                <a:highlight>
                  <a:srgbClr val="FFFFFF"/>
                </a:highlight>
              </a:rPr>
              <a:t> </a:t>
            </a:r>
            <a:r>
              <a:rPr lang="en-US" sz="2000" b="0" i="0" dirty="0" err="1">
                <a:effectLst/>
                <a:highlight>
                  <a:srgbClr val="FFFFFF"/>
                </a:highlight>
              </a:rPr>
              <a:t>modeli</a:t>
            </a:r>
            <a:r>
              <a:rPr lang="en-US" sz="2000" b="0" i="0" dirty="0">
                <a:effectLst/>
                <a:highlight>
                  <a:srgbClr val="FFFFFF"/>
                </a:highlight>
              </a:rPr>
              <a:t> </a:t>
            </a:r>
            <a:r>
              <a:rPr lang="en-US" sz="2000" b="0" i="0" dirty="0" err="1">
                <a:effectLst/>
                <a:highlight>
                  <a:srgbClr val="FFFFFF"/>
                </a:highlight>
              </a:rPr>
              <a:t>öğrenmiştir</a:t>
            </a:r>
            <a:r>
              <a:rPr lang="en-US" sz="2000" b="0" i="0" dirty="0">
                <a:effectLst/>
                <a:highlight>
                  <a:srgbClr val="FFFFFF"/>
                </a:highlight>
              </a:rPr>
              <a:t>.</a:t>
            </a:r>
          </a:p>
          <a:p>
            <a:pPr>
              <a:lnSpc>
                <a:spcPct val="90000"/>
              </a:lnSpc>
              <a:spcAft>
                <a:spcPts val="600"/>
              </a:spcAft>
            </a:pPr>
            <a:r>
              <a:rPr lang="en-US" sz="2000" b="1" i="0" dirty="0">
                <a:effectLst/>
                <a:highlight>
                  <a:srgbClr val="FFFFFF"/>
                </a:highlight>
              </a:rPr>
              <a:t>2. </a:t>
            </a:r>
            <a:r>
              <a:rPr lang="en-US" sz="2000" b="1" i="0" dirty="0" err="1">
                <a:effectLst/>
                <a:highlight>
                  <a:srgbClr val="FFFFFF"/>
                </a:highlight>
              </a:rPr>
              <a:t>Özellik</a:t>
            </a:r>
            <a:r>
              <a:rPr lang="en-US" sz="2000" b="1" i="0" dirty="0">
                <a:effectLst/>
                <a:highlight>
                  <a:srgbClr val="FFFFFF"/>
                </a:highlight>
              </a:rPr>
              <a:t> </a:t>
            </a:r>
            <a:r>
              <a:rPr lang="en-US" sz="2000" b="1" i="0" dirty="0" err="1">
                <a:effectLst/>
                <a:highlight>
                  <a:srgbClr val="FFFFFF"/>
                </a:highlight>
              </a:rPr>
              <a:t>Vektörlerinin</a:t>
            </a:r>
            <a:r>
              <a:rPr lang="en-US" sz="2000" b="1" i="0" dirty="0">
                <a:effectLst/>
                <a:highlight>
                  <a:srgbClr val="FFFFFF"/>
                </a:highlight>
              </a:rPr>
              <a:t> </a:t>
            </a:r>
            <a:r>
              <a:rPr lang="en-US" sz="2000" b="1" i="0" dirty="0" err="1">
                <a:effectLst/>
                <a:highlight>
                  <a:srgbClr val="FFFFFF"/>
                </a:highlight>
              </a:rPr>
              <a:t>İşlenmesi</a:t>
            </a:r>
            <a:r>
              <a:rPr lang="en-US" sz="2000" b="1" i="0" dirty="0">
                <a:effectLst/>
                <a:highlight>
                  <a:srgbClr val="FFFFFF"/>
                </a:highlight>
              </a:rPr>
              <a:t>:</a:t>
            </a:r>
            <a:endParaRPr lang="en-US" sz="2000" b="0" i="0" dirty="0">
              <a:effectLst/>
              <a:highlight>
                <a:srgbClr val="FFFFFF"/>
              </a:highlight>
            </a:endParaRPr>
          </a:p>
          <a:p>
            <a:pPr indent="-228600">
              <a:lnSpc>
                <a:spcPct val="90000"/>
              </a:lnSpc>
              <a:spcAft>
                <a:spcPts val="600"/>
              </a:spcAft>
              <a:buFont typeface="Arial" panose="020B0604020202020204" pitchFamily="34" charset="0"/>
              <a:buChar char="•"/>
            </a:pPr>
            <a:r>
              <a:rPr lang="en-US" sz="2000" b="0" i="0" dirty="0">
                <a:effectLst/>
                <a:highlight>
                  <a:srgbClr val="FFFFFF"/>
                </a:highlight>
              </a:rPr>
              <a:t>CV </a:t>
            </a:r>
            <a:r>
              <a:rPr lang="en-US" sz="2000" b="0" i="0" dirty="0" err="1">
                <a:effectLst/>
                <a:highlight>
                  <a:srgbClr val="FFFFFF"/>
                </a:highlight>
              </a:rPr>
              <a:t>ve</a:t>
            </a:r>
            <a:r>
              <a:rPr lang="en-US" sz="2000" b="0" i="0" dirty="0">
                <a:effectLst/>
                <a:highlight>
                  <a:srgbClr val="FFFFFF"/>
                </a:highlight>
              </a:rPr>
              <a:t> startup </a:t>
            </a:r>
            <a:r>
              <a:rPr lang="en-US" sz="2000" b="0" i="0" dirty="0" err="1">
                <a:effectLst/>
                <a:highlight>
                  <a:srgbClr val="FFFFFF"/>
                </a:highlight>
              </a:rPr>
              <a:t>metinleri</a:t>
            </a:r>
            <a:r>
              <a:rPr lang="en-US" sz="2000" b="0" i="0" dirty="0">
                <a:effectLst/>
                <a:highlight>
                  <a:srgbClr val="FFFFFF"/>
                </a:highlight>
              </a:rPr>
              <a:t> BERT </a:t>
            </a:r>
            <a:r>
              <a:rPr lang="en-US" sz="2000" b="0" i="0" dirty="0" err="1">
                <a:effectLst/>
                <a:highlight>
                  <a:srgbClr val="FFFFFF"/>
                </a:highlight>
              </a:rPr>
              <a:t>modeli</a:t>
            </a:r>
            <a:r>
              <a:rPr lang="en-US" sz="2000" b="0" i="0" dirty="0">
                <a:effectLst/>
                <a:highlight>
                  <a:srgbClr val="FFFFFF"/>
                </a:highlight>
              </a:rPr>
              <a:t> </a:t>
            </a:r>
            <a:r>
              <a:rPr lang="en-US" sz="2000" b="0" i="0" dirty="0" err="1">
                <a:effectLst/>
                <a:highlight>
                  <a:srgbClr val="FFFFFF"/>
                </a:highlight>
              </a:rPr>
              <a:t>ile</a:t>
            </a:r>
            <a:r>
              <a:rPr lang="en-US" sz="2000" b="0" i="0" dirty="0">
                <a:effectLst/>
                <a:highlight>
                  <a:srgbClr val="FFFFFF"/>
                </a:highlight>
              </a:rPr>
              <a:t> </a:t>
            </a:r>
            <a:r>
              <a:rPr lang="en-US" sz="2000" b="0" i="0" dirty="0" err="1">
                <a:effectLst/>
                <a:highlight>
                  <a:srgbClr val="FFFFFF"/>
                </a:highlight>
              </a:rPr>
              <a:t>işlenerek</a:t>
            </a:r>
            <a:r>
              <a:rPr lang="en-US" sz="2000" b="0" i="0" dirty="0">
                <a:effectLst/>
                <a:highlight>
                  <a:srgbClr val="FFFFFF"/>
                </a:highlight>
              </a:rPr>
              <a:t> </a:t>
            </a:r>
            <a:r>
              <a:rPr lang="en-US" sz="2000" b="0" i="0" dirty="0" err="1">
                <a:effectLst/>
                <a:highlight>
                  <a:srgbClr val="FFFFFF"/>
                </a:highlight>
              </a:rPr>
              <a:t>özellik</a:t>
            </a:r>
            <a:r>
              <a:rPr lang="en-US" sz="2000" b="0" i="0" dirty="0">
                <a:effectLst/>
                <a:highlight>
                  <a:srgbClr val="FFFFFF"/>
                </a:highlight>
              </a:rPr>
              <a:t> </a:t>
            </a:r>
            <a:r>
              <a:rPr lang="en-US" sz="2000" b="0" i="0" dirty="0" err="1">
                <a:effectLst/>
                <a:highlight>
                  <a:srgbClr val="FFFFFF"/>
                </a:highlight>
              </a:rPr>
              <a:t>vektörlerine</a:t>
            </a:r>
            <a:r>
              <a:rPr lang="en-US" sz="2000" b="0" i="0" dirty="0">
                <a:effectLst/>
                <a:highlight>
                  <a:srgbClr val="FFFFFF"/>
                </a:highlight>
              </a:rPr>
              <a:t> </a:t>
            </a:r>
            <a:r>
              <a:rPr lang="en-US" sz="2000" b="0" i="0" dirty="0" err="1">
                <a:effectLst/>
                <a:highlight>
                  <a:srgbClr val="FFFFFF"/>
                </a:highlight>
              </a:rPr>
              <a:t>dönüştürüldü</a:t>
            </a:r>
            <a:r>
              <a:rPr lang="en-US" sz="2000" b="0" i="0" dirty="0">
                <a:effectLst/>
                <a:highlight>
                  <a:srgbClr val="FFFFFF"/>
                </a:highlight>
              </a:rPr>
              <a:t>. Bu, </a:t>
            </a:r>
            <a:r>
              <a:rPr lang="en-US" sz="2000" b="0" i="0" dirty="0" err="1">
                <a:effectLst/>
                <a:highlight>
                  <a:srgbClr val="FFFFFF"/>
                </a:highlight>
              </a:rPr>
              <a:t>metin</a:t>
            </a:r>
            <a:r>
              <a:rPr lang="en-US" sz="2000" b="0" i="0" dirty="0">
                <a:effectLst/>
                <a:highlight>
                  <a:srgbClr val="FFFFFF"/>
                </a:highlight>
              </a:rPr>
              <a:t> </a:t>
            </a:r>
            <a:r>
              <a:rPr lang="en-US" sz="2000" b="0" i="0" dirty="0" err="1">
                <a:effectLst/>
                <a:highlight>
                  <a:srgbClr val="FFFFFF"/>
                </a:highlight>
              </a:rPr>
              <a:t>verilerini</a:t>
            </a:r>
            <a:r>
              <a:rPr lang="en-US" sz="2000" b="0" i="0" dirty="0">
                <a:effectLst/>
                <a:highlight>
                  <a:srgbClr val="FFFFFF"/>
                </a:highlight>
              </a:rPr>
              <a:t> </a:t>
            </a:r>
            <a:r>
              <a:rPr lang="en-US" sz="2000" b="0" i="0" dirty="0" err="1">
                <a:effectLst/>
                <a:highlight>
                  <a:srgbClr val="FFFFFF"/>
                </a:highlight>
              </a:rPr>
              <a:t>sayısal</a:t>
            </a:r>
            <a:r>
              <a:rPr lang="en-US" sz="2000" b="0" i="0" dirty="0">
                <a:effectLst/>
                <a:highlight>
                  <a:srgbClr val="FFFFFF"/>
                </a:highlight>
              </a:rPr>
              <a:t> </a:t>
            </a:r>
            <a:r>
              <a:rPr lang="en-US" sz="2000" b="0" i="0" dirty="0" err="1">
                <a:effectLst/>
                <a:highlight>
                  <a:srgbClr val="FFFFFF"/>
                </a:highlight>
              </a:rPr>
              <a:t>temsillere</a:t>
            </a:r>
            <a:r>
              <a:rPr lang="en-US" sz="2000" b="0" i="0" dirty="0">
                <a:effectLst/>
                <a:highlight>
                  <a:srgbClr val="FFFFFF"/>
                </a:highlight>
              </a:rPr>
              <a:t> </a:t>
            </a:r>
            <a:r>
              <a:rPr lang="en-US" sz="2000" b="0" i="0" dirty="0" err="1">
                <a:effectLst/>
                <a:highlight>
                  <a:srgbClr val="FFFFFF"/>
                </a:highlight>
              </a:rPr>
              <a:t>çevirme</a:t>
            </a:r>
            <a:r>
              <a:rPr lang="en-US" sz="2000" b="0" i="0" dirty="0">
                <a:effectLst/>
                <a:highlight>
                  <a:srgbClr val="FFFFFF"/>
                </a:highlight>
              </a:rPr>
              <a:t> </a:t>
            </a:r>
            <a:r>
              <a:rPr lang="en-US" sz="2000" b="0" i="0" dirty="0" err="1">
                <a:effectLst/>
                <a:highlight>
                  <a:srgbClr val="FFFFFF"/>
                </a:highlight>
              </a:rPr>
              <a:t>işlemidir</a:t>
            </a:r>
            <a:r>
              <a:rPr lang="en-US" sz="2000" b="0" i="0" dirty="0">
                <a:effectLst/>
                <a:highlight>
                  <a:srgbClr val="FFFFFF"/>
                </a:highlight>
              </a:rPr>
              <a:t>.</a:t>
            </a:r>
          </a:p>
          <a:p>
            <a:pPr indent="-228600">
              <a:lnSpc>
                <a:spcPct val="90000"/>
              </a:lnSpc>
              <a:spcAft>
                <a:spcPts val="600"/>
              </a:spcAft>
              <a:buFont typeface="Arial" panose="020B0604020202020204" pitchFamily="34" charset="0"/>
              <a:buChar char="•"/>
            </a:pPr>
            <a:r>
              <a:rPr lang="en-US" sz="2000" b="0" i="0" dirty="0">
                <a:effectLst/>
                <a:highlight>
                  <a:srgbClr val="FFFFFF"/>
                </a:highlight>
              </a:rPr>
              <a:t>Her </a:t>
            </a:r>
            <a:r>
              <a:rPr lang="en-US" sz="2000" b="0" i="0" dirty="0" err="1">
                <a:effectLst/>
                <a:highlight>
                  <a:srgbClr val="FFFFFF"/>
                </a:highlight>
              </a:rPr>
              <a:t>bir</a:t>
            </a:r>
            <a:r>
              <a:rPr lang="en-US" sz="2000" b="0" i="0" dirty="0">
                <a:effectLst/>
                <a:highlight>
                  <a:srgbClr val="FFFFFF"/>
                </a:highlight>
              </a:rPr>
              <a:t> token, BERT </a:t>
            </a:r>
            <a:r>
              <a:rPr lang="en-US" sz="2000" b="0" i="0" dirty="0" err="1">
                <a:effectLst/>
                <a:highlight>
                  <a:srgbClr val="FFFFFF"/>
                </a:highlight>
              </a:rPr>
              <a:t>modelindeki</a:t>
            </a:r>
            <a:r>
              <a:rPr lang="en-US" sz="2000" b="0" i="0" dirty="0">
                <a:effectLst/>
                <a:highlight>
                  <a:srgbClr val="FFFFFF"/>
                </a:highlight>
              </a:rPr>
              <a:t> </a:t>
            </a:r>
            <a:r>
              <a:rPr lang="en-US" sz="2000" b="0" i="0" dirty="0" err="1">
                <a:effectLst/>
                <a:highlight>
                  <a:srgbClr val="FFFFFF"/>
                </a:highlight>
              </a:rPr>
              <a:t>katmanlardan</a:t>
            </a:r>
            <a:r>
              <a:rPr lang="en-US" sz="2000" b="0" i="0" dirty="0">
                <a:effectLst/>
                <a:highlight>
                  <a:srgbClr val="FFFFFF"/>
                </a:highlight>
              </a:rPr>
              <a:t> </a:t>
            </a:r>
            <a:r>
              <a:rPr lang="en-US" sz="2000" b="0" i="0" dirty="0" err="1">
                <a:effectLst/>
                <a:highlight>
                  <a:srgbClr val="FFFFFF"/>
                </a:highlight>
              </a:rPr>
              <a:t>birine</a:t>
            </a:r>
            <a:r>
              <a:rPr lang="en-US" sz="2000" b="0" i="0" dirty="0">
                <a:effectLst/>
                <a:highlight>
                  <a:srgbClr val="FFFFFF"/>
                </a:highlight>
              </a:rPr>
              <a:t> </a:t>
            </a:r>
            <a:r>
              <a:rPr lang="en-US" sz="2000" b="0" i="0" dirty="0" err="1">
                <a:effectLst/>
                <a:highlight>
                  <a:srgbClr val="FFFFFF"/>
                </a:highlight>
              </a:rPr>
              <a:t>atanmış</a:t>
            </a:r>
            <a:r>
              <a:rPr lang="en-US" sz="2000" b="0" i="0" dirty="0">
                <a:effectLst/>
                <a:highlight>
                  <a:srgbClr val="FFFFFF"/>
                </a:highlight>
              </a:rPr>
              <a:t> </a:t>
            </a:r>
            <a:r>
              <a:rPr lang="en-US" sz="2000" b="0" i="0" dirty="0" err="1">
                <a:effectLst/>
                <a:highlight>
                  <a:srgbClr val="FFFFFF"/>
                </a:highlight>
              </a:rPr>
              <a:t>bir</a:t>
            </a:r>
            <a:r>
              <a:rPr lang="en-US" sz="2000" b="0" i="0" dirty="0">
                <a:effectLst/>
                <a:highlight>
                  <a:srgbClr val="FFFFFF"/>
                </a:highlight>
              </a:rPr>
              <a:t> </a:t>
            </a:r>
            <a:r>
              <a:rPr lang="en-US" sz="2000" b="0" i="0" dirty="0" err="1">
                <a:effectLst/>
                <a:highlight>
                  <a:srgbClr val="FFFFFF"/>
                </a:highlight>
              </a:rPr>
              <a:t>sayısal</a:t>
            </a:r>
            <a:r>
              <a:rPr lang="en-US" sz="2000" b="0" i="0" dirty="0">
                <a:effectLst/>
                <a:highlight>
                  <a:srgbClr val="FFFFFF"/>
                </a:highlight>
              </a:rPr>
              <a:t> </a:t>
            </a:r>
            <a:r>
              <a:rPr lang="en-US" sz="2000" b="0" i="0" dirty="0" err="1">
                <a:effectLst/>
                <a:highlight>
                  <a:srgbClr val="FFFFFF"/>
                </a:highlight>
              </a:rPr>
              <a:t>vektör</a:t>
            </a:r>
            <a:r>
              <a:rPr lang="en-US" sz="2000" b="0" i="0" dirty="0">
                <a:effectLst/>
                <a:highlight>
                  <a:srgbClr val="FFFFFF"/>
                </a:highlight>
              </a:rPr>
              <a:t> </a:t>
            </a:r>
            <a:r>
              <a:rPr lang="en-US" sz="2000" b="0" i="0" dirty="0" err="1">
                <a:effectLst/>
                <a:highlight>
                  <a:srgbClr val="FFFFFF"/>
                </a:highlight>
              </a:rPr>
              <a:t>ile</a:t>
            </a:r>
            <a:r>
              <a:rPr lang="en-US" sz="2000" b="0" i="0" dirty="0">
                <a:effectLst/>
                <a:highlight>
                  <a:srgbClr val="FFFFFF"/>
                </a:highlight>
              </a:rPr>
              <a:t> </a:t>
            </a:r>
            <a:r>
              <a:rPr lang="en-US" sz="2000" b="0" i="0" dirty="0" err="1">
                <a:effectLst/>
                <a:highlight>
                  <a:srgbClr val="FFFFFF"/>
                </a:highlight>
              </a:rPr>
              <a:t>temsil</a:t>
            </a:r>
            <a:r>
              <a:rPr lang="en-US" sz="2000" b="0" i="0" dirty="0">
                <a:effectLst/>
                <a:highlight>
                  <a:srgbClr val="FFFFFF"/>
                </a:highlight>
              </a:rPr>
              <a:t> </a:t>
            </a:r>
            <a:r>
              <a:rPr lang="en-US" sz="2000" b="0" i="0" dirty="0" err="1">
                <a:effectLst/>
                <a:highlight>
                  <a:srgbClr val="FFFFFF"/>
                </a:highlight>
              </a:rPr>
              <a:t>edildi</a:t>
            </a:r>
            <a:r>
              <a:rPr lang="en-US" sz="2000" b="0" i="0" dirty="0">
                <a:effectLst/>
                <a:highlight>
                  <a:srgbClr val="FFFFFF"/>
                </a:highlight>
              </a:rPr>
              <a:t>. Bu </a:t>
            </a:r>
            <a:r>
              <a:rPr lang="en-US" sz="2000" b="0" i="0" dirty="0" err="1">
                <a:effectLst/>
                <a:highlight>
                  <a:srgbClr val="FFFFFF"/>
                </a:highlight>
              </a:rPr>
              <a:t>vektörler</a:t>
            </a:r>
            <a:r>
              <a:rPr lang="en-US" sz="2000" b="0" i="0" dirty="0">
                <a:effectLst/>
                <a:highlight>
                  <a:srgbClr val="FFFFFF"/>
                </a:highlight>
              </a:rPr>
              <a:t>, </a:t>
            </a:r>
            <a:r>
              <a:rPr lang="en-US" sz="2000" b="0" i="0" dirty="0" err="1">
                <a:effectLst/>
                <a:highlight>
                  <a:srgbClr val="FFFFFF"/>
                </a:highlight>
              </a:rPr>
              <a:t>tokenlerin</a:t>
            </a:r>
            <a:r>
              <a:rPr lang="en-US" sz="2000" b="0" i="0" dirty="0">
                <a:effectLst/>
                <a:highlight>
                  <a:srgbClr val="FFFFFF"/>
                </a:highlight>
              </a:rPr>
              <a:t> </a:t>
            </a:r>
            <a:r>
              <a:rPr lang="en-US" sz="2000" b="0" i="0" dirty="0" err="1">
                <a:effectLst/>
                <a:highlight>
                  <a:srgbClr val="FFFFFF"/>
                </a:highlight>
              </a:rPr>
              <a:t>anlamını</a:t>
            </a:r>
            <a:r>
              <a:rPr lang="en-US" sz="2000" b="0" i="0" dirty="0">
                <a:effectLst/>
                <a:highlight>
                  <a:srgbClr val="FFFFFF"/>
                </a:highlight>
              </a:rPr>
              <a:t> </a:t>
            </a:r>
            <a:r>
              <a:rPr lang="en-US" sz="2000" b="0" i="0" dirty="0" err="1">
                <a:effectLst/>
                <a:highlight>
                  <a:srgbClr val="FFFFFF"/>
                </a:highlight>
              </a:rPr>
              <a:t>yakalamak</a:t>
            </a:r>
            <a:r>
              <a:rPr lang="en-US" sz="2000" b="0" i="0" dirty="0">
                <a:effectLst/>
                <a:highlight>
                  <a:srgbClr val="FFFFFF"/>
                </a:highlight>
              </a:rPr>
              <a:t> </a:t>
            </a:r>
            <a:r>
              <a:rPr lang="en-US" sz="2000" b="0" i="0" dirty="0" err="1">
                <a:effectLst/>
                <a:highlight>
                  <a:srgbClr val="FFFFFF"/>
                </a:highlight>
              </a:rPr>
              <a:t>için</a:t>
            </a:r>
            <a:r>
              <a:rPr lang="en-US" sz="2000" b="0" i="0" dirty="0">
                <a:effectLst/>
                <a:highlight>
                  <a:srgbClr val="FFFFFF"/>
                </a:highlight>
              </a:rPr>
              <a:t> </a:t>
            </a:r>
            <a:r>
              <a:rPr lang="en-US" sz="2000" b="0" i="0" dirty="0" err="1">
                <a:effectLst/>
                <a:highlight>
                  <a:srgbClr val="FFFFFF"/>
                </a:highlight>
              </a:rPr>
              <a:t>önceden</a:t>
            </a:r>
            <a:r>
              <a:rPr lang="en-US" sz="2000" b="0" i="0" dirty="0">
                <a:effectLst/>
                <a:highlight>
                  <a:srgbClr val="FFFFFF"/>
                </a:highlight>
              </a:rPr>
              <a:t> </a:t>
            </a:r>
            <a:r>
              <a:rPr lang="en-US" sz="2000" b="0" i="0" dirty="0" err="1">
                <a:effectLst/>
                <a:highlight>
                  <a:srgbClr val="FFFFFF"/>
                </a:highlight>
              </a:rPr>
              <a:t>eğitilmiş</a:t>
            </a:r>
            <a:r>
              <a:rPr lang="en-US" sz="2000" b="0" i="0" dirty="0">
                <a:effectLst/>
                <a:highlight>
                  <a:srgbClr val="FFFFFF"/>
                </a:highlight>
              </a:rPr>
              <a:t> </a:t>
            </a:r>
            <a:r>
              <a:rPr lang="en-US" sz="2000" b="0" i="0" dirty="0" err="1">
                <a:effectLst/>
                <a:highlight>
                  <a:srgbClr val="FFFFFF"/>
                </a:highlight>
              </a:rPr>
              <a:t>bir</a:t>
            </a:r>
            <a:r>
              <a:rPr lang="en-US" sz="2000" b="0" i="0" dirty="0">
                <a:effectLst/>
                <a:highlight>
                  <a:srgbClr val="FFFFFF"/>
                </a:highlight>
              </a:rPr>
              <a:t> </a:t>
            </a:r>
            <a:r>
              <a:rPr lang="en-US" sz="2000" b="0" i="0" dirty="0" err="1">
                <a:effectLst/>
                <a:highlight>
                  <a:srgbClr val="FFFFFF"/>
                </a:highlight>
              </a:rPr>
              <a:t>dil</a:t>
            </a:r>
            <a:r>
              <a:rPr lang="en-US" sz="2000" b="0" i="0" dirty="0">
                <a:effectLst/>
                <a:highlight>
                  <a:srgbClr val="FFFFFF"/>
                </a:highlight>
              </a:rPr>
              <a:t> </a:t>
            </a:r>
            <a:r>
              <a:rPr lang="en-US" sz="2000" b="0" i="0" dirty="0" err="1">
                <a:effectLst/>
                <a:highlight>
                  <a:srgbClr val="FFFFFF"/>
                </a:highlight>
              </a:rPr>
              <a:t>modelinden</a:t>
            </a:r>
            <a:r>
              <a:rPr lang="en-US" sz="2000" b="0" i="0" dirty="0">
                <a:effectLst/>
                <a:highlight>
                  <a:srgbClr val="FFFFFF"/>
                </a:highlight>
              </a:rPr>
              <a:t> </a:t>
            </a:r>
            <a:r>
              <a:rPr lang="en-US" sz="2000" b="0" i="0" dirty="0" err="1">
                <a:effectLst/>
                <a:highlight>
                  <a:srgbClr val="FFFFFF"/>
                </a:highlight>
              </a:rPr>
              <a:t>gelir</a:t>
            </a:r>
            <a:r>
              <a:rPr lang="en-US" sz="2000" b="0" i="0" dirty="0">
                <a:effectLst/>
                <a:highlight>
                  <a:srgbClr val="FFFFFF"/>
                </a:highlight>
              </a:rPr>
              <a:t>.</a:t>
            </a:r>
          </a:p>
          <a:p>
            <a:pPr indent="-228600">
              <a:lnSpc>
                <a:spcPct val="90000"/>
              </a:lnSpc>
              <a:spcAft>
                <a:spcPts val="600"/>
              </a:spcAft>
              <a:buFont typeface="Arial" panose="020B0604020202020204" pitchFamily="34" charset="0"/>
              <a:buChar char="•"/>
            </a:pPr>
            <a:r>
              <a:rPr lang="en-US" sz="2000" b="0" i="0" dirty="0">
                <a:effectLst/>
                <a:highlight>
                  <a:srgbClr val="FFFFFF"/>
                </a:highlight>
              </a:rPr>
              <a:t>Bu </a:t>
            </a:r>
            <a:r>
              <a:rPr lang="en-US" sz="2000" b="0" i="0" dirty="0" err="1">
                <a:effectLst/>
                <a:highlight>
                  <a:srgbClr val="FFFFFF"/>
                </a:highlight>
              </a:rPr>
              <a:t>sayısal</a:t>
            </a:r>
            <a:r>
              <a:rPr lang="en-US" sz="2000" b="0" i="0" dirty="0">
                <a:effectLst/>
                <a:highlight>
                  <a:srgbClr val="FFFFFF"/>
                </a:highlight>
              </a:rPr>
              <a:t> </a:t>
            </a:r>
            <a:r>
              <a:rPr lang="en-US" sz="2000" b="0" i="0" dirty="0" err="1">
                <a:effectLst/>
                <a:highlight>
                  <a:srgbClr val="FFFFFF"/>
                </a:highlight>
              </a:rPr>
              <a:t>temsiller</a:t>
            </a:r>
            <a:r>
              <a:rPr lang="en-US" sz="2000" b="0" i="0" dirty="0">
                <a:effectLst/>
                <a:highlight>
                  <a:srgbClr val="FFFFFF"/>
                </a:highlight>
              </a:rPr>
              <a:t>, </a:t>
            </a:r>
            <a:r>
              <a:rPr lang="en-US" sz="2000" b="0" i="0" dirty="0" err="1">
                <a:effectLst/>
                <a:highlight>
                  <a:srgbClr val="FFFFFF"/>
                </a:highlight>
              </a:rPr>
              <a:t>metnin</a:t>
            </a:r>
            <a:r>
              <a:rPr lang="en-US" sz="2000" b="0" i="0" dirty="0">
                <a:effectLst/>
                <a:highlight>
                  <a:srgbClr val="FFFFFF"/>
                </a:highlight>
              </a:rPr>
              <a:t> </a:t>
            </a:r>
            <a:r>
              <a:rPr lang="en-US" sz="2000" b="0" i="0" dirty="0" err="1">
                <a:effectLst/>
                <a:highlight>
                  <a:srgbClr val="FFFFFF"/>
                </a:highlight>
              </a:rPr>
              <a:t>içeriğini</a:t>
            </a:r>
            <a:r>
              <a:rPr lang="en-US" sz="2000" b="0" i="0" dirty="0">
                <a:effectLst/>
                <a:highlight>
                  <a:srgbClr val="FFFFFF"/>
                </a:highlight>
              </a:rPr>
              <a:t> </a:t>
            </a:r>
            <a:r>
              <a:rPr lang="en-US" sz="2000" b="0" i="0" dirty="0" err="1">
                <a:effectLst/>
                <a:highlight>
                  <a:srgbClr val="FFFFFF"/>
                </a:highlight>
              </a:rPr>
              <a:t>anlamak</a:t>
            </a:r>
            <a:r>
              <a:rPr lang="en-US" sz="2000" b="0" i="0" dirty="0">
                <a:effectLst/>
                <a:highlight>
                  <a:srgbClr val="FFFFFF"/>
                </a:highlight>
              </a:rPr>
              <a:t> </a:t>
            </a:r>
            <a:r>
              <a:rPr lang="en-US" sz="2000" b="0" i="0" dirty="0" err="1">
                <a:effectLst/>
                <a:highlight>
                  <a:srgbClr val="FFFFFF"/>
                </a:highlight>
              </a:rPr>
              <a:t>ve</a:t>
            </a:r>
            <a:r>
              <a:rPr lang="en-US" sz="2000" b="0" i="0" dirty="0">
                <a:effectLst/>
                <a:highlight>
                  <a:srgbClr val="FFFFFF"/>
                </a:highlight>
              </a:rPr>
              <a:t> </a:t>
            </a:r>
            <a:r>
              <a:rPr lang="en-US" sz="2000" b="0" i="0" dirty="0" err="1">
                <a:effectLst/>
                <a:highlight>
                  <a:srgbClr val="FFFFFF"/>
                </a:highlight>
              </a:rPr>
              <a:t>benzerlikleri</a:t>
            </a:r>
            <a:r>
              <a:rPr lang="en-US" sz="2000" b="0" i="0" dirty="0">
                <a:effectLst/>
                <a:highlight>
                  <a:srgbClr val="FFFFFF"/>
                </a:highlight>
              </a:rPr>
              <a:t> </a:t>
            </a:r>
            <a:r>
              <a:rPr lang="en-US" sz="2000" b="0" i="0" dirty="0" err="1">
                <a:effectLst/>
                <a:highlight>
                  <a:srgbClr val="FFFFFF"/>
                </a:highlight>
              </a:rPr>
              <a:t>belirlemek</a:t>
            </a:r>
            <a:r>
              <a:rPr lang="en-US" sz="2000" b="0" i="0" dirty="0">
                <a:effectLst/>
                <a:highlight>
                  <a:srgbClr val="FFFFFF"/>
                </a:highlight>
              </a:rPr>
              <a:t> </a:t>
            </a:r>
            <a:r>
              <a:rPr lang="en-US" sz="2000" b="0" i="0" dirty="0" err="1">
                <a:effectLst/>
                <a:highlight>
                  <a:srgbClr val="FFFFFF"/>
                </a:highlight>
              </a:rPr>
              <a:t>için</a:t>
            </a:r>
            <a:r>
              <a:rPr lang="en-US" sz="2000" b="0" i="0" dirty="0">
                <a:effectLst/>
                <a:highlight>
                  <a:srgbClr val="FFFFFF"/>
                </a:highlight>
              </a:rPr>
              <a:t> </a:t>
            </a:r>
            <a:r>
              <a:rPr lang="en-US" sz="2000" b="0" i="0" dirty="0" err="1">
                <a:effectLst/>
                <a:highlight>
                  <a:srgbClr val="FFFFFF"/>
                </a:highlight>
              </a:rPr>
              <a:t>kullanılır</a:t>
            </a:r>
            <a:r>
              <a:rPr lang="en-US" sz="2000" b="0" i="0" dirty="0">
                <a:effectLst/>
                <a:highlight>
                  <a:srgbClr val="FFFFFF"/>
                </a:highlight>
              </a:rPr>
              <a:t>.</a:t>
            </a:r>
          </a:p>
        </p:txBody>
      </p:sp>
      <p:sp>
        <p:nvSpPr>
          <p:cNvPr id="8" name="Title 1">
            <a:extLst>
              <a:ext uri="{FF2B5EF4-FFF2-40B4-BE49-F238E27FC236}">
                <a16:creationId xmlns:a16="http://schemas.microsoft.com/office/drawing/2014/main" id="{B71693F3-934F-FB41-5193-4469461EB387}"/>
              </a:ext>
            </a:extLst>
          </p:cNvPr>
          <p:cNvSpPr>
            <a:spLocks noGrp="1"/>
          </p:cNvSpPr>
          <p:nvPr>
            <p:ph type="title"/>
          </p:nvPr>
        </p:nvSpPr>
        <p:spPr>
          <a:xfrm>
            <a:off x="3505200" y="0"/>
            <a:ext cx="7619129" cy="1783080"/>
          </a:xfrm>
        </p:spPr>
        <p:txBody>
          <a:bodyPr anchor="b">
            <a:noAutofit/>
          </a:bodyPr>
          <a:lstStyle/>
          <a:p>
            <a:r>
              <a:rPr lang="tr-TR" sz="3600" dirty="0"/>
              <a:t>BERT MODELİ ÇALIŞMA PRENSİBİ </a:t>
            </a:r>
            <a:br>
              <a:rPr lang="tr-TR" sz="3600" dirty="0"/>
            </a:br>
            <a:endParaRPr lang="tr-TR" sz="3600" dirty="0"/>
          </a:p>
        </p:txBody>
      </p:sp>
    </p:spTree>
    <p:extLst>
      <p:ext uri="{BB962C8B-B14F-4D97-AF65-F5344CB8AC3E}">
        <p14:creationId xmlns:p14="http://schemas.microsoft.com/office/powerpoint/2010/main" val="148863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D8E39-EA14-4679-9655-1BFF5A7B6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çizgi film, otomat, kişi, şahıs içeren bir resim&#10;&#10;Açıklama otomatik olarak oluşturuldu">
            <a:extLst>
              <a:ext uri="{FF2B5EF4-FFF2-40B4-BE49-F238E27FC236}">
                <a16:creationId xmlns:a16="http://schemas.microsoft.com/office/drawing/2014/main" id="{9D98E569-0A68-6CA2-8E54-0055406A1FE3}"/>
              </a:ext>
            </a:extLst>
          </p:cNvPr>
          <p:cNvPicPr>
            <a:picLocks noChangeAspect="1"/>
          </p:cNvPicPr>
          <p:nvPr/>
        </p:nvPicPr>
        <p:blipFill rotWithShape="1">
          <a:blip r:embed="rId2">
            <a:extLst>
              <a:ext uri="{28A0092B-C50C-407E-A947-70E740481C1C}">
                <a14:useLocalDpi xmlns:a14="http://schemas.microsoft.com/office/drawing/2010/main" val="0"/>
              </a:ext>
            </a:extLst>
          </a:blip>
          <a:srcRect t="37456" b="6294"/>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3" name="İçerik Yer Tutucusu 2">
            <a:extLst>
              <a:ext uri="{FF2B5EF4-FFF2-40B4-BE49-F238E27FC236}">
                <a16:creationId xmlns:a16="http://schemas.microsoft.com/office/drawing/2014/main" id="{9AC9ABAC-AC8C-68F4-7A91-F8EE8349F214}"/>
              </a:ext>
            </a:extLst>
          </p:cNvPr>
          <p:cNvSpPr>
            <a:spLocks noGrp="1"/>
          </p:cNvSpPr>
          <p:nvPr>
            <p:ph idx="1"/>
          </p:nvPr>
        </p:nvSpPr>
        <p:spPr>
          <a:xfrm>
            <a:off x="5801709" y="2808514"/>
            <a:ext cx="5552089" cy="3411311"/>
          </a:xfrm>
        </p:spPr>
        <p:txBody>
          <a:bodyPr>
            <a:normAutofit/>
          </a:bodyPr>
          <a:lstStyle/>
          <a:p>
            <a:pPr indent="-228600">
              <a:spcAft>
                <a:spcPts val="600"/>
              </a:spcAft>
              <a:buFont typeface="Arial" panose="020B0604020202020204" pitchFamily="34" charset="0"/>
              <a:buChar char="•"/>
            </a:pPr>
            <a:r>
              <a:rPr lang="en-US" sz="1800" b="1" i="0" dirty="0">
                <a:effectLst/>
                <a:highlight>
                  <a:srgbClr val="FFFFFF"/>
                </a:highlight>
              </a:rPr>
              <a:t>3. </a:t>
            </a:r>
            <a:r>
              <a:rPr lang="en-US" sz="1800" b="1" i="0" dirty="0" err="1">
                <a:effectLst/>
                <a:highlight>
                  <a:srgbClr val="FFFFFF"/>
                </a:highlight>
              </a:rPr>
              <a:t>Modelin</a:t>
            </a:r>
            <a:r>
              <a:rPr lang="en-US" sz="1800" b="1" i="0" dirty="0">
                <a:effectLst/>
                <a:highlight>
                  <a:srgbClr val="FFFFFF"/>
                </a:highlight>
              </a:rPr>
              <a:t> </a:t>
            </a:r>
            <a:r>
              <a:rPr lang="en-US" sz="1800" b="1" i="0" dirty="0" err="1">
                <a:effectLst/>
                <a:highlight>
                  <a:srgbClr val="FFFFFF"/>
                </a:highlight>
              </a:rPr>
              <a:t>Uygulanması</a:t>
            </a:r>
            <a:r>
              <a:rPr lang="en-US" sz="1800" b="1" i="0" dirty="0">
                <a:effectLst/>
                <a:highlight>
                  <a:srgbClr val="FFFFFF"/>
                </a:highlight>
              </a:rPr>
              <a:t>:</a:t>
            </a:r>
            <a:endParaRPr lang="en-US" sz="1800" b="0" i="0" dirty="0">
              <a:effectLst/>
              <a:highlight>
                <a:srgbClr val="FFFFFF"/>
              </a:highlight>
            </a:endParaRPr>
          </a:p>
          <a:p>
            <a:pPr indent="-228600">
              <a:spcAft>
                <a:spcPts val="600"/>
              </a:spcAft>
              <a:buFont typeface="Arial" panose="020B0604020202020204" pitchFamily="34" charset="0"/>
              <a:buChar char="•"/>
            </a:pPr>
            <a:r>
              <a:rPr lang="en-US" sz="1800" b="0" i="0" dirty="0">
                <a:effectLst/>
                <a:highlight>
                  <a:srgbClr val="FFFFFF"/>
                </a:highlight>
              </a:rPr>
              <a:t>Son </a:t>
            </a:r>
            <a:r>
              <a:rPr lang="en-US" sz="1800" b="0" i="0" dirty="0" err="1">
                <a:effectLst/>
                <a:highlight>
                  <a:srgbClr val="FFFFFF"/>
                </a:highlight>
              </a:rPr>
              <a:t>gizli</a:t>
            </a:r>
            <a:r>
              <a:rPr lang="en-US" sz="1800" b="0" i="0" dirty="0">
                <a:effectLst/>
                <a:highlight>
                  <a:srgbClr val="FFFFFF"/>
                </a:highlight>
              </a:rPr>
              <a:t> </a:t>
            </a:r>
            <a:r>
              <a:rPr lang="en-US" sz="1800" b="0" i="0" dirty="0" err="1">
                <a:effectLst/>
                <a:highlight>
                  <a:srgbClr val="FFFFFF"/>
                </a:highlight>
              </a:rPr>
              <a:t>katmanın</a:t>
            </a:r>
            <a:r>
              <a:rPr lang="en-US" sz="1800" b="0" i="0" dirty="0">
                <a:effectLst/>
                <a:highlight>
                  <a:srgbClr val="FFFFFF"/>
                </a:highlight>
              </a:rPr>
              <a:t> </a:t>
            </a:r>
            <a:r>
              <a:rPr lang="en-US" sz="1800" b="0" i="0" dirty="0" err="1">
                <a:effectLst/>
                <a:highlight>
                  <a:srgbClr val="FFFFFF"/>
                </a:highlight>
              </a:rPr>
              <a:t>çıkışı</a:t>
            </a:r>
            <a:r>
              <a:rPr lang="en-US" sz="1800" b="0" i="0" dirty="0">
                <a:effectLst/>
                <a:highlight>
                  <a:srgbClr val="FFFFFF"/>
                </a:highlight>
              </a:rPr>
              <a:t>, BERT </a:t>
            </a:r>
            <a:r>
              <a:rPr lang="en-US" sz="1800" b="0" i="0" dirty="0" err="1">
                <a:effectLst/>
                <a:highlight>
                  <a:srgbClr val="FFFFFF"/>
                </a:highlight>
              </a:rPr>
              <a:t>modelinin</a:t>
            </a:r>
            <a:r>
              <a:rPr lang="en-US" sz="1800" b="0" i="0" dirty="0">
                <a:effectLst/>
                <a:highlight>
                  <a:srgbClr val="FFFFFF"/>
                </a:highlight>
              </a:rPr>
              <a:t> </a:t>
            </a:r>
            <a:r>
              <a:rPr lang="en-US" sz="1800" b="0" i="0" dirty="0" err="1">
                <a:effectLst/>
                <a:highlight>
                  <a:srgbClr val="FFFFFF"/>
                </a:highlight>
              </a:rPr>
              <a:t>en</a:t>
            </a:r>
            <a:r>
              <a:rPr lang="en-US" sz="1800" b="0" i="0" dirty="0">
                <a:effectLst/>
                <a:highlight>
                  <a:srgbClr val="FFFFFF"/>
                </a:highlight>
              </a:rPr>
              <a:t> </a:t>
            </a:r>
            <a:r>
              <a:rPr lang="en-US" sz="1800" b="0" i="0" dirty="0" err="1">
                <a:effectLst/>
                <a:highlight>
                  <a:srgbClr val="FFFFFF"/>
                </a:highlight>
              </a:rPr>
              <a:t>kapsamlı</a:t>
            </a:r>
            <a:r>
              <a:rPr lang="en-US" sz="1800" b="0" i="0" dirty="0">
                <a:effectLst/>
                <a:highlight>
                  <a:srgbClr val="FFFFFF"/>
                </a:highlight>
              </a:rPr>
              <a:t> </a:t>
            </a:r>
            <a:r>
              <a:rPr lang="en-US" sz="1800" b="0" i="0" dirty="0" err="1">
                <a:effectLst/>
                <a:highlight>
                  <a:srgbClr val="FFFFFF"/>
                </a:highlight>
              </a:rPr>
              <a:t>ve</a:t>
            </a:r>
            <a:r>
              <a:rPr lang="en-US" sz="1800" b="0" i="0" dirty="0">
                <a:effectLst/>
                <a:highlight>
                  <a:srgbClr val="FFFFFF"/>
                </a:highlight>
              </a:rPr>
              <a:t> </a:t>
            </a:r>
            <a:r>
              <a:rPr lang="en-US" sz="1800" b="0" i="0" dirty="0" err="1">
                <a:effectLst/>
                <a:highlight>
                  <a:srgbClr val="FFFFFF"/>
                </a:highlight>
              </a:rPr>
              <a:t>genel</a:t>
            </a:r>
            <a:r>
              <a:rPr lang="en-US" sz="1800" b="0" i="0" dirty="0">
                <a:effectLst/>
                <a:highlight>
                  <a:srgbClr val="FFFFFF"/>
                </a:highlight>
              </a:rPr>
              <a:t> </a:t>
            </a:r>
            <a:r>
              <a:rPr lang="en-US" sz="1800" b="0" i="0" dirty="0" err="1">
                <a:effectLst/>
                <a:highlight>
                  <a:srgbClr val="FFFFFF"/>
                </a:highlight>
              </a:rPr>
              <a:t>temsili</a:t>
            </a:r>
            <a:r>
              <a:rPr lang="en-US" sz="1800" b="0" i="0" dirty="0">
                <a:effectLst/>
                <a:highlight>
                  <a:srgbClr val="FFFFFF"/>
                </a:highlight>
              </a:rPr>
              <a:t> </a:t>
            </a:r>
            <a:r>
              <a:rPr lang="en-US" sz="1800" b="0" i="0" dirty="0" err="1">
                <a:effectLst/>
                <a:highlight>
                  <a:srgbClr val="FFFFFF"/>
                </a:highlight>
              </a:rPr>
              <a:t>sağladığı</a:t>
            </a:r>
            <a:r>
              <a:rPr lang="en-US" sz="1800" b="0" i="0" dirty="0">
                <a:effectLst/>
                <a:highlight>
                  <a:srgbClr val="FFFFFF"/>
                </a:highlight>
              </a:rPr>
              <a:t> </a:t>
            </a:r>
            <a:r>
              <a:rPr lang="en-US" sz="1800" b="0" i="0" dirty="0" err="1">
                <a:effectLst/>
                <a:highlight>
                  <a:srgbClr val="FFFFFF"/>
                </a:highlight>
              </a:rPr>
              <a:t>katmandır</a:t>
            </a:r>
            <a:r>
              <a:rPr lang="en-US" sz="1800" b="0" i="0" dirty="0">
                <a:effectLst/>
                <a:highlight>
                  <a:srgbClr val="FFFFFF"/>
                </a:highlight>
              </a:rPr>
              <a:t>. Bu </a:t>
            </a:r>
            <a:r>
              <a:rPr lang="en-US" sz="1800" b="0" i="0" dirty="0" err="1">
                <a:effectLst/>
                <a:highlight>
                  <a:srgbClr val="FFFFFF"/>
                </a:highlight>
              </a:rPr>
              <a:t>nedenle</a:t>
            </a:r>
            <a:r>
              <a:rPr lang="en-US" sz="1800" b="0" i="0" dirty="0">
                <a:effectLst/>
                <a:highlight>
                  <a:srgbClr val="FFFFFF"/>
                </a:highlight>
              </a:rPr>
              <a:t>, </a:t>
            </a:r>
            <a:r>
              <a:rPr lang="en-US" sz="1800" b="0" i="0" dirty="0" err="1">
                <a:effectLst/>
                <a:highlight>
                  <a:srgbClr val="FFFFFF"/>
                </a:highlight>
              </a:rPr>
              <a:t>metnin</a:t>
            </a:r>
            <a:r>
              <a:rPr lang="en-US" sz="1800" b="0" i="0" dirty="0">
                <a:effectLst/>
                <a:highlight>
                  <a:srgbClr val="FFFFFF"/>
                </a:highlight>
              </a:rPr>
              <a:t> </a:t>
            </a:r>
            <a:r>
              <a:rPr lang="en-US" sz="1800" b="0" i="0" dirty="0" err="1">
                <a:effectLst/>
                <a:highlight>
                  <a:srgbClr val="FFFFFF"/>
                </a:highlight>
              </a:rPr>
              <a:t>anlamını</a:t>
            </a:r>
            <a:r>
              <a:rPr lang="en-US" sz="1800" b="0" i="0" dirty="0">
                <a:effectLst/>
                <a:highlight>
                  <a:srgbClr val="FFFFFF"/>
                </a:highlight>
              </a:rPr>
              <a:t> </a:t>
            </a:r>
            <a:r>
              <a:rPr lang="en-US" sz="1800" b="0" i="0" dirty="0" err="1">
                <a:effectLst/>
                <a:highlight>
                  <a:srgbClr val="FFFFFF"/>
                </a:highlight>
              </a:rPr>
              <a:t>en</a:t>
            </a:r>
            <a:r>
              <a:rPr lang="en-US" sz="1800" b="0" i="0" dirty="0">
                <a:effectLst/>
                <a:highlight>
                  <a:srgbClr val="FFFFFF"/>
                </a:highlight>
              </a:rPr>
              <a:t> iyi </a:t>
            </a:r>
            <a:r>
              <a:rPr lang="en-US" sz="1800" b="0" i="0" dirty="0" err="1">
                <a:effectLst/>
                <a:highlight>
                  <a:srgbClr val="FFFFFF"/>
                </a:highlight>
              </a:rPr>
              <a:t>yansıtan</a:t>
            </a:r>
            <a:r>
              <a:rPr lang="en-US" sz="1800" b="0" i="0" dirty="0">
                <a:effectLst/>
                <a:highlight>
                  <a:srgbClr val="FFFFFF"/>
                </a:highlight>
              </a:rPr>
              <a:t> </a:t>
            </a:r>
            <a:r>
              <a:rPr lang="en-US" sz="1800" b="0" i="0" dirty="0" err="1">
                <a:effectLst/>
                <a:highlight>
                  <a:srgbClr val="FFFFFF"/>
                </a:highlight>
              </a:rPr>
              <a:t>özellik</a:t>
            </a:r>
            <a:r>
              <a:rPr lang="en-US" sz="1800" b="0" i="0" dirty="0">
                <a:effectLst/>
                <a:highlight>
                  <a:srgbClr val="FFFFFF"/>
                </a:highlight>
              </a:rPr>
              <a:t> </a:t>
            </a:r>
            <a:r>
              <a:rPr lang="en-US" sz="1800" b="0" i="0" dirty="0" err="1">
                <a:effectLst/>
                <a:highlight>
                  <a:srgbClr val="FFFFFF"/>
                </a:highlight>
              </a:rPr>
              <a:t>vektörlerini</a:t>
            </a:r>
            <a:r>
              <a:rPr lang="en-US" sz="1800" b="0" i="0" dirty="0">
                <a:effectLst/>
                <a:highlight>
                  <a:srgbClr val="FFFFFF"/>
                </a:highlight>
              </a:rPr>
              <a:t> </a:t>
            </a:r>
            <a:r>
              <a:rPr lang="en-US" sz="1800" b="0" i="0" dirty="0" err="1">
                <a:effectLst/>
                <a:highlight>
                  <a:srgbClr val="FFFFFF"/>
                </a:highlight>
              </a:rPr>
              <a:t>elde</a:t>
            </a:r>
            <a:r>
              <a:rPr lang="en-US" sz="1800" b="0" i="0" dirty="0">
                <a:effectLst/>
                <a:highlight>
                  <a:srgbClr val="FFFFFF"/>
                </a:highlight>
              </a:rPr>
              <a:t> </a:t>
            </a:r>
            <a:r>
              <a:rPr lang="en-US" sz="1800" b="0" i="0" dirty="0" err="1">
                <a:effectLst/>
                <a:highlight>
                  <a:srgbClr val="FFFFFF"/>
                </a:highlight>
              </a:rPr>
              <a:t>etmek</a:t>
            </a:r>
            <a:r>
              <a:rPr lang="en-US" sz="1800" b="0" i="0" dirty="0">
                <a:effectLst/>
                <a:highlight>
                  <a:srgbClr val="FFFFFF"/>
                </a:highlight>
              </a:rPr>
              <a:t> </a:t>
            </a:r>
            <a:r>
              <a:rPr lang="en-US" sz="1800" b="0" i="0" dirty="0" err="1">
                <a:effectLst/>
                <a:highlight>
                  <a:srgbClr val="FFFFFF"/>
                </a:highlight>
              </a:rPr>
              <a:t>için</a:t>
            </a:r>
            <a:r>
              <a:rPr lang="en-US" sz="1800" b="0" i="0" dirty="0">
                <a:effectLst/>
                <a:highlight>
                  <a:srgbClr val="FFFFFF"/>
                </a:highlight>
              </a:rPr>
              <a:t> </a:t>
            </a:r>
            <a:r>
              <a:rPr lang="en-US" sz="1800" b="0" i="0" dirty="0" err="1">
                <a:effectLst/>
                <a:highlight>
                  <a:srgbClr val="FFFFFF"/>
                </a:highlight>
              </a:rPr>
              <a:t>genellikle</a:t>
            </a:r>
            <a:r>
              <a:rPr lang="en-US" sz="1800" b="0" i="0" dirty="0">
                <a:effectLst/>
                <a:highlight>
                  <a:srgbClr val="FFFFFF"/>
                </a:highlight>
              </a:rPr>
              <a:t> </a:t>
            </a:r>
            <a:r>
              <a:rPr lang="en-US" sz="1800" b="0" i="0" dirty="0" err="1">
                <a:effectLst/>
                <a:highlight>
                  <a:srgbClr val="FFFFFF"/>
                </a:highlight>
              </a:rPr>
              <a:t>bu</a:t>
            </a:r>
            <a:r>
              <a:rPr lang="en-US" sz="1800" b="0" i="0" dirty="0">
                <a:effectLst/>
                <a:highlight>
                  <a:srgbClr val="FFFFFF"/>
                </a:highlight>
              </a:rPr>
              <a:t> </a:t>
            </a:r>
            <a:r>
              <a:rPr lang="en-US" sz="1800" b="0" i="0" dirty="0" err="1">
                <a:effectLst/>
                <a:highlight>
                  <a:srgbClr val="FFFFFF"/>
                </a:highlight>
              </a:rPr>
              <a:t>katman</a:t>
            </a:r>
            <a:r>
              <a:rPr lang="en-US" sz="1800" b="0" i="0" dirty="0">
                <a:effectLst/>
                <a:highlight>
                  <a:srgbClr val="FFFFFF"/>
                </a:highlight>
              </a:rPr>
              <a:t> </a:t>
            </a:r>
            <a:r>
              <a:rPr lang="en-US" sz="1800" b="0" i="0" dirty="0" err="1">
                <a:effectLst/>
                <a:highlight>
                  <a:srgbClr val="FFFFFF"/>
                </a:highlight>
              </a:rPr>
              <a:t>kullanılır</a:t>
            </a:r>
            <a:r>
              <a:rPr lang="en-US" sz="1800" b="0" i="0" dirty="0">
                <a:effectLst/>
                <a:highlight>
                  <a:srgbClr val="FFFFFF"/>
                </a:highlight>
              </a:rPr>
              <a:t>.</a:t>
            </a:r>
          </a:p>
          <a:p>
            <a:pPr indent="-228600">
              <a:spcAft>
                <a:spcPts val="600"/>
              </a:spcAft>
              <a:buFont typeface="Arial" panose="020B0604020202020204" pitchFamily="34" charset="0"/>
              <a:buChar char="•"/>
            </a:pPr>
            <a:r>
              <a:rPr lang="en-US" sz="1800" b="0" i="0" dirty="0" err="1">
                <a:effectLst/>
                <a:highlight>
                  <a:srgbClr val="FFFFFF"/>
                </a:highlight>
              </a:rPr>
              <a:t>Özellik</a:t>
            </a:r>
            <a:r>
              <a:rPr lang="en-US" sz="1800" b="0" i="0" dirty="0">
                <a:effectLst/>
                <a:highlight>
                  <a:srgbClr val="FFFFFF"/>
                </a:highlight>
              </a:rPr>
              <a:t> </a:t>
            </a:r>
            <a:r>
              <a:rPr lang="en-US" sz="1800" b="0" i="0" dirty="0" err="1">
                <a:effectLst/>
                <a:highlight>
                  <a:srgbClr val="FFFFFF"/>
                </a:highlight>
              </a:rPr>
              <a:t>çıkarma</a:t>
            </a:r>
            <a:r>
              <a:rPr lang="en-US" sz="1800" b="0" i="0" dirty="0">
                <a:effectLst/>
                <a:highlight>
                  <a:srgbClr val="FFFFFF"/>
                </a:highlight>
              </a:rPr>
              <a:t> </a:t>
            </a:r>
            <a:r>
              <a:rPr lang="en-US" sz="1800" b="0" i="0" dirty="0" err="1">
                <a:effectLst/>
                <a:highlight>
                  <a:srgbClr val="FFFFFF"/>
                </a:highlight>
              </a:rPr>
              <a:t>fonksiyonları</a:t>
            </a:r>
            <a:r>
              <a:rPr lang="en-US" sz="1800" b="0" i="0" dirty="0">
                <a:effectLst/>
                <a:highlight>
                  <a:srgbClr val="FFFFFF"/>
                </a:highlight>
              </a:rPr>
              <a:t> </a:t>
            </a:r>
            <a:r>
              <a:rPr lang="en-US" sz="1800" b="0" i="0" dirty="0" err="1">
                <a:effectLst/>
                <a:highlight>
                  <a:srgbClr val="FFFFFF"/>
                </a:highlight>
              </a:rPr>
              <a:t>kullanılarak</a:t>
            </a:r>
            <a:r>
              <a:rPr lang="en-US" sz="1800" b="0" i="0" dirty="0">
                <a:effectLst/>
                <a:highlight>
                  <a:srgbClr val="FFFFFF"/>
                </a:highlight>
              </a:rPr>
              <a:t> </a:t>
            </a:r>
            <a:r>
              <a:rPr lang="en-US" sz="1800" b="0" i="0" dirty="0" err="1">
                <a:effectLst/>
                <a:highlight>
                  <a:srgbClr val="FFFFFF"/>
                </a:highlight>
              </a:rPr>
              <a:t>metinden</a:t>
            </a:r>
            <a:r>
              <a:rPr lang="en-US" sz="1800" b="0" i="0" dirty="0">
                <a:effectLst/>
                <a:highlight>
                  <a:srgbClr val="FFFFFF"/>
                </a:highlight>
              </a:rPr>
              <a:t> </a:t>
            </a:r>
            <a:r>
              <a:rPr lang="en-US" sz="1800" b="0" i="0" dirty="0" err="1">
                <a:effectLst/>
                <a:highlight>
                  <a:srgbClr val="FFFFFF"/>
                </a:highlight>
              </a:rPr>
              <a:t>gömülü</a:t>
            </a:r>
            <a:r>
              <a:rPr lang="en-US" sz="1800" b="0" i="0" dirty="0">
                <a:effectLst/>
                <a:highlight>
                  <a:srgbClr val="FFFFFF"/>
                </a:highlight>
              </a:rPr>
              <a:t> </a:t>
            </a:r>
            <a:r>
              <a:rPr lang="en-US" sz="1800" b="0" i="0" dirty="0" err="1">
                <a:effectLst/>
                <a:highlight>
                  <a:srgbClr val="FFFFFF"/>
                </a:highlight>
              </a:rPr>
              <a:t>bir</a:t>
            </a:r>
            <a:r>
              <a:rPr lang="en-US" sz="1800" b="0" i="0" dirty="0">
                <a:effectLst/>
                <a:highlight>
                  <a:srgbClr val="FFFFFF"/>
                </a:highlight>
              </a:rPr>
              <a:t> </a:t>
            </a:r>
            <a:r>
              <a:rPr lang="en-US" sz="1800" b="0" i="0" dirty="0" err="1">
                <a:effectLst/>
                <a:highlight>
                  <a:srgbClr val="FFFFFF"/>
                </a:highlight>
              </a:rPr>
              <a:t>vektör</a:t>
            </a:r>
            <a:r>
              <a:rPr lang="en-US" sz="1800" b="0" i="0" dirty="0">
                <a:effectLst/>
                <a:highlight>
                  <a:srgbClr val="FFFFFF"/>
                </a:highlight>
              </a:rPr>
              <a:t> </a:t>
            </a:r>
            <a:r>
              <a:rPr lang="en-US" sz="1800" b="0" i="0" dirty="0" err="1">
                <a:effectLst/>
                <a:highlight>
                  <a:srgbClr val="FFFFFF"/>
                </a:highlight>
              </a:rPr>
              <a:t>elde</a:t>
            </a:r>
            <a:r>
              <a:rPr lang="en-US" sz="1800" b="0" i="0" dirty="0">
                <a:effectLst/>
                <a:highlight>
                  <a:srgbClr val="FFFFFF"/>
                </a:highlight>
              </a:rPr>
              <a:t> </a:t>
            </a:r>
            <a:r>
              <a:rPr lang="en-US" sz="1800" b="0" i="0" dirty="0" err="1">
                <a:effectLst/>
                <a:highlight>
                  <a:srgbClr val="FFFFFF"/>
                </a:highlight>
              </a:rPr>
              <a:t>edilir</a:t>
            </a:r>
            <a:r>
              <a:rPr lang="en-US" sz="1800" b="0" i="0" dirty="0">
                <a:effectLst/>
                <a:highlight>
                  <a:srgbClr val="FFFFFF"/>
                </a:highlight>
              </a:rPr>
              <a:t>. Bu </a:t>
            </a:r>
            <a:r>
              <a:rPr lang="en-US" sz="1800" b="0" i="0" dirty="0" err="1">
                <a:effectLst/>
                <a:highlight>
                  <a:srgbClr val="FFFFFF"/>
                </a:highlight>
              </a:rPr>
              <a:t>vektörler</a:t>
            </a:r>
            <a:r>
              <a:rPr lang="en-US" sz="1800" b="0" i="0" dirty="0">
                <a:effectLst/>
                <a:highlight>
                  <a:srgbClr val="FFFFFF"/>
                </a:highlight>
              </a:rPr>
              <a:t>, </a:t>
            </a:r>
            <a:r>
              <a:rPr lang="en-US" sz="1800" b="0" i="0" dirty="0" err="1">
                <a:effectLst/>
                <a:highlight>
                  <a:srgbClr val="FFFFFF"/>
                </a:highlight>
              </a:rPr>
              <a:t>metinler</a:t>
            </a:r>
            <a:r>
              <a:rPr lang="en-US" sz="1800" b="0" i="0" dirty="0">
                <a:effectLst/>
                <a:highlight>
                  <a:srgbClr val="FFFFFF"/>
                </a:highlight>
              </a:rPr>
              <a:t> </a:t>
            </a:r>
            <a:r>
              <a:rPr lang="en-US" sz="1800" b="0" i="0" dirty="0" err="1">
                <a:effectLst/>
                <a:highlight>
                  <a:srgbClr val="FFFFFF"/>
                </a:highlight>
              </a:rPr>
              <a:t>arasındaki</a:t>
            </a:r>
            <a:r>
              <a:rPr lang="en-US" sz="1800" b="0" i="0" dirty="0">
                <a:effectLst/>
                <a:highlight>
                  <a:srgbClr val="FFFFFF"/>
                </a:highlight>
              </a:rPr>
              <a:t> </a:t>
            </a:r>
            <a:r>
              <a:rPr lang="en-US" sz="1800" b="0" i="0" dirty="0" err="1">
                <a:effectLst/>
                <a:highlight>
                  <a:srgbClr val="FFFFFF"/>
                </a:highlight>
              </a:rPr>
              <a:t>benzerlikleri</a:t>
            </a:r>
            <a:r>
              <a:rPr lang="en-US" sz="1800" b="0" i="0" dirty="0">
                <a:effectLst/>
                <a:highlight>
                  <a:srgbClr val="FFFFFF"/>
                </a:highlight>
              </a:rPr>
              <a:t> </a:t>
            </a:r>
            <a:r>
              <a:rPr lang="en-US" sz="1800" b="0" i="0" dirty="0" err="1">
                <a:effectLst/>
                <a:highlight>
                  <a:srgbClr val="FFFFFF"/>
                </a:highlight>
              </a:rPr>
              <a:t>belirlemek</a:t>
            </a:r>
            <a:r>
              <a:rPr lang="en-US" sz="1800" b="0" i="0" dirty="0">
                <a:effectLst/>
                <a:highlight>
                  <a:srgbClr val="FFFFFF"/>
                </a:highlight>
              </a:rPr>
              <a:t> </a:t>
            </a:r>
            <a:r>
              <a:rPr lang="en-US" sz="1800" b="0" i="0" dirty="0" err="1">
                <a:effectLst/>
                <a:highlight>
                  <a:srgbClr val="FFFFFF"/>
                </a:highlight>
              </a:rPr>
              <a:t>için</a:t>
            </a:r>
            <a:r>
              <a:rPr lang="en-US" sz="1800" b="0" i="0" dirty="0">
                <a:effectLst/>
                <a:highlight>
                  <a:srgbClr val="FFFFFF"/>
                </a:highlight>
              </a:rPr>
              <a:t> </a:t>
            </a:r>
            <a:r>
              <a:rPr lang="en-US" sz="1800" b="0" i="0" dirty="0" err="1">
                <a:effectLst/>
                <a:highlight>
                  <a:srgbClr val="FFFFFF"/>
                </a:highlight>
              </a:rPr>
              <a:t>kullanılır</a:t>
            </a:r>
            <a:r>
              <a:rPr lang="en-US" sz="1800" b="0" i="0" dirty="0">
                <a:effectLst/>
                <a:highlight>
                  <a:srgbClr val="FFFFFF"/>
                </a:highlight>
              </a:rPr>
              <a:t>.</a:t>
            </a:r>
          </a:p>
          <a:p>
            <a:pPr indent="-228600">
              <a:spcAft>
                <a:spcPts val="600"/>
              </a:spcAft>
              <a:buFont typeface="Arial" panose="020B0604020202020204" pitchFamily="34" charset="0"/>
              <a:buChar char="•"/>
            </a:pPr>
            <a:r>
              <a:rPr lang="en-US" sz="1800" b="0" i="0" dirty="0" err="1">
                <a:effectLst/>
                <a:highlight>
                  <a:srgbClr val="FFFFFF"/>
                </a:highlight>
              </a:rPr>
              <a:t>Benzerlik</a:t>
            </a:r>
            <a:r>
              <a:rPr lang="en-US" sz="1800" b="0" i="0" dirty="0">
                <a:effectLst/>
                <a:highlight>
                  <a:srgbClr val="FFFFFF"/>
                </a:highlight>
              </a:rPr>
              <a:t> </a:t>
            </a:r>
            <a:r>
              <a:rPr lang="en-US" sz="1800" b="0" i="0" dirty="0" err="1">
                <a:effectLst/>
                <a:highlight>
                  <a:srgbClr val="FFFFFF"/>
                </a:highlight>
              </a:rPr>
              <a:t>hesaplaması</a:t>
            </a:r>
            <a:r>
              <a:rPr lang="en-US" sz="1800" b="0" i="0" dirty="0">
                <a:effectLst/>
                <a:highlight>
                  <a:srgbClr val="FFFFFF"/>
                </a:highlight>
              </a:rPr>
              <a:t>, </a:t>
            </a:r>
            <a:r>
              <a:rPr lang="en-US" sz="1800" b="0" i="0" dirty="0" err="1">
                <a:effectLst/>
                <a:highlight>
                  <a:srgbClr val="FFFFFF"/>
                </a:highlight>
              </a:rPr>
              <a:t>iki</a:t>
            </a:r>
            <a:r>
              <a:rPr lang="en-US" sz="1800" b="0" i="0" dirty="0">
                <a:effectLst/>
                <a:highlight>
                  <a:srgbClr val="FFFFFF"/>
                </a:highlight>
              </a:rPr>
              <a:t> </a:t>
            </a:r>
            <a:r>
              <a:rPr lang="en-US" sz="1800" b="0" i="0" dirty="0" err="1">
                <a:effectLst/>
                <a:highlight>
                  <a:srgbClr val="FFFFFF"/>
                </a:highlight>
              </a:rPr>
              <a:t>vektör</a:t>
            </a:r>
            <a:r>
              <a:rPr lang="en-US" sz="1800" b="0" i="0" dirty="0">
                <a:effectLst/>
                <a:highlight>
                  <a:srgbClr val="FFFFFF"/>
                </a:highlight>
              </a:rPr>
              <a:t> </a:t>
            </a:r>
            <a:r>
              <a:rPr lang="en-US" sz="1800" b="0" i="0" dirty="0" err="1">
                <a:effectLst/>
                <a:highlight>
                  <a:srgbClr val="FFFFFF"/>
                </a:highlight>
              </a:rPr>
              <a:t>arasındaki</a:t>
            </a:r>
            <a:r>
              <a:rPr lang="en-US" sz="1800" b="0" i="0" dirty="0">
                <a:effectLst/>
                <a:highlight>
                  <a:srgbClr val="FFFFFF"/>
                </a:highlight>
              </a:rPr>
              <a:t> </a:t>
            </a:r>
            <a:r>
              <a:rPr lang="en-US" sz="1800" b="0" i="0" dirty="0" err="1">
                <a:effectLst/>
                <a:highlight>
                  <a:srgbClr val="FFFFFF"/>
                </a:highlight>
              </a:rPr>
              <a:t>kozinüs</a:t>
            </a:r>
            <a:r>
              <a:rPr lang="en-US" sz="1800" b="0" i="0" dirty="0">
                <a:effectLst/>
                <a:highlight>
                  <a:srgbClr val="FFFFFF"/>
                </a:highlight>
              </a:rPr>
              <a:t> </a:t>
            </a:r>
            <a:r>
              <a:rPr lang="en-US" sz="1800" b="0" i="0" dirty="0" err="1">
                <a:effectLst/>
                <a:highlight>
                  <a:srgbClr val="FFFFFF"/>
                </a:highlight>
              </a:rPr>
              <a:t>benzerliğini</a:t>
            </a:r>
            <a:r>
              <a:rPr lang="en-US" sz="1800" b="0" i="0" dirty="0">
                <a:effectLst/>
                <a:highlight>
                  <a:srgbClr val="FFFFFF"/>
                </a:highlight>
              </a:rPr>
              <a:t> </a:t>
            </a:r>
            <a:r>
              <a:rPr lang="en-US" sz="1800" b="0" i="0" dirty="0" err="1">
                <a:effectLst/>
                <a:highlight>
                  <a:srgbClr val="FFFFFF"/>
                </a:highlight>
              </a:rPr>
              <a:t>kullanarak</a:t>
            </a:r>
            <a:r>
              <a:rPr lang="en-US" sz="1800" b="0" i="0" dirty="0">
                <a:effectLst/>
                <a:highlight>
                  <a:srgbClr val="FFFFFF"/>
                </a:highlight>
              </a:rPr>
              <a:t> </a:t>
            </a:r>
            <a:r>
              <a:rPr lang="en-US" sz="1800" b="0" i="0" dirty="0" err="1">
                <a:effectLst/>
                <a:highlight>
                  <a:srgbClr val="FFFFFF"/>
                </a:highlight>
              </a:rPr>
              <a:t>gerçekleştirilir</a:t>
            </a:r>
            <a:r>
              <a:rPr lang="en-US" sz="1800" b="0" i="0" dirty="0">
                <a:effectLst/>
                <a:highlight>
                  <a:srgbClr val="FFFFFF"/>
                </a:highlight>
              </a:rPr>
              <a:t>.</a:t>
            </a:r>
          </a:p>
          <a:p>
            <a:endParaRPr lang="tr-TR" sz="1800" dirty="0"/>
          </a:p>
        </p:txBody>
      </p:sp>
    </p:spTree>
    <p:extLst>
      <p:ext uri="{BB962C8B-B14F-4D97-AF65-F5344CB8AC3E}">
        <p14:creationId xmlns:p14="http://schemas.microsoft.com/office/powerpoint/2010/main" val="136659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descr="çizgi film, metin, oyuncak, heykelcik içeren bir resim&#10;&#10;Açıklama otomatik olarak oluşturuldu">
            <a:extLst>
              <a:ext uri="{FF2B5EF4-FFF2-40B4-BE49-F238E27FC236}">
                <a16:creationId xmlns:a16="http://schemas.microsoft.com/office/drawing/2014/main" id="{307500B7-E7BD-30BD-195D-145C5482A0A3}"/>
              </a:ext>
            </a:extLst>
          </p:cNvPr>
          <p:cNvPicPr>
            <a:picLocks noChangeAspect="1"/>
          </p:cNvPicPr>
          <p:nvPr/>
        </p:nvPicPr>
        <p:blipFill rotWithShape="1">
          <a:blip r:embed="rId2">
            <a:extLst>
              <a:ext uri="{28A0092B-C50C-407E-A947-70E740481C1C}">
                <a14:useLocalDpi xmlns:a14="http://schemas.microsoft.com/office/drawing/2010/main" val="0"/>
              </a:ext>
            </a:extLst>
          </a:blip>
          <a:srcRect t="28002" b="1075"/>
          <a:stretch/>
        </p:blipFill>
        <p:spPr>
          <a:xfrm>
            <a:off x="1" y="10"/>
            <a:ext cx="9143999"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15DD30F0-1DFD-2417-F58A-B346E986BC98}"/>
              </a:ext>
            </a:extLst>
          </p:cNvPr>
          <p:cNvSpPr>
            <a:spLocks noGrp="1"/>
          </p:cNvSpPr>
          <p:nvPr>
            <p:ph type="title"/>
          </p:nvPr>
        </p:nvSpPr>
        <p:spPr>
          <a:xfrm>
            <a:off x="7531610" y="365125"/>
            <a:ext cx="3822189" cy="1899912"/>
          </a:xfrm>
        </p:spPr>
        <p:txBody>
          <a:bodyPr>
            <a:normAutofit/>
          </a:bodyPr>
          <a:lstStyle/>
          <a:p>
            <a:r>
              <a:rPr lang="tr-TR" sz="4000" dirty="0"/>
              <a:t>SONUÇLAR</a:t>
            </a:r>
          </a:p>
        </p:txBody>
      </p:sp>
      <p:sp>
        <p:nvSpPr>
          <p:cNvPr id="3" name="İçerik Yer Tutucusu 2">
            <a:extLst>
              <a:ext uri="{FF2B5EF4-FFF2-40B4-BE49-F238E27FC236}">
                <a16:creationId xmlns:a16="http://schemas.microsoft.com/office/drawing/2014/main" id="{5DF237DE-A8D6-75F3-2470-0AE98BFA19B0}"/>
              </a:ext>
            </a:extLst>
          </p:cNvPr>
          <p:cNvSpPr>
            <a:spLocks noGrp="1"/>
          </p:cNvSpPr>
          <p:nvPr>
            <p:ph idx="1"/>
          </p:nvPr>
        </p:nvSpPr>
        <p:spPr>
          <a:xfrm>
            <a:off x="7304315" y="1883229"/>
            <a:ext cx="4887685" cy="4337277"/>
          </a:xfrm>
        </p:spPr>
        <p:txBody>
          <a:bodyPr>
            <a:normAutofit/>
          </a:bodyPr>
          <a:lstStyle/>
          <a:p>
            <a:pPr>
              <a:buFont typeface="Arial" panose="020B0604020202020204" pitchFamily="34" charset="0"/>
              <a:buChar char="•"/>
            </a:pPr>
            <a:r>
              <a:rPr lang="tr-TR" b="0" i="0" dirty="0">
                <a:effectLst/>
                <a:highlight>
                  <a:srgbClr val="FFFFFF"/>
                </a:highlight>
                <a:latin typeface="ui-sans-serif"/>
              </a:rPr>
              <a:t>Model 1 ve Model 2 karşılaştırıldığında, Model 2'nin daha yüksek başarıya ve doğruluğa sahip olduğu gözlemlendi. Bu, belirli bir katmandan özellik çıkarma ile daha spesifik veya ayrıntılı özelliklerin yakalanmasına olanak tanır.</a:t>
            </a:r>
          </a:p>
        </p:txBody>
      </p:sp>
    </p:spTree>
    <p:extLst>
      <p:ext uri="{BB962C8B-B14F-4D97-AF65-F5344CB8AC3E}">
        <p14:creationId xmlns:p14="http://schemas.microsoft.com/office/powerpoint/2010/main" val="2517411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EA037A-5C0F-6925-31D7-B857C6D34808}"/>
              </a:ext>
            </a:extLst>
          </p:cNvPr>
          <p:cNvSpPr>
            <a:spLocks noGrp="1"/>
          </p:cNvSpPr>
          <p:nvPr>
            <p:ph type="title"/>
          </p:nvPr>
        </p:nvSpPr>
        <p:spPr/>
        <p:txBody>
          <a:bodyPr>
            <a:normAutofit/>
          </a:bodyPr>
          <a:lstStyle/>
          <a:p>
            <a:r>
              <a:rPr lang="tr-TR" sz="4000" dirty="0"/>
              <a:t>MODEL-1 VE MODEL-2 ÇIKTILARININ KARŞILAŞTIRILMASI </a:t>
            </a:r>
          </a:p>
        </p:txBody>
      </p:sp>
      <p:graphicFrame>
        <p:nvGraphicFramePr>
          <p:cNvPr id="4" name="İçerik Yer Tutucusu 3">
            <a:extLst>
              <a:ext uri="{FF2B5EF4-FFF2-40B4-BE49-F238E27FC236}">
                <a16:creationId xmlns:a16="http://schemas.microsoft.com/office/drawing/2014/main" id="{026B598B-09F0-47BE-8746-B123019E71DC}"/>
              </a:ext>
            </a:extLst>
          </p:cNvPr>
          <p:cNvGraphicFramePr>
            <a:graphicFrameLocks noGrp="1"/>
          </p:cNvGraphicFramePr>
          <p:nvPr>
            <p:ph idx="1"/>
            <p:extLst>
              <p:ext uri="{D42A27DB-BD31-4B8C-83A1-F6EECF244321}">
                <p14:modId xmlns:p14="http://schemas.microsoft.com/office/powerpoint/2010/main" val="160071615"/>
              </p:ext>
            </p:extLst>
          </p:nvPr>
        </p:nvGraphicFramePr>
        <p:xfrm>
          <a:off x="838200" y="1773397"/>
          <a:ext cx="3929743" cy="1948704"/>
        </p:xfrm>
        <a:graphic>
          <a:graphicData uri="http://schemas.openxmlformats.org/drawingml/2006/table">
            <a:tbl>
              <a:tblPr>
                <a:tableStyleId>{5C22544A-7EE6-4342-B048-85BDC9FD1C3A}</a:tableStyleId>
              </a:tblPr>
              <a:tblGrid>
                <a:gridCol w="2208516">
                  <a:extLst>
                    <a:ext uri="{9D8B030D-6E8A-4147-A177-3AD203B41FA5}">
                      <a16:colId xmlns:a16="http://schemas.microsoft.com/office/drawing/2014/main" val="3022666007"/>
                    </a:ext>
                  </a:extLst>
                </a:gridCol>
                <a:gridCol w="1721227">
                  <a:extLst>
                    <a:ext uri="{9D8B030D-6E8A-4147-A177-3AD203B41FA5}">
                      <a16:colId xmlns:a16="http://schemas.microsoft.com/office/drawing/2014/main" val="766067169"/>
                    </a:ext>
                  </a:extLst>
                </a:gridCol>
              </a:tblGrid>
              <a:tr h="156073">
                <a:tc>
                  <a:txBody>
                    <a:bodyPr/>
                    <a:lstStyle/>
                    <a:p>
                      <a:pPr algn="ctr"/>
                      <a:r>
                        <a:rPr lang="tr-TR" sz="1200">
                          <a:effectLst/>
                        </a:rPr>
                        <a:t>Startup</a:t>
                      </a:r>
                      <a:endParaRPr lang="tr-T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200">
                          <a:effectLst/>
                        </a:rPr>
                        <a:t>Skor</a:t>
                      </a:r>
                      <a:endParaRPr lang="tr-T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27875927"/>
                  </a:ext>
                </a:extLst>
              </a:tr>
              <a:tr h="218393">
                <a:tc>
                  <a:txBody>
                    <a:bodyPr/>
                    <a:lstStyle/>
                    <a:p>
                      <a:pPr algn="ctr"/>
                      <a:r>
                        <a:rPr lang="tr-TR" sz="1200">
                          <a:effectLst/>
                        </a:rPr>
                        <a:t>Takeback Studios</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0.56</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363956119"/>
                  </a:ext>
                </a:extLst>
              </a:tr>
              <a:tr h="232483">
                <a:tc>
                  <a:txBody>
                    <a:bodyPr/>
                    <a:lstStyle/>
                    <a:p>
                      <a:pPr algn="ctr"/>
                      <a:r>
                        <a:rPr lang="tr-TR" sz="1200" u="none" strike="noStrike">
                          <a:effectLst/>
                          <a:hlinkClick r:id="rId2"/>
                        </a:rPr>
                        <a:t>Tenn.gg</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0.57</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62106969"/>
                  </a:ext>
                </a:extLst>
              </a:tr>
              <a:tr h="228148">
                <a:tc>
                  <a:txBody>
                    <a:bodyPr/>
                    <a:lstStyle/>
                    <a:p>
                      <a:pPr algn="ctr"/>
                      <a:r>
                        <a:rPr lang="tr-TR" sz="1200">
                          <a:effectLst/>
                        </a:rPr>
                        <a:t>Sheetsway</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0.66</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023793337"/>
                  </a:ext>
                </a:extLst>
              </a:tr>
              <a:tr h="230857">
                <a:tc>
                  <a:txBody>
                    <a:bodyPr/>
                    <a:lstStyle/>
                    <a:p>
                      <a:pPr algn="ctr"/>
                      <a:r>
                        <a:rPr lang="tr-TR" sz="1200" u="none" strike="noStrike">
                          <a:effectLst/>
                          <a:hlinkClick r:id="rId3"/>
                        </a:rPr>
                        <a:t>BiologyBuddy.ai</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dirty="0">
                          <a:effectLst/>
                        </a:rPr>
                        <a:t>0.67</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895470249"/>
                  </a:ext>
                </a:extLst>
              </a:tr>
              <a:tr h="220561">
                <a:tc>
                  <a:txBody>
                    <a:bodyPr/>
                    <a:lstStyle/>
                    <a:p>
                      <a:pPr algn="ctr"/>
                      <a:r>
                        <a:rPr lang="tr-TR" sz="1200" u="none" strike="noStrike">
                          <a:effectLst/>
                          <a:hlinkClick r:id="rId4"/>
                        </a:rPr>
                        <a:t>Bedbible.com</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dirty="0">
                          <a:effectLst/>
                        </a:rPr>
                        <a:t>0.63</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996154453"/>
                  </a:ext>
                </a:extLst>
              </a:tr>
              <a:tr h="224896">
                <a:tc>
                  <a:txBody>
                    <a:bodyPr/>
                    <a:lstStyle/>
                    <a:p>
                      <a:pPr algn="ctr"/>
                      <a:r>
                        <a:rPr lang="tr-TR" sz="1200">
                          <a:effectLst/>
                        </a:rPr>
                        <a:t>Asystly</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0.72</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532623567"/>
                  </a:ext>
                </a:extLst>
              </a:tr>
              <a:tr h="227606">
                <a:tc>
                  <a:txBody>
                    <a:bodyPr/>
                    <a:lstStyle/>
                    <a:p>
                      <a:pPr algn="ctr"/>
                      <a:r>
                        <a:rPr lang="tr-TR" sz="1200">
                          <a:effectLst/>
                        </a:rPr>
                        <a:t>CareerAddict</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0.73</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105973462"/>
                  </a:ext>
                </a:extLst>
              </a:tr>
              <a:tr h="156073">
                <a:tc>
                  <a:txBody>
                    <a:bodyPr/>
                    <a:lstStyle/>
                    <a:p>
                      <a:pPr algn="ctr"/>
                      <a:r>
                        <a:rPr lang="tr-TR" sz="1200">
                          <a:effectLst/>
                        </a:rPr>
                        <a:t>BlueHat</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dirty="0">
                          <a:effectLst/>
                        </a:rPr>
                        <a:t>0.75</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808580975"/>
                  </a:ext>
                </a:extLst>
              </a:tr>
            </a:tbl>
          </a:graphicData>
        </a:graphic>
      </p:graphicFrame>
      <p:graphicFrame>
        <p:nvGraphicFramePr>
          <p:cNvPr id="5" name="Tablo 4">
            <a:extLst>
              <a:ext uri="{FF2B5EF4-FFF2-40B4-BE49-F238E27FC236}">
                <a16:creationId xmlns:a16="http://schemas.microsoft.com/office/drawing/2014/main" id="{FECB4A91-87BE-4566-25B4-26A4A31B03CF}"/>
              </a:ext>
            </a:extLst>
          </p:cNvPr>
          <p:cNvGraphicFramePr>
            <a:graphicFrameLocks noGrp="1"/>
          </p:cNvGraphicFramePr>
          <p:nvPr>
            <p:extLst>
              <p:ext uri="{D42A27DB-BD31-4B8C-83A1-F6EECF244321}">
                <p14:modId xmlns:p14="http://schemas.microsoft.com/office/powerpoint/2010/main" val="1672334746"/>
              </p:ext>
            </p:extLst>
          </p:nvPr>
        </p:nvGraphicFramePr>
        <p:xfrm>
          <a:off x="4931229" y="1796258"/>
          <a:ext cx="3516086" cy="1925846"/>
        </p:xfrm>
        <a:graphic>
          <a:graphicData uri="http://schemas.openxmlformats.org/drawingml/2006/table">
            <a:tbl>
              <a:tblPr>
                <a:tableStyleId>{5C22544A-7EE6-4342-B048-85BDC9FD1C3A}</a:tableStyleId>
              </a:tblPr>
              <a:tblGrid>
                <a:gridCol w="2040033">
                  <a:extLst>
                    <a:ext uri="{9D8B030D-6E8A-4147-A177-3AD203B41FA5}">
                      <a16:colId xmlns:a16="http://schemas.microsoft.com/office/drawing/2014/main" val="20565463"/>
                    </a:ext>
                  </a:extLst>
                </a:gridCol>
                <a:gridCol w="1476053">
                  <a:extLst>
                    <a:ext uri="{9D8B030D-6E8A-4147-A177-3AD203B41FA5}">
                      <a16:colId xmlns:a16="http://schemas.microsoft.com/office/drawing/2014/main" val="226951715"/>
                    </a:ext>
                  </a:extLst>
                </a:gridCol>
              </a:tblGrid>
              <a:tr h="160017">
                <a:tc>
                  <a:txBody>
                    <a:bodyPr/>
                    <a:lstStyle/>
                    <a:p>
                      <a:pPr algn="ctr"/>
                      <a:r>
                        <a:rPr lang="tr-TR" sz="1200">
                          <a:effectLst/>
                        </a:rPr>
                        <a:t>Startup</a:t>
                      </a:r>
                      <a:endParaRPr lang="tr-TR"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tr-TR" sz="1200">
                          <a:effectLst/>
                        </a:rPr>
                        <a:t>Skor</a:t>
                      </a:r>
                      <a:endParaRPr lang="tr-T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09542659"/>
                  </a:ext>
                </a:extLst>
              </a:tr>
              <a:tr h="205578">
                <a:tc>
                  <a:txBody>
                    <a:bodyPr/>
                    <a:lstStyle/>
                    <a:p>
                      <a:pPr algn="ctr"/>
                      <a:r>
                        <a:rPr lang="tr-TR" sz="1200" u="none" strike="noStrike">
                          <a:effectLst/>
                          <a:hlinkClick r:id="rId2"/>
                        </a:rPr>
                        <a:t>Tenn.gg</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0.66</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851388250"/>
                  </a:ext>
                </a:extLst>
              </a:tr>
              <a:tr h="295032">
                <a:tc>
                  <a:txBody>
                    <a:bodyPr/>
                    <a:lstStyle/>
                    <a:p>
                      <a:pPr algn="ctr"/>
                      <a:r>
                        <a:rPr lang="tr-TR" sz="1200" dirty="0" err="1">
                          <a:effectLst/>
                        </a:rPr>
                        <a:t>PlayerGo</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0.69</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036433463"/>
                  </a:ext>
                </a:extLst>
              </a:tr>
              <a:tr h="310589">
                <a:tc>
                  <a:txBody>
                    <a:bodyPr/>
                    <a:lstStyle/>
                    <a:p>
                      <a:pPr algn="ctr"/>
                      <a:r>
                        <a:rPr lang="tr-TR" sz="1200" dirty="0">
                          <a:effectLst/>
                        </a:rPr>
                        <a:t>BUDFARMA</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dirty="0">
                          <a:effectLst/>
                        </a:rPr>
                        <a:t>0.79</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325906947"/>
                  </a:ext>
                </a:extLst>
              </a:tr>
              <a:tr h="310589">
                <a:tc>
                  <a:txBody>
                    <a:bodyPr/>
                    <a:lstStyle/>
                    <a:p>
                      <a:pPr algn="ctr"/>
                      <a:r>
                        <a:rPr lang="tr-TR" sz="1200" u="none" strike="noStrike" dirty="0">
                          <a:effectLst/>
                          <a:hlinkClick r:id="rId5"/>
                        </a:rPr>
                        <a:t>Krater.ai</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0.82</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144275952"/>
                  </a:ext>
                </a:extLst>
              </a:tr>
              <a:tr h="310589">
                <a:tc>
                  <a:txBody>
                    <a:bodyPr/>
                    <a:lstStyle/>
                    <a:p>
                      <a:pPr algn="ctr"/>
                      <a:r>
                        <a:rPr lang="tr-TR" sz="1200">
                          <a:effectLst/>
                        </a:rPr>
                        <a:t>BlueHat</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a:effectLst/>
                        </a:rPr>
                        <a:t>0.82</a:t>
                      </a:r>
                      <a:endParaRPr lang="tr-TR"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761206056"/>
                  </a:ext>
                </a:extLst>
              </a:tr>
              <a:tr h="310589">
                <a:tc>
                  <a:txBody>
                    <a:bodyPr/>
                    <a:lstStyle/>
                    <a:p>
                      <a:pPr algn="ctr"/>
                      <a:r>
                        <a:rPr lang="tr-TR" sz="1200">
                          <a:effectLst/>
                        </a:rPr>
                        <a:t>Cloyd IXR</a:t>
                      </a:r>
                      <a:endParaRPr lang="tr-TR"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r>
                        <a:rPr lang="tr-TR" sz="1200" dirty="0">
                          <a:effectLst/>
                        </a:rPr>
                        <a:t>0.84</a:t>
                      </a:r>
                      <a:endParaRPr lang="tr-TR"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604049538"/>
                  </a:ext>
                </a:extLst>
              </a:tr>
            </a:tbl>
          </a:graphicData>
        </a:graphic>
      </p:graphicFrame>
      <p:sp>
        <p:nvSpPr>
          <p:cNvPr id="7" name="Metin kutusu 6">
            <a:extLst>
              <a:ext uri="{FF2B5EF4-FFF2-40B4-BE49-F238E27FC236}">
                <a16:creationId xmlns:a16="http://schemas.microsoft.com/office/drawing/2014/main" id="{73F40665-4935-CD46-82D5-B4962B9E8DCF}"/>
              </a:ext>
            </a:extLst>
          </p:cNvPr>
          <p:cNvSpPr txBox="1"/>
          <p:nvPr/>
        </p:nvSpPr>
        <p:spPr>
          <a:xfrm>
            <a:off x="609598" y="3722101"/>
            <a:ext cx="10668001" cy="2462213"/>
          </a:xfrm>
          <a:prstGeom prst="rect">
            <a:avLst/>
          </a:prstGeom>
          <a:noFill/>
        </p:spPr>
        <p:txBody>
          <a:bodyPr wrap="square">
            <a:spAutoFit/>
          </a:bodyPr>
          <a:lstStyle/>
          <a:p>
            <a:pPr algn="l"/>
            <a:r>
              <a:rPr lang="tr-TR" sz="1400" b="1" i="0" dirty="0">
                <a:solidFill>
                  <a:srgbClr val="0D0D0D"/>
                </a:solidFill>
                <a:effectLst/>
                <a:highlight>
                  <a:srgbClr val="FFFFFF"/>
                </a:highlight>
                <a:latin typeface="ui-sans-serif"/>
              </a:rPr>
              <a:t>Model 1:</a:t>
            </a:r>
            <a:endParaRPr lang="tr-TR" sz="1400" b="0" i="0" dirty="0">
              <a:solidFill>
                <a:srgbClr val="0D0D0D"/>
              </a:solidFill>
              <a:effectLst/>
              <a:highlight>
                <a:srgbClr val="FFFFFF"/>
              </a:highlight>
              <a:latin typeface="ui-sans-serif"/>
            </a:endParaRPr>
          </a:p>
          <a:p>
            <a:pPr algn="l">
              <a:buFont typeface="Arial" panose="020B0604020202020204" pitchFamily="34" charset="0"/>
              <a:buChar char="•"/>
            </a:pPr>
            <a:r>
              <a:rPr lang="tr-TR" sz="1400" b="0" i="0" dirty="0">
                <a:solidFill>
                  <a:srgbClr val="0D0D0D"/>
                </a:solidFill>
                <a:effectLst/>
                <a:highlight>
                  <a:srgbClr val="FFFFFF"/>
                </a:highlight>
                <a:latin typeface="ui-sans-serif"/>
              </a:rPr>
              <a:t>Model 1, </a:t>
            </a:r>
            <a:r>
              <a:rPr lang="tr-TR" sz="1400" b="0" i="0" dirty="0" err="1">
                <a:solidFill>
                  <a:srgbClr val="0D0D0D"/>
                </a:solidFill>
                <a:effectLst/>
                <a:highlight>
                  <a:srgbClr val="FFFFFF"/>
                </a:highlight>
                <a:latin typeface="ui-sans-serif"/>
              </a:rPr>
              <a:t>BERT'in</a:t>
            </a:r>
            <a:r>
              <a:rPr lang="tr-TR" sz="1400" b="0" i="0" dirty="0">
                <a:solidFill>
                  <a:srgbClr val="0D0D0D"/>
                </a:solidFill>
                <a:effectLst/>
                <a:highlight>
                  <a:srgbClr val="FFFFFF"/>
                </a:highlight>
                <a:latin typeface="ui-sans-serif"/>
              </a:rPr>
              <a:t> son gizli katmanından çıkışı kullanır. Bu katman, metnin genel anlamını en iyi şekilde temsil edebilir ve modelin öğrenme sürecindeki en gelişmiş özellikleri içerir.</a:t>
            </a:r>
          </a:p>
          <a:p>
            <a:pPr algn="l">
              <a:buFont typeface="Arial" panose="020B0604020202020204" pitchFamily="34" charset="0"/>
              <a:buChar char="•"/>
            </a:pPr>
            <a:r>
              <a:rPr lang="tr-TR" sz="1400" b="0" i="0" dirty="0">
                <a:solidFill>
                  <a:srgbClr val="0D0D0D"/>
                </a:solidFill>
                <a:effectLst/>
                <a:highlight>
                  <a:srgbClr val="FFFFFF"/>
                </a:highlight>
                <a:latin typeface="ui-sans-serif"/>
              </a:rPr>
              <a:t>Son gizli katman, bazı durumlarda fazla soyut olabilir ve çok spesifik özellikleri yakalamakta zorlanabilir. Ancak genellikle metnin genel anlamını en iyi şekilde yansıtan bir temsili sağlar.</a:t>
            </a:r>
          </a:p>
          <a:p>
            <a:pPr algn="l"/>
            <a:r>
              <a:rPr lang="tr-TR" sz="1400" b="1" i="0" dirty="0">
                <a:solidFill>
                  <a:srgbClr val="0D0D0D"/>
                </a:solidFill>
                <a:effectLst/>
                <a:highlight>
                  <a:srgbClr val="FFFFFF"/>
                </a:highlight>
                <a:latin typeface="ui-sans-serif"/>
              </a:rPr>
              <a:t>Model 2:</a:t>
            </a:r>
            <a:endParaRPr lang="tr-TR" sz="1400" b="0" i="0" dirty="0">
              <a:solidFill>
                <a:srgbClr val="0D0D0D"/>
              </a:solidFill>
              <a:effectLst/>
              <a:highlight>
                <a:srgbClr val="FFFFFF"/>
              </a:highlight>
              <a:latin typeface="ui-sans-serif"/>
            </a:endParaRPr>
          </a:p>
          <a:p>
            <a:pPr algn="l">
              <a:buFont typeface="Arial" panose="020B0604020202020204" pitchFamily="34" charset="0"/>
              <a:buChar char="•"/>
            </a:pPr>
            <a:r>
              <a:rPr lang="tr-TR" sz="1400" b="0" i="0" dirty="0">
                <a:solidFill>
                  <a:srgbClr val="0D0D0D"/>
                </a:solidFill>
                <a:effectLst/>
                <a:highlight>
                  <a:srgbClr val="FFFFFF"/>
                </a:highlight>
                <a:latin typeface="ui-sans-serif"/>
              </a:rPr>
              <a:t>Model 2, belirli bir gizli katmandan (örneğin, 11. katman) çıkış yapar. Bu yaklaşım, daha spesifik veya ayrıntılı özelliklerin yakalanmasına yardımcı olabilir.</a:t>
            </a:r>
          </a:p>
          <a:p>
            <a:pPr algn="l">
              <a:buFont typeface="Arial" panose="020B0604020202020204" pitchFamily="34" charset="0"/>
              <a:buChar char="•"/>
            </a:pPr>
            <a:r>
              <a:rPr lang="tr-TR" sz="1400" b="0" i="0" dirty="0">
                <a:solidFill>
                  <a:srgbClr val="0D0D0D"/>
                </a:solidFill>
                <a:effectLst/>
                <a:highlight>
                  <a:srgbClr val="FFFFFF"/>
                </a:highlight>
                <a:latin typeface="ui-sans-serif"/>
              </a:rPr>
              <a:t>Orta katmanlar, hem düşük seviye hem de yüksek seviye özelliklerin dengeli bir karışımını sağlar. Bu, bazı durumlarda genel performansı artırabilirken, bazı durumlarda ise genel anlamı tam olarak temsil edemeyebilir.</a:t>
            </a:r>
          </a:p>
          <a:p>
            <a:pPr algn="l">
              <a:buFont typeface="Arial" panose="020B0604020202020204" pitchFamily="34" charset="0"/>
              <a:buChar char="•"/>
            </a:pPr>
            <a:r>
              <a:rPr lang="tr-TR" sz="1400" b="0" i="0" dirty="0">
                <a:solidFill>
                  <a:srgbClr val="0D0D0D"/>
                </a:solidFill>
                <a:effectLst/>
                <a:highlight>
                  <a:srgbClr val="FFFFFF"/>
                </a:highlight>
                <a:latin typeface="ui-sans-serif"/>
              </a:rPr>
              <a:t>Model 2, belirli bir katman seçerek, metnin farklı düzeydeki özelliklerini yakalamak için esneklik sağlar.</a:t>
            </a:r>
          </a:p>
        </p:txBody>
      </p:sp>
    </p:spTree>
    <p:extLst>
      <p:ext uri="{BB962C8B-B14F-4D97-AF65-F5344CB8AC3E}">
        <p14:creationId xmlns:p14="http://schemas.microsoft.com/office/powerpoint/2010/main" val="3550493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1706</TotalTime>
  <Words>923</Words>
  <Application>Microsoft Office PowerPoint</Application>
  <PresentationFormat>Geniş ekran</PresentationFormat>
  <Paragraphs>106</Paragraphs>
  <Slides>12</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12</vt:i4>
      </vt:variant>
    </vt:vector>
  </HeadingPairs>
  <TitlesOfParts>
    <vt:vector size="19" baseType="lpstr">
      <vt:lpstr>Aptos</vt:lpstr>
      <vt:lpstr>Arial</vt:lpstr>
      <vt:lpstr>Calibri</vt:lpstr>
      <vt:lpstr>Söhne</vt:lpstr>
      <vt:lpstr>Times New Roman</vt:lpstr>
      <vt:lpstr>ui-sans-serif</vt:lpstr>
      <vt:lpstr>Office Theme</vt:lpstr>
      <vt:lpstr>Dil İşleme Destekli  CV - Startup  Eşleştirme Sistemi</vt:lpstr>
      <vt:lpstr>Dil İşleme Destekli  CV - Startup  Eşleştirme Sistemi Sunum İçeriği </vt:lpstr>
      <vt:lpstr>Problem Tanımı </vt:lpstr>
      <vt:lpstr>Kullanım Alanları</vt:lpstr>
      <vt:lpstr>Uygulanılan Yöntem</vt:lpstr>
      <vt:lpstr>BERT MODELİ ÇALIŞMA PRENSİBİ  </vt:lpstr>
      <vt:lpstr>PowerPoint Sunusu</vt:lpstr>
      <vt:lpstr>SONUÇLAR</vt:lpstr>
      <vt:lpstr>MODEL-1 VE MODEL-2 ÇIKTILARININ KARŞILAŞTIRILMASI </vt:lpstr>
      <vt:lpstr>SONUÇLARIN ANALİZİ</vt:lpstr>
      <vt:lpstr>Kaynakça</vt:lpstr>
      <vt:lpstr>Sunumum Burada Sonlanıyor Beni Dinlediğiniz İçin Teşekkür Ederim Daha Fazla Bilgi Almak İsterseniz Aşağıdaki Proje linkinden Ulaşabilirsiniz…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Bitirme Çalışması Başlığı</dc:title>
  <dc:creator>Microsoft account</dc:creator>
  <cp:lastModifiedBy>HÜMEYRA ÇIMEN</cp:lastModifiedBy>
  <cp:revision>30</cp:revision>
  <dcterms:created xsi:type="dcterms:W3CDTF">2022-06-11T08:05:17Z</dcterms:created>
  <dcterms:modified xsi:type="dcterms:W3CDTF">2024-06-09T18:36:09Z</dcterms:modified>
</cp:coreProperties>
</file>