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58" r:id="rId3"/>
    <p:sldId id="259" r:id="rId4"/>
    <p:sldId id="260" r:id="rId5"/>
    <p:sldId id="261" r:id="rId6"/>
    <p:sldId id="264" r:id="rId7"/>
    <p:sldId id="265" r:id="rId8"/>
    <p:sldId id="263" r:id="rId9"/>
    <p:sldId id="267" r:id="rId10"/>
    <p:sldId id="266" r:id="rId11"/>
    <p:sldId id="262"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6C851-AF85-4351-9E46-7B0385E9AF74}" type="datetimeFigureOut">
              <a:rPr lang="tr-TR" smtClean="0"/>
              <a:t>31.05.2024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D0D0D-BF36-4377-AB74-DDCE77430984}" type="slidenum">
              <a:rPr lang="tr-TR" smtClean="0"/>
              <a:t>‹#›</a:t>
            </a:fld>
            <a:endParaRPr lang="tr-TR"/>
          </a:p>
        </p:txBody>
      </p:sp>
    </p:spTree>
    <p:extLst>
      <p:ext uri="{BB962C8B-B14F-4D97-AF65-F5344CB8AC3E}">
        <p14:creationId xmlns:p14="http://schemas.microsoft.com/office/powerpoint/2010/main" val="3807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B0D0D0D-BF36-4377-AB74-DDCE77430984}" type="slidenum">
              <a:rPr lang="tr-TR" smtClean="0"/>
              <a:t>2</a:t>
            </a:fld>
            <a:endParaRPr lang="tr-TR"/>
          </a:p>
        </p:txBody>
      </p:sp>
    </p:spTree>
    <p:extLst>
      <p:ext uri="{BB962C8B-B14F-4D97-AF65-F5344CB8AC3E}">
        <p14:creationId xmlns:p14="http://schemas.microsoft.com/office/powerpoint/2010/main" val="107257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tr-T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862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945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907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60731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3051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72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098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1628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21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988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838200" y="1825624"/>
            <a:ext cx="10515600" cy="4401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pic>
        <p:nvPicPr>
          <p:cNvPr id="7" name="Picture 6"/>
          <p:cNvPicPr>
            <a:picLocks noChangeAspect="1"/>
          </p:cNvPicPr>
          <p:nvPr userDrawn="1"/>
        </p:nvPicPr>
        <p:blipFill>
          <a:blip r:embed="rId13"/>
          <a:stretch>
            <a:fillRect/>
          </a:stretch>
        </p:blipFill>
        <p:spPr>
          <a:xfrm>
            <a:off x="10339466" y="593766"/>
            <a:ext cx="794921" cy="789169"/>
          </a:xfrm>
          <a:prstGeom prst="rect">
            <a:avLst/>
          </a:prstGeom>
        </p:spPr>
      </p:pic>
      <p:sp>
        <p:nvSpPr>
          <p:cNvPr id="8" name="Rectangle 7"/>
          <p:cNvSpPr/>
          <p:nvPr userDrawn="1"/>
        </p:nvSpPr>
        <p:spPr>
          <a:xfrm>
            <a:off x="823717" y="6370572"/>
            <a:ext cx="7723278" cy="32495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r>
              <a:rPr lang="tr-TR" sz="1200" dirty="0"/>
              <a:t>Bursa</a:t>
            </a:r>
            <a:r>
              <a:rPr lang="tr-TR" sz="1200" baseline="0" dirty="0"/>
              <a:t> Teknik Üniversitesi                                                </a:t>
            </a:r>
            <a:endParaRPr lang="tr-TR" sz="1200" dirty="0"/>
          </a:p>
        </p:txBody>
      </p:sp>
      <p:sp>
        <p:nvSpPr>
          <p:cNvPr id="10" name="Rectangle 9"/>
          <p:cNvSpPr/>
          <p:nvPr userDrawn="1"/>
        </p:nvSpPr>
        <p:spPr>
          <a:xfrm>
            <a:off x="8546995" y="6370572"/>
            <a:ext cx="2806805" cy="324950"/>
          </a:xfrm>
          <a:prstGeom prst="rect">
            <a:avLst/>
          </a:prstGeom>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tr-TR" sz="1200" dirty="0"/>
              <a:t>Bilgisayar Mühendisliği Bölümü</a:t>
            </a:r>
          </a:p>
        </p:txBody>
      </p:sp>
    </p:spTree>
    <p:extLst>
      <p:ext uri="{BB962C8B-B14F-4D97-AF65-F5344CB8AC3E}">
        <p14:creationId xmlns:p14="http://schemas.microsoft.com/office/powerpoint/2010/main" val="536950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myrcmn/bitirme/"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ologybuddy.ai/" TargetMode="External"/><Relationship Id="rId2" Type="http://schemas.openxmlformats.org/officeDocument/2006/relationships/hyperlink" Target="http://tenn.gg/" TargetMode="External"/><Relationship Id="rId1" Type="http://schemas.openxmlformats.org/officeDocument/2006/relationships/slideLayout" Target="../slideLayouts/slideLayout2.xml"/><Relationship Id="rId5" Type="http://schemas.openxmlformats.org/officeDocument/2006/relationships/hyperlink" Target="http://krater.ai/" TargetMode="External"/><Relationship Id="rId4" Type="http://schemas.openxmlformats.org/officeDocument/2006/relationships/hyperlink" Target="http://bedbi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709738"/>
            <a:ext cx="11360150" cy="2852737"/>
          </a:xfrm>
        </p:spPr>
        <p:txBody>
          <a:bodyPr/>
          <a:lstStyle/>
          <a:p>
            <a:r>
              <a:rPr lang="tr-TR" b="0" i="0" dirty="0">
                <a:solidFill>
                  <a:srgbClr val="0D0D0D"/>
                </a:solidFill>
                <a:effectLst/>
                <a:highlight>
                  <a:srgbClr val="FFFFFF"/>
                </a:highlight>
                <a:latin typeface="Söhne"/>
              </a:rPr>
              <a:t>Dil İşleme Destekli  CV </a:t>
            </a:r>
            <a:r>
              <a:rPr lang="tr-TR" dirty="0">
                <a:solidFill>
                  <a:srgbClr val="0D0D0D"/>
                </a:solidFill>
                <a:highlight>
                  <a:srgbClr val="FFFFFF"/>
                </a:highlight>
                <a:latin typeface="Söhne"/>
              </a:rPr>
              <a:t>- </a:t>
            </a:r>
            <a:r>
              <a:rPr lang="tr-TR" b="0" i="0" dirty="0" err="1">
                <a:solidFill>
                  <a:srgbClr val="0D0D0D"/>
                </a:solidFill>
                <a:effectLst/>
                <a:highlight>
                  <a:srgbClr val="FFFFFF"/>
                </a:highlight>
                <a:latin typeface="Söhne"/>
              </a:rPr>
              <a:t>Startup</a:t>
            </a:r>
            <a:r>
              <a:rPr lang="tr-TR" b="0" i="0" dirty="0">
                <a:solidFill>
                  <a:srgbClr val="0D0D0D"/>
                </a:solidFill>
                <a:effectLst/>
                <a:highlight>
                  <a:srgbClr val="FFFFFF"/>
                </a:highlight>
                <a:latin typeface="Söhne"/>
              </a:rPr>
              <a:t> </a:t>
            </a:r>
            <a:br>
              <a:rPr lang="tr-TR" b="0" i="0" dirty="0">
                <a:solidFill>
                  <a:srgbClr val="0D0D0D"/>
                </a:solidFill>
                <a:effectLst/>
                <a:highlight>
                  <a:srgbClr val="FFFFFF"/>
                </a:highlight>
                <a:latin typeface="Söhne"/>
              </a:rPr>
            </a:br>
            <a:r>
              <a:rPr lang="tr-TR" b="0" i="0" dirty="0">
                <a:solidFill>
                  <a:srgbClr val="0D0D0D"/>
                </a:solidFill>
                <a:effectLst/>
                <a:highlight>
                  <a:srgbClr val="FFFFFF"/>
                </a:highlight>
                <a:latin typeface="Söhne"/>
              </a:rPr>
              <a:t>Eşleştirme Sistemi</a:t>
            </a:r>
            <a:endParaRPr lang="tr-TR" dirty="0"/>
          </a:p>
        </p:txBody>
      </p:sp>
      <p:sp>
        <p:nvSpPr>
          <p:cNvPr id="7" name="Text Placeholder 6"/>
          <p:cNvSpPr>
            <a:spLocks noGrp="1"/>
          </p:cNvSpPr>
          <p:nvPr>
            <p:ph type="body" idx="1"/>
          </p:nvPr>
        </p:nvSpPr>
        <p:spPr/>
        <p:txBody>
          <a:bodyPr>
            <a:normAutofit/>
          </a:bodyPr>
          <a:lstStyle/>
          <a:p>
            <a:r>
              <a:rPr lang="tr-TR" dirty="0"/>
              <a:t>HÜMEYRA ÇİMEN </a:t>
            </a:r>
          </a:p>
          <a:p>
            <a:r>
              <a:rPr lang="tr-TR" dirty="0"/>
              <a:t>TURGAY TUGAY BİLGİN</a:t>
            </a:r>
          </a:p>
          <a:p>
            <a:r>
              <a:rPr lang="tr-TR" dirty="0"/>
              <a:t>2024</a:t>
            </a:r>
          </a:p>
        </p:txBody>
      </p:sp>
    </p:spTree>
    <p:extLst>
      <p:ext uri="{BB962C8B-B14F-4D97-AF65-F5344CB8AC3E}">
        <p14:creationId xmlns:p14="http://schemas.microsoft.com/office/powerpoint/2010/main" val="122206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258E97-FB78-DA9E-950C-5D59A3688BCD}"/>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SONUÇLARIN ANALİZİ</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İçerik Yer Tutucusu 3" descr="metin, yazı tipi, sayı, numara, ekran görüntüsü içeren bir resim&#10;&#10;Açıklama otomatik olarak oluşturuldu">
            <a:extLst>
              <a:ext uri="{FF2B5EF4-FFF2-40B4-BE49-F238E27FC236}">
                <a16:creationId xmlns:a16="http://schemas.microsoft.com/office/drawing/2014/main" id="{A38748CC-12FB-E6D8-2625-0B453DA9274C}"/>
              </a:ext>
            </a:extLst>
          </p:cNvPr>
          <p:cNvPicPr>
            <a:picLocks noGrp="1" noChangeAspect="1"/>
          </p:cNvPicPr>
          <p:nvPr>
            <p:ph idx="1"/>
          </p:nvPr>
        </p:nvPicPr>
        <p:blipFill>
          <a:blip r:embed="rId2"/>
          <a:stretch>
            <a:fillRect/>
          </a:stretch>
        </p:blipFill>
        <p:spPr>
          <a:xfrm>
            <a:off x="659914" y="919350"/>
            <a:ext cx="10872172" cy="252778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Metin kutusu 5">
            <a:extLst>
              <a:ext uri="{FF2B5EF4-FFF2-40B4-BE49-F238E27FC236}">
                <a16:creationId xmlns:a16="http://schemas.microsoft.com/office/drawing/2014/main" id="{D5E2964D-9F43-31A4-E560-84C4C6DCE603}"/>
              </a:ext>
            </a:extLst>
          </p:cNvPr>
          <p:cNvSpPr txBox="1"/>
          <p:nvPr/>
        </p:nvSpPr>
        <p:spPr>
          <a:xfrm>
            <a:off x="3951514" y="3686751"/>
            <a:ext cx="7402287" cy="2527780"/>
          </a:xfrm>
          <a:prstGeom prst="rect">
            <a:avLst/>
          </a:prstGeom>
        </p:spPr>
        <p:txBody>
          <a:bodyPr vert="horz" lIns="91440" tIns="45720" rIns="91440" bIns="45720" rtlCol="0">
            <a:normAutofit fontScale="92500" lnSpcReduction="10000"/>
          </a:bodyPr>
          <a:lstStyle/>
          <a:p>
            <a:r>
              <a:rPr lang="tr-TR" sz="2000" b="0" i="0" dirty="0">
                <a:solidFill>
                  <a:srgbClr val="0D0D0D"/>
                </a:solidFill>
                <a:effectLst/>
                <a:highlight>
                  <a:srgbClr val="FFFFFF"/>
                </a:highlight>
                <a:latin typeface="ui-sans-serif"/>
              </a:rPr>
              <a:t>Selin Öztürk'ün CV'sindeki eğitim ve e-öğrenme konusundaki uzmanlığı,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a:t>
            </a:r>
            <a:r>
              <a:rPr lang="tr-TR" sz="2000" b="0" i="0" dirty="0" err="1">
                <a:solidFill>
                  <a:srgbClr val="0D0D0D"/>
                </a:solidFill>
                <a:effectLst/>
                <a:highlight>
                  <a:srgbClr val="FFFFFF"/>
                </a:highlight>
                <a:latin typeface="ui-sans-serif"/>
              </a:rPr>
              <a:t>IXR'ye</a:t>
            </a:r>
            <a:r>
              <a:rPr lang="tr-TR" sz="2000" b="0" i="0" dirty="0">
                <a:solidFill>
                  <a:srgbClr val="0D0D0D"/>
                </a:solidFill>
                <a:effectLst/>
                <a:highlight>
                  <a:srgbClr val="FFFFFF"/>
                </a:highlight>
                <a:latin typeface="ui-sans-serif"/>
              </a:rPr>
              <a:t> başvuru için uygun bir aday olarak görünmektedir.</a:t>
            </a:r>
            <a:endParaRPr lang="tr-TR" sz="2000" dirty="0"/>
          </a:p>
        </p:txBody>
      </p:sp>
    </p:spTree>
    <p:extLst>
      <p:ext uri="{BB962C8B-B14F-4D97-AF65-F5344CB8AC3E}">
        <p14:creationId xmlns:p14="http://schemas.microsoft.com/office/powerpoint/2010/main" val="72122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çizgi film, çizim, Çizgi film, çocukların yaptığı resimler içeren bir resim&#10;&#10;Açıklama otomatik olarak oluşturuldu">
            <a:extLst>
              <a:ext uri="{FF2B5EF4-FFF2-40B4-BE49-F238E27FC236}">
                <a16:creationId xmlns:a16="http://schemas.microsoft.com/office/drawing/2014/main" id="{B865934A-E158-5611-5FE7-E7187609FF5C}"/>
              </a:ext>
            </a:extLst>
          </p:cNvPr>
          <p:cNvPicPr>
            <a:picLocks noChangeAspect="1"/>
          </p:cNvPicPr>
          <p:nvPr/>
        </p:nvPicPr>
        <p:blipFill rotWithShape="1">
          <a:blip r:embed="rId2">
            <a:extLst>
              <a:ext uri="{28A0092B-C50C-407E-A947-70E740481C1C}">
                <a14:useLocalDpi xmlns:a14="http://schemas.microsoft.com/office/drawing/2010/main" val="0"/>
              </a:ext>
            </a:extLst>
          </a:blip>
          <a:srcRect l="10226" r="988"/>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1" y="328512"/>
            <a:ext cx="4778387" cy="1628970"/>
          </a:xfrm>
        </p:spPr>
        <p:txBody>
          <a:bodyPr anchor="ctr">
            <a:normAutofit/>
          </a:bodyPr>
          <a:lstStyle/>
          <a:p>
            <a:r>
              <a:rPr lang="tr-TR" sz="4000" dirty="0"/>
              <a:t>Bitirme Çalışması  Sonuç</a:t>
            </a:r>
          </a:p>
        </p:txBody>
      </p:sp>
      <p:sp>
        <p:nvSpPr>
          <p:cNvPr id="3" name="Content Placeholder 2"/>
          <p:cNvSpPr>
            <a:spLocks noGrp="1"/>
          </p:cNvSpPr>
          <p:nvPr>
            <p:ph idx="1"/>
          </p:nvPr>
        </p:nvSpPr>
        <p:spPr>
          <a:xfrm>
            <a:off x="761800" y="2285995"/>
            <a:ext cx="4953199" cy="3973072"/>
          </a:xfrm>
        </p:spPr>
        <p:txBody>
          <a:bodyPr anchor="ctr">
            <a:normAutofit fontScale="92500" lnSpcReduction="20000"/>
          </a:bodyPr>
          <a:lstStyle/>
          <a:p>
            <a:r>
              <a:rPr lang="tr-TR" sz="2400" dirty="0"/>
              <a:t>Bitirme çalışması sunumunda karşılaşılan güçlüklere </a:t>
            </a:r>
            <a:r>
              <a:rPr lang="tr-TR" sz="2400" dirty="0" err="1"/>
              <a:t>ilişlkin</a:t>
            </a:r>
            <a:r>
              <a:rPr lang="tr-TR" sz="2400" dirty="0"/>
              <a:t> son yorumların yer aldığı, yapılan çalışma, geliştirilen yöntem ve yazılıma ilişkin yorumları barındıran sonuç kısmı yer alır. </a:t>
            </a:r>
          </a:p>
          <a:p>
            <a:r>
              <a:rPr lang="tr-TR" sz="2400" dirty="0"/>
              <a:t>Bitirme çalışmasında yöntemin çözemediği durumlar, yada yazılımın eksik yanları sonuç kısmında tartışılmalıdır.</a:t>
            </a:r>
          </a:p>
          <a:p>
            <a:r>
              <a:rPr lang="tr-TR" sz="2400" dirty="0"/>
              <a:t>Örneğin konu mobil harita uygulaması için bu uygulamanın sürekli internete bağlı çalışması gerektiği bir eksiklik ise bundan bahsedilmelidir.</a:t>
            </a:r>
          </a:p>
        </p:txBody>
      </p:sp>
    </p:spTree>
    <p:extLst>
      <p:ext uri="{BB962C8B-B14F-4D97-AF65-F5344CB8AC3E}">
        <p14:creationId xmlns:p14="http://schemas.microsoft.com/office/powerpoint/2010/main" val="177811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76C623-F73B-D014-BEE2-FC3B46A5F148}"/>
              </a:ext>
            </a:extLst>
          </p:cNvPr>
          <p:cNvSpPr>
            <a:spLocks noGrp="1"/>
          </p:cNvSpPr>
          <p:nvPr>
            <p:ph type="title"/>
          </p:nvPr>
        </p:nvSpPr>
        <p:spPr>
          <a:xfrm>
            <a:off x="6803408" y="762001"/>
            <a:ext cx="4613006" cy="2950028"/>
          </a:xfrm>
        </p:spPr>
        <p:txBody>
          <a:bodyPr anchor="ctr">
            <a:normAutofit fontScale="90000"/>
          </a:bodyPr>
          <a:lstStyle/>
          <a:p>
            <a:r>
              <a:rPr lang="tr-TR" sz="4000" dirty="0"/>
              <a:t>Sunumum Burada Sonlanıyor Beni Dinlediğiniz İçin Teşekkür Ederim Daha Fazla Bilgi Almak İsterseniz Aşağıdaki Proje linkinden Ulaşabilirsiniz… </a:t>
            </a:r>
          </a:p>
        </p:txBody>
      </p:sp>
      <p:pic>
        <p:nvPicPr>
          <p:cNvPr id="9" name="İçerik Yer Tutucusu 8" descr="giyim, çizgi film, adam, insan, iç mekan içeren bir resim&#10;&#10;Açıklama otomatik olarak oluşturuldu">
            <a:extLst>
              <a:ext uri="{FF2B5EF4-FFF2-40B4-BE49-F238E27FC236}">
                <a16:creationId xmlns:a16="http://schemas.microsoft.com/office/drawing/2014/main" id="{334CACC4-F4D6-480B-EF90-49CB5BA64463}"/>
              </a:ext>
            </a:extLst>
          </p:cNvPr>
          <p:cNvPicPr>
            <a:picLocks noChangeAspect="1"/>
          </p:cNvPicPr>
          <p:nvPr/>
        </p:nvPicPr>
        <p:blipFill rotWithShape="1">
          <a:blip r:embed="rId2">
            <a:extLst>
              <a:ext uri="{28A0092B-C50C-407E-A947-70E740481C1C}">
                <a14:useLocalDpi xmlns:a14="http://schemas.microsoft.com/office/drawing/2010/main" val="0"/>
              </a:ext>
            </a:extLst>
          </a:blip>
          <a:srcRect l="5966" r="5146"/>
          <a:stretch/>
        </p:blipFill>
        <p:spPr>
          <a:xfrm>
            <a:off x="-1" y="-2"/>
            <a:ext cx="6096001" cy="6858002"/>
          </a:xfrm>
          <a:prstGeom prst="rect">
            <a:avLst/>
          </a:prstGeom>
        </p:spPr>
      </p:pic>
      <p:sp>
        <p:nvSpPr>
          <p:cNvPr id="13" name="Content Placeholder 12">
            <a:extLst>
              <a:ext uri="{FF2B5EF4-FFF2-40B4-BE49-F238E27FC236}">
                <a16:creationId xmlns:a16="http://schemas.microsoft.com/office/drawing/2014/main" id="{41AACBBE-FC07-5623-2EB6-F49551277F45}"/>
              </a:ext>
            </a:extLst>
          </p:cNvPr>
          <p:cNvSpPr>
            <a:spLocks noGrp="1"/>
          </p:cNvSpPr>
          <p:nvPr>
            <p:ph idx="1"/>
          </p:nvPr>
        </p:nvSpPr>
        <p:spPr>
          <a:xfrm>
            <a:off x="6803408" y="5072743"/>
            <a:ext cx="4397991" cy="1167337"/>
          </a:xfrm>
        </p:spPr>
        <p:txBody>
          <a:bodyPr anchor="ctr">
            <a:normAutofit/>
          </a:bodyPr>
          <a:lstStyle/>
          <a:p>
            <a:r>
              <a:rPr lang="en-US" sz="2000" dirty="0">
                <a:hlinkClick r:id="rId3"/>
              </a:rPr>
              <a:t>https://github.com/hmyrcmn/bitirme/</a:t>
            </a:r>
            <a:r>
              <a:rPr lang="tr-TR" sz="2000" dirty="0"/>
              <a:t> </a:t>
            </a:r>
            <a:endParaRPr lang="en-US" sz="2000" dirty="0"/>
          </a:p>
        </p:txBody>
      </p:sp>
    </p:spTree>
    <p:extLst>
      <p:ext uri="{BB962C8B-B14F-4D97-AF65-F5344CB8AC3E}">
        <p14:creationId xmlns:p14="http://schemas.microsoft.com/office/powerpoint/2010/main" val="230443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079" y="325369"/>
            <a:ext cx="5455921" cy="1956841"/>
          </a:xfrm>
        </p:spPr>
        <p:txBody>
          <a:bodyPr anchor="b">
            <a:normAutofit/>
          </a:bodyPr>
          <a:lstStyle/>
          <a:p>
            <a:r>
              <a:rPr lang="tr-TR" sz="3200" b="0" i="0" dirty="0">
                <a:effectLst/>
                <a:highlight>
                  <a:srgbClr val="FFFFFF"/>
                </a:highlight>
                <a:latin typeface="Söhne"/>
              </a:rPr>
              <a:t>Dil İşleme Destekli  CV </a:t>
            </a:r>
            <a:r>
              <a:rPr lang="tr-TR" sz="3200" dirty="0">
                <a:highlight>
                  <a:srgbClr val="FFFFFF"/>
                </a:highlight>
                <a:latin typeface="Söhne"/>
              </a:rPr>
              <a:t>- </a:t>
            </a:r>
            <a:r>
              <a:rPr lang="tr-TR" sz="3200" b="0" i="0" dirty="0" err="1">
                <a:effectLst/>
                <a:highlight>
                  <a:srgbClr val="FFFFFF"/>
                </a:highlight>
                <a:latin typeface="Söhne"/>
              </a:rPr>
              <a:t>Startup</a:t>
            </a:r>
            <a:r>
              <a:rPr lang="tr-TR" sz="3200" b="0" i="0" dirty="0">
                <a:effectLst/>
                <a:highlight>
                  <a:srgbClr val="FFFFFF"/>
                </a:highlight>
                <a:latin typeface="Söhne"/>
              </a:rPr>
              <a:t> </a:t>
            </a:r>
            <a:br>
              <a:rPr lang="tr-TR" sz="3200" b="0" i="0" dirty="0">
                <a:effectLst/>
                <a:highlight>
                  <a:srgbClr val="FFFFFF"/>
                </a:highlight>
                <a:latin typeface="Söhne"/>
              </a:rPr>
            </a:br>
            <a:r>
              <a:rPr lang="tr-TR" sz="3200" b="0" i="0" dirty="0">
                <a:effectLst/>
                <a:highlight>
                  <a:srgbClr val="FFFFFF"/>
                </a:highlight>
                <a:latin typeface="Söhne"/>
              </a:rPr>
              <a:t>Eşleştirme Sistemi </a:t>
            </a:r>
            <a:r>
              <a:rPr lang="tr-TR" sz="3200" dirty="0"/>
              <a:t>Sunum İçeriği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640080" y="2605282"/>
            <a:ext cx="7600406" cy="4797004"/>
          </a:xfrm>
        </p:spPr>
        <p:txBody>
          <a:bodyPr>
            <a:normAutofit/>
          </a:bodyPr>
          <a:lstStyle/>
          <a:p>
            <a:r>
              <a:rPr lang="tr-TR" sz="1200" dirty="0">
                <a:highlight>
                  <a:srgbClr val="FFFFFF"/>
                </a:highlight>
                <a:latin typeface="Söhne"/>
              </a:rPr>
              <a:t>PROJENİN AMACI</a:t>
            </a:r>
          </a:p>
          <a:p>
            <a:pPr lvl="1"/>
            <a:r>
              <a:rPr lang="tr-TR" sz="1200" dirty="0">
                <a:highlight>
                  <a:srgbClr val="FFFFFF"/>
                </a:highlight>
                <a:latin typeface="Söhne"/>
              </a:rPr>
              <a:t>Problem Tanımı </a:t>
            </a:r>
          </a:p>
          <a:p>
            <a:pPr lvl="1"/>
            <a:r>
              <a:rPr lang="tr-TR" sz="1200" dirty="0">
                <a:highlight>
                  <a:srgbClr val="FFFFFF"/>
                </a:highlight>
                <a:latin typeface="Söhne"/>
              </a:rPr>
              <a:t>Kullanım Alanları </a:t>
            </a:r>
          </a:p>
          <a:p>
            <a:r>
              <a:rPr lang="tr-TR" sz="1200" b="0" i="0" dirty="0">
                <a:effectLst/>
                <a:highlight>
                  <a:srgbClr val="FFFFFF"/>
                </a:highlight>
                <a:latin typeface="Söhne"/>
              </a:rPr>
              <a:t>LİTERATÜR TARAMASI </a:t>
            </a:r>
          </a:p>
          <a:p>
            <a:pPr lvl="1"/>
            <a:r>
              <a:rPr lang="tr-TR" sz="1200" dirty="0">
                <a:highlight>
                  <a:srgbClr val="FFFFFF"/>
                </a:highlight>
                <a:latin typeface="Söhne"/>
              </a:rPr>
              <a:t>Sektörden</a:t>
            </a:r>
            <a:r>
              <a:rPr lang="tr-TR" sz="1200" b="0" i="0" dirty="0">
                <a:effectLst/>
                <a:highlight>
                  <a:srgbClr val="FFFFFF"/>
                </a:highlight>
                <a:latin typeface="Söhne"/>
              </a:rPr>
              <a:t> Örnekler</a:t>
            </a:r>
          </a:p>
          <a:p>
            <a:r>
              <a:rPr lang="tr-TR" sz="1200" b="0" i="0" dirty="0">
                <a:effectLst/>
                <a:highlight>
                  <a:srgbClr val="FFFFFF"/>
                </a:highlight>
                <a:latin typeface="Söhne"/>
              </a:rPr>
              <a:t>YÖNTEM</a:t>
            </a:r>
          </a:p>
          <a:p>
            <a:pPr lvl="1"/>
            <a:r>
              <a:rPr lang="tr-TR" sz="1200" dirty="0">
                <a:highlight>
                  <a:srgbClr val="FFFFFF"/>
                </a:highlight>
                <a:latin typeface="Söhne"/>
              </a:rPr>
              <a:t>Uygulanan Yöntemler Ve Analizleri</a:t>
            </a:r>
            <a:endParaRPr lang="tr-TR" sz="1200" b="0" i="0" dirty="0">
              <a:effectLst/>
              <a:highlight>
                <a:srgbClr val="FFFFFF"/>
              </a:highlight>
              <a:latin typeface="Söhne"/>
            </a:endParaRPr>
          </a:p>
          <a:p>
            <a:r>
              <a:rPr lang="tr-TR" sz="1200" b="0" i="0" dirty="0">
                <a:effectLst/>
                <a:highlight>
                  <a:srgbClr val="FFFFFF"/>
                </a:highlight>
                <a:latin typeface="Söhne"/>
              </a:rPr>
              <a:t>BULGULAR</a:t>
            </a:r>
            <a:endParaRPr lang="tr-TR" sz="1200" dirty="0">
              <a:highlight>
                <a:srgbClr val="FFFFFF"/>
              </a:highlight>
              <a:latin typeface="Söhne"/>
            </a:endParaRPr>
          </a:p>
          <a:p>
            <a:pPr lvl="1"/>
            <a:r>
              <a:rPr lang="tr-TR" sz="1200" dirty="0">
                <a:highlight>
                  <a:srgbClr val="FFFFFF"/>
                </a:highlight>
                <a:latin typeface="Söhne"/>
              </a:rPr>
              <a:t>Model Sonucunda Elde Edilen Çıktıların Analizi</a:t>
            </a:r>
            <a:endParaRPr lang="tr-TR" sz="1200" b="0" i="0" dirty="0">
              <a:effectLst/>
              <a:highlight>
                <a:srgbClr val="FFFFFF"/>
              </a:highlight>
              <a:latin typeface="Söhne"/>
            </a:endParaRPr>
          </a:p>
          <a:p>
            <a:r>
              <a:rPr lang="tr-TR" sz="1200" b="0" i="0" dirty="0">
                <a:effectLst/>
                <a:highlight>
                  <a:srgbClr val="FFFFFF"/>
                </a:highlight>
                <a:latin typeface="Söhne"/>
              </a:rPr>
              <a:t>TARTIŞMA</a:t>
            </a:r>
          </a:p>
          <a:p>
            <a:pPr lvl="1"/>
            <a:r>
              <a:rPr lang="tr-TR" sz="1200" b="0" i="0" dirty="0">
                <a:effectLst/>
                <a:highlight>
                  <a:srgbClr val="FFFFFF"/>
                </a:highlight>
                <a:latin typeface="Söhne"/>
              </a:rPr>
              <a:t>Model Çıktısının Proje Amacını Ne Ölçüde Karşılıyor</a:t>
            </a:r>
          </a:p>
          <a:p>
            <a:r>
              <a:rPr lang="tr-TR" sz="1200" b="0" i="0" dirty="0">
                <a:effectLst/>
                <a:highlight>
                  <a:srgbClr val="FFFFFF"/>
                </a:highlight>
                <a:latin typeface="Söhne"/>
              </a:rPr>
              <a:t>SONUÇ</a:t>
            </a:r>
          </a:p>
          <a:p>
            <a:r>
              <a:rPr lang="tr-TR" sz="1200" b="0" i="0" dirty="0">
                <a:effectLst/>
                <a:highlight>
                  <a:srgbClr val="FFFFFF"/>
                </a:highlight>
                <a:latin typeface="Söhne"/>
              </a:rPr>
              <a:t>ÖNERİLER</a:t>
            </a:r>
          </a:p>
          <a:p>
            <a:pPr lvl="1"/>
            <a:r>
              <a:rPr lang="tr-TR" sz="1200" b="0" i="0" dirty="0">
                <a:effectLst/>
                <a:highlight>
                  <a:srgbClr val="FFFFFF"/>
                </a:highlight>
                <a:latin typeface="Söhne"/>
              </a:rPr>
              <a:t>Projenin Geliştirilebilir Aşamaları </a:t>
            </a:r>
          </a:p>
          <a:p>
            <a:r>
              <a:rPr lang="tr-TR" sz="1200" dirty="0">
                <a:highlight>
                  <a:srgbClr val="FFFFFF"/>
                </a:highlight>
                <a:latin typeface="Söhne"/>
              </a:rPr>
              <a:t>TEŞEKKÜR </a:t>
            </a:r>
          </a:p>
          <a:p>
            <a:endParaRPr lang="tr-TR" sz="700" b="0" i="0" dirty="0">
              <a:effectLst/>
              <a:highlight>
                <a:srgbClr val="FFFFFF"/>
              </a:highlight>
              <a:latin typeface="Söhne"/>
            </a:endParaRPr>
          </a:p>
          <a:p>
            <a:endParaRPr lang="tr-TR" sz="700" b="0" i="0" dirty="0">
              <a:effectLst/>
              <a:highlight>
                <a:srgbClr val="FFFFFF"/>
              </a:highlight>
              <a:latin typeface="Söhne"/>
            </a:endParaRPr>
          </a:p>
          <a:p>
            <a:endParaRPr lang="tr-TR" sz="700" dirty="0"/>
          </a:p>
        </p:txBody>
      </p:sp>
      <p:pic>
        <p:nvPicPr>
          <p:cNvPr id="3" name="Resim 2" descr="metin, ekran görüntüsü, devre içeren bir resim&#10;&#10;Açıklama otomatik olarak oluşturuldu">
            <a:extLst>
              <a:ext uri="{FF2B5EF4-FFF2-40B4-BE49-F238E27FC236}">
                <a16:creationId xmlns:a16="http://schemas.microsoft.com/office/drawing/2014/main" id="{515719DF-0292-1E93-3AFE-113880362DB0}"/>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8175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4960945" cy="1325563"/>
          </a:xfrm>
        </p:spPr>
        <p:txBody>
          <a:bodyPr>
            <a:normAutofit/>
          </a:bodyPr>
          <a:lstStyle/>
          <a:p>
            <a:r>
              <a:rPr lang="tr-TR" dirty="0"/>
              <a:t>Problem Tanımı </a:t>
            </a:r>
          </a:p>
        </p:txBody>
      </p:sp>
      <p:sp>
        <p:nvSpPr>
          <p:cNvPr id="3" name="Content Placeholder 2"/>
          <p:cNvSpPr>
            <a:spLocks noGrp="1"/>
          </p:cNvSpPr>
          <p:nvPr>
            <p:ph idx="1"/>
          </p:nvPr>
        </p:nvSpPr>
        <p:spPr>
          <a:xfrm>
            <a:off x="838201" y="1825625"/>
            <a:ext cx="4933462" cy="4351338"/>
          </a:xfrm>
        </p:spPr>
        <p:txBody>
          <a:bodyPr>
            <a:normAutofit fontScale="92500" lnSpcReduction="10000"/>
          </a:bodyPr>
          <a:lstStyle/>
          <a:p>
            <a:pPr>
              <a:buFont typeface="Arial" panose="020B0604020202020204" pitchFamily="34" charset="0"/>
              <a:buChar char="•"/>
            </a:pPr>
            <a:r>
              <a:rPr lang="tr-TR" sz="2400" b="1" i="0" dirty="0">
                <a:effectLst/>
                <a:highlight>
                  <a:srgbClr val="FFFFFF"/>
                </a:highlight>
                <a:latin typeface="ui-sans-serif"/>
              </a:rPr>
              <a:t>Mevcut Durum</a:t>
            </a:r>
            <a:r>
              <a:rPr lang="tr-TR" sz="2400" b="0" i="0" dirty="0">
                <a:effectLst/>
                <a:highlight>
                  <a:srgbClr val="FFFFFF"/>
                </a:highlight>
                <a:latin typeface="ui-sans-serif"/>
              </a:rPr>
              <a:t>: Mentor ve </a:t>
            </a:r>
            <a:r>
              <a:rPr lang="tr-TR" sz="2400" b="0" i="0" dirty="0" err="1">
                <a:effectLst/>
                <a:highlight>
                  <a:srgbClr val="FFFFFF"/>
                </a:highlight>
                <a:latin typeface="ui-sans-serif"/>
              </a:rPr>
              <a:t>startup</a:t>
            </a:r>
            <a:r>
              <a:rPr lang="tr-TR" sz="2400" b="0" i="0" dirty="0">
                <a:effectLst/>
                <a:highlight>
                  <a:srgbClr val="FFFFFF"/>
                </a:highlight>
                <a:latin typeface="ui-sans-serif"/>
              </a:rPr>
              <a:t> eşleştirme genellikle manuel ve zaman alıcı bir süreçtir. </a:t>
            </a:r>
            <a:r>
              <a:rPr lang="tr-TR" sz="2400" dirty="0">
                <a:highlight>
                  <a:srgbClr val="FFFFFF"/>
                </a:highlight>
                <a:latin typeface="ui-sans-serif"/>
              </a:rPr>
              <a:t>Ö</a:t>
            </a:r>
            <a:r>
              <a:rPr lang="tr-TR" sz="2400" b="0" i="0" dirty="0">
                <a:effectLst/>
                <a:highlight>
                  <a:srgbClr val="FFFFFF"/>
                </a:highlight>
                <a:latin typeface="ui-sans-serif"/>
              </a:rPr>
              <a:t>zellikle çok yüksek başvurunun olduğu büyük firmalarda bu süreç zorlu ve uzun zamanlar almaktadır.</a:t>
            </a:r>
          </a:p>
          <a:p>
            <a:pPr>
              <a:buFont typeface="Arial" panose="020B0604020202020204" pitchFamily="34" charset="0"/>
              <a:buChar char="•"/>
            </a:pPr>
            <a:r>
              <a:rPr lang="tr-TR" sz="2400" b="1" i="0" dirty="0">
                <a:effectLst/>
                <a:highlight>
                  <a:srgbClr val="FFFFFF"/>
                </a:highlight>
                <a:latin typeface="ui-sans-serif"/>
              </a:rPr>
              <a:t>Karşılaşılan Zorluklar</a:t>
            </a:r>
            <a:r>
              <a:rPr lang="tr-TR" sz="2400" b="0" i="0" dirty="0">
                <a:effectLst/>
                <a:highlight>
                  <a:srgbClr val="FFFFFF"/>
                </a:highlight>
                <a:latin typeface="ui-sans-serif"/>
              </a:rPr>
              <a:t>:</a:t>
            </a:r>
          </a:p>
          <a:p>
            <a:pPr marL="742950" lvl="1" indent="-285750">
              <a:buFont typeface="Arial" panose="020B0604020202020204" pitchFamily="34" charset="0"/>
              <a:buChar char="•"/>
            </a:pPr>
            <a:r>
              <a:rPr lang="tr-TR" b="0" i="0" dirty="0">
                <a:effectLst/>
                <a:highlight>
                  <a:srgbClr val="FFFFFF"/>
                </a:highlight>
                <a:latin typeface="ui-sans-serif"/>
              </a:rPr>
              <a:t>Eşleştirme sürecinin - </a:t>
            </a:r>
            <a:r>
              <a:rPr lang="tr-TR" b="0" i="0" dirty="0" err="1">
                <a:effectLst/>
                <a:highlight>
                  <a:srgbClr val="FFFFFF"/>
                </a:highlight>
                <a:latin typeface="ui-sans-serif"/>
              </a:rPr>
              <a:t>Cv</a:t>
            </a:r>
            <a:r>
              <a:rPr lang="tr-TR" b="0" i="0" dirty="0">
                <a:effectLst/>
                <a:highlight>
                  <a:srgbClr val="FFFFFF"/>
                </a:highlight>
                <a:latin typeface="ui-sans-serif"/>
              </a:rPr>
              <a:t> değerlendirme sübjektifliği</a:t>
            </a:r>
          </a:p>
          <a:p>
            <a:pPr marL="742950" lvl="1" indent="-285750">
              <a:buFont typeface="Arial" panose="020B0604020202020204" pitchFamily="34" charset="0"/>
              <a:buChar char="•"/>
            </a:pPr>
            <a:r>
              <a:rPr lang="tr-TR" b="0" i="0" dirty="0">
                <a:effectLst/>
                <a:highlight>
                  <a:srgbClr val="FFFFFF"/>
                </a:highlight>
                <a:latin typeface="ui-sans-serif"/>
              </a:rPr>
              <a:t>Zaman ve kaynak israfı</a:t>
            </a:r>
          </a:p>
          <a:p>
            <a:pPr marL="742950" lvl="1" indent="-285750">
              <a:buFont typeface="Arial" panose="020B0604020202020204" pitchFamily="34" charset="0"/>
              <a:buChar char="•"/>
            </a:pPr>
            <a:r>
              <a:rPr lang="tr-TR" b="0" i="0" dirty="0">
                <a:effectLst/>
                <a:highlight>
                  <a:srgbClr val="FFFFFF"/>
                </a:highlight>
                <a:latin typeface="ui-sans-serif"/>
              </a:rPr>
              <a:t>Doğru mentorların belirlenmesindeki zorluklar</a:t>
            </a:r>
          </a:p>
          <a:p>
            <a:pPr>
              <a:buFont typeface="Arial" panose="020B0604020202020204" pitchFamily="34" charset="0"/>
              <a:buChar char="•"/>
            </a:pPr>
            <a:r>
              <a:rPr lang="tr-TR" sz="2400" b="1" i="0" dirty="0">
                <a:effectLst/>
                <a:highlight>
                  <a:srgbClr val="FFFFFF"/>
                </a:highlight>
                <a:latin typeface="ui-sans-serif"/>
              </a:rPr>
              <a:t>Hedefler</a:t>
            </a:r>
            <a:r>
              <a:rPr lang="tr-TR" sz="2400" b="0" i="0" dirty="0">
                <a:effectLst/>
                <a:highlight>
                  <a:srgbClr val="FFFFFF"/>
                </a:highlight>
                <a:latin typeface="ui-sans-serif"/>
              </a:rPr>
              <a:t>: </a:t>
            </a:r>
            <a:r>
              <a:rPr lang="tr-TR" sz="2400" dirty="0">
                <a:highlight>
                  <a:srgbClr val="FFFFFF"/>
                </a:highlight>
                <a:latin typeface="ui-sans-serif"/>
              </a:rPr>
              <a:t>BERT modeli </a:t>
            </a:r>
            <a:r>
              <a:rPr lang="tr-TR" sz="2400" b="0" i="0" dirty="0">
                <a:effectLst/>
                <a:highlight>
                  <a:srgbClr val="FFFFFF"/>
                </a:highlight>
                <a:latin typeface="ui-sans-serif"/>
              </a:rPr>
              <a:t>ile bu süreci otomatikleştirmek ve optimize etmek.</a:t>
            </a:r>
          </a:p>
        </p:txBody>
      </p:sp>
      <p:pic>
        <p:nvPicPr>
          <p:cNvPr id="7" name="Resim 6" descr="giyim, ayakkabı, adam, insan, metin içeren bir resim&#10;&#10;Açıklama otomatik olarak oluşturuldu">
            <a:extLst>
              <a:ext uri="{FF2B5EF4-FFF2-40B4-BE49-F238E27FC236}">
                <a16:creationId xmlns:a16="http://schemas.microsoft.com/office/drawing/2014/main" id="{B6B82004-E7EA-F972-A674-1DFF5A9270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24" r="-4" b="-4"/>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Resim 8" descr="giyim, çizgi film, adam, insan, takım elbise içeren bir resim&#10;&#10;Açıklama otomatik olarak oluşturuldu">
            <a:extLst>
              <a:ext uri="{FF2B5EF4-FFF2-40B4-BE49-F238E27FC236}">
                <a16:creationId xmlns:a16="http://schemas.microsoft.com/office/drawing/2014/main" id="{492F81A3-7D2D-22A5-7A1D-4D0149C81A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6386667" y="-5707"/>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 name="Resim 4" descr="adam, insan, giyim, takım elbise, bilgisayar içeren bir resim&#10;&#10;Açıklama otomatik olarak oluşturuldu">
            <a:extLst>
              <a:ext uri="{FF2B5EF4-FFF2-40B4-BE49-F238E27FC236}">
                <a16:creationId xmlns:a16="http://schemas.microsoft.com/office/drawing/2014/main" id="{E6C4402D-75CE-FE25-A56C-40E4DD559F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Tree>
    <p:extLst>
      <p:ext uri="{BB962C8B-B14F-4D97-AF65-F5344CB8AC3E}">
        <p14:creationId xmlns:p14="http://schemas.microsoft.com/office/powerpoint/2010/main" val="169910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tr-TR" sz="5400" dirty="0"/>
              <a:t>Kullanım Alanları</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17945"/>
            <a:ext cx="4791891" cy="3814686"/>
          </a:xfrm>
        </p:spPr>
        <p:txBody>
          <a:bodyPr>
            <a:normAutofit/>
          </a:bodyPr>
          <a:lstStyle/>
          <a:p>
            <a:pPr>
              <a:buFont typeface="Arial" panose="020B0604020202020204" pitchFamily="34" charset="0"/>
              <a:buChar char="•"/>
            </a:pPr>
            <a:r>
              <a:rPr lang="tr-TR" sz="2000" b="1" i="0" dirty="0">
                <a:effectLst/>
                <a:highlight>
                  <a:srgbClr val="FFFFFF"/>
                </a:highlight>
                <a:latin typeface="ui-sans-serif"/>
              </a:rPr>
              <a:t>Proje Tanıtımı</a:t>
            </a:r>
            <a:r>
              <a:rPr lang="tr-TR" sz="2000" b="0" i="0" dirty="0">
                <a:effectLst/>
                <a:highlight>
                  <a:srgbClr val="FFFFFF"/>
                </a:highlight>
                <a:latin typeface="ui-sans-serif"/>
              </a:rPr>
              <a:t>: Bu projede, doğal dil işleme (NLP) tekniklerini kullanarak BERT modeli </a:t>
            </a:r>
            <a:r>
              <a:rPr lang="tr-TR" sz="2000" b="0" i="0" dirty="0" err="1">
                <a:effectLst/>
                <a:highlight>
                  <a:srgbClr val="FFFFFF"/>
                </a:highlight>
                <a:latin typeface="ui-sans-serif"/>
              </a:rPr>
              <a:t>startup'lar</a:t>
            </a:r>
            <a:r>
              <a:rPr lang="tr-TR" sz="2000" b="0" i="0" dirty="0">
                <a:effectLst/>
                <a:highlight>
                  <a:srgbClr val="FFFFFF"/>
                </a:highlight>
                <a:latin typeface="ui-sans-serif"/>
              </a:rPr>
              <a:t> ile mentor CV'lerini eşleştiren bir sistem geliştirdik.</a:t>
            </a:r>
          </a:p>
          <a:p>
            <a:pPr>
              <a:buFont typeface="Arial" panose="020B0604020202020204" pitchFamily="34" charset="0"/>
              <a:buChar char="•"/>
            </a:pPr>
            <a:r>
              <a:rPr lang="tr-TR" sz="2000" b="1" i="0" dirty="0">
                <a:effectLst/>
                <a:highlight>
                  <a:srgbClr val="FFFFFF"/>
                </a:highlight>
                <a:latin typeface="ui-sans-serif"/>
              </a:rPr>
              <a:t>Projenin Amacı</a:t>
            </a:r>
            <a:r>
              <a:rPr lang="tr-TR" sz="2000" b="0" i="0" dirty="0">
                <a:effectLst/>
                <a:highlight>
                  <a:srgbClr val="FFFFFF"/>
                </a:highlight>
                <a:latin typeface="ui-sans-serif"/>
              </a:rPr>
              <a:t>: Mentor eşleştirme sürecini hızlandırmak ve doğruluğunu artırmak.</a:t>
            </a:r>
          </a:p>
          <a:p>
            <a:pPr>
              <a:buFont typeface="Arial" panose="020B0604020202020204" pitchFamily="34" charset="0"/>
              <a:buChar char="•"/>
            </a:pPr>
            <a:r>
              <a:rPr lang="tr-TR" sz="2000" b="1" i="0" dirty="0">
                <a:effectLst/>
                <a:highlight>
                  <a:srgbClr val="FFFFFF"/>
                </a:highlight>
                <a:latin typeface="ui-sans-serif"/>
              </a:rPr>
              <a:t>Projenin Önemi</a:t>
            </a:r>
            <a:r>
              <a:rPr lang="tr-TR" sz="2000" b="0" i="0" dirty="0">
                <a:effectLst/>
                <a:highlight>
                  <a:srgbClr val="FFFFFF"/>
                </a:highlight>
                <a:latin typeface="ui-sans-serif"/>
              </a:rPr>
              <a:t>: Uygun mentorlar bulmak, </a:t>
            </a:r>
            <a:r>
              <a:rPr lang="tr-TR" sz="2000" b="0" i="0" dirty="0" err="1">
                <a:effectLst/>
                <a:highlight>
                  <a:srgbClr val="FFFFFF"/>
                </a:highlight>
                <a:latin typeface="ui-sans-serif"/>
              </a:rPr>
              <a:t>startup'ların</a:t>
            </a:r>
            <a:r>
              <a:rPr lang="tr-TR" sz="2000" b="0" i="0" dirty="0">
                <a:effectLst/>
                <a:highlight>
                  <a:srgbClr val="FFFFFF"/>
                </a:highlight>
                <a:latin typeface="ui-sans-serif"/>
              </a:rPr>
              <a:t> başarısı için kritik öneme sahipti</a:t>
            </a:r>
          </a:p>
          <a:p>
            <a:endParaRPr lang="tr-TR" sz="1900" dirty="0"/>
          </a:p>
        </p:txBody>
      </p:sp>
      <p:pic>
        <p:nvPicPr>
          <p:cNvPr id="6" name="Resim 5" descr="çizgi film, çizim, Çizgi film, çocukların yaptığı resimler içeren bir resim&#10;&#10;Açıklama otomatik olarak oluşturuldu">
            <a:extLst>
              <a:ext uri="{FF2B5EF4-FFF2-40B4-BE49-F238E27FC236}">
                <a16:creationId xmlns:a16="http://schemas.microsoft.com/office/drawing/2014/main" id="{73B9B063-2F04-4F4E-527D-A460EBD8B0C6}"/>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4231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tr-TR" sz="5400" dirty="0"/>
              <a:t>Uygulanılan Yöntem</a:t>
            </a:r>
          </a:p>
        </p:txBody>
      </p:sp>
      <p:pic>
        <p:nvPicPr>
          <p:cNvPr id="7" name="Resim 6" descr="metin, Çizgi film, çizgi film, çizim içeren bir resim&#10;&#10;Açıklama otomatik olarak oluşturuldu">
            <a:extLst>
              <a:ext uri="{FF2B5EF4-FFF2-40B4-BE49-F238E27FC236}">
                <a16:creationId xmlns:a16="http://schemas.microsoft.com/office/drawing/2014/main" id="{1CB29D42-FB7A-B44D-C10C-2847D95E611C}"/>
              </a:ext>
            </a:extLst>
          </p:cNvPr>
          <p:cNvPicPr>
            <a:picLocks noChangeAspect="1"/>
          </p:cNvPicPr>
          <p:nvPr/>
        </p:nvPicPr>
        <p:blipFill rotWithShape="1">
          <a:blip r:embed="rId2">
            <a:extLst>
              <a:ext uri="{28A0092B-C50C-407E-A947-70E740481C1C}">
                <a14:useLocalDpi xmlns:a14="http://schemas.microsoft.com/office/drawing/2010/main" val="0"/>
              </a:ext>
            </a:extLst>
          </a:blip>
          <a:srcRect l="21018" r="1107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315174"/>
            <a:ext cx="6447924" cy="3875314"/>
          </a:xfrm>
        </p:spPr>
        <p:txBody>
          <a:bodyPr>
            <a:normAutofit fontScale="92500" lnSpcReduction="10000"/>
          </a:bodyPr>
          <a:lstStyle/>
          <a:p>
            <a:pPr>
              <a:buFont typeface="Arial" panose="020B0604020202020204" pitchFamily="34" charset="0"/>
              <a:buChar char="•"/>
            </a:pPr>
            <a:r>
              <a:rPr lang="tr-TR" sz="1800" b="1" i="0" dirty="0">
                <a:effectLst/>
                <a:highlight>
                  <a:srgbClr val="FFFFFF"/>
                </a:highlight>
                <a:latin typeface="ui-sans-serif"/>
              </a:rPr>
              <a:t>Girdi</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1" i="0" dirty="0" err="1">
                <a:effectLst/>
                <a:highlight>
                  <a:srgbClr val="FFFFFF"/>
                </a:highlight>
                <a:latin typeface="ui-sans-serif"/>
              </a:rPr>
              <a:t>Startup</a:t>
            </a:r>
            <a:r>
              <a:rPr lang="tr-TR" sz="1800" b="1" i="0" dirty="0">
                <a:effectLst/>
                <a:highlight>
                  <a:srgbClr val="FFFFFF"/>
                </a:highlight>
                <a:latin typeface="ui-sans-serif"/>
              </a:rPr>
              <a:t> Verileri</a:t>
            </a:r>
            <a:r>
              <a:rPr lang="tr-TR" sz="1800" b="0" i="0" dirty="0">
                <a:effectLst/>
                <a:highlight>
                  <a:srgbClr val="FFFFFF"/>
                </a:highligh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highlight>
                  <a:srgbClr val="FFFFFF"/>
                </a:highlight>
                <a:latin typeface="ui-sans-serif"/>
              </a:rPr>
              <a:t>Mentor CV Verileri</a:t>
            </a:r>
            <a:r>
              <a:rPr lang="tr-TR" sz="1800" b="0" i="0" dirty="0">
                <a:effectLst/>
                <a:highlight>
                  <a:srgbClr val="FFFFFF"/>
                </a:highligh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highlight>
                  <a:srgbClr val="FFFFFF"/>
                </a:highlight>
                <a:latin typeface="ui-sans-serif"/>
              </a:rPr>
              <a:t>Çıktı</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0" i="0" dirty="0">
                <a:effectLst/>
                <a:highlight>
                  <a:srgbClr val="FFFFFF"/>
                </a:highlight>
                <a:latin typeface="ui-sans-serif"/>
              </a:rPr>
              <a:t>Her </a:t>
            </a:r>
            <a:r>
              <a:rPr lang="tr-TR" sz="1800" b="0" i="0" dirty="0" err="1">
                <a:effectLst/>
                <a:highlight>
                  <a:srgbClr val="FFFFFF"/>
                </a:highlight>
                <a:latin typeface="ui-sans-serif"/>
              </a:rPr>
              <a:t>startup</a:t>
            </a:r>
            <a:r>
              <a:rPr lang="tr-TR" sz="1800" b="0" i="0" dirty="0">
                <a:effectLst/>
                <a:highlight>
                  <a:srgbClr val="FFFFFF"/>
                </a:highlight>
                <a:latin typeface="ui-sans-serif"/>
              </a:rPr>
              <a:t> için en uygun mentorun adı ve eşleşme skoru.</a:t>
            </a:r>
          </a:p>
          <a:p>
            <a:r>
              <a:rPr lang="tr-TR" sz="1800" b="1" dirty="0"/>
              <a:t>Veri Hazırlama ve İşleme:</a:t>
            </a:r>
          </a:p>
          <a:p>
            <a:r>
              <a:rPr lang="tr-TR" sz="1800" dirty="0" err="1"/>
              <a:t>Tokenleştirme</a:t>
            </a:r>
            <a:r>
              <a:rPr lang="tr-TR" sz="1800" dirty="0"/>
              <a:t> ve </a:t>
            </a:r>
            <a:r>
              <a:rPr lang="tr-TR" sz="1800" dirty="0" err="1"/>
              <a:t>Vektörleştirme</a:t>
            </a:r>
            <a:r>
              <a:rPr lang="tr-TR" sz="1800"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p:txBody>
      </p:sp>
    </p:spTree>
    <p:extLst>
      <p:ext uri="{BB962C8B-B14F-4D97-AF65-F5344CB8AC3E}">
        <p14:creationId xmlns:p14="http://schemas.microsoft.com/office/powerpoint/2010/main" val="181812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çizgi film, otomat, kişi, şahıs içeren bir resim&#10;&#10;Açıklama otomatik olarak oluşturuldu">
            <a:extLst>
              <a:ext uri="{FF2B5EF4-FFF2-40B4-BE49-F238E27FC236}">
                <a16:creationId xmlns:a16="http://schemas.microsoft.com/office/drawing/2014/main" id="{B8B57A0D-1FA4-D739-82BD-AEF2EF7731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94" r="551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Metin kutusu 6">
            <a:extLst>
              <a:ext uri="{FF2B5EF4-FFF2-40B4-BE49-F238E27FC236}">
                <a16:creationId xmlns:a16="http://schemas.microsoft.com/office/drawing/2014/main" id="{6114A1C7-72B3-7C66-C784-EA7BE81759AD}"/>
              </a:ext>
            </a:extLst>
          </p:cNvPr>
          <p:cNvSpPr txBox="1"/>
          <p:nvPr/>
        </p:nvSpPr>
        <p:spPr>
          <a:xfrm>
            <a:off x="5334000" y="1208315"/>
            <a:ext cx="6574971" cy="5937477"/>
          </a:xfrm>
          <a:prstGeom prst="rect">
            <a:avLst/>
          </a:prstGeom>
        </p:spPr>
        <p:txBody>
          <a:bodyPr vert="horz" lIns="91440" tIns="45720" rIns="91440" bIns="45720" rtlCol="0">
            <a:normAutofit lnSpcReduction="10000"/>
          </a:bodyPr>
          <a:lstStyle/>
          <a:p>
            <a:pPr>
              <a:lnSpc>
                <a:spcPct val="90000"/>
              </a:lnSpc>
              <a:spcAft>
                <a:spcPts val="600"/>
              </a:spcAft>
            </a:pPr>
            <a:r>
              <a:rPr lang="en-US" sz="2000" b="1" i="0" dirty="0">
                <a:effectLst/>
                <a:highlight>
                  <a:srgbClr val="FFFFFF"/>
                </a:highlight>
              </a:rPr>
              <a:t>1. </a:t>
            </a:r>
            <a:r>
              <a:rPr lang="en-US" sz="2000" b="1" i="0" dirty="0" err="1">
                <a:effectLst/>
                <a:highlight>
                  <a:srgbClr val="FFFFFF"/>
                </a:highlight>
              </a:rPr>
              <a:t>Metin</a:t>
            </a:r>
            <a:r>
              <a:rPr lang="en-US" sz="2000" b="1" i="0" dirty="0">
                <a:effectLst/>
                <a:highlight>
                  <a:srgbClr val="FFFFFF"/>
                </a:highlight>
              </a:rPr>
              <a:t> </a:t>
            </a:r>
            <a:r>
              <a:rPr lang="en-US" sz="2000" b="1" i="0" dirty="0" err="1">
                <a:effectLst/>
                <a:highlight>
                  <a:srgbClr val="FFFFFF"/>
                </a:highlight>
              </a:rPr>
              <a:t>Verilerinin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işlemek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tokenizer </a:t>
            </a:r>
            <a:r>
              <a:rPr lang="en-US" sz="2000" b="0" i="0" dirty="0" err="1">
                <a:effectLst/>
                <a:highlight>
                  <a:srgbClr val="FFFFFF"/>
                </a:highlight>
              </a:rPr>
              <a:t>kullanıldı</a:t>
            </a:r>
            <a:r>
              <a:rPr lang="en-US" sz="2000" b="0" i="0" dirty="0">
                <a:effectLst/>
                <a:highlight>
                  <a:srgbClr val="FFFFFF"/>
                </a:highlight>
              </a:rPr>
              <a:t>. Bu </a:t>
            </a:r>
            <a:r>
              <a:rPr lang="en-US" sz="2000" b="0" i="0" dirty="0" err="1">
                <a:effectLst/>
                <a:highlight>
                  <a:srgbClr val="FFFFFF"/>
                </a:highlight>
              </a:rPr>
              <a:t>adım</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temel</a:t>
            </a:r>
            <a:r>
              <a:rPr lang="en-US" sz="2000" b="0" i="0" dirty="0">
                <a:effectLst/>
                <a:highlight>
                  <a:srgbClr val="FFFFFF"/>
                </a:highlight>
              </a:rPr>
              <a:t> </a:t>
            </a:r>
            <a:r>
              <a:rPr lang="en-US" sz="2000" b="0" i="0" dirty="0" err="1">
                <a:effectLst/>
                <a:highlight>
                  <a:srgbClr val="FFFFFF"/>
                </a:highlight>
              </a:rPr>
              <a:t>adımdır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Tokenizer, </a:t>
            </a:r>
            <a:r>
              <a:rPr lang="en-US" sz="2000" b="0" i="0" dirty="0" err="1">
                <a:effectLst/>
                <a:highlight>
                  <a:srgbClr val="FFFFFF"/>
                </a:highlight>
              </a:rPr>
              <a:t>metni</a:t>
            </a:r>
            <a:r>
              <a:rPr lang="en-US" sz="2000" b="0" i="0" dirty="0">
                <a:effectLst/>
                <a:highlight>
                  <a:srgbClr val="FFFFFF"/>
                </a:highlight>
              </a:rPr>
              <a:t> </a:t>
            </a:r>
            <a:r>
              <a:rPr lang="en-US" sz="2000" b="0" i="0" dirty="0" err="1">
                <a:effectLst/>
                <a:highlight>
                  <a:srgbClr val="FFFFFF"/>
                </a:highlight>
              </a:rPr>
              <a:t>belirli</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sözcük</a:t>
            </a:r>
            <a:r>
              <a:rPr lang="en-US" sz="2000" b="0" i="0" dirty="0">
                <a:effectLst/>
                <a:highlight>
                  <a:srgbClr val="FFFFFF"/>
                </a:highlight>
              </a:rPr>
              <a:t> </a:t>
            </a:r>
            <a:r>
              <a:rPr lang="en-US" sz="2000" b="0" i="0" dirty="0" err="1">
                <a:effectLst/>
                <a:highlight>
                  <a:srgbClr val="FFFFFF"/>
                </a:highlight>
              </a:rPr>
              <a:t>dağarcığına</a:t>
            </a:r>
            <a:r>
              <a:rPr lang="en-US" sz="2000" b="0" i="0" dirty="0">
                <a:effectLst/>
                <a:highlight>
                  <a:srgbClr val="FFFFFF"/>
                </a:highlight>
              </a:rPr>
              <a:t> </a:t>
            </a:r>
            <a:r>
              <a:rPr lang="en-US" sz="2000" b="0" i="0" dirty="0" err="1">
                <a:effectLst/>
                <a:highlight>
                  <a:srgbClr val="FFFFFF"/>
                </a:highlight>
              </a:rPr>
              <a:t>dayanarak</a:t>
            </a:r>
            <a:r>
              <a:rPr lang="en-US" sz="2000" b="0" i="0" dirty="0">
                <a:effectLst/>
                <a:highlight>
                  <a:srgbClr val="FFFFFF"/>
                </a:highlight>
              </a:rPr>
              <a:t> </a:t>
            </a:r>
            <a:r>
              <a:rPr lang="en-US" sz="2000" b="0" i="0" dirty="0" err="1">
                <a:effectLst/>
                <a:highlight>
                  <a:srgbClr val="FFFFFF"/>
                </a:highlight>
              </a:rPr>
              <a:t>tokenlara</a:t>
            </a:r>
            <a:r>
              <a:rPr lang="en-US" sz="2000" b="0" i="0" dirty="0">
                <a:effectLst/>
                <a:highlight>
                  <a:srgbClr val="FFFFFF"/>
                </a:highlight>
              </a:rPr>
              <a:t> </a:t>
            </a:r>
            <a:r>
              <a:rPr lang="en-US" sz="2000" b="0" i="0" dirty="0" err="1">
                <a:effectLst/>
                <a:highlight>
                  <a:srgbClr val="FFFFFF"/>
                </a:highlight>
              </a:rPr>
              <a:t>ayırdı</a:t>
            </a:r>
            <a:r>
              <a:rPr lang="en-US" sz="2000" b="0" i="0" dirty="0">
                <a:effectLst/>
                <a:highlight>
                  <a:srgbClr val="FFFFFF"/>
                </a:highlight>
              </a:rPr>
              <a:t>. Her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kelime</a:t>
            </a:r>
            <a:r>
              <a:rPr lang="en-US" sz="2000" b="0" i="0" dirty="0">
                <a:effectLst/>
                <a:highlight>
                  <a:srgbClr val="FFFFFF"/>
                </a:highlight>
              </a:rPr>
              <a:t> </a:t>
            </a:r>
            <a:r>
              <a:rPr lang="en-US" sz="2000" b="0" i="0" dirty="0" err="1">
                <a:effectLst/>
                <a:highlight>
                  <a:srgbClr val="FFFFFF"/>
                </a:highlight>
              </a:rPr>
              <a:t>veya</a:t>
            </a:r>
            <a:r>
              <a:rPr lang="en-US" sz="2000" b="0" i="0" dirty="0">
                <a:effectLst/>
                <a:highlight>
                  <a:srgbClr val="FFFFFF"/>
                </a:highlight>
              </a:rPr>
              <a:t> alt </a:t>
            </a:r>
            <a:r>
              <a:rPr lang="en-US" sz="2000" b="0" i="0" dirty="0" err="1">
                <a:effectLst/>
                <a:highlight>
                  <a:srgbClr val="FFFFFF"/>
                </a:highlight>
              </a:rPr>
              <a:t>cümle</a:t>
            </a:r>
            <a:r>
              <a:rPr lang="en-US" sz="2000" b="0" i="0" dirty="0">
                <a:effectLst/>
                <a:highlight>
                  <a:srgbClr val="FFFFFF"/>
                </a:highlight>
              </a:rPr>
              <a:t> (</a:t>
            </a:r>
            <a:r>
              <a:rPr lang="en-US" sz="2000" b="0" i="0" dirty="0" err="1">
                <a:effectLst/>
                <a:highlight>
                  <a:srgbClr val="FFFFFF"/>
                </a:highlight>
              </a:rPr>
              <a:t>subword</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token </a:t>
            </a:r>
            <a:r>
              <a:rPr lang="en-US" sz="2000" b="0" i="0" dirty="0" err="1">
                <a:effectLst/>
                <a:highlight>
                  <a:srgbClr val="FFFFFF"/>
                </a:highlight>
              </a:rPr>
              <a:t>olarak</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metinlerin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kullanıldı</a:t>
            </a:r>
            <a:r>
              <a:rPr lang="en-US" sz="2000" b="0" i="0" dirty="0">
                <a:effectLst/>
                <a:highlight>
                  <a:srgbClr val="FFFFFF"/>
                </a:highlight>
              </a:rPr>
              <a:t>. Bu model, </a:t>
            </a:r>
            <a:r>
              <a:rPr lang="en-US" sz="2000" b="0" i="0" dirty="0" err="1">
                <a:effectLst/>
                <a:highlight>
                  <a:srgbClr val="FFFFFF"/>
                </a:highlight>
              </a:rPr>
              <a:t>büyük</a:t>
            </a:r>
            <a:r>
              <a:rPr lang="en-US" sz="2000" b="0" i="0" dirty="0">
                <a:effectLst/>
                <a:highlight>
                  <a:srgbClr val="FFFFFF"/>
                </a:highlight>
              </a:rPr>
              <a:t> </a:t>
            </a:r>
            <a:r>
              <a:rPr lang="en-US" sz="2000" b="0" i="0" dirty="0" err="1">
                <a:effectLst/>
                <a:highlight>
                  <a:srgbClr val="FFFFFF"/>
                </a:highlight>
              </a:rPr>
              <a:t>miktarda</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verisinde</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genel</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öğrenmiştir</a:t>
            </a:r>
            <a:r>
              <a:rPr lang="en-US" sz="2000" b="0" i="0" dirty="0">
                <a:effectLst/>
                <a:highlight>
                  <a:srgbClr val="FFFFFF"/>
                </a:highlight>
              </a:rPr>
              <a:t>.</a:t>
            </a:r>
          </a:p>
          <a:p>
            <a:pPr>
              <a:lnSpc>
                <a:spcPct val="90000"/>
              </a:lnSpc>
              <a:spcAft>
                <a:spcPts val="600"/>
              </a:spcAft>
            </a:pPr>
            <a:r>
              <a:rPr lang="en-US" sz="2000" b="1" i="0" dirty="0">
                <a:effectLst/>
                <a:highlight>
                  <a:srgbClr val="FFFFFF"/>
                </a:highlight>
              </a:rPr>
              <a:t>2. </a:t>
            </a:r>
            <a:r>
              <a:rPr lang="en-US" sz="2000" b="1" i="0" dirty="0" err="1">
                <a:effectLst/>
                <a:highlight>
                  <a:srgbClr val="FFFFFF"/>
                </a:highlight>
              </a:rPr>
              <a:t>Özellik</a:t>
            </a:r>
            <a:r>
              <a:rPr lang="en-US" sz="2000" b="1" i="0" dirty="0">
                <a:effectLst/>
                <a:highlight>
                  <a:srgbClr val="FFFFFF"/>
                </a:highlight>
              </a:rPr>
              <a:t> </a:t>
            </a:r>
            <a:r>
              <a:rPr lang="en-US" sz="2000" b="1" i="0" dirty="0" err="1">
                <a:effectLst/>
                <a:highlight>
                  <a:srgbClr val="FFFFFF"/>
                </a:highlight>
              </a:rPr>
              <a:t>Vektörlerinin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a:effectLst/>
                <a:highlight>
                  <a:srgbClr val="FFFFFF"/>
                </a:highlight>
              </a:rPr>
              <a:t>CV </a:t>
            </a:r>
            <a:r>
              <a:rPr lang="en-US" sz="2000" b="0" i="0" dirty="0" err="1">
                <a:effectLst/>
                <a:highlight>
                  <a:srgbClr val="FFFFFF"/>
                </a:highlight>
              </a:rPr>
              <a:t>ve</a:t>
            </a:r>
            <a:r>
              <a:rPr lang="en-US" sz="2000" b="0" i="0" dirty="0">
                <a:effectLst/>
                <a:highlight>
                  <a:srgbClr val="FFFFFF"/>
                </a:highlight>
              </a:rPr>
              <a:t> startup </a:t>
            </a:r>
            <a:r>
              <a:rPr lang="en-US" sz="2000" b="0" i="0" dirty="0" err="1">
                <a:effectLst/>
                <a:highlight>
                  <a:srgbClr val="FFFFFF"/>
                </a:highlight>
              </a:rPr>
              <a:t>metinleri</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işlenerek</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dönüştürüldü</a:t>
            </a:r>
            <a:r>
              <a:rPr lang="en-US" sz="2000" b="0" i="0" dirty="0">
                <a:effectLst/>
                <a:highlight>
                  <a:srgbClr val="FFFFFF"/>
                </a:highlight>
              </a:rPr>
              <a:t>. Bu,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temsillere</a:t>
            </a:r>
            <a:r>
              <a:rPr lang="en-US" sz="2000" b="0" i="0" dirty="0">
                <a:effectLst/>
                <a:highlight>
                  <a:srgbClr val="FFFFFF"/>
                </a:highlight>
              </a:rPr>
              <a:t> </a:t>
            </a:r>
            <a:r>
              <a:rPr lang="en-US" sz="2000" b="0" i="0" dirty="0" err="1">
                <a:effectLst/>
                <a:highlight>
                  <a:srgbClr val="FFFFFF"/>
                </a:highlight>
              </a:rPr>
              <a:t>çevirme</a:t>
            </a:r>
            <a:r>
              <a:rPr lang="en-US" sz="2000" b="0" i="0" dirty="0">
                <a:effectLst/>
                <a:highlight>
                  <a:srgbClr val="FFFFFF"/>
                </a:highlight>
              </a:rPr>
              <a:t> </a:t>
            </a:r>
            <a:r>
              <a:rPr lang="en-US" sz="2000" b="0" i="0" dirty="0" err="1">
                <a:effectLst/>
                <a:highlight>
                  <a:srgbClr val="FFFFFF"/>
                </a:highlight>
              </a:rPr>
              <a:t>işlemidir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Her </a:t>
            </a:r>
            <a:r>
              <a:rPr lang="en-US" sz="2000" b="0" i="0" dirty="0" err="1">
                <a:effectLst/>
                <a:highlight>
                  <a:srgbClr val="FFFFFF"/>
                </a:highlight>
              </a:rPr>
              <a:t>bir</a:t>
            </a:r>
            <a:r>
              <a:rPr lang="en-US" sz="2000" b="0" i="0" dirty="0">
                <a:effectLst/>
                <a:highlight>
                  <a:srgbClr val="FFFFFF"/>
                </a:highlight>
              </a:rPr>
              <a:t> token, BERT </a:t>
            </a:r>
            <a:r>
              <a:rPr lang="en-US" sz="2000" b="0" i="0" dirty="0" err="1">
                <a:effectLst/>
                <a:highlight>
                  <a:srgbClr val="FFFFFF"/>
                </a:highlight>
              </a:rPr>
              <a:t>modelindeki</a:t>
            </a:r>
            <a:r>
              <a:rPr lang="en-US" sz="2000" b="0" i="0" dirty="0">
                <a:effectLst/>
                <a:highlight>
                  <a:srgbClr val="FFFFFF"/>
                </a:highlight>
              </a:rPr>
              <a:t> </a:t>
            </a:r>
            <a:r>
              <a:rPr lang="en-US" sz="2000" b="0" i="0" dirty="0" err="1">
                <a:effectLst/>
                <a:highlight>
                  <a:srgbClr val="FFFFFF"/>
                </a:highlight>
              </a:rPr>
              <a:t>katmanlardan</a:t>
            </a:r>
            <a:r>
              <a:rPr lang="en-US" sz="2000" b="0" i="0" dirty="0">
                <a:effectLst/>
                <a:highlight>
                  <a:srgbClr val="FFFFFF"/>
                </a:highlight>
              </a:rPr>
              <a:t> </a:t>
            </a:r>
            <a:r>
              <a:rPr lang="en-US" sz="2000" b="0" i="0" dirty="0" err="1">
                <a:effectLst/>
                <a:highlight>
                  <a:srgbClr val="FFFFFF"/>
                </a:highlight>
              </a:rPr>
              <a:t>birine</a:t>
            </a:r>
            <a:r>
              <a:rPr lang="en-US" sz="2000" b="0" i="0" dirty="0">
                <a:effectLst/>
                <a:highlight>
                  <a:srgbClr val="FFFFFF"/>
                </a:highlight>
              </a:rPr>
              <a:t> </a:t>
            </a:r>
            <a:r>
              <a:rPr lang="en-US" sz="2000" b="0" i="0" dirty="0" err="1">
                <a:effectLst/>
                <a:highlight>
                  <a:srgbClr val="FFFFFF"/>
                </a:highlight>
              </a:rPr>
              <a:t>atanmış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vektör</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 Bu </a:t>
            </a:r>
            <a:r>
              <a:rPr lang="en-US" sz="2000" b="0" i="0" dirty="0" err="1">
                <a:effectLst/>
                <a:highlight>
                  <a:srgbClr val="FFFFFF"/>
                </a:highlight>
              </a:rPr>
              <a:t>vektörler</a:t>
            </a:r>
            <a:r>
              <a:rPr lang="en-US" sz="2000" b="0" i="0" dirty="0">
                <a:effectLst/>
                <a:highlight>
                  <a:srgbClr val="FFFFFF"/>
                </a:highlight>
              </a:rPr>
              <a:t>, </a:t>
            </a:r>
            <a:r>
              <a:rPr lang="en-US" sz="2000" b="0" i="0" dirty="0" err="1">
                <a:effectLst/>
                <a:highlight>
                  <a:srgbClr val="FFFFFF"/>
                </a:highlight>
              </a:rPr>
              <a:t>tokenlerin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yakalamak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modelinden</a:t>
            </a:r>
            <a:r>
              <a:rPr lang="en-US" sz="2000" b="0" i="0" dirty="0">
                <a:effectLst/>
                <a:highlight>
                  <a:srgbClr val="FFFFFF"/>
                </a:highlight>
              </a:rPr>
              <a:t> </a:t>
            </a:r>
            <a:r>
              <a:rPr lang="en-US" sz="2000" b="0" i="0" dirty="0" err="1">
                <a:effectLst/>
                <a:highlight>
                  <a:srgbClr val="FFFFFF"/>
                </a:highlight>
              </a:rPr>
              <a:t>gelir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Bu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a:t>
            </a:r>
            <a:r>
              <a:rPr lang="en-US" sz="2000" b="0" i="0" dirty="0">
                <a:effectLst/>
                <a:highlight>
                  <a:srgbClr val="FFFFFF"/>
                </a:highlight>
              </a:rPr>
              <a:t>, </a:t>
            </a:r>
            <a:r>
              <a:rPr lang="en-US" sz="2000" b="0" i="0" dirty="0" err="1">
                <a:effectLst/>
                <a:highlight>
                  <a:srgbClr val="FFFFFF"/>
                </a:highlight>
              </a:rPr>
              <a:t>metnin</a:t>
            </a:r>
            <a:r>
              <a:rPr lang="en-US" sz="2000" b="0" i="0" dirty="0">
                <a:effectLst/>
                <a:highlight>
                  <a:srgbClr val="FFFFFF"/>
                </a:highlight>
              </a:rPr>
              <a:t> </a:t>
            </a:r>
            <a:r>
              <a:rPr lang="en-US" sz="2000" b="0" i="0" dirty="0" err="1">
                <a:effectLst/>
                <a:highlight>
                  <a:srgbClr val="FFFFFF"/>
                </a:highlight>
              </a:rPr>
              <a:t>içeriğini</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benzerlikleri</a:t>
            </a:r>
            <a:r>
              <a:rPr lang="en-US" sz="2000" b="0" i="0" dirty="0">
                <a:effectLst/>
                <a:highlight>
                  <a:srgbClr val="FFFFFF"/>
                </a:highlight>
              </a:rPr>
              <a:t> </a:t>
            </a:r>
            <a:r>
              <a:rPr lang="en-US" sz="2000" b="0" i="0" dirty="0" err="1">
                <a:effectLst/>
                <a:highlight>
                  <a:srgbClr val="FFFFFF"/>
                </a:highlight>
              </a:rPr>
              <a:t>belirlemek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kullanılır</a:t>
            </a:r>
            <a:r>
              <a:rPr lang="en-US" sz="2000" b="0" i="0" dirty="0">
                <a:effectLst/>
                <a:highlight>
                  <a:srgbClr val="FFFFFF"/>
                </a:highlight>
              </a:rPr>
              <a:t>.</a:t>
            </a:r>
          </a:p>
        </p:txBody>
      </p:sp>
      <p:sp>
        <p:nvSpPr>
          <p:cNvPr id="8" name="Title 1">
            <a:extLst>
              <a:ext uri="{FF2B5EF4-FFF2-40B4-BE49-F238E27FC236}">
                <a16:creationId xmlns:a16="http://schemas.microsoft.com/office/drawing/2014/main" id="{B71693F3-934F-FB41-5193-4469461EB387}"/>
              </a:ext>
            </a:extLst>
          </p:cNvPr>
          <p:cNvSpPr>
            <a:spLocks noGrp="1"/>
          </p:cNvSpPr>
          <p:nvPr>
            <p:ph type="title"/>
          </p:nvPr>
        </p:nvSpPr>
        <p:spPr>
          <a:xfrm>
            <a:off x="3505200" y="0"/>
            <a:ext cx="7619129" cy="1783080"/>
          </a:xfrm>
        </p:spPr>
        <p:txBody>
          <a:bodyPr anchor="b">
            <a:noAutofit/>
          </a:bodyPr>
          <a:lstStyle/>
          <a:p>
            <a:r>
              <a:rPr lang="tr-TR" sz="3600" dirty="0"/>
              <a:t>BERT MODELİ ÇALIŞMA PRENSİBİ </a:t>
            </a:r>
            <a:br>
              <a:rPr lang="tr-TR" sz="3600" dirty="0"/>
            </a:br>
            <a:endParaRPr lang="tr-TR" sz="3600" dirty="0"/>
          </a:p>
        </p:txBody>
      </p:sp>
    </p:spTree>
    <p:extLst>
      <p:ext uri="{BB962C8B-B14F-4D97-AF65-F5344CB8AC3E}">
        <p14:creationId xmlns:p14="http://schemas.microsoft.com/office/powerpoint/2010/main" val="148863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çizgi film, otomat, kişi, şahıs içeren bir resim&#10;&#10;Açıklama otomatik olarak oluşturuldu">
            <a:extLst>
              <a:ext uri="{FF2B5EF4-FFF2-40B4-BE49-F238E27FC236}">
                <a16:creationId xmlns:a16="http://schemas.microsoft.com/office/drawing/2014/main" id="{9D98E569-0A68-6CA2-8E54-0055406A1FE3}"/>
              </a:ext>
            </a:extLst>
          </p:cNvPr>
          <p:cNvPicPr>
            <a:picLocks noChangeAspect="1"/>
          </p:cNvPicPr>
          <p:nvPr/>
        </p:nvPicPr>
        <p:blipFill rotWithShape="1">
          <a:blip r:embed="rId2">
            <a:extLst>
              <a:ext uri="{28A0092B-C50C-407E-A947-70E740481C1C}">
                <a14:useLocalDpi xmlns:a14="http://schemas.microsoft.com/office/drawing/2010/main" val="0"/>
              </a:ext>
            </a:extLst>
          </a:blip>
          <a:srcRect t="37456" b="6294"/>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İçerik Yer Tutucusu 2">
            <a:extLst>
              <a:ext uri="{FF2B5EF4-FFF2-40B4-BE49-F238E27FC236}">
                <a16:creationId xmlns:a16="http://schemas.microsoft.com/office/drawing/2014/main" id="{9AC9ABAC-AC8C-68F4-7A91-F8EE8349F214}"/>
              </a:ext>
            </a:extLst>
          </p:cNvPr>
          <p:cNvSpPr>
            <a:spLocks noGrp="1"/>
          </p:cNvSpPr>
          <p:nvPr>
            <p:ph idx="1"/>
          </p:nvPr>
        </p:nvSpPr>
        <p:spPr>
          <a:xfrm>
            <a:off x="5801709" y="2808514"/>
            <a:ext cx="5552089" cy="3411311"/>
          </a:xfrm>
        </p:spPr>
        <p:txBody>
          <a:bodyPr>
            <a:normAutofit/>
          </a:bodyPr>
          <a:lstStyle/>
          <a:p>
            <a:pPr indent="-228600">
              <a:spcAft>
                <a:spcPts val="600"/>
              </a:spcAft>
              <a:buFont typeface="Arial" panose="020B0604020202020204" pitchFamily="34" charset="0"/>
              <a:buChar char="•"/>
            </a:pPr>
            <a:r>
              <a:rPr lang="en-US" sz="1800" b="1" i="0" dirty="0">
                <a:effectLst/>
                <a:highlight>
                  <a:srgbClr val="FFFFFF"/>
                </a:highlight>
              </a:rPr>
              <a:t>3. </a:t>
            </a:r>
            <a:r>
              <a:rPr lang="en-US" sz="1800" b="1" i="0" dirty="0" err="1">
                <a:effectLst/>
                <a:highlight>
                  <a:srgbClr val="FFFFFF"/>
                </a:highlight>
              </a:rPr>
              <a:t>Modelin</a:t>
            </a:r>
            <a:r>
              <a:rPr lang="en-US" sz="1800" b="1" i="0" dirty="0">
                <a:effectLst/>
                <a:highlight>
                  <a:srgbClr val="FFFFFF"/>
                </a:highlight>
              </a:rPr>
              <a:t> </a:t>
            </a:r>
            <a:r>
              <a:rPr lang="en-US" sz="1800" b="1" i="0" dirty="0" err="1">
                <a:effectLst/>
                <a:highlight>
                  <a:srgbClr val="FFFFFF"/>
                </a:highlight>
              </a:rPr>
              <a:t>Uygulanması</a:t>
            </a:r>
            <a:r>
              <a:rPr lang="en-US" sz="1800" b="1" i="0" dirty="0">
                <a:effectLst/>
                <a:highlight>
                  <a:srgbClr val="FFFFFF"/>
                </a:highlight>
              </a:rPr>
              <a:t>:</a:t>
            </a:r>
            <a:endParaRPr lang="en-US" sz="1800" b="0" i="0" dirty="0">
              <a:effectLst/>
              <a:highlight>
                <a:srgbClr val="FFFFFF"/>
              </a:highlight>
            </a:endParaRPr>
          </a:p>
          <a:p>
            <a:pPr indent="-228600">
              <a:spcAft>
                <a:spcPts val="600"/>
              </a:spcAft>
              <a:buFont typeface="Arial" panose="020B0604020202020204" pitchFamily="34" charset="0"/>
              <a:buChar char="•"/>
            </a:pPr>
            <a:r>
              <a:rPr lang="en-US" sz="1800" b="0" i="0" dirty="0">
                <a:effectLst/>
                <a:highlight>
                  <a:srgbClr val="FFFFFF"/>
                </a:highlight>
              </a:rPr>
              <a:t>Son </a:t>
            </a:r>
            <a:r>
              <a:rPr lang="en-US" sz="1800" b="0" i="0" dirty="0" err="1">
                <a:effectLst/>
                <a:highlight>
                  <a:srgbClr val="FFFFFF"/>
                </a:highlight>
              </a:rPr>
              <a:t>gizli</a:t>
            </a:r>
            <a:r>
              <a:rPr lang="en-US" sz="1800" b="0" i="0" dirty="0">
                <a:effectLst/>
                <a:highlight>
                  <a:srgbClr val="FFFFFF"/>
                </a:highlight>
              </a:rPr>
              <a:t> </a:t>
            </a:r>
            <a:r>
              <a:rPr lang="en-US" sz="1800" b="0" i="0" dirty="0" err="1">
                <a:effectLst/>
                <a:highlight>
                  <a:srgbClr val="FFFFFF"/>
                </a:highlight>
              </a:rPr>
              <a:t>katmanın</a:t>
            </a:r>
            <a:r>
              <a:rPr lang="en-US" sz="1800" b="0" i="0" dirty="0">
                <a:effectLst/>
                <a:highlight>
                  <a:srgbClr val="FFFFFF"/>
                </a:highlight>
              </a:rPr>
              <a:t> </a:t>
            </a:r>
            <a:r>
              <a:rPr lang="en-US" sz="1800" b="0" i="0" dirty="0" err="1">
                <a:effectLst/>
                <a:highlight>
                  <a:srgbClr val="FFFFFF"/>
                </a:highlight>
              </a:rPr>
              <a:t>çıkışı</a:t>
            </a:r>
            <a:r>
              <a:rPr lang="en-US" sz="1800" b="0" i="0" dirty="0">
                <a:effectLst/>
                <a:highlight>
                  <a:srgbClr val="FFFFFF"/>
                </a:highlight>
              </a:rPr>
              <a:t>, BERT </a:t>
            </a:r>
            <a:r>
              <a:rPr lang="en-US" sz="1800" b="0" i="0" dirty="0" err="1">
                <a:effectLst/>
                <a:highlight>
                  <a:srgbClr val="FFFFFF"/>
                </a:highlight>
              </a:rPr>
              <a:t>modelinin</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a:t>
            </a:r>
            <a:r>
              <a:rPr lang="en-US" sz="1800" b="0" i="0" dirty="0" err="1">
                <a:effectLst/>
                <a:highlight>
                  <a:srgbClr val="FFFFFF"/>
                </a:highlight>
              </a:rPr>
              <a:t>kapsamlı</a:t>
            </a:r>
            <a:r>
              <a:rPr lang="en-US" sz="1800" b="0" i="0" dirty="0">
                <a:effectLst/>
                <a:highlight>
                  <a:srgbClr val="FFFFFF"/>
                </a:highlight>
              </a:rPr>
              <a:t> </a:t>
            </a:r>
            <a:r>
              <a:rPr lang="en-US" sz="1800" b="0" i="0" dirty="0" err="1">
                <a:effectLst/>
                <a:highlight>
                  <a:srgbClr val="FFFFFF"/>
                </a:highlight>
              </a:rPr>
              <a:t>ve</a:t>
            </a:r>
            <a:r>
              <a:rPr lang="en-US" sz="1800" b="0" i="0" dirty="0">
                <a:effectLst/>
                <a:highlight>
                  <a:srgbClr val="FFFFFF"/>
                </a:highlight>
              </a:rPr>
              <a:t> </a:t>
            </a:r>
            <a:r>
              <a:rPr lang="en-US" sz="1800" b="0" i="0" dirty="0" err="1">
                <a:effectLst/>
                <a:highlight>
                  <a:srgbClr val="FFFFFF"/>
                </a:highlight>
              </a:rPr>
              <a:t>genel</a:t>
            </a:r>
            <a:r>
              <a:rPr lang="en-US" sz="1800" b="0" i="0" dirty="0">
                <a:effectLst/>
                <a:highlight>
                  <a:srgbClr val="FFFFFF"/>
                </a:highlight>
              </a:rPr>
              <a:t> </a:t>
            </a:r>
            <a:r>
              <a:rPr lang="en-US" sz="1800" b="0" i="0" dirty="0" err="1">
                <a:effectLst/>
                <a:highlight>
                  <a:srgbClr val="FFFFFF"/>
                </a:highlight>
              </a:rPr>
              <a:t>temsili</a:t>
            </a:r>
            <a:r>
              <a:rPr lang="en-US" sz="1800" b="0" i="0" dirty="0">
                <a:effectLst/>
                <a:highlight>
                  <a:srgbClr val="FFFFFF"/>
                </a:highlight>
              </a:rPr>
              <a:t> </a:t>
            </a:r>
            <a:r>
              <a:rPr lang="en-US" sz="1800" b="0" i="0" dirty="0" err="1">
                <a:effectLst/>
                <a:highlight>
                  <a:srgbClr val="FFFFFF"/>
                </a:highlight>
              </a:rPr>
              <a:t>sağladığı</a:t>
            </a:r>
            <a:r>
              <a:rPr lang="en-US" sz="1800" b="0" i="0" dirty="0">
                <a:effectLst/>
                <a:highlight>
                  <a:srgbClr val="FFFFFF"/>
                </a:highlight>
              </a:rPr>
              <a:t> </a:t>
            </a:r>
            <a:r>
              <a:rPr lang="en-US" sz="1800" b="0" i="0" dirty="0" err="1">
                <a:effectLst/>
                <a:highlight>
                  <a:srgbClr val="FFFFFF"/>
                </a:highlight>
              </a:rPr>
              <a:t>katmandır</a:t>
            </a:r>
            <a:r>
              <a:rPr lang="en-US" sz="1800" b="0" i="0" dirty="0">
                <a:effectLst/>
                <a:highlight>
                  <a:srgbClr val="FFFFFF"/>
                </a:highlight>
              </a:rPr>
              <a:t>. Bu </a:t>
            </a:r>
            <a:r>
              <a:rPr lang="en-US" sz="1800" b="0" i="0" dirty="0" err="1">
                <a:effectLst/>
                <a:highlight>
                  <a:srgbClr val="FFFFFF"/>
                </a:highlight>
              </a:rPr>
              <a:t>nedenle</a:t>
            </a:r>
            <a:r>
              <a:rPr lang="en-US" sz="1800" b="0" i="0" dirty="0">
                <a:effectLst/>
                <a:highlight>
                  <a:srgbClr val="FFFFFF"/>
                </a:highlight>
              </a:rPr>
              <a:t>, </a:t>
            </a:r>
            <a:r>
              <a:rPr lang="en-US" sz="1800" b="0" i="0" dirty="0" err="1">
                <a:effectLst/>
                <a:highlight>
                  <a:srgbClr val="FFFFFF"/>
                </a:highlight>
              </a:rPr>
              <a:t>metnin</a:t>
            </a:r>
            <a:r>
              <a:rPr lang="en-US" sz="1800" b="0" i="0" dirty="0">
                <a:effectLst/>
                <a:highlight>
                  <a:srgbClr val="FFFFFF"/>
                </a:highlight>
              </a:rPr>
              <a:t> </a:t>
            </a:r>
            <a:r>
              <a:rPr lang="en-US" sz="1800" b="0" i="0" dirty="0" err="1">
                <a:effectLst/>
                <a:highlight>
                  <a:srgbClr val="FFFFFF"/>
                </a:highlight>
              </a:rPr>
              <a:t>anlamını</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iyi </a:t>
            </a:r>
            <a:r>
              <a:rPr lang="en-US" sz="1800" b="0" i="0" dirty="0" err="1">
                <a:effectLst/>
                <a:highlight>
                  <a:srgbClr val="FFFFFF"/>
                </a:highlight>
              </a:rPr>
              <a:t>yansıtan</a:t>
            </a:r>
            <a:r>
              <a:rPr lang="en-US" sz="1800" b="0" i="0" dirty="0">
                <a:effectLst/>
                <a:highlight>
                  <a:srgbClr val="FFFFFF"/>
                </a:highlight>
              </a:rPr>
              <a:t> </a:t>
            </a: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vektörlerini</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etmek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genellikle</a:t>
            </a:r>
            <a:r>
              <a:rPr lang="en-US" sz="1800" b="0" i="0" dirty="0">
                <a:effectLst/>
                <a:highlight>
                  <a:srgbClr val="FFFFFF"/>
                </a:highlight>
              </a:rPr>
              <a:t> </a:t>
            </a:r>
            <a:r>
              <a:rPr lang="en-US" sz="1800" b="0" i="0" dirty="0" err="1">
                <a:effectLst/>
                <a:highlight>
                  <a:srgbClr val="FFFFFF"/>
                </a:highlight>
              </a:rPr>
              <a:t>bu</a:t>
            </a:r>
            <a:r>
              <a:rPr lang="en-US" sz="1800" b="0" i="0" dirty="0">
                <a:effectLst/>
                <a:highlight>
                  <a:srgbClr val="FFFFFF"/>
                </a:highlight>
              </a:rPr>
              <a:t> </a:t>
            </a:r>
            <a:r>
              <a:rPr lang="en-US" sz="1800" b="0" i="0" dirty="0" err="1">
                <a:effectLst/>
                <a:highlight>
                  <a:srgbClr val="FFFFFF"/>
                </a:highlight>
              </a:rPr>
              <a:t>katman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çıkarma</a:t>
            </a:r>
            <a:r>
              <a:rPr lang="en-US" sz="1800" b="0" i="0" dirty="0">
                <a:effectLst/>
                <a:highlight>
                  <a:srgbClr val="FFFFFF"/>
                </a:highlight>
              </a:rPr>
              <a:t> </a:t>
            </a:r>
            <a:r>
              <a:rPr lang="en-US" sz="1800" b="0" i="0" dirty="0" err="1">
                <a:effectLst/>
                <a:highlight>
                  <a:srgbClr val="FFFFFF"/>
                </a:highlight>
              </a:rPr>
              <a:t>fonksiyonları</a:t>
            </a:r>
            <a:r>
              <a:rPr lang="en-US" sz="1800" b="0" i="0" dirty="0">
                <a:effectLst/>
                <a:highlight>
                  <a:srgbClr val="FFFFFF"/>
                </a:highlight>
              </a:rPr>
              <a:t> </a:t>
            </a:r>
            <a:r>
              <a:rPr lang="en-US" sz="1800" b="0" i="0" dirty="0" err="1">
                <a:effectLst/>
                <a:highlight>
                  <a:srgbClr val="FFFFFF"/>
                </a:highlight>
              </a:rPr>
              <a:t>kullanılarak</a:t>
            </a:r>
            <a:r>
              <a:rPr lang="en-US" sz="1800" b="0" i="0" dirty="0">
                <a:effectLst/>
                <a:highlight>
                  <a:srgbClr val="FFFFFF"/>
                </a:highlight>
              </a:rPr>
              <a:t> </a:t>
            </a:r>
            <a:r>
              <a:rPr lang="en-US" sz="1800" b="0" i="0" dirty="0" err="1">
                <a:effectLst/>
                <a:highlight>
                  <a:srgbClr val="FFFFFF"/>
                </a:highlight>
              </a:rPr>
              <a:t>metinden</a:t>
            </a:r>
            <a:r>
              <a:rPr lang="en-US" sz="1800" b="0" i="0" dirty="0">
                <a:effectLst/>
                <a:highlight>
                  <a:srgbClr val="FFFFFF"/>
                </a:highlight>
              </a:rPr>
              <a:t> </a:t>
            </a:r>
            <a:r>
              <a:rPr lang="en-US" sz="1800" b="0" i="0" dirty="0" err="1">
                <a:effectLst/>
                <a:highlight>
                  <a:srgbClr val="FFFFFF"/>
                </a:highlight>
              </a:rPr>
              <a:t>gömülü</a:t>
            </a:r>
            <a:r>
              <a:rPr lang="en-US" sz="1800" b="0" i="0" dirty="0">
                <a:effectLst/>
                <a:highlight>
                  <a:srgbClr val="FFFFFF"/>
                </a:highlight>
              </a:rPr>
              <a:t> </a:t>
            </a:r>
            <a:r>
              <a:rPr lang="en-US" sz="1800" b="0" i="0" dirty="0" err="1">
                <a:effectLst/>
                <a:highlight>
                  <a:srgbClr val="FFFFFF"/>
                </a:highlight>
              </a:rPr>
              <a:t>bir</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edilir</a:t>
            </a:r>
            <a:r>
              <a:rPr lang="en-US" sz="1800" b="0" i="0" dirty="0">
                <a:effectLst/>
                <a:highlight>
                  <a:srgbClr val="FFFFFF"/>
                </a:highlight>
              </a:rPr>
              <a:t>. Bu </a:t>
            </a:r>
            <a:r>
              <a:rPr lang="en-US" sz="1800" b="0" i="0" dirty="0" err="1">
                <a:effectLst/>
                <a:highlight>
                  <a:srgbClr val="FFFFFF"/>
                </a:highlight>
              </a:rPr>
              <a:t>vektörler</a:t>
            </a:r>
            <a:r>
              <a:rPr lang="en-US" sz="1800" b="0" i="0" dirty="0">
                <a:effectLst/>
                <a:highlight>
                  <a:srgbClr val="FFFFFF"/>
                </a:highlight>
              </a:rPr>
              <a:t>, </a:t>
            </a:r>
            <a:r>
              <a:rPr lang="en-US" sz="1800" b="0" i="0" dirty="0" err="1">
                <a:effectLst/>
                <a:highlight>
                  <a:srgbClr val="FFFFFF"/>
                </a:highlight>
              </a:rPr>
              <a:t>metinler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benzerlikleri</a:t>
            </a:r>
            <a:r>
              <a:rPr lang="en-US" sz="1800" b="0" i="0" dirty="0">
                <a:effectLst/>
                <a:highlight>
                  <a:srgbClr val="FFFFFF"/>
                </a:highlight>
              </a:rPr>
              <a:t> </a:t>
            </a:r>
            <a:r>
              <a:rPr lang="en-US" sz="1800" b="0" i="0" dirty="0" err="1">
                <a:effectLst/>
                <a:highlight>
                  <a:srgbClr val="FFFFFF"/>
                </a:highlight>
              </a:rPr>
              <a:t>belirlemek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Benzerlik</a:t>
            </a:r>
            <a:r>
              <a:rPr lang="en-US" sz="1800" b="0" i="0" dirty="0">
                <a:effectLst/>
                <a:highlight>
                  <a:srgbClr val="FFFFFF"/>
                </a:highlight>
              </a:rPr>
              <a:t> </a:t>
            </a:r>
            <a:r>
              <a:rPr lang="en-US" sz="1800" b="0" i="0" dirty="0" err="1">
                <a:effectLst/>
                <a:highlight>
                  <a:srgbClr val="FFFFFF"/>
                </a:highlight>
              </a:rPr>
              <a:t>hesaplaması</a:t>
            </a:r>
            <a:r>
              <a:rPr lang="en-US" sz="1800" b="0" i="0" dirty="0">
                <a:effectLst/>
                <a:highlight>
                  <a:srgbClr val="FFFFFF"/>
                </a:highlight>
              </a:rPr>
              <a:t>, </a:t>
            </a:r>
            <a:r>
              <a:rPr lang="en-US" sz="1800" b="0" i="0" dirty="0" err="1">
                <a:effectLst/>
                <a:highlight>
                  <a:srgbClr val="FFFFFF"/>
                </a:highlight>
              </a:rPr>
              <a:t>iki</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kozinüs</a:t>
            </a:r>
            <a:r>
              <a:rPr lang="en-US" sz="1800" b="0" i="0" dirty="0">
                <a:effectLst/>
                <a:highlight>
                  <a:srgbClr val="FFFFFF"/>
                </a:highlight>
              </a:rPr>
              <a:t> </a:t>
            </a:r>
            <a:r>
              <a:rPr lang="en-US" sz="1800" b="0" i="0" dirty="0" err="1">
                <a:effectLst/>
                <a:highlight>
                  <a:srgbClr val="FFFFFF"/>
                </a:highlight>
              </a:rPr>
              <a:t>benzerliğini</a:t>
            </a:r>
            <a:r>
              <a:rPr lang="en-US" sz="1800" b="0" i="0" dirty="0">
                <a:effectLst/>
                <a:highlight>
                  <a:srgbClr val="FFFFFF"/>
                </a:highlight>
              </a:rPr>
              <a:t> </a:t>
            </a:r>
            <a:r>
              <a:rPr lang="en-US" sz="1800" b="0" i="0" dirty="0" err="1">
                <a:effectLst/>
                <a:highlight>
                  <a:srgbClr val="FFFFFF"/>
                </a:highlight>
              </a:rPr>
              <a:t>kullanarak</a:t>
            </a:r>
            <a:r>
              <a:rPr lang="en-US" sz="1800" b="0" i="0" dirty="0">
                <a:effectLst/>
                <a:highlight>
                  <a:srgbClr val="FFFFFF"/>
                </a:highlight>
              </a:rPr>
              <a:t> </a:t>
            </a:r>
            <a:r>
              <a:rPr lang="en-US" sz="1800" b="0" i="0" dirty="0" err="1">
                <a:effectLst/>
                <a:highlight>
                  <a:srgbClr val="FFFFFF"/>
                </a:highlight>
              </a:rPr>
              <a:t>gerçekleştirilir</a:t>
            </a:r>
            <a:r>
              <a:rPr lang="en-US" sz="1800" b="0" i="0" dirty="0">
                <a:effectLst/>
                <a:highlight>
                  <a:srgbClr val="FFFFFF"/>
                </a:highlight>
              </a:rPr>
              <a:t>.</a:t>
            </a:r>
          </a:p>
          <a:p>
            <a:endParaRPr lang="tr-TR" sz="1800" dirty="0"/>
          </a:p>
        </p:txBody>
      </p:sp>
    </p:spTree>
    <p:extLst>
      <p:ext uri="{BB962C8B-B14F-4D97-AF65-F5344CB8AC3E}">
        <p14:creationId xmlns:p14="http://schemas.microsoft.com/office/powerpoint/2010/main" val="136659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çizgi film, metin, oyuncak, heykelcik içeren bir resim&#10;&#10;Açıklama otomatik olarak oluşturuldu">
            <a:extLst>
              <a:ext uri="{FF2B5EF4-FFF2-40B4-BE49-F238E27FC236}">
                <a16:creationId xmlns:a16="http://schemas.microsoft.com/office/drawing/2014/main" id="{307500B7-E7BD-30BD-195D-145C5482A0A3}"/>
              </a:ext>
            </a:extLst>
          </p:cNvPr>
          <p:cNvPicPr>
            <a:picLocks noChangeAspect="1"/>
          </p:cNvPicPr>
          <p:nvPr/>
        </p:nvPicPr>
        <p:blipFill rotWithShape="1">
          <a:blip r:embed="rId2">
            <a:extLst>
              <a:ext uri="{28A0092B-C50C-407E-A947-70E740481C1C}">
                <a14:useLocalDpi xmlns:a14="http://schemas.microsoft.com/office/drawing/2010/main" val="0"/>
              </a:ext>
            </a:extLst>
          </a:blip>
          <a:srcRect t="28002" b="1075"/>
          <a:stretch/>
        </p:blipFill>
        <p:spPr>
          <a:xfrm>
            <a:off x="1" y="10"/>
            <a:ext cx="9143999"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5DD30F0-1DFD-2417-F58A-B346E986BC98}"/>
              </a:ext>
            </a:extLst>
          </p:cNvPr>
          <p:cNvSpPr>
            <a:spLocks noGrp="1"/>
          </p:cNvSpPr>
          <p:nvPr>
            <p:ph type="title"/>
          </p:nvPr>
        </p:nvSpPr>
        <p:spPr>
          <a:xfrm>
            <a:off x="7531610" y="365125"/>
            <a:ext cx="3822189" cy="1899912"/>
          </a:xfrm>
        </p:spPr>
        <p:txBody>
          <a:bodyPr>
            <a:normAutofit/>
          </a:bodyPr>
          <a:lstStyle/>
          <a:p>
            <a:r>
              <a:rPr lang="tr-TR" sz="4000" dirty="0"/>
              <a:t>SONUÇLAR</a:t>
            </a:r>
          </a:p>
        </p:txBody>
      </p:sp>
      <p:sp>
        <p:nvSpPr>
          <p:cNvPr id="3" name="İçerik Yer Tutucusu 2">
            <a:extLst>
              <a:ext uri="{FF2B5EF4-FFF2-40B4-BE49-F238E27FC236}">
                <a16:creationId xmlns:a16="http://schemas.microsoft.com/office/drawing/2014/main" id="{5DF237DE-A8D6-75F3-2470-0AE98BFA19B0}"/>
              </a:ext>
            </a:extLst>
          </p:cNvPr>
          <p:cNvSpPr>
            <a:spLocks noGrp="1"/>
          </p:cNvSpPr>
          <p:nvPr>
            <p:ph idx="1"/>
          </p:nvPr>
        </p:nvSpPr>
        <p:spPr>
          <a:xfrm>
            <a:off x="7304315" y="1883229"/>
            <a:ext cx="4887685" cy="4337277"/>
          </a:xfrm>
        </p:spPr>
        <p:txBody>
          <a:bodyPr>
            <a:normAutofit/>
          </a:bodyPr>
          <a:lstStyle/>
          <a:p>
            <a:pPr>
              <a:buFont typeface="Arial" panose="020B0604020202020204" pitchFamily="34" charset="0"/>
              <a:buChar char="•"/>
            </a:pPr>
            <a:r>
              <a:rPr lang="tr-TR" b="0" i="0" dirty="0">
                <a:effectLst/>
                <a:highlight>
                  <a:srgbClr val="FFFFFF"/>
                </a:highlight>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51741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A037A-5C0F-6925-31D7-B857C6D34808}"/>
              </a:ext>
            </a:extLst>
          </p:cNvPr>
          <p:cNvSpPr>
            <a:spLocks noGrp="1"/>
          </p:cNvSpPr>
          <p:nvPr>
            <p:ph type="title"/>
          </p:nvPr>
        </p:nvSpPr>
        <p:spPr/>
        <p:txBody>
          <a:bodyPr>
            <a:normAutofit/>
          </a:bodyPr>
          <a:lstStyle/>
          <a:p>
            <a:r>
              <a:rPr lang="tr-TR" sz="4000" dirty="0"/>
              <a:t>MODEL-1 VE MODEL-2 ÇIKTILARININ KARŞILAŞTIRILMASI </a:t>
            </a:r>
          </a:p>
        </p:txBody>
      </p:sp>
      <p:graphicFrame>
        <p:nvGraphicFramePr>
          <p:cNvPr id="4" name="İçerik Yer Tutucusu 3">
            <a:extLst>
              <a:ext uri="{FF2B5EF4-FFF2-40B4-BE49-F238E27FC236}">
                <a16:creationId xmlns:a16="http://schemas.microsoft.com/office/drawing/2014/main" id="{026B598B-09F0-47BE-8746-B123019E71DC}"/>
              </a:ext>
            </a:extLst>
          </p:cNvPr>
          <p:cNvGraphicFramePr>
            <a:graphicFrameLocks noGrp="1"/>
          </p:cNvGraphicFramePr>
          <p:nvPr>
            <p:ph idx="1"/>
            <p:extLst>
              <p:ext uri="{D42A27DB-BD31-4B8C-83A1-F6EECF244321}">
                <p14:modId xmlns:p14="http://schemas.microsoft.com/office/powerpoint/2010/main" val="160071615"/>
              </p:ext>
            </p:extLst>
          </p:nvPr>
        </p:nvGraphicFramePr>
        <p:xfrm>
          <a:off x="838200" y="1773397"/>
          <a:ext cx="3929743" cy="1948704"/>
        </p:xfrm>
        <a:graphic>
          <a:graphicData uri="http://schemas.openxmlformats.org/drawingml/2006/table">
            <a:tbl>
              <a:tblPr>
                <a:tableStyleId>{5C22544A-7EE6-4342-B048-85BDC9FD1C3A}</a:tableStyleId>
              </a:tblPr>
              <a:tblGrid>
                <a:gridCol w="2208516">
                  <a:extLst>
                    <a:ext uri="{9D8B030D-6E8A-4147-A177-3AD203B41FA5}">
                      <a16:colId xmlns:a16="http://schemas.microsoft.com/office/drawing/2014/main" val="3022666007"/>
                    </a:ext>
                  </a:extLst>
                </a:gridCol>
                <a:gridCol w="1721227">
                  <a:extLst>
                    <a:ext uri="{9D8B030D-6E8A-4147-A177-3AD203B41FA5}">
                      <a16:colId xmlns:a16="http://schemas.microsoft.com/office/drawing/2014/main" val="766067169"/>
                    </a:ext>
                  </a:extLst>
                </a:gridCol>
              </a:tblGrid>
              <a:tr h="156073">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7875927"/>
                  </a:ext>
                </a:extLst>
              </a:tr>
              <a:tr h="218393">
                <a:tc>
                  <a:txBody>
                    <a:bodyPr/>
                    <a:lstStyle/>
                    <a:p>
                      <a:pPr algn="ctr"/>
                      <a:r>
                        <a:rPr lang="tr-TR" sz="1200">
                          <a:effectLst/>
                        </a:rPr>
                        <a:t>Takeback Studios</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63956119"/>
                  </a:ext>
                </a:extLst>
              </a:tr>
              <a:tr h="232483">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0.57</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62106969"/>
                  </a:ext>
                </a:extLst>
              </a:tr>
              <a:tr h="228148">
                <a:tc>
                  <a:txBody>
                    <a:bodyPr/>
                    <a:lstStyle/>
                    <a:p>
                      <a:pPr algn="ctr"/>
                      <a:r>
                        <a:rPr lang="tr-TR" sz="1200">
                          <a:effectLst/>
                        </a:rPr>
                        <a:t>Sheetsway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23793337"/>
                  </a:ext>
                </a:extLst>
              </a:tr>
              <a:tr h="230857">
                <a:tc>
                  <a:txBody>
                    <a:bodyPr/>
                    <a:lstStyle/>
                    <a:p>
                      <a:pPr algn="ctr"/>
                      <a:r>
                        <a:rPr lang="tr-TR" sz="1200" u="none" strike="noStrike">
                          <a:effectLst/>
                          <a:hlinkClick r:id="rId3"/>
                        </a:rPr>
                        <a:t>BiologyBuddy.ai</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0.67</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95470249"/>
                  </a:ext>
                </a:extLst>
              </a:tr>
              <a:tr h="220561">
                <a:tc>
                  <a:txBody>
                    <a:bodyPr/>
                    <a:lstStyle/>
                    <a:p>
                      <a:pPr algn="ctr"/>
                      <a:r>
                        <a:rPr lang="tr-TR" sz="1200" u="none" strike="noStrike">
                          <a:effectLst/>
                          <a:hlinkClick r:id="rId4"/>
                        </a:rPr>
                        <a:t>Bedbible.com</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0.63</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96154453"/>
                  </a:ext>
                </a:extLst>
              </a:tr>
              <a:tr h="224896">
                <a:tc>
                  <a:txBody>
                    <a:bodyPr/>
                    <a:lstStyle/>
                    <a:p>
                      <a:pPr algn="ctr"/>
                      <a:r>
                        <a:rPr lang="tr-TR" sz="1200">
                          <a:effectLst/>
                        </a:rPr>
                        <a:t>Asystly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32623567"/>
                  </a:ext>
                </a:extLst>
              </a:tr>
              <a:tr h="227606">
                <a:tc>
                  <a:txBody>
                    <a:bodyPr/>
                    <a:lstStyle/>
                    <a:p>
                      <a:pPr algn="ctr"/>
                      <a:r>
                        <a:rPr lang="tr-TR" sz="1200">
                          <a:effectLst/>
                        </a:rPr>
                        <a:t>CareerAddict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0.73</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5973462"/>
                  </a:ext>
                </a:extLst>
              </a:tr>
              <a:tr h="156073">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0.75</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08580975"/>
                  </a:ext>
                </a:extLst>
              </a:tr>
            </a:tbl>
          </a:graphicData>
        </a:graphic>
      </p:graphicFrame>
      <p:graphicFrame>
        <p:nvGraphicFramePr>
          <p:cNvPr id="5" name="Tablo 4">
            <a:extLst>
              <a:ext uri="{FF2B5EF4-FFF2-40B4-BE49-F238E27FC236}">
                <a16:creationId xmlns:a16="http://schemas.microsoft.com/office/drawing/2014/main" id="{FECB4A91-87BE-4566-25B4-26A4A31B03CF}"/>
              </a:ext>
            </a:extLst>
          </p:cNvPr>
          <p:cNvGraphicFramePr>
            <a:graphicFrameLocks noGrp="1"/>
          </p:cNvGraphicFramePr>
          <p:nvPr>
            <p:extLst>
              <p:ext uri="{D42A27DB-BD31-4B8C-83A1-F6EECF244321}">
                <p14:modId xmlns:p14="http://schemas.microsoft.com/office/powerpoint/2010/main" val="2984595066"/>
              </p:ext>
            </p:extLst>
          </p:nvPr>
        </p:nvGraphicFramePr>
        <p:xfrm>
          <a:off x="4931229" y="1796258"/>
          <a:ext cx="3516086" cy="1925846"/>
        </p:xfrm>
        <a:graphic>
          <a:graphicData uri="http://schemas.openxmlformats.org/drawingml/2006/table">
            <a:tbl>
              <a:tblPr>
                <a:tableStyleId>{5C22544A-7EE6-4342-B048-85BDC9FD1C3A}</a:tableStyleId>
              </a:tblPr>
              <a:tblGrid>
                <a:gridCol w="2040033">
                  <a:extLst>
                    <a:ext uri="{9D8B030D-6E8A-4147-A177-3AD203B41FA5}">
                      <a16:colId xmlns:a16="http://schemas.microsoft.com/office/drawing/2014/main" val="20565463"/>
                    </a:ext>
                  </a:extLst>
                </a:gridCol>
                <a:gridCol w="1476053">
                  <a:extLst>
                    <a:ext uri="{9D8B030D-6E8A-4147-A177-3AD203B41FA5}">
                      <a16:colId xmlns:a16="http://schemas.microsoft.com/office/drawing/2014/main" val="226951715"/>
                    </a:ext>
                  </a:extLst>
                </a:gridCol>
              </a:tblGrid>
              <a:tr h="160017">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9542659"/>
                  </a:ext>
                </a:extLst>
              </a:tr>
              <a:tr h="205578">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51388250"/>
                  </a:ext>
                </a:extLst>
              </a:tr>
              <a:tr h="295032">
                <a:tc>
                  <a:txBody>
                    <a:bodyPr/>
                    <a:lstStyle/>
                    <a:p>
                      <a:pPr algn="ctr"/>
                      <a:r>
                        <a:rPr lang="tr-TR" sz="1200">
                          <a:effectLst/>
                        </a:rPr>
                        <a:t>PlayerGo</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0.69</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6433463"/>
                  </a:ext>
                </a:extLst>
              </a:tr>
              <a:tr h="310589">
                <a:tc>
                  <a:txBody>
                    <a:bodyPr/>
                    <a:lstStyle/>
                    <a:p>
                      <a:pPr algn="ctr"/>
                      <a:r>
                        <a:rPr lang="tr-TR" sz="1200" dirty="0">
                          <a:effectLst/>
                        </a:rPr>
                        <a:t>BUDFARMA</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0.79</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25906947"/>
                  </a:ext>
                </a:extLst>
              </a:tr>
              <a:tr h="310589">
                <a:tc>
                  <a:txBody>
                    <a:bodyPr/>
                    <a:lstStyle/>
                    <a:p>
                      <a:pPr algn="ctr"/>
                      <a:r>
                        <a:rPr lang="tr-TR" sz="1200" u="none" strike="noStrike" dirty="0">
                          <a:effectLst/>
                          <a:hlinkClick r:id="rId5"/>
                        </a:rPr>
                        <a:t>Krater.ai</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44275952"/>
                  </a:ext>
                </a:extLst>
              </a:tr>
              <a:tr h="310589">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61206056"/>
                  </a:ext>
                </a:extLst>
              </a:tr>
              <a:tr h="310589">
                <a:tc>
                  <a:txBody>
                    <a:bodyPr/>
                    <a:lstStyle/>
                    <a:p>
                      <a:pPr algn="ctr"/>
                      <a:r>
                        <a:rPr lang="tr-TR" sz="1200">
                          <a:effectLst/>
                        </a:rPr>
                        <a:t>Cloyd IXR</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0.84</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04049538"/>
                  </a:ext>
                </a:extLst>
              </a:tr>
            </a:tbl>
          </a:graphicData>
        </a:graphic>
      </p:graphicFrame>
      <p:sp>
        <p:nvSpPr>
          <p:cNvPr id="7" name="Metin kutusu 6">
            <a:extLst>
              <a:ext uri="{FF2B5EF4-FFF2-40B4-BE49-F238E27FC236}">
                <a16:creationId xmlns:a16="http://schemas.microsoft.com/office/drawing/2014/main" id="{73F40665-4935-CD46-82D5-B4962B9E8DCF}"/>
              </a:ext>
            </a:extLst>
          </p:cNvPr>
          <p:cNvSpPr txBox="1"/>
          <p:nvPr/>
        </p:nvSpPr>
        <p:spPr>
          <a:xfrm>
            <a:off x="609598" y="3722101"/>
            <a:ext cx="10668001" cy="2462213"/>
          </a:xfrm>
          <a:prstGeom prst="rect">
            <a:avLst/>
          </a:prstGeom>
          <a:noFill/>
        </p:spPr>
        <p:txBody>
          <a:bodyPr wrap="square">
            <a:spAutoFit/>
          </a:bodyPr>
          <a:lstStyle/>
          <a:p>
            <a:pPr algn="l"/>
            <a:r>
              <a:rPr lang="tr-TR" sz="1400" b="1" i="0" dirty="0">
                <a:solidFill>
                  <a:srgbClr val="0D0D0D"/>
                </a:solidFill>
                <a:effectLst/>
                <a:highlight>
                  <a:srgbClr val="FFFFFF"/>
                </a:highlight>
                <a:latin typeface="ui-sans-serif"/>
              </a:rPr>
              <a:t>Model 1:</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1, </a:t>
            </a:r>
            <a:r>
              <a:rPr lang="tr-TR" sz="1400" b="0" i="0" dirty="0" err="1">
                <a:solidFill>
                  <a:srgbClr val="0D0D0D"/>
                </a:solidFill>
                <a:effectLst/>
                <a:highlight>
                  <a:srgbClr val="FFFFFF"/>
                </a:highlight>
                <a:latin typeface="ui-sans-serif"/>
              </a:rPr>
              <a:t>BERT'in</a:t>
            </a:r>
            <a:r>
              <a:rPr lang="tr-TR" sz="1400" b="0" i="0" dirty="0">
                <a:solidFill>
                  <a:srgbClr val="0D0D0D"/>
                </a:solidFill>
                <a:effectLst/>
                <a:highlight>
                  <a:srgbClr val="FFFFFF"/>
                </a:highligh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sz="1400" b="0" i="0" dirty="0">
                <a:solidFill>
                  <a:srgbClr val="0D0D0D"/>
                </a:solidFill>
                <a:effectLst/>
                <a:highlight>
                  <a:srgbClr val="FFFFFF"/>
                </a:highlight>
                <a:latin typeface="ui-sans-serif"/>
              </a:rPr>
              <a:t>Son gizli katman, bazı durumlarda fazla soyut olabilir ve çok spesifik özellikleri yakalamakta zorlanabilir. Ancak genellikle metnin genel anlamını en iyi şekilde yansıtan bir temsili sağlar.</a:t>
            </a:r>
          </a:p>
          <a:p>
            <a:pPr algn="l"/>
            <a:r>
              <a:rPr lang="tr-TR" sz="1400" b="1" i="0" dirty="0">
                <a:solidFill>
                  <a:srgbClr val="0D0D0D"/>
                </a:solidFill>
                <a:effectLst/>
                <a:highlight>
                  <a:srgbClr val="FFFFFF"/>
                </a:highlight>
                <a:latin typeface="ui-sans-serif"/>
              </a:rPr>
              <a:t>Model 2:</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katman seçerek, metnin farklı düzeydeki özelliklerini yakalamak için esneklik sağlar.</a:t>
            </a:r>
          </a:p>
        </p:txBody>
      </p:sp>
    </p:spTree>
    <p:extLst>
      <p:ext uri="{BB962C8B-B14F-4D97-AF65-F5344CB8AC3E}">
        <p14:creationId xmlns:p14="http://schemas.microsoft.com/office/powerpoint/2010/main" val="355049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1603</TotalTime>
  <Words>898</Words>
  <Application>Microsoft Office PowerPoint</Application>
  <PresentationFormat>Geniş ekran</PresentationFormat>
  <Paragraphs>106</Paragraphs>
  <Slides>12</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Aptos</vt:lpstr>
      <vt:lpstr>Arial</vt:lpstr>
      <vt:lpstr>Calibri</vt:lpstr>
      <vt:lpstr>Söhne</vt:lpstr>
      <vt:lpstr>Times New Roman</vt:lpstr>
      <vt:lpstr>ui-sans-serif</vt:lpstr>
      <vt:lpstr>Office Theme</vt:lpstr>
      <vt:lpstr>Dil İşleme Destekli  CV - Startup  Eşleştirme Sistemi</vt:lpstr>
      <vt:lpstr>Dil İşleme Destekli  CV - Startup  Eşleştirme Sistemi Sunum İçeriği </vt:lpstr>
      <vt:lpstr>Problem Tanımı </vt:lpstr>
      <vt:lpstr>Kullanım Alanları</vt:lpstr>
      <vt:lpstr>Uygulanılan Yöntem</vt:lpstr>
      <vt:lpstr>BERT MODELİ ÇALIŞMA PRENSİBİ  </vt:lpstr>
      <vt:lpstr>PowerPoint Sunusu</vt:lpstr>
      <vt:lpstr>SONUÇLAR</vt:lpstr>
      <vt:lpstr>MODEL-1 VE MODEL-2 ÇIKTILARININ KARŞILAŞTIRILMASI </vt:lpstr>
      <vt:lpstr>SONUÇLARIN ANALİZİ</vt:lpstr>
      <vt:lpstr>Bitirme Çalışması  Sonuç</vt:lpstr>
      <vt:lpstr>Sunumum Burada Sonlanıyor Beni Dinlediğiniz İçin Teşekkür Ederim Daha Fazla Bilgi Almak İsterseniz Aşağıdaki Proje linkinden Ulaşabilirsiniz…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Çalışması Başlığı</dc:title>
  <dc:creator>Microsoft account</dc:creator>
  <cp:lastModifiedBy>HÜMEYRA ÇIMEN</cp:lastModifiedBy>
  <cp:revision>29</cp:revision>
  <dcterms:created xsi:type="dcterms:W3CDTF">2022-06-11T08:05:17Z</dcterms:created>
  <dcterms:modified xsi:type="dcterms:W3CDTF">2024-05-31T12:46:00Z</dcterms:modified>
</cp:coreProperties>
</file>