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handoutMasterIdLst>
    <p:handoutMasterId r:id="rId18"/>
  </p:handoutMasterIdLst>
  <p:sldIdLst>
    <p:sldId id="256" r:id="rId2"/>
    <p:sldId id="257" r:id="rId3"/>
    <p:sldId id="259" r:id="rId4"/>
    <p:sldId id="258" r:id="rId5"/>
    <p:sldId id="260" r:id="rId6"/>
    <p:sldId id="261" r:id="rId7"/>
    <p:sldId id="262" r:id="rId8"/>
    <p:sldId id="264" r:id="rId9"/>
    <p:sldId id="265" r:id="rId10"/>
    <p:sldId id="271"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E9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365" autoAdjust="0"/>
    <p:restoredTop sz="94660"/>
  </p:normalViewPr>
  <p:slideViewPr>
    <p:cSldViewPr snapToGrid="0">
      <p:cViewPr varScale="1">
        <p:scale>
          <a:sx n="54" d="100"/>
          <a:sy n="54" d="100"/>
        </p:scale>
        <p:origin x="6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Proje Adı</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CF6F07-80D9-408C-8205-7D767B48EE2F}" type="datetimeFigureOut">
              <a:rPr lang="en-US" smtClean="0"/>
              <a:t>6/9/2024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BDAB-7AF8-46E9-A213-AD18248FB002}" type="slidenum">
              <a:rPr lang="en-US" smtClean="0"/>
              <a:t>‹#›</a:t>
            </a:fld>
            <a:endParaRPr lang="en-US"/>
          </a:p>
        </p:txBody>
      </p:sp>
    </p:spTree>
    <p:extLst>
      <p:ext uri="{BB962C8B-B14F-4D97-AF65-F5344CB8AC3E}">
        <p14:creationId xmlns:p14="http://schemas.microsoft.com/office/powerpoint/2010/main" val="365413959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Proje Adı</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8FF76F-44AC-4339-918F-6ACA393D53B9}" type="datetimeFigureOut">
              <a:rPr lang="en-US" smtClean="0"/>
              <a:t>6/9/2024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BC8BE-5E4A-4B75-B90B-E15ADEEBDDB3}" type="slidenum">
              <a:rPr lang="en-US" smtClean="0"/>
              <a:t>‹#›</a:t>
            </a:fld>
            <a:endParaRPr lang="en-US"/>
          </a:p>
        </p:txBody>
      </p:sp>
    </p:spTree>
    <p:extLst>
      <p:ext uri="{BB962C8B-B14F-4D97-AF65-F5344CB8AC3E}">
        <p14:creationId xmlns:p14="http://schemas.microsoft.com/office/powerpoint/2010/main" val="316015730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Üst Bilgi Yer Tutucusu 3"/>
          <p:cNvSpPr>
            <a:spLocks noGrp="1"/>
          </p:cNvSpPr>
          <p:nvPr>
            <p:ph type="hdr" sz="quarter"/>
          </p:nvPr>
        </p:nvSpPr>
        <p:spPr/>
        <p:txBody>
          <a:bodyPr/>
          <a:lstStyle/>
          <a:p>
            <a:r>
              <a:rPr lang="en-US"/>
              <a:t>Proje Adı</a:t>
            </a:r>
          </a:p>
        </p:txBody>
      </p:sp>
      <p:sp>
        <p:nvSpPr>
          <p:cNvPr id="5" name="Slayt Numarası Yer Tutucusu 4"/>
          <p:cNvSpPr>
            <a:spLocks noGrp="1"/>
          </p:cNvSpPr>
          <p:nvPr>
            <p:ph type="sldNum" sz="quarter" idx="5"/>
          </p:nvPr>
        </p:nvSpPr>
        <p:spPr/>
        <p:txBody>
          <a:bodyPr/>
          <a:lstStyle/>
          <a:p>
            <a:fld id="{CB1BC8BE-5E4A-4B75-B90B-E15ADEEBDDB3}" type="slidenum">
              <a:rPr lang="en-US" smtClean="0"/>
              <a:t>7</a:t>
            </a:fld>
            <a:endParaRPr lang="en-US"/>
          </a:p>
        </p:txBody>
      </p:sp>
    </p:spTree>
    <p:extLst>
      <p:ext uri="{BB962C8B-B14F-4D97-AF65-F5344CB8AC3E}">
        <p14:creationId xmlns:p14="http://schemas.microsoft.com/office/powerpoint/2010/main" val="1583728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13/06/2024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DD9CB-78BB-4B95-9ED2-4C91B110864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9405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13/06/2024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DD9CB-78BB-4B95-9ED2-4C91B1108648}" type="slidenum">
              <a:rPr lang="en-US" smtClean="0"/>
              <a:t>‹#›</a:t>
            </a:fld>
            <a:endParaRPr lang="en-US"/>
          </a:p>
        </p:txBody>
      </p:sp>
    </p:spTree>
    <p:extLst>
      <p:ext uri="{BB962C8B-B14F-4D97-AF65-F5344CB8AC3E}">
        <p14:creationId xmlns:p14="http://schemas.microsoft.com/office/powerpoint/2010/main" val="1135453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13/06/2024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DD9CB-78BB-4B95-9ED2-4C91B1108648}" type="slidenum">
              <a:rPr lang="en-US" smtClean="0"/>
              <a:t>‹#›</a:t>
            </a:fld>
            <a:endParaRPr lang="en-US"/>
          </a:p>
        </p:txBody>
      </p:sp>
    </p:spTree>
    <p:extLst>
      <p:ext uri="{BB962C8B-B14F-4D97-AF65-F5344CB8AC3E}">
        <p14:creationId xmlns:p14="http://schemas.microsoft.com/office/powerpoint/2010/main" val="3802548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13/06/2024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DD9CB-78BB-4B95-9ED2-4C91B1108648}" type="slidenum">
              <a:rPr lang="en-US" smtClean="0"/>
              <a:t>‹#›</a:t>
            </a:fld>
            <a:endParaRPr lang="en-US"/>
          </a:p>
        </p:txBody>
      </p:sp>
    </p:spTree>
    <p:extLst>
      <p:ext uri="{BB962C8B-B14F-4D97-AF65-F5344CB8AC3E}">
        <p14:creationId xmlns:p14="http://schemas.microsoft.com/office/powerpoint/2010/main" val="3029303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13/06/2024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7DD9CB-78BB-4B95-9ED2-4C91B110864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49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13/06/2024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7DD9CB-78BB-4B95-9ED2-4C91B1108648}" type="slidenum">
              <a:rPr lang="en-US" smtClean="0"/>
              <a:t>‹#›</a:t>
            </a:fld>
            <a:endParaRPr lang="en-US"/>
          </a:p>
        </p:txBody>
      </p:sp>
    </p:spTree>
    <p:extLst>
      <p:ext uri="{BB962C8B-B14F-4D97-AF65-F5344CB8AC3E}">
        <p14:creationId xmlns:p14="http://schemas.microsoft.com/office/powerpoint/2010/main" val="2242767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13/06/2024</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7DD9CB-78BB-4B95-9ED2-4C91B1108648}" type="slidenum">
              <a:rPr lang="en-US" smtClean="0"/>
              <a:t>‹#›</a:t>
            </a:fld>
            <a:endParaRPr lang="en-US"/>
          </a:p>
        </p:txBody>
      </p:sp>
    </p:spTree>
    <p:extLst>
      <p:ext uri="{BB962C8B-B14F-4D97-AF65-F5344CB8AC3E}">
        <p14:creationId xmlns:p14="http://schemas.microsoft.com/office/powerpoint/2010/main" val="1571024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13/06/2024</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7DD9CB-78BB-4B95-9ED2-4C91B1108648}" type="slidenum">
              <a:rPr lang="en-US" smtClean="0"/>
              <a:t>‹#›</a:t>
            </a:fld>
            <a:endParaRPr lang="en-US"/>
          </a:p>
        </p:txBody>
      </p:sp>
    </p:spTree>
    <p:extLst>
      <p:ext uri="{BB962C8B-B14F-4D97-AF65-F5344CB8AC3E}">
        <p14:creationId xmlns:p14="http://schemas.microsoft.com/office/powerpoint/2010/main" val="1203170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13/06/2024</a:t>
            </a: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37DD9CB-78BB-4B95-9ED2-4C91B1108648}" type="slidenum">
              <a:rPr lang="en-US" smtClean="0"/>
              <a:t>‹#›</a:t>
            </a:fld>
            <a:endParaRPr lang="en-US"/>
          </a:p>
        </p:txBody>
      </p:sp>
    </p:spTree>
    <p:extLst>
      <p:ext uri="{BB962C8B-B14F-4D97-AF65-F5344CB8AC3E}">
        <p14:creationId xmlns:p14="http://schemas.microsoft.com/office/powerpoint/2010/main" val="3247589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13/06/2024</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37DD9CB-78BB-4B95-9ED2-4C91B1108648}" type="slidenum">
              <a:rPr lang="en-US" smtClean="0"/>
              <a:t>‹#›</a:t>
            </a:fld>
            <a:endParaRPr lang="en-US"/>
          </a:p>
        </p:txBody>
      </p:sp>
    </p:spTree>
    <p:extLst>
      <p:ext uri="{BB962C8B-B14F-4D97-AF65-F5344CB8AC3E}">
        <p14:creationId xmlns:p14="http://schemas.microsoft.com/office/powerpoint/2010/main" val="3044785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13/06/2024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7DD9CB-78BB-4B95-9ED2-4C91B1108648}" type="slidenum">
              <a:rPr lang="en-US" smtClean="0"/>
              <a:t>‹#›</a:t>
            </a:fld>
            <a:endParaRPr lang="en-US"/>
          </a:p>
        </p:txBody>
      </p:sp>
    </p:spTree>
    <p:extLst>
      <p:ext uri="{BB962C8B-B14F-4D97-AF65-F5344CB8AC3E}">
        <p14:creationId xmlns:p14="http://schemas.microsoft.com/office/powerpoint/2010/main" val="2325457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3E9EB"/>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13/06/2024</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37DD9CB-78BB-4B95-9ED2-4C91B110864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9836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openai.com/blog/language-%20model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ithub.com/hmyrcmn/bitirm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425148"/>
            <a:ext cx="10058400" cy="1157065"/>
          </a:xfrm>
        </p:spPr>
        <p:txBody>
          <a:bodyPr>
            <a:noAutofit/>
          </a:bodyPr>
          <a:lstStyle/>
          <a:p>
            <a:pPr algn="ctr"/>
            <a:r>
              <a:rPr lang="tr-TR" sz="4800" b="1" dirty="0">
                <a:solidFill>
                  <a:schemeClr val="tx1">
                    <a:lumMod val="75000"/>
                    <a:lumOff val="25000"/>
                  </a:schemeClr>
                </a:solidFill>
              </a:rPr>
              <a:t>Dil İşleme Destekli  CV - </a:t>
            </a:r>
            <a:r>
              <a:rPr lang="tr-TR" sz="4800" b="1" dirty="0" err="1">
                <a:solidFill>
                  <a:schemeClr val="tx1">
                    <a:lumMod val="75000"/>
                    <a:lumOff val="25000"/>
                  </a:schemeClr>
                </a:solidFill>
              </a:rPr>
              <a:t>Startup</a:t>
            </a:r>
            <a:r>
              <a:rPr lang="tr-TR" sz="4800" b="1" dirty="0">
                <a:solidFill>
                  <a:schemeClr val="tx1">
                    <a:lumMod val="75000"/>
                    <a:lumOff val="25000"/>
                  </a:schemeClr>
                </a:solidFill>
              </a:rPr>
              <a:t> </a:t>
            </a:r>
            <a:br>
              <a:rPr lang="tr-TR" sz="4800" b="1" dirty="0">
                <a:solidFill>
                  <a:schemeClr val="tx1">
                    <a:lumMod val="75000"/>
                    <a:lumOff val="25000"/>
                  </a:schemeClr>
                </a:solidFill>
              </a:rPr>
            </a:br>
            <a:r>
              <a:rPr lang="tr-TR" sz="4800" b="1" dirty="0">
                <a:solidFill>
                  <a:schemeClr val="tx1">
                    <a:lumMod val="75000"/>
                    <a:lumOff val="25000"/>
                  </a:schemeClr>
                </a:solidFill>
              </a:rPr>
              <a:t>Eşleştirme Sistemi</a:t>
            </a:r>
            <a:endParaRPr lang="en-US" sz="4800" b="1" dirty="0">
              <a:solidFill>
                <a:schemeClr val="tx1">
                  <a:lumMod val="75000"/>
                  <a:lumOff val="25000"/>
                </a:schemeClr>
              </a:solidFill>
            </a:endParaRPr>
          </a:p>
        </p:txBody>
      </p:sp>
      <p:sp>
        <p:nvSpPr>
          <p:cNvPr id="3" name="Subtitle 2"/>
          <p:cNvSpPr>
            <a:spLocks noGrp="1"/>
          </p:cNvSpPr>
          <p:nvPr>
            <p:ph type="subTitle" idx="1"/>
          </p:nvPr>
        </p:nvSpPr>
        <p:spPr>
          <a:xfrm>
            <a:off x="1097280" y="4611757"/>
            <a:ext cx="10058400" cy="1652856"/>
          </a:xfrm>
        </p:spPr>
        <p:txBody>
          <a:bodyPr>
            <a:normAutofit/>
          </a:bodyPr>
          <a:lstStyle/>
          <a:p>
            <a:pPr algn="ctr"/>
            <a:r>
              <a:rPr lang="tr-TR" b="1" dirty="0"/>
              <a:t>19360859053 HÜMEYRA ÇİMEN </a:t>
            </a:r>
          </a:p>
          <a:p>
            <a:pPr algn="ctr"/>
            <a:endParaRPr lang="tr-TR" b="1" dirty="0"/>
          </a:p>
          <a:p>
            <a:pPr algn="ctr"/>
            <a:r>
              <a:rPr lang="tr-TR" b="1" dirty="0"/>
              <a:t>Danışman: Prof. DR. TURGAY TUGAY BİLGİN</a:t>
            </a:r>
          </a:p>
          <a:p>
            <a:pPr algn="ctr"/>
            <a:endParaRPr lang="tr-TR" b="1" dirty="0"/>
          </a:p>
          <a:p>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1</a:t>
            </a:fld>
            <a:endParaRPr lang="en-US"/>
          </a:p>
        </p:txBody>
      </p:sp>
      <p:sp>
        <p:nvSpPr>
          <p:cNvPr id="5" name="TextBox 4"/>
          <p:cNvSpPr txBox="1"/>
          <p:nvPr/>
        </p:nvSpPr>
        <p:spPr>
          <a:xfrm>
            <a:off x="1554480" y="430534"/>
            <a:ext cx="9144000" cy="400110"/>
          </a:xfrm>
          <a:prstGeom prst="rect">
            <a:avLst/>
          </a:prstGeom>
          <a:noFill/>
        </p:spPr>
        <p:txBody>
          <a:bodyPr wrap="square" rtlCol="0">
            <a:spAutoFit/>
          </a:bodyPr>
          <a:lstStyle/>
          <a:p>
            <a:pPr algn="ctr"/>
            <a:r>
              <a:rPr lang="tr-TR" sz="2000" b="1" dirty="0">
                <a:solidFill>
                  <a:schemeClr val="tx1">
                    <a:lumMod val="75000"/>
                    <a:lumOff val="25000"/>
                  </a:schemeClr>
                </a:solidFill>
              </a:rPr>
              <a:t>2023-2024 Bahar Yarıyılı Bitirme Projesi Sunumu</a:t>
            </a:r>
            <a:endParaRPr lang="en-US" sz="2000" b="1" dirty="0">
              <a:solidFill>
                <a:schemeClr val="tx1">
                  <a:lumMod val="75000"/>
                  <a:lumOff val="25000"/>
                </a:schemeClr>
              </a:solidFill>
            </a:endParaRPr>
          </a:p>
        </p:txBody>
      </p:sp>
      <p:pic>
        <p:nvPicPr>
          <p:cNvPr id="1026"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spTree>
    <p:extLst>
      <p:ext uri="{BB962C8B-B14F-4D97-AF65-F5344CB8AC3E}">
        <p14:creationId xmlns:p14="http://schemas.microsoft.com/office/powerpoint/2010/main" val="3615980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5926C8-73CA-6503-B46B-1B03C7234BF3}"/>
              </a:ext>
            </a:extLst>
          </p:cNvPr>
          <p:cNvSpPr>
            <a:spLocks noGrp="1"/>
          </p:cNvSpPr>
          <p:nvPr>
            <p:ph type="title"/>
          </p:nvPr>
        </p:nvSpPr>
        <p:spPr/>
        <p:txBody>
          <a:bodyPr/>
          <a:lstStyle/>
          <a:p>
            <a:r>
              <a:rPr lang="tr-TR" b="1" dirty="0"/>
              <a:t>Uygulamanın / Sistemin Geliştirilmesi-2</a:t>
            </a:r>
            <a:endParaRPr lang="tr-TR" dirty="0"/>
          </a:p>
        </p:txBody>
      </p:sp>
      <p:sp>
        <p:nvSpPr>
          <p:cNvPr id="3" name="İçerik Yer Tutucusu 2">
            <a:extLst>
              <a:ext uri="{FF2B5EF4-FFF2-40B4-BE49-F238E27FC236}">
                <a16:creationId xmlns:a16="http://schemas.microsoft.com/office/drawing/2014/main" id="{ECE4DE50-257A-4695-6989-CEACB8E4DEC8}"/>
              </a:ext>
            </a:extLst>
          </p:cNvPr>
          <p:cNvSpPr>
            <a:spLocks noGrp="1"/>
          </p:cNvSpPr>
          <p:nvPr>
            <p:ph idx="1"/>
          </p:nvPr>
        </p:nvSpPr>
        <p:spPr>
          <a:xfrm>
            <a:off x="947057" y="1737360"/>
            <a:ext cx="10208623" cy="4131734"/>
          </a:xfrm>
        </p:spPr>
        <p:txBody>
          <a:bodyPr>
            <a:normAutofit fontScale="92500" lnSpcReduction="20000"/>
          </a:bodyPr>
          <a:lstStyle/>
          <a:p>
            <a:r>
              <a:rPr lang="tr-TR" sz="2900" dirty="0"/>
              <a:t>6. Benzerlik Hesaplama ve Eşleştirme</a:t>
            </a:r>
          </a:p>
          <a:p>
            <a:pPr lvl="1"/>
            <a:r>
              <a:rPr lang="tr-TR" sz="2700" dirty="0"/>
              <a:t>Benzerlik Fonksiyonları</a:t>
            </a:r>
          </a:p>
          <a:p>
            <a:pPr lvl="1"/>
            <a:r>
              <a:rPr lang="tr-TR" sz="2700" dirty="0"/>
              <a:t>Eşleştirme Algoritmaları</a:t>
            </a:r>
          </a:p>
          <a:p>
            <a:pPr marL="201168" lvl="1" indent="0">
              <a:buNone/>
            </a:pPr>
            <a:r>
              <a:rPr lang="tr-TR" sz="2900" dirty="0"/>
              <a:t>7. Sonuçların Görselleştirilmesi ve Değerlendirilmesi</a:t>
            </a:r>
          </a:p>
          <a:p>
            <a:pPr lvl="1"/>
            <a:r>
              <a:rPr lang="tr-TR" sz="2700" dirty="0"/>
              <a:t>Sonuçların </a:t>
            </a:r>
            <a:r>
              <a:rPr lang="tr-TR" sz="2700" dirty="0" err="1"/>
              <a:t>Sunuması</a:t>
            </a:r>
            <a:endParaRPr lang="tr-TR" sz="2700" dirty="0"/>
          </a:p>
          <a:p>
            <a:r>
              <a:rPr lang="tr-TR" sz="2900" dirty="0"/>
              <a:t>8. Test ve Hata </a:t>
            </a:r>
            <a:r>
              <a:rPr lang="tr-TR" sz="2900" dirty="0" err="1"/>
              <a:t>AyıklamaFonksiyonel</a:t>
            </a:r>
            <a:r>
              <a:rPr lang="tr-TR" sz="2900" dirty="0"/>
              <a:t> Testler: Her fonksiyonun doğru çalıştığının test edilmesi</a:t>
            </a:r>
          </a:p>
          <a:p>
            <a:pPr lvl="1"/>
            <a:r>
              <a:rPr lang="tr-TR" sz="2700" dirty="0"/>
              <a:t>Entegrasyon Testleri: Tüm sistemin birlikte çalışmasının test edilmesi</a:t>
            </a:r>
          </a:p>
          <a:p>
            <a:pPr marL="201168" lvl="1" indent="0">
              <a:buNone/>
            </a:pPr>
            <a:r>
              <a:rPr lang="tr-TR" sz="2900" dirty="0"/>
              <a:t>9. Dağıtım ve Bakım Uygulamanın Dağıtımı: Kullanıcılara sunulması</a:t>
            </a:r>
          </a:p>
          <a:p>
            <a:pPr lvl="1"/>
            <a:r>
              <a:rPr lang="tr-TR" sz="2900" dirty="0"/>
              <a:t>Geri Bildirim ve İyileştirme: Kullanıcı geri bildirimlerine göre sistemin </a:t>
            </a:r>
            <a:r>
              <a:rPr lang="tr-TR" sz="2900" dirty="0" err="1"/>
              <a:t>geliştirilmesiDüzenli</a:t>
            </a:r>
            <a:r>
              <a:rPr lang="tr-TR" sz="2900" dirty="0"/>
              <a:t> Bakım: Güncellemeler ve hata düzeltmeleri</a:t>
            </a:r>
          </a:p>
          <a:p>
            <a:endParaRPr lang="tr-TR" dirty="0"/>
          </a:p>
        </p:txBody>
      </p:sp>
      <p:sp>
        <p:nvSpPr>
          <p:cNvPr id="4" name="Veri Yer Tutucusu 3">
            <a:extLst>
              <a:ext uri="{FF2B5EF4-FFF2-40B4-BE49-F238E27FC236}">
                <a16:creationId xmlns:a16="http://schemas.microsoft.com/office/drawing/2014/main" id="{DBD58AEC-D679-19B4-5CC8-D5BADF4E4D1D}"/>
              </a:ext>
            </a:extLst>
          </p:cNvPr>
          <p:cNvSpPr>
            <a:spLocks noGrp="1"/>
          </p:cNvSpPr>
          <p:nvPr>
            <p:ph type="dt" sz="half" idx="10"/>
          </p:nvPr>
        </p:nvSpPr>
        <p:spPr/>
        <p:txBody>
          <a:bodyPr/>
          <a:lstStyle/>
          <a:p>
            <a:r>
              <a:rPr lang="en-US"/>
              <a:t>13/06/2024</a:t>
            </a:r>
          </a:p>
        </p:txBody>
      </p:sp>
      <p:sp>
        <p:nvSpPr>
          <p:cNvPr id="5" name="Slayt Numarası Yer Tutucusu 4">
            <a:extLst>
              <a:ext uri="{FF2B5EF4-FFF2-40B4-BE49-F238E27FC236}">
                <a16:creationId xmlns:a16="http://schemas.microsoft.com/office/drawing/2014/main" id="{777AB0CC-7DD7-B116-09B7-AE2B6EE8A1AF}"/>
              </a:ext>
            </a:extLst>
          </p:cNvPr>
          <p:cNvSpPr>
            <a:spLocks noGrp="1"/>
          </p:cNvSpPr>
          <p:nvPr>
            <p:ph type="sldNum" sz="quarter" idx="12"/>
          </p:nvPr>
        </p:nvSpPr>
        <p:spPr/>
        <p:txBody>
          <a:bodyPr/>
          <a:lstStyle/>
          <a:p>
            <a:fld id="{737DD9CB-78BB-4B95-9ED2-4C91B1108648}" type="slidenum">
              <a:rPr lang="en-US" smtClean="0"/>
              <a:t>10</a:t>
            </a:fld>
            <a:endParaRPr lang="en-US"/>
          </a:p>
        </p:txBody>
      </p:sp>
    </p:spTree>
    <p:extLst>
      <p:ext uri="{BB962C8B-B14F-4D97-AF65-F5344CB8AC3E}">
        <p14:creationId xmlns:p14="http://schemas.microsoft.com/office/powerpoint/2010/main" val="2615849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a:t>Testler</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11</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pic>
        <p:nvPicPr>
          <p:cNvPr id="6" name="İçerik Yer Tutucusu 5" descr="çizgi film, metin, oyuncak, heykelcik içeren bir resim&#10;&#10;Açıklama otomatik olarak oluşturuldu">
            <a:extLst>
              <a:ext uri="{FF2B5EF4-FFF2-40B4-BE49-F238E27FC236}">
                <a16:creationId xmlns:a16="http://schemas.microsoft.com/office/drawing/2014/main" id="{D99CF3A1-BA0C-D189-C1AB-F482BC51742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8002" b="1075"/>
          <a:stretch/>
        </p:blipFill>
        <p:spPr>
          <a:xfrm>
            <a:off x="733571" y="1883229"/>
            <a:ext cx="5671960" cy="4022725"/>
          </a:xfrm>
          <a:prstGeom prst="rect">
            <a:avLst/>
          </a:prstGeom>
        </p:spPr>
      </p:pic>
      <p:sp>
        <p:nvSpPr>
          <p:cNvPr id="7" name="İçerik Yer Tutucusu 2">
            <a:extLst>
              <a:ext uri="{FF2B5EF4-FFF2-40B4-BE49-F238E27FC236}">
                <a16:creationId xmlns:a16="http://schemas.microsoft.com/office/drawing/2014/main" id="{B9A4997F-5557-E809-9CA0-CA7E6D7B1D2C}"/>
              </a:ext>
            </a:extLst>
          </p:cNvPr>
          <p:cNvSpPr txBox="1">
            <a:spLocks/>
          </p:cNvSpPr>
          <p:nvPr/>
        </p:nvSpPr>
        <p:spPr>
          <a:xfrm>
            <a:off x="6570744" y="1929934"/>
            <a:ext cx="4887685" cy="43372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tr-TR" sz="2800" dirty="0">
                <a:latin typeface="ui-sans-serif"/>
              </a:rPr>
              <a:t>Model 1 ve Model 2 karşılaştırıldığında, Model 2'nin daha yüksek başarıya ve doğruluğa sahip olduğu gözlemlendi. Bu, belirli bir katmandan özellik çıkarma ile daha spesifik veya ayrıntılı özelliklerin yakalanmasına olanak tanır.</a:t>
            </a:r>
          </a:p>
        </p:txBody>
      </p:sp>
    </p:spTree>
    <p:extLst>
      <p:ext uri="{BB962C8B-B14F-4D97-AF65-F5344CB8AC3E}">
        <p14:creationId xmlns:p14="http://schemas.microsoft.com/office/powerpoint/2010/main" val="2678477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Sonuçlar</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12</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sp>
        <p:nvSpPr>
          <p:cNvPr id="7" name="Metin kutusu 6">
            <a:extLst>
              <a:ext uri="{FF2B5EF4-FFF2-40B4-BE49-F238E27FC236}">
                <a16:creationId xmlns:a16="http://schemas.microsoft.com/office/drawing/2014/main" id="{F8A8590B-5CE2-25F2-5D8F-C8779C93CE9C}"/>
              </a:ext>
            </a:extLst>
          </p:cNvPr>
          <p:cNvSpPr txBox="1"/>
          <p:nvPr/>
        </p:nvSpPr>
        <p:spPr>
          <a:xfrm>
            <a:off x="1036321" y="1737360"/>
            <a:ext cx="7389221" cy="4524315"/>
          </a:xfrm>
          <a:prstGeom prst="rect">
            <a:avLst/>
          </a:prstGeom>
          <a:noFill/>
        </p:spPr>
        <p:txBody>
          <a:bodyPr wrap="square">
            <a:spAutoFit/>
          </a:bodyPr>
          <a:lstStyle/>
          <a:p>
            <a:pPr algn="l"/>
            <a:r>
              <a:rPr lang="tr-TR" b="1" i="0" dirty="0">
                <a:solidFill>
                  <a:srgbClr val="0D0D0D"/>
                </a:solidFill>
                <a:effectLst/>
                <a:latin typeface="ui-sans-serif"/>
              </a:rPr>
              <a:t>Model 1:</a:t>
            </a:r>
            <a:endParaRPr lang="tr-TR" b="0" i="0" dirty="0">
              <a:solidFill>
                <a:srgbClr val="0D0D0D"/>
              </a:solidFill>
              <a:effectLst/>
              <a:latin typeface="ui-sans-serif"/>
            </a:endParaRPr>
          </a:p>
          <a:p>
            <a:pPr algn="l">
              <a:buFont typeface="Arial" panose="020B0604020202020204" pitchFamily="34" charset="0"/>
              <a:buChar char="•"/>
            </a:pPr>
            <a:r>
              <a:rPr lang="tr-TR" b="0" i="0" dirty="0">
                <a:solidFill>
                  <a:srgbClr val="0D0D0D"/>
                </a:solidFill>
                <a:effectLst/>
                <a:latin typeface="ui-sans-serif"/>
              </a:rPr>
              <a:t>Model 1, </a:t>
            </a:r>
            <a:r>
              <a:rPr lang="tr-TR" b="0" i="0" dirty="0" err="1">
                <a:solidFill>
                  <a:srgbClr val="0D0D0D"/>
                </a:solidFill>
                <a:effectLst/>
                <a:latin typeface="ui-sans-serif"/>
              </a:rPr>
              <a:t>BERT'in</a:t>
            </a:r>
            <a:r>
              <a:rPr lang="tr-TR" b="0" i="0" dirty="0">
                <a:solidFill>
                  <a:srgbClr val="0D0D0D"/>
                </a:solidFill>
                <a:effectLst/>
                <a:latin typeface="ui-sans-serif"/>
              </a:rPr>
              <a:t> son gizli katmanından çıkışı kullanır. Bu katman, metnin genel anlamını en iyi şekilde temsil edebilir ve modelin öğrenme sürecindeki en gelişmiş özellikleri içerir.</a:t>
            </a:r>
          </a:p>
          <a:p>
            <a:pPr algn="l">
              <a:buFont typeface="Arial" panose="020B0604020202020204" pitchFamily="34" charset="0"/>
              <a:buChar char="•"/>
            </a:pPr>
            <a:r>
              <a:rPr lang="tr-TR" b="0" i="0" dirty="0">
                <a:solidFill>
                  <a:srgbClr val="0D0D0D"/>
                </a:solidFill>
                <a:effectLst/>
                <a:latin typeface="ui-sans-serif"/>
              </a:rPr>
              <a:t>Son gizli katman, bazı durumlarda fazla soyut olabilir ve çok spesifik özellikleri yakalamakta zorlanabilir. Ancak genellikle metnin genel anlamını en iyi şekilde yansıtan bir temsili sağlar.</a:t>
            </a:r>
          </a:p>
          <a:p>
            <a:pPr algn="l"/>
            <a:r>
              <a:rPr lang="tr-TR" b="1" i="0" dirty="0">
                <a:solidFill>
                  <a:srgbClr val="0D0D0D"/>
                </a:solidFill>
                <a:effectLst/>
                <a:latin typeface="ui-sans-serif"/>
              </a:rPr>
              <a:t>Model 2:</a:t>
            </a:r>
            <a:endParaRPr lang="tr-TR" b="0" i="0" dirty="0">
              <a:solidFill>
                <a:srgbClr val="0D0D0D"/>
              </a:solidFill>
              <a:effectLst/>
              <a:latin typeface="ui-sans-serif"/>
            </a:endParaRPr>
          </a:p>
          <a:p>
            <a:pPr algn="l">
              <a:buFont typeface="Arial" panose="020B0604020202020204" pitchFamily="34" charset="0"/>
              <a:buChar char="•"/>
            </a:pPr>
            <a:r>
              <a:rPr lang="tr-TR" b="0" i="0" dirty="0">
                <a:solidFill>
                  <a:srgbClr val="0D0D0D"/>
                </a:solidFill>
                <a:effectLst/>
                <a:latin typeface="ui-sans-serif"/>
              </a:rPr>
              <a:t>Model 2, belirli bir gizli katmandan (örneğin, 11. katman) çıkış yapar. Bu yaklaşım, daha spesifik veya ayrıntılı özelliklerin yakalanmasına yardımcı olabilir.</a:t>
            </a:r>
          </a:p>
          <a:p>
            <a:pPr algn="l">
              <a:buFont typeface="Arial" panose="020B0604020202020204" pitchFamily="34" charset="0"/>
              <a:buChar char="•"/>
            </a:pPr>
            <a:r>
              <a:rPr lang="tr-TR" b="0" i="0" dirty="0">
                <a:solidFill>
                  <a:srgbClr val="0D0D0D"/>
                </a:solidFill>
                <a:effectLst/>
                <a:latin typeface="ui-sans-serif"/>
              </a:rPr>
              <a:t>Orta katmanlar, hem düşük seviye hem de yüksek seviye özelliklerin dengeli bir karışımını sağlar. Bu, bazı durumlarda genel performansı artırabilirken, bazı durumlarda ise genel anlamı tam olarak temsil edemeyebilir.</a:t>
            </a:r>
          </a:p>
          <a:p>
            <a:pPr algn="l">
              <a:buFont typeface="Arial" panose="020B0604020202020204" pitchFamily="34" charset="0"/>
              <a:buChar char="•"/>
            </a:pPr>
            <a:r>
              <a:rPr lang="tr-TR" b="0" i="0" dirty="0">
                <a:solidFill>
                  <a:srgbClr val="0D0D0D"/>
                </a:solidFill>
                <a:effectLst/>
                <a:latin typeface="ui-sans-serif"/>
              </a:rPr>
              <a:t>Model 2, belirli bir katman seçerek, metnin farklı düzeydeki özelliklerini yakalamak için esneklik sağlar.</a:t>
            </a:r>
          </a:p>
        </p:txBody>
      </p:sp>
      <p:pic>
        <p:nvPicPr>
          <p:cNvPr id="10" name="İçerik Yer Tutucusu 9">
            <a:extLst>
              <a:ext uri="{FF2B5EF4-FFF2-40B4-BE49-F238E27FC236}">
                <a16:creationId xmlns:a16="http://schemas.microsoft.com/office/drawing/2014/main" id="{9750C33D-73E1-93C4-4437-7CD900912511}"/>
              </a:ext>
            </a:extLst>
          </p:cNvPr>
          <p:cNvPicPr>
            <a:picLocks noGrp="1" noChangeAspect="1"/>
          </p:cNvPicPr>
          <p:nvPr>
            <p:ph idx="1"/>
          </p:nvPr>
        </p:nvPicPr>
        <p:blipFill>
          <a:blip r:embed="rId3"/>
          <a:stretch>
            <a:fillRect/>
          </a:stretch>
        </p:blipFill>
        <p:spPr>
          <a:xfrm>
            <a:off x="8235353" y="1737360"/>
            <a:ext cx="3956647" cy="2091109"/>
          </a:xfrm>
        </p:spPr>
      </p:pic>
      <p:pic>
        <p:nvPicPr>
          <p:cNvPr id="11" name="Resim 10">
            <a:extLst>
              <a:ext uri="{FF2B5EF4-FFF2-40B4-BE49-F238E27FC236}">
                <a16:creationId xmlns:a16="http://schemas.microsoft.com/office/drawing/2014/main" id="{EF202258-492E-7687-4583-3A5344163C63}"/>
              </a:ext>
            </a:extLst>
          </p:cNvPr>
          <p:cNvPicPr>
            <a:picLocks noChangeAspect="1"/>
          </p:cNvPicPr>
          <p:nvPr/>
        </p:nvPicPr>
        <p:blipFill>
          <a:blip r:embed="rId4"/>
          <a:stretch>
            <a:fillRect/>
          </a:stretch>
        </p:blipFill>
        <p:spPr>
          <a:xfrm>
            <a:off x="8235353" y="3828469"/>
            <a:ext cx="3956647" cy="2091109"/>
          </a:xfrm>
          <a:prstGeom prst="rect">
            <a:avLst/>
          </a:prstGeom>
        </p:spPr>
      </p:pic>
    </p:spTree>
    <p:extLst>
      <p:ext uri="{BB962C8B-B14F-4D97-AF65-F5344CB8AC3E}">
        <p14:creationId xmlns:p14="http://schemas.microsoft.com/office/powerpoint/2010/main" val="2771670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Değerlendirme</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13</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sp>
        <p:nvSpPr>
          <p:cNvPr id="7" name="Metin kutusu 6">
            <a:extLst>
              <a:ext uri="{FF2B5EF4-FFF2-40B4-BE49-F238E27FC236}">
                <a16:creationId xmlns:a16="http://schemas.microsoft.com/office/drawing/2014/main" id="{B794F5CF-4992-837F-451E-4BD4F17C8DF5}"/>
              </a:ext>
            </a:extLst>
          </p:cNvPr>
          <p:cNvSpPr txBox="1"/>
          <p:nvPr/>
        </p:nvSpPr>
        <p:spPr>
          <a:xfrm>
            <a:off x="707571" y="4133114"/>
            <a:ext cx="11049001" cy="1754326"/>
          </a:xfrm>
          <a:prstGeom prst="rect">
            <a:avLst/>
          </a:prstGeom>
          <a:noFill/>
        </p:spPr>
        <p:txBody>
          <a:bodyPr wrap="square">
            <a:spAutoFit/>
          </a:bodyPr>
          <a:lstStyle/>
          <a:p>
            <a:r>
              <a:rPr lang="tr-TR" sz="1800" b="0" i="0" dirty="0">
                <a:solidFill>
                  <a:srgbClr val="0D0D0D"/>
                </a:solidFill>
                <a:effectLst/>
                <a:latin typeface="ui-sans-serif"/>
              </a:rPr>
              <a:t>Selin Öztürk'ün CV'sindeki eğitim ve e-öğrenme konusundaki uzmanlığı, </a:t>
            </a:r>
            <a:r>
              <a:rPr lang="tr-TR" sz="1800" b="0" i="0" dirty="0" err="1">
                <a:solidFill>
                  <a:srgbClr val="0D0D0D"/>
                </a:solidFill>
                <a:effectLst/>
                <a:latin typeface="ui-sans-serif"/>
              </a:rPr>
              <a:t>Cloyd</a:t>
            </a:r>
            <a:r>
              <a:rPr lang="tr-TR" sz="1800" b="0" i="0" dirty="0">
                <a:solidFill>
                  <a:srgbClr val="0D0D0D"/>
                </a:solidFill>
                <a:effectLst/>
                <a:latin typeface="ui-sans-serif"/>
              </a:rPr>
              <a:t> IXR gibi teknoloji ve sanal gerçeklik alanında faaliyet gösteren bir şirket için değerli bir katkı sağlayabilir. Özellikle e-öğrenme geliştirme, öğrenme yönetim sistemleri ve eğitim teknolojileri konularındaki bilgisi, şirketin ürünlerinin geliştirilmesi ve eğitim içeriklerinin iyileştirilmesi süreçlerinde önemli rol oynayabilir. Ayrıca, eğitim oyunları konusundaki yetkinlikleri, şirketin eğitimsel etkinliğini artırarak müşterilere daha etkili bir deneyim sunabilir. Bu nedenle, Selin Öztürk'ün CV'si, </a:t>
            </a:r>
            <a:r>
              <a:rPr lang="tr-TR" sz="1800" b="0" i="0" dirty="0" err="1">
                <a:solidFill>
                  <a:srgbClr val="0D0D0D"/>
                </a:solidFill>
                <a:effectLst/>
                <a:latin typeface="ui-sans-serif"/>
              </a:rPr>
              <a:t>Cloyd</a:t>
            </a:r>
            <a:r>
              <a:rPr lang="tr-TR" sz="1800" b="0" i="0" dirty="0">
                <a:solidFill>
                  <a:srgbClr val="0D0D0D"/>
                </a:solidFill>
                <a:effectLst/>
                <a:latin typeface="ui-sans-serif"/>
              </a:rPr>
              <a:t> </a:t>
            </a:r>
            <a:r>
              <a:rPr lang="tr-TR" sz="1800" b="0" i="0" dirty="0" err="1">
                <a:solidFill>
                  <a:srgbClr val="0D0D0D"/>
                </a:solidFill>
                <a:effectLst/>
                <a:latin typeface="ui-sans-serif"/>
              </a:rPr>
              <a:t>IXR'ye</a:t>
            </a:r>
            <a:r>
              <a:rPr lang="tr-TR" sz="1800" b="0" i="0" dirty="0">
                <a:solidFill>
                  <a:srgbClr val="0D0D0D"/>
                </a:solidFill>
                <a:effectLst/>
                <a:latin typeface="ui-sans-serif"/>
              </a:rPr>
              <a:t> başvuru için uygun bir aday olarak görünmektedir.</a:t>
            </a:r>
            <a:endParaRPr lang="tr-TR" sz="1800" dirty="0"/>
          </a:p>
        </p:txBody>
      </p:sp>
      <p:pic>
        <p:nvPicPr>
          <p:cNvPr id="9" name="İçerik Yer Tutucusu 3" descr="metin, yazı tipi, sayı, numara, ekran görüntüsü içeren bir resim&#10;&#10;Açıklama otomatik olarak oluşturuldu">
            <a:extLst>
              <a:ext uri="{FF2B5EF4-FFF2-40B4-BE49-F238E27FC236}">
                <a16:creationId xmlns:a16="http://schemas.microsoft.com/office/drawing/2014/main" id="{568E344F-1610-0BDB-CF8A-01FCABBE01CE}"/>
              </a:ext>
            </a:extLst>
          </p:cNvPr>
          <p:cNvPicPr>
            <a:picLocks noChangeAspect="1"/>
          </p:cNvPicPr>
          <p:nvPr/>
        </p:nvPicPr>
        <p:blipFill>
          <a:blip r:embed="rId3"/>
          <a:stretch>
            <a:fillRect/>
          </a:stretch>
        </p:blipFill>
        <p:spPr>
          <a:xfrm>
            <a:off x="1361872" y="1831178"/>
            <a:ext cx="9900802" cy="2301936"/>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Tree>
    <p:extLst>
      <p:ext uri="{BB962C8B-B14F-4D97-AF65-F5344CB8AC3E}">
        <p14:creationId xmlns:p14="http://schemas.microsoft.com/office/powerpoint/2010/main" val="4113716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Kaynakça</a:t>
            </a:r>
            <a:endParaRPr lang="en-US" b="1" dirty="0"/>
          </a:p>
        </p:txBody>
      </p:sp>
      <p:sp>
        <p:nvSpPr>
          <p:cNvPr id="3" name="Content Placeholder 2"/>
          <p:cNvSpPr>
            <a:spLocks noGrp="1"/>
          </p:cNvSpPr>
          <p:nvPr>
            <p:ph idx="1"/>
          </p:nvPr>
        </p:nvSpPr>
        <p:spPr>
          <a:xfrm>
            <a:off x="1692612" y="1845734"/>
            <a:ext cx="9463068" cy="4023360"/>
          </a:xfrm>
        </p:spPr>
        <p:txBody>
          <a:bodyPr>
            <a:normAutofit/>
          </a:bodyPr>
          <a:lstStyle/>
          <a:p>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EU-</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Startups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"EU-</a:t>
            </a:r>
            <a:r>
              <a:rPr lang="tr-TR" sz="1800" dirty="0" err="1">
                <a:effectLst/>
                <a:latin typeface="Times New Roman" panose="02020603050405020304" pitchFamily="18" charset="0"/>
                <a:ea typeface="Times New Roman" panose="02020603050405020304" pitchFamily="18" charset="0"/>
                <a:cs typeface="Times New Roman" panose="02020603050405020304" pitchFamily="18" charset="0"/>
              </a:rPr>
              <a:t>Startups</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 Directory". Erişim Tarihi: 30 Mayıs 2024. URL: https://www.eu-startups.com/directory/</a:t>
            </a:r>
          </a:p>
          <a:p>
            <a:r>
              <a:rPr lang="tr-T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OpenAI</a:t>
            </a:r>
            <a:r>
              <a:rPr lang="tr-T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"GPT-3.5: Language </a:t>
            </a:r>
            <a:r>
              <a:rPr lang="tr-TR"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Models</a:t>
            </a:r>
            <a:r>
              <a:rPr lang="tr-T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Are</a:t>
            </a:r>
            <a:r>
              <a:rPr lang="tr-T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Few-Shot</a:t>
            </a:r>
            <a:r>
              <a:rPr lang="tr-T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Learners</a:t>
            </a:r>
            <a:r>
              <a:rPr lang="tr-T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https://openai.com/blog/language- </a:t>
            </a:r>
            <a:r>
              <a:rPr lang="tr-TR"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models</a:t>
            </a:r>
            <a:r>
              <a:rPr lang="tr-T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t>
            </a:r>
            <a:r>
              <a:rPr lang="tr-T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r>
              <a:rPr lang="tr-T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Microsoft. (2024). Microsoft Copilot [Yapay Zeka Aracı]. https://copilot.microsoft.com/</a:t>
            </a:r>
          </a:p>
          <a:p>
            <a:r>
              <a:rPr lang="en-US" sz="1800" dirty="0">
                <a:latin typeface="Times New Roman" panose="02020603050405020304" pitchFamily="18" charset="0"/>
                <a:cs typeface="Times New Roman" panose="02020603050405020304" pitchFamily="18" charset="0"/>
              </a:rPr>
              <a:t>Devlin, J., Chang, M.-W., Lee, K., &amp; Toutanova, K. (2019). BERT: Pre-training of Deep Bidirectional Transformers for Language Understanding. arXiv:1810.04805.</a:t>
            </a:r>
          </a:p>
        </p:txBody>
      </p:sp>
      <p:sp>
        <p:nvSpPr>
          <p:cNvPr id="4" name="Slide Number Placeholder 3"/>
          <p:cNvSpPr>
            <a:spLocks noGrp="1"/>
          </p:cNvSpPr>
          <p:nvPr>
            <p:ph type="sldNum" sz="quarter" idx="12"/>
          </p:nvPr>
        </p:nvSpPr>
        <p:spPr/>
        <p:txBody>
          <a:bodyPr/>
          <a:lstStyle/>
          <a:p>
            <a:fld id="{737DD9CB-78BB-4B95-9ED2-4C91B1108648}" type="slidenum">
              <a:rPr lang="en-US" smtClean="0"/>
              <a:t>14</a:t>
            </a:fld>
            <a:endParaRPr lang="en-US"/>
          </a:p>
        </p:txBody>
      </p:sp>
      <p:pic>
        <p:nvPicPr>
          <p:cNvPr id="5" name="Picture 2" descr="Bursa Teknik Üniversitesi - Vikiped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spTree>
    <p:extLst>
      <p:ext uri="{BB962C8B-B14F-4D97-AF65-F5344CB8AC3E}">
        <p14:creationId xmlns:p14="http://schemas.microsoft.com/office/powerpoint/2010/main" val="1092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403" y="334029"/>
            <a:ext cx="9463067" cy="1515734"/>
          </a:xfrm>
        </p:spPr>
        <p:txBody>
          <a:bodyPr>
            <a:normAutofit fontScale="90000"/>
          </a:bodyPr>
          <a:lstStyle/>
          <a:p>
            <a:pPr algn="ctr"/>
            <a:r>
              <a:rPr lang="tr-TR" b="1" dirty="0"/>
              <a:t>Teşekkür Ederiz</a:t>
            </a:r>
            <a:br>
              <a:rPr lang="tr-TR" b="1" dirty="0"/>
            </a:br>
            <a:br>
              <a:rPr lang="tr-TR" b="1" dirty="0"/>
            </a:br>
            <a:r>
              <a:rPr lang="tr-TR" b="1" dirty="0"/>
              <a:t>Sorularınız ?</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15</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dirty="0"/>
              <a:t>13/06/2024</a:t>
            </a:r>
          </a:p>
        </p:txBody>
      </p:sp>
      <p:pic>
        <p:nvPicPr>
          <p:cNvPr id="16" name="İçerik Yer Tutucusu 8" descr="giyim, çizgi film, adam, insan, iç mekan içeren bir resim&#10;&#10;Açıklama otomatik olarak oluşturuldu">
            <a:extLst>
              <a:ext uri="{FF2B5EF4-FFF2-40B4-BE49-F238E27FC236}">
                <a16:creationId xmlns:a16="http://schemas.microsoft.com/office/drawing/2014/main" id="{D93FEAAF-A921-55DF-F3ED-FD3692D8B9F0}"/>
              </a:ext>
            </a:extLst>
          </p:cNvPr>
          <p:cNvPicPr>
            <a:picLocks noChangeAspect="1"/>
          </p:cNvPicPr>
          <p:nvPr/>
        </p:nvPicPr>
        <p:blipFill rotWithShape="1">
          <a:blip r:embed="rId3">
            <a:extLst>
              <a:ext uri="{28A0092B-C50C-407E-A947-70E740481C1C}">
                <a14:useLocalDpi xmlns:a14="http://schemas.microsoft.com/office/drawing/2010/main" val="0"/>
              </a:ext>
            </a:extLst>
          </a:blip>
          <a:srcRect l="5966" r="5146"/>
          <a:stretch/>
        </p:blipFill>
        <p:spPr>
          <a:xfrm>
            <a:off x="252853" y="1779105"/>
            <a:ext cx="3907972" cy="4396469"/>
          </a:xfrm>
          <a:prstGeom prst="rect">
            <a:avLst/>
          </a:prstGeom>
        </p:spPr>
      </p:pic>
      <p:sp>
        <p:nvSpPr>
          <p:cNvPr id="19" name="Content Placeholder 12">
            <a:extLst>
              <a:ext uri="{FF2B5EF4-FFF2-40B4-BE49-F238E27FC236}">
                <a16:creationId xmlns:a16="http://schemas.microsoft.com/office/drawing/2014/main" id="{432EA04D-8295-F61B-D58D-A2C451816520}"/>
              </a:ext>
            </a:extLst>
          </p:cNvPr>
          <p:cNvSpPr>
            <a:spLocks noGrp="1"/>
          </p:cNvSpPr>
          <p:nvPr>
            <p:ph idx="1"/>
          </p:nvPr>
        </p:nvSpPr>
        <p:spPr>
          <a:xfrm>
            <a:off x="4517408" y="5008237"/>
            <a:ext cx="4397991" cy="1167337"/>
          </a:xfrm>
        </p:spPr>
        <p:txBody>
          <a:bodyPr anchor="ctr">
            <a:normAutofit/>
          </a:bodyPr>
          <a:lstStyle/>
          <a:p>
            <a:r>
              <a:rPr lang="en-US" sz="2000" dirty="0">
                <a:solidFill>
                  <a:schemeClr val="tx1"/>
                </a:solidFill>
                <a:hlinkClick r:id="rId4">
                  <a:extLst>
                    <a:ext uri="{A12FA001-AC4F-418D-AE19-62706E023703}">
                      <ahyp:hlinkClr xmlns:ahyp="http://schemas.microsoft.com/office/drawing/2018/hyperlinkcolor" val="tx"/>
                    </a:ext>
                  </a:extLst>
                </a:hlinkClick>
              </a:rPr>
              <a:t>https://github.com/hmyrcmn/bitirme/</a:t>
            </a:r>
            <a:r>
              <a:rPr lang="tr-TR" sz="2000" dirty="0">
                <a:solidFill>
                  <a:schemeClr val="tx1"/>
                </a:solidFill>
              </a:rPr>
              <a:t> </a:t>
            </a:r>
            <a:endParaRPr lang="en-US" sz="2000" dirty="0">
              <a:solidFill>
                <a:schemeClr val="tx1"/>
              </a:solidFill>
            </a:endParaRPr>
          </a:p>
        </p:txBody>
      </p:sp>
      <p:sp>
        <p:nvSpPr>
          <p:cNvPr id="21" name="Metin kutusu 20">
            <a:extLst>
              <a:ext uri="{FF2B5EF4-FFF2-40B4-BE49-F238E27FC236}">
                <a16:creationId xmlns:a16="http://schemas.microsoft.com/office/drawing/2014/main" id="{93119E58-EA70-509A-6E2C-17DEF0B9AB1E}"/>
              </a:ext>
            </a:extLst>
          </p:cNvPr>
          <p:cNvSpPr txBox="1"/>
          <p:nvPr/>
        </p:nvSpPr>
        <p:spPr>
          <a:xfrm>
            <a:off x="4332514" y="2296886"/>
            <a:ext cx="4136570" cy="3108543"/>
          </a:xfrm>
          <a:prstGeom prst="rect">
            <a:avLst/>
          </a:prstGeom>
          <a:noFill/>
        </p:spPr>
        <p:txBody>
          <a:bodyPr wrap="square">
            <a:spAutoFit/>
          </a:bodyPr>
          <a:lstStyle/>
          <a:p>
            <a:r>
              <a:rPr lang="tr-TR" sz="2800" dirty="0"/>
              <a:t>Sunumum Burada Sonlanıyor Beni Dinlediğiniz İçin Teşekkür Ederim Daha Fazla Bilgi Almak İsterseniz Aşağıdaki Proje linkinden Ulaşabilirsiniz… </a:t>
            </a:r>
          </a:p>
        </p:txBody>
      </p:sp>
    </p:spTree>
    <p:extLst>
      <p:ext uri="{BB962C8B-B14F-4D97-AF65-F5344CB8AC3E}">
        <p14:creationId xmlns:p14="http://schemas.microsoft.com/office/powerpoint/2010/main" val="4085901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Dil İşleme Destekli  CV - </a:t>
            </a:r>
            <a:r>
              <a:rPr lang="tr-TR" b="1" dirty="0" err="1"/>
              <a:t>Startup</a:t>
            </a:r>
            <a:r>
              <a:rPr lang="tr-TR" b="1" dirty="0"/>
              <a:t> </a:t>
            </a:r>
            <a:br>
              <a:rPr lang="tr-TR" b="1" dirty="0"/>
            </a:br>
            <a:r>
              <a:rPr lang="tr-TR" b="1" dirty="0"/>
              <a:t>Eşleştirme Sistemi Sunum İçeriği </a:t>
            </a:r>
            <a:endParaRPr lang="en-US" b="1" dirty="0"/>
          </a:p>
        </p:txBody>
      </p:sp>
      <p:sp>
        <p:nvSpPr>
          <p:cNvPr id="3" name="Content Placeholder 2"/>
          <p:cNvSpPr>
            <a:spLocks noGrp="1"/>
          </p:cNvSpPr>
          <p:nvPr>
            <p:ph idx="1"/>
          </p:nvPr>
        </p:nvSpPr>
        <p:spPr>
          <a:xfrm>
            <a:off x="1692612" y="2046513"/>
            <a:ext cx="9463068" cy="4274773"/>
          </a:xfrm>
        </p:spPr>
        <p:txBody>
          <a:bodyPr>
            <a:noAutofit/>
          </a:bodyPr>
          <a:lstStyle/>
          <a:p>
            <a:pPr rtl="0" fontAlgn="base">
              <a:spcBef>
                <a:spcPts val="0"/>
              </a:spcBef>
              <a:spcAft>
                <a:spcPts val="0"/>
              </a:spcAft>
              <a:buFont typeface="Arial" panose="020B0604020202020204" pitchFamily="34" charset="0"/>
              <a:buChar char="•"/>
            </a:pPr>
            <a:r>
              <a:rPr lang="tr-TR" sz="1800" b="1" i="0" u="none" strike="noStrike" dirty="0">
                <a:solidFill>
                  <a:srgbClr val="3F3F3F"/>
                </a:solidFill>
                <a:effectLst/>
                <a:latin typeface="Calibri" panose="020F0502020204030204" pitchFamily="34" charset="0"/>
              </a:rPr>
              <a:t>Projenin Tanımı</a:t>
            </a:r>
            <a:endParaRPr lang="tr-TR" sz="1800" b="1" i="0" u="none" strike="noStrike" dirty="0">
              <a:solidFill>
                <a:srgbClr val="1CADE4"/>
              </a:solidFill>
              <a:effectLst/>
              <a:latin typeface="Calibri" panose="020F0502020204030204" pitchFamily="34" charset="0"/>
            </a:endParaRPr>
          </a:p>
          <a:p>
            <a:pPr rtl="0" fontAlgn="base">
              <a:spcBef>
                <a:spcPts val="600"/>
              </a:spcBef>
              <a:spcAft>
                <a:spcPts val="0"/>
              </a:spcAft>
              <a:buFont typeface="Arial" panose="020B0604020202020204" pitchFamily="34" charset="0"/>
              <a:buChar char="•"/>
            </a:pPr>
            <a:r>
              <a:rPr lang="tr-TR" sz="1800" b="1" i="0" u="none" strike="noStrike" dirty="0">
                <a:solidFill>
                  <a:srgbClr val="3F3F3F"/>
                </a:solidFill>
                <a:effectLst/>
                <a:latin typeface="Calibri" panose="020F0502020204030204" pitchFamily="34" charset="0"/>
              </a:rPr>
              <a:t>Analiz</a:t>
            </a:r>
            <a:endParaRPr lang="tr-TR" sz="1800" b="1" i="0" u="none" strike="noStrike" dirty="0">
              <a:solidFill>
                <a:srgbClr val="1CADE4"/>
              </a:solidFill>
              <a:effectLst/>
              <a:latin typeface="Calibri" panose="020F0502020204030204" pitchFamily="34" charset="0"/>
            </a:endParaRPr>
          </a:p>
          <a:p>
            <a:pPr rtl="0" fontAlgn="base">
              <a:spcBef>
                <a:spcPts val="600"/>
              </a:spcBef>
              <a:spcAft>
                <a:spcPts val="0"/>
              </a:spcAft>
              <a:buFont typeface="Arial" panose="020B0604020202020204" pitchFamily="34" charset="0"/>
              <a:buChar char="•"/>
            </a:pPr>
            <a:r>
              <a:rPr lang="tr-TR" sz="1800" b="1" i="0" u="none" strike="noStrike" dirty="0">
                <a:solidFill>
                  <a:srgbClr val="3F3F3F"/>
                </a:solidFill>
                <a:effectLst/>
                <a:latin typeface="Calibri" panose="020F0502020204030204" pitchFamily="34" charset="0"/>
              </a:rPr>
              <a:t>Tasarım</a:t>
            </a:r>
            <a:endParaRPr lang="tr-TR" sz="1800" b="1" i="0" u="none" strike="noStrike" dirty="0">
              <a:solidFill>
                <a:srgbClr val="1CADE4"/>
              </a:solidFill>
              <a:effectLst/>
              <a:latin typeface="Calibri" panose="020F0502020204030204" pitchFamily="34" charset="0"/>
            </a:endParaRPr>
          </a:p>
          <a:p>
            <a:pPr marL="742950" lvl="1" indent="-285750" rtl="0" fontAlgn="base">
              <a:spcBef>
                <a:spcPts val="600"/>
              </a:spcBef>
              <a:spcAft>
                <a:spcPts val="0"/>
              </a:spcAft>
              <a:buFont typeface="Arial" panose="020B0604020202020204" pitchFamily="34" charset="0"/>
              <a:buChar char="•"/>
            </a:pPr>
            <a:r>
              <a:rPr lang="tr-TR" sz="1600" b="1" i="0" u="none" strike="noStrike" dirty="0">
                <a:solidFill>
                  <a:srgbClr val="3F3F3F"/>
                </a:solidFill>
                <a:effectLst/>
                <a:latin typeface="Calibri" panose="020F0502020204030204" pitchFamily="34" charset="0"/>
              </a:rPr>
              <a:t>Yazılım Mimarisi</a:t>
            </a:r>
            <a:endParaRPr lang="tr-TR" sz="1600" b="1" i="0" u="none" strike="noStrike" dirty="0">
              <a:solidFill>
                <a:srgbClr val="1CADE4"/>
              </a:solidFill>
              <a:effectLst/>
              <a:latin typeface="Calibri" panose="020F0502020204030204" pitchFamily="34" charset="0"/>
            </a:endParaRPr>
          </a:p>
          <a:p>
            <a:pPr rtl="0" fontAlgn="base">
              <a:spcBef>
                <a:spcPts val="600"/>
              </a:spcBef>
              <a:spcAft>
                <a:spcPts val="0"/>
              </a:spcAft>
              <a:buFont typeface="Arial" panose="020B0604020202020204" pitchFamily="34" charset="0"/>
              <a:buChar char="•"/>
            </a:pPr>
            <a:r>
              <a:rPr lang="tr-TR" sz="1800" b="1" i="0" u="none" strike="noStrike" dirty="0">
                <a:solidFill>
                  <a:srgbClr val="3F3F3F"/>
                </a:solidFill>
                <a:effectLst/>
                <a:latin typeface="Calibri" panose="020F0502020204030204" pitchFamily="34" charset="0"/>
              </a:rPr>
              <a:t>Uygulama</a:t>
            </a:r>
            <a:endParaRPr lang="tr-TR" sz="1800" b="1" i="0" u="none" strike="noStrike" dirty="0">
              <a:solidFill>
                <a:srgbClr val="1CADE4"/>
              </a:solidFill>
              <a:effectLst/>
              <a:latin typeface="Calibri" panose="020F0502020204030204" pitchFamily="34" charset="0"/>
            </a:endParaRPr>
          </a:p>
          <a:p>
            <a:pPr marL="742950" lvl="1" indent="-285750" rtl="0" fontAlgn="base">
              <a:spcBef>
                <a:spcPts val="600"/>
              </a:spcBef>
              <a:spcAft>
                <a:spcPts val="0"/>
              </a:spcAft>
              <a:buFont typeface="Arial" panose="020B0604020202020204" pitchFamily="34" charset="0"/>
              <a:buChar char="•"/>
            </a:pPr>
            <a:r>
              <a:rPr lang="tr-TR" sz="1600" b="1" i="0" u="none" strike="noStrike" dirty="0">
                <a:solidFill>
                  <a:srgbClr val="3F3F3F"/>
                </a:solidFill>
                <a:effectLst/>
                <a:latin typeface="Calibri" panose="020F0502020204030204" pitchFamily="34" charset="0"/>
              </a:rPr>
              <a:t>Algoritma ve Akış Şeması</a:t>
            </a:r>
            <a:endParaRPr lang="tr-TR" sz="1600" b="1" i="0" u="none" strike="noStrike" dirty="0">
              <a:solidFill>
                <a:srgbClr val="1CADE4"/>
              </a:solidFill>
              <a:effectLst/>
              <a:latin typeface="Calibri" panose="020F0502020204030204" pitchFamily="34" charset="0"/>
            </a:endParaRPr>
          </a:p>
          <a:p>
            <a:pPr marL="742950" lvl="1" indent="-285750" rtl="0" fontAlgn="base">
              <a:spcBef>
                <a:spcPts val="600"/>
              </a:spcBef>
              <a:spcAft>
                <a:spcPts val="0"/>
              </a:spcAft>
              <a:buFont typeface="Arial" panose="020B0604020202020204" pitchFamily="34" charset="0"/>
              <a:buChar char="•"/>
            </a:pPr>
            <a:r>
              <a:rPr lang="tr-TR" sz="1600" b="1" i="0" u="none" strike="noStrike" dirty="0">
                <a:solidFill>
                  <a:srgbClr val="3F3F3F"/>
                </a:solidFill>
                <a:effectLst/>
                <a:latin typeface="Calibri" panose="020F0502020204030204" pitchFamily="34" charset="0"/>
              </a:rPr>
              <a:t>Uygulamanın / Sistemin Geliştirilmesi</a:t>
            </a:r>
            <a:endParaRPr lang="tr-TR" sz="1600" b="1" i="0" u="none" strike="noStrike" dirty="0">
              <a:solidFill>
                <a:srgbClr val="1CADE4"/>
              </a:solidFill>
              <a:effectLst/>
              <a:latin typeface="Calibri" panose="020F0502020204030204" pitchFamily="34" charset="0"/>
            </a:endParaRPr>
          </a:p>
          <a:p>
            <a:pPr marL="742950" lvl="1" indent="-285750" rtl="0" fontAlgn="base">
              <a:spcBef>
                <a:spcPts val="600"/>
              </a:spcBef>
              <a:spcAft>
                <a:spcPts val="0"/>
              </a:spcAft>
              <a:buFont typeface="Arial" panose="020B0604020202020204" pitchFamily="34" charset="0"/>
              <a:buChar char="•"/>
            </a:pPr>
            <a:r>
              <a:rPr lang="tr-TR" sz="1600" b="1" i="0" u="none" strike="noStrike" dirty="0">
                <a:solidFill>
                  <a:srgbClr val="3F3F3F"/>
                </a:solidFill>
                <a:effectLst/>
                <a:latin typeface="Calibri" panose="020F0502020204030204" pitchFamily="34" charset="0"/>
              </a:rPr>
              <a:t>Testler</a:t>
            </a:r>
            <a:endParaRPr lang="tr-TR" sz="1600" b="1" i="0" u="none" strike="noStrike" dirty="0">
              <a:solidFill>
                <a:srgbClr val="1CADE4"/>
              </a:solidFill>
              <a:effectLst/>
              <a:latin typeface="Calibri" panose="020F0502020204030204" pitchFamily="34" charset="0"/>
            </a:endParaRPr>
          </a:p>
          <a:p>
            <a:pPr rtl="0" fontAlgn="base">
              <a:spcBef>
                <a:spcPts val="600"/>
              </a:spcBef>
              <a:spcAft>
                <a:spcPts val="0"/>
              </a:spcAft>
              <a:buFont typeface="Arial" panose="020B0604020202020204" pitchFamily="34" charset="0"/>
              <a:buChar char="•"/>
            </a:pPr>
            <a:r>
              <a:rPr lang="tr-TR" sz="1800" b="1" i="0" u="none" strike="noStrike" dirty="0">
                <a:solidFill>
                  <a:srgbClr val="3F3F3F"/>
                </a:solidFill>
                <a:effectLst/>
                <a:latin typeface="Calibri" panose="020F0502020204030204" pitchFamily="34" charset="0"/>
              </a:rPr>
              <a:t>Sonuçlar</a:t>
            </a:r>
            <a:endParaRPr lang="tr-TR" sz="1800" b="1" i="0" u="none" strike="noStrike" dirty="0">
              <a:solidFill>
                <a:srgbClr val="1CADE4"/>
              </a:solidFill>
              <a:effectLst/>
              <a:latin typeface="Calibri" panose="020F0502020204030204" pitchFamily="34" charset="0"/>
            </a:endParaRPr>
          </a:p>
          <a:p>
            <a:pPr rtl="0" fontAlgn="base">
              <a:spcBef>
                <a:spcPts val="600"/>
              </a:spcBef>
              <a:spcAft>
                <a:spcPts val="0"/>
              </a:spcAft>
              <a:buFont typeface="Arial" panose="020B0604020202020204" pitchFamily="34" charset="0"/>
              <a:buChar char="•"/>
            </a:pPr>
            <a:r>
              <a:rPr lang="tr-TR" sz="1800" b="1" i="0" u="none" strike="noStrike" dirty="0">
                <a:solidFill>
                  <a:srgbClr val="3F3F3F"/>
                </a:solidFill>
                <a:effectLst/>
                <a:latin typeface="Calibri" panose="020F0502020204030204" pitchFamily="34" charset="0"/>
              </a:rPr>
              <a:t>Değerlendirme</a:t>
            </a:r>
            <a:endParaRPr lang="tr-TR" sz="1800" b="1" i="0" u="none" strike="noStrike" dirty="0">
              <a:solidFill>
                <a:srgbClr val="1CADE4"/>
              </a:solidFill>
              <a:effectLst/>
              <a:latin typeface="Calibri" panose="020F0502020204030204" pitchFamily="34" charset="0"/>
            </a:endParaRPr>
          </a:p>
          <a:p>
            <a:pPr rtl="0" fontAlgn="base">
              <a:spcBef>
                <a:spcPts val="600"/>
              </a:spcBef>
              <a:spcAft>
                <a:spcPts val="0"/>
              </a:spcAft>
              <a:buFont typeface="Arial" panose="020B0604020202020204" pitchFamily="34" charset="0"/>
              <a:buChar char="•"/>
            </a:pPr>
            <a:r>
              <a:rPr lang="tr-TR" sz="1800" b="1" i="0" u="none" strike="noStrike" dirty="0">
                <a:solidFill>
                  <a:srgbClr val="3F3F3F"/>
                </a:solidFill>
                <a:effectLst/>
                <a:latin typeface="Calibri" panose="020F0502020204030204" pitchFamily="34" charset="0"/>
              </a:rPr>
              <a:t>Kaynakça</a:t>
            </a:r>
            <a:endParaRPr lang="tr-TR" sz="1800" b="1" i="0" u="none" strike="noStrike" dirty="0">
              <a:solidFill>
                <a:srgbClr val="1CADE4"/>
              </a:solidFill>
              <a:effectLst/>
              <a:latin typeface="Calibri" panose="020F0502020204030204" pitchFamily="34" charset="0"/>
            </a:endParaRPr>
          </a:p>
          <a:p>
            <a:pPr rtl="0" fontAlgn="base">
              <a:spcBef>
                <a:spcPts val="600"/>
              </a:spcBef>
              <a:spcAft>
                <a:spcPts val="0"/>
              </a:spcAft>
              <a:buFont typeface="Arial" panose="020B0604020202020204" pitchFamily="34" charset="0"/>
              <a:buChar char="•"/>
            </a:pPr>
            <a:r>
              <a:rPr lang="tr-TR" sz="1800" b="1" i="0" u="none" strike="noStrike" dirty="0">
                <a:solidFill>
                  <a:srgbClr val="3F3F3F"/>
                </a:solidFill>
                <a:effectLst/>
                <a:latin typeface="Calibri" panose="020F0502020204030204" pitchFamily="34" charset="0"/>
              </a:rPr>
              <a:t>Kapanış</a:t>
            </a:r>
            <a:endParaRPr lang="tr-TR" sz="1800" b="1" i="0" u="none" strike="noStrike" dirty="0">
              <a:solidFill>
                <a:srgbClr val="1CADE4"/>
              </a:solidFill>
              <a:effectLst/>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737DD9CB-78BB-4B95-9ED2-4C91B1108648}" type="slidenum">
              <a:rPr lang="en-US" smtClean="0"/>
              <a:t>2</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8"/>
          <p:cNvSpPr>
            <a:spLocks noGrp="1"/>
          </p:cNvSpPr>
          <p:nvPr>
            <p:ph type="dt" sz="half" idx="10"/>
          </p:nvPr>
        </p:nvSpPr>
        <p:spPr/>
        <p:txBody>
          <a:bodyPr/>
          <a:lstStyle/>
          <a:p>
            <a:r>
              <a:rPr lang="en-US"/>
              <a:t>13/06/2024</a:t>
            </a:r>
          </a:p>
        </p:txBody>
      </p:sp>
      <p:pic>
        <p:nvPicPr>
          <p:cNvPr id="6" name="Resim 5" descr="metin, ekran görüntüsü, devre içeren bir resim&#10;&#10;Açıklama otomatik olarak oluşturuldu">
            <a:extLst>
              <a:ext uri="{FF2B5EF4-FFF2-40B4-BE49-F238E27FC236}">
                <a16:creationId xmlns:a16="http://schemas.microsoft.com/office/drawing/2014/main" id="{9C0ACEEA-F52E-F7BB-0F2B-DE08143DDE05}"/>
              </a:ext>
            </a:extLst>
          </p:cNvPr>
          <p:cNvPicPr>
            <a:picLocks noChangeAspect="1"/>
          </p:cNvPicPr>
          <p:nvPr/>
        </p:nvPicPr>
        <p:blipFill rotWithShape="1">
          <a:blip r:embed="rId3">
            <a:extLst>
              <a:ext uri="{28A0092B-C50C-407E-A947-70E740481C1C}">
                <a14:useLocalDpi xmlns:a14="http://schemas.microsoft.com/office/drawing/2010/main" val="0"/>
              </a:ext>
            </a:extLst>
          </a:blip>
          <a:srcRect t="302"/>
          <a:stretch/>
        </p:blipFill>
        <p:spPr>
          <a:xfrm>
            <a:off x="6494158" y="1774855"/>
            <a:ext cx="4661521" cy="4647436"/>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822428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Projenin Tanımı</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3</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dirty="0"/>
              <a:t>13/06/2024</a:t>
            </a:r>
          </a:p>
        </p:txBody>
      </p:sp>
      <p:sp>
        <p:nvSpPr>
          <p:cNvPr id="7" name="Metin kutusu 6">
            <a:extLst>
              <a:ext uri="{FF2B5EF4-FFF2-40B4-BE49-F238E27FC236}">
                <a16:creationId xmlns:a16="http://schemas.microsoft.com/office/drawing/2014/main" id="{03AC303B-2D87-E7BF-4714-8637255DD68B}"/>
              </a:ext>
            </a:extLst>
          </p:cNvPr>
          <p:cNvSpPr txBox="1"/>
          <p:nvPr/>
        </p:nvSpPr>
        <p:spPr>
          <a:xfrm>
            <a:off x="1692612" y="2023953"/>
            <a:ext cx="3619090" cy="3416320"/>
          </a:xfrm>
          <a:prstGeom prst="rect">
            <a:avLst/>
          </a:prstGeom>
          <a:noFill/>
        </p:spPr>
        <p:txBody>
          <a:bodyPr wrap="square">
            <a:spAutoFit/>
          </a:bodyPr>
          <a:lstStyle/>
          <a:p>
            <a:pPr>
              <a:buFont typeface="Arial" panose="020B0604020202020204" pitchFamily="34" charset="0"/>
              <a:buChar char="•"/>
            </a:pPr>
            <a:r>
              <a:rPr lang="tr-TR" sz="1800" b="1" i="0" dirty="0">
                <a:effectLst/>
                <a:latin typeface="ui-sans-serif"/>
              </a:rPr>
              <a:t>Proje Tanıtımı</a:t>
            </a:r>
            <a:r>
              <a:rPr lang="tr-TR" sz="1800" b="0" i="0" dirty="0">
                <a:effectLst/>
                <a:latin typeface="ui-sans-serif"/>
              </a:rPr>
              <a:t>: Bu projede, doğal dil işleme (NLP) tekniklerini kullanarak BERT modeli </a:t>
            </a:r>
            <a:r>
              <a:rPr lang="tr-TR" sz="1800" b="0" i="0" dirty="0" err="1">
                <a:effectLst/>
                <a:latin typeface="ui-sans-serif"/>
              </a:rPr>
              <a:t>startup'lar</a:t>
            </a:r>
            <a:r>
              <a:rPr lang="tr-TR" sz="1800" b="0" i="0" dirty="0">
                <a:effectLst/>
                <a:latin typeface="ui-sans-serif"/>
              </a:rPr>
              <a:t> ile mentor CV'lerini eşleştiren bir sistem geliştirdik.</a:t>
            </a:r>
          </a:p>
          <a:p>
            <a:pPr>
              <a:buFont typeface="Arial" panose="020B0604020202020204" pitchFamily="34" charset="0"/>
              <a:buChar char="•"/>
            </a:pPr>
            <a:r>
              <a:rPr lang="tr-TR" sz="1800" b="1" i="0" dirty="0">
                <a:effectLst/>
                <a:latin typeface="ui-sans-serif"/>
              </a:rPr>
              <a:t>Projenin Amacı</a:t>
            </a:r>
            <a:r>
              <a:rPr lang="tr-TR" sz="1800" b="0" i="0" dirty="0">
                <a:effectLst/>
                <a:latin typeface="ui-sans-serif"/>
              </a:rPr>
              <a:t>: Mentor eşleştirme sürecini hızlandırmak ve doğruluğunu artırmak.</a:t>
            </a:r>
          </a:p>
          <a:p>
            <a:pPr>
              <a:buFont typeface="Arial" panose="020B0604020202020204" pitchFamily="34" charset="0"/>
              <a:buChar char="•"/>
            </a:pPr>
            <a:r>
              <a:rPr lang="tr-TR" sz="1800" b="1" i="0" dirty="0">
                <a:effectLst/>
                <a:latin typeface="ui-sans-serif"/>
              </a:rPr>
              <a:t>Projenin Önemi</a:t>
            </a:r>
            <a:r>
              <a:rPr lang="tr-TR" sz="1800" b="0" i="0" dirty="0">
                <a:effectLst/>
                <a:latin typeface="ui-sans-serif"/>
              </a:rPr>
              <a:t>: Uygun mentorlar bulmak, </a:t>
            </a:r>
            <a:r>
              <a:rPr lang="tr-TR" sz="1800" b="0" i="0" dirty="0" err="1">
                <a:effectLst/>
                <a:latin typeface="ui-sans-serif"/>
              </a:rPr>
              <a:t>startup'ların</a:t>
            </a:r>
            <a:r>
              <a:rPr lang="tr-TR" sz="1800" b="0" i="0" dirty="0">
                <a:effectLst/>
                <a:latin typeface="ui-sans-serif"/>
              </a:rPr>
              <a:t> başarısı için kritik öneme sahipti</a:t>
            </a:r>
          </a:p>
          <a:p>
            <a:endParaRPr lang="tr-TR" sz="1800" dirty="0"/>
          </a:p>
        </p:txBody>
      </p:sp>
      <p:pic>
        <p:nvPicPr>
          <p:cNvPr id="9" name="Resim 8" descr="çizgi film, çizim, Çizgi film, çocukların yaptığı resimler içeren bir resim&#10;&#10;Açıklama otomatik olarak oluşturuldu">
            <a:extLst>
              <a:ext uri="{FF2B5EF4-FFF2-40B4-BE49-F238E27FC236}">
                <a16:creationId xmlns:a16="http://schemas.microsoft.com/office/drawing/2014/main" id="{049B6336-4A8C-580F-4A01-03C653DE0CCC}"/>
              </a:ext>
            </a:extLst>
          </p:cNvPr>
          <p:cNvPicPr>
            <a:picLocks noChangeAspect="1"/>
          </p:cNvPicPr>
          <p:nvPr/>
        </p:nvPicPr>
        <p:blipFill rotWithShape="1">
          <a:blip r:embed="rId3">
            <a:extLst>
              <a:ext uri="{28A0092B-C50C-407E-A947-70E740481C1C}">
                <a14:useLocalDpi xmlns:a14="http://schemas.microsoft.com/office/drawing/2010/main" val="0"/>
              </a:ext>
            </a:extLst>
          </a:blip>
          <a:srcRect t="302"/>
          <a:stretch/>
        </p:blipFill>
        <p:spPr>
          <a:xfrm>
            <a:off x="5311702" y="10"/>
            <a:ext cx="6880298" cy="6275662"/>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729872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ANALİZ</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4</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sp>
        <p:nvSpPr>
          <p:cNvPr id="53" name="Content Placeholder 2">
            <a:extLst>
              <a:ext uri="{FF2B5EF4-FFF2-40B4-BE49-F238E27FC236}">
                <a16:creationId xmlns:a16="http://schemas.microsoft.com/office/drawing/2014/main" id="{C0EC2ACD-A4C1-4A74-7CB8-1D73868950D3}"/>
              </a:ext>
            </a:extLst>
          </p:cNvPr>
          <p:cNvSpPr txBox="1">
            <a:spLocks/>
          </p:cNvSpPr>
          <p:nvPr/>
        </p:nvSpPr>
        <p:spPr>
          <a:xfrm>
            <a:off x="838201" y="1825625"/>
            <a:ext cx="4933462" cy="4351338"/>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tr-TR" sz="2400" b="1" dirty="0">
                <a:latin typeface="ui-sans-serif"/>
              </a:rPr>
              <a:t>Mevcut Durum</a:t>
            </a:r>
            <a:r>
              <a:rPr lang="tr-TR" sz="2400" dirty="0">
                <a:latin typeface="ui-sans-serif"/>
              </a:rPr>
              <a:t>: Mentor ve </a:t>
            </a:r>
            <a:r>
              <a:rPr lang="tr-TR" sz="2400" dirty="0" err="1">
                <a:latin typeface="ui-sans-serif"/>
              </a:rPr>
              <a:t>startup</a:t>
            </a:r>
            <a:r>
              <a:rPr lang="tr-TR" sz="2400" dirty="0">
                <a:latin typeface="ui-sans-serif"/>
              </a:rPr>
              <a:t> eşleştirme genellikle manuel ve zaman alıcı bir süreçtir. Özellikle çok yüksek başvurunun olduğu büyük firmalarda bu süreç zorlu ve uzun zamanlar almaktadır.</a:t>
            </a:r>
          </a:p>
          <a:p>
            <a:pPr>
              <a:buFont typeface="Arial" panose="020B0604020202020204" pitchFamily="34" charset="0"/>
              <a:buChar char="•"/>
            </a:pPr>
            <a:r>
              <a:rPr lang="tr-TR" sz="2400" b="1" dirty="0">
                <a:latin typeface="ui-sans-serif"/>
              </a:rPr>
              <a:t>Karşılaşılan Zorluklar</a:t>
            </a:r>
            <a:r>
              <a:rPr lang="tr-TR" sz="2400" dirty="0">
                <a:latin typeface="ui-sans-serif"/>
              </a:rPr>
              <a:t>:</a:t>
            </a:r>
          </a:p>
          <a:p>
            <a:pPr marL="742950" lvl="1" indent="-285750">
              <a:buFont typeface="Arial" panose="020B0604020202020204" pitchFamily="34" charset="0"/>
              <a:buChar char="•"/>
            </a:pPr>
            <a:r>
              <a:rPr lang="tr-TR" dirty="0">
                <a:latin typeface="ui-sans-serif"/>
              </a:rPr>
              <a:t>Eşleştirme sürecinin - </a:t>
            </a:r>
            <a:r>
              <a:rPr lang="tr-TR" dirty="0" err="1">
                <a:latin typeface="ui-sans-serif"/>
              </a:rPr>
              <a:t>Cv</a:t>
            </a:r>
            <a:r>
              <a:rPr lang="tr-TR" dirty="0">
                <a:latin typeface="ui-sans-serif"/>
              </a:rPr>
              <a:t> değerlendirme sübjektifliği</a:t>
            </a:r>
          </a:p>
          <a:p>
            <a:pPr marL="742950" lvl="1" indent="-285750">
              <a:buFont typeface="Arial" panose="020B0604020202020204" pitchFamily="34" charset="0"/>
              <a:buChar char="•"/>
            </a:pPr>
            <a:r>
              <a:rPr lang="tr-TR" dirty="0">
                <a:latin typeface="ui-sans-serif"/>
              </a:rPr>
              <a:t>Zaman ve kaynak israfı</a:t>
            </a:r>
          </a:p>
          <a:p>
            <a:pPr marL="742950" lvl="1" indent="-285750">
              <a:buFont typeface="Arial" panose="020B0604020202020204" pitchFamily="34" charset="0"/>
              <a:buChar char="•"/>
            </a:pPr>
            <a:r>
              <a:rPr lang="tr-TR" dirty="0">
                <a:latin typeface="ui-sans-serif"/>
              </a:rPr>
              <a:t>Doğru mentorların belirlenmesindeki zorluklar</a:t>
            </a:r>
          </a:p>
          <a:p>
            <a:pPr>
              <a:buFont typeface="Arial" panose="020B0604020202020204" pitchFamily="34" charset="0"/>
              <a:buChar char="•"/>
            </a:pPr>
            <a:r>
              <a:rPr lang="tr-TR" sz="2400" b="1" dirty="0">
                <a:latin typeface="ui-sans-serif"/>
              </a:rPr>
              <a:t>Hedefler</a:t>
            </a:r>
            <a:r>
              <a:rPr lang="tr-TR" sz="2400" dirty="0">
                <a:latin typeface="ui-sans-serif"/>
              </a:rPr>
              <a:t>: BERT modeli ile bu süreci otomatikleştirmek ve optimize etmek.</a:t>
            </a:r>
          </a:p>
        </p:txBody>
      </p:sp>
      <p:pic>
        <p:nvPicPr>
          <p:cNvPr id="54" name="Resim 53" descr="giyim, çizgi film, adam, insan, takım elbise içeren bir resim&#10;&#10;Açıklama otomatik olarak oluşturuldu">
            <a:extLst>
              <a:ext uri="{FF2B5EF4-FFF2-40B4-BE49-F238E27FC236}">
                <a16:creationId xmlns:a16="http://schemas.microsoft.com/office/drawing/2014/main" id="{EF545113-0551-C009-EB75-F01E228674C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4532" r="-3" b="-3"/>
          <a:stretch/>
        </p:blipFill>
        <p:spPr>
          <a:xfrm>
            <a:off x="5839068" y="321670"/>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pic>
        <p:nvPicPr>
          <p:cNvPr id="55" name="Resim 54" descr="adam, insan, giyim, takım elbise, bilgisayar içeren bir resim&#10;&#10;Açıklama otomatik olarak oluşturuldu">
            <a:extLst>
              <a:ext uri="{FF2B5EF4-FFF2-40B4-BE49-F238E27FC236}">
                <a16:creationId xmlns:a16="http://schemas.microsoft.com/office/drawing/2014/main" id="{6B40ABA7-8E42-E232-E1F5-7018F0A4BF2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1938" r="14528" b="4"/>
          <a:stretch/>
        </p:blipFill>
        <p:spPr>
          <a:xfrm>
            <a:off x="9933462" y="372217"/>
            <a:ext cx="2258539" cy="3554668"/>
          </a:xfrm>
          <a:custGeom>
            <a:avLst/>
            <a:gdLst/>
            <a:ahLst/>
            <a:cxnLst/>
            <a:rect l="l" t="t" r="r" b="b"/>
            <a:pathLst>
              <a:path w="2258539" h="3554668">
                <a:moveTo>
                  <a:pt x="1777334" y="0"/>
                </a:moveTo>
                <a:cubicBezTo>
                  <a:pt x="1900033" y="0"/>
                  <a:pt x="2019829" y="12434"/>
                  <a:pt x="2135529" y="36109"/>
                </a:cubicBezTo>
                <a:lnTo>
                  <a:pt x="2258539" y="67738"/>
                </a:lnTo>
                <a:lnTo>
                  <a:pt x="2258539" y="3486930"/>
                </a:lnTo>
                <a:lnTo>
                  <a:pt x="2135529" y="3518559"/>
                </a:lnTo>
                <a:cubicBezTo>
                  <a:pt x="2019829" y="3542235"/>
                  <a:pt x="1900033" y="3554668"/>
                  <a:pt x="1777334" y="3554668"/>
                </a:cubicBezTo>
                <a:cubicBezTo>
                  <a:pt x="795739" y="3554668"/>
                  <a:pt x="0" y="2758929"/>
                  <a:pt x="0" y="1777334"/>
                </a:cubicBezTo>
                <a:cubicBezTo>
                  <a:pt x="0" y="795740"/>
                  <a:pt x="795739" y="0"/>
                  <a:pt x="1777334" y="0"/>
                </a:cubicBezTo>
                <a:close/>
              </a:path>
            </a:pathLst>
          </a:custGeom>
        </p:spPr>
      </p:pic>
      <p:pic>
        <p:nvPicPr>
          <p:cNvPr id="56" name="Resim 55" descr="giyim, ayakkabı, adam, insan, metin içeren bir resim&#10;&#10;Açıklama otomatik olarak oluşturuldu">
            <a:extLst>
              <a:ext uri="{FF2B5EF4-FFF2-40B4-BE49-F238E27FC236}">
                <a16:creationId xmlns:a16="http://schemas.microsoft.com/office/drawing/2014/main" id="{A60C7258-8FA8-E3C7-C844-0C78A0A7176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8124" r="-4" b="-4"/>
          <a:stretch/>
        </p:blipFill>
        <p:spPr>
          <a:xfrm>
            <a:off x="6921827" y="2756644"/>
            <a:ext cx="4030579" cy="3703141"/>
          </a:xfrm>
          <a:custGeom>
            <a:avLst/>
            <a:gdLst/>
            <a:ahLst/>
            <a:cxnLst/>
            <a:rect l="l" t="t" r="r" b="b"/>
            <a:pathLst>
              <a:path w="4030579" h="3703141">
                <a:moveTo>
                  <a:pt x="2015289" y="0"/>
                </a:moveTo>
                <a:cubicBezTo>
                  <a:pt x="3128303" y="0"/>
                  <a:pt x="4030579" y="902277"/>
                  <a:pt x="4030579" y="2015290"/>
                </a:cubicBezTo>
                <a:cubicBezTo>
                  <a:pt x="4030579" y="2710923"/>
                  <a:pt x="3678127" y="3324237"/>
                  <a:pt x="3142057" y="3686399"/>
                </a:cubicBezTo>
                <a:lnTo>
                  <a:pt x="3114499" y="3703141"/>
                </a:lnTo>
                <a:lnTo>
                  <a:pt x="916080" y="3703141"/>
                </a:lnTo>
                <a:lnTo>
                  <a:pt x="888522" y="3686399"/>
                </a:lnTo>
                <a:cubicBezTo>
                  <a:pt x="352452" y="3324237"/>
                  <a:pt x="0" y="2710923"/>
                  <a:pt x="0" y="2015290"/>
                </a:cubicBezTo>
                <a:cubicBezTo>
                  <a:pt x="0" y="902277"/>
                  <a:pt x="902277" y="0"/>
                  <a:pt x="2015289" y="0"/>
                </a:cubicBezTo>
                <a:close/>
              </a:path>
            </a:pathLst>
          </a:custGeom>
        </p:spPr>
      </p:pic>
    </p:spTree>
    <p:extLst>
      <p:ext uri="{BB962C8B-B14F-4D97-AF65-F5344CB8AC3E}">
        <p14:creationId xmlns:p14="http://schemas.microsoft.com/office/powerpoint/2010/main" val="2377817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Tasarım</a:t>
            </a:r>
            <a:endParaRPr lang="en-US" b="1" dirty="0"/>
          </a:p>
        </p:txBody>
      </p:sp>
      <p:sp>
        <p:nvSpPr>
          <p:cNvPr id="3" name="Content Placeholder 2"/>
          <p:cNvSpPr>
            <a:spLocks noGrp="1"/>
          </p:cNvSpPr>
          <p:nvPr>
            <p:ph idx="1"/>
          </p:nvPr>
        </p:nvSpPr>
        <p:spPr>
          <a:xfrm>
            <a:off x="4629753" y="1826484"/>
            <a:ext cx="7478830" cy="4023360"/>
          </a:xfrm>
        </p:spPr>
        <p:txBody>
          <a:bodyPr>
            <a:normAutofit fontScale="92500" lnSpcReduction="10000"/>
          </a:bodyPr>
          <a:lstStyle/>
          <a:p>
            <a:pPr>
              <a:buFont typeface="Arial" panose="020B0604020202020204" pitchFamily="34" charset="0"/>
              <a:buChar char="•"/>
            </a:pPr>
            <a:r>
              <a:rPr lang="tr-TR" sz="1800" b="1" i="0" dirty="0">
                <a:effectLst/>
                <a:latin typeface="ui-sans-serif"/>
              </a:rPr>
              <a:t>Model’e Girdi</a:t>
            </a:r>
            <a:r>
              <a:rPr lang="tr-TR" sz="1800" b="0" i="0" dirty="0">
                <a:effectLst/>
                <a:latin typeface="ui-sans-serif"/>
              </a:rPr>
              <a:t>:</a:t>
            </a:r>
          </a:p>
          <a:p>
            <a:pPr marL="742950" lvl="1" indent="-285750">
              <a:buFont typeface="Arial" panose="020B0604020202020204" pitchFamily="34" charset="0"/>
              <a:buChar char="•"/>
            </a:pPr>
            <a:r>
              <a:rPr lang="tr-TR" sz="1800" b="1" i="0" dirty="0" err="1">
                <a:effectLst/>
                <a:latin typeface="ui-sans-serif"/>
              </a:rPr>
              <a:t>Startup</a:t>
            </a:r>
            <a:r>
              <a:rPr lang="tr-TR" sz="1800" b="1" i="0" dirty="0">
                <a:effectLst/>
                <a:latin typeface="ui-sans-serif"/>
              </a:rPr>
              <a:t> Verileri</a:t>
            </a:r>
            <a:r>
              <a:rPr lang="tr-TR" sz="1800" b="0" i="0" dirty="0">
                <a:effectLst/>
                <a:latin typeface="ui-sans-serif"/>
              </a:rPr>
              <a:t>: Şirket adı, kategori, lokasyon, etiketler, kuruluş yılı gibi bilgileri içeren JSON verisi.</a:t>
            </a:r>
          </a:p>
          <a:p>
            <a:pPr marL="742950" lvl="1" indent="-285750">
              <a:buFont typeface="Arial" panose="020B0604020202020204" pitchFamily="34" charset="0"/>
              <a:buChar char="•"/>
            </a:pPr>
            <a:r>
              <a:rPr lang="tr-TR" sz="1800" b="1" i="0" dirty="0">
                <a:effectLst/>
                <a:latin typeface="ui-sans-serif"/>
              </a:rPr>
              <a:t>Mentor CV Verileri</a:t>
            </a:r>
            <a:r>
              <a:rPr lang="tr-TR" sz="1800" b="0" i="0" dirty="0">
                <a:effectLst/>
                <a:latin typeface="ui-sans-serif"/>
              </a:rPr>
              <a:t>: Mentorun adı, sektörü, yetkinlikleri ve odak alanları gibi bilgileri içeren JSON verisi.</a:t>
            </a:r>
          </a:p>
          <a:p>
            <a:pPr>
              <a:buFont typeface="Arial" panose="020B0604020202020204" pitchFamily="34" charset="0"/>
              <a:buChar char="•"/>
            </a:pPr>
            <a:r>
              <a:rPr lang="tr-TR" sz="1800" b="1" i="0" dirty="0">
                <a:effectLst/>
                <a:latin typeface="ui-sans-serif"/>
              </a:rPr>
              <a:t>Model den Çıktı</a:t>
            </a:r>
            <a:r>
              <a:rPr lang="tr-TR" sz="1800" b="0" i="0" dirty="0">
                <a:effectLst/>
                <a:latin typeface="ui-sans-serif"/>
              </a:rPr>
              <a:t>:</a:t>
            </a:r>
          </a:p>
          <a:p>
            <a:pPr marL="742950" lvl="1" indent="-285750">
              <a:buFont typeface="Arial" panose="020B0604020202020204" pitchFamily="34" charset="0"/>
              <a:buChar char="•"/>
            </a:pPr>
            <a:r>
              <a:rPr lang="tr-TR" sz="1800" b="0" i="0" dirty="0">
                <a:effectLst/>
                <a:latin typeface="ui-sans-serif"/>
              </a:rPr>
              <a:t>Her </a:t>
            </a:r>
            <a:r>
              <a:rPr lang="tr-TR" sz="1800" b="0" i="0" dirty="0" err="1">
                <a:effectLst/>
                <a:latin typeface="ui-sans-serif"/>
              </a:rPr>
              <a:t>startup</a:t>
            </a:r>
            <a:r>
              <a:rPr lang="tr-TR" sz="1800" b="0" i="0" dirty="0">
                <a:effectLst/>
                <a:latin typeface="ui-sans-serif"/>
              </a:rPr>
              <a:t> için en uygun mentorun adı ve eşleşme skoru.</a:t>
            </a:r>
          </a:p>
          <a:p>
            <a:r>
              <a:rPr lang="tr-TR" sz="1800" b="1" dirty="0"/>
              <a:t>Veri Hazırlama ve İşleme:</a:t>
            </a:r>
          </a:p>
          <a:p>
            <a:r>
              <a:rPr lang="tr-TR" sz="1800" dirty="0" err="1"/>
              <a:t>Tokenleştirme</a:t>
            </a:r>
            <a:r>
              <a:rPr lang="tr-TR" sz="1800" dirty="0"/>
              <a:t> ve </a:t>
            </a:r>
            <a:r>
              <a:rPr lang="tr-TR" sz="1800" dirty="0" err="1"/>
              <a:t>Vektörleştirme</a:t>
            </a:r>
            <a:r>
              <a:rPr lang="tr-TR" sz="1800" dirty="0"/>
              <a:t>:</a:t>
            </a:r>
          </a:p>
          <a:p>
            <a:r>
              <a:rPr lang="tr-TR" sz="1800" dirty="0"/>
              <a:t>BERT modeli ve </a:t>
            </a:r>
            <a:r>
              <a:rPr lang="tr-TR" sz="1800" dirty="0" err="1"/>
              <a:t>tokenizer</a:t>
            </a:r>
            <a:r>
              <a:rPr lang="tr-TR" sz="1800" dirty="0"/>
              <a:t> kullanılarak metin verileri </a:t>
            </a:r>
            <a:r>
              <a:rPr lang="tr-TR" sz="1800" dirty="0" err="1"/>
              <a:t>tokenize</a:t>
            </a:r>
            <a:r>
              <a:rPr lang="tr-TR" sz="1800" dirty="0"/>
              <a:t> edilir ve vektörlere dönüştürülür.</a:t>
            </a:r>
          </a:p>
          <a:p>
            <a:r>
              <a:rPr lang="tr-TR" sz="1800" dirty="0" err="1"/>
              <a:t>BertTokenizer</a:t>
            </a:r>
            <a:r>
              <a:rPr lang="tr-TR" sz="1800" dirty="0"/>
              <a:t> ve </a:t>
            </a:r>
            <a:r>
              <a:rPr lang="tr-TR" sz="1800" dirty="0" err="1"/>
              <a:t>BertModel</a:t>
            </a:r>
            <a:r>
              <a:rPr lang="tr-TR" sz="1800" dirty="0"/>
              <a:t> kullanarak metin verilerinin BERT modeline uygun hale getirilmesi.</a:t>
            </a:r>
          </a:p>
          <a:p>
            <a:endParaRPr lang="en-US" dirty="0"/>
          </a:p>
        </p:txBody>
      </p:sp>
      <p:sp>
        <p:nvSpPr>
          <p:cNvPr id="4" name="Slide Number Placeholder 3"/>
          <p:cNvSpPr>
            <a:spLocks noGrp="1"/>
          </p:cNvSpPr>
          <p:nvPr>
            <p:ph type="sldNum" sz="quarter" idx="12"/>
          </p:nvPr>
        </p:nvSpPr>
        <p:spPr/>
        <p:txBody>
          <a:bodyPr/>
          <a:lstStyle/>
          <a:p>
            <a:fld id="{737DD9CB-78BB-4B95-9ED2-4C91B1108648}" type="slidenum">
              <a:rPr lang="en-US" smtClean="0"/>
              <a:t>5</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pic>
        <p:nvPicPr>
          <p:cNvPr id="7" name="Resim 6" descr="metin, Çizgi film, çizgi film, çizim içeren bir resim&#10;&#10;Açıklama otomatik olarak oluşturuldu">
            <a:extLst>
              <a:ext uri="{FF2B5EF4-FFF2-40B4-BE49-F238E27FC236}">
                <a16:creationId xmlns:a16="http://schemas.microsoft.com/office/drawing/2014/main" id="{6CDF47F0-1546-C12E-FE48-3ECCA63DD51B}"/>
              </a:ext>
            </a:extLst>
          </p:cNvPr>
          <p:cNvPicPr>
            <a:picLocks noChangeAspect="1"/>
          </p:cNvPicPr>
          <p:nvPr/>
        </p:nvPicPr>
        <p:blipFill rotWithShape="1">
          <a:blip r:embed="rId3">
            <a:extLst>
              <a:ext uri="{28A0092B-C50C-407E-A947-70E740481C1C}">
                <a14:useLocalDpi xmlns:a14="http://schemas.microsoft.com/office/drawing/2010/main" val="0"/>
              </a:ext>
            </a:extLst>
          </a:blip>
          <a:srcRect l="21018" r="11071"/>
          <a:stretch/>
        </p:blipFill>
        <p:spPr>
          <a:xfrm>
            <a:off x="1174282" y="1733781"/>
            <a:ext cx="3363095" cy="4657394"/>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67477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37DD9CB-78BB-4B95-9ED2-4C91B1108648}" type="slidenum">
              <a:rPr lang="en-US" smtClean="0"/>
              <a:t>6</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pic>
        <p:nvPicPr>
          <p:cNvPr id="9" name="İçerik Yer Tutucusu 4" descr="metin, çizgi film, otomat, kişi, şahıs içeren bir resim&#10;&#10;Açıklama otomatik olarak oluşturuldu">
            <a:extLst>
              <a:ext uri="{FF2B5EF4-FFF2-40B4-BE49-F238E27FC236}">
                <a16:creationId xmlns:a16="http://schemas.microsoft.com/office/drawing/2014/main" id="{509DDB7B-6937-E267-B9E4-5543902015B6}"/>
              </a:ext>
            </a:extLst>
          </p:cNvPr>
          <p:cNvPicPr>
            <a:picLocks noChangeAspect="1"/>
          </p:cNvPicPr>
          <p:nvPr/>
        </p:nvPicPr>
        <p:blipFill rotWithShape="1">
          <a:blip r:embed="rId3">
            <a:extLst>
              <a:ext uri="{28A0092B-C50C-407E-A947-70E740481C1C}">
                <a14:useLocalDpi xmlns:a14="http://schemas.microsoft.com/office/drawing/2010/main" val="0"/>
              </a:ext>
            </a:extLst>
          </a:blip>
          <a:srcRect l="5294" r="5517"/>
          <a:stretch/>
        </p:blipFill>
        <p:spPr>
          <a:xfrm>
            <a:off x="807362" y="1657247"/>
            <a:ext cx="4624653" cy="4640962"/>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2" name="Title 1"/>
          <p:cNvSpPr>
            <a:spLocks noGrp="1"/>
          </p:cNvSpPr>
          <p:nvPr>
            <p:ph type="title"/>
          </p:nvPr>
        </p:nvSpPr>
        <p:spPr>
          <a:xfrm>
            <a:off x="1637868" y="206490"/>
            <a:ext cx="9463067" cy="1450757"/>
          </a:xfrm>
        </p:spPr>
        <p:txBody>
          <a:bodyPr/>
          <a:lstStyle/>
          <a:p>
            <a:r>
              <a:rPr lang="tr-TR" b="1" dirty="0"/>
              <a:t>Yazılım Mimarisi</a:t>
            </a:r>
            <a:endParaRPr lang="en-US" b="1" dirty="0"/>
          </a:p>
        </p:txBody>
      </p:sp>
      <p:sp>
        <p:nvSpPr>
          <p:cNvPr id="7" name="Metin kutusu 6">
            <a:extLst>
              <a:ext uri="{FF2B5EF4-FFF2-40B4-BE49-F238E27FC236}">
                <a16:creationId xmlns:a16="http://schemas.microsoft.com/office/drawing/2014/main" id="{A9F15367-4577-84DB-B04D-8A06ABB527CB}"/>
              </a:ext>
            </a:extLst>
          </p:cNvPr>
          <p:cNvSpPr txBox="1"/>
          <p:nvPr/>
        </p:nvSpPr>
        <p:spPr>
          <a:xfrm>
            <a:off x="4778829" y="1780673"/>
            <a:ext cx="7413171" cy="4619726"/>
          </a:xfrm>
          <a:prstGeom prst="rect">
            <a:avLst/>
          </a:prstGeom>
          <a:noFill/>
        </p:spPr>
        <p:txBody>
          <a:bodyPr wrap="square">
            <a:spAutoFit/>
          </a:bodyPr>
          <a:lstStyle/>
          <a:p>
            <a:pPr>
              <a:lnSpc>
                <a:spcPct val="90000"/>
              </a:lnSpc>
              <a:spcAft>
                <a:spcPts val="600"/>
              </a:spcAft>
            </a:pPr>
            <a:r>
              <a:rPr lang="en-US" b="1" i="0" dirty="0">
                <a:effectLst/>
              </a:rPr>
              <a:t>1. </a:t>
            </a:r>
            <a:r>
              <a:rPr lang="en-US" b="1" i="0" dirty="0" err="1">
                <a:effectLst/>
              </a:rPr>
              <a:t>Metin</a:t>
            </a:r>
            <a:r>
              <a:rPr lang="en-US" b="1" i="0" dirty="0">
                <a:effectLst/>
              </a:rPr>
              <a:t> </a:t>
            </a:r>
            <a:r>
              <a:rPr lang="en-US" b="1" i="0" dirty="0" err="1">
                <a:effectLst/>
              </a:rPr>
              <a:t>Verilerinin</a:t>
            </a:r>
            <a:r>
              <a:rPr lang="en-US" b="1" i="0" dirty="0">
                <a:effectLst/>
              </a:rPr>
              <a:t> </a:t>
            </a:r>
            <a:r>
              <a:rPr lang="en-US" b="1" i="0" dirty="0" err="1">
                <a:effectLst/>
              </a:rPr>
              <a:t>İşlenmesi</a:t>
            </a:r>
            <a:r>
              <a:rPr lang="en-US" b="1" i="0" dirty="0">
                <a:effectLst/>
              </a:rPr>
              <a:t>:</a:t>
            </a:r>
            <a:endParaRPr lang="en-US" b="0" i="0" dirty="0">
              <a:effectLst/>
            </a:endParaRPr>
          </a:p>
          <a:p>
            <a:pPr indent="-228600">
              <a:lnSpc>
                <a:spcPct val="90000"/>
              </a:lnSpc>
              <a:spcAft>
                <a:spcPts val="600"/>
              </a:spcAft>
              <a:buFont typeface="Arial" panose="020B0604020202020204" pitchFamily="34" charset="0"/>
              <a:buChar char="•"/>
            </a:pPr>
            <a:r>
              <a:rPr lang="en-US" b="0" i="0" dirty="0" err="1">
                <a:effectLst/>
              </a:rPr>
              <a:t>Metin</a:t>
            </a:r>
            <a:r>
              <a:rPr lang="en-US" b="0" i="0" dirty="0">
                <a:effectLst/>
              </a:rPr>
              <a:t> </a:t>
            </a:r>
            <a:r>
              <a:rPr lang="en-US" b="0" i="0" dirty="0" err="1">
                <a:effectLst/>
              </a:rPr>
              <a:t>verilerini</a:t>
            </a:r>
            <a:r>
              <a:rPr lang="en-US" b="0" i="0" dirty="0">
                <a:effectLst/>
              </a:rPr>
              <a:t> </a:t>
            </a:r>
            <a:r>
              <a:rPr lang="en-US" b="0" i="0" dirty="0" err="1">
                <a:effectLst/>
              </a:rPr>
              <a:t>işlemek</a:t>
            </a:r>
            <a:r>
              <a:rPr lang="en-US" b="0" i="0" dirty="0">
                <a:effectLst/>
              </a:rPr>
              <a:t> </a:t>
            </a:r>
            <a:r>
              <a:rPr lang="en-US" b="0" i="0" dirty="0" err="1">
                <a:effectLst/>
              </a:rPr>
              <a:t>için</a:t>
            </a:r>
            <a:r>
              <a:rPr lang="en-US" b="0" i="0" dirty="0">
                <a:effectLst/>
              </a:rPr>
              <a:t> BERT </a:t>
            </a:r>
            <a:r>
              <a:rPr lang="en-US" b="0" i="0" dirty="0" err="1">
                <a:effectLst/>
              </a:rPr>
              <a:t>modeli</a:t>
            </a:r>
            <a:r>
              <a:rPr lang="en-US" b="0" i="0" dirty="0">
                <a:effectLst/>
              </a:rPr>
              <a:t> </a:t>
            </a:r>
            <a:r>
              <a:rPr lang="en-US" b="0" i="0" dirty="0" err="1">
                <a:effectLst/>
              </a:rPr>
              <a:t>ve</a:t>
            </a:r>
            <a:r>
              <a:rPr lang="en-US" b="0" i="0" dirty="0">
                <a:effectLst/>
              </a:rPr>
              <a:t> tokenizer </a:t>
            </a:r>
            <a:r>
              <a:rPr lang="en-US" b="0" i="0" dirty="0" err="1">
                <a:effectLst/>
              </a:rPr>
              <a:t>kullanıldı</a:t>
            </a:r>
            <a:r>
              <a:rPr lang="en-US" b="0" i="0" dirty="0">
                <a:effectLst/>
              </a:rPr>
              <a:t>. Bu </a:t>
            </a:r>
            <a:r>
              <a:rPr lang="en-US" b="0" i="0" dirty="0" err="1">
                <a:effectLst/>
              </a:rPr>
              <a:t>adım</a:t>
            </a:r>
            <a:r>
              <a:rPr lang="en-US" b="0" i="0" dirty="0">
                <a:effectLst/>
              </a:rPr>
              <a:t>, </a:t>
            </a:r>
            <a:r>
              <a:rPr lang="en-US" b="0" i="0" dirty="0" err="1">
                <a:effectLst/>
              </a:rPr>
              <a:t>metin</a:t>
            </a:r>
            <a:r>
              <a:rPr lang="en-US" b="0" i="0" dirty="0">
                <a:effectLst/>
              </a:rPr>
              <a:t> </a:t>
            </a:r>
            <a:r>
              <a:rPr lang="en-US" b="0" i="0" dirty="0" err="1">
                <a:effectLst/>
              </a:rPr>
              <a:t>verilerini</a:t>
            </a:r>
            <a:r>
              <a:rPr lang="en-US" b="0" i="0" dirty="0">
                <a:effectLst/>
              </a:rPr>
              <a:t> </a:t>
            </a:r>
            <a:r>
              <a:rPr lang="en-US" b="0" i="0" dirty="0" err="1">
                <a:effectLst/>
              </a:rPr>
              <a:t>özellik</a:t>
            </a:r>
            <a:r>
              <a:rPr lang="en-US" b="0" i="0" dirty="0">
                <a:effectLst/>
              </a:rPr>
              <a:t> </a:t>
            </a:r>
            <a:r>
              <a:rPr lang="en-US" b="0" i="0" dirty="0" err="1">
                <a:effectLst/>
              </a:rPr>
              <a:t>vektörlerine</a:t>
            </a:r>
            <a:r>
              <a:rPr lang="en-US" b="0" i="0" dirty="0">
                <a:effectLst/>
              </a:rPr>
              <a:t> </a:t>
            </a:r>
            <a:r>
              <a:rPr lang="en-US" b="0" i="0" dirty="0" err="1">
                <a:effectLst/>
              </a:rPr>
              <a:t>dönüştürmek</a:t>
            </a:r>
            <a:r>
              <a:rPr lang="en-US" b="0" i="0" dirty="0">
                <a:effectLst/>
              </a:rPr>
              <a:t> </a:t>
            </a:r>
            <a:r>
              <a:rPr lang="en-US" b="0" i="0" dirty="0" err="1">
                <a:effectLst/>
              </a:rPr>
              <a:t>için</a:t>
            </a:r>
            <a:r>
              <a:rPr lang="en-US" b="0" i="0" dirty="0">
                <a:effectLst/>
              </a:rPr>
              <a:t> </a:t>
            </a:r>
            <a:r>
              <a:rPr lang="en-US" b="0" i="0" dirty="0" err="1">
                <a:effectLst/>
              </a:rPr>
              <a:t>temel</a:t>
            </a:r>
            <a:r>
              <a:rPr lang="en-US" b="0" i="0" dirty="0">
                <a:effectLst/>
              </a:rPr>
              <a:t> </a:t>
            </a:r>
            <a:r>
              <a:rPr lang="en-US" b="0" i="0" dirty="0" err="1">
                <a:effectLst/>
              </a:rPr>
              <a:t>adımdır</a:t>
            </a:r>
            <a:r>
              <a:rPr lang="en-US" b="0" i="0" dirty="0">
                <a:effectLst/>
              </a:rPr>
              <a:t>.</a:t>
            </a:r>
          </a:p>
          <a:p>
            <a:pPr indent="-228600">
              <a:lnSpc>
                <a:spcPct val="90000"/>
              </a:lnSpc>
              <a:spcAft>
                <a:spcPts val="600"/>
              </a:spcAft>
              <a:buFont typeface="Arial" panose="020B0604020202020204" pitchFamily="34" charset="0"/>
              <a:buChar char="•"/>
            </a:pPr>
            <a:r>
              <a:rPr lang="en-US" b="0" i="0" dirty="0">
                <a:effectLst/>
              </a:rPr>
              <a:t>Tokenizer, </a:t>
            </a:r>
            <a:r>
              <a:rPr lang="en-US" b="0" i="0" dirty="0" err="1">
                <a:effectLst/>
              </a:rPr>
              <a:t>metni</a:t>
            </a:r>
            <a:r>
              <a:rPr lang="en-US" b="0" i="0" dirty="0">
                <a:effectLst/>
              </a:rPr>
              <a:t> </a:t>
            </a:r>
            <a:r>
              <a:rPr lang="en-US" b="0" i="0" dirty="0" err="1">
                <a:effectLst/>
              </a:rPr>
              <a:t>belirli</a:t>
            </a:r>
            <a:r>
              <a:rPr lang="en-US" b="0" i="0" dirty="0">
                <a:effectLst/>
              </a:rPr>
              <a:t> </a:t>
            </a:r>
            <a:r>
              <a:rPr lang="en-US" b="0" i="0" dirty="0" err="1">
                <a:effectLst/>
              </a:rPr>
              <a:t>bir</a:t>
            </a:r>
            <a:r>
              <a:rPr lang="en-US" b="0" i="0" dirty="0">
                <a:effectLst/>
              </a:rPr>
              <a:t> </a:t>
            </a:r>
            <a:r>
              <a:rPr lang="en-US" b="0" i="0" dirty="0" err="1">
                <a:effectLst/>
              </a:rPr>
              <a:t>sözcük</a:t>
            </a:r>
            <a:r>
              <a:rPr lang="en-US" b="0" i="0" dirty="0">
                <a:effectLst/>
              </a:rPr>
              <a:t> </a:t>
            </a:r>
            <a:r>
              <a:rPr lang="en-US" b="0" i="0" dirty="0" err="1">
                <a:effectLst/>
              </a:rPr>
              <a:t>dağarcığına</a:t>
            </a:r>
            <a:r>
              <a:rPr lang="en-US" b="0" i="0" dirty="0">
                <a:effectLst/>
              </a:rPr>
              <a:t> </a:t>
            </a:r>
            <a:r>
              <a:rPr lang="en-US" b="0" i="0" dirty="0" err="1">
                <a:effectLst/>
              </a:rPr>
              <a:t>dayanarak</a:t>
            </a:r>
            <a:r>
              <a:rPr lang="en-US" b="0" i="0" dirty="0">
                <a:effectLst/>
              </a:rPr>
              <a:t> </a:t>
            </a:r>
            <a:r>
              <a:rPr lang="en-US" b="0" i="0" dirty="0" err="1">
                <a:effectLst/>
              </a:rPr>
              <a:t>tokenlara</a:t>
            </a:r>
            <a:r>
              <a:rPr lang="en-US" b="0" i="0" dirty="0">
                <a:effectLst/>
              </a:rPr>
              <a:t> </a:t>
            </a:r>
            <a:r>
              <a:rPr lang="en-US" b="0" i="0" dirty="0" err="1">
                <a:effectLst/>
              </a:rPr>
              <a:t>ayırdı</a:t>
            </a:r>
            <a:r>
              <a:rPr lang="en-US" b="0" i="0" dirty="0">
                <a:effectLst/>
              </a:rPr>
              <a:t>. Her </a:t>
            </a:r>
            <a:r>
              <a:rPr lang="en-US" b="0" i="0" dirty="0" err="1">
                <a:effectLst/>
              </a:rPr>
              <a:t>bir</a:t>
            </a:r>
            <a:r>
              <a:rPr lang="en-US" b="0" i="0" dirty="0">
                <a:effectLst/>
              </a:rPr>
              <a:t> </a:t>
            </a:r>
            <a:r>
              <a:rPr lang="en-US" b="0" i="0" dirty="0" err="1">
                <a:effectLst/>
              </a:rPr>
              <a:t>kelime</a:t>
            </a:r>
            <a:r>
              <a:rPr lang="en-US" b="0" i="0" dirty="0">
                <a:effectLst/>
              </a:rPr>
              <a:t> </a:t>
            </a:r>
            <a:r>
              <a:rPr lang="en-US" b="0" i="0" dirty="0" err="1">
                <a:effectLst/>
              </a:rPr>
              <a:t>veya</a:t>
            </a:r>
            <a:r>
              <a:rPr lang="en-US" b="0" i="0" dirty="0">
                <a:effectLst/>
              </a:rPr>
              <a:t> alt </a:t>
            </a:r>
            <a:r>
              <a:rPr lang="en-US" b="0" i="0" dirty="0" err="1">
                <a:effectLst/>
              </a:rPr>
              <a:t>cümle</a:t>
            </a:r>
            <a:r>
              <a:rPr lang="en-US" b="0" i="0" dirty="0">
                <a:effectLst/>
              </a:rPr>
              <a:t> (</a:t>
            </a:r>
            <a:r>
              <a:rPr lang="en-US" b="0" i="0" dirty="0" err="1">
                <a:effectLst/>
              </a:rPr>
              <a:t>subword</a:t>
            </a:r>
            <a:r>
              <a:rPr lang="en-US" b="0" i="0" dirty="0">
                <a:effectLst/>
              </a:rPr>
              <a:t>), </a:t>
            </a:r>
            <a:r>
              <a:rPr lang="en-US" b="0" i="0" dirty="0" err="1">
                <a:effectLst/>
              </a:rPr>
              <a:t>bir</a:t>
            </a:r>
            <a:r>
              <a:rPr lang="en-US" b="0" i="0" dirty="0">
                <a:effectLst/>
              </a:rPr>
              <a:t> token </a:t>
            </a:r>
            <a:r>
              <a:rPr lang="en-US" b="0" i="0" dirty="0" err="1">
                <a:effectLst/>
              </a:rPr>
              <a:t>olarak</a:t>
            </a:r>
            <a:r>
              <a:rPr lang="en-US" b="0" i="0" dirty="0">
                <a:effectLst/>
              </a:rPr>
              <a:t> </a:t>
            </a:r>
            <a:r>
              <a:rPr lang="en-US" b="0" i="0" dirty="0" err="1">
                <a:effectLst/>
              </a:rPr>
              <a:t>temsil</a:t>
            </a:r>
            <a:r>
              <a:rPr lang="en-US" b="0" i="0" dirty="0">
                <a:effectLst/>
              </a:rPr>
              <a:t> </a:t>
            </a:r>
            <a:r>
              <a:rPr lang="en-US" b="0" i="0" dirty="0" err="1">
                <a:effectLst/>
              </a:rPr>
              <a:t>edildi</a:t>
            </a:r>
            <a:r>
              <a:rPr lang="en-US" b="0" i="0" dirty="0">
                <a:effectLst/>
              </a:rPr>
              <a:t>.</a:t>
            </a:r>
          </a:p>
          <a:p>
            <a:pPr indent="-228600">
              <a:lnSpc>
                <a:spcPct val="90000"/>
              </a:lnSpc>
              <a:spcAft>
                <a:spcPts val="600"/>
              </a:spcAft>
              <a:buFont typeface="Arial" panose="020B0604020202020204" pitchFamily="34" charset="0"/>
              <a:buChar char="•"/>
            </a:pPr>
            <a:r>
              <a:rPr lang="en-US" b="0" i="0" dirty="0">
                <a:effectLst/>
              </a:rPr>
              <a:t>BERT </a:t>
            </a:r>
            <a:r>
              <a:rPr lang="en-US" b="0" i="0" dirty="0" err="1">
                <a:effectLst/>
              </a:rPr>
              <a:t>modeli</a:t>
            </a:r>
            <a:r>
              <a:rPr lang="en-US" b="0" i="0" dirty="0">
                <a:effectLst/>
              </a:rPr>
              <a:t>, </a:t>
            </a:r>
            <a:r>
              <a:rPr lang="en-US" b="0" i="0" dirty="0" err="1">
                <a:effectLst/>
              </a:rPr>
              <a:t>metinlerin</a:t>
            </a:r>
            <a:r>
              <a:rPr lang="en-US" b="0" i="0" dirty="0">
                <a:effectLst/>
              </a:rPr>
              <a:t> </a:t>
            </a:r>
            <a:r>
              <a:rPr lang="en-US" b="0" i="0" dirty="0" err="1">
                <a:effectLst/>
              </a:rPr>
              <a:t>anlamını</a:t>
            </a:r>
            <a:r>
              <a:rPr lang="en-US" b="0" i="0" dirty="0">
                <a:effectLst/>
              </a:rPr>
              <a:t> </a:t>
            </a:r>
            <a:r>
              <a:rPr lang="en-US" b="0" i="0" dirty="0" err="1">
                <a:effectLst/>
              </a:rPr>
              <a:t>anlamak</a:t>
            </a:r>
            <a:r>
              <a:rPr lang="en-US" b="0" i="0" dirty="0">
                <a:effectLst/>
              </a:rPr>
              <a:t> </a:t>
            </a:r>
            <a:r>
              <a:rPr lang="en-US" b="0" i="0" dirty="0" err="1">
                <a:effectLst/>
              </a:rPr>
              <a:t>için</a:t>
            </a:r>
            <a:r>
              <a:rPr lang="en-US" b="0" i="0" dirty="0">
                <a:effectLst/>
              </a:rPr>
              <a:t> </a:t>
            </a:r>
            <a:r>
              <a:rPr lang="en-US" b="0" i="0" dirty="0" err="1">
                <a:effectLst/>
              </a:rPr>
              <a:t>kullanıldı</a:t>
            </a:r>
            <a:r>
              <a:rPr lang="en-US" b="0" i="0" dirty="0">
                <a:effectLst/>
              </a:rPr>
              <a:t>. Bu model, </a:t>
            </a:r>
            <a:r>
              <a:rPr lang="en-US" b="0" i="0" dirty="0" err="1">
                <a:effectLst/>
              </a:rPr>
              <a:t>büyük</a:t>
            </a:r>
            <a:r>
              <a:rPr lang="en-US" b="0" i="0" dirty="0">
                <a:effectLst/>
              </a:rPr>
              <a:t> </a:t>
            </a:r>
            <a:r>
              <a:rPr lang="en-US" b="0" i="0" dirty="0" err="1">
                <a:effectLst/>
              </a:rPr>
              <a:t>miktarda</a:t>
            </a:r>
            <a:r>
              <a:rPr lang="en-US" b="0" i="0" dirty="0">
                <a:effectLst/>
              </a:rPr>
              <a:t> </a:t>
            </a:r>
            <a:r>
              <a:rPr lang="en-US" b="0" i="0" dirty="0" err="1">
                <a:effectLst/>
              </a:rPr>
              <a:t>metin</a:t>
            </a:r>
            <a:r>
              <a:rPr lang="en-US" b="0" i="0" dirty="0">
                <a:effectLst/>
              </a:rPr>
              <a:t> </a:t>
            </a:r>
            <a:r>
              <a:rPr lang="en-US" b="0" i="0" dirty="0" err="1">
                <a:effectLst/>
              </a:rPr>
              <a:t>verisinde</a:t>
            </a:r>
            <a:r>
              <a:rPr lang="en-US" b="0" i="0" dirty="0">
                <a:effectLst/>
              </a:rPr>
              <a:t> </a:t>
            </a:r>
            <a:r>
              <a:rPr lang="en-US" b="0" i="0" dirty="0" err="1">
                <a:effectLst/>
              </a:rPr>
              <a:t>önceden</a:t>
            </a:r>
            <a:r>
              <a:rPr lang="en-US" b="0" i="0" dirty="0">
                <a:effectLst/>
              </a:rPr>
              <a:t> </a:t>
            </a:r>
            <a:r>
              <a:rPr lang="en-US" b="0" i="0" dirty="0" err="1">
                <a:effectLst/>
              </a:rPr>
              <a:t>eğitilmiş</a:t>
            </a:r>
            <a:r>
              <a:rPr lang="en-US" b="0" i="0" dirty="0">
                <a:effectLst/>
              </a:rPr>
              <a:t> </a:t>
            </a:r>
            <a:r>
              <a:rPr lang="en-US" b="0" i="0" dirty="0" err="1">
                <a:effectLst/>
              </a:rPr>
              <a:t>ve</a:t>
            </a:r>
            <a:r>
              <a:rPr lang="en-US" b="0" i="0" dirty="0">
                <a:effectLst/>
              </a:rPr>
              <a:t> </a:t>
            </a:r>
            <a:r>
              <a:rPr lang="en-US" b="0" i="0" dirty="0" err="1">
                <a:effectLst/>
              </a:rPr>
              <a:t>genel</a:t>
            </a:r>
            <a:r>
              <a:rPr lang="en-US" b="0" i="0" dirty="0">
                <a:effectLst/>
              </a:rPr>
              <a:t> </a:t>
            </a:r>
            <a:r>
              <a:rPr lang="en-US" b="0" i="0" dirty="0" err="1">
                <a:effectLst/>
              </a:rPr>
              <a:t>bir</a:t>
            </a:r>
            <a:r>
              <a:rPr lang="en-US" b="0" i="0" dirty="0">
                <a:effectLst/>
              </a:rPr>
              <a:t> </a:t>
            </a:r>
            <a:r>
              <a:rPr lang="en-US" b="0" i="0" dirty="0" err="1">
                <a:effectLst/>
              </a:rPr>
              <a:t>dil</a:t>
            </a:r>
            <a:r>
              <a:rPr lang="en-US" b="0" i="0" dirty="0">
                <a:effectLst/>
              </a:rPr>
              <a:t> </a:t>
            </a:r>
            <a:r>
              <a:rPr lang="en-US" b="0" i="0" dirty="0" err="1">
                <a:effectLst/>
              </a:rPr>
              <a:t>modeli</a:t>
            </a:r>
            <a:r>
              <a:rPr lang="en-US" b="0" i="0" dirty="0">
                <a:effectLst/>
              </a:rPr>
              <a:t> </a:t>
            </a:r>
            <a:r>
              <a:rPr lang="en-US" b="0" i="0" dirty="0" err="1">
                <a:effectLst/>
              </a:rPr>
              <a:t>öğrenmiştir</a:t>
            </a:r>
            <a:r>
              <a:rPr lang="en-US" b="0" i="0" dirty="0">
                <a:effectLst/>
              </a:rPr>
              <a:t>.</a:t>
            </a:r>
          </a:p>
          <a:p>
            <a:pPr>
              <a:lnSpc>
                <a:spcPct val="90000"/>
              </a:lnSpc>
              <a:spcAft>
                <a:spcPts val="600"/>
              </a:spcAft>
            </a:pPr>
            <a:r>
              <a:rPr lang="en-US" b="1" i="0" dirty="0">
                <a:effectLst/>
              </a:rPr>
              <a:t>2. </a:t>
            </a:r>
            <a:r>
              <a:rPr lang="en-US" b="1" i="0" dirty="0" err="1">
                <a:effectLst/>
              </a:rPr>
              <a:t>Özellik</a:t>
            </a:r>
            <a:r>
              <a:rPr lang="en-US" b="1" i="0" dirty="0">
                <a:effectLst/>
              </a:rPr>
              <a:t> </a:t>
            </a:r>
            <a:r>
              <a:rPr lang="en-US" b="1" i="0" dirty="0" err="1">
                <a:effectLst/>
              </a:rPr>
              <a:t>Vektörlerinin</a:t>
            </a:r>
            <a:r>
              <a:rPr lang="en-US" b="1" i="0" dirty="0">
                <a:effectLst/>
              </a:rPr>
              <a:t> </a:t>
            </a:r>
            <a:r>
              <a:rPr lang="en-US" b="1" i="0" dirty="0" err="1">
                <a:effectLst/>
              </a:rPr>
              <a:t>İşlenmesi</a:t>
            </a:r>
            <a:r>
              <a:rPr lang="en-US" b="1" i="0" dirty="0">
                <a:effectLst/>
              </a:rPr>
              <a:t>:</a:t>
            </a:r>
            <a:endParaRPr lang="en-US" b="0" i="0" dirty="0">
              <a:effectLst/>
            </a:endParaRPr>
          </a:p>
          <a:p>
            <a:pPr indent="-228600">
              <a:lnSpc>
                <a:spcPct val="90000"/>
              </a:lnSpc>
              <a:spcAft>
                <a:spcPts val="600"/>
              </a:spcAft>
              <a:buFont typeface="Arial" panose="020B0604020202020204" pitchFamily="34" charset="0"/>
              <a:buChar char="•"/>
            </a:pPr>
            <a:r>
              <a:rPr lang="en-US" b="0" i="0" dirty="0">
                <a:effectLst/>
              </a:rPr>
              <a:t>CV </a:t>
            </a:r>
            <a:r>
              <a:rPr lang="en-US" b="0" i="0" dirty="0" err="1">
                <a:effectLst/>
              </a:rPr>
              <a:t>ve</a:t>
            </a:r>
            <a:r>
              <a:rPr lang="en-US" b="0" i="0" dirty="0">
                <a:effectLst/>
              </a:rPr>
              <a:t> startup </a:t>
            </a:r>
            <a:r>
              <a:rPr lang="en-US" b="0" i="0" dirty="0" err="1">
                <a:effectLst/>
              </a:rPr>
              <a:t>metinleri</a:t>
            </a:r>
            <a:r>
              <a:rPr lang="en-US" b="0" i="0" dirty="0">
                <a:effectLst/>
              </a:rPr>
              <a:t> BERT </a:t>
            </a:r>
            <a:r>
              <a:rPr lang="en-US" b="0" i="0" dirty="0" err="1">
                <a:effectLst/>
              </a:rPr>
              <a:t>modeli</a:t>
            </a:r>
            <a:r>
              <a:rPr lang="en-US" b="0" i="0" dirty="0">
                <a:effectLst/>
              </a:rPr>
              <a:t> </a:t>
            </a:r>
            <a:r>
              <a:rPr lang="en-US" b="0" i="0" dirty="0" err="1">
                <a:effectLst/>
              </a:rPr>
              <a:t>ile</a:t>
            </a:r>
            <a:r>
              <a:rPr lang="en-US" b="0" i="0" dirty="0">
                <a:effectLst/>
              </a:rPr>
              <a:t> </a:t>
            </a:r>
            <a:r>
              <a:rPr lang="en-US" b="0" i="0" dirty="0" err="1">
                <a:effectLst/>
              </a:rPr>
              <a:t>işlenerek</a:t>
            </a:r>
            <a:r>
              <a:rPr lang="en-US" b="0" i="0" dirty="0">
                <a:effectLst/>
              </a:rPr>
              <a:t> </a:t>
            </a:r>
            <a:r>
              <a:rPr lang="en-US" b="0" i="0" dirty="0" err="1">
                <a:effectLst/>
              </a:rPr>
              <a:t>özellik</a:t>
            </a:r>
            <a:r>
              <a:rPr lang="en-US" b="0" i="0" dirty="0">
                <a:effectLst/>
              </a:rPr>
              <a:t> </a:t>
            </a:r>
            <a:r>
              <a:rPr lang="en-US" b="0" i="0" dirty="0" err="1">
                <a:effectLst/>
              </a:rPr>
              <a:t>vektörlerine</a:t>
            </a:r>
            <a:r>
              <a:rPr lang="en-US" b="0" i="0" dirty="0">
                <a:effectLst/>
              </a:rPr>
              <a:t> </a:t>
            </a:r>
            <a:r>
              <a:rPr lang="en-US" b="0" i="0" dirty="0" err="1">
                <a:effectLst/>
              </a:rPr>
              <a:t>dönüştürüldü</a:t>
            </a:r>
            <a:r>
              <a:rPr lang="en-US" b="0" i="0" dirty="0">
                <a:effectLst/>
              </a:rPr>
              <a:t>. Bu, </a:t>
            </a:r>
            <a:r>
              <a:rPr lang="en-US" b="0" i="0" dirty="0" err="1">
                <a:effectLst/>
              </a:rPr>
              <a:t>metin</a:t>
            </a:r>
            <a:r>
              <a:rPr lang="en-US" b="0" i="0" dirty="0">
                <a:effectLst/>
              </a:rPr>
              <a:t> </a:t>
            </a:r>
            <a:r>
              <a:rPr lang="en-US" b="0" i="0" dirty="0" err="1">
                <a:effectLst/>
              </a:rPr>
              <a:t>verilerini</a:t>
            </a:r>
            <a:r>
              <a:rPr lang="en-US" b="0" i="0" dirty="0">
                <a:effectLst/>
              </a:rPr>
              <a:t> </a:t>
            </a:r>
            <a:r>
              <a:rPr lang="en-US" b="0" i="0" dirty="0" err="1">
                <a:effectLst/>
              </a:rPr>
              <a:t>sayısal</a:t>
            </a:r>
            <a:r>
              <a:rPr lang="en-US" b="0" i="0" dirty="0">
                <a:effectLst/>
              </a:rPr>
              <a:t> </a:t>
            </a:r>
            <a:r>
              <a:rPr lang="en-US" b="0" i="0" dirty="0" err="1">
                <a:effectLst/>
              </a:rPr>
              <a:t>temsillere</a:t>
            </a:r>
            <a:r>
              <a:rPr lang="en-US" b="0" i="0" dirty="0">
                <a:effectLst/>
              </a:rPr>
              <a:t> </a:t>
            </a:r>
            <a:r>
              <a:rPr lang="en-US" b="0" i="0" dirty="0" err="1">
                <a:effectLst/>
              </a:rPr>
              <a:t>çevirme</a:t>
            </a:r>
            <a:r>
              <a:rPr lang="en-US" b="0" i="0" dirty="0">
                <a:effectLst/>
              </a:rPr>
              <a:t> </a:t>
            </a:r>
            <a:r>
              <a:rPr lang="en-US" b="0" i="0" dirty="0" err="1">
                <a:effectLst/>
              </a:rPr>
              <a:t>işlemidir</a:t>
            </a:r>
            <a:r>
              <a:rPr lang="en-US" b="0" i="0" dirty="0">
                <a:effectLst/>
              </a:rPr>
              <a:t>.</a:t>
            </a:r>
          </a:p>
          <a:p>
            <a:pPr indent="-228600">
              <a:lnSpc>
                <a:spcPct val="90000"/>
              </a:lnSpc>
              <a:spcAft>
                <a:spcPts val="600"/>
              </a:spcAft>
              <a:buFont typeface="Arial" panose="020B0604020202020204" pitchFamily="34" charset="0"/>
              <a:buChar char="•"/>
            </a:pPr>
            <a:r>
              <a:rPr lang="en-US" b="0" i="0" dirty="0">
                <a:effectLst/>
              </a:rPr>
              <a:t>Her </a:t>
            </a:r>
            <a:r>
              <a:rPr lang="en-US" b="0" i="0" dirty="0" err="1">
                <a:effectLst/>
              </a:rPr>
              <a:t>bir</a:t>
            </a:r>
            <a:r>
              <a:rPr lang="en-US" b="0" i="0" dirty="0">
                <a:effectLst/>
              </a:rPr>
              <a:t> token, BERT </a:t>
            </a:r>
            <a:r>
              <a:rPr lang="en-US" b="0" i="0" dirty="0" err="1">
                <a:effectLst/>
              </a:rPr>
              <a:t>modelindeki</a:t>
            </a:r>
            <a:r>
              <a:rPr lang="en-US" b="0" i="0" dirty="0">
                <a:effectLst/>
              </a:rPr>
              <a:t> </a:t>
            </a:r>
            <a:r>
              <a:rPr lang="en-US" b="0" i="0" dirty="0" err="1">
                <a:effectLst/>
              </a:rPr>
              <a:t>katmanlardan</a:t>
            </a:r>
            <a:r>
              <a:rPr lang="en-US" b="0" i="0" dirty="0">
                <a:effectLst/>
              </a:rPr>
              <a:t> </a:t>
            </a:r>
            <a:r>
              <a:rPr lang="en-US" b="0" i="0" dirty="0" err="1">
                <a:effectLst/>
              </a:rPr>
              <a:t>birine</a:t>
            </a:r>
            <a:r>
              <a:rPr lang="en-US" b="0" i="0" dirty="0">
                <a:effectLst/>
              </a:rPr>
              <a:t> </a:t>
            </a:r>
            <a:r>
              <a:rPr lang="en-US" b="0" i="0" dirty="0" err="1">
                <a:effectLst/>
              </a:rPr>
              <a:t>atanmış</a:t>
            </a:r>
            <a:r>
              <a:rPr lang="en-US" b="0" i="0" dirty="0">
                <a:effectLst/>
              </a:rPr>
              <a:t> </a:t>
            </a:r>
            <a:r>
              <a:rPr lang="en-US" b="0" i="0" dirty="0" err="1">
                <a:effectLst/>
              </a:rPr>
              <a:t>bir</a:t>
            </a:r>
            <a:r>
              <a:rPr lang="en-US" b="0" i="0" dirty="0">
                <a:effectLst/>
              </a:rPr>
              <a:t> </a:t>
            </a:r>
            <a:r>
              <a:rPr lang="en-US" b="0" i="0" dirty="0" err="1">
                <a:effectLst/>
              </a:rPr>
              <a:t>sayısal</a:t>
            </a:r>
            <a:r>
              <a:rPr lang="en-US" b="0" i="0" dirty="0">
                <a:effectLst/>
              </a:rPr>
              <a:t> </a:t>
            </a:r>
            <a:r>
              <a:rPr lang="en-US" b="0" i="0" dirty="0" err="1">
                <a:effectLst/>
              </a:rPr>
              <a:t>vektör</a:t>
            </a:r>
            <a:r>
              <a:rPr lang="en-US" b="0" i="0" dirty="0">
                <a:effectLst/>
              </a:rPr>
              <a:t> </a:t>
            </a:r>
            <a:r>
              <a:rPr lang="en-US" b="0" i="0" dirty="0" err="1">
                <a:effectLst/>
              </a:rPr>
              <a:t>ile</a:t>
            </a:r>
            <a:r>
              <a:rPr lang="en-US" b="0" i="0" dirty="0">
                <a:effectLst/>
              </a:rPr>
              <a:t> </a:t>
            </a:r>
            <a:r>
              <a:rPr lang="en-US" b="0" i="0" dirty="0" err="1">
                <a:effectLst/>
              </a:rPr>
              <a:t>temsil</a:t>
            </a:r>
            <a:r>
              <a:rPr lang="en-US" b="0" i="0" dirty="0">
                <a:effectLst/>
              </a:rPr>
              <a:t> </a:t>
            </a:r>
            <a:r>
              <a:rPr lang="en-US" b="0" i="0" dirty="0" err="1">
                <a:effectLst/>
              </a:rPr>
              <a:t>edildi</a:t>
            </a:r>
            <a:r>
              <a:rPr lang="en-US" b="0" i="0" dirty="0">
                <a:effectLst/>
              </a:rPr>
              <a:t>. Bu </a:t>
            </a:r>
            <a:r>
              <a:rPr lang="en-US" b="0" i="0" dirty="0" err="1">
                <a:effectLst/>
              </a:rPr>
              <a:t>vektörler</a:t>
            </a:r>
            <a:r>
              <a:rPr lang="en-US" b="0" i="0" dirty="0">
                <a:effectLst/>
              </a:rPr>
              <a:t>, </a:t>
            </a:r>
            <a:r>
              <a:rPr lang="en-US" b="0" i="0" dirty="0" err="1">
                <a:effectLst/>
              </a:rPr>
              <a:t>tokenlerin</a:t>
            </a:r>
            <a:r>
              <a:rPr lang="en-US" b="0" i="0" dirty="0">
                <a:effectLst/>
              </a:rPr>
              <a:t> </a:t>
            </a:r>
            <a:r>
              <a:rPr lang="en-US" b="0" i="0" dirty="0" err="1">
                <a:effectLst/>
              </a:rPr>
              <a:t>anlamını</a:t>
            </a:r>
            <a:r>
              <a:rPr lang="en-US" b="0" i="0" dirty="0">
                <a:effectLst/>
              </a:rPr>
              <a:t> </a:t>
            </a:r>
            <a:r>
              <a:rPr lang="en-US" b="0" i="0" dirty="0" err="1">
                <a:effectLst/>
              </a:rPr>
              <a:t>yakalamak</a:t>
            </a:r>
            <a:r>
              <a:rPr lang="en-US" b="0" i="0" dirty="0">
                <a:effectLst/>
              </a:rPr>
              <a:t> </a:t>
            </a:r>
            <a:r>
              <a:rPr lang="en-US" b="0" i="0" dirty="0" err="1">
                <a:effectLst/>
              </a:rPr>
              <a:t>için</a:t>
            </a:r>
            <a:r>
              <a:rPr lang="en-US" b="0" i="0" dirty="0">
                <a:effectLst/>
              </a:rPr>
              <a:t> </a:t>
            </a:r>
            <a:r>
              <a:rPr lang="en-US" b="0" i="0" dirty="0" err="1">
                <a:effectLst/>
              </a:rPr>
              <a:t>önceden</a:t>
            </a:r>
            <a:r>
              <a:rPr lang="en-US" b="0" i="0" dirty="0">
                <a:effectLst/>
              </a:rPr>
              <a:t> </a:t>
            </a:r>
            <a:r>
              <a:rPr lang="en-US" b="0" i="0" dirty="0" err="1">
                <a:effectLst/>
              </a:rPr>
              <a:t>eğitilmiş</a:t>
            </a:r>
            <a:r>
              <a:rPr lang="en-US" b="0" i="0" dirty="0">
                <a:effectLst/>
              </a:rPr>
              <a:t> </a:t>
            </a:r>
            <a:r>
              <a:rPr lang="en-US" b="0" i="0" dirty="0" err="1">
                <a:effectLst/>
              </a:rPr>
              <a:t>bir</a:t>
            </a:r>
            <a:r>
              <a:rPr lang="en-US" b="0" i="0" dirty="0">
                <a:effectLst/>
              </a:rPr>
              <a:t> </a:t>
            </a:r>
            <a:r>
              <a:rPr lang="en-US" b="0" i="0" dirty="0" err="1">
                <a:effectLst/>
              </a:rPr>
              <a:t>dil</a:t>
            </a:r>
            <a:r>
              <a:rPr lang="en-US" b="0" i="0" dirty="0">
                <a:effectLst/>
              </a:rPr>
              <a:t> </a:t>
            </a:r>
            <a:r>
              <a:rPr lang="en-US" b="0" i="0" dirty="0" err="1">
                <a:effectLst/>
              </a:rPr>
              <a:t>modelinden</a:t>
            </a:r>
            <a:r>
              <a:rPr lang="en-US" b="0" i="0" dirty="0">
                <a:effectLst/>
              </a:rPr>
              <a:t> </a:t>
            </a:r>
            <a:r>
              <a:rPr lang="en-US" b="0" i="0" dirty="0" err="1">
                <a:effectLst/>
              </a:rPr>
              <a:t>gelir</a:t>
            </a:r>
            <a:r>
              <a:rPr lang="en-US" b="0" i="0" dirty="0">
                <a:effectLst/>
              </a:rPr>
              <a:t>.</a:t>
            </a:r>
          </a:p>
          <a:p>
            <a:pPr indent="-228600">
              <a:lnSpc>
                <a:spcPct val="90000"/>
              </a:lnSpc>
              <a:spcAft>
                <a:spcPts val="600"/>
              </a:spcAft>
              <a:buFont typeface="Arial" panose="020B0604020202020204" pitchFamily="34" charset="0"/>
              <a:buChar char="•"/>
            </a:pPr>
            <a:r>
              <a:rPr lang="en-US" b="0" i="0" dirty="0">
                <a:effectLst/>
              </a:rPr>
              <a:t>Bu </a:t>
            </a:r>
            <a:r>
              <a:rPr lang="en-US" b="0" i="0" dirty="0" err="1">
                <a:effectLst/>
              </a:rPr>
              <a:t>sayısal</a:t>
            </a:r>
            <a:r>
              <a:rPr lang="en-US" b="0" i="0" dirty="0">
                <a:effectLst/>
              </a:rPr>
              <a:t> </a:t>
            </a:r>
            <a:r>
              <a:rPr lang="en-US" b="0" i="0" dirty="0" err="1">
                <a:effectLst/>
              </a:rPr>
              <a:t>temsiller</a:t>
            </a:r>
            <a:r>
              <a:rPr lang="en-US" b="0" i="0" dirty="0">
                <a:effectLst/>
              </a:rPr>
              <a:t>, </a:t>
            </a:r>
            <a:r>
              <a:rPr lang="en-US" b="0" i="0" dirty="0" err="1">
                <a:effectLst/>
              </a:rPr>
              <a:t>metnin</a:t>
            </a:r>
            <a:r>
              <a:rPr lang="en-US" b="0" i="0" dirty="0">
                <a:effectLst/>
              </a:rPr>
              <a:t> </a:t>
            </a:r>
            <a:r>
              <a:rPr lang="en-US" b="0" i="0" dirty="0" err="1">
                <a:effectLst/>
              </a:rPr>
              <a:t>içeriğini</a:t>
            </a:r>
            <a:r>
              <a:rPr lang="en-US" b="0" i="0" dirty="0">
                <a:effectLst/>
              </a:rPr>
              <a:t> </a:t>
            </a:r>
            <a:r>
              <a:rPr lang="en-US" b="0" i="0" dirty="0" err="1">
                <a:effectLst/>
              </a:rPr>
              <a:t>anlamak</a:t>
            </a:r>
            <a:r>
              <a:rPr lang="en-US" b="0" i="0" dirty="0">
                <a:effectLst/>
              </a:rPr>
              <a:t> </a:t>
            </a:r>
            <a:r>
              <a:rPr lang="en-US" b="0" i="0" dirty="0" err="1">
                <a:effectLst/>
              </a:rPr>
              <a:t>ve</a:t>
            </a:r>
            <a:r>
              <a:rPr lang="en-US" b="0" i="0" dirty="0">
                <a:effectLst/>
              </a:rPr>
              <a:t> </a:t>
            </a:r>
            <a:r>
              <a:rPr lang="en-US" b="0" i="0" dirty="0" err="1">
                <a:effectLst/>
              </a:rPr>
              <a:t>benzerlikleri</a:t>
            </a:r>
            <a:r>
              <a:rPr lang="en-US" b="0" i="0" dirty="0">
                <a:effectLst/>
              </a:rPr>
              <a:t> </a:t>
            </a:r>
            <a:r>
              <a:rPr lang="en-US" b="0" i="0" dirty="0" err="1">
                <a:effectLst/>
              </a:rPr>
              <a:t>belirlemek</a:t>
            </a:r>
            <a:r>
              <a:rPr lang="en-US" b="0" i="0" dirty="0">
                <a:effectLst/>
              </a:rPr>
              <a:t> </a:t>
            </a:r>
            <a:r>
              <a:rPr lang="en-US" b="0" i="0" dirty="0" err="1">
                <a:effectLst/>
              </a:rPr>
              <a:t>için</a:t>
            </a:r>
            <a:r>
              <a:rPr lang="en-US" b="0" i="0" dirty="0">
                <a:effectLst/>
              </a:rPr>
              <a:t> </a:t>
            </a:r>
            <a:r>
              <a:rPr lang="en-US" b="0" i="0" dirty="0" err="1">
                <a:effectLst/>
              </a:rPr>
              <a:t>kullanılır</a:t>
            </a:r>
            <a:r>
              <a:rPr lang="en-US" b="0" i="0" dirty="0">
                <a:effectLst/>
              </a:rPr>
              <a:t>.</a:t>
            </a:r>
          </a:p>
        </p:txBody>
      </p:sp>
    </p:spTree>
    <p:extLst>
      <p:ext uri="{BB962C8B-B14F-4D97-AF65-F5344CB8AC3E}">
        <p14:creationId xmlns:p14="http://schemas.microsoft.com/office/powerpoint/2010/main" val="1013535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Uygulama</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7</a:t>
            </a:fld>
            <a:endParaRPr lang="en-US"/>
          </a:p>
        </p:txBody>
      </p:sp>
      <p:pic>
        <p:nvPicPr>
          <p:cNvPr id="5" name="Picture 2" descr="Bursa Teknik Üniversitesi - Vikiped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pic>
        <p:nvPicPr>
          <p:cNvPr id="14" name="Resim 13" descr="metin, çizgi film, otomat, kişi, şahıs içeren bir resim&#10;&#10;Açıklama otomatik olarak oluşturuldu">
            <a:extLst>
              <a:ext uri="{FF2B5EF4-FFF2-40B4-BE49-F238E27FC236}">
                <a16:creationId xmlns:a16="http://schemas.microsoft.com/office/drawing/2014/main" id="{DEE547D2-181A-B7B0-AD3D-3A143C1F4E4F}"/>
              </a:ext>
            </a:extLst>
          </p:cNvPr>
          <p:cNvPicPr>
            <a:picLocks noChangeAspect="1"/>
          </p:cNvPicPr>
          <p:nvPr/>
        </p:nvPicPr>
        <p:blipFill rotWithShape="1">
          <a:blip r:embed="rId4">
            <a:extLst>
              <a:ext uri="{28A0092B-C50C-407E-A947-70E740481C1C}">
                <a14:useLocalDpi xmlns:a14="http://schemas.microsoft.com/office/drawing/2010/main" val="0"/>
              </a:ext>
            </a:extLst>
          </a:blip>
          <a:srcRect t="37456" b="6294"/>
          <a:stretch/>
        </p:blipFill>
        <p:spPr>
          <a:xfrm>
            <a:off x="510538" y="1719041"/>
            <a:ext cx="11681461" cy="4277678"/>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3" name="Content Placeholder 2"/>
          <p:cNvSpPr>
            <a:spLocks noGrp="1"/>
          </p:cNvSpPr>
          <p:nvPr>
            <p:ph idx="1"/>
          </p:nvPr>
        </p:nvSpPr>
        <p:spPr>
          <a:xfrm>
            <a:off x="5737862" y="3996681"/>
            <a:ext cx="5943600" cy="2231571"/>
          </a:xfrm>
        </p:spPr>
        <p:txBody>
          <a:bodyPr>
            <a:normAutofit fontScale="85000" lnSpcReduction="10000"/>
          </a:bodyPr>
          <a:lstStyle/>
          <a:p>
            <a:pPr indent="-228600">
              <a:lnSpc>
                <a:spcPct val="110000"/>
              </a:lnSpc>
              <a:spcAft>
                <a:spcPts val="600"/>
              </a:spcAft>
              <a:buFont typeface="Arial" panose="020B0604020202020204" pitchFamily="34" charset="0"/>
              <a:buChar char="•"/>
            </a:pPr>
            <a:r>
              <a:rPr lang="en-US" sz="1600" b="0" i="0" dirty="0">
                <a:effectLst/>
              </a:rPr>
              <a:t>Son </a:t>
            </a:r>
            <a:r>
              <a:rPr lang="en-US" sz="1600" b="0" i="0" dirty="0" err="1">
                <a:effectLst/>
              </a:rPr>
              <a:t>gizli</a:t>
            </a:r>
            <a:r>
              <a:rPr lang="en-US" sz="1600" b="0" i="0" dirty="0">
                <a:effectLst/>
              </a:rPr>
              <a:t> </a:t>
            </a:r>
            <a:r>
              <a:rPr lang="en-US" sz="1600" b="0" i="0" dirty="0" err="1">
                <a:effectLst/>
              </a:rPr>
              <a:t>katmanın</a:t>
            </a:r>
            <a:r>
              <a:rPr lang="en-US" sz="1600" b="0" i="0" dirty="0">
                <a:effectLst/>
              </a:rPr>
              <a:t> </a:t>
            </a:r>
            <a:r>
              <a:rPr lang="en-US" sz="1600" b="0" i="0" dirty="0" err="1">
                <a:effectLst/>
              </a:rPr>
              <a:t>çıkışı</a:t>
            </a:r>
            <a:r>
              <a:rPr lang="en-US" sz="1600" b="0" i="0" dirty="0">
                <a:effectLst/>
              </a:rPr>
              <a:t>, BERT </a:t>
            </a:r>
            <a:r>
              <a:rPr lang="en-US" sz="1600" b="0" i="0" dirty="0" err="1">
                <a:effectLst/>
              </a:rPr>
              <a:t>modelinin</a:t>
            </a:r>
            <a:r>
              <a:rPr lang="en-US" sz="1600" b="0" i="0" dirty="0">
                <a:effectLst/>
              </a:rPr>
              <a:t> </a:t>
            </a:r>
            <a:r>
              <a:rPr lang="en-US" sz="1600" b="0" i="0" dirty="0" err="1">
                <a:effectLst/>
              </a:rPr>
              <a:t>en</a:t>
            </a:r>
            <a:r>
              <a:rPr lang="en-US" sz="1600" b="0" i="0" dirty="0">
                <a:effectLst/>
              </a:rPr>
              <a:t> </a:t>
            </a:r>
            <a:r>
              <a:rPr lang="en-US" sz="1600" b="0" i="0" dirty="0" err="1">
                <a:effectLst/>
              </a:rPr>
              <a:t>kapsamlı</a:t>
            </a:r>
            <a:r>
              <a:rPr lang="en-US" sz="1600" b="0" i="0" dirty="0">
                <a:effectLst/>
              </a:rPr>
              <a:t> </a:t>
            </a:r>
            <a:r>
              <a:rPr lang="en-US" sz="1600" b="0" i="0" dirty="0" err="1">
                <a:effectLst/>
              </a:rPr>
              <a:t>ve</a:t>
            </a:r>
            <a:r>
              <a:rPr lang="en-US" sz="1600" b="0" i="0" dirty="0">
                <a:effectLst/>
              </a:rPr>
              <a:t> </a:t>
            </a:r>
            <a:r>
              <a:rPr lang="en-US" sz="1600" b="0" i="0" dirty="0" err="1">
                <a:effectLst/>
              </a:rPr>
              <a:t>genel</a:t>
            </a:r>
            <a:r>
              <a:rPr lang="en-US" sz="1600" b="0" i="0" dirty="0">
                <a:effectLst/>
              </a:rPr>
              <a:t> </a:t>
            </a:r>
            <a:r>
              <a:rPr lang="en-US" sz="1600" b="0" i="0" dirty="0" err="1">
                <a:effectLst/>
              </a:rPr>
              <a:t>temsili</a:t>
            </a:r>
            <a:r>
              <a:rPr lang="en-US" sz="1600" b="0" i="0" dirty="0">
                <a:effectLst/>
              </a:rPr>
              <a:t> </a:t>
            </a:r>
            <a:r>
              <a:rPr lang="en-US" sz="1600" b="0" i="0" dirty="0" err="1">
                <a:effectLst/>
              </a:rPr>
              <a:t>sağladığı</a:t>
            </a:r>
            <a:r>
              <a:rPr lang="en-US" sz="1600" b="0" i="0" dirty="0">
                <a:effectLst/>
              </a:rPr>
              <a:t> </a:t>
            </a:r>
            <a:r>
              <a:rPr lang="en-US" sz="1600" b="0" i="0" dirty="0" err="1">
                <a:effectLst/>
              </a:rPr>
              <a:t>katmandır</a:t>
            </a:r>
            <a:r>
              <a:rPr lang="en-US" sz="1600" b="0" i="0" dirty="0">
                <a:effectLst/>
              </a:rPr>
              <a:t>. Bu </a:t>
            </a:r>
            <a:r>
              <a:rPr lang="en-US" sz="1600" b="0" i="0" dirty="0" err="1">
                <a:effectLst/>
              </a:rPr>
              <a:t>nedenle</a:t>
            </a:r>
            <a:r>
              <a:rPr lang="en-US" sz="1600" b="0" i="0" dirty="0">
                <a:effectLst/>
              </a:rPr>
              <a:t>, </a:t>
            </a:r>
            <a:r>
              <a:rPr lang="en-US" sz="1600" b="0" i="0" dirty="0" err="1">
                <a:effectLst/>
              </a:rPr>
              <a:t>metnin</a:t>
            </a:r>
            <a:r>
              <a:rPr lang="en-US" sz="1600" b="0" i="0" dirty="0">
                <a:effectLst/>
              </a:rPr>
              <a:t> </a:t>
            </a:r>
            <a:r>
              <a:rPr lang="en-US" sz="1600" b="0" i="0" dirty="0" err="1">
                <a:effectLst/>
              </a:rPr>
              <a:t>anlamını</a:t>
            </a:r>
            <a:r>
              <a:rPr lang="en-US" sz="1600" b="0" i="0" dirty="0">
                <a:effectLst/>
              </a:rPr>
              <a:t> </a:t>
            </a:r>
            <a:r>
              <a:rPr lang="en-US" sz="1600" b="0" i="0" dirty="0" err="1">
                <a:effectLst/>
              </a:rPr>
              <a:t>en</a:t>
            </a:r>
            <a:r>
              <a:rPr lang="en-US" sz="1600" b="0" i="0" dirty="0">
                <a:effectLst/>
              </a:rPr>
              <a:t> iyi </a:t>
            </a:r>
            <a:r>
              <a:rPr lang="en-US" sz="1600" b="0" i="0" dirty="0" err="1">
                <a:effectLst/>
              </a:rPr>
              <a:t>yansıtan</a:t>
            </a:r>
            <a:r>
              <a:rPr lang="en-US" sz="1600" b="0" i="0" dirty="0">
                <a:effectLst/>
              </a:rPr>
              <a:t> </a:t>
            </a:r>
            <a:r>
              <a:rPr lang="en-US" sz="1600" b="0" i="0" dirty="0" err="1">
                <a:effectLst/>
              </a:rPr>
              <a:t>özellik</a:t>
            </a:r>
            <a:r>
              <a:rPr lang="en-US" sz="1600" b="0" i="0" dirty="0">
                <a:effectLst/>
              </a:rPr>
              <a:t> </a:t>
            </a:r>
            <a:r>
              <a:rPr lang="en-US" sz="1600" b="0" i="0" dirty="0" err="1">
                <a:effectLst/>
              </a:rPr>
              <a:t>vektörlerini</a:t>
            </a:r>
            <a:r>
              <a:rPr lang="en-US" sz="1600" b="0" i="0" dirty="0">
                <a:effectLst/>
              </a:rPr>
              <a:t> </a:t>
            </a:r>
            <a:r>
              <a:rPr lang="en-US" sz="1600" b="0" i="0" dirty="0" err="1">
                <a:effectLst/>
              </a:rPr>
              <a:t>elde</a:t>
            </a:r>
            <a:r>
              <a:rPr lang="en-US" sz="1600" b="0" i="0" dirty="0">
                <a:effectLst/>
              </a:rPr>
              <a:t> </a:t>
            </a:r>
            <a:r>
              <a:rPr lang="en-US" sz="1600" b="0" i="0" dirty="0" err="1">
                <a:effectLst/>
              </a:rPr>
              <a:t>etmek</a:t>
            </a:r>
            <a:r>
              <a:rPr lang="en-US" sz="1600" b="0" i="0" dirty="0">
                <a:effectLst/>
              </a:rPr>
              <a:t> </a:t>
            </a:r>
            <a:r>
              <a:rPr lang="en-US" sz="1600" b="0" i="0" dirty="0" err="1">
                <a:effectLst/>
              </a:rPr>
              <a:t>için</a:t>
            </a:r>
            <a:r>
              <a:rPr lang="en-US" sz="1600" b="0" i="0" dirty="0">
                <a:effectLst/>
              </a:rPr>
              <a:t> </a:t>
            </a:r>
            <a:r>
              <a:rPr lang="en-US" sz="1600" b="0" i="0" dirty="0" err="1">
                <a:effectLst/>
              </a:rPr>
              <a:t>genellikle</a:t>
            </a:r>
            <a:r>
              <a:rPr lang="en-US" sz="1600" b="0" i="0" dirty="0">
                <a:effectLst/>
              </a:rPr>
              <a:t> </a:t>
            </a:r>
            <a:r>
              <a:rPr lang="en-US" sz="1600" b="0" i="0" dirty="0" err="1">
                <a:effectLst/>
              </a:rPr>
              <a:t>bu</a:t>
            </a:r>
            <a:r>
              <a:rPr lang="en-US" sz="1600" b="0" i="0" dirty="0">
                <a:effectLst/>
              </a:rPr>
              <a:t> </a:t>
            </a:r>
            <a:r>
              <a:rPr lang="en-US" sz="1600" b="0" i="0" dirty="0" err="1">
                <a:effectLst/>
              </a:rPr>
              <a:t>katman</a:t>
            </a:r>
            <a:r>
              <a:rPr lang="en-US" sz="1600" b="0" i="0" dirty="0">
                <a:effectLst/>
              </a:rPr>
              <a:t> </a:t>
            </a:r>
            <a:r>
              <a:rPr lang="en-US" sz="1600" b="0" i="0" dirty="0" err="1">
                <a:effectLst/>
              </a:rPr>
              <a:t>kullanılır</a:t>
            </a:r>
            <a:r>
              <a:rPr lang="en-US" sz="1600" b="0" i="0" dirty="0">
                <a:effectLst/>
              </a:rPr>
              <a:t>.</a:t>
            </a:r>
          </a:p>
          <a:p>
            <a:pPr indent="-228600">
              <a:lnSpc>
                <a:spcPct val="110000"/>
              </a:lnSpc>
              <a:spcAft>
                <a:spcPts val="600"/>
              </a:spcAft>
              <a:buFont typeface="Arial" panose="020B0604020202020204" pitchFamily="34" charset="0"/>
              <a:buChar char="•"/>
            </a:pPr>
            <a:r>
              <a:rPr lang="en-US" sz="1600" b="0" i="0" dirty="0" err="1">
                <a:effectLst/>
              </a:rPr>
              <a:t>Özellik</a:t>
            </a:r>
            <a:r>
              <a:rPr lang="en-US" sz="1600" b="0" i="0" dirty="0">
                <a:effectLst/>
              </a:rPr>
              <a:t> </a:t>
            </a:r>
            <a:r>
              <a:rPr lang="en-US" sz="1600" b="0" i="0" dirty="0" err="1">
                <a:effectLst/>
              </a:rPr>
              <a:t>çıkarma</a:t>
            </a:r>
            <a:r>
              <a:rPr lang="en-US" sz="1600" b="0" i="0" dirty="0">
                <a:effectLst/>
              </a:rPr>
              <a:t> </a:t>
            </a:r>
            <a:r>
              <a:rPr lang="en-US" sz="1600" b="0" i="0" dirty="0" err="1">
                <a:effectLst/>
              </a:rPr>
              <a:t>fonksiyonları</a:t>
            </a:r>
            <a:r>
              <a:rPr lang="en-US" sz="1600" b="0" i="0" dirty="0">
                <a:effectLst/>
              </a:rPr>
              <a:t> </a:t>
            </a:r>
            <a:r>
              <a:rPr lang="en-US" sz="1600" b="0" i="0" dirty="0" err="1">
                <a:effectLst/>
              </a:rPr>
              <a:t>kullanılarak</a:t>
            </a:r>
            <a:r>
              <a:rPr lang="en-US" sz="1600" b="0" i="0" dirty="0">
                <a:effectLst/>
              </a:rPr>
              <a:t> </a:t>
            </a:r>
            <a:r>
              <a:rPr lang="en-US" sz="1600" b="0" i="0" dirty="0" err="1">
                <a:effectLst/>
              </a:rPr>
              <a:t>metinden</a:t>
            </a:r>
            <a:r>
              <a:rPr lang="en-US" sz="1600" b="0" i="0" dirty="0">
                <a:effectLst/>
              </a:rPr>
              <a:t> </a:t>
            </a:r>
            <a:r>
              <a:rPr lang="en-US" sz="1600" b="0" i="0" dirty="0" err="1">
                <a:effectLst/>
              </a:rPr>
              <a:t>gömülü</a:t>
            </a:r>
            <a:r>
              <a:rPr lang="en-US" sz="1600" b="0" i="0" dirty="0">
                <a:effectLst/>
              </a:rPr>
              <a:t> </a:t>
            </a:r>
            <a:r>
              <a:rPr lang="en-US" sz="1600" b="0" i="0" dirty="0" err="1">
                <a:effectLst/>
              </a:rPr>
              <a:t>bir</a:t>
            </a:r>
            <a:r>
              <a:rPr lang="en-US" sz="1600" b="0" i="0" dirty="0">
                <a:effectLst/>
              </a:rPr>
              <a:t> </a:t>
            </a:r>
            <a:r>
              <a:rPr lang="en-US" sz="1600" b="0" i="0" dirty="0" err="1">
                <a:effectLst/>
              </a:rPr>
              <a:t>vektör</a:t>
            </a:r>
            <a:r>
              <a:rPr lang="en-US" sz="1600" b="0" i="0" dirty="0">
                <a:effectLst/>
              </a:rPr>
              <a:t> </a:t>
            </a:r>
            <a:r>
              <a:rPr lang="en-US" sz="1600" b="0" i="0" dirty="0" err="1">
                <a:effectLst/>
              </a:rPr>
              <a:t>elde</a:t>
            </a:r>
            <a:r>
              <a:rPr lang="en-US" sz="1600" b="0" i="0" dirty="0">
                <a:effectLst/>
              </a:rPr>
              <a:t> </a:t>
            </a:r>
            <a:r>
              <a:rPr lang="en-US" sz="1600" b="0" i="0" dirty="0" err="1">
                <a:effectLst/>
              </a:rPr>
              <a:t>edilir</a:t>
            </a:r>
            <a:r>
              <a:rPr lang="en-US" sz="1600" b="0" i="0" dirty="0">
                <a:effectLst/>
              </a:rPr>
              <a:t>. Bu </a:t>
            </a:r>
            <a:r>
              <a:rPr lang="en-US" sz="1600" b="0" i="0" dirty="0" err="1">
                <a:effectLst/>
              </a:rPr>
              <a:t>vektörler</a:t>
            </a:r>
            <a:r>
              <a:rPr lang="en-US" sz="1600" b="0" i="0" dirty="0">
                <a:effectLst/>
              </a:rPr>
              <a:t>, </a:t>
            </a:r>
            <a:r>
              <a:rPr lang="en-US" sz="1600" b="0" i="0" dirty="0" err="1">
                <a:effectLst/>
              </a:rPr>
              <a:t>metinler</a:t>
            </a:r>
            <a:r>
              <a:rPr lang="en-US" sz="1600" b="0" i="0" dirty="0">
                <a:effectLst/>
              </a:rPr>
              <a:t> </a:t>
            </a:r>
            <a:r>
              <a:rPr lang="en-US" sz="1600" b="0" i="0" dirty="0" err="1">
                <a:effectLst/>
              </a:rPr>
              <a:t>arasındaki</a:t>
            </a:r>
            <a:r>
              <a:rPr lang="en-US" sz="1600" b="0" i="0" dirty="0">
                <a:effectLst/>
              </a:rPr>
              <a:t> </a:t>
            </a:r>
            <a:r>
              <a:rPr lang="en-US" sz="1600" b="0" i="0" dirty="0" err="1">
                <a:effectLst/>
              </a:rPr>
              <a:t>benzerlikleri</a:t>
            </a:r>
            <a:r>
              <a:rPr lang="en-US" sz="1600" b="0" i="0" dirty="0">
                <a:effectLst/>
              </a:rPr>
              <a:t> </a:t>
            </a:r>
            <a:r>
              <a:rPr lang="en-US" sz="1600" b="0" i="0" dirty="0" err="1">
                <a:effectLst/>
              </a:rPr>
              <a:t>belirlemek</a:t>
            </a:r>
            <a:r>
              <a:rPr lang="en-US" sz="1600" b="0" i="0" dirty="0">
                <a:effectLst/>
              </a:rPr>
              <a:t> </a:t>
            </a:r>
            <a:r>
              <a:rPr lang="en-US" sz="1600" b="0" i="0" dirty="0" err="1">
                <a:effectLst/>
              </a:rPr>
              <a:t>için</a:t>
            </a:r>
            <a:r>
              <a:rPr lang="en-US" sz="1600" b="0" i="0" dirty="0">
                <a:effectLst/>
              </a:rPr>
              <a:t> </a:t>
            </a:r>
            <a:r>
              <a:rPr lang="en-US" sz="1600" b="0" i="0" dirty="0" err="1">
                <a:effectLst/>
              </a:rPr>
              <a:t>kullanılır</a:t>
            </a:r>
            <a:r>
              <a:rPr lang="en-US" sz="1600" b="0" i="0" dirty="0">
                <a:effectLst/>
              </a:rPr>
              <a:t>.</a:t>
            </a:r>
          </a:p>
          <a:p>
            <a:pPr indent="-228600">
              <a:lnSpc>
                <a:spcPct val="110000"/>
              </a:lnSpc>
              <a:spcAft>
                <a:spcPts val="600"/>
              </a:spcAft>
              <a:buFont typeface="Arial" panose="020B0604020202020204" pitchFamily="34" charset="0"/>
              <a:buChar char="•"/>
            </a:pPr>
            <a:r>
              <a:rPr lang="en-US" sz="1600" b="0" i="0" dirty="0" err="1">
                <a:effectLst/>
              </a:rPr>
              <a:t>Benzerlik</a:t>
            </a:r>
            <a:r>
              <a:rPr lang="en-US" sz="1600" b="0" i="0" dirty="0">
                <a:effectLst/>
              </a:rPr>
              <a:t> </a:t>
            </a:r>
            <a:r>
              <a:rPr lang="en-US" sz="1600" b="0" i="0" dirty="0" err="1">
                <a:effectLst/>
              </a:rPr>
              <a:t>hesaplaması</a:t>
            </a:r>
            <a:r>
              <a:rPr lang="en-US" sz="1600" b="0" i="0" dirty="0">
                <a:effectLst/>
              </a:rPr>
              <a:t>, </a:t>
            </a:r>
            <a:r>
              <a:rPr lang="en-US" sz="1600" b="0" i="0" dirty="0" err="1">
                <a:effectLst/>
              </a:rPr>
              <a:t>iki</a:t>
            </a:r>
            <a:r>
              <a:rPr lang="en-US" sz="1600" b="0" i="0" dirty="0">
                <a:effectLst/>
              </a:rPr>
              <a:t> </a:t>
            </a:r>
            <a:r>
              <a:rPr lang="en-US" sz="1600" b="0" i="0" dirty="0" err="1">
                <a:effectLst/>
              </a:rPr>
              <a:t>vektör</a:t>
            </a:r>
            <a:r>
              <a:rPr lang="en-US" sz="1600" b="0" i="0" dirty="0">
                <a:effectLst/>
              </a:rPr>
              <a:t> </a:t>
            </a:r>
            <a:r>
              <a:rPr lang="en-US" sz="1600" b="0" i="0" dirty="0" err="1">
                <a:effectLst/>
              </a:rPr>
              <a:t>arasındaki</a:t>
            </a:r>
            <a:r>
              <a:rPr lang="en-US" sz="1600" b="0" i="0" dirty="0">
                <a:effectLst/>
              </a:rPr>
              <a:t> </a:t>
            </a:r>
            <a:r>
              <a:rPr lang="en-US" sz="1600" b="0" i="0" dirty="0" err="1">
                <a:effectLst/>
              </a:rPr>
              <a:t>kozinüs</a:t>
            </a:r>
            <a:r>
              <a:rPr lang="en-US" sz="1600" b="0" i="0" dirty="0">
                <a:effectLst/>
              </a:rPr>
              <a:t> </a:t>
            </a:r>
            <a:r>
              <a:rPr lang="en-US" sz="1600" b="0" i="0" dirty="0" err="1">
                <a:effectLst/>
              </a:rPr>
              <a:t>benzerliğini</a:t>
            </a:r>
            <a:r>
              <a:rPr lang="en-US" sz="1600" b="0" i="0" dirty="0">
                <a:effectLst/>
              </a:rPr>
              <a:t> </a:t>
            </a:r>
            <a:r>
              <a:rPr lang="en-US" sz="1600" b="0" i="0" dirty="0" err="1">
                <a:effectLst/>
              </a:rPr>
              <a:t>kullanarak</a:t>
            </a:r>
            <a:r>
              <a:rPr lang="en-US" sz="1600" b="0" i="0" dirty="0">
                <a:effectLst/>
              </a:rPr>
              <a:t> </a:t>
            </a:r>
            <a:r>
              <a:rPr lang="en-US" sz="1600" b="0" i="0" dirty="0" err="1">
                <a:effectLst/>
              </a:rPr>
              <a:t>gerçekleştirilir</a:t>
            </a:r>
            <a:r>
              <a:rPr lang="en-US" sz="1600" b="0" i="0" dirty="0">
                <a:effectLst/>
              </a:rPr>
              <a:t>.</a:t>
            </a:r>
          </a:p>
          <a:p>
            <a:endParaRPr lang="tr-TR" sz="1600" dirty="0"/>
          </a:p>
          <a:p>
            <a:endParaRPr lang="en-US" sz="800" dirty="0"/>
          </a:p>
        </p:txBody>
      </p:sp>
    </p:spTree>
    <p:extLst>
      <p:ext uri="{BB962C8B-B14F-4D97-AF65-F5344CB8AC3E}">
        <p14:creationId xmlns:p14="http://schemas.microsoft.com/office/powerpoint/2010/main" val="2806256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a:t>Algoritma ve Akış Şeması</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8</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pic>
        <p:nvPicPr>
          <p:cNvPr id="7" name="Resim 6" descr="metin, ekran görüntüsü, yazılım, multimedya yazılımı içeren bir resim&#10;&#10;Açıklama otomatik olarak oluşturuldu">
            <a:extLst>
              <a:ext uri="{FF2B5EF4-FFF2-40B4-BE49-F238E27FC236}">
                <a16:creationId xmlns:a16="http://schemas.microsoft.com/office/drawing/2014/main" id="{8E73370D-6B81-C1C2-987F-F8C0242CD3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8134" y="1737360"/>
            <a:ext cx="5223510" cy="4511040"/>
          </a:xfrm>
          <a:prstGeom prst="rect">
            <a:avLst/>
          </a:prstGeom>
        </p:spPr>
      </p:pic>
    </p:spTree>
    <p:extLst>
      <p:ext uri="{BB962C8B-B14F-4D97-AF65-F5344CB8AC3E}">
        <p14:creationId xmlns:p14="http://schemas.microsoft.com/office/powerpoint/2010/main" val="2738461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612" y="286603"/>
            <a:ext cx="9463067" cy="1450757"/>
          </a:xfrm>
        </p:spPr>
        <p:txBody>
          <a:bodyPr/>
          <a:lstStyle/>
          <a:p>
            <a:r>
              <a:rPr lang="tr-TR" b="1" dirty="0"/>
              <a:t>Uygulamanın / Sistemin Geliştirilmesi</a:t>
            </a:r>
            <a:endParaRPr lang="en-US" b="1" dirty="0"/>
          </a:p>
        </p:txBody>
      </p:sp>
      <p:sp>
        <p:nvSpPr>
          <p:cNvPr id="4" name="Slide Number Placeholder 3"/>
          <p:cNvSpPr>
            <a:spLocks noGrp="1"/>
          </p:cNvSpPr>
          <p:nvPr>
            <p:ph type="sldNum" sz="quarter" idx="12"/>
          </p:nvPr>
        </p:nvSpPr>
        <p:spPr/>
        <p:txBody>
          <a:bodyPr/>
          <a:lstStyle/>
          <a:p>
            <a:fld id="{737DD9CB-78BB-4B95-9ED2-4C91B1108648}" type="slidenum">
              <a:rPr lang="en-US" smtClean="0"/>
              <a:t>9</a:t>
            </a:fld>
            <a:endParaRPr lang="en-US"/>
          </a:p>
        </p:txBody>
      </p:sp>
      <p:pic>
        <p:nvPicPr>
          <p:cNvPr id="5" name="Picture 2" descr="Bursa Teknik Üniversitesi - Vikipe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853" y="165275"/>
            <a:ext cx="1109019" cy="1109019"/>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p:cNvSpPr>
            <a:spLocks noGrp="1"/>
          </p:cNvSpPr>
          <p:nvPr>
            <p:ph type="dt" sz="half" idx="10"/>
          </p:nvPr>
        </p:nvSpPr>
        <p:spPr/>
        <p:txBody>
          <a:bodyPr/>
          <a:lstStyle/>
          <a:p>
            <a:r>
              <a:rPr lang="en-US"/>
              <a:t>13/06/2024</a:t>
            </a:r>
          </a:p>
        </p:txBody>
      </p:sp>
      <p:sp>
        <p:nvSpPr>
          <p:cNvPr id="7" name="İçerik Yer Tutucusu 6">
            <a:extLst>
              <a:ext uri="{FF2B5EF4-FFF2-40B4-BE49-F238E27FC236}">
                <a16:creationId xmlns:a16="http://schemas.microsoft.com/office/drawing/2014/main" id="{F5EC45B2-F9FE-ECDD-FFDB-D9254276325F}"/>
              </a:ext>
            </a:extLst>
          </p:cNvPr>
          <p:cNvSpPr>
            <a:spLocks noGrp="1"/>
          </p:cNvSpPr>
          <p:nvPr>
            <p:ph idx="1"/>
          </p:nvPr>
        </p:nvSpPr>
        <p:spPr>
          <a:xfrm>
            <a:off x="1097279" y="1845733"/>
            <a:ext cx="10300063" cy="4380895"/>
          </a:xfrm>
        </p:spPr>
        <p:txBody>
          <a:bodyPr>
            <a:normAutofit fontScale="70000" lnSpcReduction="20000"/>
          </a:bodyPr>
          <a:lstStyle/>
          <a:p>
            <a:r>
              <a:rPr lang="tr-TR" dirty="0"/>
              <a:t>1</a:t>
            </a:r>
            <a:r>
              <a:rPr lang="tr-TR" sz="2900" dirty="0"/>
              <a:t>. Gereksinimlerin Belirlenmesi</a:t>
            </a:r>
          </a:p>
          <a:p>
            <a:pPr lvl="1"/>
            <a:r>
              <a:rPr lang="tr-TR" sz="2700" dirty="0"/>
              <a:t>Kullanıcı İhtiyaçları: Kimler kullanacak?</a:t>
            </a:r>
          </a:p>
          <a:p>
            <a:pPr lvl="1"/>
            <a:r>
              <a:rPr lang="tr-TR" sz="2700" dirty="0"/>
              <a:t>Sistem Hedefleri: Ne yapması gerekiyor?</a:t>
            </a:r>
          </a:p>
          <a:p>
            <a:r>
              <a:rPr lang="tr-TR" sz="2900" dirty="0"/>
              <a:t>2. </a:t>
            </a:r>
            <a:r>
              <a:rPr lang="tr-TR" sz="2900" dirty="0" err="1"/>
              <a:t>TasarımSistem</a:t>
            </a:r>
            <a:r>
              <a:rPr lang="tr-TR" sz="2900" dirty="0"/>
              <a:t> Mimarisi:</a:t>
            </a:r>
          </a:p>
          <a:p>
            <a:pPr lvl="1"/>
            <a:r>
              <a:rPr lang="tr-TR" sz="2700" dirty="0"/>
              <a:t> Genel yapı ve bileşenler</a:t>
            </a:r>
          </a:p>
          <a:p>
            <a:pPr lvl="1"/>
            <a:r>
              <a:rPr lang="tr-TR" sz="2700" dirty="0"/>
              <a:t>Modüler Tasarım: Her fonksiyonun belirlenmesi ve entegrasyonu</a:t>
            </a:r>
          </a:p>
          <a:p>
            <a:r>
              <a:rPr lang="tr-TR" sz="2900" dirty="0"/>
              <a:t>3. Verilerin Toplanması ve Hazırlanması</a:t>
            </a:r>
          </a:p>
          <a:p>
            <a:pPr lvl="1"/>
            <a:r>
              <a:rPr lang="tr-TR" sz="2700" dirty="0"/>
              <a:t>Veri Kaynakları: Kullanılacak verilerin toplanması</a:t>
            </a:r>
          </a:p>
          <a:p>
            <a:pPr lvl="1"/>
            <a:r>
              <a:rPr lang="tr-TR" sz="2700" dirty="0"/>
              <a:t>Veri Temizleme: Verilerin analiz edilebilir hale getirilmesi</a:t>
            </a:r>
          </a:p>
          <a:p>
            <a:r>
              <a:rPr lang="tr-TR" sz="2900" dirty="0"/>
              <a:t>4. Modelin Seçimi ve </a:t>
            </a:r>
            <a:r>
              <a:rPr lang="tr-TR" sz="2900" dirty="0" err="1"/>
              <a:t>EğitimiModel</a:t>
            </a:r>
            <a:r>
              <a:rPr lang="tr-TR" sz="2900" dirty="0"/>
              <a:t> Seçimi:  BERT </a:t>
            </a:r>
            <a:r>
              <a:rPr lang="tr-TR" sz="2900" dirty="0" err="1"/>
              <a:t>modeliModel</a:t>
            </a:r>
            <a:r>
              <a:rPr lang="tr-TR" sz="2900" dirty="0"/>
              <a:t> Yükleme ve Özelleştirme: Modelin projeye uyarlanması</a:t>
            </a:r>
          </a:p>
          <a:p>
            <a:r>
              <a:rPr lang="tr-TR" sz="2900" dirty="0"/>
              <a:t>5. Uygulama Mantığının Geliştirilmesi</a:t>
            </a:r>
          </a:p>
          <a:p>
            <a:pPr lvl="1"/>
            <a:r>
              <a:rPr lang="tr-TR" sz="2700" dirty="0"/>
              <a:t>Özellik Çıkarma Fonksiyonları: Verilerden anlamlı bilgiler çıkarma</a:t>
            </a:r>
          </a:p>
          <a:p>
            <a:pPr lvl="1"/>
            <a:r>
              <a:rPr lang="tr-TR" sz="2700" dirty="0"/>
              <a:t>Metin İşleme Fonksiyonları: Verilerin uygun formata dönüştürülmesi</a:t>
            </a:r>
          </a:p>
        </p:txBody>
      </p:sp>
    </p:spTree>
    <p:extLst>
      <p:ext uri="{BB962C8B-B14F-4D97-AF65-F5344CB8AC3E}">
        <p14:creationId xmlns:p14="http://schemas.microsoft.com/office/powerpoint/2010/main" val="38216724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164</TotalTime>
  <Words>1095</Words>
  <Application>Microsoft Office PowerPoint</Application>
  <PresentationFormat>Geniş ekran</PresentationFormat>
  <Paragraphs>129</Paragraphs>
  <Slides>15</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15</vt:i4>
      </vt:variant>
    </vt:vector>
  </HeadingPairs>
  <TitlesOfParts>
    <vt:vector size="21" baseType="lpstr">
      <vt:lpstr>Arial</vt:lpstr>
      <vt:lpstr>Calibri</vt:lpstr>
      <vt:lpstr>Calibri Light</vt:lpstr>
      <vt:lpstr>Times New Roman</vt:lpstr>
      <vt:lpstr>ui-sans-serif</vt:lpstr>
      <vt:lpstr>Retrospect</vt:lpstr>
      <vt:lpstr>Dil İşleme Destekli  CV - Startup  Eşleştirme Sistemi</vt:lpstr>
      <vt:lpstr>Dil İşleme Destekli  CV - Startup  Eşleştirme Sistemi Sunum İçeriği </vt:lpstr>
      <vt:lpstr>Projenin Tanımı</vt:lpstr>
      <vt:lpstr>ANALİZ</vt:lpstr>
      <vt:lpstr>Tasarım</vt:lpstr>
      <vt:lpstr>Yazılım Mimarisi</vt:lpstr>
      <vt:lpstr>Uygulama</vt:lpstr>
      <vt:lpstr>Algoritma ve Akış Şeması</vt:lpstr>
      <vt:lpstr>Uygulamanın / Sistemin Geliştirilmesi</vt:lpstr>
      <vt:lpstr>Uygulamanın / Sistemin Geliştirilmesi-2</vt:lpstr>
      <vt:lpstr>Testler</vt:lpstr>
      <vt:lpstr>Sonuçlar</vt:lpstr>
      <vt:lpstr>Değerlendirme</vt:lpstr>
      <vt:lpstr>Kaynakça</vt:lpstr>
      <vt:lpstr>Teşekkür Ederiz  Sorularınız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ESMA</dc:creator>
  <cp:lastModifiedBy>HÜMEYRA ÇIMEN</cp:lastModifiedBy>
  <cp:revision>11</cp:revision>
  <dcterms:created xsi:type="dcterms:W3CDTF">2024-05-17T09:13:25Z</dcterms:created>
  <dcterms:modified xsi:type="dcterms:W3CDTF">2024-06-09T18:46:19Z</dcterms:modified>
</cp:coreProperties>
</file>