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2"/>
  </p:notesMasterIdLst>
  <p:sldIdLst>
    <p:sldId id="256" r:id="rId4"/>
    <p:sldId id="262" r:id="rId5"/>
    <p:sldId id="282" r:id="rId6"/>
    <p:sldId id="285" r:id="rId7"/>
    <p:sldId id="264" r:id="rId8"/>
    <p:sldId id="391" r:id="rId9"/>
    <p:sldId id="280" r:id="rId10"/>
    <p:sldId id="260" r:id="rId1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5BE"/>
    <a:srgbClr val="9201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9" autoAdjust="0"/>
    <p:restoredTop sz="96196" autoAdjust="0"/>
  </p:normalViewPr>
  <p:slideViewPr>
    <p:cSldViewPr snapToGrid="0">
      <p:cViewPr>
        <p:scale>
          <a:sx n="69" d="100"/>
          <a:sy n="69" d="100"/>
        </p:scale>
        <p:origin x="496" y="40"/>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‹N°›</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88361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1" r:id="rId5"/>
    <p:sldLayoutId id="2147483737" r:id="rId6"/>
    <p:sldLayoutId id="2147483740" r:id="rId7"/>
    <p:sldLayoutId id="2147483739" r:id="rId8"/>
    <p:sldLayoutId id="2147483736" r:id="rId9"/>
    <p:sldLayoutId id="2147483741" r:id="rId10"/>
    <p:sldLayoutId id="2147483744" r:id="rId11"/>
    <p:sldLayoutId id="2147483745"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491345" y="1200654"/>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117" name="Picture 116">
            <a:extLst>
              <a:ext uri="{FF2B5EF4-FFF2-40B4-BE49-F238E27FC236}">
                <a16:creationId xmlns:a16="http://schemas.microsoft.com/office/drawing/2014/main" id="{08B3F4E3-A21A-42A5-BBAC-8E92556AD3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2439" y="266434"/>
            <a:ext cx="3964435" cy="6591566"/>
          </a:xfrm>
          <a:prstGeom prst="rect">
            <a:avLst/>
          </a:prstGeom>
        </p:spPr>
      </p:pic>
      <p:sp>
        <p:nvSpPr>
          <p:cNvPr id="118" name="TextBox 117">
            <a:extLst>
              <a:ext uri="{FF2B5EF4-FFF2-40B4-BE49-F238E27FC236}">
                <a16:creationId xmlns:a16="http://schemas.microsoft.com/office/drawing/2014/main" id="{826B5D56-D751-4A5B-92B6-A51AB002259A}"/>
              </a:ext>
            </a:extLst>
          </p:cNvPr>
          <p:cNvSpPr txBox="1"/>
          <p:nvPr/>
        </p:nvSpPr>
        <p:spPr>
          <a:xfrm>
            <a:off x="775122" y="-4994"/>
            <a:ext cx="4806061" cy="2092881"/>
          </a:xfrm>
          <a:prstGeom prst="rect">
            <a:avLst/>
          </a:prstGeom>
          <a:noFill/>
        </p:spPr>
        <p:txBody>
          <a:bodyPr wrap="square" rtlCol="0" anchor="ctr">
            <a:spAutoFit/>
          </a:bodyPr>
          <a:lstStyle/>
          <a:p>
            <a:r>
              <a:rPr lang="en-US" altLang="ko-KR" sz="13000" dirty="0" smtClean="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2021</a:t>
            </a:r>
            <a:endParaRPr lang="ko-KR" altLang="en-US" sz="13000"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smtClean="0">
                <a:solidFill>
                  <a:schemeClr val="bg1"/>
                </a:solidFill>
                <a:cs typeface="Arial" pitchFamily="34" charset="0"/>
              </a:rPr>
              <a:t>What is a hospital management system?</a:t>
            </a:r>
            <a:endParaRPr lang="ko-KR" altLang="en-US" b="1" dirty="0">
              <a:solidFill>
                <a:schemeClr val="bg1"/>
              </a:solidFill>
              <a:cs typeface="Arial" pitchFamily="34" charset="0"/>
            </a:endParaRPr>
          </a:p>
        </p:txBody>
      </p:sp>
      <p:grpSp>
        <p:nvGrpSpPr>
          <p:cNvPr id="125" name="Group 124">
            <a:extLst>
              <a:ext uri="{FF2B5EF4-FFF2-40B4-BE49-F238E27FC236}">
                <a16:creationId xmlns:a16="http://schemas.microsoft.com/office/drawing/2014/main" id="{BDA9067F-982E-4172-BF32-E3D940FB16A2}"/>
              </a:ext>
            </a:extLst>
          </p:cNvPr>
          <p:cNvGrpSpPr/>
          <p:nvPr/>
        </p:nvGrpSpPr>
        <p:grpSpPr>
          <a:xfrm>
            <a:off x="764786" y="2446254"/>
            <a:ext cx="6686289" cy="2635059"/>
            <a:chOff x="352045" y="2761104"/>
            <a:chExt cx="6155104" cy="3188424"/>
          </a:xfrm>
        </p:grpSpPr>
        <p:sp>
          <p:nvSpPr>
            <p:cNvPr id="13" name="TextBox 12">
              <a:extLst>
                <a:ext uri="{FF2B5EF4-FFF2-40B4-BE49-F238E27FC236}">
                  <a16:creationId xmlns:a16="http://schemas.microsoft.com/office/drawing/2014/main" id="{C221F751-3C5B-4561-AD14-8637C5B66736}"/>
                </a:ext>
              </a:extLst>
            </p:cNvPr>
            <p:cNvSpPr txBox="1"/>
            <p:nvPr/>
          </p:nvSpPr>
          <p:spPr>
            <a:xfrm>
              <a:off x="352045" y="2761104"/>
              <a:ext cx="6155104" cy="1340678"/>
            </a:xfrm>
            <a:prstGeom prst="rect">
              <a:avLst/>
            </a:prstGeom>
            <a:noFill/>
          </p:spPr>
          <p:txBody>
            <a:bodyPr wrap="square" rtlCol="0" anchor="ctr">
              <a:spAutoFit/>
            </a:bodyPr>
            <a:lstStyle/>
            <a:p>
              <a:r>
                <a:rPr lang="en-US" altLang="ko-KR" sz="6600" b="1" dirty="0" smtClean="0">
                  <a:solidFill>
                    <a:schemeClr val="bg1"/>
                  </a:solidFill>
                  <a:cs typeface="Arial" pitchFamily="34" charset="0"/>
                </a:rPr>
                <a:t>Hospital</a:t>
              </a:r>
              <a:endParaRPr lang="ko-KR" altLang="en-US" sz="6600" b="1" dirty="0">
                <a:solidFill>
                  <a:schemeClr val="bg1"/>
                </a:solidFill>
                <a:cs typeface="Arial" pitchFamily="34" charset="0"/>
              </a:endParaRPr>
            </a:p>
          </p:txBody>
        </p:sp>
        <p:sp>
          <p:nvSpPr>
            <p:cNvPr id="123" name="TextBox 122">
              <a:extLst>
                <a:ext uri="{FF2B5EF4-FFF2-40B4-BE49-F238E27FC236}">
                  <a16:creationId xmlns:a16="http://schemas.microsoft.com/office/drawing/2014/main" id="{FB70FF2A-CF5C-4C3F-B5C6-A2DDF37295E2}"/>
                </a:ext>
              </a:extLst>
            </p:cNvPr>
            <p:cNvSpPr txBox="1"/>
            <p:nvPr/>
          </p:nvSpPr>
          <p:spPr>
            <a:xfrm>
              <a:off x="352045" y="3691300"/>
              <a:ext cx="6155104" cy="1340676"/>
            </a:xfrm>
            <a:prstGeom prst="rect">
              <a:avLst/>
            </a:prstGeom>
            <a:noFill/>
          </p:spPr>
          <p:txBody>
            <a:bodyPr wrap="square" rtlCol="0" anchor="ctr">
              <a:spAutoFit/>
            </a:bodyPr>
            <a:lstStyle/>
            <a:p>
              <a:r>
                <a:rPr lang="en-US" altLang="ko-KR" sz="6600" b="1" dirty="0" smtClean="0">
                  <a:solidFill>
                    <a:schemeClr val="bg1"/>
                  </a:solidFill>
                  <a:cs typeface="Arial" pitchFamily="34" charset="0"/>
                </a:rPr>
                <a:t>Management</a:t>
              </a:r>
              <a:endParaRPr lang="ko-KR" altLang="en-US" sz="6600" b="1" dirty="0">
                <a:solidFill>
                  <a:schemeClr val="bg1"/>
                </a:solidFill>
                <a:cs typeface="Arial" pitchFamily="34" charset="0"/>
              </a:endParaRPr>
            </a:p>
          </p:txBody>
        </p:sp>
        <p:sp>
          <p:nvSpPr>
            <p:cNvPr id="124" name="TextBox 123">
              <a:extLst>
                <a:ext uri="{FF2B5EF4-FFF2-40B4-BE49-F238E27FC236}">
                  <a16:creationId xmlns:a16="http://schemas.microsoft.com/office/drawing/2014/main" id="{6CD13B41-09E4-4492-BC7B-6472F68B3511}"/>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smtClean="0">
                  <a:solidFill>
                    <a:schemeClr val="bg1"/>
                  </a:solidFill>
                  <a:cs typeface="Arial" pitchFamily="34" charset="0"/>
                </a:rPr>
                <a:t>System</a:t>
              </a:r>
              <a:endParaRPr lang="ko-KR" altLang="en-US" sz="6600" b="1" dirty="0">
                <a:solidFill>
                  <a:schemeClr val="bg1"/>
                </a:solidFill>
                <a:cs typeface="Arial" pitchFamily="34" charset="0"/>
              </a:endParaRPr>
            </a:p>
          </p:txBody>
        </p:sp>
      </p:grpSp>
      <p:sp>
        <p:nvSpPr>
          <p:cNvPr id="131" name="Rounded Rectangle 7">
            <a:extLst>
              <a:ext uri="{FF2B5EF4-FFF2-40B4-BE49-F238E27FC236}">
                <a16:creationId xmlns:a16="http://schemas.microsoft.com/office/drawing/2014/main" id="{A8896C18-B44C-42FC-A16F-8669D07A9ED0}"/>
              </a:ext>
            </a:extLst>
          </p:cNvPr>
          <p:cNvSpPr>
            <a:spLocks noChangeAspect="1"/>
          </p:cNvSpPr>
          <p:nvPr/>
        </p:nvSpPr>
        <p:spPr>
          <a:xfrm rot="18924894" flipH="1">
            <a:off x="6345640" y="4734246"/>
            <a:ext cx="132210" cy="517088"/>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5172501" y="342591"/>
            <a:ext cx="6025744"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16" name="Group 15">
            <a:extLst>
              <a:ext uri="{FF2B5EF4-FFF2-40B4-BE49-F238E27FC236}">
                <a16:creationId xmlns:a16="http://schemas.microsoft.com/office/drawing/2014/main" id="{817E2ECC-1D52-421D-9F23-B73B230847E7}"/>
              </a:ext>
            </a:extLst>
          </p:cNvPr>
          <p:cNvGrpSpPr/>
          <p:nvPr/>
        </p:nvGrpSpPr>
        <p:grpSpPr>
          <a:xfrm>
            <a:off x="5612628" y="1405517"/>
            <a:ext cx="5351450" cy="812413"/>
            <a:chOff x="5616952" y="2519949"/>
            <a:chExt cx="5351450" cy="812413"/>
          </a:xfrm>
        </p:grpSpPr>
        <p:grpSp>
          <p:nvGrpSpPr>
            <p:cNvPr id="3" name="Group 2">
              <a:extLst>
                <a:ext uri="{FF2B5EF4-FFF2-40B4-BE49-F238E27FC236}">
                  <a16:creationId xmlns:a16="http://schemas.microsoft.com/office/drawing/2014/main" id="{EF024045-B298-4962-9312-D0F2ECA5F537}"/>
                </a:ext>
              </a:extLst>
            </p:cNvPr>
            <p:cNvGrpSpPr/>
            <p:nvPr/>
          </p:nvGrpSpPr>
          <p:grpSpPr>
            <a:xfrm>
              <a:off x="6442238" y="2630866"/>
              <a:ext cx="4526164" cy="701496"/>
              <a:chOff x="6751979" y="1666120"/>
              <a:chExt cx="4526164" cy="701496"/>
            </a:xfrm>
          </p:grpSpPr>
          <p:sp>
            <p:nvSpPr>
              <p:cNvPr id="8" name="TextBox 7"/>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Introduction for our project idea.</a:t>
                </a:r>
                <a:endParaRPr lang="en-US" altLang="ko-KR" sz="1200" dirty="0">
                  <a:solidFill>
                    <a:schemeClr val="bg1"/>
                  </a:solidFill>
                  <a:cs typeface="Arial" pitchFamily="34" charset="0"/>
                </a:endParaRPr>
              </a:p>
            </p:txBody>
          </p:sp>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Definition:</a:t>
                </a:r>
                <a:endParaRPr lang="ko-KR" altLang="en-US" sz="2700" b="1" dirty="0">
                  <a:solidFill>
                    <a:schemeClr val="bg1"/>
                  </a:solidFill>
                  <a:cs typeface="Arial" pitchFamily="34" charset="0"/>
                </a:endParaRPr>
              </a:p>
            </p:txBody>
          </p:sp>
        </p:grpSp>
        <p:sp>
          <p:nvSpPr>
            <p:cNvPr id="7" name="TextBox 6"/>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20EFF719-BE80-4294-AE80-D8BDD4A6F51E}"/>
              </a:ext>
            </a:extLst>
          </p:cNvPr>
          <p:cNvGrpSpPr/>
          <p:nvPr/>
        </p:nvGrpSpPr>
        <p:grpSpPr>
          <a:xfrm>
            <a:off x="5612628" y="2505894"/>
            <a:ext cx="5351450" cy="812413"/>
            <a:chOff x="5616952" y="2519949"/>
            <a:chExt cx="5351450" cy="812413"/>
          </a:xfrm>
        </p:grpSpPr>
        <p:grpSp>
          <p:nvGrpSpPr>
            <p:cNvPr id="18" name="Group 17">
              <a:extLst>
                <a:ext uri="{FF2B5EF4-FFF2-40B4-BE49-F238E27FC236}">
                  <a16:creationId xmlns:a16="http://schemas.microsoft.com/office/drawing/2014/main" id="{A3F0793B-F456-4372-9968-14B1B4CC92FE}"/>
                </a:ext>
              </a:extLst>
            </p:cNvPr>
            <p:cNvGrpSpPr/>
            <p:nvPr/>
          </p:nvGrpSpPr>
          <p:grpSpPr>
            <a:xfrm>
              <a:off x="6442238" y="2630866"/>
              <a:ext cx="4526164" cy="701496"/>
              <a:chOff x="6751979" y="1666120"/>
              <a:chExt cx="4526164" cy="701496"/>
            </a:xfrm>
          </p:grpSpPr>
          <p:sp>
            <p:nvSpPr>
              <p:cNvPr id="20" name="TextBox 19">
                <a:extLst>
                  <a:ext uri="{FF2B5EF4-FFF2-40B4-BE49-F238E27FC236}">
                    <a16:creationId xmlns:a16="http://schemas.microsoft.com/office/drawing/2014/main" id="{9113A8D8-E9F3-4462-B979-57705D4707CC}"/>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Hospital management system advantages  </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B39C4717-4026-4D05-A2CF-7DD355C79381}"/>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Advantages:</a:t>
                </a:r>
                <a:endParaRPr lang="ko-KR" altLang="en-US" sz="27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275D30CB-5C36-4D09-BC90-0B224EA2A980}"/>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A330DD4A-E38C-4DEB-842A-F3D9EB8A1A1F}"/>
              </a:ext>
            </a:extLst>
          </p:cNvPr>
          <p:cNvGrpSpPr/>
          <p:nvPr/>
        </p:nvGrpSpPr>
        <p:grpSpPr>
          <a:xfrm>
            <a:off x="5612628" y="3606271"/>
            <a:ext cx="5351450" cy="812413"/>
            <a:chOff x="5616952" y="2519949"/>
            <a:chExt cx="5351450" cy="812413"/>
          </a:xfrm>
        </p:grpSpPr>
        <p:grpSp>
          <p:nvGrpSpPr>
            <p:cNvPr id="23" name="Group 22">
              <a:extLst>
                <a:ext uri="{FF2B5EF4-FFF2-40B4-BE49-F238E27FC236}">
                  <a16:creationId xmlns:a16="http://schemas.microsoft.com/office/drawing/2014/main" id="{0058F12E-BB30-4556-9775-4246738D6B65}"/>
                </a:ext>
              </a:extLst>
            </p:cNvPr>
            <p:cNvGrpSpPr/>
            <p:nvPr/>
          </p:nvGrpSpPr>
          <p:grpSpPr>
            <a:xfrm>
              <a:off x="6442238" y="2630866"/>
              <a:ext cx="4526164" cy="701496"/>
              <a:chOff x="6751979" y="1666120"/>
              <a:chExt cx="4526164" cy="701496"/>
            </a:xfrm>
          </p:grpSpPr>
          <p:sp>
            <p:nvSpPr>
              <p:cNvPr id="25" name="TextBox 24">
                <a:extLst>
                  <a:ext uri="{FF2B5EF4-FFF2-40B4-BE49-F238E27FC236}">
                    <a16:creationId xmlns:a16="http://schemas.microsoft.com/office/drawing/2014/main" id="{186DEDCC-7252-48C1-87A1-C3FBABB80FB9}"/>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Workflow automation.</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9BCC90C-5ED3-4576-A6C7-91E71BFA86A8}"/>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HMS automation</a:t>
                </a:r>
                <a:endParaRPr lang="ko-KR" altLang="en-US" sz="27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5F09F70C-1B48-4DCA-932F-E9F78CD2448A}"/>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820DC91C-A2C3-4C23-9B43-3112BDE5B585}"/>
              </a:ext>
            </a:extLst>
          </p:cNvPr>
          <p:cNvGrpSpPr/>
          <p:nvPr/>
        </p:nvGrpSpPr>
        <p:grpSpPr>
          <a:xfrm>
            <a:off x="5612628" y="4706647"/>
            <a:ext cx="5351450" cy="812413"/>
            <a:chOff x="5616952" y="2519949"/>
            <a:chExt cx="5351450" cy="812413"/>
          </a:xfrm>
        </p:grpSpPr>
        <p:grpSp>
          <p:nvGrpSpPr>
            <p:cNvPr id="28" name="Group 27">
              <a:extLst>
                <a:ext uri="{FF2B5EF4-FFF2-40B4-BE49-F238E27FC236}">
                  <a16:creationId xmlns:a16="http://schemas.microsoft.com/office/drawing/2014/main" id="{A4F2B37E-0FD4-4CEF-BBEB-E4FD237833A4}"/>
                </a:ext>
              </a:extLst>
            </p:cNvPr>
            <p:cNvGrpSpPr/>
            <p:nvPr/>
          </p:nvGrpSpPr>
          <p:grpSpPr>
            <a:xfrm>
              <a:off x="6415344" y="2613403"/>
              <a:ext cx="4553058" cy="718959"/>
              <a:chOff x="6725085" y="1648657"/>
              <a:chExt cx="4553058" cy="718959"/>
            </a:xfrm>
          </p:grpSpPr>
          <p:sp>
            <p:nvSpPr>
              <p:cNvPr id="30"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CA179AD8-BBD9-4A61-B038-7F2AB58C6C5E}"/>
                  </a:ext>
                </a:extLst>
              </p:cNvPr>
              <p:cNvSpPr txBox="1"/>
              <p:nvPr/>
            </p:nvSpPr>
            <p:spPr>
              <a:xfrm>
                <a:off x="6725085" y="1648657"/>
                <a:ext cx="4507692" cy="523220"/>
              </a:xfrm>
              <a:prstGeom prst="rect">
                <a:avLst/>
              </a:prstGeom>
              <a:noFill/>
            </p:spPr>
            <p:txBody>
              <a:bodyPr wrap="square" lIns="108000" rIns="108000" rtlCol="0">
                <a:spAutoFit/>
              </a:bodyPr>
              <a:lstStyle/>
              <a:p>
                <a:r>
                  <a:rPr lang="en-US" sz="2800" b="1" dirty="0">
                    <a:solidFill>
                      <a:schemeClr val="bg1"/>
                    </a:solidFill>
                  </a:rPr>
                  <a:t>Marketing</a:t>
                </a:r>
                <a:r>
                  <a:rPr lang="en-US" sz="2800" dirty="0">
                    <a:solidFill>
                      <a:schemeClr val="bg1"/>
                    </a:solidFill>
                  </a:rPr>
                  <a:t> Strategy</a:t>
                </a:r>
              </a:p>
            </p:txBody>
          </p:sp>
        </p:grpSp>
        <p:sp>
          <p:nvSpPr>
            <p:cNvPr id="29"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33" name="Rectangle 32">
            <a:extLst>
              <a:ext uri="{FF2B5EF4-FFF2-40B4-BE49-F238E27FC236}">
                <a16:creationId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26">
            <a:extLst>
              <a:ext uri="{FF2B5EF4-FFF2-40B4-BE49-F238E27FC236}">
                <a16:creationId xmlns:a16="http://schemas.microsoft.com/office/drawing/2014/main" id="{820DC91C-A2C3-4C23-9B43-3112BDE5B585}"/>
              </a:ext>
            </a:extLst>
          </p:cNvPr>
          <p:cNvGrpSpPr/>
          <p:nvPr/>
        </p:nvGrpSpPr>
        <p:grpSpPr>
          <a:xfrm>
            <a:off x="5585734" y="5683799"/>
            <a:ext cx="5351450" cy="812413"/>
            <a:chOff x="5616952" y="2519949"/>
            <a:chExt cx="5351450" cy="812413"/>
          </a:xfrm>
        </p:grpSpPr>
        <p:grpSp>
          <p:nvGrpSpPr>
            <p:cNvPr id="35" name="Group 27">
              <a:extLst>
                <a:ext uri="{FF2B5EF4-FFF2-40B4-BE49-F238E27FC236}">
                  <a16:creationId xmlns:a16="http://schemas.microsoft.com/office/drawing/2014/main" id="{A4F2B37E-0FD4-4CEF-BBEB-E4FD237833A4}"/>
                </a:ext>
              </a:extLst>
            </p:cNvPr>
            <p:cNvGrpSpPr/>
            <p:nvPr/>
          </p:nvGrpSpPr>
          <p:grpSpPr>
            <a:xfrm>
              <a:off x="6442238" y="2630866"/>
              <a:ext cx="4526164" cy="701496"/>
              <a:chOff x="6751979" y="1666120"/>
              <a:chExt cx="4526164" cy="701496"/>
            </a:xfrm>
          </p:grpSpPr>
          <p:sp>
            <p:nvSpPr>
              <p:cNvPr id="37"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8" name="TextBox 30">
                <a:extLst>
                  <a:ext uri="{FF2B5EF4-FFF2-40B4-BE49-F238E27FC236}">
                    <a16:creationId xmlns:a16="http://schemas.microsoft.com/office/drawing/2014/main" id="{CA179AD8-BBD9-4A61-B038-7F2AB58C6C5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Conclusion</a:t>
                </a:r>
                <a:endParaRPr lang="ko-KR" altLang="en-US" sz="2700" b="1" dirty="0">
                  <a:solidFill>
                    <a:schemeClr val="bg1"/>
                  </a:solidFill>
                  <a:cs typeface="Arial" pitchFamily="34" charset="0"/>
                </a:endParaRPr>
              </a:p>
            </p:txBody>
          </p:sp>
        </p:grpSp>
        <p:sp>
          <p:nvSpPr>
            <p:cNvPr id="36"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80">
                                          <p:stCondLst>
                                            <p:cond delay="0"/>
                                          </p:stCondLst>
                                        </p:cTn>
                                        <p:tgtEl>
                                          <p:spTgt spid="34"/>
                                        </p:tgtEl>
                                      </p:cBhvr>
                                    </p:animEffect>
                                    <p:anim calcmode="lin" valueType="num">
                                      <p:cBhvr>
                                        <p:cTn id="2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3" dur="26">
                                          <p:stCondLst>
                                            <p:cond delay="650"/>
                                          </p:stCondLst>
                                        </p:cTn>
                                        <p:tgtEl>
                                          <p:spTgt spid="34"/>
                                        </p:tgtEl>
                                      </p:cBhvr>
                                      <p:to x="100000" y="60000"/>
                                    </p:animScale>
                                    <p:animScale>
                                      <p:cBhvr>
                                        <p:cTn id="34" dur="166" decel="50000">
                                          <p:stCondLst>
                                            <p:cond delay="676"/>
                                          </p:stCondLst>
                                        </p:cTn>
                                        <p:tgtEl>
                                          <p:spTgt spid="34"/>
                                        </p:tgtEl>
                                      </p:cBhvr>
                                      <p:to x="100000" y="100000"/>
                                    </p:animScale>
                                    <p:animScale>
                                      <p:cBhvr>
                                        <p:cTn id="35" dur="26">
                                          <p:stCondLst>
                                            <p:cond delay="1312"/>
                                          </p:stCondLst>
                                        </p:cTn>
                                        <p:tgtEl>
                                          <p:spTgt spid="34"/>
                                        </p:tgtEl>
                                      </p:cBhvr>
                                      <p:to x="100000" y="80000"/>
                                    </p:animScale>
                                    <p:animScale>
                                      <p:cBhvr>
                                        <p:cTn id="36" dur="166" decel="50000">
                                          <p:stCondLst>
                                            <p:cond delay="1338"/>
                                          </p:stCondLst>
                                        </p:cTn>
                                        <p:tgtEl>
                                          <p:spTgt spid="34"/>
                                        </p:tgtEl>
                                      </p:cBhvr>
                                      <p:to x="100000" y="100000"/>
                                    </p:animScale>
                                    <p:animScale>
                                      <p:cBhvr>
                                        <p:cTn id="37" dur="26">
                                          <p:stCondLst>
                                            <p:cond delay="1642"/>
                                          </p:stCondLst>
                                        </p:cTn>
                                        <p:tgtEl>
                                          <p:spTgt spid="34"/>
                                        </p:tgtEl>
                                      </p:cBhvr>
                                      <p:to x="100000" y="90000"/>
                                    </p:animScale>
                                    <p:animScale>
                                      <p:cBhvr>
                                        <p:cTn id="38" dur="166" decel="50000">
                                          <p:stCondLst>
                                            <p:cond delay="1668"/>
                                          </p:stCondLst>
                                        </p:cTn>
                                        <p:tgtEl>
                                          <p:spTgt spid="34"/>
                                        </p:tgtEl>
                                      </p:cBhvr>
                                      <p:to x="100000" y="100000"/>
                                    </p:animScale>
                                    <p:animScale>
                                      <p:cBhvr>
                                        <p:cTn id="39" dur="26">
                                          <p:stCondLst>
                                            <p:cond delay="1808"/>
                                          </p:stCondLst>
                                        </p:cTn>
                                        <p:tgtEl>
                                          <p:spTgt spid="34"/>
                                        </p:tgtEl>
                                      </p:cBhvr>
                                      <p:to x="100000" y="95000"/>
                                    </p:animScale>
                                    <p:animScale>
                                      <p:cBhvr>
                                        <p:cTn id="4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103" y="356134"/>
            <a:ext cx="11573197" cy="724247"/>
          </a:xfrm>
        </p:spPr>
        <p:txBody>
          <a:bodyPr>
            <a:normAutofit fontScale="92500" lnSpcReduction="10000"/>
          </a:bodyPr>
          <a:lstStyle/>
          <a:p>
            <a:r>
              <a:rPr lang="en-US" dirty="0" smtClean="0">
                <a:solidFill>
                  <a:schemeClr val="accent3">
                    <a:lumMod val="75000"/>
                  </a:schemeClr>
                </a:solidFill>
              </a:rPr>
              <a:t>What is HMS</a:t>
            </a:r>
            <a:endParaRPr lang="en-US" dirty="0">
              <a:solidFill>
                <a:schemeClr val="accent3">
                  <a:lumMod val="75000"/>
                </a:schemeClr>
              </a:solidFill>
            </a:endParaRPr>
          </a:p>
        </p:txBody>
      </p:sp>
      <p:sp>
        <p:nvSpPr>
          <p:cNvPr id="3" name="Rectangle 2">
            <a:extLst>
              <a:ext uri="{FF2B5EF4-FFF2-40B4-BE49-F238E27FC236}">
                <a16:creationId xmlns:a16="http://schemas.microsoft.com/office/drawing/2014/main" id="{EE1F9F00-67A9-45FE-B056-6A75D8AD1020}"/>
              </a:ext>
            </a:extLst>
          </p:cNvPr>
          <p:cNvSpPr/>
          <p:nvPr/>
        </p:nvSpPr>
        <p:spPr>
          <a:xfrm>
            <a:off x="883819" y="1557025"/>
            <a:ext cx="5110635" cy="307777"/>
          </a:xfrm>
          <a:prstGeom prst="rect">
            <a:avLst/>
          </a:prstGeom>
        </p:spPr>
        <p:txBody>
          <a:bodyPr wrap="square">
            <a:spAutoFit/>
          </a:bodyPr>
          <a:lstStyle/>
          <a:p>
            <a:r>
              <a:rPr lang="en-US" altLang="ko-KR" sz="1400" b="1" dirty="0" smtClean="0">
                <a:solidFill>
                  <a:schemeClr val="tx1">
                    <a:lumMod val="75000"/>
                    <a:lumOff val="25000"/>
                  </a:schemeClr>
                </a:solidFill>
                <a:cs typeface="Arial" pitchFamily="34" charset="0"/>
              </a:rPr>
              <a:t>Hospital management system is:  </a:t>
            </a:r>
            <a:endParaRPr lang="en-US" altLang="ko-KR" sz="1400" b="1" dirty="0">
              <a:solidFill>
                <a:schemeClr val="tx1">
                  <a:lumMod val="75000"/>
                  <a:lumOff val="25000"/>
                </a:schemeClr>
              </a:solidFill>
              <a:cs typeface="Arial" pitchFamily="34" charset="0"/>
            </a:endParaRPr>
          </a:p>
        </p:txBody>
      </p:sp>
      <p:grpSp>
        <p:nvGrpSpPr>
          <p:cNvPr id="4" name="그룹 35">
            <a:extLst>
              <a:ext uri="{FF2B5EF4-FFF2-40B4-BE49-F238E27FC236}">
                <a16:creationId xmlns:a16="http://schemas.microsoft.com/office/drawing/2014/main" id="{9AB313A8-C934-4010-BA8F-C26C65FC5104}"/>
              </a:ext>
            </a:extLst>
          </p:cNvPr>
          <p:cNvGrpSpPr/>
          <p:nvPr/>
        </p:nvGrpSpPr>
        <p:grpSpPr>
          <a:xfrm>
            <a:off x="2676638" y="4804975"/>
            <a:ext cx="1337218" cy="923330"/>
            <a:chOff x="1944477" y="4961397"/>
            <a:chExt cx="1337218" cy="923330"/>
          </a:xfrm>
        </p:grpSpPr>
        <p:sp>
          <p:nvSpPr>
            <p:cNvPr id="5" name="TextBox 4">
              <a:extLst>
                <a:ext uri="{FF2B5EF4-FFF2-40B4-BE49-F238E27FC236}">
                  <a16:creationId xmlns:a16="http://schemas.microsoft.com/office/drawing/2014/main" id="{53BB3D36-23A2-4D69-A893-D5CEAF3E12B0}"/>
                </a:ext>
              </a:extLst>
            </p:cNvPr>
            <p:cNvSpPr txBox="1"/>
            <p:nvPr/>
          </p:nvSpPr>
          <p:spPr>
            <a:xfrm>
              <a:off x="1944477" y="4961397"/>
              <a:ext cx="1337218" cy="923330"/>
            </a:xfrm>
            <a:prstGeom prst="rect">
              <a:avLst/>
            </a:prstGeom>
            <a:noFill/>
          </p:spPr>
          <p:txBody>
            <a:bodyPr wrap="square" rtlCol="0" anchor="ctr">
              <a:spAutoFit/>
            </a:bodyPr>
            <a:lstStyle/>
            <a:p>
              <a:pPr algn="ctr"/>
              <a:r>
                <a:rPr lang="fr-FR" dirty="0">
                  <a:solidFill>
                    <a:schemeClr val="accent2"/>
                  </a:solidFill>
                </a:rPr>
                <a:t>An increase in revenue</a:t>
              </a:r>
              <a:endParaRPr lang="ko-KR" altLang="en-US" sz="1400" b="1" dirty="0">
                <a:solidFill>
                  <a:schemeClr val="accent2"/>
                </a:solidFill>
                <a:cs typeface="Arial" pitchFamily="34" charset="0"/>
              </a:endParaRPr>
            </a:p>
          </p:txBody>
        </p:sp>
        <p:sp>
          <p:nvSpPr>
            <p:cNvPr id="6" name="TextBox 5">
              <a:extLst>
                <a:ext uri="{FF2B5EF4-FFF2-40B4-BE49-F238E27FC236}">
                  <a16:creationId xmlns:a16="http://schemas.microsoft.com/office/drawing/2014/main" id="{2D43C650-5D0B-4C4E-9D2F-25DB2BBA6ABD}"/>
                </a:ext>
              </a:extLst>
            </p:cNvPr>
            <p:cNvSpPr txBox="1"/>
            <p:nvPr/>
          </p:nvSpPr>
          <p:spPr>
            <a:xfrm>
              <a:off x="1949339" y="5041329"/>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7" name="Oval 6">
            <a:extLst>
              <a:ext uri="{FF2B5EF4-FFF2-40B4-BE49-F238E27FC236}">
                <a16:creationId xmlns:a16="http://schemas.microsoft.com/office/drawing/2014/main" id="{B9837B5E-FEB3-4BD6-B6C7-519287B1FBFA}"/>
              </a:ext>
            </a:extLst>
          </p:cNvPr>
          <p:cNvSpPr/>
          <p:nvPr/>
        </p:nvSpPr>
        <p:spPr>
          <a:xfrm>
            <a:off x="3067278" y="3874282"/>
            <a:ext cx="555938" cy="555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id="{5277DFCE-C420-4359-9321-5B7A6632C303}"/>
              </a:ext>
            </a:extLst>
          </p:cNvPr>
          <p:cNvSpPr txBox="1"/>
          <p:nvPr/>
        </p:nvSpPr>
        <p:spPr>
          <a:xfrm>
            <a:off x="732259" y="4884907"/>
            <a:ext cx="1778766" cy="646331"/>
          </a:xfrm>
          <a:prstGeom prst="rect">
            <a:avLst/>
          </a:prstGeom>
          <a:noFill/>
        </p:spPr>
        <p:txBody>
          <a:bodyPr wrap="square" rtlCol="0" anchor="ctr">
            <a:spAutoFit/>
          </a:bodyPr>
          <a:lstStyle/>
          <a:p>
            <a:pPr algn="ctr"/>
            <a:r>
              <a:rPr lang="fr-FR" dirty="0">
                <a:solidFill>
                  <a:schemeClr val="accent1"/>
                </a:solidFill>
              </a:rPr>
              <a:t>healthcare </a:t>
            </a:r>
            <a:r>
              <a:rPr lang="fr-FR" dirty="0" smtClean="0">
                <a:solidFill>
                  <a:schemeClr val="accent1"/>
                </a:solidFill>
              </a:rPr>
              <a:t>développement</a:t>
            </a:r>
            <a:endParaRPr lang="ko-KR" altLang="en-US" sz="1400" b="1" dirty="0">
              <a:solidFill>
                <a:schemeClr val="accent1"/>
              </a:solidFill>
              <a:cs typeface="Arial" pitchFamily="34" charset="0"/>
            </a:endParaRPr>
          </a:p>
        </p:txBody>
      </p:sp>
      <p:sp>
        <p:nvSpPr>
          <p:cNvPr id="11" name="Oval 10">
            <a:extLst>
              <a:ext uri="{FF2B5EF4-FFF2-40B4-BE49-F238E27FC236}">
                <a16:creationId xmlns:a16="http://schemas.microsoft.com/office/drawing/2014/main" id="{CE0FA74A-0750-40E0-BDB7-5E0CE800D638}"/>
              </a:ext>
            </a:extLst>
          </p:cNvPr>
          <p:cNvSpPr/>
          <p:nvPr/>
        </p:nvSpPr>
        <p:spPr>
          <a:xfrm>
            <a:off x="1343673" y="3874282"/>
            <a:ext cx="555938" cy="555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2" name="그룹 36">
            <a:extLst>
              <a:ext uri="{FF2B5EF4-FFF2-40B4-BE49-F238E27FC236}">
                <a16:creationId xmlns:a16="http://schemas.microsoft.com/office/drawing/2014/main" id="{FFA0331F-70DB-4188-8FD3-212E4BC9D96D}"/>
              </a:ext>
            </a:extLst>
          </p:cNvPr>
          <p:cNvGrpSpPr/>
          <p:nvPr/>
        </p:nvGrpSpPr>
        <p:grpSpPr>
          <a:xfrm>
            <a:off x="4459279" y="4829827"/>
            <a:ext cx="3103779" cy="1205013"/>
            <a:chOff x="3525328" y="4680940"/>
            <a:chExt cx="3103779" cy="1205013"/>
          </a:xfrm>
        </p:grpSpPr>
        <p:sp>
          <p:nvSpPr>
            <p:cNvPr id="13" name="TextBox 12">
              <a:extLst>
                <a:ext uri="{FF2B5EF4-FFF2-40B4-BE49-F238E27FC236}">
                  <a16:creationId xmlns:a16="http://schemas.microsoft.com/office/drawing/2014/main" id="{CF754A89-8896-4DBF-9CB8-C12E35867343}"/>
                </a:ext>
              </a:extLst>
            </p:cNvPr>
            <p:cNvSpPr txBox="1"/>
            <p:nvPr/>
          </p:nvSpPr>
          <p:spPr>
            <a:xfrm>
              <a:off x="3525328" y="4680940"/>
              <a:ext cx="1337218" cy="923330"/>
            </a:xfrm>
            <a:prstGeom prst="rect">
              <a:avLst/>
            </a:prstGeom>
            <a:noFill/>
          </p:spPr>
          <p:txBody>
            <a:bodyPr wrap="square" rtlCol="0" anchor="ctr">
              <a:spAutoFit/>
            </a:bodyPr>
            <a:lstStyle/>
            <a:p>
              <a:pPr algn="ctr"/>
              <a:r>
                <a:rPr lang="fr-FR" dirty="0">
                  <a:solidFill>
                    <a:schemeClr val="accent4">
                      <a:lumMod val="90000"/>
                    </a:schemeClr>
                  </a:solidFill>
                </a:rPr>
                <a:t>Control and reduce costs</a:t>
              </a:r>
              <a:endParaRPr lang="ko-KR" altLang="en-US" sz="1400" b="1" dirty="0">
                <a:solidFill>
                  <a:schemeClr val="accent4">
                    <a:lumMod val="90000"/>
                  </a:schemeClr>
                </a:solidFill>
                <a:cs typeface="Arial" pitchFamily="34" charset="0"/>
              </a:endParaRPr>
            </a:p>
          </p:txBody>
        </p:sp>
        <p:sp>
          <p:nvSpPr>
            <p:cNvPr id="14" name="TextBox 13">
              <a:extLst>
                <a:ext uri="{FF2B5EF4-FFF2-40B4-BE49-F238E27FC236}">
                  <a16:creationId xmlns:a16="http://schemas.microsoft.com/office/drawing/2014/main" id="{30F85109-E601-4527-8E41-85D7DCA9CF58}"/>
                </a:ext>
              </a:extLst>
            </p:cNvPr>
            <p:cNvSpPr txBox="1"/>
            <p:nvPr/>
          </p:nvSpPr>
          <p:spPr>
            <a:xfrm>
              <a:off x="5296751" y="5608954"/>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15" name="Oval 14">
            <a:extLst>
              <a:ext uri="{FF2B5EF4-FFF2-40B4-BE49-F238E27FC236}">
                <a16:creationId xmlns:a16="http://schemas.microsoft.com/office/drawing/2014/main" id="{9F929922-D4A3-413D-AEA8-2687B214B58D}"/>
              </a:ext>
            </a:extLst>
          </p:cNvPr>
          <p:cNvSpPr/>
          <p:nvPr/>
        </p:nvSpPr>
        <p:spPr>
          <a:xfrm>
            <a:off x="4790883" y="3874282"/>
            <a:ext cx="555938" cy="5559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TextBox 15">
            <a:extLst>
              <a:ext uri="{FF2B5EF4-FFF2-40B4-BE49-F238E27FC236}">
                <a16:creationId xmlns:a16="http://schemas.microsoft.com/office/drawing/2014/main" id="{8841897F-2E6F-405A-96B6-5B8FEA98904A}"/>
              </a:ext>
            </a:extLst>
          </p:cNvPr>
          <p:cNvSpPr txBox="1"/>
          <p:nvPr/>
        </p:nvSpPr>
        <p:spPr>
          <a:xfrm>
            <a:off x="883818" y="2065180"/>
            <a:ext cx="5110635" cy="1169551"/>
          </a:xfrm>
          <a:prstGeom prst="rect">
            <a:avLst/>
          </a:prstGeom>
          <a:noFill/>
        </p:spPr>
        <p:txBody>
          <a:bodyPr wrap="square" rtlCol="0">
            <a:spAutoFit/>
          </a:bodyPr>
          <a:lstStyle/>
          <a:p>
            <a:r>
              <a:rPr lang="en-US" sz="1400" dirty="0">
                <a:solidFill>
                  <a:schemeClr val="bg1">
                    <a:lumMod val="50000"/>
                  </a:schemeClr>
                </a:solidFill>
                <a:latin typeface="Verdana" panose="020B0604030504040204" pitchFamily="34" charset="0"/>
                <a:ea typeface="Verdana" panose="020B0604030504040204" pitchFamily="34" charset="0"/>
              </a:rPr>
              <a:t>The hospital management system (HMS) is an integrated software that handles different directions of clinic workflows. It manages the smooth healthcare performance along with administrative, medical, legal and financial control</a:t>
            </a:r>
            <a:r>
              <a:rPr lang="en-US" sz="1400" dirty="0">
                <a:solidFill>
                  <a:schemeClr val="bg1">
                    <a:lumMod val="50000"/>
                  </a:schemeClr>
                </a:solidFill>
              </a:rPr>
              <a:t>.</a:t>
            </a:r>
            <a:endParaRPr lang="en-US" altLang="ko-KR" sz="1400" dirty="0">
              <a:solidFill>
                <a:schemeClr val="bg1">
                  <a:lumMod val="50000"/>
                </a:schemeClr>
              </a:solidFill>
              <a:cs typeface="Arial" pitchFamily="34" charset="0"/>
            </a:endParaRPr>
          </a:p>
        </p:txBody>
      </p:sp>
      <p:grpSp>
        <p:nvGrpSpPr>
          <p:cNvPr id="17" name="Group 16">
            <a:extLst>
              <a:ext uri="{FF2B5EF4-FFF2-40B4-BE49-F238E27FC236}">
                <a16:creationId xmlns:a16="http://schemas.microsoft.com/office/drawing/2014/main" id="{0BEEB06F-88E2-4D45-9CD6-E1C246301F4C}"/>
              </a:ext>
            </a:extLst>
          </p:cNvPr>
          <p:cNvGrpSpPr/>
          <p:nvPr/>
        </p:nvGrpSpPr>
        <p:grpSpPr>
          <a:xfrm>
            <a:off x="6675516" y="1671948"/>
            <a:ext cx="4817675" cy="5254874"/>
            <a:chOff x="4876975" y="1359468"/>
            <a:chExt cx="3838291" cy="4186612"/>
          </a:xfrm>
        </p:grpSpPr>
        <p:grpSp>
          <p:nvGrpSpPr>
            <p:cNvPr id="18" name="Group 17">
              <a:extLst>
                <a:ext uri="{FF2B5EF4-FFF2-40B4-BE49-F238E27FC236}">
                  <a16:creationId xmlns:a16="http://schemas.microsoft.com/office/drawing/2014/main" id="{6B4EE9F9-485A-4BCC-A01B-374C5281A720}"/>
                </a:ext>
              </a:extLst>
            </p:cNvPr>
            <p:cNvGrpSpPr/>
            <p:nvPr/>
          </p:nvGrpSpPr>
          <p:grpSpPr>
            <a:xfrm>
              <a:off x="4876975" y="1359468"/>
              <a:ext cx="3838291" cy="4186612"/>
              <a:chOff x="2821941" y="631739"/>
              <a:chExt cx="3943843" cy="4301743"/>
            </a:xfrm>
          </p:grpSpPr>
          <p:sp>
            <p:nvSpPr>
              <p:cNvPr id="22" name="Rectangle 14">
                <a:extLst>
                  <a:ext uri="{FF2B5EF4-FFF2-40B4-BE49-F238E27FC236}">
                    <a16:creationId xmlns:a16="http://schemas.microsoft.com/office/drawing/2014/main" id="{68C2D250-C616-4473-B807-6F312C2BD10F}"/>
                  </a:ext>
                </a:extLst>
              </p:cNvPr>
              <p:cNvSpPr/>
              <p:nvPr/>
            </p:nvSpPr>
            <p:spPr>
              <a:xfrm rot="21076535">
                <a:off x="4132033" y="1988612"/>
                <a:ext cx="2633751" cy="2944870"/>
              </a:xfrm>
              <a:custGeom>
                <a:avLst/>
                <a:gdLst/>
                <a:ahLst/>
                <a:cxnLst/>
                <a:rect l="l" t="t" r="r" b="b"/>
                <a:pathLst>
                  <a:path w="3112588" h="3480271">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29600">
                    <a:schemeClr val="bg1">
                      <a:lumMod val="75000"/>
                    </a:schemeClr>
                  </a:gs>
                  <a:gs pos="0">
                    <a:schemeClr val="bg1">
                      <a:lumMod val="85000"/>
                    </a:schemeClr>
                  </a:gs>
                  <a:gs pos="100000">
                    <a:schemeClr val="bg1">
                      <a:lumMod val="65000"/>
                    </a:schemeClr>
                  </a:gs>
                </a:gsLst>
                <a:lin ang="5400000" scaled="0"/>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23" name="Group 22">
                <a:extLst>
                  <a:ext uri="{FF2B5EF4-FFF2-40B4-BE49-F238E27FC236}">
                    <a16:creationId xmlns:a16="http://schemas.microsoft.com/office/drawing/2014/main" id="{61867693-7269-40D1-A945-A2E316840763}"/>
                  </a:ext>
                </a:extLst>
              </p:cNvPr>
              <p:cNvGrpSpPr/>
              <p:nvPr/>
            </p:nvGrpSpPr>
            <p:grpSpPr>
              <a:xfrm>
                <a:off x="2821941" y="631739"/>
                <a:ext cx="3131677" cy="3396957"/>
                <a:chOff x="2821941" y="605499"/>
                <a:chExt cx="3131677" cy="3396957"/>
              </a:xfrm>
            </p:grpSpPr>
            <p:sp>
              <p:nvSpPr>
                <p:cNvPr id="24" name="Rectangle 23">
                  <a:extLst>
                    <a:ext uri="{FF2B5EF4-FFF2-40B4-BE49-F238E27FC236}">
                      <a16:creationId xmlns:a16="http://schemas.microsoft.com/office/drawing/2014/main" id="{12C835D5-179B-4C25-A667-8BF31978F1B9}"/>
                    </a:ext>
                  </a:extLst>
                </p:cNvPr>
                <p:cNvSpPr/>
                <p:nvPr/>
              </p:nvSpPr>
              <p:spPr>
                <a:xfrm rot="20560778">
                  <a:off x="4355405" y="1769282"/>
                  <a:ext cx="72008" cy="50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14">
                  <a:extLst>
                    <a:ext uri="{FF2B5EF4-FFF2-40B4-BE49-F238E27FC236}">
                      <a16:creationId xmlns:a16="http://schemas.microsoft.com/office/drawing/2014/main" id="{4E35FB54-9494-41E3-8139-9D3F1DC8B8AA}"/>
                    </a:ext>
                  </a:extLst>
                </p:cNvPr>
                <p:cNvSpPr/>
                <p:nvPr/>
              </p:nvSpPr>
              <p:spPr>
                <a:xfrm rot="20621183">
                  <a:off x="4178524" y="1012870"/>
                  <a:ext cx="369205" cy="756406"/>
                </a:xfrm>
                <a:custGeom>
                  <a:avLst/>
                  <a:gdLst>
                    <a:gd name="connsiteX0" fmla="*/ 0 w 97200"/>
                    <a:gd name="connsiteY0" fmla="*/ 0 h 373710"/>
                    <a:gd name="connsiteX1" fmla="*/ 97200 w 97200"/>
                    <a:gd name="connsiteY1" fmla="*/ 0 h 373710"/>
                    <a:gd name="connsiteX2" fmla="*/ 97200 w 97200"/>
                    <a:gd name="connsiteY2" fmla="*/ 373710 h 373710"/>
                    <a:gd name="connsiteX3" fmla="*/ 0 w 97200"/>
                    <a:gd name="connsiteY3" fmla="*/ 373710 h 373710"/>
                    <a:gd name="connsiteX4" fmla="*/ 0 w 97200"/>
                    <a:gd name="connsiteY4" fmla="*/ 0 h 373710"/>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7429 w 100159"/>
                    <a:gd name="connsiteY0" fmla="*/ 0 h 465794"/>
                    <a:gd name="connsiteX1" fmla="*/ 100159 w 100159"/>
                    <a:gd name="connsiteY1" fmla="*/ 92084 h 465794"/>
                    <a:gd name="connsiteX2" fmla="*/ 100159 w 100159"/>
                    <a:gd name="connsiteY2" fmla="*/ 465794 h 465794"/>
                    <a:gd name="connsiteX3" fmla="*/ 2959 w 100159"/>
                    <a:gd name="connsiteY3" fmla="*/ 465794 h 465794"/>
                    <a:gd name="connsiteX4" fmla="*/ 27429 w 100159"/>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30265 w 138558"/>
                    <a:gd name="connsiteY0" fmla="*/ 0 h 465794"/>
                    <a:gd name="connsiteX1" fmla="*/ 138558 w 138558"/>
                    <a:gd name="connsiteY1" fmla="*/ 55351 h 465794"/>
                    <a:gd name="connsiteX2" fmla="*/ 102995 w 138558"/>
                    <a:gd name="connsiteY2" fmla="*/ 465794 h 465794"/>
                    <a:gd name="connsiteX3" fmla="*/ 946 w 138558"/>
                    <a:gd name="connsiteY3" fmla="*/ 456931 h 465794"/>
                    <a:gd name="connsiteX4" fmla="*/ 30265 w 138558"/>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4680 w 139629"/>
                    <a:gd name="connsiteY0" fmla="*/ 0 h 477221"/>
                    <a:gd name="connsiteX1" fmla="*/ 139629 w 139629"/>
                    <a:gd name="connsiteY1" fmla="*/ 66778 h 477221"/>
                    <a:gd name="connsiteX2" fmla="*/ 104066 w 139629"/>
                    <a:gd name="connsiteY2" fmla="*/ 477221 h 477221"/>
                    <a:gd name="connsiteX3" fmla="*/ 2017 w 139629"/>
                    <a:gd name="connsiteY3" fmla="*/ 468358 h 477221"/>
                    <a:gd name="connsiteX4" fmla="*/ 34680 w 139629"/>
                    <a:gd name="connsiteY4" fmla="*/ 0 h 477221"/>
                    <a:gd name="connsiteX0" fmla="*/ 34680 w 142304"/>
                    <a:gd name="connsiteY0" fmla="*/ 0 h 477221"/>
                    <a:gd name="connsiteX1" fmla="*/ 142304 w 142304"/>
                    <a:gd name="connsiteY1" fmla="*/ 57637 h 477221"/>
                    <a:gd name="connsiteX2" fmla="*/ 104066 w 142304"/>
                    <a:gd name="connsiteY2" fmla="*/ 477221 h 477221"/>
                    <a:gd name="connsiteX3" fmla="*/ 2017 w 142304"/>
                    <a:gd name="connsiteY3" fmla="*/ 468358 h 477221"/>
                    <a:gd name="connsiteX4" fmla="*/ 34680 w 142304"/>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15422 h 492643"/>
                    <a:gd name="connsiteX1" fmla="*/ 149829 w 149829"/>
                    <a:gd name="connsiteY1" fmla="*/ 72781 h 492643"/>
                    <a:gd name="connsiteX2" fmla="*/ 104066 w 149829"/>
                    <a:gd name="connsiteY2" fmla="*/ 492643 h 492643"/>
                    <a:gd name="connsiteX3" fmla="*/ 2017 w 149829"/>
                    <a:gd name="connsiteY3" fmla="*/ 483780 h 492643"/>
                    <a:gd name="connsiteX4" fmla="*/ 34680 w 149829"/>
                    <a:gd name="connsiteY4" fmla="*/ 15422 h 492643"/>
                    <a:gd name="connsiteX0" fmla="*/ 34680 w 150980"/>
                    <a:gd name="connsiteY0" fmla="*/ 18016 h 495237"/>
                    <a:gd name="connsiteX1" fmla="*/ 149829 w 150980"/>
                    <a:gd name="connsiteY1" fmla="*/ 75375 h 495237"/>
                    <a:gd name="connsiteX2" fmla="*/ 104066 w 150980"/>
                    <a:gd name="connsiteY2" fmla="*/ 495237 h 495237"/>
                    <a:gd name="connsiteX3" fmla="*/ 2017 w 150980"/>
                    <a:gd name="connsiteY3" fmla="*/ 486374 h 495237"/>
                    <a:gd name="connsiteX4" fmla="*/ 34680 w 150980"/>
                    <a:gd name="connsiteY4" fmla="*/ 18016 h 495237"/>
                    <a:gd name="connsiteX0" fmla="*/ 34680 w 151008"/>
                    <a:gd name="connsiteY0" fmla="*/ 21907 h 499128"/>
                    <a:gd name="connsiteX1" fmla="*/ 149829 w 151008"/>
                    <a:gd name="connsiteY1" fmla="*/ 79266 h 499128"/>
                    <a:gd name="connsiteX2" fmla="*/ 104066 w 151008"/>
                    <a:gd name="connsiteY2" fmla="*/ 499128 h 499128"/>
                    <a:gd name="connsiteX3" fmla="*/ 2017 w 151008"/>
                    <a:gd name="connsiteY3" fmla="*/ 490265 h 499128"/>
                    <a:gd name="connsiteX4" fmla="*/ 34680 w 151008"/>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5781 w 162109"/>
                    <a:gd name="connsiteY0" fmla="*/ 21907 h 499128"/>
                    <a:gd name="connsiteX1" fmla="*/ 160930 w 162109"/>
                    <a:gd name="connsiteY1" fmla="*/ 79266 h 499128"/>
                    <a:gd name="connsiteX2" fmla="*/ 115167 w 162109"/>
                    <a:gd name="connsiteY2" fmla="*/ 499128 h 499128"/>
                    <a:gd name="connsiteX3" fmla="*/ 13118 w 162109"/>
                    <a:gd name="connsiteY3" fmla="*/ 490265 h 499128"/>
                    <a:gd name="connsiteX4" fmla="*/ 45781 w 162109"/>
                    <a:gd name="connsiteY4" fmla="*/ 21907 h 499128"/>
                    <a:gd name="connsiteX0" fmla="*/ 255735 w 259992"/>
                    <a:gd name="connsiteY0" fmla="*/ 7138 h 742147"/>
                    <a:gd name="connsiteX1" fmla="*/ 148365 w 259992"/>
                    <a:gd name="connsiteY1" fmla="*/ 322285 h 742147"/>
                    <a:gd name="connsiteX2" fmla="*/ 102602 w 259992"/>
                    <a:gd name="connsiteY2" fmla="*/ 742147 h 742147"/>
                    <a:gd name="connsiteX3" fmla="*/ 553 w 259992"/>
                    <a:gd name="connsiteY3" fmla="*/ 733284 h 742147"/>
                    <a:gd name="connsiteX4" fmla="*/ 255735 w 259992"/>
                    <a:gd name="connsiteY4" fmla="*/ 7138 h 742147"/>
                    <a:gd name="connsiteX0" fmla="*/ 255735 w 318210"/>
                    <a:gd name="connsiteY0" fmla="*/ 17190 h 752199"/>
                    <a:gd name="connsiteX1" fmla="*/ 315865 w 318210"/>
                    <a:gd name="connsiteY1" fmla="*/ 109601 h 752199"/>
                    <a:gd name="connsiteX2" fmla="*/ 102602 w 318210"/>
                    <a:gd name="connsiteY2" fmla="*/ 752199 h 752199"/>
                    <a:gd name="connsiteX3" fmla="*/ 553 w 318210"/>
                    <a:gd name="connsiteY3" fmla="*/ 743336 h 752199"/>
                    <a:gd name="connsiteX4" fmla="*/ 255735 w 318210"/>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63893 w 336416"/>
                    <a:gd name="connsiteY0" fmla="*/ 15368 h 769411"/>
                    <a:gd name="connsiteX1" fmla="*/ 334438 w 336416"/>
                    <a:gd name="connsiteY1" fmla="*/ 126813 h 769411"/>
                    <a:gd name="connsiteX2" fmla="*/ 121175 w 336416"/>
                    <a:gd name="connsiteY2" fmla="*/ 769411 h 769411"/>
                    <a:gd name="connsiteX3" fmla="*/ 19126 w 336416"/>
                    <a:gd name="connsiteY3" fmla="*/ 760548 h 769411"/>
                    <a:gd name="connsiteX4" fmla="*/ 263893 w 336416"/>
                    <a:gd name="connsiteY4" fmla="*/ 15368 h 769411"/>
                    <a:gd name="connsiteX0" fmla="*/ 254896 w 327419"/>
                    <a:gd name="connsiteY0" fmla="*/ 15368 h 769411"/>
                    <a:gd name="connsiteX1" fmla="*/ 325441 w 327419"/>
                    <a:gd name="connsiteY1" fmla="*/ 126813 h 769411"/>
                    <a:gd name="connsiteX2" fmla="*/ 112178 w 327419"/>
                    <a:gd name="connsiteY2" fmla="*/ 769411 h 769411"/>
                    <a:gd name="connsiteX3" fmla="*/ 10129 w 327419"/>
                    <a:gd name="connsiteY3" fmla="*/ 760548 h 769411"/>
                    <a:gd name="connsiteX4" fmla="*/ 254896 w 327419"/>
                    <a:gd name="connsiteY4" fmla="*/ 15368 h 769411"/>
                    <a:gd name="connsiteX0" fmla="*/ 254896 w 329541"/>
                    <a:gd name="connsiteY0" fmla="*/ 11402 h 765445"/>
                    <a:gd name="connsiteX1" fmla="*/ 325441 w 329541"/>
                    <a:gd name="connsiteY1" fmla="*/ 122847 h 765445"/>
                    <a:gd name="connsiteX2" fmla="*/ 112178 w 329541"/>
                    <a:gd name="connsiteY2" fmla="*/ 765445 h 765445"/>
                    <a:gd name="connsiteX3" fmla="*/ 10129 w 329541"/>
                    <a:gd name="connsiteY3" fmla="*/ 756582 h 765445"/>
                    <a:gd name="connsiteX4" fmla="*/ 254896 w 329541"/>
                    <a:gd name="connsiteY4" fmla="*/ 11402 h 765445"/>
                    <a:gd name="connsiteX0" fmla="*/ 254896 w 327610"/>
                    <a:gd name="connsiteY0" fmla="*/ 4368 h 758411"/>
                    <a:gd name="connsiteX1" fmla="*/ 325441 w 327610"/>
                    <a:gd name="connsiteY1" fmla="*/ 115813 h 758411"/>
                    <a:gd name="connsiteX2" fmla="*/ 112178 w 327610"/>
                    <a:gd name="connsiteY2" fmla="*/ 758411 h 758411"/>
                    <a:gd name="connsiteX3" fmla="*/ 10129 w 327610"/>
                    <a:gd name="connsiteY3" fmla="*/ 749548 h 758411"/>
                    <a:gd name="connsiteX4" fmla="*/ 254896 w 327610"/>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58617 w 335010"/>
                    <a:gd name="connsiteY0" fmla="*/ 4446 h 756406"/>
                    <a:gd name="connsiteX1" fmla="*/ 332969 w 335010"/>
                    <a:gd name="connsiteY1" fmla="*/ 113808 h 756406"/>
                    <a:gd name="connsiteX2" fmla="*/ 119706 w 335010"/>
                    <a:gd name="connsiteY2" fmla="*/ 756406 h 756406"/>
                    <a:gd name="connsiteX3" fmla="*/ 17657 w 335010"/>
                    <a:gd name="connsiteY3" fmla="*/ 747543 h 756406"/>
                    <a:gd name="connsiteX4" fmla="*/ 258617 w 335010"/>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05" h="756406">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26" name="Rectangle 5">
                  <a:extLst>
                    <a:ext uri="{FF2B5EF4-FFF2-40B4-BE49-F238E27FC236}">
                      <a16:creationId xmlns:a16="http://schemas.microsoft.com/office/drawing/2014/main" id="{3D989262-50C4-4720-8063-C03A3467268D}"/>
                    </a:ext>
                  </a:extLst>
                </p:cNvPr>
                <p:cNvSpPr/>
                <p:nvPr/>
              </p:nvSpPr>
              <p:spPr>
                <a:xfrm rot="420000">
                  <a:off x="4024345" y="2162409"/>
                  <a:ext cx="420470" cy="781241"/>
                </a:xfrm>
                <a:custGeom>
                  <a:avLst/>
                  <a:gdLst/>
                  <a:ahLst/>
                  <a:cxnLst/>
                  <a:rect l="l" t="t" r="r" b="b"/>
                  <a:pathLst>
                    <a:path w="420470" h="781241">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8">
                  <a:extLst>
                    <a:ext uri="{FF2B5EF4-FFF2-40B4-BE49-F238E27FC236}">
                      <a16:creationId xmlns:a16="http://schemas.microsoft.com/office/drawing/2014/main" id="{1EAEB101-1DB7-4F2C-9A77-3B927B31D88E}"/>
                    </a:ext>
                  </a:extLst>
                </p:cNvPr>
                <p:cNvSpPr/>
                <p:nvPr/>
              </p:nvSpPr>
              <p:spPr>
                <a:xfrm rot="420000">
                  <a:off x="4205851" y="2209391"/>
                  <a:ext cx="462473" cy="775132"/>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16">
                  <a:extLst>
                    <a:ext uri="{FF2B5EF4-FFF2-40B4-BE49-F238E27FC236}">
                      <a16:creationId xmlns:a16="http://schemas.microsoft.com/office/drawing/2014/main" id="{0F653ABC-032F-4CBE-B35D-32D0E3D0E330}"/>
                    </a:ext>
                  </a:extLst>
                </p:cNvPr>
                <p:cNvSpPr/>
                <p:nvPr/>
              </p:nvSpPr>
              <p:spPr>
                <a:xfrm rot="13137237">
                  <a:off x="4000691" y="2686142"/>
                  <a:ext cx="217656" cy="166388"/>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Group 28">
                  <a:extLst>
                    <a:ext uri="{FF2B5EF4-FFF2-40B4-BE49-F238E27FC236}">
                      <a16:creationId xmlns:a16="http://schemas.microsoft.com/office/drawing/2014/main" id="{8C059023-036E-42E2-A4D2-1D7AB23DFBCA}"/>
                    </a:ext>
                  </a:extLst>
                </p:cNvPr>
                <p:cNvGrpSpPr/>
                <p:nvPr/>
              </p:nvGrpSpPr>
              <p:grpSpPr>
                <a:xfrm>
                  <a:off x="4275991" y="1800648"/>
                  <a:ext cx="342000" cy="342000"/>
                  <a:chOff x="4915373" y="1633391"/>
                  <a:chExt cx="342000" cy="342000"/>
                </a:xfrm>
              </p:grpSpPr>
              <p:sp>
                <p:nvSpPr>
                  <p:cNvPr id="32" name="Oval 31">
                    <a:extLst>
                      <a:ext uri="{FF2B5EF4-FFF2-40B4-BE49-F238E27FC236}">
                        <a16:creationId xmlns:a16="http://schemas.microsoft.com/office/drawing/2014/main" id="{B928C39F-FA8F-43AF-866B-5628E61C340D}"/>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EA05FF83-5E4C-4616-A25F-AD60E8FE3208}"/>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9EAD363-3747-4E8F-8FF8-357FB26A9D15}"/>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Block Arc 3">
                  <a:extLst>
                    <a:ext uri="{FF2B5EF4-FFF2-40B4-BE49-F238E27FC236}">
                      <a16:creationId xmlns:a16="http://schemas.microsoft.com/office/drawing/2014/main" id="{BCF345C4-1E85-4DFF-9700-A85866C54E2C}"/>
                    </a:ext>
                  </a:extLst>
                </p:cNvPr>
                <p:cNvSpPr/>
                <p:nvPr/>
              </p:nvSpPr>
              <p:spPr>
                <a:xfrm>
                  <a:off x="2821941" y="605499"/>
                  <a:ext cx="3131677" cy="3396957"/>
                </a:xfrm>
                <a:custGeom>
                  <a:avLst/>
                  <a:gdLst>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58032 w 3131677"/>
                    <a:gd name="connsiteY32" fmla="*/ 447003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29698 w 3131677"/>
                    <a:gd name="connsiteY3" fmla="*/ 820183 h 3396957"/>
                    <a:gd name="connsiteX4" fmla="*/ 1591027 w 3131677"/>
                    <a:gd name="connsiteY4" fmla="*/ 3358947 h 3396957"/>
                    <a:gd name="connsiteX5" fmla="*/ 1422101 w 3131677"/>
                    <a:gd name="connsiteY5" fmla="*/ 3350668 h 3396957"/>
                    <a:gd name="connsiteX6" fmla="*/ 0 w 3131677"/>
                    <a:gd name="connsiteY6" fmla="*/ 877013 h 3396957"/>
                    <a:gd name="connsiteX7" fmla="*/ 2721 w 3131677"/>
                    <a:gd name="connsiteY7" fmla="*/ 876880 h 3396957"/>
                    <a:gd name="connsiteX8" fmla="*/ 832835 w 3131677"/>
                    <a:gd name="connsiteY8" fmla="*/ 698 h 3396957"/>
                    <a:gd name="connsiteX9" fmla="*/ 1728735 w 3131677"/>
                    <a:gd name="connsiteY9" fmla="*/ 814420 h 3396957"/>
                    <a:gd name="connsiteX10" fmla="*/ 1967691 w 3131677"/>
                    <a:gd name="connsiteY10" fmla="*/ 1169414 h 3396957"/>
                    <a:gd name="connsiteX11" fmla="*/ 1970030 w 3131677"/>
                    <a:gd name="connsiteY11" fmla="*/ 1169701 h 3396957"/>
                    <a:gd name="connsiteX12" fmla="*/ 1908601 w 3131677"/>
                    <a:gd name="connsiteY12" fmla="*/ 1670000 h 3396957"/>
                    <a:gd name="connsiteX13" fmla="*/ 1813208 w 3131677"/>
                    <a:gd name="connsiteY13" fmla="*/ 1658287 h 3396957"/>
                    <a:gd name="connsiteX14" fmla="*/ 1874637 w 3131677"/>
                    <a:gd name="connsiteY14" fmla="*/ 1157988 h 3396957"/>
                    <a:gd name="connsiteX15" fmla="*/ 1875030 w 3131677"/>
                    <a:gd name="connsiteY15" fmla="*/ 1158036 h 3396957"/>
                    <a:gd name="connsiteX16" fmla="*/ 1667467 w 3131677"/>
                    <a:gd name="connsiteY16" fmla="*/ 894447 h 3396957"/>
                    <a:gd name="connsiteX17" fmla="*/ 1386487 w 3131677"/>
                    <a:gd name="connsiteY17" fmla="*/ 1080881 h 3396957"/>
                    <a:gd name="connsiteX18" fmla="*/ 1331506 w 3131677"/>
                    <a:gd name="connsiteY18" fmla="*/ 1562990 h 3396957"/>
                    <a:gd name="connsiteX19" fmla="*/ 1236015 w 3131677"/>
                    <a:gd name="connsiteY19" fmla="*/ 1552100 h 3396957"/>
                    <a:gd name="connsiteX20" fmla="*/ 1293128 w 3131677"/>
                    <a:gd name="connsiteY20" fmla="*/ 1051290 h 3396957"/>
                    <a:gd name="connsiteX21" fmla="*/ 1297866 w 3131677"/>
                    <a:gd name="connsiteY21" fmla="*/ 1051831 h 3396957"/>
                    <a:gd name="connsiteX22" fmla="*/ 1597750 w 3131677"/>
                    <a:gd name="connsiteY22" fmla="*/ 799994 h 3396957"/>
                    <a:gd name="connsiteX23" fmla="*/ 837781 w 3131677"/>
                    <a:gd name="connsiteY23" fmla="*/ 128299 h 3396957"/>
                    <a:gd name="connsiteX24" fmla="*/ 130146 w 3131677"/>
                    <a:gd name="connsiteY24" fmla="*/ 883003 h 3396957"/>
                    <a:gd name="connsiteX25" fmla="*/ 126314 w 3131677"/>
                    <a:gd name="connsiteY25" fmla="*/ 883101 h 3396957"/>
                    <a:gd name="connsiteX26" fmla="*/ 1483472 w 3131677"/>
                    <a:gd name="connsiteY26" fmla="*/ 3239643 h 3396957"/>
                    <a:gd name="connsiteX27" fmla="*/ 1535793 w 3131677"/>
                    <a:gd name="connsiteY27" fmla="*/ 3248051 h 3396957"/>
                    <a:gd name="connsiteX28" fmla="*/ 3004583 w 3131677"/>
                    <a:gd name="connsiteY28" fmla="*/ 825938 h 3396957"/>
                    <a:gd name="connsiteX29" fmla="*/ 3004153 w 3131677"/>
                    <a:gd name="connsiteY29" fmla="*/ 825960 h 3396957"/>
                    <a:gd name="connsiteX30" fmla="*/ 2483327 w 3131677"/>
                    <a:gd name="connsiteY30" fmla="*/ 159704 h 3396957"/>
                    <a:gd name="connsiteX31" fmla="*/ 1642689 w 3131677"/>
                    <a:gd name="connsiteY31" fmla="*/ 459276 h 3396957"/>
                    <a:gd name="connsiteX32" fmla="*/ 1568131 w 3131677"/>
                    <a:gd name="connsiteY32" fmla="*/ 348932 h 3396957"/>
                    <a:gd name="connsiteX33" fmla="*/ 2257049 w 3131677"/>
                    <a:gd name="connsiteY33" fmla="*/ 80 h 33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1677" h="339695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1" name="Oval 10">
                  <a:extLst>
                    <a:ext uri="{FF2B5EF4-FFF2-40B4-BE49-F238E27FC236}">
                      <a16:creationId xmlns:a16="http://schemas.microsoft.com/office/drawing/2014/main" id="{2C388ECD-9414-4077-A517-1F7094D60523}"/>
                    </a:ext>
                  </a:extLst>
                </p:cNvPr>
                <p:cNvSpPr/>
                <p:nvPr/>
              </p:nvSpPr>
              <p:spPr>
                <a:xfrm>
                  <a:off x="4376150" y="2733371"/>
                  <a:ext cx="217657" cy="166388"/>
                </a:xfrm>
                <a:custGeom>
                  <a:avLst/>
                  <a:gdLst/>
                  <a:ahLst/>
                  <a:cxnLst/>
                  <a:rect l="l" t="t" r="r" b="b"/>
                  <a:pathLst>
                    <a:path w="217657" h="166388">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9" name="Group 18">
              <a:extLst>
                <a:ext uri="{FF2B5EF4-FFF2-40B4-BE49-F238E27FC236}">
                  <a16:creationId xmlns:a16="http://schemas.microsoft.com/office/drawing/2014/main" id="{332FCE22-4874-489F-8D41-79EF5B227DA0}"/>
                </a:ext>
              </a:extLst>
            </p:cNvPr>
            <p:cNvGrpSpPr/>
            <p:nvPr/>
          </p:nvGrpSpPr>
          <p:grpSpPr>
            <a:xfrm rot="20881907">
              <a:off x="6349088" y="2617695"/>
              <a:ext cx="201600" cy="201600"/>
              <a:chOff x="5692579" y="2456484"/>
              <a:chExt cx="201600" cy="201600"/>
            </a:xfrm>
          </p:grpSpPr>
          <p:sp>
            <p:nvSpPr>
              <p:cNvPr id="20" name="Chord 19">
                <a:extLst>
                  <a:ext uri="{FF2B5EF4-FFF2-40B4-BE49-F238E27FC236}">
                    <a16:creationId xmlns:a16="http://schemas.microsoft.com/office/drawing/2014/main" id="{16DE0D62-1B4F-4342-A46F-1CE7C3D518EE}"/>
                  </a:ext>
                </a:extLst>
              </p:cNvPr>
              <p:cNvSpPr/>
              <p:nvPr/>
            </p:nvSpPr>
            <p:spPr>
              <a:xfrm>
                <a:off x="5692579" y="2456484"/>
                <a:ext cx="201600" cy="201600"/>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Chord 20">
                <a:extLst>
                  <a:ext uri="{FF2B5EF4-FFF2-40B4-BE49-F238E27FC236}">
                    <a16:creationId xmlns:a16="http://schemas.microsoft.com/office/drawing/2014/main" id="{B7EC0AFA-555C-49F1-803F-F10105A90A4C}"/>
                  </a:ext>
                </a:extLst>
              </p:cNvPr>
              <p:cNvSpPr/>
              <p:nvPr/>
            </p:nvSpPr>
            <p:spPr>
              <a:xfrm>
                <a:off x="5692579" y="2456484"/>
                <a:ext cx="201600" cy="201600"/>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pic>
        <p:nvPicPr>
          <p:cNvPr id="38" name="Imag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262" y="3988915"/>
            <a:ext cx="326672" cy="326672"/>
          </a:xfrm>
          <a:prstGeom prst="rect">
            <a:avLst/>
          </a:prstGeom>
        </p:spPr>
      </p:pic>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613" y="3968605"/>
            <a:ext cx="334727" cy="358636"/>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859" y="3930864"/>
            <a:ext cx="369832" cy="396249"/>
          </a:xfrm>
          <a:prstGeom prst="rect">
            <a:avLst/>
          </a:prstGeom>
        </p:spPr>
      </p:pic>
    </p:spTree>
    <p:extLst>
      <p:ext uri="{BB962C8B-B14F-4D97-AF65-F5344CB8AC3E}">
        <p14:creationId xmlns:p14="http://schemas.microsoft.com/office/powerpoint/2010/main" val="333700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fr-FR" dirty="0"/>
              <a:t>HOSPITAL MANAGEMENT SYSTEM ADVANTAGES</a:t>
            </a:r>
            <a:endParaRPr lang="en-US" dirty="0"/>
          </a:p>
        </p:txBody>
      </p:sp>
      <p:sp>
        <p:nvSpPr>
          <p:cNvPr id="3" name="Oval 2">
            <a:extLst>
              <a:ext uri="{FF2B5EF4-FFF2-40B4-BE49-F238E27FC236}">
                <a16:creationId xmlns:a16="http://schemas.microsoft.com/office/drawing/2014/main" id="{14AC1D12-1C92-4C5D-9810-9C6916092C56}"/>
              </a:ext>
            </a:extLst>
          </p:cNvPr>
          <p:cNvSpPr/>
          <p:nvPr/>
        </p:nvSpPr>
        <p:spPr>
          <a:xfrm>
            <a:off x="9957308" y="3174689"/>
            <a:ext cx="1152000" cy="115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Block Arc 3">
            <a:extLst>
              <a:ext uri="{FF2B5EF4-FFF2-40B4-BE49-F238E27FC236}">
                <a16:creationId xmlns:a16="http://schemas.microsoft.com/office/drawing/2014/main" id="{7A247BB3-90F7-4D37-BAF5-37B7376CEAFC}"/>
              </a:ext>
            </a:extLst>
          </p:cNvPr>
          <p:cNvSpPr/>
          <p:nvPr/>
        </p:nvSpPr>
        <p:spPr>
          <a:xfrm rot="5400000">
            <a:off x="2774244" y="2421556"/>
            <a:ext cx="914400" cy="914400"/>
          </a:xfrm>
          <a:prstGeom prst="blockArc">
            <a:avLst>
              <a:gd name="adj1" fmla="val 16153352"/>
              <a:gd name="adj2" fmla="val 50347"/>
              <a:gd name="adj3" fmla="val 13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C3CE3154-2AA2-493C-AF85-FBB53E6E2B3A}"/>
              </a:ext>
            </a:extLst>
          </p:cNvPr>
          <p:cNvSpPr/>
          <p:nvPr/>
        </p:nvSpPr>
        <p:spPr>
          <a:xfrm>
            <a:off x="0" y="3209330"/>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F7FD9923-22B2-45B8-BAE8-A9CE653E2C84}"/>
              </a:ext>
            </a:extLst>
          </p:cNvPr>
          <p:cNvSpPr/>
          <p:nvPr/>
        </p:nvSpPr>
        <p:spPr>
          <a:xfrm>
            <a:off x="3497470" y="2659620"/>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6">
            <a:extLst>
              <a:ext uri="{FF2B5EF4-FFF2-40B4-BE49-F238E27FC236}">
                <a16:creationId xmlns:a16="http://schemas.microsoft.com/office/drawing/2014/main" id="{840E6539-60F1-4285-9D32-35C7B674D863}"/>
              </a:ext>
            </a:extLst>
          </p:cNvPr>
          <p:cNvSpPr/>
          <p:nvPr/>
        </p:nvSpPr>
        <p:spPr>
          <a:xfrm rot="5400000">
            <a:off x="5382527" y="2573956"/>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Rectangle 7">
            <a:extLst>
              <a:ext uri="{FF2B5EF4-FFF2-40B4-BE49-F238E27FC236}">
                <a16:creationId xmlns:a16="http://schemas.microsoft.com/office/drawing/2014/main" id="{24019D32-6FF6-47F5-9BB7-30AFA82E7F9C}"/>
              </a:ext>
            </a:extLst>
          </p:cNvPr>
          <p:cNvSpPr/>
          <p:nvPr/>
        </p:nvSpPr>
        <p:spPr>
          <a:xfrm>
            <a:off x="-1" y="3361730"/>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5A163A25-0953-43D6-A70A-8280F6D044D6}"/>
              </a:ext>
            </a:extLst>
          </p:cNvPr>
          <p:cNvSpPr/>
          <p:nvPr/>
        </p:nvSpPr>
        <p:spPr>
          <a:xfrm rot="16200000">
            <a:off x="6151759" y="2898858"/>
            <a:ext cx="166037"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612B519F-1849-4F58-8BFB-B124A0CA2F35}"/>
              </a:ext>
            </a:extLst>
          </p:cNvPr>
          <p:cNvSpPr/>
          <p:nvPr/>
        </p:nvSpPr>
        <p:spPr>
          <a:xfrm>
            <a:off x="6108454" y="2670402"/>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0">
            <a:extLst>
              <a:ext uri="{FF2B5EF4-FFF2-40B4-BE49-F238E27FC236}">
                <a16:creationId xmlns:a16="http://schemas.microsoft.com/office/drawing/2014/main" id="{16B1B03B-C8C8-45D0-8E35-EF21560EFDD1}"/>
              </a:ext>
            </a:extLst>
          </p:cNvPr>
          <p:cNvSpPr/>
          <p:nvPr/>
        </p:nvSpPr>
        <p:spPr>
          <a:xfrm rot="5400000">
            <a:off x="8043376" y="2726356"/>
            <a:ext cx="914400" cy="914400"/>
          </a:xfrm>
          <a:prstGeom prst="blockArc">
            <a:avLst>
              <a:gd name="adj1" fmla="val 16260309"/>
              <a:gd name="adj2" fmla="val 21515221"/>
              <a:gd name="adj3" fmla="val 139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11">
            <a:extLst>
              <a:ext uri="{FF2B5EF4-FFF2-40B4-BE49-F238E27FC236}">
                <a16:creationId xmlns:a16="http://schemas.microsoft.com/office/drawing/2014/main" id="{EA1BC025-EC65-40BB-9F83-DA4161348935}"/>
              </a:ext>
            </a:extLst>
          </p:cNvPr>
          <p:cNvSpPr/>
          <p:nvPr/>
        </p:nvSpPr>
        <p:spPr>
          <a:xfrm>
            <a:off x="1" y="3514130"/>
            <a:ext cx="8542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2F68C005-C9CF-4521-922F-306E1AEB03B3}"/>
              </a:ext>
            </a:extLst>
          </p:cNvPr>
          <p:cNvSpPr/>
          <p:nvPr/>
        </p:nvSpPr>
        <p:spPr>
          <a:xfrm rot="16200000">
            <a:off x="8733580" y="2981878"/>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Isosceles Triangle 13">
            <a:extLst>
              <a:ext uri="{FF2B5EF4-FFF2-40B4-BE49-F238E27FC236}">
                <a16:creationId xmlns:a16="http://schemas.microsoft.com/office/drawing/2014/main" id="{7972CA9C-9C00-49DE-84A7-0E659A921543}"/>
              </a:ext>
            </a:extLst>
          </p:cNvPr>
          <p:cNvSpPr/>
          <p:nvPr/>
        </p:nvSpPr>
        <p:spPr>
          <a:xfrm>
            <a:off x="8768197" y="2670402"/>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id="{E58C570C-709D-4981-9F84-7000FAAED45C}"/>
              </a:ext>
            </a:extLst>
          </p:cNvPr>
          <p:cNvSpPr/>
          <p:nvPr/>
        </p:nvSpPr>
        <p:spPr>
          <a:xfrm>
            <a:off x="1" y="3671036"/>
            <a:ext cx="9514847" cy="1266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Isosceles Triangle 15">
            <a:extLst>
              <a:ext uri="{FF2B5EF4-FFF2-40B4-BE49-F238E27FC236}">
                <a16:creationId xmlns:a16="http://schemas.microsoft.com/office/drawing/2014/main" id="{DC4706D6-CA66-4FC7-82C9-656B41C18590}"/>
              </a:ext>
            </a:extLst>
          </p:cNvPr>
          <p:cNvSpPr/>
          <p:nvPr/>
        </p:nvSpPr>
        <p:spPr>
          <a:xfrm rot="5400000">
            <a:off x="9464417" y="3623106"/>
            <a:ext cx="258081" cy="22248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Block Arc 16">
            <a:extLst>
              <a:ext uri="{FF2B5EF4-FFF2-40B4-BE49-F238E27FC236}">
                <a16:creationId xmlns:a16="http://schemas.microsoft.com/office/drawing/2014/main" id="{950B73BB-D817-4E83-AE0B-59882CF7487F}"/>
              </a:ext>
            </a:extLst>
          </p:cNvPr>
          <p:cNvSpPr/>
          <p:nvPr/>
        </p:nvSpPr>
        <p:spPr>
          <a:xfrm rot="16200000" flipV="1">
            <a:off x="8048815" y="3825684"/>
            <a:ext cx="914400" cy="914400"/>
          </a:xfrm>
          <a:prstGeom prst="blockArc">
            <a:avLst>
              <a:gd name="adj1" fmla="val 16260309"/>
              <a:gd name="adj2" fmla="val 110065"/>
              <a:gd name="adj3" fmla="val 13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Rectangle 17">
            <a:extLst>
              <a:ext uri="{FF2B5EF4-FFF2-40B4-BE49-F238E27FC236}">
                <a16:creationId xmlns:a16="http://schemas.microsoft.com/office/drawing/2014/main" id="{E5F7DAEB-B95F-417C-A145-72863966A31B}"/>
              </a:ext>
            </a:extLst>
          </p:cNvPr>
          <p:cNvSpPr/>
          <p:nvPr/>
        </p:nvSpPr>
        <p:spPr>
          <a:xfrm flipV="1">
            <a:off x="1" y="3825684"/>
            <a:ext cx="8506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C00EBB67-BDBB-49E2-A683-D44B88688DD2}"/>
              </a:ext>
            </a:extLst>
          </p:cNvPr>
          <p:cNvSpPr/>
          <p:nvPr/>
        </p:nvSpPr>
        <p:spPr>
          <a:xfrm rot="16200000">
            <a:off x="8733580" y="4360514"/>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19">
            <a:extLst>
              <a:ext uri="{FF2B5EF4-FFF2-40B4-BE49-F238E27FC236}">
                <a16:creationId xmlns:a16="http://schemas.microsoft.com/office/drawing/2014/main" id="{E62AF393-6237-4931-904B-A9A49725B2B3}"/>
              </a:ext>
            </a:extLst>
          </p:cNvPr>
          <p:cNvSpPr/>
          <p:nvPr/>
        </p:nvSpPr>
        <p:spPr>
          <a:xfrm rot="10800000">
            <a:off x="8768197" y="4575809"/>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Block Arc 20">
            <a:extLst>
              <a:ext uri="{FF2B5EF4-FFF2-40B4-BE49-F238E27FC236}">
                <a16:creationId xmlns:a16="http://schemas.microsoft.com/office/drawing/2014/main" id="{E81BBE1B-853F-483A-8514-0C5C36313F43}"/>
              </a:ext>
            </a:extLst>
          </p:cNvPr>
          <p:cNvSpPr/>
          <p:nvPr/>
        </p:nvSpPr>
        <p:spPr>
          <a:xfrm rot="16200000" flipV="1">
            <a:off x="5383690" y="3983019"/>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48B61D7-F645-4765-BFC2-7FC6244D9276}"/>
              </a:ext>
            </a:extLst>
          </p:cNvPr>
          <p:cNvSpPr/>
          <p:nvPr/>
        </p:nvSpPr>
        <p:spPr>
          <a:xfrm flipV="1">
            <a:off x="0" y="3966249"/>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22">
            <a:extLst>
              <a:ext uri="{FF2B5EF4-FFF2-40B4-BE49-F238E27FC236}">
                <a16:creationId xmlns:a16="http://schemas.microsoft.com/office/drawing/2014/main" id="{3FF28F2E-04DB-4729-96BA-6041CC56AA47}"/>
              </a:ext>
            </a:extLst>
          </p:cNvPr>
          <p:cNvSpPr/>
          <p:nvPr/>
        </p:nvSpPr>
        <p:spPr>
          <a:xfrm rot="16200000">
            <a:off x="6158776" y="4442672"/>
            <a:ext cx="152002"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Isosceles Triangle 23">
            <a:extLst>
              <a:ext uri="{FF2B5EF4-FFF2-40B4-BE49-F238E27FC236}">
                <a16:creationId xmlns:a16="http://schemas.microsoft.com/office/drawing/2014/main" id="{E33017D6-0039-405A-B8FB-F840E4602690}"/>
              </a:ext>
            </a:extLst>
          </p:cNvPr>
          <p:cNvSpPr/>
          <p:nvPr/>
        </p:nvSpPr>
        <p:spPr>
          <a:xfrm rot="10800000">
            <a:off x="6115132" y="4582041"/>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Block Arc 24">
            <a:extLst>
              <a:ext uri="{FF2B5EF4-FFF2-40B4-BE49-F238E27FC236}">
                <a16:creationId xmlns:a16="http://schemas.microsoft.com/office/drawing/2014/main" id="{A16044D1-A9B3-41CE-8CD8-60CDDE9FEA13}"/>
              </a:ext>
            </a:extLst>
          </p:cNvPr>
          <p:cNvSpPr/>
          <p:nvPr/>
        </p:nvSpPr>
        <p:spPr>
          <a:xfrm rot="16200000" flipV="1">
            <a:off x="2774244" y="4142038"/>
            <a:ext cx="914400" cy="914400"/>
          </a:xfrm>
          <a:prstGeom prst="blockArc">
            <a:avLst>
              <a:gd name="adj1" fmla="val 16153352"/>
              <a:gd name="adj2" fmla="val 21526963"/>
              <a:gd name="adj3" fmla="val 138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ectangle 25">
            <a:extLst>
              <a:ext uri="{FF2B5EF4-FFF2-40B4-BE49-F238E27FC236}">
                <a16:creationId xmlns:a16="http://schemas.microsoft.com/office/drawing/2014/main" id="{2246EB35-88A0-4882-9546-20236BF54AA1}"/>
              </a:ext>
            </a:extLst>
          </p:cNvPr>
          <p:cNvSpPr/>
          <p:nvPr/>
        </p:nvSpPr>
        <p:spPr>
          <a:xfrm flipV="1">
            <a:off x="1" y="4142038"/>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Isosceles Triangle 26">
            <a:extLst>
              <a:ext uri="{FF2B5EF4-FFF2-40B4-BE49-F238E27FC236}">
                <a16:creationId xmlns:a16="http://schemas.microsoft.com/office/drawing/2014/main" id="{7FDF5CC5-7C84-43B5-8B4C-1DAFEAA80ABD}"/>
              </a:ext>
            </a:extLst>
          </p:cNvPr>
          <p:cNvSpPr/>
          <p:nvPr/>
        </p:nvSpPr>
        <p:spPr>
          <a:xfrm rot="10800000">
            <a:off x="3497470" y="4581986"/>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8DB4645F-869B-4ACD-9FDE-2D647FC481AD}"/>
              </a:ext>
            </a:extLst>
          </p:cNvPr>
          <p:cNvSpPr/>
          <p:nvPr/>
        </p:nvSpPr>
        <p:spPr>
          <a:xfrm>
            <a:off x="3188437" y="490566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75852399-C3D3-41EA-B86E-3D6DAD95089A}"/>
              </a:ext>
            </a:extLst>
          </p:cNvPr>
          <p:cNvSpPr/>
          <p:nvPr/>
        </p:nvSpPr>
        <p:spPr>
          <a:xfrm>
            <a:off x="3188437" y="1752269"/>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10F64A25-87D5-4DFC-B4D9-D4648453BAC4}"/>
              </a:ext>
            </a:extLst>
          </p:cNvPr>
          <p:cNvSpPr/>
          <p:nvPr/>
        </p:nvSpPr>
        <p:spPr>
          <a:xfrm>
            <a:off x="5841305" y="175226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91A9A98C-B7F2-495E-9189-DDD70A7159B2}"/>
              </a:ext>
            </a:extLst>
          </p:cNvPr>
          <p:cNvSpPr/>
          <p:nvPr/>
        </p:nvSpPr>
        <p:spPr>
          <a:xfrm>
            <a:off x="8494173" y="1752269"/>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12DE7215-5203-476B-A566-51D6000D3BC1}"/>
              </a:ext>
            </a:extLst>
          </p:cNvPr>
          <p:cNvSpPr/>
          <p:nvPr/>
        </p:nvSpPr>
        <p:spPr>
          <a:xfrm>
            <a:off x="5841305" y="4905663"/>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665699DE-653A-499D-888A-7EE201B6405D}"/>
              </a:ext>
            </a:extLst>
          </p:cNvPr>
          <p:cNvSpPr/>
          <p:nvPr/>
        </p:nvSpPr>
        <p:spPr>
          <a:xfrm>
            <a:off x="8494173" y="4905663"/>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1978DF63-AA07-4701-9712-9FA1BF3E7DE8}"/>
              </a:ext>
            </a:extLst>
          </p:cNvPr>
          <p:cNvGrpSpPr/>
          <p:nvPr/>
        </p:nvGrpSpPr>
        <p:grpSpPr>
          <a:xfrm>
            <a:off x="9730111" y="4386682"/>
            <a:ext cx="1594207" cy="1500406"/>
            <a:chOff x="1388878" y="3698889"/>
            <a:chExt cx="1594207" cy="1500406"/>
          </a:xfrm>
        </p:grpSpPr>
        <p:sp>
          <p:nvSpPr>
            <p:cNvPr id="35" name="TextBox 34">
              <a:extLst>
                <a:ext uri="{FF2B5EF4-FFF2-40B4-BE49-F238E27FC236}">
                  <a16:creationId xmlns:a16="http://schemas.microsoft.com/office/drawing/2014/main" id="{760117C3-9BFD-4C1F-967C-950EEFED02B4}"/>
                </a:ext>
              </a:extLst>
            </p:cNvPr>
            <p:cNvSpPr txBox="1"/>
            <p:nvPr/>
          </p:nvSpPr>
          <p:spPr>
            <a:xfrm>
              <a:off x="1391543" y="3698889"/>
              <a:ext cx="1591542" cy="276999"/>
            </a:xfrm>
            <a:prstGeom prst="rect">
              <a:avLst/>
            </a:prstGeom>
            <a:noFill/>
          </p:spPr>
          <p:txBody>
            <a:bodyPr wrap="square" rtlCol="0">
              <a:spAutoFit/>
            </a:bodyPr>
            <a:lstStyle/>
            <a:p>
              <a:pPr algn="ctr"/>
              <a:r>
                <a:rPr lang="fr-FR" sz="1200" dirty="0"/>
                <a:t>Patient self-service</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ACF1A24-1DAB-442D-8BDF-FB9E826F3701}"/>
                </a:ext>
              </a:extLst>
            </p:cNvPr>
            <p:cNvSpPr txBox="1"/>
            <p:nvPr/>
          </p:nvSpPr>
          <p:spPr>
            <a:xfrm>
              <a:off x="1388878" y="3814300"/>
              <a:ext cx="1591542" cy="1384995"/>
            </a:xfrm>
            <a:prstGeom prst="rect">
              <a:avLst/>
            </a:prstGeom>
            <a:noFill/>
          </p:spPr>
          <p:txBody>
            <a:bodyPr wrap="square" rtlCol="0">
              <a:spAutoFit/>
            </a:bodyPr>
            <a:lstStyle/>
            <a:p>
              <a:pPr algn="ctr"/>
              <a:r>
                <a:rPr lang="en-US" sz="1200" dirty="0">
                  <a:solidFill>
                    <a:schemeClr val="accent3">
                      <a:lumMod val="75000"/>
                    </a:schemeClr>
                  </a:solidFill>
                </a:rPr>
                <a:t/>
              </a:r>
              <a:br>
                <a:rPr lang="en-US" sz="1200" dirty="0">
                  <a:solidFill>
                    <a:schemeClr val="accent3">
                      <a:lumMod val="75000"/>
                    </a:schemeClr>
                  </a:solidFill>
                </a:rPr>
              </a:br>
              <a:r>
                <a:rPr lang="en-US" sz="1200" dirty="0">
                  <a:solidFill>
                    <a:schemeClr val="accent3">
                      <a:lumMod val="75000"/>
                    </a:schemeClr>
                  </a:solidFill>
                </a:rPr>
                <a:t>Patients have their own system accounts where the list of various actions can be performed</a:t>
              </a:r>
              <a:endParaRPr lang="ko-KR" altLang="en-US" sz="1200" dirty="0">
                <a:solidFill>
                  <a:schemeClr val="accent3">
                    <a:lumMod val="75000"/>
                  </a:schemeClr>
                </a:solidFill>
                <a:cs typeface="Arial" pitchFamily="34" charset="0"/>
              </a:endParaRPr>
            </a:p>
          </p:txBody>
        </p:sp>
      </p:grpSp>
      <p:grpSp>
        <p:nvGrpSpPr>
          <p:cNvPr id="37" name="Group 36">
            <a:extLst>
              <a:ext uri="{FF2B5EF4-FFF2-40B4-BE49-F238E27FC236}">
                <a16:creationId xmlns:a16="http://schemas.microsoft.com/office/drawing/2014/main" id="{E093A963-ABA4-4EA2-B847-E1F35F28E3CD}"/>
              </a:ext>
            </a:extLst>
          </p:cNvPr>
          <p:cNvGrpSpPr/>
          <p:nvPr/>
        </p:nvGrpSpPr>
        <p:grpSpPr>
          <a:xfrm>
            <a:off x="6585893" y="1627497"/>
            <a:ext cx="1912354" cy="1107996"/>
            <a:chOff x="2469953" y="4009798"/>
            <a:chExt cx="1561844" cy="1107996"/>
          </a:xfrm>
        </p:grpSpPr>
        <p:sp>
          <p:nvSpPr>
            <p:cNvPr id="38" name="TextBox 37">
              <a:extLst>
                <a:ext uri="{FF2B5EF4-FFF2-40B4-BE49-F238E27FC236}">
                  <a16:creationId xmlns:a16="http://schemas.microsoft.com/office/drawing/2014/main" id="{46370689-87C1-4255-BAF1-D17544E42737}"/>
                </a:ext>
              </a:extLst>
            </p:cNvPr>
            <p:cNvSpPr txBox="1"/>
            <p:nvPr/>
          </p:nvSpPr>
          <p:spPr>
            <a:xfrm>
              <a:off x="2718646" y="4286797"/>
              <a:ext cx="1313151" cy="830997"/>
            </a:xfrm>
            <a:prstGeom prst="rect">
              <a:avLst/>
            </a:prstGeom>
            <a:noFill/>
          </p:spPr>
          <p:txBody>
            <a:bodyPr wrap="square" rtlCol="0">
              <a:spAutoFit/>
            </a:bodyPr>
            <a:lstStyle/>
            <a:p>
              <a:pPr algn="ctr"/>
              <a:r>
                <a:rPr lang="en-US" sz="1200" dirty="0">
                  <a:solidFill>
                    <a:schemeClr val="accent3">
                      <a:lumMod val="75000"/>
                    </a:schemeClr>
                  </a:solidFill>
                </a:rPr>
                <a:t>Hospitals authorities are able to manage their available resources</a:t>
              </a:r>
              <a:endParaRPr lang="ko-KR" altLang="en-US" sz="1200" dirty="0">
                <a:solidFill>
                  <a:schemeClr val="accent3">
                    <a:lumMod val="75000"/>
                  </a:schemeClr>
                </a:solidFill>
                <a:cs typeface="Arial" pitchFamily="34" charset="0"/>
              </a:endParaRPr>
            </a:p>
          </p:txBody>
        </p:sp>
        <p:sp>
          <p:nvSpPr>
            <p:cNvPr id="39" name="TextBox 38">
              <a:extLst>
                <a:ext uri="{FF2B5EF4-FFF2-40B4-BE49-F238E27FC236}">
                  <a16:creationId xmlns:a16="http://schemas.microsoft.com/office/drawing/2014/main" id="{66A92D0C-E6BC-4687-BB7B-914D36E667E8}"/>
                </a:ext>
              </a:extLst>
            </p:cNvPr>
            <p:cNvSpPr txBox="1"/>
            <p:nvPr/>
          </p:nvSpPr>
          <p:spPr>
            <a:xfrm>
              <a:off x="2469953" y="4009798"/>
              <a:ext cx="1549263"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Facility management</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2BE18E0-3E41-4F3D-B815-FD7B52509375}"/>
              </a:ext>
            </a:extLst>
          </p:cNvPr>
          <p:cNvGrpSpPr/>
          <p:nvPr/>
        </p:nvGrpSpPr>
        <p:grpSpPr>
          <a:xfrm>
            <a:off x="3636078" y="1620226"/>
            <a:ext cx="2184930" cy="889094"/>
            <a:chOff x="2274945" y="4009798"/>
            <a:chExt cx="1784459" cy="889094"/>
          </a:xfrm>
        </p:grpSpPr>
        <p:sp>
          <p:nvSpPr>
            <p:cNvPr id="41" name="TextBox 40">
              <a:extLst>
                <a:ext uri="{FF2B5EF4-FFF2-40B4-BE49-F238E27FC236}">
                  <a16:creationId xmlns:a16="http://schemas.microsoft.com/office/drawing/2014/main" id="{AF7721BF-B346-48AB-B39E-15CF8730C478}"/>
                </a:ext>
              </a:extLst>
            </p:cNvPr>
            <p:cNvSpPr txBox="1"/>
            <p:nvPr/>
          </p:nvSpPr>
          <p:spPr>
            <a:xfrm>
              <a:off x="2684578" y="4252561"/>
              <a:ext cx="1313151" cy="646331"/>
            </a:xfrm>
            <a:prstGeom prst="rect">
              <a:avLst/>
            </a:prstGeom>
            <a:noFill/>
          </p:spPr>
          <p:txBody>
            <a:bodyPr wrap="square" rtlCol="0">
              <a:spAutoFit/>
            </a:bodyPr>
            <a:lstStyle/>
            <a:p>
              <a:pPr algn="ctr"/>
              <a:r>
                <a:rPr lang="en-US" sz="1200" dirty="0">
                  <a:solidFill>
                    <a:schemeClr val="accent3">
                      <a:lumMod val="75000"/>
                    </a:schemeClr>
                  </a:solidFill>
                </a:rPr>
                <a:t>Automation is one of the main benefits here</a:t>
              </a:r>
              <a:endParaRPr lang="ko-KR" altLang="en-US" sz="1200" dirty="0">
                <a:solidFill>
                  <a:schemeClr val="accent3">
                    <a:lumMod val="75000"/>
                  </a:schemeClr>
                </a:solidFill>
                <a:cs typeface="Arial" pitchFamily="34" charset="0"/>
              </a:endParaRPr>
            </a:p>
          </p:txBody>
        </p:sp>
        <p:sp>
          <p:nvSpPr>
            <p:cNvPr id="42" name="TextBox 41">
              <a:extLst>
                <a:ext uri="{FF2B5EF4-FFF2-40B4-BE49-F238E27FC236}">
                  <a16:creationId xmlns:a16="http://schemas.microsoft.com/office/drawing/2014/main" id="{384D35ED-1E47-4BDC-9916-C6A939AA39F9}"/>
                </a:ext>
              </a:extLst>
            </p:cNvPr>
            <p:cNvSpPr txBox="1"/>
            <p:nvPr/>
          </p:nvSpPr>
          <p:spPr>
            <a:xfrm>
              <a:off x="2274945" y="4009798"/>
              <a:ext cx="1784459"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Digital medical records</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26D61F9A-518E-4355-B8BE-6929A64AA228}"/>
              </a:ext>
            </a:extLst>
          </p:cNvPr>
          <p:cNvGrpSpPr/>
          <p:nvPr/>
        </p:nvGrpSpPr>
        <p:grpSpPr>
          <a:xfrm>
            <a:off x="1218839" y="1622856"/>
            <a:ext cx="1832736" cy="1107996"/>
            <a:chOff x="2534978" y="4009798"/>
            <a:chExt cx="1496819" cy="1107996"/>
          </a:xfrm>
        </p:grpSpPr>
        <p:sp>
          <p:nvSpPr>
            <p:cNvPr id="44" name="TextBox 43">
              <a:extLst>
                <a:ext uri="{FF2B5EF4-FFF2-40B4-BE49-F238E27FC236}">
                  <a16:creationId xmlns:a16="http://schemas.microsoft.com/office/drawing/2014/main" id="{45F0E237-03DB-4C74-A143-321F3345B75E}"/>
                </a:ext>
              </a:extLst>
            </p:cNvPr>
            <p:cNvSpPr txBox="1"/>
            <p:nvPr/>
          </p:nvSpPr>
          <p:spPr>
            <a:xfrm>
              <a:off x="2718646" y="4286797"/>
              <a:ext cx="1313151" cy="830997"/>
            </a:xfrm>
            <a:prstGeom prst="rect">
              <a:avLst/>
            </a:prstGeom>
            <a:noFill/>
          </p:spPr>
          <p:txBody>
            <a:bodyPr wrap="square" rtlCol="0">
              <a:spAutoFit/>
            </a:bodyPr>
            <a:lstStyle/>
            <a:p>
              <a:pPr algn="ctr"/>
              <a:r>
                <a:rPr lang="en-US" sz="1200" dirty="0">
                  <a:solidFill>
                    <a:schemeClr val="accent3">
                      <a:lumMod val="75000"/>
                    </a:schemeClr>
                  </a:solidFill>
                </a:rPr>
                <a:t>As the services and interactions are improved in all possible ways</a:t>
              </a:r>
              <a:endParaRPr lang="ko-KR" altLang="en-US" sz="1200" dirty="0">
                <a:solidFill>
                  <a:schemeClr val="accent3">
                    <a:lumMod val="75000"/>
                  </a:schemeClr>
                </a:solidFill>
                <a:cs typeface="Arial" pitchFamily="34" charset="0"/>
              </a:endParaRPr>
            </a:p>
          </p:txBody>
        </p:sp>
        <p:sp>
          <p:nvSpPr>
            <p:cNvPr id="45" name="TextBox 44">
              <a:extLst>
                <a:ext uri="{FF2B5EF4-FFF2-40B4-BE49-F238E27FC236}">
                  <a16:creationId xmlns:a16="http://schemas.microsoft.com/office/drawing/2014/main" id="{1516B177-B17B-4355-A21F-AAA3D8BC25DD}"/>
                </a:ext>
              </a:extLst>
            </p:cNvPr>
            <p:cNvSpPr txBox="1"/>
            <p:nvPr/>
          </p:nvSpPr>
          <p:spPr>
            <a:xfrm>
              <a:off x="2534978" y="4009798"/>
              <a:ext cx="1484237"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Less time consuming</a:t>
              </a:r>
              <a:endParaRPr lang="ko-KR" altLang="en-US" sz="1200" dirty="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94D92492-E51D-4CE0-ACBB-28FB43508DFF}"/>
              </a:ext>
            </a:extLst>
          </p:cNvPr>
          <p:cNvGrpSpPr/>
          <p:nvPr/>
        </p:nvGrpSpPr>
        <p:grpSpPr>
          <a:xfrm>
            <a:off x="6787024" y="4732413"/>
            <a:ext cx="1609587" cy="1477328"/>
            <a:chOff x="2717227" y="4009798"/>
            <a:chExt cx="1314570" cy="1477328"/>
          </a:xfrm>
        </p:grpSpPr>
        <p:sp>
          <p:nvSpPr>
            <p:cNvPr id="47" name="TextBox 46">
              <a:extLst>
                <a:ext uri="{FF2B5EF4-FFF2-40B4-BE49-F238E27FC236}">
                  <a16:creationId xmlns:a16="http://schemas.microsoft.com/office/drawing/2014/main" id="{1ED28674-7D3C-41A7-895D-12421D919256}"/>
                </a:ext>
              </a:extLst>
            </p:cNvPr>
            <p:cNvSpPr txBox="1"/>
            <p:nvPr/>
          </p:nvSpPr>
          <p:spPr>
            <a:xfrm>
              <a:off x="2718646" y="4286797"/>
              <a:ext cx="1313151" cy="1200329"/>
            </a:xfrm>
            <a:prstGeom prst="rect">
              <a:avLst/>
            </a:prstGeom>
            <a:noFill/>
          </p:spPr>
          <p:txBody>
            <a:bodyPr wrap="square" rtlCol="0">
              <a:spAutoFit/>
            </a:bodyPr>
            <a:lstStyle/>
            <a:p>
              <a:pPr algn="ctr"/>
              <a:r>
                <a:rPr lang="en-US" sz="1200" dirty="0">
                  <a:solidFill>
                    <a:schemeClr val="accent3">
                      <a:lumMod val="75000"/>
                    </a:schemeClr>
                  </a:solidFill>
                </a:rPr>
                <a:t>It is vital to engage all of your employees for improved coordination and </a:t>
              </a:r>
              <a:r>
                <a:rPr lang="en-US" sz="1200" dirty="0" smtClean="0">
                  <a:solidFill>
                    <a:schemeClr val="accent3">
                      <a:lumMod val="75000"/>
                    </a:schemeClr>
                  </a:solidFill>
                </a:rPr>
                <a:t>teamwork.</a:t>
              </a:r>
              <a:endParaRPr lang="ko-KR" altLang="en-US" sz="1200" dirty="0">
                <a:solidFill>
                  <a:schemeClr val="accent3">
                    <a:lumMod val="75000"/>
                  </a:schemeClr>
                </a:solidFill>
                <a:cs typeface="Arial" pitchFamily="34" charset="0"/>
              </a:endParaRPr>
            </a:p>
          </p:txBody>
        </p:sp>
        <p:sp>
          <p:nvSpPr>
            <p:cNvPr id="48" name="TextBox 47">
              <a:extLst>
                <a:ext uri="{FF2B5EF4-FFF2-40B4-BE49-F238E27FC236}">
                  <a16:creationId xmlns:a16="http://schemas.microsoft.com/office/drawing/2014/main" id="{BCECD070-C474-4D33-8E74-0267E4CB677E}"/>
                </a:ext>
              </a:extLst>
            </p:cNvPr>
            <p:cNvSpPr txBox="1"/>
            <p:nvPr/>
          </p:nvSpPr>
          <p:spPr>
            <a:xfrm>
              <a:off x="2717227" y="4009798"/>
              <a:ext cx="1301988" cy="276999"/>
            </a:xfrm>
            <a:prstGeom prst="rect">
              <a:avLst/>
            </a:prstGeom>
            <a:noFill/>
          </p:spPr>
          <p:txBody>
            <a:bodyPr wrap="square" rtlCol="0">
              <a:spAutoFit/>
            </a:bodyPr>
            <a:lstStyle/>
            <a:p>
              <a:pPr algn="r"/>
              <a:r>
                <a:rPr lang="fr-FR" sz="1200" dirty="0"/>
                <a:t>Staff interaction</a:t>
              </a:r>
              <a:endParaRPr lang="ko-KR" altLang="en-US" sz="12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DDE6DCDA-3FA7-4B17-A0D2-F007C9580FAC}"/>
              </a:ext>
            </a:extLst>
          </p:cNvPr>
          <p:cNvGrpSpPr/>
          <p:nvPr/>
        </p:nvGrpSpPr>
        <p:grpSpPr>
          <a:xfrm>
            <a:off x="4084947" y="4732413"/>
            <a:ext cx="1609587" cy="923330"/>
            <a:chOff x="2717227" y="4009798"/>
            <a:chExt cx="1314570" cy="923330"/>
          </a:xfrm>
        </p:grpSpPr>
        <p:sp>
          <p:nvSpPr>
            <p:cNvPr id="50" name="TextBox 49">
              <a:extLst>
                <a:ext uri="{FF2B5EF4-FFF2-40B4-BE49-F238E27FC236}">
                  <a16:creationId xmlns:a16="http://schemas.microsoft.com/office/drawing/2014/main" id="{EEEA9E8E-38C7-4308-82A7-290DD0DEF2B7}"/>
                </a:ext>
              </a:extLst>
            </p:cNvPr>
            <p:cNvSpPr txBox="1"/>
            <p:nvPr/>
          </p:nvSpPr>
          <p:spPr>
            <a:xfrm>
              <a:off x="2718646" y="4286797"/>
              <a:ext cx="1313151" cy="646331"/>
            </a:xfrm>
            <a:prstGeom prst="rect">
              <a:avLst/>
            </a:prstGeom>
            <a:noFill/>
          </p:spPr>
          <p:txBody>
            <a:bodyPr wrap="square" rtlCol="0">
              <a:spAutoFit/>
            </a:bodyPr>
            <a:lstStyle/>
            <a:p>
              <a:pPr algn="ctr"/>
              <a:r>
                <a:rPr lang="en-US" sz="1200" dirty="0">
                  <a:solidFill>
                    <a:schemeClr val="accent3">
                      <a:lumMod val="75000"/>
                    </a:schemeClr>
                  </a:solidFill>
                </a:rPr>
                <a:t>Automation is one of the main benefits </a:t>
              </a:r>
              <a:r>
                <a:rPr lang="en-US" sz="1200" dirty="0" smtClean="0">
                  <a:solidFill>
                    <a:schemeClr val="accent3">
                      <a:lumMod val="75000"/>
                    </a:schemeClr>
                  </a:solidFill>
                </a:rPr>
                <a:t>here.</a:t>
              </a:r>
              <a:endParaRPr lang="ko-KR" altLang="en-US" sz="1200" dirty="0">
                <a:solidFill>
                  <a:schemeClr val="accent3">
                    <a:lumMod val="75000"/>
                  </a:schemeClr>
                </a:solidFill>
                <a:cs typeface="Arial" pitchFamily="34" charset="0"/>
              </a:endParaRPr>
            </a:p>
          </p:txBody>
        </p:sp>
        <p:sp>
          <p:nvSpPr>
            <p:cNvPr id="51" name="TextBox 50">
              <a:extLst>
                <a:ext uri="{FF2B5EF4-FFF2-40B4-BE49-F238E27FC236}">
                  <a16:creationId xmlns:a16="http://schemas.microsoft.com/office/drawing/2014/main" id="{9BFD87B7-27FE-48A5-BFF0-83F417083E95}"/>
                </a:ext>
              </a:extLst>
            </p:cNvPr>
            <p:cNvSpPr txBox="1"/>
            <p:nvPr/>
          </p:nvSpPr>
          <p:spPr>
            <a:xfrm>
              <a:off x="2717227" y="4009798"/>
              <a:ext cx="1301988" cy="276999"/>
            </a:xfrm>
            <a:prstGeom prst="rect">
              <a:avLst/>
            </a:prstGeom>
            <a:noFill/>
          </p:spPr>
          <p:txBody>
            <a:bodyPr wrap="square" rtlCol="0">
              <a:spAutoFit/>
            </a:bodyPr>
            <a:lstStyle/>
            <a:p>
              <a:pPr algn="r"/>
              <a:r>
                <a:rPr lang="fr-FR" sz="1200" dirty="0"/>
                <a:t>Improved Processes</a:t>
              </a:r>
              <a:endParaRPr lang="ko-KR" altLang="en-US" sz="1200" dirty="0">
                <a:solidFill>
                  <a:schemeClr val="tx1">
                    <a:lumMod val="75000"/>
                    <a:lumOff val="25000"/>
                  </a:schemeClr>
                </a:solidFill>
                <a:cs typeface="Arial" pitchFamily="34" charset="0"/>
              </a:endParaRPr>
            </a:p>
          </p:txBody>
        </p:sp>
      </p:grpSp>
      <p:grpSp>
        <p:nvGrpSpPr>
          <p:cNvPr id="52" name="Group 51">
            <a:extLst>
              <a:ext uri="{FF2B5EF4-FFF2-40B4-BE49-F238E27FC236}">
                <a16:creationId xmlns:a16="http://schemas.microsoft.com/office/drawing/2014/main" id="{452D22B5-F353-47B0-89D6-621ACAFDEFDC}"/>
              </a:ext>
            </a:extLst>
          </p:cNvPr>
          <p:cNvGrpSpPr/>
          <p:nvPr/>
        </p:nvGrpSpPr>
        <p:grpSpPr>
          <a:xfrm>
            <a:off x="824765" y="4732413"/>
            <a:ext cx="2226812" cy="1477328"/>
            <a:chOff x="2213132" y="4009798"/>
            <a:chExt cx="1818665" cy="1477328"/>
          </a:xfrm>
        </p:grpSpPr>
        <p:sp>
          <p:nvSpPr>
            <p:cNvPr id="53" name="TextBox 52">
              <a:extLst>
                <a:ext uri="{FF2B5EF4-FFF2-40B4-BE49-F238E27FC236}">
                  <a16:creationId xmlns:a16="http://schemas.microsoft.com/office/drawing/2014/main" id="{1407DB0B-250B-4CF7-8D07-1B5B49C95031}"/>
                </a:ext>
              </a:extLst>
            </p:cNvPr>
            <p:cNvSpPr txBox="1"/>
            <p:nvPr/>
          </p:nvSpPr>
          <p:spPr>
            <a:xfrm>
              <a:off x="2718646" y="4286797"/>
              <a:ext cx="1313151" cy="1200329"/>
            </a:xfrm>
            <a:prstGeom prst="rect">
              <a:avLst/>
            </a:prstGeom>
            <a:noFill/>
          </p:spPr>
          <p:txBody>
            <a:bodyPr wrap="square" rtlCol="0">
              <a:spAutoFit/>
            </a:bodyPr>
            <a:lstStyle/>
            <a:p>
              <a:pPr algn="ctr"/>
              <a:r>
                <a:rPr lang="en-US" sz="1200" dirty="0">
                  <a:solidFill>
                    <a:schemeClr val="accent3">
                      <a:lumMod val="75000"/>
                    </a:schemeClr>
                  </a:solidFill>
                </a:rPr>
                <a:t>Since the clinic management system is patient-oriented, the treatment process can be less stressful.</a:t>
              </a:r>
              <a:endParaRPr lang="ko-KR" altLang="en-US" sz="1200" dirty="0">
                <a:solidFill>
                  <a:schemeClr val="accent3">
                    <a:lumMod val="75000"/>
                  </a:schemeClr>
                </a:solidFill>
                <a:cs typeface="Arial" pitchFamily="34" charset="0"/>
              </a:endParaRPr>
            </a:p>
          </p:txBody>
        </p:sp>
        <p:sp>
          <p:nvSpPr>
            <p:cNvPr id="54" name="TextBox 53">
              <a:extLst>
                <a:ext uri="{FF2B5EF4-FFF2-40B4-BE49-F238E27FC236}">
                  <a16:creationId xmlns:a16="http://schemas.microsoft.com/office/drawing/2014/main" id="{218F44CB-100B-42F8-BE51-523265DC440F}"/>
                </a:ext>
              </a:extLst>
            </p:cNvPr>
            <p:cNvSpPr txBox="1"/>
            <p:nvPr/>
          </p:nvSpPr>
          <p:spPr>
            <a:xfrm>
              <a:off x="2213132" y="4009798"/>
              <a:ext cx="1806082"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Better customer experience</a:t>
              </a:r>
              <a:endParaRPr lang="ko-KR" altLang="en-US" sz="1200" dirty="0">
                <a:solidFill>
                  <a:schemeClr val="tx1">
                    <a:lumMod val="75000"/>
                    <a:lumOff val="25000"/>
                  </a:schemeClr>
                </a:solidFill>
                <a:cs typeface="Arial" pitchFamily="34" charset="0"/>
              </a:endParaRPr>
            </a:p>
          </p:txBody>
        </p:sp>
      </p:grpSp>
      <p:sp>
        <p:nvSpPr>
          <p:cNvPr id="55" name="Heart 17">
            <a:extLst>
              <a:ext uri="{FF2B5EF4-FFF2-40B4-BE49-F238E27FC236}">
                <a16:creationId xmlns:a16="http://schemas.microsoft.com/office/drawing/2014/main" id="{ABFAE241-BFC1-468E-84DC-2AC7040B28ED}"/>
              </a:ext>
            </a:extLst>
          </p:cNvPr>
          <p:cNvSpPr/>
          <p:nvPr/>
        </p:nvSpPr>
        <p:spPr>
          <a:xfrm>
            <a:off x="10254043" y="3517149"/>
            <a:ext cx="572203" cy="56102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ed Rectangle 25">
            <a:extLst>
              <a:ext uri="{FF2B5EF4-FFF2-40B4-BE49-F238E27FC236}">
                <a16:creationId xmlns:a16="http://schemas.microsoft.com/office/drawing/2014/main" id="{E09B2009-6002-4E17-BF1D-98DF4AED1BA7}"/>
              </a:ext>
            </a:extLst>
          </p:cNvPr>
          <p:cNvSpPr/>
          <p:nvPr/>
        </p:nvSpPr>
        <p:spPr>
          <a:xfrm>
            <a:off x="3429438" y="5176149"/>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Chord 32">
            <a:extLst>
              <a:ext uri="{FF2B5EF4-FFF2-40B4-BE49-F238E27FC236}">
                <a16:creationId xmlns:a16="http://schemas.microsoft.com/office/drawing/2014/main" id="{E3906276-CC00-4C5E-B226-D4AF77078C1A}"/>
              </a:ext>
            </a:extLst>
          </p:cNvPr>
          <p:cNvSpPr/>
          <p:nvPr/>
        </p:nvSpPr>
        <p:spPr>
          <a:xfrm>
            <a:off x="3417390" y="197535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40">
            <a:extLst>
              <a:ext uri="{FF2B5EF4-FFF2-40B4-BE49-F238E27FC236}">
                <a16:creationId xmlns:a16="http://schemas.microsoft.com/office/drawing/2014/main" id="{0D894458-2CD1-4404-A7BF-06CAD3A15E01}"/>
              </a:ext>
            </a:extLst>
          </p:cNvPr>
          <p:cNvSpPr/>
          <p:nvPr/>
        </p:nvSpPr>
        <p:spPr>
          <a:xfrm rot="2942052">
            <a:off x="6097794" y="1993663"/>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ed Rectangle 17">
            <a:extLst>
              <a:ext uri="{FF2B5EF4-FFF2-40B4-BE49-F238E27FC236}">
                <a16:creationId xmlns:a16="http://schemas.microsoft.com/office/drawing/2014/main" id="{20EA0F4A-C35C-4253-847D-6B1E89692830}"/>
              </a:ext>
            </a:extLst>
          </p:cNvPr>
          <p:cNvSpPr>
            <a:spLocks noChangeAspect="1"/>
          </p:cNvSpPr>
          <p:nvPr/>
        </p:nvSpPr>
        <p:spPr>
          <a:xfrm>
            <a:off x="8800016" y="1947245"/>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Oval 25">
            <a:extLst>
              <a:ext uri="{FF2B5EF4-FFF2-40B4-BE49-F238E27FC236}">
                <a16:creationId xmlns:a16="http://schemas.microsoft.com/office/drawing/2014/main" id="{37F9AF64-B768-4439-80B8-08FCC480E295}"/>
              </a:ext>
            </a:extLst>
          </p:cNvPr>
          <p:cNvSpPr>
            <a:spLocks noChangeAspect="1"/>
          </p:cNvSpPr>
          <p:nvPr/>
        </p:nvSpPr>
        <p:spPr>
          <a:xfrm>
            <a:off x="8733392" y="5130209"/>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rapezoid 28">
            <a:extLst>
              <a:ext uri="{FF2B5EF4-FFF2-40B4-BE49-F238E27FC236}">
                <a16:creationId xmlns:a16="http://schemas.microsoft.com/office/drawing/2014/main" id="{F953D6D0-4618-4648-A672-BAD38F4DB667}"/>
              </a:ext>
            </a:extLst>
          </p:cNvPr>
          <p:cNvSpPr>
            <a:spLocks noChangeAspect="1"/>
          </p:cNvSpPr>
          <p:nvPr/>
        </p:nvSpPr>
        <p:spPr>
          <a:xfrm>
            <a:off x="6105406" y="5097816"/>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14614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F3733D-8974-4DF9-8B83-116ADB5F6DAC}"/>
              </a:ext>
            </a:extLst>
          </p:cNvPr>
          <p:cNvSpPr txBox="1"/>
          <p:nvPr/>
        </p:nvSpPr>
        <p:spPr>
          <a:xfrm>
            <a:off x="1268658" y="3501125"/>
            <a:ext cx="1076057"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32F1DF48-58B2-4989-8595-0D3797E1E46C}"/>
              </a:ext>
            </a:extLst>
          </p:cNvPr>
          <p:cNvSpPr txBox="1"/>
          <p:nvPr/>
        </p:nvSpPr>
        <p:spPr>
          <a:xfrm>
            <a:off x="7212050" y="3501125"/>
            <a:ext cx="1102581"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3561C5B9-8146-47B5-A433-20F6C4C42477}"/>
              </a:ext>
            </a:extLst>
          </p:cNvPr>
          <p:cNvSpPr txBox="1"/>
          <p:nvPr/>
        </p:nvSpPr>
        <p:spPr>
          <a:xfrm>
            <a:off x="9391664" y="3501125"/>
            <a:ext cx="1123146"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24F4D36E-8DAE-40C9-B0B1-710721D610C8}"/>
              </a:ext>
            </a:extLst>
          </p:cNvPr>
          <p:cNvSpPr txBox="1"/>
          <p:nvPr/>
        </p:nvSpPr>
        <p:spPr>
          <a:xfrm>
            <a:off x="5654994" y="1857898"/>
            <a:ext cx="2936241"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grpSp>
        <p:nvGrpSpPr>
          <p:cNvPr id="32" name="Group 31">
            <a:extLst>
              <a:ext uri="{FF2B5EF4-FFF2-40B4-BE49-F238E27FC236}">
                <a16:creationId xmlns:a16="http://schemas.microsoft.com/office/drawing/2014/main" id="{4F6F3B20-6C80-4647-903B-F9352F257FA6}"/>
              </a:ext>
            </a:extLst>
          </p:cNvPr>
          <p:cNvGrpSpPr/>
          <p:nvPr/>
        </p:nvGrpSpPr>
        <p:grpSpPr>
          <a:xfrm>
            <a:off x="1838339" y="4373706"/>
            <a:ext cx="1821924" cy="527739"/>
            <a:chOff x="4964215" y="2172755"/>
            <a:chExt cx="1454627" cy="527739"/>
          </a:xfrm>
        </p:grpSpPr>
        <p:sp>
          <p:nvSpPr>
            <p:cNvPr id="33" name="TextBox 32">
              <a:extLst>
                <a:ext uri="{FF2B5EF4-FFF2-40B4-BE49-F238E27FC236}">
                  <a16:creationId xmlns:a16="http://schemas.microsoft.com/office/drawing/2014/main" id="{73D40AF1-12D3-455B-944B-3EFB7FB9AC27}"/>
                </a:ext>
              </a:extLst>
            </p:cNvPr>
            <p:cNvSpPr txBox="1"/>
            <p:nvPr/>
          </p:nvSpPr>
          <p:spPr>
            <a:xfrm>
              <a:off x="4964215" y="2423495"/>
              <a:ext cx="1454627"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F9E3A951-3D8F-4EE2-A6AD-1C7C9191A9BD}"/>
                </a:ext>
              </a:extLst>
            </p:cNvPr>
            <p:cNvSpPr txBox="1"/>
            <p:nvPr/>
          </p:nvSpPr>
          <p:spPr>
            <a:xfrm>
              <a:off x="4964215" y="2172755"/>
              <a:ext cx="1452339" cy="276999"/>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gr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65" y="83129"/>
            <a:ext cx="10859307" cy="5652354"/>
          </a:xfrm>
          <a:prstGeom prst="rect">
            <a:avLst/>
          </a:prstGeom>
        </p:spPr>
      </p:pic>
    </p:spTree>
    <p:extLst>
      <p:ext uri="{BB962C8B-B14F-4D97-AF65-F5344CB8AC3E}">
        <p14:creationId xmlns:p14="http://schemas.microsoft.com/office/powerpoint/2010/main" val="5456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3392611-85A5-4007-8507-12CEC5A2BC5B}"/>
              </a:ext>
            </a:extLst>
          </p:cNvPr>
          <p:cNvSpPr>
            <a:spLocks noGrp="1"/>
          </p:cNvSpPr>
          <p:nvPr>
            <p:ph type="body" sz="quarter" idx="10"/>
          </p:nvPr>
        </p:nvSpPr>
        <p:spPr/>
        <p:txBody>
          <a:bodyPr/>
          <a:lstStyle/>
          <a:p>
            <a:r>
              <a:rPr lang="en-US" dirty="0" smtClean="0"/>
              <a:t>Marketing Strategy</a:t>
            </a:r>
          </a:p>
        </p:txBody>
      </p:sp>
      <p:grpSp>
        <p:nvGrpSpPr>
          <p:cNvPr id="41" name="Group 23">
            <a:extLst>
              <a:ext uri="{FF2B5EF4-FFF2-40B4-BE49-F238E27FC236}">
                <a16:creationId xmlns:a16="http://schemas.microsoft.com/office/drawing/2014/main" id="{3CCACD9B-404E-4BAA-98DD-CB130CA0D910}"/>
              </a:ext>
            </a:extLst>
          </p:cNvPr>
          <p:cNvGrpSpPr/>
          <p:nvPr/>
        </p:nvGrpSpPr>
        <p:grpSpPr>
          <a:xfrm>
            <a:off x="7906720" y="1542804"/>
            <a:ext cx="3066080" cy="1138775"/>
            <a:chOff x="-311418" y="4171820"/>
            <a:chExt cx="2741025" cy="1372955"/>
          </a:xfrm>
        </p:grpSpPr>
        <p:sp>
          <p:nvSpPr>
            <p:cNvPr id="42" name="TextBox 41">
              <a:extLst>
                <a:ext uri="{FF2B5EF4-FFF2-40B4-BE49-F238E27FC236}">
                  <a16:creationId xmlns:a16="http://schemas.microsoft.com/office/drawing/2014/main" id="{ED4573FC-9A42-476A-90F8-24568A2563F1}"/>
                </a:ext>
              </a:extLst>
            </p:cNvPr>
            <p:cNvSpPr txBox="1"/>
            <p:nvPr/>
          </p:nvSpPr>
          <p:spPr>
            <a:xfrm>
              <a:off x="-311418" y="4542890"/>
              <a:ext cx="2741025" cy="1001885"/>
            </a:xfrm>
            <a:prstGeom prst="rect">
              <a:avLst/>
            </a:prstGeom>
            <a:noFill/>
          </p:spPr>
          <p:txBody>
            <a:bodyPr wrap="square" lIns="108000" rIns="108000" rtlCol="0">
              <a:spAutoFit/>
            </a:bodyPr>
            <a:lstStyle/>
            <a:p>
              <a:r>
                <a:rPr lang="en-US" altLang="ko-KR" sz="1200" dirty="0" smtClean="0">
                  <a:solidFill>
                    <a:schemeClr val="tx1">
                      <a:lumMod val="75000"/>
                      <a:lumOff val="25000"/>
                    </a:schemeClr>
                  </a:solidFill>
                  <a:cs typeface="Arial" pitchFamily="34" charset="0"/>
                </a:rPr>
                <a:t>Our project answers a problem experienced by every visitor to the hospitals and the problem of appointments. </a:t>
              </a:r>
              <a:endParaRPr lang="en-US" altLang="ko-KR"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8D5DDA3-ADBB-4B3D-A6B1-B9842AE00F5D}"/>
                </a:ext>
              </a:extLst>
            </p:cNvPr>
            <p:cNvSpPr txBox="1"/>
            <p:nvPr/>
          </p:nvSpPr>
          <p:spPr>
            <a:xfrm>
              <a:off x="-311418" y="4171820"/>
              <a:ext cx="2741025"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Your story</a:t>
              </a:r>
              <a:endParaRPr lang="ko-KR" altLang="en-US" sz="1400" b="1" dirty="0">
                <a:solidFill>
                  <a:schemeClr val="tx1">
                    <a:lumMod val="75000"/>
                    <a:lumOff val="25000"/>
                  </a:schemeClr>
                </a:solidFill>
                <a:cs typeface="Arial" pitchFamily="34" charset="0"/>
              </a:endParaRPr>
            </a:p>
          </p:txBody>
        </p:sp>
      </p:grpSp>
      <p:grpSp>
        <p:nvGrpSpPr>
          <p:cNvPr id="44" name="Group 26">
            <a:extLst>
              <a:ext uri="{FF2B5EF4-FFF2-40B4-BE49-F238E27FC236}">
                <a16:creationId xmlns:a16="http://schemas.microsoft.com/office/drawing/2014/main" id="{521DEB0A-8674-48C0-BF79-68F256CA12EC}"/>
              </a:ext>
            </a:extLst>
          </p:cNvPr>
          <p:cNvGrpSpPr/>
          <p:nvPr/>
        </p:nvGrpSpPr>
        <p:grpSpPr>
          <a:xfrm>
            <a:off x="8810784" y="3162409"/>
            <a:ext cx="2579101" cy="584475"/>
            <a:chOff x="-311417" y="4140067"/>
            <a:chExt cx="2778246" cy="453321"/>
          </a:xfrm>
        </p:grpSpPr>
        <p:sp>
          <p:nvSpPr>
            <p:cNvPr id="45" name="TextBox 44">
              <a:extLst>
                <a:ext uri="{FF2B5EF4-FFF2-40B4-BE49-F238E27FC236}">
                  <a16:creationId xmlns:a16="http://schemas.microsoft.com/office/drawing/2014/main" id="{A533E8C8-04DA-49CD-97C4-446BEFFC4BF0}"/>
                </a:ext>
              </a:extLst>
            </p:cNvPr>
            <p:cNvSpPr txBox="1"/>
            <p:nvPr/>
          </p:nvSpPr>
          <p:spPr>
            <a:xfrm>
              <a:off x="-311417" y="4378546"/>
              <a:ext cx="2778246" cy="214842"/>
            </a:xfrm>
            <a:prstGeom prst="rect">
              <a:avLst/>
            </a:prstGeom>
            <a:noFill/>
          </p:spPr>
          <p:txBody>
            <a:bodyPr wrap="square" lIns="108000" rIns="108000" rtlCol="0">
              <a:spAutoFit/>
            </a:bodyPr>
            <a:lstStyle/>
            <a:p>
              <a:r>
                <a:rPr lang="en-US" altLang="ko-KR" sz="1200" dirty="0" smtClean="0">
                  <a:solidFill>
                    <a:schemeClr val="tx1">
                      <a:lumMod val="75000"/>
                      <a:lumOff val="25000"/>
                    </a:schemeClr>
                  </a:solidFill>
                  <a:cs typeface="Arial" pitchFamily="34" charset="0"/>
                </a:rPr>
                <a:t>The big hospitals and the clinic . </a:t>
              </a:r>
              <a:endParaRPr lang="en-US" altLang="ko-KR"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AF6EB97B-7651-4B37-A67E-8CB35A6CA472}"/>
                </a:ext>
              </a:extLst>
            </p:cNvPr>
            <p:cNvSpPr txBox="1"/>
            <p:nvPr/>
          </p:nvSpPr>
          <p:spPr>
            <a:xfrm>
              <a:off x="-311417" y="4140067"/>
              <a:ext cx="2778246" cy="238713"/>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Target audiences</a:t>
              </a:r>
              <a:endParaRPr lang="ko-KR" altLang="en-US" sz="1400" b="1" dirty="0">
                <a:solidFill>
                  <a:schemeClr val="tx1">
                    <a:lumMod val="75000"/>
                    <a:lumOff val="25000"/>
                  </a:schemeClr>
                </a:solidFill>
                <a:cs typeface="Arial" pitchFamily="34" charset="0"/>
              </a:endParaRPr>
            </a:p>
          </p:txBody>
        </p:sp>
      </p:grpSp>
      <p:grpSp>
        <p:nvGrpSpPr>
          <p:cNvPr id="47" name="Group 29">
            <a:extLst>
              <a:ext uri="{FF2B5EF4-FFF2-40B4-BE49-F238E27FC236}">
                <a16:creationId xmlns:a16="http://schemas.microsoft.com/office/drawing/2014/main" id="{40F07984-D150-47CE-8AD4-037D5B23B59F}"/>
              </a:ext>
            </a:extLst>
          </p:cNvPr>
          <p:cNvGrpSpPr/>
          <p:nvPr/>
        </p:nvGrpSpPr>
        <p:grpSpPr>
          <a:xfrm>
            <a:off x="7906720" y="4803313"/>
            <a:ext cx="3066080" cy="910893"/>
            <a:chOff x="-311418" y="4171821"/>
            <a:chExt cx="2712798" cy="1098211"/>
          </a:xfrm>
        </p:grpSpPr>
        <p:sp>
          <p:nvSpPr>
            <p:cNvPr id="48" name="TextBox 47">
              <a:extLst>
                <a:ext uri="{FF2B5EF4-FFF2-40B4-BE49-F238E27FC236}">
                  <a16:creationId xmlns:a16="http://schemas.microsoft.com/office/drawing/2014/main" id="{46A3507E-3B16-4CDA-A232-519FAB695F57}"/>
                </a:ext>
              </a:extLst>
            </p:cNvPr>
            <p:cNvSpPr txBox="1"/>
            <p:nvPr/>
          </p:nvSpPr>
          <p:spPr>
            <a:xfrm>
              <a:off x="-311418" y="4490788"/>
              <a:ext cx="2712798" cy="779244"/>
            </a:xfrm>
            <a:prstGeom prst="rect">
              <a:avLst/>
            </a:prstGeom>
            <a:noFill/>
          </p:spPr>
          <p:txBody>
            <a:bodyPr wrap="square" lIns="108000" rIns="108000" rtlCol="0">
              <a:spAutoFit/>
            </a:bodyPr>
            <a:lstStyle/>
            <a:p>
              <a:r>
                <a:rPr lang="en-US" altLang="ko-KR" sz="1200" dirty="0" smtClean="0">
                  <a:solidFill>
                    <a:schemeClr val="tx1">
                      <a:lumMod val="75000"/>
                      <a:lumOff val="25000"/>
                    </a:schemeClr>
                  </a:solidFill>
                  <a:cs typeface="Arial" pitchFamily="34" charset="0"/>
                </a:rPr>
                <a:t>To give the users a platform to take appointment everywhere and anywhere they want to visit a doctor. </a:t>
              </a:r>
              <a:endParaRPr lang="en-US" altLang="ko-KR"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7251F856-6B15-4F29-9D78-63E673A1F287}"/>
                </a:ext>
              </a:extLst>
            </p:cNvPr>
            <p:cNvSpPr txBox="1"/>
            <p:nvPr/>
          </p:nvSpPr>
          <p:spPr>
            <a:xfrm>
              <a:off x="-311418" y="4171821"/>
              <a:ext cx="2712798"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Goal</a:t>
              </a:r>
              <a:endParaRPr lang="ko-KR" altLang="en-US" sz="1400" b="1" dirty="0">
                <a:solidFill>
                  <a:schemeClr val="tx1">
                    <a:lumMod val="75000"/>
                    <a:lumOff val="25000"/>
                  </a:schemeClr>
                </a:solidFill>
                <a:cs typeface="Arial" pitchFamily="34" charset="0"/>
              </a:endParaRPr>
            </a:p>
          </p:txBody>
        </p:sp>
      </p:grpSp>
      <p:grpSp>
        <p:nvGrpSpPr>
          <p:cNvPr id="50" name="Group 49">
            <a:extLst>
              <a:ext uri="{FF2B5EF4-FFF2-40B4-BE49-F238E27FC236}">
                <a16:creationId xmlns:a16="http://schemas.microsoft.com/office/drawing/2014/main" id="{A59FA299-BE03-4E25-AFA3-E420F0365AE4}"/>
              </a:ext>
            </a:extLst>
          </p:cNvPr>
          <p:cNvGrpSpPr/>
          <p:nvPr/>
        </p:nvGrpSpPr>
        <p:grpSpPr>
          <a:xfrm>
            <a:off x="6036274" y="1659859"/>
            <a:ext cx="2543339" cy="3958901"/>
            <a:chOff x="5791821" y="1877140"/>
            <a:chExt cx="2543339" cy="3958901"/>
          </a:xfrm>
        </p:grpSpPr>
        <p:sp>
          <p:nvSpPr>
            <p:cNvPr id="51" name="Heart 3">
              <a:extLst>
                <a:ext uri="{FF2B5EF4-FFF2-40B4-BE49-F238E27FC236}">
                  <a16:creationId xmlns:a16="http://schemas.microsoft.com/office/drawing/2014/main" id="{32E40366-86D7-43A6-BACB-4F6BF1E822D4}"/>
                </a:ext>
              </a:extLst>
            </p:cNvPr>
            <p:cNvSpPr>
              <a:spLocks noChangeAspect="1"/>
            </p:cNvSpPr>
            <p:nvPr/>
          </p:nvSpPr>
          <p:spPr>
            <a:xfrm>
              <a:off x="5791821" y="3492867"/>
              <a:ext cx="926121" cy="838125"/>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cs typeface="Arial" pitchFamily="34" charset="0"/>
              </a:endParaRPr>
            </a:p>
          </p:txBody>
        </p:sp>
        <p:sp>
          <p:nvSpPr>
            <p:cNvPr id="53" name="타원 2">
              <a:extLst>
                <a:ext uri="{FF2B5EF4-FFF2-40B4-BE49-F238E27FC236}">
                  <a16:creationId xmlns:a16="http://schemas.microsoft.com/office/drawing/2014/main" id="{3DA3B816-F38E-4618-A87B-D6B18B2A7174}"/>
                </a:ext>
              </a:extLst>
            </p:cNvPr>
            <p:cNvSpPr/>
            <p:nvPr/>
          </p:nvSpPr>
          <p:spPr>
            <a:xfrm>
              <a:off x="6672371" y="5116041"/>
              <a:ext cx="720000" cy="720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타원 29">
              <a:extLst>
                <a:ext uri="{FF2B5EF4-FFF2-40B4-BE49-F238E27FC236}">
                  <a16:creationId xmlns:a16="http://schemas.microsoft.com/office/drawing/2014/main" id="{E4444F4A-D208-4E74-8677-5608B2ED577C}"/>
                </a:ext>
              </a:extLst>
            </p:cNvPr>
            <p:cNvSpPr/>
            <p:nvPr/>
          </p:nvSpPr>
          <p:spPr>
            <a:xfrm>
              <a:off x="7615160" y="3496590"/>
              <a:ext cx="720000" cy="720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타원 30">
              <a:extLst>
                <a:ext uri="{FF2B5EF4-FFF2-40B4-BE49-F238E27FC236}">
                  <a16:creationId xmlns:a16="http://schemas.microsoft.com/office/drawing/2014/main" id="{082B3151-B0EB-4BD4-8D71-35B637329E63}"/>
                </a:ext>
              </a:extLst>
            </p:cNvPr>
            <p:cNvSpPr/>
            <p:nvPr/>
          </p:nvSpPr>
          <p:spPr>
            <a:xfrm>
              <a:off x="6653582" y="1877140"/>
              <a:ext cx="720000" cy="72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Freeform 9">
              <a:extLst>
                <a:ext uri="{FF2B5EF4-FFF2-40B4-BE49-F238E27FC236}">
                  <a16:creationId xmlns:a16="http://schemas.microsoft.com/office/drawing/2014/main" id="{17ABEADA-9355-4BED-B13E-0A03DE59137A}"/>
                </a:ext>
              </a:extLst>
            </p:cNvPr>
            <p:cNvSpPr>
              <a:spLocks noEditPoints="1"/>
            </p:cNvSpPr>
            <p:nvPr/>
          </p:nvSpPr>
          <p:spPr bwMode="auto">
            <a:xfrm>
              <a:off x="6824714" y="2117604"/>
              <a:ext cx="415314" cy="30147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7" name="Freeform 9">
              <a:extLst>
                <a:ext uri="{FF2B5EF4-FFF2-40B4-BE49-F238E27FC236}">
                  <a16:creationId xmlns:a16="http://schemas.microsoft.com/office/drawing/2014/main" id="{0848B396-68B8-4DC3-8384-9BD0F7AB06AC}"/>
                </a:ext>
              </a:extLst>
            </p:cNvPr>
            <p:cNvSpPr>
              <a:spLocks/>
            </p:cNvSpPr>
            <p:nvPr/>
          </p:nvSpPr>
          <p:spPr bwMode="auto">
            <a:xfrm>
              <a:off x="7786723" y="3673701"/>
              <a:ext cx="376873" cy="385934"/>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8" name="Freeform 9">
              <a:extLst>
                <a:ext uri="{FF2B5EF4-FFF2-40B4-BE49-F238E27FC236}">
                  <a16:creationId xmlns:a16="http://schemas.microsoft.com/office/drawing/2014/main" id="{F26877FD-13B0-4406-AA98-FA49E45BEE6A}"/>
                </a:ext>
              </a:extLst>
            </p:cNvPr>
            <p:cNvSpPr>
              <a:spLocks/>
            </p:cNvSpPr>
            <p:nvPr/>
          </p:nvSpPr>
          <p:spPr bwMode="auto">
            <a:xfrm>
              <a:off x="6861603" y="5302628"/>
              <a:ext cx="341536" cy="348078"/>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pic>
        <p:nvPicPr>
          <p:cNvPr id="8" name="Espace réservé pour une image  7"/>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015" b="6015"/>
          <a:stretch>
            <a:fillRect/>
          </a:stretch>
        </p:blipFill>
        <p:spPr>
          <a:xfrm>
            <a:off x="1105000" y="2251437"/>
            <a:ext cx="4144226" cy="2460474"/>
          </a:xfrm>
        </p:spPr>
      </p:pic>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409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4">
            <a:extLst>
              <a:ext uri="{FF2B5EF4-FFF2-40B4-BE49-F238E27FC236}">
                <a16:creationId xmlns:a16="http://schemas.microsoft.com/office/drawing/2014/main" id="{0E4F4C91-3293-4A5E-856A-38D3B160C1C9}"/>
              </a:ext>
            </a:extLst>
          </p:cNvPr>
          <p:cNvSpPr/>
          <p:nvPr/>
        </p:nvSpPr>
        <p:spPr>
          <a:xfrm>
            <a:off x="8672933" y="4722998"/>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5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Freeform 53">
            <a:extLst>
              <a:ext uri="{FF2B5EF4-FFF2-40B4-BE49-F238E27FC236}">
                <a16:creationId xmlns:a16="http://schemas.microsoft.com/office/drawing/2014/main" id="{F4CD60AB-468B-4218-8A0A-0481CE1C2BA1}"/>
              </a:ext>
            </a:extLst>
          </p:cNvPr>
          <p:cNvSpPr/>
          <p:nvPr/>
        </p:nvSpPr>
        <p:spPr>
          <a:xfrm>
            <a:off x="8716893" y="367940"/>
            <a:ext cx="2346298" cy="1304925"/>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304925">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chemeClr val="accent1">
                  <a:lumMod val="30000"/>
                </a:schemeClr>
              </a:gs>
              <a:gs pos="50418">
                <a:schemeClr val="accent1"/>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5">
            <a:extLst>
              <a:ext uri="{FF2B5EF4-FFF2-40B4-BE49-F238E27FC236}">
                <a16:creationId xmlns:a16="http://schemas.microsoft.com/office/drawing/2014/main" id="{1AC2CFB0-3E8F-439E-8913-9F1A4C3330D3}"/>
              </a:ext>
            </a:extLst>
          </p:cNvPr>
          <p:cNvSpPr/>
          <p:nvPr/>
        </p:nvSpPr>
        <p:spPr>
          <a:xfrm>
            <a:off x="8698243" y="3317181"/>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Freeform 56">
            <a:extLst>
              <a:ext uri="{FF2B5EF4-FFF2-40B4-BE49-F238E27FC236}">
                <a16:creationId xmlns:a16="http://schemas.microsoft.com/office/drawing/2014/main" id="{2E71D45E-1321-4421-85E8-C31D52964E5C}"/>
              </a:ext>
            </a:extLst>
          </p:cNvPr>
          <p:cNvSpPr/>
          <p:nvPr/>
        </p:nvSpPr>
        <p:spPr>
          <a:xfrm>
            <a:off x="8663753" y="1924454"/>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6">
            <a:extLst>
              <a:ext uri="{FF2B5EF4-FFF2-40B4-BE49-F238E27FC236}">
                <a16:creationId xmlns:a16="http://schemas.microsoft.com/office/drawing/2014/main" id="{CD567237-D3B0-4BEF-A043-9BEE1BE19AFA}"/>
              </a:ext>
            </a:extLst>
          </p:cNvPr>
          <p:cNvGrpSpPr/>
          <p:nvPr/>
        </p:nvGrpSpPr>
        <p:grpSpPr>
          <a:xfrm>
            <a:off x="9290010" y="286023"/>
            <a:ext cx="1092149" cy="5958902"/>
            <a:chOff x="6761057" y="322748"/>
            <a:chExt cx="1092149" cy="5958902"/>
          </a:xfrm>
        </p:grpSpPr>
        <p:sp>
          <p:nvSpPr>
            <p:cNvPr id="8" name="Diagonal Stripe 7">
              <a:extLst>
                <a:ext uri="{FF2B5EF4-FFF2-40B4-BE49-F238E27FC236}">
                  <a16:creationId xmlns:a16="http://schemas.microsoft.com/office/drawing/2014/main" id="{49182EFF-647A-4830-8736-3D8C3B753C0D}"/>
                </a:ext>
              </a:extLst>
            </p:cNvPr>
            <p:cNvSpPr/>
            <p:nvPr/>
          </p:nvSpPr>
          <p:spPr>
            <a:xfrm rot="19197366">
              <a:off x="6907223" y="5186633"/>
              <a:ext cx="904974" cy="1095017"/>
            </a:xfrm>
            <a:prstGeom prst="diagStripe">
              <a:avLst>
                <a:gd name="adj" fmla="val 863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 name="Rectangle 7">
              <a:extLst>
                <a:ext uri="{FF2B5EF4-FFF2-40B4-BE49-F238E27FC236}">
                  <a16:creationId xmlns:a16="http://schemas.microsoft.com/office/drawing/2014/main" id="{9BB59176-FDAE-44A6-99DE-A46E05B43A8B}"/>
                </a:ext>
              </a:extLst>
            </p:cNvPr>
            <p:cNvSpPr/>
            <p:nvPr/>
          </p:nvSpPr>
          <p:spPr>
            <a:xfrm>
              <a:off x="6884441" y="1303750"/>
              <a:ext cx="845381" cy="346814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ounded Rectangle 60">
              <a:extLst>
                <a:ext uri="{FF2B5EF4-FFF2-40B4-BE49-F238E27FC236}">
                  <a16:creationId xmlns:a16="http://schemas.microsoft.com/office/drawing/2014/main" id="{321F3899-5C65-47AA-8C70-5968DBE7D86E}"/>
                </a:ext>
              </a:extLst>
            </p:cNvPr>
            <p:cNvSpPr/>
            <p:nvPr/>
          </p:nvSpPr>
          <p:spPr>
            <a:xfrm>
              <a:off x="6852068" y="322748"/>
              <a:ext cx="910125" cy="23234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0">
              <a:extLst>
                <a:ext uri="{FF2B5EF4-FFF2-40B4-BE49-F238E27FC236}">
                  <a16:creationId xmlns:a16="http://schemas.microsoft.com/office/drawing/2014/main" id="{FD852767-DAD7-49A0-84B6-6CAA678BA3DC}"/>
                </a:ext>
              </a:extLst>
            </p:cNvPr>
            <p:cNvSpPr/>
            <p:nvPr/>
          </p:nvSpPr>
          <p:spPr>
            <a:xfrm>
              <a:off x="7030366" y="555093"/>
              <a:ext cx="553530" cy="61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021D3C52-28F4-48F7-A82B-D416CB6F73B2}"/>
                </a:ext>
              </a:extLst>
            </p:cNvPr>
            <p:cNvSpPr/>
            <p:nvPr/>
          </p:nvSpPr>
          <p:spPr>
            <a:xfrm>
              <a:off x="7187118" y="4745527"/>
              <a:ext cx="240026" cy="232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FCBF5500-885C-44C6-A97D-283BA3919D5B}"/>
                </a:ext>
              </a:extLst>
            </p:cNvPr>
            <p:cNvSpPr/>
            <p:nvPr/>
          </p:nvSpPr>
          <p:spPr>
            <a:xfrm rot="10800000">
              <a:off x="7187119" y="4960719"/>
              <a:ext cx="240026" cy="29043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64">
              <a:extLst>
                <a:ext uri="{FF2B5EF4-FFF2-40B4-BE49-F238E27FC236}">
                  <a16:creationId xmlns:a16="http://schemas.microsoft.com/office/drawing/2014/main" id="{D2685F86-42BF-4236-B08D-5C5B312A366A}"/>
                </a:ext>
              </a:extLst>
            </p:cNvPr>
            <p:cNvSpPr/>
            <p:nvPr/>
          </p:nvSpPr>
          <p:spPr>
            <a:xfrm>
              <a:off x="6761057" y="1137720"/>
              <a:ext cx="1092149" cy="174259"/>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20">
              <a:extLst>
                <a:ext uri="{FF2B5EF4-FFF2-40B4-BE49-F238E27FC236}">
                  <a16:creationId xmlns:a16="http://schemas.microsoft.com/office/drawing/2014/main" id="{F4E3ECF8-7F76-463E-882B-3E829A78D905}"/>
                </a:ext>
              </a:extLst>
            </p:cNvPr>
            <p:cNvSpPr/>
            <p:nvPr/>
          </p:nvSpPr>
          <p:spPr>
            <a:xfrm>
              <a:off x="6988104" y="2780928"/>
              <a:ext cx="638056" cy="1761675"/>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6035D6FC-C179-4821-A928-9AC4FA632C21}"/>
                </a:ext>
              </a:extLst>
            </p:cNvPr>
            <p:cNvSpPr/>
            <p:nvPr/>
          </p:nvSpPr>
          <p:spPr>
            <a:xfrm>
              <a:off x="7283130" y="555093"/>
              <a:ext cx="48005" cy="6193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4D58306B-E1DE-4D33-81B6-926B77DFFBA4}"/>
                </a:ext>
              </a:extLst>
            </p:cNvPr>
            <p:cNvSpPr/>
            <p:nvPr/>
          </p:nvSpPr>
          <p:spPr>
            <a:xfrm>
              <a:off x="7301272" y="139215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2A636311-1082-43E4-8FF0-E0A16DD61B18}"/>
                </a:ext>
              </a:extLst>
            </p:cNvPr>
            <p:cNvSpPr/>
            <p:nvPr/>
          </p:nvSpPr>
          <p:spPr>
            <a:xfrm>
              <a:off x="7301272" y="3944985"/>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92ECFF03-40FA-448C-8091-C604AF3DC8E4}"/>
                </a:ext>
              </a:extLst>
            </p:cNvPr>
            <p:cNvSpPr/>
            <p:nvPr/>
          </p:nvSpPr>
          <p:spPr>
            <a:xfrm>
              <a:off x="7432909" y="2349469"/>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B8199B3B-21FB-4982-B8E1-584A94A4E55A}"/>
                </a:ext>
              </a:extLst>
            </p:cNvPr>
            <p:cNvSpPr/>
            <p:nvPr/>
          </p:nvSpPr>
          <p:spPr>
            <a:xfrm>
              <a:off x="7432909" y="362588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9EDF6719-C000-4EFC-A96A-F5BE24E6D9DD}"/>
                </a:ext>
              </a:extLst>
            </p:cNvPr>
            <p:cNvSpPr/>
            <p:nvPr/>
          </p:nvSpPr>
          <p:spPr>
            <a:xfrm>
              <a:off x="7301272" y="330677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510B9A5-A7C6-4258-8454-D946C724E482}"/>
                </a:ext>
              </a:extLst>
            </p:cNvPr>
            <p:cNvSpPr/>
            <p:nvPr/>
          </p:nvSpPr>
          <p:spPr>
            <a:xfrm>
              <a:off x="7432909" y="1711263"/>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F197B900-1342-41C2-9A54-213641739ABF}"/>
                </a:ext>
              </a:extLst>
            </p:cNvPr>
            <p:cNvSpPr/>
            <p:nvPr/>
          </p:nvSpPr>
          <p:spPr>
            <a:xfrm>
              <a:off x="7301272" y="2030366"/>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F0F03945-32A5-4A66-A3AB-9C0B122F1448}"/>
                </a:ext>
              </a:extLst>
            </p:cNvPr>
            <p:cNvSpPr/>
            <p:nvPr/>
          </p:nvSpPr>
          <p:spPr>
            <a:xfrm>
              <a:off x="7432909" y="426409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0">
              <a:extLst>
                <a:ext uri="{FF2B5EF4-FFF2-40B4-BE49-F238E27FC236}">
                  <a16:creationId xmlns:a16="http://schemas.microsoft.com/office/drawing/2014/main" id="{04734D6E-5408-428F-BEE4-7C63E4CD9FB5}"/>
                </a:ext>
              </a:extLst>
            </p:cNvPr>
            <p:cNvSpPr/>
            <p:nvPr/>
          </p:nvSpPr>
          <p:spPr>
            <a:xfrm>
              <a:off x="6988104" y="2636912"/>
              <a:ext cx="638056" cy="145041"/>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90F0AD4-A1C0-4DBA-9828-37CE03A973AD}"/>
                </a:ext>
              </a:extLst>
            </p:cNvPr>
            <p:cNvSpPr/>
            <p:nvPr/>
          </p:nvSpPr>
          <p:spPr>
            <a:xfrm>
              <a:off x="7301272" y="2668572"/>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B6635DF6-BF1C-496E-9658-F8454A81CAC9}"/>
                </a:ext>
              </a:extLst>
            </p:cNvPr>
            <p:cNvSpPr/>
            <p:nvPr/>
          </p:nvSpPr>
          <p:spPr>
            <a:xfrm>
              <a:off x="7432909" y="2987676"/>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a16="http://schemas.microsoft.com/office/drawing/2014/main" id="{F08934AC-4616-41CF-AC74-2976A6AFA6AD}"/>
              </a:ext>
            </a:extLst>
          </p:cNvPr>
          <p:cNvGrpSpPr/>
          <p:nvPr/>
        </p:nvGrpSpPr>
        <p:grpSpPr>
          <a:xfrm>
            <a:off x="9333118" y="6280604"/>
            <a:ext cx="1097720" cy="385127"/>
            <a:chOff x="1950157" y="5792396"/>
            <a:chExt cx="1387404" cy="444916"/>
          </a:xfrm>
        </p:grpSpPr>
        <p:sp>
          <p:nvSpPr>
            <p:cNvPr id="29" name="Oval 28">
              <a:extLst>
                <a:ext uri="{FF2B5EF4-FFF2-40B4-BE49-F238E27FC236}">
                  <a16:creationId xmlns:a16="http://schemas.microsoft.com/office/drawing/2014/main" id="{303EDDC2-DB96-4F16-A78A-8AA0B98E7C15}"/>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2A79B3D4-9191-43A6-BF74-3B3FC330D996}"/>
                </a:ext>
              </a:extLst>
            </p:cNvPr>
            <p:cNvSpPr/>
            <p:nvPr/>
          </p:nvSpPr>
          <p:spPr>
            <a:xfrm flipV="1">
              <a:off x="2069424" y="5830643"/>
              <a:ext cx="1148871" cy="368423"/>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Parallelogram 31">
            <a:extLst>
              <a:ext uri="{FF2B5EF4-FFF2-40B4-BE49-F238E27FC236}">
                <a16:creationId xmlns:a16="http://schemas.microsoft.com/office/drawing/2014/main" id="{496D67ED-5354-4D64-BB0E-71FD5D2E51DB}"/>
              </a:ext>
            </a:extLst>
          </p:cNvPr>
          <p:cNvSpPr/>
          <p:nvPr/>
        </p:nvSpPr>
        <p:spPr>
          <a:xfrm rot="5400000">
            <a:off x="9031369" y="3466605"/>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Parallelogram 31">
            <a:extLst>
              <a:ext uri="{FF2B5EF4-FFF2-40B4-BE49-F238E27FC236}">
                <a16:creationId xmlns:a16="http://schemas.microsoft.com/office/drawing/2014/main" id="{8F23DBBA-7BD6-446C-90B1-F0AF0B3A7A18}"/>
              </a:ext>
            </a:extLst>
          </p:cNvPr>
          <p:cNvSpPr/>
          <p:nvPr/>
        </p:nvSpPr>
        <p:spPr>
          <a:xfrm rot="5400000">
            <a:off x="9031369" y="652407"/>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Parallelogram 31">
            <a:extLst>
              <a:ext uri="{FF2B5EF4-FFF2-40B4-BE49-F238E27FC236}">
                <a16:creationId xmlns:a16="http://schemas.microsoft.com/office/drawing/2014/main" id="{F554CC1D-711C-4442-96EA-F38F2A2CE881}"/>
              </a:ext>
            </a:extLst>
          </p:cNvPr>
          <p:cNvSpPr/>
          <p:nvPr/>
        </p:nvSpPr>
        <p:spPr>
          <a:xfrm rot="5400000">
            <a:off x="9031369" y="2059506"/>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TextBox 33">
            <a:extLst>
              <a:ext uri="{FF2B5EF4-FFF2-40B4-BE49-F238E27FC236}">
                <a16:creationId xmlns:a16="http://schemas.microsoft.com/office/drawing/2014/main" id="{B2924B4B-0889-4EDE-93D9-E59AD96351E6}"/>
              </a:ext>
            </a:extLst>
          </p:cNvPr>
          <p:cNvSpPr txBox="1"/>
          <p:nvPr/>
        </p:nvSpPr>
        <p:spPr>
          <a:xfrm rot="1074825">
            <a:off x="9001117" y="1602580"/>
            <a:ext cx="1446273"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Performance</a:t>
            </a:r>
            <a:endParaRPr lang="ko-KR" altLang="en-US" sz="1600" b="1" dirty="0">
              <a:solidFill>
                <a:schemeClr val="bg1"/>
              </a:solidFill>
              <a:cs typeface="Arial" pitchFamily="34" charset="0"/>
            </a:endParaRPr>
          </a:p>
        </p:txBody>
      </p:sp>
      <p:sp>
        <p:nvSpPr>
          <p:cNvPr id="35" name="TextBox 34">
            <a:extLst>
              <a:ext uri="{FF2B5EF4-FFF2-40B4-BE49-F238E27FC236}">
                <a16:creationId xmlns:a16="http://schemas.microsoft.com/office/drawing/2014/main" id="{F94D6A88-BD30-4E56-AA0F-DADF295131B8}"/>
              </a:ext>
            </a:extLst>
          </p:cNvPr>
          <p:cNvSpPr txBox="1"/>
          <p:nvPr/>
        </p:nvSpPr>
        <p:spPr>
          <a:xfrm rot="1074825">
            <a:off x="9058716" y="3022206"/>
            <a:ext cx="1372494"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Facility</a:t>
            </a:r>
            <a:endParaRPr lang="ko-KR" altLang="en-US" sz="1600" b="1" dirty="0">
              <a:solidFill>
                <a:schemeClr val="bg1"/>
              </a:solidFill>
              <a:cs typeface="Arial" pitchFamily="34" charset="0"/>
            </a:endParaRPr>
          </a:p>
        </p:txBody>
      </p:sp>
      <p:sp>
        <p:nvSpPr>
          <p:cNvPr id="36" name="TextBox 35">
            <a:extLst>
              <a:ext uri="{FF2B5EF4-FFF2-40B4-BE49-F238E27FC236}">
                <a16:creationId xmlns:a16="http://schemas.microsoft.com/office/drawing/2014/main" id="{0A17002F-87A2-438B-9336-FE8EEC55C84C}"/>
              </a:ext>
            </a:extLst>
          </p:cNvPr>
          <p:cNvSpPr txBox="1"/>
          <p:nvPr/>
        </p:nvSpPr>
        <p:spPr>
          <a:xfrm rot="1074825">
            <a:off x="9438760" y="4532741"/>
            <a:ext cx="1101539"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Smooth</a:t>
            </a:r>
            <a:endParaRPr lang="ko-KR" altLang="en-US" sz="1600" b="1" dirty="0">
              <a:solidFill>
                <a:schemeClr val="bg1"/>
              </a:solidFill>
              <a:cs typeface="Arial" pitchFamily="34" charset="0"/>
            </a:endParaRPr>
          </a:p>
        </p:txBody>
      </p:sp>
      <p:sp>
        <p:nvSpPr>
          <p:cNvPr id="46" name="Text Placeholder 2">
            <a:extLst>
              <a:ext uri="{FF2B5EF4-FFF2-40B4-BE49-F238E27FC236}">
                <a16:creationId xmlns:a16="http://schemas.microsoft.com/office/drawing/2014/main" id="{1304898C-6572-4414-86FC-89EA45835241}"/>
              </a:ext>
            </a:extLst>
          </p:cNvPr>
          <p:cNvSpPr txBox="1">
            <a:spLocks/>
          </p:cNvSpPr>
          <p:nvPr/>
        </p:nvSpPr>
        <p:spPr>
          <a:xfrm>
            <a:off x="4699051" y="286023"/>
            <a:ext cx="1970116"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smtClean="0">
                <a:solidFill>
                  <a:schemeClr val="accent5">
                    <a:lumMod val="75000"/>
                  </a:schemeClr>
                </a:solidFill>
                <a:cs typeface="Arial" pitchFamily="34" charset="0"/>
              </a:rPr>
              <a:t>Conclusion</a:t>
            </a:r>
            <a:endParaRPr lang="en-US" altLang="ko-KR" sz="2400" b="1" dirty="0">
              <a:solidFill>
                <a:schemeClr val="accent5">
                  <a:lumMod val="75000"/>
                </a:schemeClr>
              </a:solidFill>
              <a:cs typeface="Arial" pitchFamily="34" charset="0"/>
            </a:endParaRPr>
          </a:p>
        </p:txBody>
      </p:sp>
      <p:sp>
        <p:nvSpPr>
          <p:cNvPr id="47" name="TextBox 46">
            <a:extLst>
              <a:ext uri="{FF2B5EF4-FFF2-40B4-BE49-F238E27FC236}">
                <a16:creationId xmlns:a16="http://schemas.microsoft.com/office/drawing/2014/main" id="{B93B3279-F655-42F6-8BB9-4114AC7F5E5E}"/>
              </a:ext>
            </a:extLst>
          </p:cNvPr>
          <p:cNvSpPr txBox="1"/>
          <p:nvPr/>
        </p:nvSpPr>
        <p:spPr>
          <a:xfrm>
            <a:off x="4128151" y="904835"/>
            <a:ext cx="3111916" cy="4616648"/>
          </a:xfrm>
          <a:prstGeom prst="rect">
            <a:avLst/>
          </a:prstGeom>
          <a:noFill/>
        </p:spPr>
        <p:txBody>
          <a:bodyPr wrap="square" rtlCol="0">
            <a:spAutoFit/>
          </a:bodyPr>
          <a:lstStyle/>
          <a:p>
            <a:pPr algn="ctr"/>
            <a:r>
              <a:rPr lang="en-US" sz="1400" dirty="0">
                <a:solidFill>
                  <a:srgbClr val="4245BE"/>
                </a:solidFill>
              </a:rPr>
              <a:t>Taking into account all the mentioned details, we can make the conclusion that the hospital management system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 Implementation of hospital management system project helps to store all the kinds of records, provide coordination and user communication, implement policies, improve day-to-day operations, arrange the supply chain, manage financial and human resources, and market hospital </a:t>
            </a:r>
            <a:r>
              <a:rPr lang="en-US" sz="1400" dirty="0" smtClean="0">
                <a:solidFill>
                  <a:srgbClr val="4245BE"/>
                </a:solidFill>
              </a:rPr>
              <a:t>services.</a:t>
            </a:r>
            <a:endParaRPr lang="ko-KR" altLang="en-US" sz="1400" b="1" dirty="0">
              <a:solidFill>
                <a:srgbClr val="4245BE"/>
              </a:solidFill>
              <a:cs typeface="Arial" pitchFamily="34" charset="0"/>
            </a:endParaRPr>
          </a:p>
        </p:txBody>
      </p:sp>
    </p:spTree>
    <p:extLst>
      <p:ext uri="{BB962C8B-B14F-4D97-AF65-F5344CB8AC3E}">
        <p14:creationId xmlns:p14="http://schemas.microsoft.com/office/powerpoint/2010/main" val="36731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34" grpId="0"/>
      <p:bldP spid="35" grpId="0"/>
      <p:bldP spid="36"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68" name="Right Triangle 67">
            <a:extLst>
              <a:ext uri="{FF2B5EF4-FFF2-40B4-BE49-F238E27FC236}">
                <a16:creationId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4394066" y="1261884"/>
            <a:ext cx="7729182"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4394012" y="2123902"/>
            <a:ext cx="7729088" cy="400110"/>
          </a:xfrm>
          <a:prstGeom prst="rect">
            <a:avLst/>
          </a:prstGeom>
          <a:noFill/>
        </p:spPr>
        <p:txBody>
          <a:bodyPr wrap="square" rtlCol="0" anchor="ctr">
            <a:spAutoFit/>
          </a:bodyPr>
          <a:lstStyle/>
          <a:p>
            <a:r>
              <a:rPr lang="en-US" altLang="ko-KR" sz="2000" dirty="0">
                <a:solidFill>
                  <a:schemeClr val="bg1"/>
                </a:solidFill>
                <a:cs typeface="Arial" pitchFamily="34" charset="0"/>
              </a:rPr>
              <a:t>Insert the Sub Title of Your Presentation</a:t>
            </a:r>
            <a:endParaRPr lang="ko-KR" altLang="en-US" sz="2000" dirty="0">
              <a:solidFill>
                <a:schemeClr val="bg1"/>
              </a:solidFill>
              <a:cs typeface="Arial" pitchFamily="34" charset="0"/>
            </a:endParaRPr>
          </a:p>
        </p:txBody>
      </p:sp>
      <p:pic>
        <p:nvPicPr>
          <p:cNvPr id="67" name="Picture 66">
            <a:extLst>
              <a:ext uri="{FF2B5EF4-FFF2-40B4-BE49-F238E27FC236}">
                <a16:creationId xmlns:a16="http://schemas.microsoft.com/office/drawing/2014/main" id="{4C91C44E-C33F-4769-9FF7-0DB270EAAB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41718" y="765886"/>
            <a:ext cx="3675239" cy="6110727"/>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3742</TotalTime>
  <Words>362</Words>
  <Application>Microsoft Office PowerPoint</Application>
  <PresentationFormat>Grand écran</PresentationFormat>
  <Paragraphs>60</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8</vt:i4>
      </vt:variant>
    </vt:vector>
  </HeadingPairs>
  <TitlesOfParts>
    <vt:vector size="17" baseType="lpstr">
      <vt:lpstr>Aharoni</vt:lpstr>
      <vt:lpstr>Arial</vt:lpstr>
      <vt:lpstr>Arial Unicode MS</vt:lpstr>
      <vt:lpstr>Calibri</vt:lpstr>
      <vt:lpstr>Franklin Gothic Heavy</vt:lpstr>
      <vt:lpstr>Verdana</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Youcode</cp:lastModifiedBy>
  <cp:revision>109</cp:revision>
  <dcterms:created xsi:type="dcterms:W3CDTF">2018-04-24T17:14:44Z</dcterms:created>
  <dcterms:modified xsi:type="dcterms:W3CDTF">2021-08-11T22:44:48Z</dcterms:modified>
</cp:coreProperties>
</file>