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28.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256" r:id="rId4"/>
    <p:sldId id="262" r:id="rId5"/>
    <p:sldId id="282" r:id="rId6"/>
    <p:sldId id="285" r:id="rId7"/>
    <p:sldId id="264" r:id="rId8"/>
    <p:sldId id="392" r:id="rId9"/>
    <p:sldId id="393" r:id="rId10"/>
    <p:sldId id="394" r:id="rId11"/>
    <p:sldId id="391" r:id="rId12"/>
    <p:sldId id="280"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D85"/>
    <a:srgbClr val="DE1DE3"/>
    <a:srgbClr val="4245BE"/>
    <a:srgbClr val="920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9" autoAdjust="0"/>
    <p:restoredTop sz="96196" autoAdjust="0"/>
  </p:normalViewPr>
  <p:slideViewPr>
    <p:cSldViewPr snapToGrid="0">
      <p:cViewPr>
        <p:scale>
          <a:sx n="81" d="100"/>
          <a:sy n="81" d="100"/>
        </p:scale>
        <p:origin x="40" y="-7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DA10B-D322-4D6B-A42D-0724A1676B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3DFD9FD-CB7F-4ED5-AB3A-4EF6DAEBE20C}">
      <dgm:prSet phldrT="[Texte]"/>
      <dgm:spPr/>
      <dgm:t>
        <a:bodyPr/>
        <a:lstStyle/>
        <a:p>
          <a:r>
            <a:rPr lang="fr-FR" dirty="0" smtClean="0"/>
            <a:t>Banque Du Sang</a:t>
          </a:r>
          <a:endParaRPr lang="fr-FR" dirty="0"/>
        </a:p>
      </dgm:t>
    </dgm:pt>
    <dgm:pt modelId="{3324870A-6F92-4284-A2B5-F5553CC1F03E}" type="parTrans" cxnId="{50E38638-FD32-4DC6-8B2C-381F16908B67}">
      <dgm:prSet/>
      <dgm:spPr/>
      <dgm:t>
        <a:bodyPr/>
        <a:lstStyle/>
        <a:p>
          <a:endParaRPr lang="fr-FR"/>
        </a:p>
      </dgm:t>
    </dgm:pt>
    <dgm:pt modelId="{AC02A244-9BDA-4B9B-BFD4-5B0AD7D44FFD}" type="sibTrans" cxnId="{50E38638-FD32-4DC6-8B2C-381F16908B67}">
      <dgm:prSet/>
      <dgm:spPr/>
      <dgm:t>
        <a:bodyPr/>
        <a:lstStyle/>
        <a:p>
          <a:endParaRPr lang="fr-FR"/>
        </a:p>
      </dgm:t>
    </dgm:pt>
    <dgm:pt modelId="{63B18913-3884-4947-BECC-4F2DA11A1CD5}">
      <dgm:prSet phldrT="[Texte]"/>
      <dgm:spPr/>
      <dgm:t>
        <a:bodyPr/>
        <a:lstStyle/>
        <a:p>
          <a:r>
            <a:rPr lang="fr-FR" dirty="0" smtClean="0"/>
            <a:t>Boutique Médical</a:t>
          </a:r>
          <a:endParaRPr lang="fr-FR" dirty="0"/>
        </a:p>
      </dgm:t>
    </dgm:pt>
    <dgm:pt modelId="{0228CD6C-760C-41A0-B5D9-7709A9467204}" type="parTrans" cxnId="{D971E21F-C8C0-4586-9CD7-81F7705A0A21}">
      <dgm:prSet/>
      <dgm:spPr/>
      <dgm:t>
        <a:bodyPr/>
        <a:lstStyle/>
        <a:p>
          <a:endParaRPr lang="fr-FR"/>
        </a:p>
      </dgm:t>
    </dgm:pt>
    <dgm:pt modelId="{45170D5D-DAE7-4BD6-939A-A14A50B7CE22}" type="sibTrans" cxnId="{D971E21F-C8C0-4586-9CD7-81F7705A0A21}">
      <dgm:prSet/>
      <dgm:spPr/>
      <dgm:t>
        <a:bodyPr/>
        <a:lstStyle/>
        <a:p>
          <a:endParaRPr lang="fr-FR"/>
        </a:p>
      </dgm:t>
    </dgm:pt>
    <dgm:pt modelId="{3F182075-88A2-4E79-819B-5F9023E0B75B}">
      <dgm:prSet phldrT="[Texte]"/>
      <dgm:spPr/>
      <dgm:t>
        <a:bodyPr/>
        <a:lstStyle/>
        <a:p>
          <a:r>
            <a:rPr lang="fr-FR" dirty="0" smtClean="0"/>
            <a:t>Chat Bot </a:t>
          </a:r>
          <a:endParaRPr lang="fr-FR" dirty="0"/>
        </a:p>
      </dgm:t>
    </dgm:pt>
    <dgm:pt modelId="{705308B8-2D4F-4570-88AF-D4F433FF8323}" type="parTrans" cxnId="{319B27AD-EA60-423A-8566-C7ABE6EDACC7}">
      <dgm:prSet/>
      <dgm:spPr/>
      <dgm:t>
        <a:bodyPr/>
        <a:lstStyle/>
        <a:p>
          <a:endParaRPr lang="fr-FR"/>
        </a:p>
      </dgm:t>
    </dgm:pt>
    <dgm:pt modelId="{7335305C-6BF0-4AE3-B004-E2F28FBF21F3}" type="sibTrans" cxnId="{319B27AD-EA60-423A-8566-C7ABE6EDACC7}">
      <dgm:prSet/>
      <dgm:spPr/>
      <dgm:t>
        <a:bodyPr/>
        <a:lstStyle/>
        <a:p>
          <a:endParaRPr lang="fr-FR"/>
        </a:p>
      </dgm:t>
    </dgm:pt>
    <dgm:pt modelId="{F244BF35-B998-412A-B30B-803A5D4DCF7A}" type="pres">
      <dgm:prSet presAssocID="{758DA10B-D322-4D6B-A42D-0724A1676B1F}" presName="linear" presStyleCnt="0">
        <dgm:presLayoutVars>
          <dgm:dir/>
          <dgm:animLvl val="lvl"/>
          <dgm:resizeHandles val="exact"/>
        </dgm:presLayoutVars>
      </dgm:prSet>
      <dgm:spPr/>
      <dgm:t>
        <a:bodyPr/>
        <a:lstStyle/>
        <a:p>
          <a:endParaRPr lang="fr-FR"/>
        </a:p>
      </dgm:t>
    </dgm:pt>
    <dgm:pt modelId="{D98D9675-9D5E-480E-96FF-BCABBBD3A82F}" type="pres">
      <dgm:prSet presAssocID="{D3DFD9FD-CB7F-4ED5-AB3A-4EF6DAEBE20C}" presName="parentLin" presStyleCnt="0"/>
      <dgm:spPr/>
    </dgm:pt>
    <dgm:pt modelId="{3844BE7E-EEC7-4E17-A691-926681EDE7F6}" type="pres">
      <dgm:prSet presAssocID="{D3DFD9FD-CB7F-4ED5-AB3A-4EF6DAEBE20C}" presName="parentLeftMargin" presStyleLbl="node1" presStyleIdx="0" presStyleCnt="3"/>
      <dgm:spPr/>
      <dgm:t>
        <a:bodyPr/>
        <a:lstStyle/>
        <a:p>
          <a:endParaRPr lang="fr-FR"/>
        </a:p>
      </dgm:t>
    </dgm:pt>
    <dgm:pt modelId="{3D4622AB-0FB1-4A56-B699-C77E59657871}" type="pres">
      <dgm:prSet presAssocID="{D3DFD9FD-CB7F-4ED5-AB3A-4EF6DAEBE20C}" presName="parentText" presStyleLbl="node1" presStyleIdx="0" presStyleCnt="3" custLinFactNeighborY="-752">
        <dgm:presLayoutVars>
          <dgm:chMax val="0"/>
          <dgm:bulletEnabled val="1"/>
        </dgm:presLayoutVars>
      </dgm:prSet>
      <dgm:spPr/>
      <dgm:t>
        <a:bodyPr/>
        <a:lstStyle/>
        <a:p>
          <a:endParaRPr lang="fr-FR"/>
        </a:p>
      </dgm:t>
    </dgm:pt>
    <dgm:pt modelId="{FFFC8AF0-9898-4A43-A428-4B12045C9750}" type="pres">
      <dgm:prSet presAssocID="{D3DFD9FD-CB7F-4ED5-AB3A-4EF6DAEBE20C}" presName="negativeSpace" presStyleCnt="0"/>
      <dgm:spPr/>
    </dgm:pt>
    <dgm:pt modelId="{611F81E9-60E2-4FF3-86AC-4969A9AEBFC2}" type="pres">
      <dgm:prSet presAssocID="{D3DFD9FD-CB7F-4ED5-AB3A-4EF6DAEBE20C}" presName="childText" presStyleLbl="conFgAcc1" presStyleIdx="0" presStyleCnt="3">
        <dgm:presLayoutVars>
          <dgm:bulletEnabled val="1"/>
        </dgm:presLayoutVars>
      </dgm:prSet>
      <dgm:spPr/>
    </dgm:pt>
    <dgm:pt modelId="{163B2B3D-DF53-4EF4-BC16-2BCAA5829E4C}" type="pres">
      <dgm:prSet presAssocID="{AC02A244-9BDA-4B9B-BFD4-5B0AD7D44FFD}" presName="spaceBetweenRectangles" presStyleCnt="0"/>
      <dgm:spPr/>
    </dgm:pt>
    <dgm:pt modelId="{4498DC51-6568-4D34-A99B-70700FBF8BCA}" type="pres">
      <dgm:prSet presAssocID="{63B18913-3884-4947-BECC-4F2DA11A1CD5}" presName="parentLin" presStyleCnt="0"/>
      <dgm:spPr/>
    </dgm:pt>
    <dgm:pt modelId="{8F5588D8-5C87-43A0-BCE1-D16C2269E0DA}" type="pres">
      <dgm:prSet presAssocID="{63B18913-3884-4947-BECC-4F2DA11A1CD5}" presName="parentLeftMargin" presStyleLbl="node1" presStyleIdx="0" presStyleCnt="3"/>
      <dgm:spPr/>
      <dgm:t>
        <a:bodyPr/>
        <a:lstStyle/>
        <a:p>
          <a:endParaRPr lang="fr-FR"/>
        </a:p>
      </dgm:t>
    </dgm:pt>
    <dgm:pt modelId="{708A7C58-09B6-47F2-881C-9FCECACA0CD4}" type="pres">
      <dgm:prSet presAssocID="{63B18913-3884-4947-BECC-4F2DA11A1CD5}" presName="parentText" presStyleLbl="node1" presStyleIdx="1" presStyleCnt="3">
        <dgm:presLayoutVars>
          <dgm:chMax val="0"/>
          <dgm:bulletEnabled val="1"/>
        </dgm:presLayoutVars>
      </dgm:prSet>
      <dgm:spPr/>
      <dgm:t>
        <a:bodyPr/>
        <a:lstStyle/>
        <a:p>
          <a:endParaRPr lang="fr-FR"/>
        </a:p>
      </dgm:t>
    </dgm:pt>
    <dgm:pt modelId="{E248C0FC-96A7-4051-B6E5-B3EB701837B5}" type="pres">
      <dgm:prSet presAssocID="{63B18913-3884-4947-BECC-4F2DA11A1CD5}" presName="negativeSpace" presStyleCnt="0"/>
      <dgm:spPr/>
    </dgm:pt>
    <dgm:pt modelId="{36C00ADB-7A00-4DFA-9F36-9D55F916D601}" type="pres">
      <dgm:prSet presAssocID="{63B18913-3884-4947-BECC-4F2DA11A1CD5}" presName="childText" presStyleLbl="conFgAcc1" presStyleIdx="1" presStyleCnt="3">
        <dgm:presLayoutVars>
          <dgm:bulletEnabled val="1"/>
        </dgm:presLayoutVars>
      </dgm:prSet>
      <dgm:spPr/>
    </dgm:pt>
    <dgm:pt modelId="{7A22293D-9D08-4083-8C02-C91CE8A788C9}" type="pres">
      <dgm:prSet presAssocID="{45170D5D-DAE7-4BD6-939A-A14A50B7CE22}" presName="spaceBetweenRectangles" presStyleCnt="0"/>
      <dgm:spPr/>
    </dgm:pt>
    <dgm:pt modelId="{555835BB-4744-4C7C-A5DF-AE41661B6FB3}" type="pres">
      <dgm:prSet presAssocID="{3F182075-88A2-4E79-819B-5F9023E0B75B}" presName="parentLin" presStyleCnt="0"/>
      <dgm:spPr/>
    </dgm:pt>
    <dgm:pt modelId="{A94EDE4F-662F-40B0-A06D-E15D923709B2}" type="pres">
      <dgm:prSet presAssocID="{3F182075-88A2-4E79-819B-5F9023E0B75B}" presName="parentLeftMargin" presStyleLbl="node1" presStyleIdx="1" presStyleCnt="3"/>
      <dgm:spPr/>
      <dgm:t>
        <a:bodyPr/>
        <a:lstStyle/>
        <a:p>
          <a:endParaRPr lang="fr-FR"/>
        </a:p>
      </dgm:t>
    </dgm:pt>
    <dgm:pt modelId="{DDC6E1F1-4B6F-4AE2-84A3-D80470000C23}" type="pres">
      <dgm:prSet presAssocID="{3F182075-88A2-4E79-819B-5F9023E0B75B}" presName="parentText" presStyleLbl="node1" presStyleIdx="2" presStyleCnt="3">
        <dgm:presLayoutVars>
          <dgm:chMax val="0"/>
          <dgm:bulletEnabled val="1"/>
        </dgm:presLayoutVars>
      </dgm:prSet>
      <dgm:spPr/>
      <dgm:t>
        <a:bodyPr/>
        <a:lstStyle/>
        <a:p>
          <a:endParaRPr lang="fr-FR"/>
        </a:p>
      </dgm:t>
    </dgm:pt>
    <dgm:pt modelId="{6B48A83A-D7F9-4848-BA6B-2FA202BF4733}" type="pres">
      <dgm:prSet presAssocID="{3F182075-88A2-4E79-819B-5F9023E0B75B}" presName="negativeSpace" presStyleCnt="0"/>
      <dgm:spPr/>
    </dgm:pt>
    <dgm:pt modelId="{EC5C7681-A0A1-4351-B568-99231371DE10}" type="pres">
      <dgm:prSet presAssocID="{3F182075-88A2-4E79-819B-5F9023E0B75B}" presName="childText" presStyleLbl="conFgAcc1" presStyleIdx="2" presStyleCnt="3" custLinFactNeighborX="134">
        <dgm:presLayoutVars>
          <dgm:bulletEnabled val="1"/>
        </dgm:presLayoutVars>
      </dgm:prSet>
      <dgm:spPr/>
    </dgm:pt>
  </dgm:ptLst>
  <dgm:cxnLst>
    <dgm:cxn modelId="{D031F440-9BC7-4032-8F54-89E548651D3A}" type="presOf" srcId="{63B18913-3884-4947-BECC-4F2DA11A1CD5}" destId="{708A7C58-09B6-47F2-881C-9FCECACA0CD4}" srcOrd="1" destOrd="0" presId="urn:microsoft.com/office/officeart/2005/8/layout/list1"/>
    <dgm:cxn modelId="{FB4E785D-CD3C-4294-8CEA-C23C8E68E46E}" type="presOf" srcId="{758DA10B-D322-4D6B-A42D-0724A1676B1F}" destId="{F244BF35-B998-412A-B30B-803A5D4DCF7A}" srcOrd="0" destOrd="0" presId="urn:microsoft.com/office/officeart/2005/8/layout/list1"/>
    <dgm:cxn modelId="{813F461A-84E1-498F-A03F-659598EF9DF3}" type="presOf" srcId="{3F182075-88A2-4E79-819B-5F9023E0B75B}" destId="{A94EDE4F-662F-40B0-A06D-E15D923709B2}" srcOrd="0" destOrd="0" presId="urn:microsoft.com/office/officeart/2005/8/layout/list1"/>
    <dgm:cxn modelId="{50E38638-FD32-4DC6-8B2C-381F16908B67}" srcId="{758DA10B-D322-4D6B-A42D-0724A1676B1F}" destId="{D3DFD9FD-CB7F-4ED5-AB3A-4EF6DAEBE20C}" srcOrd="0" destOrd="0" parTransId="{3324870A-6F92-4284-A2B5-F5553CC1F03E}" sibTransId="{AC02A244-9BDA-4B9B-BFD4-5B0AD7D44FFD}"/>
    <dgm:cxn modelId="{D971E21F-C8C0-4586-9CD7-81F7705A0A21}" srcId="{758DA10B-D322-4D6B-A42D-0724A1676B1F}" destId="{63B18913-3884-4947-BECC-4F2DA11A1CD5}" srcOrd="1" destOrd="0" parTransId="{0228CD6C-760C-41A0-B5D9-7709A9467204}" sibTransId="{45170D5D-DAE7-4BD6-939A-A14A50B7CE22}"/>
    <dgm:cxn modelId="{495F1FC8-A33C-4E48-8533-D06C96C4CDBC}" type="presOf" srcId="{63B18913-3884-4947-BECC-4F2DA11A1CD5}" destId="{8F5588D8-5C87-43A0-BCE1-D16C2269E0DA}" srcOrd="0" destOrd="0" presId="urn:microsoft.com/office/officeart/2005/8/layout/list1"/>
    <dgm:cxn modelId="{319B27AD-EA60-423A-8566-C7ABE6EDACC7}" srcId="{758DA10B-D322-4D6B-A42D-0724A1676B1F}" destId="{3F182075-88A2-4E79-819B-5F9023E0B75B}" srcOrd="2" destOrd="0" parTransId="{705308B8-2D4F-4570-88AF-D4F433FF8323}" sibTransId="{7335305C-6BF0-4AE3-B004-E2F28FBF21F3}"/>
    <dgm:cxn modelId="{EE4B53D0-0D97-4DE6-A10A-B56D9C8F953D}" type="presOf" srcId="{D3DFD9FD-CB7F-4ED5-AB3A-4EF6DAEBE20C}" destId="{3D4622AB-0FB1-4A56-B699-C77E59657871}" srcOrd="1" destOrd="0" presId="urn:microsoft.com/office/officeart/2005/8/layout/list1"/>
    <dgm:cxn modelId="{646B4572-7B68-4684-99DB-A905BDC4348E}" type="presOf" srcId="{3F182075-88A2-4E79-819B-5F9023E0B75B}" destId="{DDC6E1F1-4B6F-4AE2-84A3-D80470000C23}" srcOrd="1" destOrd="0" presId="urn:microsoft.com/office/officeart/2005/8/layout/list1"/>
    <dgm:cxn modelId="{A8981CB6-68DA-47EC-85CA-801372E513F9}" type="presOf" srcId="{D3DFD9FD-CB7F-4ED5-AB3A-4EF6DAEBE20C}" destId="{3844BE7E-EEC7-4E17-A691-926681EDE7F6}" srcOrd="0" destOrd="0" presId="urn:microsoft.com/office/officeart/2005/8/layout/list1"/>
    <dgm:cxn modelId="{33DF04FB-1A97-49F1-BABA-7026CB15EDF6}" type="presParOf" srcId="{F244BF35-B998-412A-B30B-803A5D4DCF7A}" destId="{D98D9675-9D5E-480E-96FF-BCABBBD3A82F}" srcOrd="0" destOrd="0" presId="urn:microsoft.com/office/officeart/2005/8/layout/list1"/>
    <dgm:cxn modelId="{45906826-BF0C-41B3-BD0D-7F4690978EF1}" type="presParOf" srcId="{D98D9675-9D5E-480E-96FF-BCABBBD3A82F}" destId="{3844BE7E-EEC7-4E17-A691-926681EDE7F6}" srcOrd="0" destOrd="0" presId="urn:microsoft.com/office/officeart/2005/8/layout/list1"/>
    <dgm:cxn modelId="{B9DDC956-DD90-4CA5-9E84-41762053A4E7}" type="presParOf" srcId="{D98D9675-9D5E-480E-96FF-BCABBBD3A82F}" destId="{3D4622AB-0FB1-4A56-B699-C77E59657871}" srcOrd="1" destOrd="0" presId="urn:microsoft.com/office/officeart/2005/8/layout/list1"/>
    <dgm:cxn modelId="{A400535C-B157-4DF3-BA87-00D6CD002122}" type="presParOf" srcId="{F244BF35-B998-412A-B30B-803A5D4DCF7A}" destId="{FFFC8AF0-9898-4A43-A428-4B12045C9750}" srcOrd="1" destOrd="0" presId="urn:microsoft.com/office/officeart/2005/8/layout/list1"/>
    <dgm:cxn modelId="{EEAC681B-6476-4E20-8F21-D533EA29DCED}" type="presParOf" srcId="{F244BF35-B998-412A-B30B-803A5D4DCF7A}" destId="{611F81E9-60E2-4FF3-86AC-4969A9AEBFC2}" srcOrd="2" destOrd="0" presId="urn:microsoft.com/office/officeart/2005/8/layout/list1"/>
    <dgm:cxn modelId="{B0EED2A4-0D55-4044-8E92-28FF8570ECCB}" type="presParOf" srcId="{F244BF35-B998-412A-B30B-803A5D4DCF7A}" destId="{163B2B3D-DF53-4EF4-BC16-2BCAA5829E4C}" srcOrd="3" destOrd="0" presId="urn:microsoft.com/office/officeart/2005/8/layout/list1"/>
    <dgm:cxn modelId="{15BD3556-4BD6-41B9-ABFF-9A0FBC9ED24B}" type="presParOf" srcId="{F244BF35-B998-412A-B30B-803A5D4DCF7A}" destId="{4498DC51-6568-4D34-A99B-70700FBF8BCA}" srcOrd="4" destOrd="0" presId="urn:microsoft.com/office/officeart/2005/8/layout/list1"/>
    <dgm:cxn modelId="{188E9A26-4772-4E3B-80F4-395A42C39C1A}" type="presParOf" srcId="{4498DC51-6568-4D34-A99B-70700FBF8BCA}" destId="{8F5588D8-5C87-43A0-BCE1-D16C2269E0DA}" srcOrd="0" destOrd="0" presId="urn:microsoft.com/office/officeart/2005/8/layout/list1"/>
    <dgm:cxn modelId="{9A788CF3-ACA7-4DE3-9CBB-9B91EB441FEF}" type="presParOf" srcId="{4498DC51-6568-4D34-A99B-70700FBF8BCA}" destId="{708A7C58-09B6-47F2-881C-9FCECACA0CD4}" srcOrd="1" destOrd="0" presId="urn:microsoft.com/office/officeart/2005/8/layout/list1"/>
    <dgm:cxn modelId="{A3CE37D0-25BE-41A7-A8EE-268B797C7F11}" type="presParOf" srcId="{F244BF35-B998-412A-B30B-803A5D4DCF7A}" destId="{E248C0FC-96A7-4051-B6E5-B3EB701837B5}" srcOrd="5" destOrd="0" presId="urn:microsoft.com/office/officeart/2005/8/layout/list1"/>
    <dgm:cxn modelId="{A9F5841B-7CCB-4ACB-840B-D47917A9A59B}" type="presParOf" srcId="{F244BF35-B998-412A-B30B-803A5D4DCF7A}" destId="{36C00ADB-7A00-4DFA-9F36-9D55F916D601}" srcOrd="6" destOrd="0" presId="urn:microsoft.com/office/officeart/2005/8/layout/list1"/>
    <dgm:cxn modelId="{2EBBB4C8-39E8-4DAE-862B-DFE38AB95EB8}" type="presParOf" srcId="{F244BF35-B998-412A-B30B-803A5D4DCF7A}" destId="{7A22293D-9D08-4083-8C02-C91CE8A788C9}" srcOrd="7" destOrd="0" presId="urn:microsoft.com/office/officeart/2005/8/layout/list1"/>
    <dgm:cxn modelId="{4E394008-EF5D-4A4A-B027-F2C0CB5D4DED}" type="presParOf" srcId="{F244BF35-B998-412A-B30B-803A5D4DCF7A}" destId="{555835BB-4744-4C7C-A5DF-AE41661B6FB3}" srcOrd="8" destOrd="0" presId="urn:microsoft.com/office/officeart/2005/8/layout/list1"/>
    <dgm:cxn modelId="{4A83FDAC-43E0-424B-AB40-2E4C80985AC3}" type="presParOf" srcId="{555835BB-4744-4C7C-A5DF-AE41661B6FB3}" destId="{A94EDE4F-662F-40B0-A06D-E15D923709B2}" srcOrd="0" destOrd="0" presId="urn:microsoft.com/office/officeart/2005/8/layout/list1"/>
    <dgm:cxn modelId="{941CD86C-32DA-4CD4-9B53-438CA29EAF2D}" type="presParOf" srcId="{555835BB-4744-4C7C-A5DF-AE41661B6FB3}" destId="{DDC6E1F1-4B6F-4AE2-84A3-D80470000C23}" srcOrd="1" destOrd="0" presId="urn:microsoft.com/office/officeart/2005/8/layout/list1"/>
    <dgm:cxn modelId="{1142E2AF-ABB5-4B8F-9EFE-231839C8AC6C}" type="presParOf" srcId="{F244BF35-B998-412A-B30B-803A5D4DCF7A}" destId="{6B48A83A-D7F9-4848-BA6B-2FA202BF4733}" srcOrd="9" destOrd="0" presId="urn:microsoft.com/office/officeart/2005/8/layout/list1"/>
    <dgm:cxn modelId="{443A1A7F-99A3-4124-A6BC-FFAB9D05620A}" type="presParOf" srcId="{F244BF35-B998-412A-B30B-803A5D4DCF7A}" destId="{EC5C7681-A0A1-4351-B568-99231371DE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F81E9-60E2-4FF3-86AC-4969A9AEBFC2}">
      <dsp:nvSpPr>
        <dsp:cNvPr id="0" name=""/>
        <dsp:cNvSpPr/>
      </dsp:nvSpPr>
      <dsp:spPr>
        <a:xfrm>
          <a:off x="0" y="49440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622AB-0FB1-4A56-B699-C77E59657871}">
      <dsp:nvSpPr>
        <dsp:cNvPr id="0" name=""/>
        <dsp:cNvSpPr/>
      </dsp:nvSpPr>
      <dsp:spPr>
        <a:xfrm>
          <a:off x="377952" y="1"/>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Banque Du Sang</a:t>
          </a:r>
          <a:endParaRPr lang="fr-FR" sz="3300" kern="1200" dirty="0"/>
        </a:p>
      </dsp:txBody>
      <dsp:txXfrm>
        <a:off x="425507" y="47556"/>
        <a:ext cx="5196218" cy="879050"/>
      </dsp:txXfrm>
    </dsp:sp>
    <dsp:sp modelId="{36C00ADB-7A00-4DFA-9F36-9D55F916D601}">
      <dsp:nvSpPr>
        <dsp:cNvPr id="0" name=""/>
        <dsp:cNvSpPr/>
      </dsp:nvSpPr>
      <dsp:spPr>
        <a:xfrm>
          <a:off x="0" y="199128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8A7C58-09B6-47F2-881C-9FCECACA0CD4}">
      <dsp:nvSpPr>
        <dsp:cNvPr id="0" name=""/>
        <dsp:cNvSpPr/>
      </dsp:nvSpPr>
      <dsp:spPr>
        <a:xfrm>
          <a:off x="377952" y="150420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Boutique Médical</a:t>
          </a:r>
          <a:endParaRPr lang="fr-FR" sz="3300" kern="1200" dirty="0"/>
        </a:p>
      </dsp:txBody>
      <dsp:txXfrm>
        <a:off x="425507" y="1551762"/>
        <a:ext cx="5196218" cy="879050"/>
      </dsp:txXfrm>
    </dsp:sp>
    <dsp:sp modelId="{EC5C7681-A0A1-4351-B568-99231371DE10}">
      <dsp:nvSpPr>
        <dsp:cNvPr id="0" name=""/>
        <dsp:cNvSpPr/>
      </dsp:nvSpPr>
      <dsp:spPr>
        <a:xfrm>
          <a:off x="0" y="348816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6E1F1-4B6F-4AE2-84A3-D80470000C23}">
      <dsp:nvSpPr>
        <dsp:cNvPr id="0" name=""/>
        <dsp:cNvSpPr/>
      </dsp:nvSpPr>
      <dsp:spPr>
        <a:xfrm>
          <a:off x="377952" y="300108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Chat Bot </a:t>
          </a:r>
          <a:endParaRPr lang="fr-FR" sz="3300" kern="1200" dirty="0"/>
        </a:p>
      </dsp:txBody>
      <dsp:txXfrm>
        <a:off x="425507" y="3048642"/>
        <a:ext cx="5196218"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‹N°›</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88361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491345" y="1200654"/>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a16="http://schemas.microsoft.com/office/drawing/2014/main" id="{826B5D56-D751-4A5B-92B6-A51AB002259A}"/>
              </a:ext>
            </a:extLst>
          </p:cNvPr>
          <p:cNvSpPr txBox="1"/>
          <p:nvPr/>
        </p:nvSpPr>
        <p:spPr>
          <a:xfrm>
            <a:off x="775122" y="-4994"/>
            <a:ext cx="4806061" cy="2092881"/>
          </a:xfrm>
          <a:prstGeom prst="rect">
            <a:avLst/>
          </a:prstGeom>
          <a:noFill/>
        </p:spPr>
        <p:txBody>
          <a:bodyPr wrap="square" rtlCol="0" anchor="ctr">
            <a:spAutoFit/>
          </a:bodyPr>
          <a:lstStyle/>
          <a:p>
            <a:r>
              <a:rPr lang="en-US" altLang="ko-KR" sz="13000" dirty="0" smtClean="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2021</a:t>
            </a:r>
            <a:endParaRPr lang="ko-KR" altLang="en-US" sz="13000"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err="1" smtClean="0">
                <a:solidFill>
                  <a:schemeClr val="bg1"/>
                </a:solidFill>
                <a:cs typeface="Arial" pitchFamily="34" charset="0"/>
              </a:rPr>
              <a:t>Qu’est-ce</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qu’un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système</a:t>
            </a:r>
            <a:r>
              <a:rPr lang="en-US" altLang="ko-KR" b="1" dirty="0" smtClean="0">
                <a:solidFill>
                  <a:schemeClr val="bg1"/>
                </a:solidFill>
                <a:cs typeface="Arial" pitchFamily="34" charset="0"/>
              </a:rPr>
              <a:t> de </a:t>
            </a:r>
            <a:r>
              <a:rPr lang="en-US" altLang="ko-KR" b="1" dirty="0" err="1" smtClean="0">
                <a:solidFill>
                  <a:schemeClr val="bg1"/>
                </a:solidFill>
                <a:cs typeface="Arial" pitchFamily="34" charset="0"/>
              </a:rPr>
              <a:t>gestion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hospitalière</a:t>
            </a:r>
            <a:r>
              <a:rPr lang="en-US" altLang="ko-KR" b="1" dirty="0" smtClean="0">
                <a:solidFill>
                  <a:schemeClr val="bg1"/>
                </a:solidFill>
                <a:cs typeface="Arial" pitchFamily="34" charset="0"/>
              </a:rPr>
              <a:t>?</a:t>
            </a:r>
            <a:endParaRPr lang="ko-KR" altLang="en-US" b="1" dirty="0">
              <a:solidFill>
                <a:schemeClr val="bg1"/>
              </a:solidFill>
              <a:cs typeface="Arial" pitchFamily="34" charset="0"/>
            </a:endParaRPr>
          </a:p>
        </p:txBody>
      </p:sp>
      <p:grpSp>
        <p:nvGrpSpPr>
          <p:cNvPr id="125" name="Group 124">
            <a:extLst>
              <a:ext uri="{FF2B5EF4-FFF2-40B4-BE49-F238E27FC236}">
                <a16:creationId xmlns:a16="http://schemas.microsoft.com/office/drawing/2014/main" id="{BDA9067F-982E-4172-BF32-E3D940FB16A2}"/>
              </a:ext>
            </a:extLst>
          </p:cNvPr>
          <p:cNvGrpSpPr/>
          <p:nvPr/>
        </p:nvGrpSpPr>
        <p:grpSpPr>
          <a:xfrm>
            <a:off x="764786" y="2446254"/>
            <a:ext cx="6686289" cy="2635059"/>
            <a:chOff x="352045" y="2761104"/>
            <a:chExt cx="6155104" cy="3188424"/>
          </a:xfrm>
        </p:grpSpPr>
        <p:sp>
          <p:nvSpPr>
            <p:cNvPr id="13" name="TextBox 12">
              <a:extLst>
                <a:ext uri="{FF2B5EF4-FFF2-40B4-BE49-F238E27FC236}">
                  <a16:creationId xmlns:a16="http://schemas.microsoft.com/office/drawing/2014/main" id="{C221F751-3C5B-4561-AD14-8637C5B66736}"/>
                </a:ext>
              </a:extLst>
            </p:cNvPr>
            <p:cNvSpPr txBox="1"/>
            <p:nvPr/>
          </p:nvSpPr>
          <p:spPr>
            <a:xfrm>
              <a:off x="352045" y="2761104"/>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Système</a:t>
              </a:r>
              <a:r>
                <a:rPr lang="en-US" altLang="ko-KR" sz="6600" b="1" dirty="0" smtClean="0">
                  <a:solidFill>
                    <a:schemeClr val="bg1"/>
                  </a:solidFill>
                  <a:cs typeface="Arial" pitchFamily="34" charset="0"/>
                </a:rPr>
                <a:t> de</a:t>
              </a:r>
              <a:endParaRPr lang="ko-KR" altLang="en-US" sz="6600" b="1" dirty="0">
                <a:solidFill>
                  <a:schemeClr val="bg1"/>
                </a:solidFill>
                <a:cs typeface="Arial" pitchFamily="34" charset="0"/>
              </a:endParaRPr>
            </a:p>
          </p:txBody>
        </p:sp>
        <p:sp>
          <p:nvSpPr>
            <p:cNvPr id="123" name="TextBox 122">
              <a:extLst>
                <a:ext uri="{FF2B5EF4-FFF2-40B4-BE49-F238E27FC236}">
                  <a16:creationId xmlns:a16="http://schemas.microsoft.com/office/drawing/2014/main" id="{FB70FF2A-CF5C-4C3F-B5C6-A2DDF37295E2}"/>
                </a:ext>
              </a:extLst>
            </p:cNvPr>
            <p:cNvSpPr txBox="1"/>
            <p:nvPr/>
          </p:nvSpPr>
          <p:spPr>
            <a:xfrm>
              <a:off x="352045" y="3691300"/>
              <a:ext cx="6155104" cy="1340676"/>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Gestion</a:t>
              </a:r>
              <a:endParaRPr lang="ko-KR" altLang="en-US" sz="66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Hospitalière</a:t>
              </a:r>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TextBox 33">
            <a:extLst>
              <a:ext uri="{FF2B5EF4-FFF2-40B4-BE49-F238E27FC236}">
                <a16:creationId xmlns:a16="http://schemas.microsoft.com/office/drawing/2014/main" id="{B2924B4B-0889-4EDE-93D9-E59AD96351E6}"/>
              </a:ext>
            </a:extLst>
          </p:cNvPr>
          <p:cNvSpPr txBox="1"/>
          <p:nvPr/>
        </p:nvSpPr>
        <p:spPr>
          <a:xfrm rot="1074825">
            <a:off x="9001117" y="1602580"/>
            <a:ext cx="1446273"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Performance</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F94D6A88-BD30-4E56-AA0F-DADF295131B8}"/>
              </a:ext>
            </a:extLst>
          </p:cNvPr>
          <p:cNvSpPr txBox="1"/>
          <p:nvPr/>
        </p:nvSpPr>
        <p:spPr>
          <a:xfrm rot="1074825">
            <a:off x="9058716" y="3022206"/>
            <a:ext cx="1372494"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Facility</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0A17002F-87A2-438B-9336-FE8EEC55C84C}"/>
              </a:ext>
            </a:extLst>
          </p:cNvPr>
          <p:cNvSpPr txBox="1"/>
          <p:nvPr/>
        </p:nvSpPr>
        <p:spPr>
          <a:xfrm rot="1074825">
            <a:off x="9438760" y="4532741"/>
            <a:ext cx="1101539"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Smooth</a:t>
            </a:r>
            <a:endParaRPr lang="ko-KR" altLang="en-US" sz="1600" b="1" dirty="0">
              <a:solidFill>
                <a:schemeClr val="bg1"/>
              </a:solidFill>
              <a:cs typeface="Arial" pitchFamily="34" charset="0"/>
            </a:endParaRPr>
          </a:p>
        </p:txBody>
      </p:sp>
      <p:sp>
        <p:nvSpPr>
          <p:cNvPr id="46" name="Text Placeholder 2">
            <a:extLst>
              <a:ext uri="{FF2B5EF4-FFF2-40B4-BE49-F238E27FC236}">
                <a16:creationId xmlns:a16="http://schemas.microsoft.com/office/drawing/2014/main" id="{1304898C-6572-4414-86FC-89EA45835241}"/>
              </a:ext>
            </a:extLst>
          </p:cNvPr>
          <p:cNvSpPr txBox="1">
            <a:spLocks/>
          </p:cNvSpPr>
          <p:nvPr/>
        </p:nvSpPr>
        <p:spPr>
          <a:xfrm>
            <a:off x="4699051" y="286023"/>
            <a:ext cx="1970116"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smtClean="0">
                <a:solidFill>
                  <a:schemeClr val="accent5">
                    <a:lumMod val="75000"/>
                  </a:schemeClr>
                </a:solidFill>
                <a:cs typeface="Arial" pitchFamily="34" charset="0"/>
              </a:rPr>
              <a:t>Conclusion</a:t>
            </a:r>
            <a:endParaRPr lang="en-US" altLang="ko-KR" sz="2400" b="1" dirty="0">
              <a:solidFill>
                <a:schemeClr val="accent5">
                  <a:lumMod val="75000"/>
                </a:schemeClr>
              </a:solidFill>
              <a:cs typeface="Arial" pitchFamily="34" charset="0"/>
            </a:endParaRPr>
          </a:p>
        </p:txBody>
      </p:sp>
      <p:sp>
        <p:nvSpPr>
          <p:cNvPr id="47" name="TextBox 46">
            <a:extLst>
              <a:ext uri="{FF2B5EF4-FFF2-40B4-BE49-F238E27FC236}">
                <a16:creationId xmlns:a16="http://schemas.microsoft.com/office/drawing/2014/main" id="{B93B3279-F655-42F6-8BB9-4114AC7F5E5E}"/>
              </a:ext>
            </a:extLst>
          </p:cNvPr>
          <p:cNvSpPr txBox="1"/>
          <p:nvPr/>
        </p:nvSpPr>
        <p:spPr>
          <a:xfrm>
            <a:off x="3602877" y="1179126"/>
            <a:ext cx="4677496" cy="4524315"/>
          </a:xfrm>
          <a:prstGeom prst="rect">
            <a:avLst/>
          </a:prstGeom>
          <a:noFill/>
        </p:spPr>
        <p:txBody>
          <a:bodyPr wrap="square" rtlCol="0">
            <a:spAutoFit/>
          </a:bodyPr>
          <a:lstStyle/>
          <a:p>
            <a:r>
              <a:rPr lang="fr-FR" sz="1600" dirty="0" smtClean="0">
                <a:solidFill>
                  <a:srgbClr val="130D85"/>
                </a:solidFill>
              </a:rPr>
              <a:t>En tenant compte de tous les détails mentionnés, nous pouvons conclure que le système de gestion de l’hôpital est la partie inévitable du cycle de vie de l’institution médicale moderne. Il automatise de nombreuses opérations quotidiennes et permet des interactions fluides des utilisateurs. Le développement du logiciel du système hospitalier est une excellente occasion de créer un modèle de soins de santé distinct, efficace et rapide. La mise en œuvre du projet de système de gestion hospitalière aide à stocker toutes sortes de dossiers, à assurer la coordination et la communication avec les utilisateurs, à mettre en œuvre des politiques, à améliorer les opérations quotidiennes, à organiser la chaîne d’approvisionnement, à gérer les ressources financières et humaines et à commercialiser les services hospitaliers.</a:t>
            </a:r>
            <a:endParaRPr lang="ko-KR" altLang="en-US" sz="1600" b="1" dirty="0">
              <a:solidFill>
                <a:srgbClr val="130D85"/>
              </a:solidFill>
              <a:cs typeface="Arial" pitchFamily="34" charset="0"/>
            </a:endParaRP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4" grpId="0"/>
      <p:bldP spid="35" grpId="0"/>
      <p:bldP spid="36"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3811044" y="1562758"/>
            <a:ext cx="8380808" cy="923330"/>
          </a:xfrm>
          <a:prstGeom prst="rect">
            <a:avLst/>
          </a:prstGeom>
          <a:noFill/>
        </p:spPr>
        <p:txBody>
          <a:bodyPr wrap="square" rtlCol="0" anchor="ctr">
            <a:spAutoFit/>
          </a:bodyPr>
          <a:lstStyle/>
          <a:p>
            <a:r>
              <a:rPr lang="en-US" altLang="ko-KR" sz="5400" dirty="0">
                <a:solidFill>
                  <a:schemeClr val="bg1"/>
                </a:solidFill>
                <a:cs typeface="Arial" pitchFamily="34" charset="0"/>
              </a:rPr>
              <a:t>Merci pour </a:t>
            </a:r>
            <a:r>
              <a:rPr lang="en-US" altLang="ko-KR" sz="5400" dirty="0" err="1">
                <a:solidFill>
                  <a:schemeClr val="bg1"/>
                </a:solidFill>
                <a:cs typeface="Arial" pitchFamily="34" charset="0"/>
              </a:rPr>
              <a:t>votre</a:t>
            </a:r>
            <a:r>
              <a:rPr lang="en-US" altLang="ko-KR" sz="5400" dirty="0">
                <a:solidFill>
                  <a:schemeClr val="bg1"/>
                </a:solidFill>
                <a:cs typeface="Arial" pitchFamily="34" charset="0"/>
              </a:rPr>
              <a:t> attention</a:t>
            </a:r>
            <a:endParaRPr lang="ko-KR" altLang="en-US" sz="5400" dirty="0">
              <a:solidFill>
                <a:schemeClr val="bg1"/>
              </a:solidFill>
              <a:cs typeface="Arial" pitchFamily="34" charset="0"/>
            </a:endParaRPr>
          </a:p>
        </p:txBody>
      </p:sp>
      <p:pic>
        <p:nvPicPr>
          <p:cNvPr id="67" name="Picture 66">
            <a:extLst>
              <a:ext uri="{FF2B5EF4-FFF2-40B4-BE49-F238E27FC236}">
                <a16:creationId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4535857" y="231391"/>
            <a:ext cx="7019499"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Style </a:t>
            </a:r>
            <a:r>
              <a:rPr lang="en-US" altLang="ko-KR" sz="5400" dirty="0" err="1" smtClean="0">
                <a:solidFill>
                  <a:schemeClr val="bg1"/>
                </a:solidFill>
                <a:cs typeface="Arial" pitchFamily="34" charset="0"/>
              </a:rPr>
              <a:t>D’ordre</a:t>
            </a:r>
            <a:r>
              <a:rPr lang="en-US" altLang="ko-KR" sz="5400" dirty="0" smtClean="0">
                <a:solidFill>
                  <a:schemeClr val="bg1"/>
                </a:solidFill>
                <a:cs typeface="Arial" pitchFamily="34" charset="0"/>
              </a:rPr>
              <a:t> du Jour</a:t>
            </a:r>
            <a:endParaRPr lang="ko-KR" altLang="en-US" sz="5400" dirty="0">
              <a:solidFill>
                <a:schemeClr val="bg1"/>
              </a:solidFill>
              <a:cs typeface="Arial" pitchFamily="34" charset="0"/>
            </a:endParaRPr>
          </a:p>
        </p:txBody>
      </p:sp>
      <p:grpSp>
        <p:nvGrpSpPr>
          <p:cNvPr id="16" name="Group 15">
            <a:extLst>
              <a:ext uri="{FF2B5EF4-FFF2-40B4-BE49-F238E27FC236}">
                <a16:creationId xmlns:a16="http://schemas.microsoft.com/office/drawing/2014/main" id="{817E2ECC-1D52-421D-9F23-B73B230847E7}"/>
              </a:ext>
            </a:extLst>
          </p:cNvPr>
          <p:cNvGrpSpPr/>
          <p:nvPr/>
        </p:nvGrpSpPr>
        <p:grpSpPr>
          <a:xfrm>
            <a:off x="5612628" y="1405517"/>
            <a:ext cx="5351450" cy="812413"/>
            <a:chOff x="5616952" y="2519949"/>
            <a:chExt cx="5351450" cy="812413"/>
          </a:xfrm>
        </p:grpSpPr>
        <p:grpSp>
          <p:nvGrpSpPr>
            <p:cNvPr id="3" name="Group 2">
              <a:extLst>
                <a:ext uri="{FF2B5EF4-FFF2-40B4-BE49-F238E27FC236}">
                  <a16:creationId xmlns:a16="http://schemas.microsoft.com/office/drawing/2014/main" id="{EF024045-B298-4962-9312-D0F2ECA5F537}"/>
                </a:ext>
              </a:extLst>
            </p:cNvPr>
            <p:cNvGrpSpPr/>
            <p:nvPr/>
          </p:nvGrpSpPr>
          <p:grpSpPr>
            <a:xfrm>
              <a:off x="6442238" y="2630866"/>
              <a:ext cx="4526164" cy="701496"/>
              <a:chOff x="6751979" y="1666120"/>
              <a:chExt cx="4526164" cy="701496"/>
            </a:xfrm>
          </p:grpSpPr>
          <p:sp>
            <p:nvSpPr>
              <p:cNvPr id="8" name="TextBox 7"/>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Présentation</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notre</a:t>
                </a:r>
                <a:r>
                  <a:rPr lang="en-US" altLang="ko-KR" sz="1200" dirty="0" smtClean="0">
                    <a:solidFill>
                      <a:schemeClr val="bg1"/>
                    </a:solidFill>
                    <a:cs typeface="Arial" pitchFamily="34" charset="0"/>
                  </a:rPr>
                  <a:t> idée de </a:t>
                </a:r>
                <a:r>
                  <a:rPr lang="en-US" altLang="ko-KR" sz="1200" dirty="0" err="1" smtClean="0">
                    <a:solidFill>
                      <a:schemeClr val="bg1"/>
                    </a:solidFill>
                    <a:cs typeface="Arial" pitchFamily="34" charset="0"/>
                  </a:rPr>
                  <a:t>projet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Définition</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7" name="TextBox 6"/>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20EFF719-BE80-4294-AE80-D8BDD4A6F51E}"/>
              </a:ext>
            </a:extLst>
          </p:cNvPr>
          <p:cNvGrpSpPr/>
          <p:nvPr/>
        </p:nvGrpSpPr>
        <p:grpSpPr>
          <a:xfrm>
            <a:off x="5612628" y="2505894"/>
            <a:ext cx="5351450" cy="812413"/>
            <a:chOff x="5616952" y="2519949"/>
            <a:chExt cx="5351450" cy="812413"/>
          </a:xfrm>
        </p:grpSpPr>
        <p:grpSp>
          <p:nvGrpSpPr>
            <p:cNvPr id="18" name="Group 17">
              <a:extLst>
                <a:ext uri="{FF2B5EF4-FFF2-40B4-BE49-F238E27FC236}">
                  <a16:creationId xmlns:a16="http://schemas.microsoft.com/office/drawing/2014/main" id="{A3F0793B-F456-4372-9968-14B1B4CC92FE}"/>
                </a:ext>
              </a:extLst>
            </p:cNvPr>
            <p:cNvGrpSpPr/>
            <p:nvPr/>
          </p:nvGrpSpPr>
          <p:grpSpPr>
            <a:xfrm>
              <a:off x="6442238" y="2630866"/>
              <a:ext cx="4526164" cy="701496"/>
              <a:chOff x="6751979" y="1666120"/>
              <a:chExt cx="4526164" cy="701496"/>
            </a:xfrm>
          </p:grpSpPr>
          <p:sp>
            <p:nvSpPr>
              <p:cNvPr id="20" name="TextBox 19">
                <a:extLst>
                  <a:ext uri="{FF2B5EF4-FFF2-40B4-BE49-F238E27FC236}">
                    <a16:creationId xmlns:a16="http://schemas.microsoft.com/office/drawing/2014/main" id="{9113A8D8-E9F3-4462-B979-57705D4707CC}"/>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Avantages</a:t>
                </a:r>
                <a:r>
                  <a:rPr lang="en-US" altLang="ko-KR" sz="1200" dirty="0" smtClean="0">
                    <a:solidFill>
                      <a:schemeClr val="bg1"/>
                    </a:solidFill>
                    <a:cs typeface="Arial" pitchFamily="34" charset="0"/>
                  </a:rPr>
                  <a:t> du </a:t>
                </a:r>
                <a:r>
                  <a:rPr lang="en-US" altLang="ko-KR" sz="1200" dirty="0" err="1" smtClean="0">
                    <a:solidFill>
                      <a:schemeClr val="bg1"/>
                    </a:solidFill>
                    <a:cs typeface="Arial" pitchFamily="34" charset="0"/>
                  </a:rPr>
                  <a:t>système</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gestion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hospitalière</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B39C4717-4026-4D05-A2CF-7DD355C7938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Avantages</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275D30CB-5C36-4D09-BC90-0B224EA2A980}"/>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330DD4A-E38C-4DEB-842A-F3D9EB8A1A1F}"/>
              </a:ext>
            </a:extLst>
          </p:cNvPr>
          <p:cNvGrpSpPr/>
          <p:nvPr/>
        </p:nvGrpSpPr>
        <p:grpSpPr>
          <a:xfrm>
            <a:off x="5612628" y="3606271"/>
            <a:ext cx="5351450" cy="812413"/>
            <a:chOff x="5616952" y="2519949"/>
            <a:chExt cx="5351450" cy="812413"/>
          </a:xfrm>
        </p:grpSpPr>
        <p:grpSp>
          <p:nvGrpSpPr>
            <p:cNvPr id="23" name="Group 22">
              <a:extLst>
                <a:ext uri="{FF2B5EF4-FFF2-40B4-BE49-F238E27FC236}">
                  <a16:creationId xmlns:a16="http://schemas.microsoft.com/office/drawing/2014/main" id="{0058F12E-BB30-4556-9775-4246738D6B65}"/>
                </a:ext>
              </a:extLst>
            </p:cNvPr>
            <p:cNvGrpSpPr/>
            <p:nvPr/>
          </p:nvGrpSpPr>
          <p:grpSpPr>
            <a:xfrm>
              <a:off x="6442238" y="2630866"/>
              <a:ext cx="4526164" cy="701496"/>
              <a:chOff x="6751979" y="1666120"/>
              <a:chExt cx="4526164" cy="701496"/>
            </a:xfrm>
          </p:grpSpPr>
          <p:sp>
            <p:nvSpPr>
              <p:cNvPr id="25" name="TextBox 24">
                <a:extLst>
                  <a:ext uri="{FF2B5EF4-FFF2-40B4-BE49-F238E27FC236}">
                    <a16:creationId xmlns:a16="http://schemas.microsoft.com/office/drawing/2014/main" id="{186DEDCC-7252-48C1-87A1-C3FBABB80FB9}"/>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Workflow automation.</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9BCC90C-5ED3-4576-A6C7-91E71BFA86A8}"/>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smtClean="0">
                    <a:solidFill>
                      <a:schemeClr val="bg1"/>
                    </a:solidFill>
                    <a:cs typeface="Arial" pitchFamily="34" charset="0"/>
                  </a:rPr>
                  <a:t>Automatisation HMS</a:t>
                </a:r>
                <a:endParaRPr lang="ko-KR" altLang="en-US" sz="27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F09F70C-1B48-4DCA-932F-E9F78CD2448A}"/>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820DC91C-A2C3-4C23-9B43-3112BDE5B585}"/>
              </a:ext>
            </a:extLst>
          </p:cNvPr>
          <p:cNvGrpSpPr/>
          <p:nvPr/>
        </p:nvGrpSpPr>
        <p:grpSpPr>
          <a:xfrm>
            <a:off x="5612628" y="4706647"/>
            <a:ext cx="5351450" cy="812413"/>
            <a:chOff x="5616952" y="2519949"/>
            <a:chExt cx="5351450" cy="812413"/>
          </a:xfrm>
        </p:grpSpPr>
        <p:grpSp>
          <p:nvGrpSpPr>
            <p:cNvPr id="28" name="Group 27">
              <a:extLst>
                <a:ext uri="{FF2B5EF4-FFF2-40B4-BE49-F238E27FC236}">
                  <a16:creationId xmlns:a16="http://schemas.microsoft.com/office/drawing/2014/main" id="{A4F2B37E-0FD4-4CEF-BBEB-E4FD237833A4}"/>
                </a:ext>
              </a:extLst>
            </p:cNvPr>
            <p:cNvGrpSpPr/>
            <p:nvPr/>
          </p:nvGrpSpPr>
          <p:grpSpPr>
            <a:xfrm>
              <a:off x="6415344" y="2613403"/>
              <a:ext cx="4553058" cy="718959"/>
              <a:chOff x="6725085" y="1648657"/>
              <a:chExt cx="4553058" cy="718959"/>
            </a:xfrm>
          </p:grpSpPr>
          <p:sp>
            <p:nvSpPr>
              <p:cNvPr id="30"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CA179AD8-BBD9-4A61-B038-7F2AB58C6C5E}"/>
                  </a:ext>
                </a:extLst>
              </p:cNvPr>
              <p:cNvSpPr txBox="1"/>
              <p:nvPr/>
            </p:nvSpPr>
            <p:spPr>
              <a:xfrm>
                <a:off x="6725085" y="1648657"/>
                <a:ext cx="4507692" cy="523220"/>
              </a:xfrm>
              <a:prstGeom prst="rect">
                <a:avLst/>
              </a:prstGeom>
              <a:noFill/>
            </p:spPr>
            <p:txBody>
              <a:bodyPr wrap="square" lIns="108000" rIns="108000" rtlCol="0">
                <a:spAutoFit/>
              </a:bodyPr>
              <a:lstStyle/>
              <a:p>
                <a:r>
                  <a:rPr lang="en-US" sz="2800" dirty="0" err="1" smtClean="0">
                    <a:solidFill>
                      <a:schemeClr val="bg1"/>
                    </a:solidFill>
                  </a:rPr>
                  <a:t>Stratégie</a:t>
                </a:r>
                <a:r>
                  <a:rPr lang="en-US" sz="2800" dirty="0" smtClean="0">
                    <a:solidFill>
                      <a:schemeClr val="bg1"/>
                    </a:solidFill>
                  </a:rPr>
                  <a:t> de marketing</a:t>
                </a:r>
                <a:endParaRPr lang="en-US" sz="2800" dirty="0">
                  <a:solidFill>
                    <a:schemeClr val="bg1"/>
                  </a:solidFill>
                </a:endParaRPr>
              </a:p>
            </p:txBody>
          </p:sp>
        </p:grpSp>
        <p:sp>
          <p:nvSpPr>
            <p:cNvPr id="29"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6">
            <a:extLst>
              <a:ext uri="{FF2B5EF4-FFF2-40B4-BE49-F238E27FC236}">
                <a16:creationId xmlns:a16="http://schemas.microsoft.com/office/drawing/2014/main" id="{820DC91C-A2C3-4C23-9B43-3112BDE5B585}"/>
              </a:ext>
            </a:extLst>
          </p:cNvPr>
          <p:cNvGrpSpPr/>
          <p:nvPr/>
        </p:nvGrpSpPr>
        <p:grpSpPr>
          <a:xfrm>
            <a:off x="5585734" y="5683799"/>
            <a:ext cx="5351450" cy="812413"/>
            <a:chOff x="5616952" y="2519949"/>
            <a:chExt cx="5351450" cy="812413"/>
          </a:xfrm>
        </p:grpSpPr>
        <p:grpSp>
          <p:nvGrpSpPr>
            <p:cNvPr id="35" name="Group 27">
              <a:extLst>
                <a:ext uri="{FF2B5EF4-FFF2-40B4-BE49-F238E27FC236}">
                  <a16:creationId xmlns:a16="http://schemas.microsoft.com/office/drawing/2014/main" id="{A4F2B37E-0FD4-4CEF-BBEB-E4FD237833A4}"/>
                </a:ext>
              </a:extLst>
            </p:cNvPr>
            <p:cNvGrpSpPr/>
            <p:nvPr/>
          </p:nvGrpSpPr>
          <p:grpSpPr>
            <a:xfrm>
              <a:off x="6442238" y="2630866"/>
              <a:ext cx="4526164" cy="701496"/>
              <a:chOff x="6751979" y="1666120"/>
              <a:chExt cx="4526164" cy="701496"/>
            </a:xfrm>
          </p:grpSpPr>
          <p:sp>
            <p:nvSpPr>
              <p:cNvPr id="37"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8" name="TextBox 30">
                <a:extLst>
                  <a:ext uri="{FF2B5EF4-FFF2-40B4-BE49-F238E27FC236}">
                    <a16:creationId xmlns:a16="http://schemas.microsoft.com/office/drawing/2014/main" id="{CA179AD8-BBD9-4A61-B038-7F2AB58C6C5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grpSp>
        <p:sp>
          <p:nvSpPr>
            <p:cNvPr id="36"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80">
                                          <p:stCondLst>
                                            <p:cond delay="0"/>
                                          </p:stCondLst>
                                        </p:cTn>
                                        <p:tgtEl>
                                          <p:spTgt spid="34"/>
                                        </p:tgtEl>
                                      </p:cBhvr>
                                    </p:animEffect>
                                    <p:anim calcmode="lin" valueType="num">
                                      <p:cBhvr>
                                        <p:cTn id="2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 dur="26">
                                          <p:stCondLst>
                                            <p:cond delay="650"/>
                                          </p:stCondLst>
                                        </p:cTn>
                                        <p:tgtEl>
                                          <p:spTgt spid="34"/>
                                        </p:tgtEl>
                                      </p:cBhvr>
                                      <p:to x="100000" y="60000"/>
                                    </p:animScale>
                                    <p:animScale>
                                      <p:cBhvr>
                                        <p:cTn id="34" dur="166" decel="50000">
                                          <p:stCondLst>
                                            <p:cond delay="676"/>
                                          </p:stCondLst>
                                        </p:cTn>
                                        <p:tgtEl>
                                          <p:spTgt spid="34"/>
                                        </p:tgtEl>
                                      </p:cBhvr>
                                      <p:to x="100000" y="100000"/>
                                    </p:animScale>
                                    <p:animScale>
                                      <p:cBhvr>
                                        <p:cTn id="35" dur="26">
                                          <p:stCondLst>
                                            <p:cond delay="1312"/>
                                          </p:stCondLst>
                                        </p:cTn>
                                        <p:tgtEl>
                                          <p:spTgt spid="34"/>
                                        </p:tgtEl>
                                      </p:cBhvr>
                                      <p:to x="100000" y="80000"/>
                                    </p:animScale>
                                    <p:animScale>
                                      <p:cBhvr>
                                        <p:cTn id="36" dur="166" decel="50000">
                                          <p:stCondLst>
                                            <p:cond delay="1338"/>
                                          </p:stCondLst>
                                        </p:cTn>
                                        <p:tgtEl>
                                          <p:spTgt spid="34"/>
                                        </p:tgtEl>
                                      </p:cBhvr>
                                      <p:to x="100000" y="100000"/>
                                    </p:animScale>
                                    <p:animScale>
                                      <p:cBhvr>
                                        <p:cTn id="37" dur="26">
                                          <p:stCondLst>
                                            <p:cond delay="1642"/>
                                          </p:stCondLst>
                                        </p:cTn>
                                        <p:tgtEl>
                                          <p:spTgt spid="34"/>
                                        </p:tgtEl>
                                      </p:cBhvr>
                                      <p:to x="100000" y="90000"/>
                                    </p:animScale>
                                    <p:animScale>
                                      <p:cBhvr>
                                        <p:cTn id="38" dur="166" decel="50000">
                                          <p:stCondLst>
                                            <p:cond delay="1668"/>
                                          </p:stCondLst>
                                        </p:cTn>
                                        <p:tgtEl>
                                          <p:spTgt spid="34"/>
                                        </p:tgtEl>
                                      </p:cBhvr>
                                      <p:to x="100000" y="100000"/>
                                    </p:animScale>
                                    <p:animScale>
                                      <p:cBhvr>
                                        <p:cTn id="39" dur="26">
                                          <p:stCondLst>
                                            <p:cond delay="1808"/>
                                          </p:stCondLst>
                                        </p:cTn>
                                        <p:tgtEl>
                                          <p:spTgt spid="34"/>
                                        </p:tgtEl>
                                      </p:cBhvr>
                                      <p:to x="100000" y="95000"/>
                                    </p:animScale>
                                    <p:animScale>
                                      <p:cBhvr>
                                        <p:cTn id="4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103" y="356134"/>
            <a:ext cx="11573197" cy="724247"/>
          </a:xfrm>
        </p:spPr>
        <p:txBody>
          <a:bodyPr>
            <a:normAutofit fontScale="92500" lnSpcReduction="10000"/>
          </a:bodyPr>
          <a:lstStyle/>
          <a:p>
            <a:r>
              <a:rPr lang="en-US" dirty="0" err="1" smtClean="0">
                <a:solidFill>
                  <a:schemeClr val="accent3">
                    <a:lumMod val="75000"/>
                  </a:schemeClr>
                </a:solidFill>
              </a:rPr>
              <a:t>Qu’est-ce</a:t>
            </a:r>
            <a:r>
              <a:rPr lang="en-US" dirty="0" smtClean="0">
                <a:solidFill>
                  <a:schemeClr val="accent3">
                    <a:lumMod val="75000"/>
                  </a:schemeClr>
                </a:solidFill>
              </a:rPr>
              <a:t> que</a:t>
            </a:r>
            <a:r>
              <a:rPr lang="en-US" dirty="0">
                <a:solidFill>
                  <a:schemeClr val="accent3">
                    <a:lumMod val="75000"/>
                  </a:schemeClr>
                </a:solidFill>
              </a:rPr>
              <a:t> </a:t>
            </a:r>
            <a:r>
              <a:rPr lang="en-US" dirty="0" smtClean="0">
                <a:solidFill>
                  <a:schemeClr val="accent3">
                    <a:lumMod val="75000"/>
                  </a:schemeClr>
                </a:solidFill>
              </a:rPr>
              <a:t>HMS</a:t>
            </a:r>
            <a:endParaRPr lang="en-US" dirty="0">
              <a:solidFill>
                <a:schemeClr val="accent3">
                  <a:lumMod val="75000"/>
                </a:schemeClr>
              </a:solidFill>
            </a:endParaRPr>
          </a:p>
        </p:txBody>
      </p:sp>
      <p:sp>
        <p:nvSpPr>
          <p:cNvPr id="3" name="Rectangle 2">
            <a:extLst>
              <a:ext uri="{FF2B5EF4-FFF2-40B4-BE49-F238E27FC236}">
                <a16:creationId xmlns:a16="http://schemas.microsoft.com/office/drawing/2014/main" id="{EE1F9F00-67A9-45FE-B056-6A75D8AD1020}"/>
              </a:ext>
            </a:extLst>
          </p:cNvPr>
          <p:cNvSpPr/>
          <p:nvPr/>
        </p:nvSpPr>
        <p:spPr>
          <a:xfrm>
            <a:off x="883819" y="1557025"/>
            <a:ext cx="5110635" cy="307777"/>
          </a:xfrm>
          <a:prstGeom prst="rect">
            <a:avLst/>
          </a:prstGeom>
        </p:spPr>
        <p:txBody>
          <a:bodyPr wrap="square">
            <a:spAutoFit/>
          </a:bodyPr>
          <a:lstStyle/>
          <a:p>
            <a:r>
              <a:rPr lang="fr-FR" altLang="ko-KR" sz="1400" b="1" dirty="0" smtClean="0">
                <a:solidFill>
                  <a:schemeClr val="tx1">
                    <a:lumMod val="75000"/>
                    <a:lumOff val="25000"/>
                  </a:schemeClr>
                </a:solidFill>
                <a:cs typeface="Arial" pitchFamily="34" charset="0"/>
              </a:rPr>
              <a:t>Le système de gestion hospitalière est</a:t>
            </a:r>
            <a:r>
              <a:rPr lang="en-US" altLang="ko-KR" sz="1400" b="1" dirty="0" smtClean="0">
                <a:solidFill>
                  <a:schemeClr val="tx1">
                    <a:lumMod val="75000"/>
                    <a:lumOff val="25000"/>
                  </a:schemeClr>
                </a:solidFill>
                <a:cs typeface="Arial" pitchFamily="34" charset="0"/>
              </a:rPr>
              <a:t>:  </a:t>
            </a:r>
            <a:endParaRPr lang="en-US" altLang="ko-KR" sz="1400" b="1" dirty="0">
              <a:solidFill>
                <a:schemeClr val="tx1">
                  <a:lumMod val="75000"/>
                  <a:lumOff val="25000"/>
                </a:schemeClr>
              </a:solidFill>
              <a:cs typeface="Arial" pitchFamily="34" charset="0"/>
            </a:endParaRPr>
          </a:p>
        </p:txBody>
      </p:sp>
      <p:grpSp>
        <p:nvGrpSpPr>
          <p:cNvPr id="4" name="그룹 35">
            <a:extLst>
              <a:ext uri="{FF2B5EF4-FFF2-40B4-BE49-F238E27FC236}">
                <a16:creationId xmlns:a16="http://schemas.microsoft.com/office/drawing/2014/main" id="{9AB313A8-C934-4010-BA8F-C26C65FC5104}"/>
              </a:ext>
            </a:extLst>
          </p:cNvPr>
          <p:cNvGrpSpPr/>
          <p:nvPr/>
        </p:nvGrpSpPr>
        <p:grpSpPr>
          <a:xfrm>
            <a:off x="2584595" y="4746407"/>
            <a:ext cx="1610898" cy="923330"/>
            <a:chOff x="1852434" y="4902829"/>
            <a:chExt cx="1610898" cy="923330"/>
          </a:xfrm>
        </p:grpSpPr>
        <p:sp>
          <p:nvSpPr>
            <p:cNvPr id="5" name="TextBox 4">
              <a:extLst>
                <a:ext uri="{FF2B5EF4-FFF2-40B4-BE49-F238E27FC236}">
                  <a16:creationId xmlns:a16="http://schemas.microsoft.com/office/drawing/2014/main" id="{53BB3D36-23A2-4D69-A893-D5CEAF3E12B0}"/>
                </a:ext>
              </a:extLst>
            </p:cNvPr>
            <p:cNvSpPr txBox="1"/>
            <p:nvPr/>
          </p:nvSpPr>
          <p:spPr>
            <a:xfrm>
              <a:off x="1852434" y="4902829"/>
              <a:ext cx="1610898" cy="923330"/>
            </a:xfrm>
            <a:prstGeom prst="rect">
              <a:avLst/>
            </a:prstGeom>
            <a:noFill/>
          </p:spPr>
          <p:txBody>
            <a:bodyPr wrap="square" rtlCol="0" anchor="ctr">
              <a:spAutoFit/>
            </a:bodyPr>
            <a:lstStyle/>
            <a:p>
              <a:pPr algn="ctr"/>
              <a:r>
                <a:rPr lang="fr-FR" dirty="0">
                  <a:solidFill>
                    <a:schemeClr val="accent2"/>
                  </a:solidFill>
                </a:rPr>
                <a:t>Une augmentation des revenus </a:t>
              </a:r>
            </a:p>
          </p:txBody>
        </p:sp>
        <p:sp>
          <p:nvSpPr>
            <p:cNvPr id="6" name="TextBox 5">
              <a:extLst>
                <a:ext uri="{FF2B5EF4-FFF2-40B4-BE49-F238E27FC236}">
                  <a16:creationId xmlns:a16="http://schemas.microsoft.com/office/drawing/2014/main" id="{2D43C650-5D0B-4C4E-9D2F-25DB2BBA6ABD}"/>
                </a:ext>
              </a:extLst>
            </p:cNvPr>
            <p:cNvSpPr txBox="1"/>
            <p:nvPr/>
          </p:nvSpPr>
          <p:spPr>
            <a:xfrm>
              <a:off x="1949339" y="5041329"/>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7" name="Oval 6">
            <a:extLst>
              <a:ext uri="{FF2B5EF4-FFF2-40B4-BE49-F238E27FC236}">
                <a16:creationId xmlns:a16="http://schemas.microsoft.com/office/drawing/2014/main" id="{B9837B5E-FEB3-4BD6-B6C7-519287B1FBFA}"/>
              </a:ext>
            </a:extLst>
          </p:cNvPr>
          <p:cNvSpPr/>
          <p:nvPr/>
        </p:nvSpPr>
        <p:spPr>
          <a:xfrm>
            <a:off x="3067278" y="3874282"/>
            <a:ext cx="555938" cy="555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5277DFCE-C420-4359-9321-5B7A6632C303}"/>
              </a:ext>
            </a:extLst>
          </p:cNvPr>
          <p:cNvSpPr txBox="1"/>
          <p:nvPr/>
        </p:nvSpPr>
        <p:spPr>
          <a:xfrm>
            <a:off x="732259" y="4884907"/>
            <a:ext cx="1778766" cy="646331"/>
          </a:xfrm>
          <a:prstGeom prst="rect">
            <a:avLst/>
          </a:prstGeom>
          <a:noFill/>
        </p:spPr>
        <p:txBody>
          <a:bodyPr wrap="square" rtlCol="0" anchor="ctr">
            <a:spAutoFit/>
          </a:bodyPr>
          <a:lstStyle/>
          <a:p>
            <a:pPr algn="ctr"/>
            <a:r>
              <a:rPr lang="fr-FR" dirty="0">
                <a:solidFill>
                  <a:schemeClr val="accent1"/>
                </a:solidFill>
              </a:rPr>
              <a:t>healthcare </a:t>
            </a:r>
            <a:r>
              <a:rPr lang="fr-FR" dirty="0" smtClean="0">
                <a:solidFill>
                  <a:schemeClr val="accent1"/>
                </a:solidFill>
              </a:rPr>
              <a:t>développement</a:t>
            </a:r>
            <a:endParaRPr lang="ko-KR" altLang="en-US" sz="1400" b="1" dirty="0">
              <a:solidFill>
                <a:schemeClr val="accent1"/>
              </a:solidFill>
              <a:cs typeface="Arial" pitchFamily="34" charset="0"/>
            </a:endParaRPr>
          </a:p>
        </p:txBody>
      </p:sp>
      <p:sp>
        <p:nvSpPr>
          <p:cNvPr id="11" name="Oval 10">
            <a:extLst>
              <a:ext uri="{FF2B5EF4-FFF2-40B4-BE49-F238E27FC236}">
                <a16:creationId xmlns:a16="http://schemas.microsoft.com/office/drawing/2014/main" id="{CE0FA74A-0750-40E0-BDB7-5E0CE800D638}"/>
              </a:ext>
            </a:extLst>
          </p:cNvPr>
          <p:cNvSpPr/>
          <p:nvPr/>
        </p:nvSpPr>
        <p:spPr>
          <a:xfrm>
            <a:off x="1343673" y="3874282"/>
            <a:ext cx="555938" cy="555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그룹 36">
            <a:extLst>
              <a:ext uri="{FF2B5EF4-FFF2-40B4-BE49-F238E27FC236}">
                <a16:creationId xmlns:a16="http://schemas.microsoft.com/office/drawing/2014/main" id="{FFA0331F-70DB-4188-8FD3-212E4BC9D96D}"/>
              </a:ext>
            </a:extLst>
          </p:cNvPr>
          <p:cNvGrpSpPr/>
          <p:nvPr/>
        </p:nvGrpSpPr>
        <p:grpSpPr>
          <a:xfrm>
            <a:off x="4459279" y="4829827"/>
            <a:ext cx="3103779" cy="1205013"/>
            <a:chOff x="3525328" y="4680940"/>
            <a:chExt cx="3103779" cy="1205013"/>
          </a:xfrm>
        </p:grpSpPr>
        <p:sp>
          <p:nvSpPr>
            <p:cNvPr id="13" name="TextBox 12">
              <a:extLst>
                <a:ext uri="{FF2B5EF4-FFF2-40B4-BE49-F238E27FC236}">
                  <a16:creationId xmlns:a16="http://schemas.microsoft.com/office/drawing/2014/main" id="{CF754A89-8896-4DBF-9CB8-C12E35867343}"/>
                </a:ext>
              </a:extLst>
            </p:cNvPr>
            <p:cNvSpPr txBox="1"/>
            <p:nvPr/>
          </p:nvSpPr>
          <p:spPr>
            <a:xfrm>
              <a:off x="3525328" y="4680940"/>
              <a:ext cx="1337218" cy="923330"/>
            </a:xfrm>
            <a:prstGeom prst="rect">
              <a:avLst/>
            </a:prstGeom>
            <a:noFill/>
          </p:spPr>
          <p:txBody>
            <a:bodyPr wrap="square" rtlCol="0" anchor="ctr">
              <a:spAutoFit/>
            </a:bodyPr>
            <a:lstStyle/>
            <a:p>
              <a:pPr algn="ctr"/>
              <a:r>
                <a:rPr lang="fr-FR" dirty="0">
                  <a:solidFill>
                    <a:schemeClr val="accent4">
                      <a:lumMod val="90000"/>
                    </a:schemeClr>
                  </a:solidFill>
                </a:rPr>
                <a:t>Contrôler et réduire les coûts</a:t>
              </a:r>
              <a:endParaRPr lang="ko-KR" altLang="en-US" sz="1400" b="1" dirty="0">
                <a:solidFill>
                  <a:schemeClr val="accent4">
                    <a:lumMod val="90000"/>
                  </a:schemeClr>
                </a:solidFill>
                <a:cs typeface="Arial" pitchFamily="34" charset="0"/>
              </a:endParaRPr>
            </a:p>
          </p:txBody>
        </p:sp>
        <p:sp>
          <p:nvSpPr>
            <p:cNvPr id="14" name="TextBox 13">
              <a:extLst>
                <a:ext uri="{FF2B5EF4-FFF2-40B4-BE49-F238E27FC236}">
                  <a16:creationId xmlns:a16="http://schemas.microsoft.com/office/drawing/2014/main" id="{30F85109-E601-4527-8E41-85D7DCA9CF58}"/>
                </a:ext>
              </a:extLst>
            </p:cNvPr>
            <p:cNvSpPr txBox="1"/>
            <p:nvPr/>
          </p:nvSpPr>
          <p:spPr>
            <a:xfrm>
              <a:off x="5296751" y="5608954"/>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15" name="Oval 14">
            <a:extLst>
              <a:ext uri="{FF2B5EF4-FFF2-40B4-BE49-F238E27FC236}">
                <a16:creationId xmlns:a16="http://schemas.microsoft.com/office/drawing/2014/main" id="{9F929922-D4A3-413D-AEA8-2687B214B58D}"/>
              </a:ext>
            </a:extLst>
          </p:cNvPr>
          <p:cNvSpPr/>
          <p:nvPr/>
        </p:nvSpPr>
        <p:spPr>
          <a:xfrm>
            <a:off x="4790883" y="3874282"/>
            <a:ext cx="555938" cy="5559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8841897F-2E6F-405A-96B6-5B8FEA98904A}"/>
              </a:ext>
            </a:extLst>
          </p:cNvPr>
          <p:cNvSpPr txBox="1"/>
          <p:nvPr/>
        </p:nvSpPr>
        <p:spPr>
          <a:xfrm>
            <a:off x="883818" y="2065180"/>
            <a:ext cx="5110635" cy="1169551"/>
          </a:xfrm>
          <a:prstGeom prst="rect">
            <a:avLst/>
          </a:prstGeom>
          <a:noFill/>
        </p:spPr>
        <p:txBody>
          <a:bodyPr wrap="square" rtlCol="0">
            <a:spAutoFit/>
          </a:bodyPr>
          <a:lstStyle/>
          <a:p>
            <a:r>
              <a:rPr lang="fr-FR" sz="1400" dirty="0" smtClean="0">
                <a:solidFill>
                  <a:schemeClr val="bg1">
                    <a:lumMod val="50000"/>
                  </a:schemeClr>
                </a:solidFill>
                <a:latin typeface="Verdana" panose="020B0604030504040204" pitchFamily="34" charset="0"/>
                <a:ea typeface="Verdana" panose="020B0604030504040204" pitchFamily="34" charset="0"/>
              </a:rPr>
              <a:t>Le système de gestion hospitalière (HMS) est un logiciel intégré qui gère différentes directions des flux de travail des cliniques. Il gère la bonne performance des soins de santé ainsi que le contrôle administratif, médical, juridique et financier</a:t>
            </a:r>
            <a:r>
              <a:rPr lang="en-US" sz="1400" dirty="0" smtClean="0">
                <a:solidFill>
                  <a:schemeClr val="bg1">
                    <a:lumMod val="50000"/>
                  </a:schemeClr>
                </a:solidFill>
              </a:rPr>
              <a:t>.</a:t>
            </a:r>
            <a:endParaRPr lang="en-US" altLang="ko-KR" sz="1400" dirty="0">
              <a:solidFill>
                <a:schemeClr val="bg1">
                  <a:lumMod val="50000"/>
                </a:schemeClr>
              </a:solidFill>
              <a:cs typeface="Arial" pitchFamily="34" charset="0"/>
            </a:endParaRPr>
          </a:p>
        </p:txBody>
      </p:sp>
      <p:grpSp>
        <p:nvGrpSpPr>
          <p:cNvPr id="17" name="Group 16">
            <a:extLst>
              <a:ext uri="{FF2B5EF4-FFF2-40B4-BE49-F238E27FC236}">
                <a16:creationId xmlns:a16="http://schemas.microsoft.com/office/drawing/2014/main" id="{0BEEB06F-88E2-4D45-9CD6-E1C246301F4C}"/>
              </a:ext>
            </a:extLst>
          </p:cNvPr>
          <p:cNvGrpSpPr/>
          <p:nvPr/>
        </p:nvGrpSpPr>
        <p:grpSpPr>
          <a:xfrm>
            <a:off x="6675516" y="1671948"/>
            <a:ext cx="4817675" cy="5254874"/>
            <a:chOff x="4876975" y="1359468"/>
            <a:chExt cx="3838291" cy="4186612"/>
          </a:xfrm>
        </p:grpSpPr>
        <p:grpSp>
          <p:nvGrpSpPr>
            <p:cNvPr id="18" name="Group 17">
              <a:extLst>
                <a:ext uri="{FF2B5EF4-FFF2-40B4-BE49-F238E27FC236}">
                  <a16:creationId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23" name="Group 22">
                <a:extLst>
                  <a:ext uri="{FF2B5EF4-FFF2-40B4-BE49-F238E27FC236}">
                    <a16:creationId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14">
                  <a:extLst>
                    <a:ext uri="{FF2B5EF4-FFF2-40B4-BE49-F238E27FC236}">
                      <a16:creationId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6" name="Rectangle 5">
                  <a:extLst>
                    <a:ext uri="{FF2B5EF4-FFF2-40B4-BE49-F238E27FC236}">
                      <a16:creationId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8">
                  <a:extLst>
                    <a:ext uri="{FF2B5EF4-FFF2-40B4-BE49-F238E27FC236}">
                      <a16:creationId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6">
                  <a:extLst>
                    <a:ext uri="{FF2B5EF4-FFF2-40B4-BE49-F238E27FC236}">
                      <a16:creationId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Group 28">
                  <a:extLst>
                    <a:ext uri="{FF2B5EF4-FFF2-40B4-BE49-F238E27FC236}">
                      <a16:creationId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Block Arc 3">
                  <a:extLst>
                    <a:ext uri="{FF2B5EF4-FFF2-40B4-BE49-F238E27FC236}">
                      <a16:creationId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Oval 10">
                  <a:extLst>
                    <a:ext uri="{FF2B5EF4-FFF2-40B4-BE49-F238E27FC236}">
                      <a16:creationId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9" name="Group 18">
              <a:extLst>
                <a:ext uri="{FF2B5EF4-FFF2-40B4-BE49-F238E27FC236}">
                  <a16:creationId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Chord 20">
                <a:extLst>
                  <a:ext uri="{FF2B5EF4-FFF2-40B4-BE49-F238E27FC236}">
                    <a16:creationId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pic>
        <p:nvPicPr>
          <p:cNvPr id="38" name="Imag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62" y="3988915"/>
            <a:ext cx="326672" cy="326672"/>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13" y="3968605"/>
            <a:ext cx="334727" cy="358636"/>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859" y="3930864"/>
            <a:ext cx="369832" cy="396249"/>
          </a:xfrm>
          <a:prstGeom prst="rect">
            <a:avLst/>
          </a:prstGeom>
        </p:spPr>
      </p:pic>
      <p:sp>
        <p:nvSpPr>
          <p:cNvPr id="8"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0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fr-FR" dirty="0"/>
              <a:t>HOSPITAL MANAGEMENT SYSTEM ADVANTAGES</a:t>
            </a:r>
            <a:endParaRPr lang="en-US" dirty="0"/>
          </a:p>
        </p:txBody>
      </p:sp>
      <p:sp>
        <p:nvSpPr>
          <p:cNvPr id="3" name="Oval 2">
            <a:extLst>
              <a:ext uri="{FF2B5EF4-FFF2-40B4-BE49-F238E27FC236}">
                <a16:creationId xmlns:a16="http://schemas.microsoft.com/office/drawing/2014/main" id="{14AC1D12-1C92-4C5D-9810-9C6916092C56}"/>
              </a:ext>
            </a:extLst>
          </p:cNvPr>
          <p:cNvSpPr/>
          <p:nvPr/>
        </p:nvSpPr>
        <p:spPr>
          <a:xfrm>
            <a:off x="9957308" y="3174689"/>
            <a:ext cx="1152000" cy="115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A247BB3-90F7-4D37-BAF5-37B7376CEAFC}"/>
              </a:ext>
            </a:extLst>
          </p:cNvPr>
          <p:cNvSpPr/>
          <p:nvPr/>
        </p:nvSpPr>
        <p:spPr>
          <a:xfrm rot="5400000">
            <a:off x="2774244" y="2421556"/>
            <a:ext cx="914400" cy="914400"/>
          </a:xfrm>
          <a:prstGeom prst="blockArc">
            <a:avLst>
              <a:gd name="adj1" fmla="val 16153352"/>
              <a:gd name="adj2" fmla="val 50347"/>
              <a:gd name="adj3" fmla="val 13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C3CE3154-2AA2-493C-AF85-FBB53E6E2B3A}"/>
              </a:ext>
            </a:extLst>
          </p:cNvPr>
          <p:cNvSpPr/>
          <p:nvPr/>
        </p:nvSpPr>
        <p:spPr>
          <a:xfrm>
            <a:off x="0" y="3209330"/>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F7FD9923-22B2-45B8-BAE8-A9CE653E2C84}"/>
              </a:ext>
            </a:extLst>
          </p:cNvPr>
          <p:cNvSpPr/>
          <p:nvPr/>
        </p:nvSpPr>
        <p:spPr>
          <a:xfrm>
            <a:off x="3497470" y="2659620"/>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6">
            <a:extLst>
              <a:ext uri="{FF2B5EF4-FFF2-40B4-BE49-F238E27FC236}">
                <a16:creationId xmlns:a16="http://schemas.microsoft.com/office/drawing/2014/main" id="{840E6539-60F1-4285-9D32-35C7B674D863}"/>
              </a:ext>
            </a:extLst>
          </p:cNvPr>
          <p:cNvSpPr/>
          <p:nvPr/>
        </p:nvSpPr>
        <p:spPr>
          <a:xfrm rot="5400000">
            <a:off x="5382527" y="2573956"/>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Rectangle 7">
            <a:extLst>
              <a:ext uri="{FF2B5EF4-FFF2-40B4-BE49-F238E27FC236}">
                <a16:creationId xmlns:a16="http://schemas.microsoft.com/office/drawing/2014/main" id="{24019D32-6FF6-47F5-9BB7-30AFA82E7F9C}"/>
              </a:ext>
            </a:extLst>
          </p:cNvPr>
          <p:cNvSpPr/>
          <p:nvPr/>
        </p:nvSpPr>
        <p:spPr>
          <a:xfrm>
            <a:off x="-1" y="3361730"/>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5A163A25-0953-43D6-A70A-8280F6D044D6}"/>
              </a:ext>
            </a:extLst>
          </p:cNvPr>
          <p:cNvSpPr/>
          <p:nvPr/>
        </p:nvSpPr>
        <p:spPr>
          <a:xfrm rot="16200000">
            <a:off x="6151759" y="2898858"/>
            <a:ext cx="166037"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612B519F-1849-4F58-8BFB-B124A0CA2F35}"/>
              </a:ext>
            </a:extLst>
          </p:cNvPr>
          <p:cNvSpPr/>
          <p:nvPr/>
        </p:nvSpPr>
        <p:spPr>
          <a:xfrm>
            <a:off x="6108454" y="2670402"/>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0">
            <a:extLst>
              <a:ext uri="{FF2B5EF4-FFF2-40B4-BE49-F238E27FC236}">
                <a16:creationId xmlns:a16="http://schemas.microsoft.com/office/drawing/2014/main" id="{16B1B03B-C8C8-45D0-8E35-EF21560EFDD1}"/>
              </a:ext>
            </a:extLst>
          </p:cNvPr>
          <p:cNvSpPr/>
          <p:nvPr/>
        </p:nvSpPr>
        <p:spPr>
          <a:xfrm rot="5400000">
            <a:off x="8043376" y="2726356"/>
            <a:ext cx="914400" cy="914400"/>
          </a:xfrm>
          <a:prstGeom prst="blockArc">
            <a:avLst>
              <a:gd name="adj1" fmla="val 16260309"/>
              <a:gd name="adj2" fmla="val 21515221"/>
              <a:gd name="adj3" fmla="val 139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EA1BC025-EC65-40BB-9F83-DA4161348935}"/>
              </a:ext>
            </a:extLst>
          </p:cNvPr>
          <p:cNvSpPr/>
          <p:nvPr/>
        </p:nvSpPr>
        <p:spPr>
          <a:xfrm>
            <a:off x="1" y="3514130"/>
            <a:ext cx="8542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2F68C005-C9CF-4521-922F-306E1AEB03B3}"/>
              </a:ext>
            </a:extLst>
          </p:cNvPr>
          <p:cNvSpPr/>
          <p:nvPr/>
        </p:nvSpPr>
        <p:spPr>
          <a:xfrm rot="16200000">
            <a:off x="8733580" y="2981878"/>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Isosceles Triangle 13">
            <a:extLst>
              <a:ext uri="{FF2B5EF4-FFF2-40B4-BE49-F238E27FC236}">
                <a16:creationId xmlns:a16="http://schemas.microsoft.com/office/drawing/2014/main" id="{7972CA9C-9C00-49DE-84A7-0E659A921543}"/>
              </a:ext>
            </a:extLst>
          </p:cNvPr>
          <p:cNvSpPr/>
          <p:nvPr/>
        </p:nvSpPr>
        <p:spPr>
          <a:xfrm>
            <a:off x="8768197" y="2670402"/>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id="{E58C570C-709D-4981-9F84-7000FAAED45C}"/>
              </a:ext>
            </a:extLst>
          </p:cNvPr>
          <p:cNvSpPr/>
          <p:nvPr/>
        </p:nvSpPr>
        <p:spPr>
          <a:xfrm>
            <a:off x="1" y="3671036"/>
            <a:ext cx="9514847" cy="1266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15">
            <a:extLst>
              <a:ext uri="{FF2B5EF4-FFF2-40B4-BE49-F238E27FC236}">
                <a16:creationId xmlns:a16="http://schemas.microsoft.com/office/drawing/2014/main" id="{DC4706D6-CA66-4FC7-82C9-656B41C18590}"/>
              </a:ext>
            </a:extLst>
          </p:cNvPr>
          <p:cNvSpPr/>
          <p:nvPr/>
        </p:nvSpPr>
        <p:spPr>
          <a:xfrm rot="5400000">
            <a:off x="9464417" y="3623106"/>
            <a:ext cx="258081" cy="22248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950B73BB-D817-4E83-AE0B-59882CF7487F}"/>
              </a:ext>
            </a:extLst>
          </p:cNvPr>
          <p:cNvSpPr/>
          <p:nvPr/>
        </p:nvSpPr>
        <p:spPr>
          <a:xfrm rot="16200000" flipV="1">
            <a:off x="8048815" y="3825684"/>
            <a:ext cx="914400" cy="914400"/>
          </a:xfrm>
          <a:prstGeom prst="blockArc">
            <a:avLst>
              <a:gd name="adj1" fmla="val 16260309"/>
              <a:gd name="adj2" fmla="val 110065"/>
              <a:gd name="adj3" fmla="val 13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Rectangle 17">
            <a:extLst>
              <a:ext uri="{FF2B5EF4-FFF2-40B4-BE49-F238E27FC236}">
                <a16:creationId xmlns:a16="http://schemas.microsoft.com/office/drawing/2014/main" id="{E5F7DAEB-B95F-417C-A145-72863966A31B}"/>
              </a:ext>
            </a:extLst>
          </p:cNvPr>
          <p:cNvSpPr/>
          <p:nvPr/>
        </p:nvSpPr>
        <p:spPr>
          <a:xfrm flipV="1">
            <a:off x="1" y="3825684"/>
            <a:ext cx="8506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00EBB67-BDBB-49E2-A683-D44B88688DD2}"/>
              </a:ext>
            </a:extLst>
          </p:cNvPr>
          <p:cNvSpPr/>
          <p:nvPr/>
        </p:nvSpPr>
        <p:spPr>
          <a:xfrm rot="16200000">
            <a:off x="8733580" y="4360514"/>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19">
            <a:extLst>
              <a:ext uri="{FF2B5EF4-FFF2-40B4-BE49-F238E27FC236}">
                <a16:creationId xmlns:a16="http://schemas.microsoft.com/office/drawing/2014/main" id="{E62AF393-6237-4931-904B-A9A49725B2B3}"/>
              </a:ext>
            </a:extLst>
          </p:cNvPr>
          <p:cNvSpPr/>
          <p:nvPr/>
        </p:nvSpPr>
        <p:spPr>
          <a:xfrm rot="10800000">
            <a:off x="8768197" y="4575809"/>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Block Arc 20">
            <a:extLst>
              <a:ext uri="{FF2B5EF4-FFF2-40B4-BE49-F238E27FC236}">
                <a16:creationId xmlns:a16="http://schemas.microsoft.com/office/drawing/2014/main" id="{E81BBE1B-853F-483A-8514-0C5C36313F43}"/>
              </a:ext>
            </a:extLst>
          </p:cNvPr>
          <p:cNvSpPr/>
          <p:nvPr/>
        </p:nvSpPr>
        <p:spPr>
          <a:xfrm rot="16200000" flipV="1">
            <a:off x="5383690" y="3983019"/>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48B61D7-F645-4765-BFC2-7FC6244D9276}"/>
              </a:ext>
            </a:extLst>
          </p:cNvPr>
          <p:cNvSpPr/>
          <p:nvPr/>
        </p:nvSpPr>
        <p:spPr>
          <a:xfrm flipV="1">
            <a:off x="0" y="3966249"/>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22">
            <a:extLst>
              <a:ext uri="{FF2B5EF4-FFF2-40B4-BE49-F238E27FC236}">
                <a16:creationId xmlns:a16="http://schemas.microsoft.com/office/drawing/2014/main" id="{3FF28F2E-04DB-4729-96BA-6041CC56AA47}"/>
              </a:ext>
            </a:extLst>
          </p:cNvPr>
          <p:cNvSpPr/>
          <p:nvPr/>
        </p:nvSpPr>
        <p:spPr>
          <a:xfrm rot="16200000">
            <a:off x="6158776" y="4442672"/>
            <a:ext cx="152002"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Isosceles Triangle 23">
            <a:extLst>
              <a:ext uri="{FF2B5EF4-FFF2-40B4-BE49-F238E27FC236}">
                <a16:creationId xmlns:a16="http://schemas.microsoft.com/office/drawing/2014/main" id="{E33017D6-0039-405A-B8FB-F840E4602690}"/>
              </a:ext>
            </a:extLst>
          </p:cNvPr>
          <p:cNvSpPr/>
          <p:nvPr/>
        </p:nvSpPr>
        <p:spPr>
          <a:xfrm rot="10800000">
            <a:off x="6115132" y="4582041"/>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Block Arc 24">
            <a:extLst>
              <a:ext uri="{FF2B5EF4-FFF2-40B4-BE49-F238E27FC236}">
                <a16:creationId xmlns:a16="http://schemas.microsoft.com/office/drawing/2014/main" id="{A16044D1-A9B3-41CE-8CD8-60CDDE9FEA13}"/>
              </a:ext>
            </a:extLst>
          </p:cNvPr>
          <p:cNvSpPr/>
          <p:nvPr/>
        </p:nvSpPr>
        <p:spPr>
          <a:xfrm rot="16200000" flipV="1">
            <a:off x="2774244" y="4142038"/>
            <a:ext cx="914400" cy="914400"/>
          </a:xfrm>
          <a:prstGeom prst="blockArc">
            <a:avLst>
              <a:gd name="adj1" fmla="val 16153352"/>
              <a:gd name="adj2" fmla="val 21526963"/>
              <a:gd name="adj3" fmla="val 138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25">
            <a:extLst>
              <a:ext uri="{FF2B5EF4-FFF2-40B4-BE49-F238E27FC236}">
                <a16:creationId xmlns:a16="http://schemas.microsoft.com/office/drawing/2014/main" id="{2246EB35-88A0-4882-9546-20236BF54AA1}"/>
              </a:ext>
            </a:extLst>
          </p:cNvPr>
          <p:cNvSpPr/>
          <p:nvPr/>
        </p:nvSpPr>
        <p:spPr>
          <a:xfrm flipV="1">
            <a:off x="1" y="4142038"/>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7FDF5CC5-7C84-43B5-8B4C-1DAFEAA80ABD}"/>
              </a:ext>
            </a:extLst>
          </p:cNvPr>
          <p:cNvSpPr/>
          <p:nvPr/>
        </p:nvSpPr>
        <p:spPr>
          <a:xfrm rot="10800000">
            <a:off x="3497470" y="4581986"/>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8DB4645F-869B-4ACD-9FDE-2D647FC481AD}"/>
              </a:ext>
            </a:extLst>
          </p:cNvPr>
          <p:cNvSpPr/>
          <p:nvPr/>
        </p:nvSpPr>
        <p:spPr>
          <a:xfrm>
            <a:off x="3188437" y="490566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75852399-C3D3-41EA-B86E-3D6DAD95089A}"/>
              </a:ext>
            </a:extLst>
          </p:cNvPr>
          <p:cNvSpPr/>
          <p:nvPr/>
        </p:nvSpPr>
        <p:spPr>
          <a:xfrm>
            <a:off x="3188437" y="1752269"/>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10F64A25-87D5-4DFC-B4D9-D4648453BAC4}"/>
              </a:ext>
            </a:extLst>
          </p:cNvPr>
          <p:cNvSpPr/>
          <p:nvPr/>
        </p:nvSpPr>
        <p:spPr>
          <a:xfrm>
            <a:off x="5841305" y="175226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91A9A98C-B7F2-495E-9189-DDD70A7159B2}"/>
              </a:ext>
            </a:extLst>
          </p:cNvPr>
          <p:cNvSpPr/>
          <p:nvPr/>
        </p:nvSpPr>
        <p:spPr>
          <a:xfrm>
            <a:off x="8494173" y="1752269"/>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12DE7215-5203-476B-A566-51D6000D3BC1}"/>
              </a:ext>
            </a:extLst>
          </p:cNvPr>
          <p:cNvSpPr/>
          <p:nvPr/>
        </p:nvSpPr>
        <p:spPr>
          <a:xfrm>
            <a:off x="5841305" y="4905663"/>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665699DE-653A-499D-888A-7EE201B6405D}"/>
              </a:ext>
            </a:extLst>
          </p:cNvPr>
          <p:cNvSpPr/>
          <p:nvPr/>
        </p:nvSpPr>
        <p:spPr>
          <a:xfrm>
            <a:off x="8494173" y="490566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1978DF63-AA07-4701-9712-9FA1BF3E7DE8}"/>
              </a:ext>
            </a:extLst>
          </p:cNvPr>
          <p:cNvGrpSpPr/>
          <p:nvPr/>
        </p:nvGrpSpPr>
        <p:grpSpPr>
          <a:xfrm>
            <a:off x="9732775" y="4386682"/>
            <a:ext cx="1654605" cy="1685364"/>
            <a:chOff x="1391542" y="3698889"/>
            <a:chExt cx="1654605" cy="1685364"/>
          </a:xfrm>
        </p:grpSpPr>
        <p:sp>
          <p:nvSpPr>
            <p:cNvPr id="35" name="TextBox 34">
              <a:extLst>
                <a:ext uri="{FF2B5EF4-FFF2-40B4-BE49-F238E27FC236}">
                  <a16:creationId xmlns:a16="http://schemas.microsoft.com/office/drawing/2014/main" id="{760117C3-9BFD-4C1F-967C-950EEFED02B4}"/>
                </a:ext>
              </a:extLst>
            </p:cNvPr>
            <p:cNvSpPr txBox="1"/>
            <p:nvPr/>
          </p:nvSpPr>
          <p:spPr>
            <a:xfrm>
              <a:off x="1391542" y="3698889"/>
              <a:ext cx="1625423" cy="461665"/>
            </a:xfrm>
            <a:prstGeom prst="rect">
              <a:avLst/>
            </a:prstGeom>
            <a:noFill/>
          </p:spPr>
          <p:txBody>
            <a:bodyPr wrap="square" rtlCol="0">
              <a:spAutoFit/>
            </a:bodyPr>
            <a:lstStyle/>
            <a:p>
              <a:pPr algn="ctr"/>
              <a:r>
                <a:rPr lang="fr-FR" sz="1200" dirty="0"/>
                <a:t>Libre-service pour les patients</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ACF1A24-1DAB-442D-8BDF-FB9E826F3701}"/>
                </a:ext>
              </a:extLst>
            </p:cNvPr>
            <p:cNvSpPr txBox="1"/>
            <p:nvPr/>
          </p:nvSpPr>
          <p:spPr>
            <a:xfrm>
              <a:off x="1454605" y="3999258"/>
              <a:ext cx="1591542" cy="1384995"/>
            </a:xfrm>
            <a:prstGeom prst="rect">
              <a:avLst/>
            </a:prstGeom>
            <a:noFill/>
          </p:spPr>
          <p:txBody>
            <a:bodyPr wrap="square" rtlCol="0">
              <a:spAutoFit/>
            </a:bodyPr>
            <a:lstStyle/>
            <a:p>
              <a:pPr algn="ctr"/>
              <a:r>
                <a:rPr lang="en-US" sz="1200" dirty="0">
                  <a:solidFill>
                    <a:schemeClr val="accent3">
                      <a:lumMod val="75000"/>
                    </a:schemeClr>
                  </a:solidFill>
                </a:rPr>
                <a:t/>
              </a:r>
              <a:br>
                <a:rPr lang="en-US" sz="1200" dirty="0">
                  <a:solidFill>
                    <a:schemeClr val="accent3">
                      <a:lumMod val="75000"/>
                    </a:schemeClr>
                  </a:solidFill>
                </a:rPr>
              </a:br>
              <a:r>
                <a:rPr lang="fr-FR" sz="1200" dirty="0" smtClean="0">
                  <a:solidFill>
                    <a:schemeClr val="accent3">
                      <a:lumMod val="75000"/>
                    </a:schemeClr>
                  </a:solidFill>
                </a:rPr>
                <a:t>Les patients ont leurs propres comptes système où la liste des différentes actions peut être effectuée</a:t>
              </a:r>
              <a:endParaRPr lang="ko-KR" altLang="en-US" sz="1200" dirty="0">
                <a:solidFill>
                  <a:schemeClr val="accent3">
                    <a:lumMod val="75000"/>
                  </a:schemeClr>
                </a:solidFill>
                <a:cs typeface="Arial" pitchFamily="34" charset="0"/>
              </a:endParaRPr>
            </a:p>
          </p:txBody>
        </p:sp>
      </p:grpSp>
      <p:grpSp>
        <p:nvGrpSpPr>
          <p:cNvPr id="37" name="Group 36">
            <a:extLst>
              <a:ext uri="{FF2B5EF4-FFF2-40B4-BE49-F238E27FC236}">
                <a16:creationId xmlns:a16="http://schemas.microsoft.com/office/drawing/2014/main" id="{E093A963-ABA4-4EA2-B847-E1F35F28E3CD}"/>
              </a:ext>
            </a:extLst>
          </p:cNvPr>
          <p:cNvGrpSpPr/>
          <p:nvPr/>
        </p:nvGrpSpPr>
        <p:grpSpPr>
          <a:xfrm>
            <a:off x="6585894" y="1627497"/>
            <a:ext cx="1896950" cy="1286463"/>
            <a:chOff x="2469953" y="4009798"/>
            <a:chExt cx="1549263" cy="1286463"/>
          </a:xfrm>
        </p:grpSpPr>
        <p:sp>
          <p:nvSpPr>
            <p:cNvPr id="38" name="TextBox 37">
              <a:extLst>
                <a:ext uri="{FF2B5EF4-FFF2-40B4-BE49-F238E27FC236}">
                  <a16:creationId xmlns:a16="http://schemas.microsoft.com/office/drawing/2014/main" id="{46370689-87C1-4255-BAF1-D17544E42737}"/>
                </a:ext>
              </a:extLst>
            </p:cNvPr>
            <p:cNvSpPr txBox="1"/>
            <p:nvPr/>
          </p:nvSpPr>
          <p:spPr>
            <a:xfrm>
              <a:off x="2593588" y="4280598"/>
              <a:ext cx="1313151" cy="1015663"/>
            </a:xfrm>
            <a:prstGeom prst="rect">
              <a:avLst/>
            </a:prstGeom>
            <a:noFill/>
          </p:spPr>
          <p:txBody>
            <a:bodyPr wrap="square" rtlCol="0">
              <a:spAutoFit/>
            </a:bodyPr>
            <a:lstStyle/>
            <a:p>
              <a:pPr algn="ctr"/>
              <a:r>
                <a:rPr lang="fr-FR" sz="1200" dirty="0">
                  <a:solidFill>
                    <a:schemeClr val="accent3">
                      <a:lumMod val="75000"/>
                    </a:schemeClr>
                  </a:solidFill>
                </a:rPr>
                <a:t>Les autorités hospitalières sont en mesure de gérer leurs ressources disponibles</a:t>
              </a:r>
              <a:endParaRPr lang="ko-KR" altLang="en-US" sz="1200" dirty="0">
                <a:solidFill>
                  <a:schemeClr val="accent3">
                    <a:lumMod val="75000"/>
                  </a:schemeClr>
                </a:solidFill>
                <a:cs typeface="Arial" pitchFamily="34" charset="0"/>
              </a:endParaRPr>
            </a:p>
          </p:txBody>
        </p:sp>
        <p:sp>
          <p:nvSpPr>
            <p:cNvPr id="39" name="TextBox 38">
              <a:extLst>
                <a:ext uri="{FF2B5EF4-FFF2-40B4-BE49-F238E27FC236}">
                  <a16:creationId xmlns:a16="http://schemas.microsoft.com/office/drawing/2014/main" id="{66A92D0C-E6BC-4687-BB7B-914D36E667E8}"/>
                </a:ext>
              </a:extLst>
            </p:cNvPr>
            <p:cNvSpPr txBox="1"/>
            <p:nvPr/>
          </p:nvSpPr>
          <p:spPr>
            <a:xfrm>
              <a:off x="2469953" y="4009798"/>
              <a:ext cx="1549263"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Gestion</a:t>
              </a:r>
              <a:r>
                <a:rPr lang="en-US" altLang="ko-KR" sz="1200" dirty="0">
                  <a:solidFill>
                    <a:schemeClr val="tx1">
                      <a:lumMod val="75000"/>
                      <a:lumOff val="25000"/>
                    </a:schemeClr>
                  </a:solidFill>
                  <a:cs typeface="Arial" pitchFamily="34" charset="0"/>
                </a:rPr>
                <a:t> des installations</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2BE18E0-3E41-4F3D-B815-FD7B52509375}"/>
              </a:ext>
            </a:extLst>
          </p:cNvPr>
          <p:cNvGrpSpPr/>
          <p:nvPr/>
        </p:nvGrpSpPr>
        <p:grpSpPr>
          <a:xfrm>
            <a:off x="3700208" y="1546403"/>
            <a:ext cx="2325459" cy="962917"/>
            <a:chOff x="2327321" y="3935975"/>
            <a:chExt cx="1899231" cy="962917"/>
          </a:xfrm>
        </p:grpSpPr>
        <p:sp>
          <p:nvSpPr>
            <p:cNvPr id="41" name="TextBox 40">
              <a:extLst>
                <a:ext uri="{FF2B5EF4-FFF2-40B4-BE49-F238E27FC236}">
                  <a16:creationId xmlns:a16="http://schemas.microsoft.com/office/drawing/2014/main" id="{AF7721BF-B346-48AB-B39E-15CF8730C478}"/>
                </a:ext>
              </a:extLst>
            </p:cNvPr>
            <p:cNvSpPr txBox="1"/>
            <p:nvPr/>
          </p:nvSpPr>
          <p:spPr>
            <a:xfrm>
              <a:off x="2684578" y="4252561"/>
              <a:ext cx="1313151" cy="646331"/>
            </a:xfrm>
            <a:prstGeom prst="rect">
              <a:avLst/>
            </a:prstGeom>
            <a:noFill/>
          </p:spPr>
          <p:txBody>
            <a:bodyPr wrap="square" rtlCol="0">
              <a:spAutoFit/>
            </a:bodyPr>
            <a:lstStyle/>
            <a:p>
              <a:pPr algn="ctr"/>
              <a:r>
                <a:rPr lang="en-US" sz="1200" dirty="0">
                  <a:solidFill>
                    <a:schemeClr val="accent3">
                      <a:lumMod val="75000"/>
                    </a:schemeClr>
                  </a:solidFill>
                </a:rPr>
                <a:t>Automation is one of the main benefits here</a:t>
              </a:r>
              <a:endParaRPr lang="ko-KR" altLang="en-US" sz="1200" dirty="0">
                <a:solidFill>
                  <a:schemeClr val="accent3">
                    <a:lumMod val="75000"/>
                  </a:schemeClr>
                </a:solidFill>
                <a:cs typeface="Arial" pitchFamily="34" charset="0"/>
              </a:endParaRPr>
            </a:p>
          </p:txBody>
        </p:sp>
        <p:sp>
          <p:nvSpPr>
            <p:cNvPr id="42" name="TextBox 41">
              <a:extLst>
                <a:ext uri="{FF2B5EF4-FFF2-40B4-BE49-F238E27FC236}">
                  <a16:creationId xmlns:a16="http://schemas.microsoft.com/office/drawing/2014/main" id="{384D35ED-1E47-4BDC-9916-C6A939AA39F9}"/>
                </a:ext>
              </a:extLst>
            </p:cNvPr>
            <p:cNvSpPr txBox="1"/>
            <p:nvPr/>
          </p:nvSpPr>
          <p:spPr>
            <a:xfrm>
              <a:off x="2327321" y="3935975"/>
              <a:ext cx="189923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Dossiers </a:t>
              </a:r>
              <a:r>
                <a:rPr lang="en-US" altLang="ko-KR" sz="1200" dirty="0" err="1">
                  <a:solidFill>
                    <a:schemeClr val="tx1">
                      <a:lumMod val="75000"/>
                      <a:lumOff val="25000"/>
                    </a:schemeClr>
                  </a:solidFill>
                  <a:cs typeface="Arial" pitchFamily="34" charset="0"/>
                </a:rPr>
                <a:t>médicaux</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numériques</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D61F9A-518E-4355-B8BE-6929A64AA228}"/>
              </a:ext>
            </a:extLst>
          </p:cNvPr>
          <p:cNvGrpSpPr/>
          <p:nvPr/>
        </p:nvGrpSpPr>
        <p:grpSpPr>
          <a:xfrm>
            <a:off x="1103320" y="1589991"/>
            <a:ext cx="1948256" cy="1325527"/>
            <a:chOff x="2440631" y="3976933"/>
            <a:chExt cx="1591165" cy="1325527"/>
          </a:xfrm>
        </p:grpSpPr>
        <p:sp>
          <p:nvSpPr>
            <p:cNvPr id="44" name="TextBox 43">
              <a:extLst>
                <a:ext uri="{FF2B5EF4-FFF2-40B4-BE49-F238E27FC236}">
                  <a16:creationId xmlns:a16="http://schemas.microsoft.com/office/drawing/2014/main" id="{45F0E237-03DB-4C74-A143-321F3345B75E}"/>
                </a:ext>
              </a:extLst>
            </p:cNvPr>
            <p:cNvSpPr txBox="1"/>
            <p:nvPr/>
          </p:nvSpPr>
          <p:spPr>
            <a:xfrm>
              <a:off x="2718645" y="4286797"/>
              <a:ext cx="1313151" cy="1015663"/>
            </a:xfrm>
            <a:prstGeom prst="rect">
              <a:avLst/>
            </a:prstGeom>
            <a:noFill/>
          </p:spPr>
          <p:txBody>
            <a:bodyPr wrap="square" rtlCol="0">
              <a:spAutoFit/>
            </a:bodyPr>
            <a:lstStyle/>
            <a:p>
              <a:pPr algn="ctr"/>
              <a:r>
                <a:rPr lang="fr-FR" sz="1200" dirty="0">
                  <a:solidFill>
                    <a:schemeClr val="accent3">
                      <a:lumMod val="75000"/>
                    </a:schemeClr>
                  </a:solidFill>
                </a:rPr>
                <a:t>Comme les services et les interactions sont </a:t>
              </a:r>
              <a:r>
                <a:rPr lang="fr-FR" sz="1200" dirty="0" smtClean="0">
                  <a:solidFill>
                    <a:schemeClr val="accent3">
                      <a:lumMod val="75000"/>
                    </a:schemeClr>
                  </a:solidFill>
                </a:rPr>
                <a:t>améliorés </a:t>
              </a:r>
              <a:r>
                <a:rPr lang="fr-FR" sz="1200" dirty="0">
                  <a:solidFill>
                    <a:schemeClr val="accent3">
                      <a:lumMod val="75000"/>
                    </a:schemeClr>
                  </a:solidFill>
                </a:rPr>
                <a:t>de </a:t>
              </a:r>
              <a:r>
                <a:rPr lang="fr-FR" sz="1200" dirty="0" smtClean="0">
                  <a:solidFill>
                    <a:schemeClr val="accent3">
                      <a:lumMod val="75000"/>
                    </a:schemeClr>
                  </a:solidFill>
                </a:rPr>
                <a:t>toutes les manières possibles</a:t>
              </a:r>
              <a:endParaRPr lang="ko-KR" altLang="en-US" sz="1200" dirty="0">
                <a:solidFill>
                  <a:schemeClr val="accent3">
                    <a:lumMod val="75000"/>
                  </a:schemeClr>
                </a:solidFill>
                <a:cs typeface="Arial" pitchFamily="34" charset="0"/>
              </a:endParaRPr>
            </a:p>
          </p:txBody>
        </p:sp>
        <p:sp>
          <p:nvSpPr>
            <p:cNvPr id="45" name="TextBox 44">
              <a:extLst>
                <a:ext uri="{FF2B5EF4-FFF2-40B4-BE49-F238E27FC236}">
                  <a16:creationId xmlns:a16="http://schemas.microsoft.com/office/drawing/2014/main" id="{1516B177-B17B-4355-A21F-AAA3D8BC25DD}"/>
                </a:ext>
              </a:extLst>
            </p:cNvPr>
            <p:cNvSpPr txBox="1"/>
            <p:nvPr/>
          </p:nvSpPr>
          <p:spPr>
            <a:xfrm>
              <a:off x="2440631" y="3976933"/>
              <a:ext cx="1484236"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Moins</a:t>
              </a:r>
              <a:r>
                <a:rPr lang="en-US" altLang="ko-KR" sz="1200" dirty="0">
                  <a:solidFill>
                    <a:schemeClr val="tx1">
                      <a:lumMod val="75000"/>
                      <a:lumOff val="25000"/>
                    </a:schemeClr>
                  </a:solidFill>
                  <a:cs typeface="Arial" pitchFamily="34" charset="0"/>
                </a:rPr>
                <a:t> de temps</a:t>
              </a:r>
              <a:endParaRPr lang="ko-KR" altLang="en-US" sz="1200"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94D92492-E51D-4CE0-ACBB-28FB43508DFF}"/>
              </a:ext>
            </a:extLst>
          </p:cNvPr>
          <p:cNvGrpSpPr/>
          <p:nvPr/>
        </p:nvGrpSpPr>
        <p:grpSpPr>
          <a:xfrm>
            <a:off x="6166655" y="4793737"/>
            <a:ext cx="2456966" cy="1416004"/>
            <a:chOff x="2210565" y="4071122"/>
            <a:chExt cx="2006636" cy="1416004"/>
          </a:xfrm>
        </p:grpSpPr>
        <p:sp>
          <p:nvSpPr>
            <p:cNvPr id="47" name="TextBox 46">
              <a:extLst>
                <a:ext uri="{FF2B5EF4-FFF2-40B4-BE49-F238E27FC236}">
                  <a16:creationId xmlns:a16="http://schemas.microsoft.com/office/drawing/2014/main" id="{1ED28674-7D3C-41A7-895D-12421D919256}"/>
                </a:ext>
              </a:extLst>
            </p:cNvPr>
            <p:cNvSpPr txBox="1"/>
            <p:nvPr/>
          </p:nvSpPr>
          <p:spPr>
            <a:xfrm>
              <a:off x="2718646" y="4286797"/>
              <a:ext cx="1313151" cy="1200329"/>
            </a:xfrm>
            <a:prstGeom prst="rect">
              <a:avLst/>
            </a:prstGeom>
            <a:noFill/>
          </p:spPr>
          <p:txBody>
            <a:bodyPr wrap="square" rtlCol="0">
              <a:spAutoFit/>
            </a:bodyPr>
            <a:lstStyle/>
            <a:p>
              <a:pPr algn="ctr"/>
              <a:r>
                <a:rPr lang="fr-FR" sz="1200" dirty="0" smtClean="0">
                  <a:solidFill>
                    <a:schemeClr val="accent3">
                      <a:lumMod val="75000"/>
                    </a:schemeClr>
                  </a:solidFill>
                </a:rPr>
                <a:t>Il est essentiel d’engager tous vos employés pour améliorer la coordination et le travail d’équipe.</a:t>
              </a:r>
              <a:endParaRPr lang="ko-KR" altLang="en-US" sz="1200" dirty="0">
                <a:solidFill>
                  <a:schemeClr val="accent3">
                    <a:lumMod val="75000"/>
                  </a:schemeClr>
                </a:solidFill>
                <a:cs typeface="Arial" pitchFamily="34" charset="0"/>
              </a:endParaRPr>
            </a:p>
          </p:txBody>
        </p:sp>
        <p:sp>
          <p:nvSpPr>
            <p:cNvPr id="48" name="TextBox 47">
              <a:extLst>
                <a:ext uri="{FF2B5EF4-FFF2-40B4-BE49-F238E27FC236}">
                  <a16:creationId xmlns:a16="http://schemas.microsoft.com/office/drawing/2014/main" id="{BCECD070-C474-4D33-8E74-0267E4CB677E}"/>
                </a:ext>
              </a:extLst>
            </p:cNvPr>
            <p:cNvSpPr txBox="1"/>
            <p:nvPr/>
          </p:nvSpPr>
          <p:spPr>
            <a:xfrm>
              <a:off x="2210565" y="4071122"/>
              <a:ext cx="2006636" cy="276999"/>
            </a:xfrm>
            <a:prstGeom prst="rect">
              <a:avLst/>
            </a:prstGeom>
            <a:noFill/>
          </p:spPr>
          <p:txBody>
            <a:bodyPr wrap="square" rtlCol="0">
              <a:spAutoFit/>
            </a:bodyPr>
            <a:lstStyle/>
            <a:p>
              <a:pPr algn="r"/>
              <a:r>
                <a:rPr lang="fr-FR" sz="1200" dirty="0"/>
                <a:t>Interaction avec le personnel</a:t>
              </a:r>
              <a:endParaRPr lang="ko-KR" altLang="en-US" sz="12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DE6DCDA-3FA7-4B17-A0D2-F007C9580FAC}"/>
              </a:ext>
            </a:extLst>
          </p:cNvPr>
          <p:cNvGrpSpPr/>
          <p:nvPr/>
        </p:nvGrpSpPr>
        <p:grpSpPr>
          <a:xfrm>
            <a:off x="4084947" y="4732413"/>
            <a:ext cx="1609587" cy="923330"/>
            <a:chOff x="2717227" y="4009798"/>
            <a:chExt cx="1314570" cy="923330"/>
          </a:xfrm>
        </p:grpSpPr>
        <p:sp>
          <p:nvSpPr>
            <p:cNvPr id="50" name="TextBox 49">
              <a:extLst>
                <a:ext uri="{FF2B5EF4-FFF2-40B4-BE49-F238E27FC236}">
                  <a16:creationId xmlns:a16="http://schemas.microsoft.com/office/drawing/2014/main" id="{EEEA9E8E-38C7-4308-82A7-290DD0DEF2B7}"/>
                </a:ext>
              </a:extLst>
            </p:cNvPr>
            <p:cNvSpPr txBox="1"/>
            <p:nvPr/>
          </p:nvSpPr>
          <p:spPr>
            <a:xfrm>
              <a:off x="2718646" y="4286797"/>
              <a:ext cx="1313151" cy="646331"/>
            </a:xfrm>
            <a:prstGeom prst="rect">
              <a:avLst/>
            </a:prstGeom>
            <a:noFill/>
          </p:spPr>
          <p:txBody>
            <a:bodyPr wrap="square" rtlCol="0">
              <a:spAutoFit/>
            </a:bodyPr>
            <a:lstStyle/>
            <a:p>
              <a:pPr algn="ctr"/>
              <a:r>
                <a:rPr lang="fr-FR" sz="1200" dirty="0" smtClean="0">
                  <a:solidFill>
                    <a:schemeClr val="accent3">
                      <a:lumMod val="75000"/>
                    </a:schemeClr>
                  </a:solidFill>
                </a:rPr>
                <a:t>L’automatisation est l’un des principaux avantages ici.</a:t>
              </a:r>
              <a:endParaRPr lang="ko-KR" altLang="en-US" sz="1200" dirty="0">
                <a:solidFill>
                  <a:schemeClr val="accent3">
                    <a:lumMod val="75000"/>
                  </a:schemeClr>
                </a:solidFill>
                <a:cs typeface="Arial" pitchFamily="34" charset="0"/>
              </a:endParaRPr>
            </a:p>
          </p:txBody>
        </p:sp>
        <p:sp>
          <p:nvSpPr>
            <p:cNvPr id="51" name="TextBox 50">
              <a:extLst>
                <a:ext uri="{FF2B5EF4-FFF2-40B4-BE49-F238E27FC236}">
                  <a16:creationId xmlns:a16="http://schemas.microsoft.com/office/drawing/2014/main" id="{9BFD87B7-27FE-48A5-BFF0-83F417083E95}"/>
                </a:ext>
              </a:extLst>
            </p:cNvPr>
            <p:cNvSpPr txBox="1"/>
            <p:nvPr/>
          </p:nvSpPr>
          <p:spPr>
            <a:xfrm>
              <a:off x="2717227" y="4009798"/>
              <a:ext cx="1301988" cy="276999"/>
            </a:xfrm>
            <a:prstGeom prst="rect">
              <a:avLst/>
            </a:prstGeom>
            <a:noFill/>
          </p:spPr>
          <p:txBody>
            <a:bodyPr wrap="square" rtlCol="0">
              <a:spAutoFit/>
            </a:bodyPr>
            <a:lstStyle/>
            <a:p>
              <a:pPr algn="r"/>
              <a:r>
                <a:rPr lang="fr-FR" sz="1200" dirty="0"/>
                <a:t>Processus améliorés</a:t>
              </a:r>
              <a:endParaRPr lang="ko-KR" altLang="en-US" sz="1200" dirty="0">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452D22B5-F353-47B0-89D6-621ACAFDEFDC}"/>
              </a:ext>
            </a:extLst>
          </p:cNvPr>
          <p:cNvGrpSpPr/>
          <p:nvPr/>
        </p:nvGrpSpPr>
        <p:grpSpPr>
          <a:xfrm>
            <a:off x="824765" y="4732413"/>
            <a:ext cx="2211405" cy="1657747"/>
            <a:chOff x="2213132" y="4009798"/>
            <a:chExt cx="1806082" cy="1657747"/>
          </a:xfrm>
        </p:grpSpPr>
        <p:sp>
          <p:nvSpPr>
            <p:cNvPr id="53" name="TextBox 52">
              <a:extLst>
                <a:ext uri="{FF2B5EF4-FFF2-40B4-BE49-F238E27FC236}">
                  <a16:creationId xmlns:a16="http://schemas.microsoft.com/office/drawing/2014/main" id="{1407DB0B-250B-4CF7-8D07-1B5B49C95031}"/>
                </a:ext>
              </a:extLst>
            </p:cNvPr>
            <p:cNvSpPr txBox="1"/>
            <p:nvPr/>
          </p:nvSpPr>
          <p:spPr>
            <a:xfrm>
              <a:off x="2574834" y="4282550"/>
              <a:ext cx="1313151" cy="1384995"/>
            </a:xfrm>
            <a:prstGeom prst="rect">
              <a:avLst/>
            </a:prstGeom>
            <a:noFill/>
          </p:spPr>
          <p:txBody>
            <a:bodyPr wrap="square" rtlCol="0">
              <a:spAutoFit/>
            </a:bodyPr>
            <a:lstStyle/>
            <a:p>
              <a:pPr algn="ctr"/>
              <a:r>
                <a:rPr lang="fr-FR" sz="1200" dirty="0">
                  <a:solidFill>
                    <a:schemeClr val="accent3">
                      <a:lumMod val="75000"/>
                    </a:schemeClr>
                  </a:solidFill>
                </a:rPr>
                <a:t>Étant donné que le système de gestion de la clinique est axé sur le patient, le processus de traitement peut être moins stressant</a:t>
              </a:r>
              <a:r>
                <a:rPr lang="en-US" sz="1200" dirty="0" smtClean="0">
                  <a:solidFill>
                    <a:schemeClr val="accent3">
                      <a:lumMod val="75000"/>
                    </a:schemeClr>
                  </a:solidFill>
                </a:rPr>
                <a:t>.</a:t>
              </a:r>
              <a:endParaRPr lang="ko-KR" altLang="en-US" sz="1200" dirty="0">
                <a:solidFill>
                  <a:schemeClr val="accent3">
                    <a:lumMod val="75000"/>
                  </a:schemeClr>
                </a:solidFill>
                <a:cs typeface="Arial" pitchFamily="34" charset="0"/>
              </a:endParaRPr>
            </a:p>
          </p:txBody>
        </p:sp>
        <p:sp>
          <p:nvSpPr>
            <p:cNvPr id="54" name="TextBox 53">
              <a:extLst>
                <a:ext uri="{FF2B5EF4-FFF2-40B4-BE49-F238E27FC236}">
                  <a16:creationId xmlns:a16="http://schemas.microsoft.com/office/drawing/2014/main" id="{218F44CB-100B-42F8-BE51-523265DC440F}"/>
                </a:ext>
              </a:extLst>
            </p:cNvPr>
            <p:cNvSpPr txBox="1"/>
            <p:nvPr/>
          </p:nvSpPr>
          <p:spPr>
            <a:xfrm>
              <a:off x="2213132" y="4009798"/>
              <a:ext cx="1806082"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Meilleure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expérience</a:t>
              </a:r>
              <a:r>
                <a:rPr lang="en-US" altLang="ko-KR" sz="1200" dirty="0">
                  <a:solidFill>
                    <a:schemeClr val="tx1">
                      <a:lumMod val="75000"/>
                      <a:lumOff val="25000"/>
                    </a:schemeClr>
                  </a:solidFill>
                  <a:cs typeface="Arial" pitchFamily="34" charset="0"/>
                </a:rPr>
                <a:t> client</a:t>
              </a:r>
              <a:endParaRPr lang="ko-KR" altLang="en-US" sz="1200" dirty="0">
                <a:solidFill>
                  <a:schemeClr val="tx1">
                    <a:lumMod val="75000"/>
                    <a:lumOff val="25000"/>
                  </a:schemeClr>
                </a:solidFill>
                <a:cs typeface="Arial" pitchFamily="34" charset="0"/>
              </a:endParaRPr>
            </a:p>
          </p:txBody>
        </p:sp>
      </p:grpSp>
      <p:sp>
        <p:nvSpPr>
          <p:cNvPr id="55" name="Heart 17">
            <a:extLst>
              <a:ext uri="{FF2B5EF4-FFF2-40B4-BE49-F238E27FC236}">
                <a16:creationId xmlns:a16="http://schemas.microsoft.com/office/drawing/2014/main" id="{ABFAE241-BFC1-468E-84DC-2AC7040B28ED}"/>
              </a:ext>
            </a:extLst>
          </p:cNvPr>
          <p:cNvSpPr/>
          <p:nvPr/>
        </p:nvSpPr>
        <p:spPr>
          <a:xfrm>
            <a:off x="10254043" y="3517149"/>
            <a:ext cx="572203" cy="5610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25">
            <a:extLst>
              <a:ext uri="{FF2B5EF4-FFF2-40B4-BE49-F238E27FC236}">
                <a16:creationId xmlns:a16="http://schemas.microsoft.com/office/drawing/2014/main" id="{E09B2009-6002-4E17-BF1D-98DF4AED1BA7}"/>
              </a:ext>
            </a:extLst>
          </p:cNvPr>
          <p:cNvSpPr/>
          <p:nvPr/>
        </p:nvSpPr>
        <p:spPr>
          <a:xfrm>
            <a:off x="3429438" y="5176149"/>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Chord 32">
            <a:extLst>
              <a:ext uri="{FF2B5EF4-FFF2-40B4-BE49-F238E27FC236}">
                <a16:creationId xmlns:a16="http://schemas.microsoft.com/office/drawing/2014/main" id="{E3906276-CC00-4C5E-B226-D4AF77078C1A}"/>
              </a:ext>
            </a:extLst>
          </p:cNvPr>
          <p:cNvSpPr/>
          <p:nvPr/>
        </p:nvSpPr>
        <p:spPr>
          <a:xfrm>
            <a:off x="3417390" y="197535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40">
            <a:extLst>
              <a:ext uri="{FF2B5EF4-FFF2-40B4-BE49-F238E27FC236}">
                <a16:creationId xmlns:a16="http://schemas.microsoft.com/office/drawing/2014/main" id="{0D894458-2CD1-4404-A7BF-06CAD3A15E01}"/>
              </a:ext>
            </a:extLst>
          </p:cNvPr>
          <p:cNvSpPr/>
          <p:nvPr/>
        </p:nvSpPr>
        <p:spPr>
          <a:xfrm rot="2942052">
            <a:off x="6097794" y="199366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17">
            <a:extLst>
              <a:ext uri="{FF2B5EF4-FFF2-40B4-BE49-F238E27FC236}">
                <a16:creationId xmlns:a16="http://schemas.microsoft.com/office/drawing/2014/main" id="{20EA0F4A-C35C-4253-847D-6B1E89692830}"/>
              </a:ext>
            </a:extLst>
          </p:cNvPr>
          <p:cNvSpPr>
            <a:spLocks noChangeAspect="1"/>
          </p:cNvSpPr>
          <p:nvPr/>
        </p:nvSpPr>
        <p:spPr>
          <a:xfrm>
            <a:off x="8800016" y="194724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25">
            <a:extLst>
              <a:ext uri="{FF2B5EF4-FFF2-40B4-BE49-F238E27FC236}">
                <a16:creationId xmlns:a16="http://schemas.microsoft.com/office/drawing/2014/main" id="{37F9AF64-B768-4439-80B8-08FCC480E295}"/>
              </a:ext>
            </a:extLst>
          </p:cNvPr>
          <p:cNvSpPr>
            <a:spLocks noChangeAspect="1"/>
          </p:cNvSpPr>
          <p:nvPr/>
        </p:nvSpPr>
        <p:spPr>
          <a:xfrm>
            <a:off x="8733392" y="5130209"/>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28">
            <a:extLst>
              <a:ext uri="{FF2B5EF4-FFF2-40B4-BE49-F238E27FC236}">
                <a16:creationId xmlns:a16="http://schemas.microsoft.com/office/drawing/2014/main" id="{F953D6D0-4618-4648-A672-BAD38F4DB667}"/>
              </a:ext>
            </a:extLst>
          </p:cNvPr>
          <p:cNvSpPr>
            <a:spLocks noChangeAspect="1"/>
          </p:cNvSpPr>
          <p:nvPr/>
        </p:nvSpPr>
        <p:spPr>
          <a:xfrm>
            <a:off x="6105406" y="5097816"/>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461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F3733D-8974-4DF9-8B83-116ADB5F6DAC}"/>
              </a:ext>
            </a:extLst>
          </p:cNvPr>
          <p:cNvSpPr txBox="1"/>
          <p:nvPr/>
        </p:nvSpPr>
        <p:spPr>
          <a:xfrm>
            <a:off x="1268658" y="3501125"/>
            <a:ext cx="1076057"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32F1DF48-58B2-4989-8595-0D3797E1E46C}"/>
              </a:ext>
            </a:extLst>
          </p:cNvPr>
          <p:cNvSpPr txBox="1"/>
          <p:nvPr/>
        </p:nvSpPr>
        <p:spPr>
          <a:xfrm>
            <a:off x="7212050" y="3501125"/>
            <a:ext cx="1102581"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561C5B9-8146-47B5-A433-20F6C4C42477}"/>
              </a:ext>
            </a:extLst>
          </p:cNvPr>
          <p:cNvSpPr txBox="1"/>
          <p:nvPr/>
        </p:nvSpPr>
        <p:spPr>
          <a:xfrm>
            <a:off x="9391664" y="3501125"/>
            <a:ext cx="1123146"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4F4D36E-8DAE-40C9-B0B1-710721D610C8}"/>
              </a:ext>
            </a:extLst>
          </p:cNvPr>
          <p:cNvSpPr txBox="1"/>
          <p:nvPr/>
        </p:nvSpPr>
        <p:spPr>
          <a:xfrm>
            <a:off x="5654994" y="1857898"/>
            <a:ext cx="2936241"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4F6F3B20-6C80-4647-903B-F9352F257FA6}"/>
              </a:ext>
            </a:extLst>
          </p:cNvPr>
          <p:cNvGrpSpPr/>
          <p:nvPr/>
        </p:nvGrpSpPr>
        <p:grpSpPr>
          <a:xfrm>
            <a:off x="1838339" y="4373706"/>
            <a:ext cx="1821924" cy="527739"/>
            <a:chOff x="4964215" y="2172755"/>
            <a:chExt cx="1454627" cy="527739"/>
          </a:xfrm>
        </p:grpSpPr>
        <p:sp>
          <p:nvSpPr>
            <p:cNvPr id="33" name="TextBox 32">
              <a:extLst>
                <a:ext uri="{FF2B5EF4-FFF2-40B4-BE49-F238E27FC236}">
                  <a16:creationId xmlns:a16="http://schemas.microsoft.com/office/drawing/2014/main" id="{73D40AF1-12D3-455B-944B-3EFB7FB9AC27}"/>
                </a:ext>
              </a:extLst>
            </p:cNvPr>
            <p:cNvSpPr txBox="1"/>
            <p:nvPr/>
          </p:nvSpPr>
          <p:spPr>
            <a:xfrm>
              <a:off x="4964215" y="2423495"/>
              <a:ext cx="1454627"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F9E3A951-3D8F-4EE2-A6AD-1C7C9191A9BD}"/>
                </a:ext>
              </a:extLst>
            </p:cNvPr>
            <p:cNvSpPr txBox="1"/>
            <p:nvPr/>
          </p:nvSpPr>
          <p:spPr>
            <a:xfrm>
              <a:off x="4964215" y="2172755"/>
              <a:ext cx="1452339"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gr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172"/>
            <a:ext cx="12192000" cy="5268287"/>
          </a:xfrm>
          <a:prstGeom prst="rect">
            <a:avLst/>
          </a:prstGeom>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42" y="417058"/>
            <a:ext cx="6573613" cy="5444899"/>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622" y="195943"/>
            <a:ext cx="4330700" cy="5380264"/>
          </a:xfrm>
          <a:prstGeom prst="rect">
            <a:avLst/>
          </a:prstGeom>
        </p:spPr>
      </p:pic>
    </p:spTree>
    <p:extLst>
      <p:ext uri="{BB962C8B-B14F-4D97-AF65-F5344CB8AC3E}">
        <p14:creationId xmlns:p14="http://schemas.microsoft.com/office/powerpoint/2010/main" val="193787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414" y="49342"/>
            <a:ext cx="5714286" cy="5714286"/>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31" y="389545"/>
            <a:ext cx="7166227" cy="5246996"/>
          </a:xfrm>
          <a:prstGeom prst="rect">
            <a:avLst/>
          </a:prstGeom>
        </p:spPr>
      </p:pic>
    </p:spTree>
    <p:extLst>
      <p:ext uri="{BB962C8B-B14F-4D97-AF65-F5344CB8AC3E}">
        <p14:creationId xmlns:p14="http://schemas.microsoft.com/office/powerpoint/2010/main" val="11116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58493" y="612322"/>
            <a:ext cx="6686549" cy="707886"/>
          </a:xfrm>
          <a:prstGeom prst="rect">
            <a:avLst/>
          </a:prstGeom>
          <a:noFill/>
        </p:spPr>
        <p:txBody>
          <a:bodyPr wrap="square" rtlCol="0">
            <a:spAutoFit/>
          </a:bodyPr>
          <a:lstStyle/>
          <a:p>
            <a:pPr algn="ctr"/>
            <a:r>
              <a:rPr lang="fr-FR" dirty="0" smtClean="0"/>
              <a:t> </a:t>
            </a:r>
            <a:r>
              <a:rPr lang="fr-FR" sz="2000" b="1" i="1" dirty="0" smtClean="0">
                <a:solidFill>
                  <a:schemeClr val="bg1"/>
                </a:solidFill>
              </a:rPr>
              <a:t>J’espère d’ajouter quelques choses à ce projet à l’avenir </a:t>
            </a:r>
            <a:endParaRPr lang="fr-FR" b="1" i="1" dirty="0">
              <a:solidFill>
                <a:schemeClr val="bg1"/>
              </a:solidFill>
            </a:endParaRPr>
          </a:p>
        </p:txBody>
      </p:sp>
      <p:graphicFrame>
        <p:nvGraphicFramePr>
          <p:cNvPr id="5" name="Diagramme 4"/>
          <p:cNvGraphicFramePr/>
          <p:nvPr>
            <p:extLst>
              <p:ext uri="{D42A27DB-BD31-4B8C-83A1-F6EECF244321}">
                <p14:modId xmlns:p14="http://schemas.microsoft.com/office/powerpoint/2010/main" val="2372190554"/>
              </p:ext>
            </p:extLst>
          </p:nvPr>
        </p:nvGraphicFramePr>
        <p:xfrm>
          <a:off x="4632960" y="2124505"/>
          <a:ext cx="7559040" cy="4327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37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3392611-85A5-4007-8507-12CEC5A2BC5B}"/>
              </a:ext>
            </a:extLst>
          </p:cNvPr>
          <p:cNvSpPr>
            <a:spLocks noGrp="1"/>
          </p:cNvSpPr>
          <p:nvPr>
            <p:ph type="body" sz="quarter" idx="10"/>
          </p:nvPr>
        </p:nvSpPr>
        <p:spPr/>
        <p:txBody>
          <a:bodyPr/>
          <a:lstStyle/>
          <a:p>
            <a:r>
              <a:rPr lang="en-US" dirty="0" smtClean="0"/>
              <a:t>Marketing Strategy</a:t>
            </a:r>
          </a:p>
        </p:txBody>
      </p:sp>
      <p:grpSp>
        <p:nvGrpSpPr>
          <p:cNvPr id="41" name="Group 23">
            <a:extLst>
              <a:ext uri="{FF2B5EF4-FFF2-40B4-BE49-F238E27FC236}">
                <a16:creationId xmlns:a16="http://schemas.microsoft.com/office/drawing/2014/main" id="{3CCACD9B-404E-4BAA-98DD-CB130CA0D910}"/>
              </a:ext>
            </a:extLst>
          </p:cNvPr>
          <p:cNvGrpSpPr/>
          <p:nvPr/>
        </p:nvGrpSpPr>
        <p:grpSpPr>
          <a:xfrm>
            <a:off x="7906720" y="1542804"/>
            <a:ext cx="3066080" cy="954109"/>
            <a:chOff x="-311418" y="4171820"/>
            <a:chExt cx="2741025" cy="1150314"/>
          </a:xfrm>
        </p:grpSpPr>
        <p:sp>
          <p:nvSpPr>
            <p:cNvPr id="42" name="TextBox 41">
              <a:extLst>
                <a:ext uri="{FF2B5EF4-FFF2-40B4-BE49-F238E27FC236}">
                  <a16:creationId xmlns:a16="http://schemas.microsoft.com/office/drawing/2014/main" id="{ED4573FC-9A42-476A-90F8-24568A2563F1}"/>
                </a:ext>
              </a:extLst>
            </p:cNvPr>
            <p:cNvSpPr txBox="1"/>
            <p:nvPr/>
          </p:nvSpPr>
          <p:spPr>
            <a:xfrm>
              <a:off x="-311418" y="4542890"/>
              <a:ext cx="2741025"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Mon projet répond à un problème rencontré par chaque visiteur des hôpitaux et au problème des rendez-vous</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8D5DDA3-ADBB-4B3D-A6B1-B9842AE00F5D}"/>
                </a:ext>
              </a:extLst>
            </p:cNvPr>
            <p:cNvSpPr txBox="1"/>
            <p:nvPr/>
          </p:nvSpPr>
          <p:spPr>
            <a:xfrm>
              <a:off x="-311418" y="4171820"/>
              <a:ext cx="2741025"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mon </a:t>
              </a:r>
              <a:r>
                <a:rPr lang="en-US" altLang="ko-KR" sz="1400" b="1" dirty="0">
                  <a:solidFill>
                    <a:schemeClr val="tx1">
                      <a:lumMod val="75000"/>
                      <a:lumOff val="25000"/>
                    </a:schemeClr>
                  </a:solidFill>
                  <a:cs typeface="Arial" pitchFamily="34" charset="0"/>
                </a:rPr>
                <a:t>histoire</a:t>
              </a:r>
              <a:endParaRPr lang="ko-KR" altLang="en-US" sz="1400" b="1" dirty="0">
                <a:solidFill>
                  <a:schemeClr val="tx1">
                    <a:lumMod val="75000"/>
                    <a:lumOff val="25000"/>
                  </a:schemeClr>
                </a:solidFill>
                <a:cs typeface="Arial" pitchFamily="34" charset="0"/>
              </a:endParaRPr>
            </a:p>
          </p:txBody>
        </p:sp>
      </p:grpSp>
      <p:grpSp>
        <p:nvGrpSpPr>
          <p:cNvPr id="44" name="Group 26">
            <a:extLst>
              <a:ext uri="{FF2B5EF4-FFF2-40B4-BE49-F238E27FC236}">
                <a16:creationId xmlns:a16="http://schemas.microsoft.com/office/drawing/2014/main" id="{521DEB0A-8674-48C0-BF79-68F256CA12EC}"/>
              </a:ext>
            </a:extLst>
          </p:cNvPr>
          <p:cNvGrpSpPr/>
          <p:nvPr/>
        </p:nvGrpSpPr>
        <p:grpSpPr>
          <a:xfrm>
            <a:off x="8810784" y="3162409"/>
            <a:ext cx="2579101" cy="584475"/>
            <a:chOff x="-311417" y="4140067"/>
            <a:chExt cx="2778246" cy="453321"/>
          </a:xfrm>
        </p:grpSpPr>
        <p:sp>
          <p:nvSpPr>
            <p:cNvPr id="45" name="TextBox 44">
              <a:extLst>
                <a:ext uri="{FF2B5EF4-FFF2-40B4-BE49-F238E27FC236}">
                  <a16:creationId xmlns:a16="http://schemas.microsoft.com/office/drawing/2014/main" id="{A533E8C8-04DA-49CD-97C4-446BEFFC4BF0}"/>
                </a:ext>
              </a:extLst>
            </p:cNvPr>
            <p:cNvSpPr txBox="1"/>
            <p:nvPr/>
          </p:nvSpPr>
          <p:spPr>
            <a:xfrm>
              <a:off x="-311417" y="4378546"/>
              <a:ext cx="2778246" cy="214842"/>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Les grands hôpitaux et la clinique</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AF6EB97B-7651-4B37-A67E-8CB35A6CA472}"/>
                </a:ext>
              </a:extLst>
            </p:cNvPr>
            <p:cNvSpPr txBox="1"/>
            <p:nvPr/>
          </p:nvSpPr>
          <p:spPr>
            <a:xfrm>
              <a:off x="-311417" y="4140067"/>
              <a:ext cx="2778246" cy="238713"/>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Target audiences</a:t>
              </a:r>
              <a:endParaRPr lang="ko-KR" altLang="en-US" sz="1400" b="1" dirty="0">
                <a:solidFill>
                  <a:schemeClr val="tx1">
                    <a:lumMod val="75000"/>
                    <a:lumOff val="25000"/>
                  </a:schemeClr>
                </a:solidFill>
                <a:cs typeface="Arial" pitchFamily="34" charset="0"/>
              </a:endParaRPr>
            </a:p>
          </p:txBody>
        </p:sp>
      </p:grpSp>
      <p:grpSp>
        <p:nvGrpSpPr>
          <p:cNvPr id="47" name="Group 29">
            <a:extLst>
              <a:ext uri="{FF2B5EF4-FFF2-40B4-BE49-F238E27FC236}">
                <a16:creationId xmlns:a16="http://schemas.microsoft.com/office/drawing/2014/main" id="{40F07984-D150-47CE-8AD4-037D5B23B59F}"/>
              </a:ext>
            </a:extLst>
          </p:cNvPr>
          <p:cNvGrpSpPr/>
          <p:nvPr/>
        </p:nvGrpSpPr>
        <p:grpSpPr>
          <a:xfrm>
            <a:off x="7906720" y="4803313"/>
            <a:ext cx="3066080" cy="910893"/>
            <a:chOff x="-311418" y="4171821"/>
            <a:chExt cx="2712798" cy="1098211"/>
          </a:xfrm>
        </p:grpSpPr>
        <p:sp>
          <p:nvSpPr>
            <p:cNvPr id="48" name="TextBox 47">
              <a:extLst>
                <a:ext uri="{FF2B5EF4-FFF2-40B4-BE49-F238E27FC236}">
                  <a16:creationId xmlns:a16="http://schemas.microsoft.com/office/drawing/2014/main" id="{46A3507E-3B16-4CDA-A232-519FAB695F57}"/>
                </a:ext>
              </a:extLst>
            </p:cNvPr>
            <p:cNvSpPr txBox="1"/>
            <p:nvPr/>
          </p:nvSpPr>
          <p:spPr>
            <a:xfrm>
              <a:off x="-311418" y="4490788"/>
              <a:ext cx="2712798"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Donner aux utilisateurs une plate-forme pour prendre rendez-vous partout et où ils veulent consulter un médecin.</a:t>
              </a:r>
              <a:endParaRPr lang="en-US" altLang="ko-KR"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7251F856-6B15-4F29-9D78-63E673A1F287}"/>
                </a:ext>
              </a:extLst>
            </p:cNvPr>
            <p:cNvSpPr txBox="1"/>
            <p:nvPr/>
          </p:nvSpPr>
          <p:spPr>
            <a:xfrm>
              <a:off x="-311418" y="4171821"/>
              <a:ext cx="2712798"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Goal</a:t>
              </a:r>
              <a:endParaRPr lang="ko-KR" altLang="en-US" sz="1400" b="1"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A59FA299-BE03-4E25-AFA3-E420F0365AE4}"/>
              </a:ext>
            </a:extLst>
          </p:cNvPr>
          <p:cNvGrpSpPr/>
          <p:nvPr/>
        </p:nvGrpSpPr>
        <p:grpSpPr>
          <a:xfrm>
            <a:off x="6036274" y="1659859"/>
            <a:ext cx="2543339" cy="3958901"/>
            <a:chOff x="5791821" y="1877140"/>
            <a:chExt cx="2543339" cy="3958901"/>
          </a:xfrm>
        </p:grpSpPr>
        <p:sp>
          <p:nvSpPr>
            <p:cNvPr id="51" name="Heart 3">
              <a:extLst>
                <a:ext uri="{FF2B5EF4-FFF2-40B4-BE49-F238E27FC236}">
                  <a16:creationId xmlns:a16="http://schemas.microsoft.com/office/drawing/2014/main" id="{32E40366-86D7-43A6-BACB-4F6BF1E822D4}"/>
                </a:ext>
              </a:extLst>
            </p:cNvPr>
            <p:cNvSpPr>
              <a:spLocks noChangeAspect="1"/>
            </p:cNvSpPr>
            <p:nvPr/>
          </p:nvSpPr>
          <p:spPr>
            <a:xfrm>
              <a:off x="5791821" y="3492867"/>
              <a:ext cx="926121" cy="838125"/>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cs typeface="Arial" pitchFamily="34" charset="0"/>
              </a:endParaRPr>
            </a:p>
          </p:txBody>
        </p:sp>
        <p:sp>
          <p:nvSpPr>
            <p:cNvPr id="53" name="타원 2">
              <a:extLst>
                <a:ext uri="{FF2B5EF4-FFF2-40B4-BE49-F238E27FC236}">
                  <a16:creationId xmlns:a16="http://schemas.microsoft.com/office/drawing/2014/main" id="{3DA3B816-F38E-4618-A87B-D6B18B2A7174}"/>
                </a:ext>
              </a:extLst>
            </p:cNvPr>
            <p:cNvSpPr/>
            <p:nvPr/>
          </p:nvSpPr>
          <p:spPr>
            <a:xfrm>
              <a:off x="6672371" y="5116041"/>
              <a:ext cx="720000" cy="720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타원 29">
              <a:extLst>
                <a:ext uri="{FF2B5EF4-FFF2-40B4-BE49-F238E27FC236}">
                  <a16:creationId xmlns:a16="http://schemas.microsoft.com/office/drawing/2014/main" id="{E4444F4A-D208-4E74-8677-5608B2ED577C}"/>
                </a:ext>
              </a:extLst>
            </p:cNvPr>
            <p:cNvSpPr/>
            <p:nvPr/>
          </p:nvSpPr>
          <p:spPr>
            <a:xfrm>
              <a:off x="7615160" y="3496590"/>
              <a:ext cx="720000" cy="720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타원 30">
              <a:extLst>
                <a:ext uri="{FF2B5EF4-FFF2-40B4-BE49-F238E27FC236}">
                  <a16:creationId xmlns:a16="http://schemas.microsoft.com/office/drawing/2014/main" id="{082B3151-B0EB-4BD4-8D71-35B637329E63}"/>
                </a:ext>
              </a:extLst>
            </p:cNvPr>
            <p:cNvSpPr/>
            <p:nvPr/>
          </p:nvSpPr>
          <p:spPr>
            <a:xfrm>
              <a:off x="6653582" y="1877140"/>
              <a:ext cx="720000" cy="72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Freeform 9">
              <a:extLst>
                <a:ext uri="{FF2B5EF4-FFF2-40B4-BE49-F238E27FC236}">
                  <a16:creationId xmlns:a16="http://schemas.microsoft.com/office/drawing/2014/main" id="{17ABEADA-9355-4BED-B13E-0A03DE59137A}"/>
                </a:ext>
              </a:extLst>
            </p:cNvPr>
            <p:cNvSpPr>
              <a:spLocks noEditPoints="1"/>
            </p:cNvSpPr>
            <p:nvPr/>
          </p:nvSpPr>
          <p:spPr bwMode="auto">
            <a:xfrm>
              <a:off x="6824714" y="2117604"/>
              <a:ext cx="415314" cy="30147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7" name="Freeform 9">
              <a:extLst>
                <a:ext uri="{FF2B5EF4-FFF2-40B4-BE49-F238E27FC236}">
                  <a16:creationId xmlns:a16="http://schemas.microsoft.com/office/drawing/2014/main" id="{0848B396-68B8-4DC3-8384-9BD0F7AB06AC}"/>
                </a:ext>
              </a:extLst>
            </p:cNvPr>
            <p:cNvSpPr>
              <a:spLocks/>
            </p:cNvSpPr>
            <p:nvPr/>
          </p:nvSpPr>
          <p:spPr bwMode="auto">
            <a:xfrm>
              <a:off x="7786723" y="3673701"/>
              <a:ext cx="376873" cy="385934"/>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8" name="Freeform 9">
              <a:extLst>
                <a:ext uri="{FF2B5EF4-FFF2-40B4-BE49-F238E27FC236}">
                  <a16:creationId xmlns:a16="http://schemas.microsoft.com/office/drawing/2014/main" id="{F26877FD-13B0-4406-AA98-FA49E45BEE6A}"/>
                </a:ext>
              </a:extLst>
            </p:cNvPr>
            <p:cNvSpPr>
              <a:spLocks/>
            </p:cNvSpPr>
            <p:nvPr/>
          </p:nvSpPr>
          <p:spPr bwMode="auto">
            <a:xfrm>
              <a:off x="6861603" y="5302628"/>
              <a:ext cx="341536" cy="34807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pic>
        <p:nvPicPr>
          <p:cNvPr id="8" name="Espace réservé pour une image  7"/>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015" b="6015"/>
          <a:stretch>
            <a:fillRect/>
          </a:stretch>
        </p:blipFill>
        <p:spPr>
          <a:xfrm>
            <a:off x="1105000" y="2251437"/>
            <a:ext cx="4144226" cy="2460474"/>
          </a:xfrm>
        </p:spPr>
      </p:pic>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409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4611</TotalTime>
  <Words>433</Words>
  <Application>Microsoft Office PowerPoint</Application>
  <PresentationFormat>Grand écran</PresentationFormat>
  <Paragraphs>63</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11</vt:i4>
      </vt:variant>
    </vt:vector>
  </HeadingPairs>
  <TitlesOfParts>
    <vt:vector size="20" baseType="lpstr">
      <vt:lpstr>Aharoni</vt:lpstr>
      <vt:lpstr>Arial</vt:lpstr>
      <vt:lpstr>Arial Unicode MS</vt:lpstr>
      <vt:lpstr>Calibri</vt:lpstr>
      <vt:lpstr>Franklin Gothic Heavy</vt:lpstr>
      <vt:lpstr>Verdana</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Youcode</cp:lastModifiedBy>
  <cp:revision>125</cp:revision>
  <dcterms:created xsi:type="dcterms:W3CDTF">2018-04-24T17:14:44Z</dcterms:created>
  <dcterms:modified xsi:type="dcterms:W3CDTF">2021-08-23T22:25:05Z</dcterms:modified>
</cp:coreProperties>
</file>