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01" r:id="rId3"/>
    <p:sldId id="2875" r:id="rId5"/>
    <p:sldId id="2833" r:id="rId6"/>
    <p:sldId id="2860" r:id="rId7"/>
    <p:sldId id="2890" r:id="rId8"/>
    <p:sldId id="2861" r:id="rId9"/>
    <p:sldId id="2862" r:id="rId10"/>
    <p:sldId id="2891" r:id="rId11"/>
    <p:sldId id="2858" r:id="rId12"/>
  </p:sldIdLst>
  <p:sldSz cx="9144000" cy="5144135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908"/>
    <a:srgbClr val="0070C0"/>
    <a:srgbClr val="75B1DB"/>
    <a:srgbClr val="FFFFFF"/>
    <a:srgbClr val="6C99C6"/>
    <a:srgbClr val="F9FBF8"/>
    <a:srgbClr val="78A1CA"/>
    <a:srgbClr val="5186BB"/>
    <a:srgbClr val="66CCFF"/>
    <a:srgbClr val="331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95370" autoAdjust="0"/>
  </p:normalViewPr>
  <p:slideViewPr>
    <p:cSldViewPr>
      <p:cViewPr varScale="1">
        <p:scale>
          <a:sx n="103" d="100"/>
          <a:sy n="103" d="100"/>
        </p:scale>
        <p:origin x="-582" y="-90"/>
      </p:cViewPr>
      <p:guideLst>
        <p:guide orient="horz" pos="168"/>
        <p:guide orient="horz" pos="2934"/>
        <p:guide pos="2879"/>
        <p:guide pos="411"/>
        <p:guide pos="5320"/>
        <p:guide pos="4799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Data1</a:t>
          </a:r>
          <a:r>
            <a:rPr lang="en-US" altLang="zh-CN"/>
            <a:t/>
          </a:r>
          <a:endParaRPr lang="en-US" altLang="zh-CN"/>
        </a:p>
      </dgm:t>
    </dgm:pt>
    <dgm:pt modelId="{C8BB0B8A-C63A-4F83-B8DD-3A7CE259E4EE}" cxnId="{E170AD66-8A2E-42A7-B1E9-CA731DF73F6B}" type="parTrans">
      <dgm:prSet/>
      <dgm:spPr/>
      <dgm:t>
        <a:bodyPr/>
        <a:p>
          <a:endParaRPr lang="zh-CN" altLang="en-US"/>
        </a:p>
      </dgm:t>
    </dgm:pt>
    <dgm:pt modelId="{35E5E878-0907-4014-9CFA-56AEFE6C22E5}" cxnId="{E170AD66-8A2E-42A7-B1E9-CA731DF73F6B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drop</a:t>
          </a:r>
          <a:r>
            <a:rPr lang="en-US" altLang="zh-CN"/>
            <a:t> </a:t>
          </a:r>
          <a:r>
            <a:rPr lang="en-US" altLang="zh-CN"/>
            <a:t>rows</a:t>
          </a:r>
          <a:r>
            <a:rPr lang="en-US" altLang="zh-CN"/>
            <a:t> with missing values</a:t>
          </a:r>
          <a:r>
            <a:rPr lang="en-US" altLang="zh-CN"/>
            <a:t/>
          </a:r>
          <a:endParaRPr lang="en-US" altLang="zh-CN"/>
        </a:p>
      </dgm:t>
    </dgm:pt>
    <dgm:pt modelId="{FB4BCC77-44E9-4065-8A2F-90CD32DE34E3}" cxnId="{C32C481C-83AC-476D-BB29-DE89AEB27A0D}" type="parTrans">
      <dgm:prSet/>
      <dgm:spPr/>
      <dgm:t>
        <a:bodyPr/>
        <a:p>
          <a:endParaRPr lang="zh-CN" altLang="en-US"/>
        </a:p>
      </dgm:t>
    </dgm:pt>
    <dgm:pt modelId="{41FED480-3E2E-47A2-B997-02D527BC8082}" cxnId="{C32C481C-83AC-476D-BB29-DE89AEB27A0D}" type="sibTrans">
      <dgm:prSet/>
      <dgm:spPr/>
      <dgm:t>
        <a:bodyPr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Data2</a:t>
          </a:r>
          <a:r>
            <a:rPr lang="en-US" altLang="zh-CN"/>
            <a:t/>
          </a:r>
          <a:endParaRPr lang="en-US" altLang="zh-CN"/>
        </a:p>
      </dgm:t>
    </dgm:pt>
    <dgm:pt modelId="{FECC43A3-D59E-4EE1-9557-8FBB90D5B362}" cxnId="{53966C6A-D422-4A5B-A56A-6BE4195B8949}" type="parTrans">
      <dgm:prSet/>
      <dgm:spPr/>
      <dgm:t>
        <a:bodyPr/>
        <a:p>
          <a:endParaRPr lang="zh-CN" altLang="en-US"/>
        </a:p>
      </dgm:t>
    </dgm:pt>
    <dgm:pt modelId="{68BB6C9A-B7F0-43A0-955B-FC8C4D4009BF}" cxnId="{53966C6A-D422-4A5B-A56A-6BE4195B8949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drop</a:t>
          </a:r>
          <a:r>
            <a:rPr lang="en-US" altLang="zh-CN"/>
            <a:t> rows with negative decision time 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F4A5911A-06FC-4962-82E4-3E11EEEB2E8D}" type="parTrans">
      <dgm:prSet/>
      <dgm:spPr/>
      <dgm:t>
        <a:bodyPr/>
        <a:p>
          <a:endParaRPr lang="zh-CN" altLang="en-US"/>
        </a:p>
      </dgm:t>
    </dgm:pt>
    <dgm:pt modelId="{7BFD1607-7356-4D3D-A829-75D002A3A4B0}" cxnId="{F4A5911A-06FC-4962-82E4-3E11EEEB2E8D}" type="sibTrans">
      <dgm:prSet/>
      <dgm:spPr/>
      <dgm:t>
        <a:bodyPr/>
        <a:p>
          <a:endParaRPr lang="zh-CN" altLang="en-US"/>
        </a:p>
      </dgm:t>
    </dgm:pt>
    <dgm:pt modelId="{9B0AEE02-1C16-4D31-8B3D-A8F293ADC43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fill missing value of ‘policy_pending_code’ with ‘None’</a:t>
          </a:r>
          <a:r>
            <a:rPr lang="en-US" altLang="zh-CN"/>
            <a:t/>
          </a:r>
          <a:endParaRPr lang="en-US" altLang="zh-CN"/>
        </a:p>
      </dgm:t>
    </dgm:pt>
    <dgm:pt modelId="{AED85B9B-D45F-431F-B9AD-3D68106EEB61}" cxnId="{DFF43678-B2C1-4E26-BE87-627FEAFDD7B6}" type="parTrans">
      <dgm:prSet/>
      <dgm:spPr/>
    </dgm:pt>
    <dgm:pt modelId="{39307915-190C-4FE1-A244-28864D768626}" cxnId="{DFF43678-B2C1-4E26-BE87-627FEAFDD7B6}" type="sibTrans">
      <dgm:prSet/>
      <dgm:spPr/>
    </dgm:pt>
    <dgm:pt modelId="{C8DDDFA1-AF37-4444-AAEB-D51CEE21271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Data3</a:t>
          </a:r>
          <a:r>
            <a:rPr lang="en-US" altLang="zh-CN"/>
            <a:t/>
          </a:r>
          <a:endParaRPr lang="en-US" altLang="zh-CN"/>
        </a:p>
      </dgm:t>
    </dgm:pt>
    <dgm:pt modelId="{26EA520A-5891-4EBA-B2AD-1840663D8C07}" cxnId="{915E0416-60F2-4BF4-80CE-4EF81BB8566A}" type="parTrans">
      <dgm:prSet/>
      <dgm:spPr/>
      <dgm:t>
        <a:bodyPr/>
        <a:p>
          <a:endParaRPr lang="zh-CN" altLang="en-US"/>
        </a:p>
      </dgm:t>
    </dgm:pt>
    <dgm:pt modelId="{CE2287C8-6424-4771-88FD-4DADE15C5A04}" cxnId="{915E0416-60F2-4BF4-80CE-4EF81BB8566A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drop duplicate id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72EB2DB7-C7CB-44FC-A9EC-056E6A7078E1}" type="parTrans">
      <dgm:prSet/>
      <dgm:spPr/>
      <dgm:t>
        <a:bodyPr/>
        <a:p>
          <a:endParaRPr lang="zh-CN" altLang="en-US"/>
        </a:p>
      </dgm:t>
    </dgm:pt>
    <dgm:pt modelId="{3DBF6B9F-A188-4D67-ABE8-0633561FA9E5}" cxnId="{72EB2DB7-C7CB-44FC-A9EC-056E6A7078E1}" type="sibTrans">
      <dgm:prSet/>
      <dgm:spPr/>
      <dgm:t>
        <a:bodyPr/>
        <a:p>
          <a:endParaRPr lang="zh-CN" altLang="en-US"/>
        </a:p>
      </dgm:t>
    </dgm:pt>
    <dgm:pt modelId="{C5E39D6A-6855-450B-9EE9-E4AB120AFAF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drop rows with non_numerial values</a:t>
          </a:r>
          <a:r>
            <a:rPr lang="en-US" altLang="zh-CN"/>
            <a:t/>
          </a:r>
          <a:endParaRPr lang="en-US" altLang="zh-CN"/>
        </a:p>
      </dgm:t>
    </dgm:pt>
    <dgm:pt modelId="{DF1535B8-3BCC-4C88-A9DB-3002A198902C}" cxnId="{BFCBA2F0-7907-48A0-BAC3-AF1E313CC4A5}" type="parTrans">
      <dgm:prSet/>
      <dgm:spPr/>
    </dgm:pt>
    <dgm:pt modelId="{856B782F-9155-4D79-87E2-12501A2EAC9A}" cxnId="{BFCBA2F0-7907-48A0-BAC3-AF1E313CC4A5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170AD66-8A2E-42A7-B1E9-CA731DF73F6B}" srcId="{2E15931E-1654-4B73-89B2-8E333D9C42E0}" destId="{90DDC401-903F-495B-A387-FFA8A45891F6}" srcOrd="0" destOrd="0" parTransId="{C8BB0B8A-C63A-4F83-B8DD-3A7CE259E4EE}" sibTransId="{35E5E878-0907-4014-9CFA-56AEFE6C22E5}"/>
    <dgm:cxn modelId="{C32C481C-83AC-476D-BB29-DE89AEB27A0D}" srcId="{90DDC401-903F-495B-A387-FFA8A45891F6}" destId="{E08CEB0C-E37F-4DCA-A8EA-4B2CD3AD7754}" srcOrd="0" destOrd="0" parTransId="{FB4BCC77-44E9-4065-8A2F-90CD32DE34E3}" sibTransId="{41FED480-3E2E-47A2-B997-02D527BC8082}"/>
    <dgm:cxn modelId="{53966C6A-D422-4A5B-A56A-6BE4195B8949}" srcId="{2E15931E-1654-4B73-89B2-8E333D9C42E0}" destId="{A6685E83-BEEC-49B3-B40A-539E2C0D7A1A}" srcOrd="1" destOrd="0" parTransId="{FECC43A3-D59E-4EE1-9557-8FBB90D5B362}" sibTransId="{68BB6C9A-B7F0-43A0-955B-FC8C4D4009BF}"/>
    <dgm:cxn modelId="{F4A5911A-06FC-4962-82E4-3E11EEEB2E8D}" srcId="{A6685E83-BEEC-49B3-B40A-539E2C0D7A1A}" destId="{CBA50553-63FA-4B5A-9888-EDDBA06CA593}" srcOrd="0" destOrd="1" parTransId="{73E2772F-165D-4B56-ACC2-969CBF53B0A8}" sibTransId="{7BFD1607-7356-4D3D-A829-75D002A3A4B0}"/>
    <dgm:cxn modelId="{DFF43678-B2C1-4E26-BE87-627FEAFDD7B6}" srcId="{A6685E83-BEEC-49B3-B40A-539E2C0D7A1A}" destId="{9B0AEE02-1C16-4D31-8B3D-A8F293ADC43A}" srcOrd="1" destOrd="1" parTransId="{AED85B9B-D45F-431F-B9AD-3D68106EEB61}" sibTransId="{39307915-190C-4FE1-A244-28864D768626}"/>
    <dgm:cxn modelId="{915E0416-60F2-4BF4-80CE-4EF81BB8566A}" srcId="{2E15931E-1654-4B73-89B2-8E333D9C42E0}" destId="{C8DDDFA1-AF37-4444-AAEB-D51CEE212719}" srcOrd="2" destOrd="0" parTransId="{26EA520A-5891-4EBA-B2AD-1840663D8C07}" sibTransId="{CE2287C8-6424-4771-88FD-4DADE15C5A04}"/>
    <dgm:cxn modelId="{72EB2DB7-C7CB-44FC-A9EC-056E6A7078E1}" srcId="{C8DDDFA1-AF37-4444-AAEB-D51CEE212719}" destId="{5AA02751-379E-46DB-884A-F23ACBC498EE}" srcOrd="0" destOrd="2" parTransId="{D0D77647-95BE-4607-B2F0-006D9CAB8F0E}" sibTransId="{3DBF6B9F-A188-4D67-ABE8-0633561FA9E5}"/>
    <dgm:cxn modelId="{BFCBA2F0-7907-48A0-BAC3-AF1E313CC4A5}" srcId="{C8DDDFA1-AF37-4444-AAEB-D51CEE212719}" destId="{C5E39D6A-6855-450B-9EE9-E4AB120AFAF1}" srcOrd="1" destOrd="2" parTransId="{DF1535B8-3BCC-4C88-A9DB-3002A198902C}" sibTransId="{856B782F-9155-4D79-87E2-12501A2EAC9A}"/>
    <dgm:cxn modelId="{049DC292-0372-4FB5-B4C7-62EB123A9D1F}" type="presOf" srcId="{2E15931E-1654-4B73-89B2-8E333D9C42E0}" destId="{D5935282-3C7C-4F88-A1AE-C27DB8591514}" srcOrd="0" destOrd="0" presId="urn:microsoft.com/office/officeart/2005/8/layout/vList5"/>
    <dgm:cxn modelId="{44195A42-FC61-4775-AAB9-F28874CCEF6C}" type="presParOf" srcId="{D5935282-3C7C-4F88-A1AE-C27DB8591514}" destId="{E61486FD-113E-4C87-8ADF-B1A8E2A84801}" srcOrd="0" destOrd="0" presId="urn:microsoft.com/office/officeart/2005/8/layout/vList5"/>
    <dgm:cxn modelId="{4692BB5C-C187-4D62-8F5A-382FB75C57AE}" type="presParOf" srcId="{E61486FD-113E-4C87-8ADF-B1A8E2A84801}" destId="{96BE2B31-D87C-43E1-BE64-4C27B13F4AA4}" srcOrd="0" destOrd="0" presId="urn:microsoft.com/office/officeart/2005/8/layout/vList5"/>
    <dgm:cxn modelId="{6E009D02-22D1-48A4-ADD1-A113A693C88C}" type="presOf" srcId="{90DDC401-903F-495B-A387-FFA8A45891F6}" destId="{96BE2B31-D87C-43E1-BE64-4C27B13F4AA4}" srcOrd="0" destOrd="0" presId="urn:microsoft.com/office/officeart/2005/8/layout/vList5"/>
    <dgm:cxn modelId="{CC96DD04-31BF-4821-92E7-490667227078}" type="presParOf" srcId="{E61486FD-113E-4C87-8ADF-B1A8E2A84801}" destId="{DD9406C3-FC80-4468-A55B-122D744D43F0}" srcOrd="1" destOrd="0" presId="urn:microsoft.com/office/officeart/2005/8/layout/vList5"/>
    <dgm:cxn modelId="{BD991D8A-5A2E-4B6F-9D6E-E402D4DD3252}" type="presOf" srcId="{E08CEB0C-E37F-4DCA-A8EA-4B2CD3AD7754}" destId="{DD9406C3-FC80-4468-A55B-122D744D43F0}" srcOrd="0" destOrd="0" presId="urn:microsoft.com/office/officeart/2005/8/layout/vList5"/>
    <dgm:cxn modelId="{AA57D34C-6A38-49FA-92C9-0C7F851C5AFA}" type="presParOf" srcId="{D5935282-3C7C-4F88-A1AE-C27DB8591514}" destId="{F1941F29-E51C-4282-956D-50CFAFAEB9B8}" srcOrd="1" destOrd="0" presId="urn:microsoft.com/office/officeart/2005/8/layout/vList5"/>
    <dgm:cxn modelId="{AF8BCFF8-7FFD-429E-AC15-12B1E1A87715}" type="presParOf" srcId="{D5935282-3C7C-4F88-A1AE-C27DB8591514}" destId="{B589D1EC-5156-4FB2-BB1C-8E1290A868B9}" srcOrd="2" destOrd="0" presId="urn:microsoft.com/office/officeart/2005/8/layout/vList5"/>
    <dgm:cxn modelId="{E51A7ED3-30A5-4455-BA18-6477B6610331}" type="presParOf" srcId="{B589D1EC-5156-4FB2-BB1C-8E1290A868B9}" destId="{EBD335B5-8308-49CB-9630-99D852747B1F}" srcOrd="0" destOrd="2" presId="urn:microsoft.com/office/officeart/2005/8/layout/vList5"/>
    <dgm:cxn modelId="{746CDFA2-97EA-45E7-BF27-A65FCCBAB43A}" type="presOf" srcId="{A6685E83-BEEC-49B3-B40A-539E2C0D7A1A}" destId="{EBD335B5-8308-49CB-9630-99D852747B1F}" srcOrd="0" destOrd="0" presId="urn:microsoft.com/office/officeart/2005/8/layout/vList5"/>
    <dgm:cxn modelId="{732CF257-C98B-40B9-B58A-D64B75905D3B}" type="presParOf" srcId="{B589D1EC-5156-4FB2-BB1C-8E1290A868B9}" destId="{6EB2A58E-CA03-4F76-94B6-D8FE50231963}" srcOrd="1" destOrd="2" presId="urn:microsoft.com/office/officeart/2005/8/layout/vList5"/>
    <dgm:cxn modelId="{41138412-7A3B-40F8-BCE2-0C952C326706}" type="presOf" srcId="{CBA50553-63FA-4B5A-9888-EDDBA06CA593}" destId="{6EB2A58E-CA03-4F76-94B6-D8FE50231963}" srcOrd="0" destOrd="0" presId="urn:microsoft.com/office/officeart/2005/8/layout/vList5"/>
    <dgm:cxn modelId="{84970F5A-BEDE-4AC5-85FE-4EE9D927FBC2}" type="presOf" srcId="{9B0AEE02-1C16-4D31-8B3D-A8F293ADC43A}" destId="{6EB2A58E-CA03-4F76-94B6-D8FE50231963}" srcOrd="0" destOrd="1" presId="urn:microsoft.com/office/officeart/2005/8/layout/vList5"/>
    <dgm:cxn modelId="{480ECA73-1023-4FB2-9D97-10B82A0C8B6B}" type="presParOf" srcId="{D5935282-3C7C-4F88-A1AE-C27DB8591514}" destId="{A76EE5BB-CBA4-4DD9-BFB7-3F3F246C9BF0}" srcOrd="3" destOrd="0" presId="urn:microsoft.com/office/officeart/2005/8/layout/vList5"/>
    <dgm:cxn modelId="{463FF7FF-C407-422D-80F4-8AA0F2434B33}" type="presParOf" srcId="{D5935282-3C7C-4F88-A1AE-C27DB8591514}" destId="{2BB2A428-FB05-47E5-AC5F-C6A7936A9AC0}" srcOrd="4" destOrd="0" presId="urn:microsoft.com/office/officeart/2005/8/layout/vList5"/>
    <dgm:cxn modelId="{54723B13-04B9-42C5-A70E-C00ACE6F7631}" type="presParOf" srcId="{2BB2A428-FB05-47E5-AC5F-C6A7936A9AC0}" destId="{B093CE78-670B-40EB-95CF-315E334D550F}" srcOrd="0" destOrd="4" presId="urn:microsoft.com/office/officeart/2005/8/layout/vList5"/>
    <dgm:cxn modelId="{30E2433E-2985-4B17-AA7F-4421515DC01C}" type="presOf" srcId="{C8DDDFA1-AF37-4444-AAEB-D51CEE212719}" destId="{B093CE78-670B-40EB-95CF-315E334D550F}" srcOrd="0" destOrd="0" presId="urn:microsoft.com/office/officeart/2005/8/layout/vList5"/>
    <dgm:cxn modelId="{8C1F31CC-BD40-4643-8819-07B8DDF52B53}" type="presParOf" srcId="{2BB2A428-FB05-47E5-AC5F-C6A7936A9AC0}" destId="{64028F0D-BE57-4642-92F7-303D4E45C524}" srcOrd="1" destOrd="4" presId="urn:microsoft.com/office/officeart/2005/8/layout/vList5"/>
    <dgm:cxn modelId="{9A161938-8B10-4FFF-B524-FAA9A677C6BC}" type="presOf" srcId="{5AA02751-379E-46DB-884A-F23ACBC498EE}" destId="{64028F0D-BE57-4642-92F7-303D4E45C524}" srcOrd="0" destOrd="0" presId="urn:microsoft.com/office/officeart/2005/8/layout/vList5"/>
    <dgm:cxn modelId="{D4F1F86F-0DB7-4636-99C6-50E0E7C1D4BA}" type="presOf" srcId="{C5E39D6A-6855-450B-9EE9-E4AB120AFAF1}" destId="{64028F0D-BE57-4642-92F7-303D4E45C524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816725" cy="3061970"/>
        <a:chOff x="0" y="0"/>
        <a:chExt cx="6816725" cy="306197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40280" y="-1687486"/>
          <a:ext cx="790186" cy="436270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53340" tIns="26670" rIns="53340" bIns="26670" anchor="ctr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drop</a:t>
          </a:r>
          <a:r>
            <a:rPr lang="en-US" altLang="zh-CN">
              <a:solidFill>
                <a:schemeClr val="dk1"/>
              </a:solidFill>
            </a:rPr>
            <a:t> </a:t>
          </a:r>
          <a:r>
            <a:rPr lang="en-US" altLang="zh-CN">
              <a:solidFill>
                <a:schemeClr val="dk1"/>
              </a:solidFill>
            </a:rPr>
            <a:t>rows</a:t>
          </a:r>
          <a:r>
            <a:rPr lang="en-US" altLang="zh-CN">
              <a:solidFill>
                <a:schemeClr val="dk1"/>
              </a:solidFill>
            </a:rPr>
            <a:t> with missing values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240280" y="-1687486"/>
        <a:ext cx="790186" cy="4362704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2454021" cy="98773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Data1</a:t>
          </a:r>
          <a:endParaRPr lang="en-US" altLang="zh-CN"/>
        </a:p>
      </dsp:txBody>
      <dsp:txXfrm>
        <a:off x="0" y="0"/>
        <a:ext cx="2454021" cy="987732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240280" y="-650367"/>
          <a:ext cx="790186" cy="436270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53340" tIns="26670" rIns="53340" bIns="26670" anchor="ctr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drop</a:t>
          </a:r>
          <a:r>
            <a:rPr lang="en-US" altLang="zh-CN">
              <a:solidFill>
                <a:schemeClr val="dk1"/>
              </a:solidFill>
            </a:rPr>
            <a:t> rows with negative decision time 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fill missing value of ‘policy_pending_code’ with ‘None’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240280" y="-650367"/>
        <a:ext cx="790186" cy="4362704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037119"/>
          <a:ext cx="2454021" cy="98773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Data2</a:t>
          </a:r>
          <a:endParaRPr lang="en-US" altLang="zh-CN"/>
        </a:p>
      </dsp:txBody>
      <dsp:txXfrm>
        <a:off x="0" y="1037119"/>
        <a:ext cx="2454021" cy="987732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40280" y="386752"/>
          <a:ext cx="790186" cy="436270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53340" tIns="26670" rIns="53340" bIns="26670" anchor="ctr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drop duplicate id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drop rows with non_numerial values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240280" y="386752"/>
        <a:ext cx="790186" cy="4362704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2074238"/>
          <a:ext cx="2454021" cy="98773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Data3</a:t>
          </a:r>
          <a:endParaRPr lang="en-US" altLang="zh-CN"/>
        </a:p>
      </dsp:txBody>
      <dsp:txXfrm>
        <a:off x="0" y="2074238"/>
        <a:ext cx="2454021" cy="98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EC77-A37C-4EB6-A751-5BF6EE887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EC77-A37C-4EB6-A751-5BF6EE887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EC77-A37C-4EB6-A751-5BF6EE887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EC77-A37C-4EB6-A751-5BF6EE887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1" y="274383"/>
            <a:ext cx="7886418" cy="993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1" y="1369657"/>
            <a:ext cx="7886418" cy="326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1" y="4768394"/>
            <a:ext cx="2056836" cy="27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09" y="4768394"/>
            <a:ext cx="3086382" cy="27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4768394"/>
            <a:ext cx="2056836" cy="27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67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79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91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903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6235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1355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6475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4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hemeOverride" Target="../theme/themeOverride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15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86760" y="3145790"/>
            <a:ext cx="553529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4000" b="1" dirty="0" smtClean="0">
                <a:solidFill>
                  <a:srgbClr val="0070C0"/>
                </a:solidFill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Case Study</a:t>
            </a:r>
            <a:endParaRPr lang="en-US" altLang="zh-CN" sz="4000" b="1" dirty="0" smtClean="0">
              <a:solidFill>
                <a:srgbClr val="0070C0"/>
              </a:solidFill>
              <a:uFillTx/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1032" name="Picture 8" descr="E:\PPT设计\2019.12.18\ppt海报_01.jpgppt海报_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" y="635"/>
            <a:ext cx="9146540" cy="29222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0" y="216535"/>
            <a:ext cx="3214370" cy="5041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373380" y="245746"/>
            <a:ext cx="2679065" cy="476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3100" cap="all" dirty="0" smtClean="0">
                <a:solidFill>
                  <a:schemeClr val="bg1"/>
                </a:solidFill>
                <a:uFillTx/>
                <a:latin typeface="Arial Black" panose="020B0A04020102020204" pitchFamily="34" charset="0"/>
              </a:rPr>
              <a:t>directory</a:t>
            </a:r>
            <a:endParaRPr lang="en-US" altLang="zh-CN" sz="3100" cap="all" dirty="0" smtClean="0">
              <a:solidFill>
                <a:schemeClr val="bg1"/>
              </a:solidFill>
              <a:uFillTx/>
              <a:latin typeface="Arial Black" panose="020B0A040201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1730" y="1409700"/>
            <a:ext cx="3194050" cy="583565"/>
            <a:chOff x="1679" y="2570"/>
            <a:chExt cx="5030" cy="919"/>
          </a:xfrm>
        </p:grpSpPr>
        <p:sp>
          <p:nvSpPr>
            <p:cNvPr id="3" name="文本框 2"/>
            <p:cNvSpPr txBox="1"/>
            <p:nvPr/>
          </p:nvSpPr>
          <p:spPr>
            <a:xfrm>
              <a:off x="1679" y="2570"/>
              <a:ext cx="114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01</a:t>
              </a:r>
              <a:endParaRPr lang="en-US" altLang="zh-CN" sz="32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15" y="2839"/>
              <a:ext cx="3994" cy="58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p>
              <a:pPr algn="l"/>
              <a:r>
                <a:rPr lang="en-US" altLang="zh-CN" cap="all">
                  <a:solidFill>
                    <a:srgbClr val="0070C0"/>
                  </a:solidFill>
                  <a:uFillTx/>
                  <a:latin typeface="Arial Black" panose="020B0A04020102020204" pitchFamily="34" charset="0"/>
                  <a:cs typeface="Arial Black" panose="020B0A04020102020204" pitchFamily="34" charset="0"/>
                </a:rPr>
                <a:t>variables to fit</a:t>
              </a:r>
              <a:endParaRPr lang="en-US" altLang="zh-CN" cap="all">
                <a:solidFill>
                  <a:srgbClr val="0070C0"/>
                </a:solidFill>
                <a:uFillTx/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41730" y="2444115"/>
            <a:ext cx="3283585" cy="583565"/>
            <a:chOff x="1679" y="4872"/>
            <a:chExt cx="5171" cy="919"/>
          </a:xfrm>
        </p:grpSpPr>
        <p:sp>
          <p:nvSpPr>
            <p:cNvPr id="7" name="文本框 6"/>
            <p:cNvSpPr txBox="1"/>
            <p:nvPr/>
          </p:nvSpPr>
          <p:spPr>
            <a:xfrm>
              <a:off x="1679" y="4872"/>
              <a:ext cx="114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02</a:t>
              </a:r>
              <a:endParaRPr lang="en-US" altLang="zh-CN" sz="32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15" y="5141"/>
              <a:ext cx="4135" cy="58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p>
              <a:pPr algn="l"/>
              <a:r>
                <a:rPr lang="en-US" altLang="zh-CN" cap="all">
                  <a:solidFill>
                    <a:srgbClr val="0070C0"/>
                  </a:solidFill>
                  <a:uFillTx/>
                  <a:latin typeface="Arial Black" panose="020B0A04020102020204" pitchFamily="34" charset="0"/>
                  <a:cs typeface="Arial Black" panose="020B0A04020102020204" pitchFamily="34" charset="0"/>
                </a:rPr>
                <a:t>DATA preprocess</a:t>
              </a:r>
              <a:endParaRPr lang="en-US" altLang="zh-CN" cap="all">
                <a:solidFill>
                  <a:srgbClr val="0070C0"/>
                </a:solidFill>
                <a:uFillTx/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41730" y="3471545"/>
            <a:ext cx="3618865" cy="583565"/>
            <a:chOff x="1798" y="5806"/>
            <a:chExt cx="5699" cy="919"/>
          </a:xfrm>
        </p:grpSpPr>
        <p:sp>
          <p:nvSpPr>
            <p:cNvPr id="11" name="文本框 10"/>
            <p:cNvSpPr txBox="1"/>
            <p:nvPr/>
          </p:nvSpPr>
          <p:spPr>
            <a:xfrm>
              <a:off x="1798" y="5806"/>
              <a:ext cx="114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03</a:t>
              </a:r>
              <a:endParaRPr lang="en-US" altLang="zh-CN" sz="32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34" y="6075"/>
              <a:ext cx="4663" cy="58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p>
              <a:pPr algn="l"/>
              <a:r>
                <a:rPr lang="en-US" altLang="zh-CN" cap="all">
                  <a:solidFill>
                    <a:srgbClr val="0070C0"/>
                  </a:solidFill>
                  <a:uFillTx/>
                  <a:latin typeface="Arial Black" panose="020B0A04020102020204" pitchFamily="34" charset="0"/>
                  <a:cs typeface="Arial Black" panose="020B0A04020102020204" pitchFamily="34" charset="0"/>
                </a:rPr>
                <a:t>feature engeering</a:t>
              </a:r>
              <a:endParaRPr lang="en-US" altLang="zh-CN" cap="all">
                <a:solidFill>
                  <a:srgbClr val="0070C0"/>
                </a:solidFill>
                <a:uFillTx/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54270" y="1409700"/>
            <a:ext cx="2834640" cy="583565"/>
            <a:chOff x="1679" y="2570"/>
            <a:chExt cx="4464" cy="919"/>
          </a:xfrm>
        </p:grpSpPr>
        <p:sp>
          <p:nvSpPr>
            <p:cNvPr id="17" name="文本框 16"/>
            <p:cNvSpPr txBox="1"/>
            <p:nvPr/>
          </p:nvSpPr>
          <p:spPr>
            <a:xfrm>
              <a:off x="1679" y="2570"/>
              <a:ext cx="114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04</a:t>
              </a:r>
              <a:endParaRPr lang="en-US" altLang="zh-CN" sz="32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15" y="2839"/>
              <a:ext cx="3428" cy="58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p>
              <a:pPr algn="l"/>
              <a:r>
                <a:rPr lang="en-US" altLang="zh-CN" cap="all">
                  <a:solidFill>
                    <a:srgbClr val="0070C0"/>
                  </a:solidFill>
                  <a:uFillTx/>
                  <a:latin typeface="Arial Black" panose="020B0A04020102020204" pitchFamily="34" charset="0"/>
                  <a:cs typeface="Arial Black" panose="020B0A04020102020204" pitchFamily="34" charset="0"/>
                </a:rPr>
                <a:t>model tuning</a:t>
              </a:r>
              <a:endParaRPr lang="en-US" altLang="zh-CN" cap="all">
                <a:solidFill>
                  <a:srgbClr val="0070C0"/>
                </a:solidFill>
                <a:uFillTx/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4270" y="2444750"/>
            <a:ext cx="3451225" cy="583565"/>
            <a:chOff x="1679" y="4872"/>
            <a:chExt cx="5435" cy="919"/>
          </a:xfrm>
        </p:grpSpPr>
        <p:sp>
          <p:nvSpPr>
            <p:cNvPr id="20" name="文本框 19"/>
            <p:cNvSpPr txBox="1"/>
            <p:nvPr/>
          </p:nvSpPr>
          <p:spPr>
            <a:xfrm>
              <a:off x="1679" y="4872"/>
              <a:ext cx="114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05</a:t>
              </a:r>
              <a:endParaRPr lang="en-US" altLang="zh-CN" sz="32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5" y="5141"/>
              <a:ext cx="4399" cy="58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p>
              <a:pPr algn="l"/>
              <a:r>
                <a:rPr lang="en-US" altLang="zh-CN" cap="all">
                  <a:solidFill>
                    <a:srgbClr val="0070C0"/>
                  </a:solidFill>
                  <a:uFillTx/>
                  <a:latin typeface="Arial Black" panose="020B0A04020102020204" pitchFamily="34" charset="0"/>
                  <a:cs typeface="Arial Black" panose="020B0A04020102020204" pitchFamily="34" charset="0"/>
                </a:rPr>
                <a:t>model evaluation</a:t>
              </a:r>
              <a:endParaRPr lang="en-US" altLang="zh-CN" cap="all">
                <a:solidFill>
                  <a:srgbClr val="0070C0"/>
                </a:solidFill>
                <a:uFillTx/>
                <a:latin typeface="Arial Black" panose="020B0A04020102020204" pitchFamily="34" charset="0"/>
                <a:cs typeface="Arial Black" panose="020B0A04020102020204" pitchFamily="34" charset="0"/>
              </a:endParaRPr>
            </a:p>
          </p:txBody>
        </p:sp>
      </p:grpSp>
      <p:pic>
        <p:nvPicPr>
          <p:cNvPr id="6" name="图片 5" descr="ppt海报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4420" y="3506470"/>
            <a:ext cx="1376045" cy="1444625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847090" y="1580515"/>
            <a:ext cx="180340" cy="304800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5" name="矩形 24"/>
          <p:cNvSpPr/>
          <p:nvPr>
            <p:custDataLst>
              <p:tags r:id="rId3"/>
            </p:custDataLst>
          </p:nvPr>
        </p:nvSpPr>
        <p:spPr>
          <a:xfrm>
            <a:off x="847090" y="2615565"/>
            <a:ext cx="180340" cy="304800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847090" y="3611245"/>
            <a:ext cx="180340" cy="304800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4622800" y="1580515"/>
            <a:ext cx="180340" cy="304800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4622800" y="2615565"/>
            <a:ext cx="180340" cy="304800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16535"/>
            <a:ext cx="4349115" cy="5041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pic>
        <p:nvPicPr>
          <p:cNvPr id="12" name="图片 11" descr="E:\PPT设计\素材\buildings-clear-sky-exterior-facade-374023(1) - 副本.jpgbuildings-clear-sky-exterior-facade-374023(1) -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9095" y="1454785"/>
            <a:ext cx="1991360" cy="2728595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613660" y="1452880"/>
            <a:ext cx="6153150" cy="273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sz="100"/>
              <a:t>distinguish customers</a:t>
            </a:r>
            <a:endParaRPr sz="100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094230" y="3948430"/>
            <a:ext cx="1053465" cy="471805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965450" y="1635125"/>
            <a:ext cx="5330825" cy="57213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The decision time between policy application date and policy close date can be used to distinguish customers. </a:t>
            </a:r>
            <a:endParaRPr 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Those who take longer time to decide might need further intervention. </a:t>
            </a:r>
            <a:endParaRPr 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436235" y="2715895"/>
            <a:ext cx="3152140" cy="11391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l">
              <a:buClrTx/>
              <a:buSzTx/>
              <a:buFontTx/>
            </a:pPr>
            <a:r>
              <a:rPr lang="en-US" sz="1200" i="1" dirty="0">
                <a:latin typeface="等线" panose="02010600030101010101" pitchFamily="2" charset="-122"/>
                <a:ea typeface="等线" panose="02010600030101010101" pitchFamily="2" charset="-122"/>
              </a:rPr>
              <a:t>The median of decision time(5 days ) is set as threhold. Records with decision time longer than 5 days are labeled as ‘1’ while the rest are lebeled as ‘0’.</a:t>
            </a:r>
            <a:endParaRPr lang="en-US" sz="12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6360" y="246698"/>
            <a:ext cx="4645025" cy="476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3100" cap="all" dirty="0" smtClean="0">
                <a:solidFill>
                  <a:schemeClr val="bg1"/>
                </a:solidFill>
                <a:uFillTx/>
                <a:latin typeface="Arial Black" panose="020B0A04020102020204" pitchFamily="34" charset="0"/>
              </a:rPr>
              <a:t>variables to fit </a:t>
            </a:r>
            <a:endParaRPr lang="en-US" altLang="zh-CN" sz="3100" cap="all" dirty="0" smtClean="0">
              <a:solidFill>
                <a:schemeClr val="bg1"/>
              </a:solidFill>
              <a:uFillTx/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65450" y="2570480"/>
            <a:ext cx="2194560" cy="13563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8"/>
          <p:cNvSpPr txBox="1"/>
          <p:nvPr/>
        </p:nvSpPr>
        <p:spPr>
          <a:xfrm>
            <a:off x="373380" y="316548"/>
            <a:ext cx="6072505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Preprocess: Explore</a:t>
            </a:r>
            <a:endParaRPr lang="en-US" altLang="zh-CN" sz="2400" b="1" dirty="0" smtClean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12160" y="1288415"/>
            <a:ext cx="146685" cy="1174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矩形 1"/>
          <p:cNvSpPr/>
          <p:nvPr/>
        </p:nvSpPr>
        <p:spPr>
          <a:xfrm>
            <a:off x="0" y="267970"/>
            <a:ext cx="270510" cy="488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6010" y="1452880"/>
            <a:ext cx="53098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Data1: 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‘policy_pending_status’ has 4.5% missing data;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‘document_uploaded’ has 1.2% missing data;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‘product’ is the concatenation of multiple product codes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2160" y="2562225"/>
            <a:ext cx="146685" cy="1174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6" name="矩形 5"/>
          <p:cNvSpPr/>
          <p:nvPr/>
        </p:nvSpPr>
        <p:spPr>
          <a:xfrm>
            <a:off x="3851910" y="3075940"/>
            <a:ext cx="522351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Data2: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‘policy_pending_code’ has 46.2% missing data;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  date intervels has negative values;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0960" y="4087495"/>
            <a:ext cx="52235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Data3: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no missing data;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10% of ‘owner_or_insured’ has duplicate values;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‘owner_or_insured’  has non_numerial values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844550"/>
            <a:ext cx="5264150" cy="593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99995"/>
            <a:ext cx="5266690" cy="524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3580130"/>
            <a:ext cx="2731135" cy="6051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8"/>
          <p:cNvSpPr txBox="1"/>
          <p:nvPr/>
        </p:nvSpPr>
        <p:spPr>
          <a:xfrm>
            <a:off x="373380" y="327660"/>
            <a:ext cx="6052185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Preprocess: Cleansing &amp; Merging</a:t>
            </a:r>
            <a:endParaRPr lang="en-US" altLang="zh-CN" sz="2400" b="1" dirty="0" smtClean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7970"/>
            <a:ext cx="270510" cy="488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8545830" y="4104005"/>
            <a:ext cx="274955" cy="471805"/>
          </a:xfrm>
          <a:prstGeom prst="rect">
            <a:avLst/>
          </a:prstGeom>
          <a:solidFill>
            <a:srgbClr val="0070C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8257540" y="3771265"/>
            <a:ext cx="379095" cy="471805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graphicFrame>
        <p:nvGraphicFramePr>
          <p:cNvPr id="8" name="图示 7"/>
          <p:cNvGraphicFramePr/>
          <p:nvPr/>
        </p:nvGraphicFramePr>
        <p:xfrm>
          <a:off x="1764030" y="1132205"/>
          <a:ext cx="6816725" cy="306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左弧形箭头 8"/>
          <p:cNvSpPr/>
          <p:nvPr/>
        </p:nvSpPr>
        <p:spPr>
          <a:xfrm>
            <a:off x="1045210" y="1729105"/>
            <a:ext cx="574675" cy="9150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10800000">
            <a:off x="1043940" y="2717800"/>
            <a:ext cx="575945" cy="9359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3940" y="4444365"/>
            <a:ext cx="6697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Left join data2 with data1 and data3 to create a wide table.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8"/>
          <p:cNvSpPr txBox="1"/>
          <p:nvPr/>
        </p:nvSpPr>
        <p:spPr>
          <a:xfrm>
            <a:off x="373380" y="316865"/>
            <a:ext cx="6014720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Preprocess: Feature Engeering</a:t>
            </a:r>
            <a:endParaRPr lang="en-US" altLang="zh-CN" sz="2400" b="1" dirty="0" smtClean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7970"/>
            <a:ext cx="270510" cy="488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8545830" y="4104005"/>
            <a:ext cx="274955" cy="471805"/>
          </a:xfrm>
          <a:prstGeom prst="rect">
            <a:avLst/>
          </a:prstGeom>
          <a:solidFill>
            <a:srgbClr val="0070C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8257540" y="3771265"/>
            <a:ext cx="379095" cy="471805"/>
          </a:xfrm>
          <a:prstGeom prst="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00"/>
          </a:p>
        </p:txBody>
      </p:sp>
      <p:grpSp>
        <p:nvGrpSpPr>
          <p:cNvPr id="28" name="组合 27"/>
          <p:cNvGrpSpPr/>
          <p:nvPr/>
        </p:nvGrpSpPr>
        <p:grpSpPr>
          <a:xfrm>
            <a:off x="372745" y="1046480"/>
            <a:ext cx="2108200" cy="3560445"/>
            <a:chOff x="587" y="1648"/>
            <a:chExt cx="3320" cy="5607"/>
          </a:xfrm>
        </p:grpSpPr>
        <p:grpSp>
          <p:nvGrpSpPr>
            <p:cNvPr id="10" name="组合 9"/>
            <p:cNvGrpSpPr/>
            <p:nvPr/>
          </p:nvGrpSpPr>
          <p:grpSpPr>
            <a:xfrm>
              <a:off x="588" y="1648"/>
              <a:ext cx="3319" cy="5607"/>
              <a:chOff x="588" y="2130"/>
              <a:chExt cx="3319" cy="560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88" y="2130"/>
                <a:ext cx="3319" cy="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71" y="3377"/>
                <a:ext cx="3097" cy="4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sz="1400" b="1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days</a:t>
                </a: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: 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defRPr/>
                </a:pPr>
                <a:r>
                  <a:rPr lang="en-US" sz="14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less than 5 days = 0, longer than 5 days = 1</a:t>
                </a:r>
                <a:endParaRPr lang="en-US" sz="14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>
                  <a:defRPr/>
                </a:pP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defRPr/>
                </a:pPr>
                <a:r>
                  <a:rPr lang="en-US" sz="1400" b="1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policy_pending_status</a:t>
                </a: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: </a:t>
                </a:r>
                <a:r>
                  <a:rPr lang="en-US" sz="14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FAILED = 0, PASSED = 1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defRPr/>
                </a:pP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defRPr/>
                </a:pPr>
                <a:r>
                  <a:rPr lang="en-US" sz="1400" b="1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document_uploaded</a:t>
                </a:r>
                <a:r>
                  <a:rPr lang="en-US" sz="14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:</a:t>
                </a:r>
                <a:endParaRPr lang="en-US" sz="14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>
                  <a:defRPr/>
                </a:pPr>
                <a:r>
                  <a:rPr lang="en-US" sz="14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FAILED-DCK = 0, PASSED = 1</a:t>
                </a:r>
                <a:endParaRPr lang="en-US" sz="14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>
                  <a:defRPr/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...</a:t>
                </a:r>
                <a:endParaRPr lang="en-US" altLang="zh-CN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defRPr/>
                </a:pP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endParaRPr lang="zh-CN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41" y="2129"/>
              <a:ext cx="231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OneHot Encoding</a:t>
              </a:r>
              <a:endPara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587" y="7044"/>
              <a:ext cx="3320" cy="120"/>
            </a:xfrm>
            <a:prstGeom prst="rect">
              <a:avLst/>
            </a:prstGeom>
            <a:solidFill>
              <a:srgbClr val="75B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16250" y="1059180"/>
            <a:ext cx="2108200" cy="3489960"/>
            <a:chOff x="4524" y="1668"/>
            <a:chExt cx="3320" cy="5496"/>
          </a:xfrm>
        </p:grpSpPr>
        <p:grpSp>
          <p:nvGrpSpPr>
            <p:cNvPr id="13" name="组合 12"/>
            <p:cNvGrpSpPr/>
            <p:nvPr/>
          </p:nvGrpSpPr>
          <p:grpSpPr>
            <a:xfrm>
              <a:off x="4525" y="1668"/>
              <a:ext cx="3319" cy="5496"/>
              <a:chOff x="588" y="2150"/>
              <a:chExt cx="3319" cy="549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88" y="2150"/>
                <a:ext cx="3319" cy="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6" y="3399"/>
                <a:ext cx="3208" cy="1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For month in ‘policy_application_date’  and ‘policy_close_date</a:t>
                </a:r>
                <a:r>
                  <a:rPr lang="en-US" altLang="zh-CN" sz="10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’:</a:t>
                </a:r>
                <a:endParaRPr lang="en-US" altLang="zh-CN" sz="1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987" y="2224"/>
              <a:ext cx="22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  Encoding</a:t>
              </a:r>
              <a:endPara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4524" y="7024"/>
              <a:ext cx="3320" cy="120"/>
            </a:xfrm>
            <a:prstGeom prst="rect">
              <a:avLst/>
            </a:prstGeom>
            <a:solidFill>
              <a:srgbClr val="75B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59755" y="1059180"/>
            <a:ext cx="2108200" cy="3489960"/>
            <a:chOff x="8461" y="1668"/>
            <a:chExt cx="3320" cy="5496"/>
          </a:xfrm>
        </p:grpSpPr>
        <p:grpSp>
          <p:nvGrpSpPr>
            <p:cNvPr id="19" name="组合 18"/>
            <p:cNvGrpSpPr/>
            <p:nvPr/>
          </p:nvGrpSpPr>
          <p:grpSpPr>
            <a:xfrm>
              <a:off x="8462" y="1668"/>
              <a:ext cx="3319" cy="5496"/>
              <a:chOff x="588" y="2150"/>
              <a:chExt cx="3319" cy="549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88" y="2150"/>
                <a:ext cx="3319" cy="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28" y="3264"/>
                <a:ext cx="3061" cy="3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For product code and  pending code, use </a:t>
                </a:r>
                <a:r>
                  <a:rPr lang="en-US" sz="1200" b="1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latent dirichlet allocation decomposition</a:t>
                </a: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 to</a:t>
                </a: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extract </a:t>
                </a:r>
                <a:r>
                  <a:rPr lang="en-US" sz="1200" b="1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5 features</a:t>
                </a: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(‘topics’) each from them.</a:t>
                </a:r>
                <a:endParaRPr lang="en-US" sz="12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>
                  <a:defRPr/>
                </a:pPr>
                <a:endParaRPr lang="en-US" sz="12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>
                  <a:defRPr/>
                </a:pPr>
                <a:r>
                  <a:rPr lang="en-US" sz="120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In topic model, each code(‘word’) is assoicated with different weight in ‘topics’ and each topic has different weight for different codes.</a:t>
                </a:r>
                <a:endParaRPr lang="en-US" sz="120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9054" y="2224"/>
              <a:ext cx="167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 Model</a:t>
              </a:r>
              <a:endPara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flipV="1">
              <a:off x="8461" y="7024"/>
              <a:ext cx="3320" cy="120"/>
            </a:xfrm>
            <a:prstGeom prst="rect">
              <a:avLst/>
            </a:prstGeom>
            <a:solidFill>
              <a:srgbClr val="75B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723515" y="2716530"/>
                <a:ext cx="2766060" cy="6121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𝑒𝑛𝑐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𝑚𝑜𝑛𝑡ℎ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24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2716530"/>
                <a:ext cx="2766060" cy="6121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07005" y="3345815"/>
                <a:ext cx="2766060" cy="6121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𝑒𝑛𝑐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𝑚𝑜𝑛𝑡ℎ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24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005" y="3345815"/>
                <a:ext cx="2766060" cy="6121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8"/>
          <p:cNvSpPr txBox="1"/>
          <p:nvPr/>
        </p:nvSpPr>
        <p:spPr>
          <a:xfrm>
            <a:off x="373380" y="324485"/>
            <a:ext cx="5441950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 Tuning and Evaluation</a:t>
            </a:r>
            <a:endParaRPr lang="en-US" altLang="zh-CN" sz="2400" b="1" dirty="0" smtClean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7970"/>
            <a:ext cx="270510" cy="488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95" y="1011555"/>
            <a:ext cx="4679950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Employ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lightGBM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to perform binary classification</a:t>
            </a:r>
            <a:endParaRPr lang="en-US" altLang="zh-CN"/>
          </a:p>
          <a:p>
            <a:r>
              <a:rPr lang="en-US" altLang="zh-CN">
                <a:sym typeface="+mn-ea"/>
              </a:rPr>
              <a:t>*</a:t>
            </a:r>
            <a:r>
              <a:rPr lang="en-US" altLang="zh-CN"/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AUC for training set =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0.88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; AUC for testing set =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0.85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>
                <a:sym typeface="+mn-ea"/>
              </a:rPr>
              <a:t>*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Agency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are the most important features.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>
                <a:sym typeface="+mn-ea"/>
              </a:rPr>
              <a:t>*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topics extracted from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Product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code are also important .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* ‘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LIFE’, ‘CANCER’, ‘ADD’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are the most revelant codes in ‘product’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693420"/>
            <a:ext cx="1849120" cy="409384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3168015"/>
            <a:ext cx="4429125" cy="161925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300470" y="915670"/>
            <a:ext cx="1352550" cy="1296035"/>
          </a:xfrm>
          <a:prstGeom prst="rect">
            <a:avLst/>
          </a:prstGeom>
          <a:noFill/>
          <a:ln w="28575" cmpd="sng">
            <a:solidFill>
              <a:srgbClr val="E41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4655" y="4002405"/>
            <a:ext cx="2434590" cy="499745"/>
          </a:xfrm>
          <a:prstGeom prst="rect">
            <a:avLst/>
          </a:prstGeom>
          <a:noFill/>
          <a:ln w="12700" cmpd="sng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300470" y="1347470"/>
            <a:ext cx="936625" cy="360045"/>
          </a:xfrm>
          <a:prstGeom prst="roundRect">
            <a:avLst/>
          </a:prstGeom>
          <a:noFill/>
          <a:ln w="12700" cmpd="sng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8"/>
          <p:cNvSpPr txBox="1"/>
          <p:nvPr/>
        </p:nvSpPr>
        <p:spPr>
          <a:xfrm>
            <a:off x="373380" y="324485"/>
            <a:ext cx="5441950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lang="en-US" altLang="zh-C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further improvement</a:t>
            </a:r>
            <a:endParaRPr lang="en-US" altLang="zh-CN" sz="2400" b="1" dirty="0" smtClean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7970"/>
            <a:ext cx="270510" cy="488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987425"/>
            <a:ext cx="76384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*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Topic numbers for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product code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and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pending code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can be further tuned;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ym typeface="+mn-ea"/>
              </a:rPr>
              <a:t>*</a:t>
            </a:r>
            <a:r>
              <a:rPr lang="en-US" altLang="zh-CN"/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With the help of field knowledge expert, better embedding/decomposition of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product code, pending code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and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even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agent code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might be possible;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>
                <a:sym typeface="+mn-ea"/>
              </a:rPr>
              <a:t>*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More features can be extracted from other raw features.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>
                <a:sym typeface="+mn-ea"/>
              </a:rPr>
              <a:t>*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LightGBM might be better tuned by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auto-tuning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packages such as HyperOpt .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* With the 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help of field knowledge expert, other </a:t>
            </a:r>
            <a:r>
              <a:rPr lang="en-US" sz="14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target variable</a:t>
            </a:r>
            <a:r>
              <a:rPr lang="en-US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to fit might be engeered, and it might has better practical application than ‘decision time’.  </a:t>
            </a:r>
            <a:endParaRPr 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PPT设计\2019.12.18\images\1cbe6de525ac36a49337f19aed24da3f38c4b1aee9f2d-GEHZzA.png1cbe6de525ac36a49337f19aed24da3f38c4b1aee9f2d-GEHZz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38813" y="580073"/>
            <a:ext cx="3013075" cy="4188460"/>
          </a:xfrm>
          <a:prstGeom prst="rect">
            <a:avLst/>
          </a:prstGeom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011555" y="2023110"/>
            <a:ext cx="4513580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altLang="zh-CN" sz="6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50" y="2023110"/>
            <a:ext cx="270510" cy="11080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20186042"/>
  <p:tag name="KSO_WM_UNIT_TYPE" val="h_f"/>
  <p:tag name="KSO_WM_UNIT_INDEX" val="2_1"/>
  <p:tag name="KSO_WM_UNIT_ID" val="diagram20186042_1*h_f*2_1"/>
  <p:tag name="KSO_WM_UNIT_LAYERLEVEL" val="1_1"/>
  <p:tag name="KSO_WM_UNIT_VALUE" val="34"/>
  <p:tag name="KSO_WM_UNIT_HIGHLIGHT" val="0"/>
  <p:tag name="KSO_WM_UNIT_COMPATIBLE" val="0"/>
  <p:tag name="KSO_WM_UNIT_CLEAR" val="0"/>
  <p:tag name="KSO_WM_UNIT_PRESET_TEXT" val="此部分内容作为文字排版占位显示_x000B_（建议使用主题字体）"/>
  <p:tag name="KSO_WM_BEAUTIFY_FLAG" val="#wm#"/>
</p:tagLst>
</file>

<file path=ppt/tags/tag11.xml><?xml version="1.0" encoding="utf-8"?>
<p:tagLst xmlns:p="http://schemas.openxmlformats.org/presentationml/2006/main">
  <p:tag name="KSO_WM_UNIT_PLACING_PICTURE_USER_VIEWPORT" val="{&quot;height&quot;:3690,&quot;width&quot;:5970}"/>
</p:tagLst>
</file>

<file path=ppt/tags/tag12.xml><?xml version="1.0" encoding="utf-8"?>
<p:tagLst xmlns:p="http://schemas.openxmlformats.org/presentationml/2006/main">
  <p:tag name="KSO_WM_TEMPLATE_INDEX" val="20186042"/>
  <p:tag name="KSO_WM_TAG_VERSION" val="1.0"/>
  <p:tag name="KSO_WM_SLIDE_INDEX" val="1"/>
  <p:tag name="KSO_WM_SLIDE_ITEM_CNT" val="3"/>
  <p:tag name="KSO_WM_SLIDE_LAYOUT" val="d_h"/>
  <p:tag name="KSO_WM_SLIDE_LAYOUT_CNT" val="1_2"/>
  <p:tag name="KSO_WM_SLIDE_TYPE" val="text"/>
  <p:tag name="KSO_WM_SLIDE_SUBTYPE" val="picTxt"/>
  <p:tag name="KSO_WM_BEAUTIFY_FLAG" val="#wm#"/>
  <p:tag name="KSO_WM_SLIDE_POSITION" val="341*130"/>
  <p:tag name="KSO_WM_SLIDE_SIZE" val="618*279"/>
  <p:tag name="KSO_WM_TEMPLATE_CATEGORY" val="diagram"/>
  <p:tag name="KSO_WM_SLIDE_ID" val="diagram20186042_1"/>
</p:tagLst>
</file>

<file path=ppt/tags/tag13.xml><?xml version="1.0" encoding="utf-8"?>
<p:tagLst xmlns:p="http://schemas.openxmlformats.org/presentationml/2006/main">
  <p:tag name="KSO_WM_TEMPLATE_INDEX" val="20186042"/>
  <p:tag name="KSO_WM_TAG_VERSION" val="1.0"/>
  <p:tag name="KSO_WM_SLIDE_INDEX" val="1"/>
  <p:tag name="KSO_WM_SLIDE_ITEM_CNT" val="3"/>
  <p:tag name="KSO_WM_SLIDE_LAYOUT" val="d_h"/>
  <p:tag name="KSO_WM_SLIDE_LAYOUT_CNT" val="1_2"/>
  <p:tag name="KSO_WM_SLIDE_TYPE" val="text"/>
  <p:tag name="KSO_WM_SLIDE_SUBTYPE" val="picTxt"/>
  <p:tag name="KSO_WM_BEAUTIFY_FLAG" val="#wm#"/>
  <p:tag name="KSO_WM_SLIDE_POSITION" val="341*130"/>
  <p:tag name="KSO_WM_SLIDE_SIZE" val="618*279"/>
  <p:tag name="KSO_WM_TEMPLATE_CATEGORY" val="diagram"/>
  <p:tag name="KSO_WM_SLIDE_ID" val="diagram20186042_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20186042"/>
  <p:tag name="KSO_WM_TAG_VERSION" val="1.0"/>
  <p:tag name="KSO_WM_SLIDE_ID" val="diagram20189073_1"/>
  <p:tag name="KSO_WM_SLIDE_INDEX" val="1"/>
  <p:tag name="KSO_WM_SLIDE_ITEM_CNT" val="3"/>
  <p:tag name="KSO_WM_SLIDE_LAYOUT" val="a_f_d"/>
  <p:tag name="KSO_WM_SLIDE_LAYOUT_CNT" val="1_1_2"/>
  <p:tag name="KSO_WM_SLIDE_TYPE" val="text"/>
  <p:tag name="KSO_WM_SLIDE_SUBTYPE" val="picTxt"/>
  <p:tag name="KSO_WM_BEAUTIFY_FLAG" val="#wm#"/>
  <p:tag name="KSO_WM_SLIDE_POSITION" val="40*33"/>
  <p:tag name="KSO_WM_SLIDE_SIZE" val="862*47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19.xml><?xml version="1.0" encoding="utf-8"?>
<p:tagLst xmlns:p="http://schemas.openxmlformats.org/presentationml/2006/main">
  <p:tag name="KSO_WM_TEMPLATE_CATEGORY" val="diagram"/>
  <p:tag name="KSO_WM_TEMPLATE_INDEX" val="20186042"/>
  <p:tag name="KSO_WM_TAG_VERSION" val="1.0"/>
  <p:tag name="KSO_WM_SLIDE_ID" val="diagram20189073_1"/>
  <p:tag name="KSO_WM_SLIDE_INDEX" val="1"/>
  <p:tag name="KSO_WM_SLIDE_ITEM_CNT" val="3"/>
  <p:tag name="KSO_WM_SLIDE_LAYOUT" val="a_f_d"/>
  <p:tag name="KSO_WM_SLIDE_LAYOUT_CNT" val="1_1_2"/>
  <p:tag name="KSO_WM_SLIDE_TYPE" val="text"/>
  <p:tag name="KSO_WM_SLIDE_SUBTYPE" val="picTxt"/>
  <p:tag name="KSO_WM_BEAUTIFY_FLAG" val="#wm#"/>
  <p:tag name="KSO_WM_SLIDE_POSITION" val="40*33"/>
  <p:tag name="KSO_WM_SLIDE_SIZE" val="862*47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20.xml><?xml version="1.0" encoding="utf-8"?>
<p:tagLst xmlns:p="http://schemas.openxmlformats.org/presentationml/2006/main">
  <p:tag name="KSO_WM_TEMPLATE_CATEGORY" val="diagram"/>
  <p:tag name="KSO_WM_TEMPLATE_INDEX" val="20186042"/>
  <p:tag name="KSO_WM_TAG_VERSION" val="1.0"/>
  <p:tag name="KSO_WM_SLIDE_ID" val="diagram20189073_1"/>
  <p:tag name="KSO_WM_SLIDE_INDEX" val="1"/>
  <p:tag name="KSO_WM_SLIDE_ITEM_CNT" val="3"/>
  <p:tag name="KSO_WM_SLIDE_LAYOUT" val="a_f_d"/>
  <p:tag name="KSO_WM_SLIDE_LAYOUT_CNT" val="1_1_2"/>
  <p:tag name="KSO_WM_SLIDE_TYPE" val="text"/>
  <p:tag name="KSO_WM_SLIDE_SUBTYPE" val="picTxt"/>
  <p:tag name="KSO_WM_BEAUTIFY_FLAG" val="#wm#"/>
  <p:tag name="KSO_WM_SLIDE_POSITION" val="40*33"/>
  <p:tag name="KSO_WM_SLIDE_SIZE" val="862*474"/>
</p:tagLst>
</file>

<file path=ppt/tags/tag21.xml><?xml version="1.0" encoding="utf-8"?>
<p:tagLst xmlns:p="http://schemas.openxmlformats.org/presentationml/2006/main">
  <p:tag name="KSO_WM_TEMPLATE_CATEGORY" val="diagram"/>
  <p:tag name="KSO_WM_TEMPLATE_INDEX" val="20186042"/>
  <p:tag name="KSO_WM_TAG_VERSION" val="1.0"/>
  <p:tag name="KSO_WM_SLIDE_ID" val="diagram20189073_1"/>
  <p:tag name="KSO_WM_SLIDE_INDEX" val="1"/>
  <p:tag name="KSO_WM_SLIDE_ITEM_CNT" val="3"/>
  <p:tag name="KSO_WM_SLIDE_LAYOUT" val="a_f_d"/>
  <p:tag name="KSO_WM_SLIDE_LAYOUT_CNT" val="1_1_2"/>
  <p:tag name="KSO_WM_SLIDE_TYPE" val="text"/>
  <p:tag name="KSO_WM_SLIDE_SUBTYPE" val="picTxt"/>
  <p:tag name="KSO_WM_BEAUTIFY_FLAG" val="#wm#"/>
  <p:tag name="KSO_WM_SLIDE_POSITION" val="40*33"/>
  <p:tag name="KSO_WM_SLIDE_SIZE" val="862*47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6.xml><?xml version="1.0" encoding="utf-8"?>
<p:tagLst xmlns:p="http://schemas.openxmlformats.org/presentationml/2006/main">
  <p:tag name="KSO_WM_UNIT_PLACING_PICTURE_USER_VIEWPORT" val="{&quot;height&quot;:4297,&quot;width&quot;:6457}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1"/>
  <p:tag name="KSO_WM_TEMPLATE_CATEGORY" val="diagram"/>
  <p:tag name="KSO_WM_TEMPLATE_INDEX" val="20186042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6042_1*i*2"/>
  <p:tag name="KSO_WM_TEMPLATE_CATEGORY" val="diagram"/>
  <p:tag name="KSO_WM_TEMPLATE_INDEX" val="20186042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20186042"/>
  <p:tag name="KSO_WM_UNIT_TYPE" val="h_f"/>
  <p:tag name="KSO_WM_UNIT_INDEX" val="2_1"/>
  <p:tag name="KSO_WM_UNIT_ID" val="diagram20186042_1*h_f*2_1"/>
  <p:tag name="KSO_WM_UNIT_LAYERLEVEL" val="1_1"/>
  <p:tag name="KSO_WM_UNIT_VALUE" val="34"/>
  <p:tag name="KSO_WM_UNIT_HIGHLIGHT" val="0"/>
  <p:tag name="KSO_WM_UNIT_COMPATIBLE" val="0"/>
  <p:tag name="KSO_WM_UNIT_CLEAR" val="0"/>
  <p:tag name="KSO_WM_UNIT_PRESET_TEXT" val="此部分内容作为文字排版占位显示_x000B_（建议使用主题字体）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4C80"/>
      </a:accent1>
      <a:accent2>
        <a:srgbClr val="595959"/>
      </a:accent2>
      <a:accent3>
        <a:srgbClr val="424C80"/>
      </a:accent3>
      <a:accent4>
        <a:srgbClr val="595959"/>
      </a:accent4>
      <a:accent5>
        <a:srgbClr val="424C80"/>
      </a:accent5>
      <a:accent6>
        <a:srgbClr val="595959"/>
      </a:accent6>
      <a:hlink>
        <a:srgbClr val="424C8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2405</Words>
  <Application>WPS 演示</Application>
  <PresentationFormat>自定义</PresentationFormat>
  <Paragraphs>108</Paragraphs>
  <Slides>9</Slides>
  <Notes>32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Arial Black</vt:lpstr>
      <vt:lpstr>等线</vt:lpstr>
      <vt:lpstr>Cambria Math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bt288</dc:title>
  <dc:creator/>
  <cp:lastModifiedBy>Administrator</cp:lastModifiedBy>
  <cp:revision>221</cp:revision>
  <dcterms:created xsi:type="dcterms:W3CDTF">2016-12-16T15:34:00Z</dcterms:created>
  <dcterms:modified xsi:type="dcterms:W3CDTF">2022-02-27T11:05:06Z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v1.0_mb_OJcXd5O1F6NiiNQXAJ67PQ==</vt:lpwstr>
  </property>
  <property fmtid="{D5CDD505-2E9C-101B-9397-08002B2CF9AE}" pid="4" name="ICV">
    <vt:lpwstr>B475058A7D114AA3BD9F8C132A214DA9</vt:lpwstr>
  </property>
</Properties>
</file>