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ke Unification Simple in Image Classification"/>
          <p:cNvSpPr txBox="1"/>
          <p:nvPr/>
        </p:nvSpPr>
        <p:spPr>
          <a:xfrm>
            <a:off x="4692604" y="4636754"/>
            <a:ext cx="15710239" cy="3384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400">
                <a:latin typeface="Heiti TC Medium"/>
                <a:ea typeface="Heiti TC Medium"/>
                <a:cs typeface="Heiti TC Medium"/>
                <a:sym typeface="Heiti TC Medium"/>
              </a:defRPr>
            </a:pPr>
          </a:p>
          <a:p>
            <a:pPr>
              <a:defRPr sz="8400"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Make Unification Simple in Image Classification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vailability of pre-trained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Availability of pre-trained models</a:t>
            </a:r>
          </a:p>
        </p:txBody>
      </p:sp>
      <p:sp>
        <p:nvSpPr>
          <p:cNvPr id="225" name="Ease of use"/>
          <p:cNvSpPr txBox="1"/>
          <p:nvPr/>
        </p:nvSpPr>
        <p:spPr>
          <a:xfrm>
            <a:off x="12768265" y="2935396"/>
            <a:ext cx="3044724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Ease of use</a:t>
            </a:r>
          </a:p>
        </p:txBody>
      </p:sp>
      <p:sp>
        <p:nvSpPr>
          <p:cNvPr id="226" name="Train once, use anywhere"/>
          <p:cNvSpPr txBox="1"/>
          <p:nvPr/>
        </p:nvSpPr>
        <p:spPr>
          <a:xfrm>
            <a:off x="10855524" y="4144793"/>
            <a:ext cx="687020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Train once, use anywhere</a:t>
            </a:r>
          </a:p>
        </p:txBody>
      </p:sp>
      <p:sp>
        <p:nvSpPr>
          <p:cNvPr id="227" name="Boost in innovation"/>
          <p:cNvSpPr txBox="1"/>
          <p:nvPr/>
        </p:nvSpPr>
        <p:spPr>
          <a:xfrm>
            <a:off x="11359686" y="5343579"/>
            <a:ext cx="55807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Boost in innovation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06578" y="8379081"/>
            <a:ext cx="6168097" cy="1641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9100" y="10552031"/>
            <a:ext cx="2397374" cy="1198687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231" name="Table 1-1"/>
          <p:cNvGraphicFramePr/>
          <p:nvPr/>
        </p:nvGraphicFramePr>
        <p:xfrm>
          <a:off x="2878561" y="423064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2" name="Vision"/>
          <p:cNvSpPr txBox="1"/>
          <p:nvPr/>
        </p:nvSpPr>
        <p:spPr>
          <a:xfrm>
            <a:off x="3787196" y="3482156"/>
            <a:ext cx="135773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152895"/>
                    <a:lumOff val="1236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Vision</a:t>
            </a:r>
          </a:p>
        </p:txBody>
      </p:sp>
      <p:graphicFrame>
        <p:nvGraphicFramePr>
          <p:cNvPr id="233" name="Table 1-4"/>
          <p:cNvGraphicFramePr/>
          <p:nvPr/>
        </p:nvGraphicFramePr>
        <p:xfrm>
          <a:off x="2878561" y="9413981"/>
          <a:ext cx="2555605" cy="25493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4" name="Speech"/>
          <p:cNvSpPr txBox="1"/>
          <p:nvPr/>
        </p:nvSpPr>
        <p:spPr>
          <a:xfrm>
            <a:off x="3696333" y="8643520"/>
            <a:ext cx="15394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Speech</a:t>
            </a:r>
          </a:p>
        </p:txBody>
      </p:sp>
      <p:graphicFrame>
        <p:nvGraphicFramePr>
          <p:cNvPr id="235" name="Table 1-5"/>
          <p:cNvGraphicFramePr/>
          <p:nvPr/>
        </p:nvGraphicFramePr>
        <p:xfrm>
          <a:off x="7120603" y="701209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6" name="NLP"/>
          <p:cNvSpPr txBox="1"/>
          <p:nvPr/>
        </p:nvSpPr>
        <p:spPr>
          <a:xfrm>
            <a:off x="8259907" y="6261486"/>
            <a:ext cx="89639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1">
                    <a:lumOff val="16847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NLP</a:t>
            </a:r>
          </a:p>
        </p:txBody>
      </p:sp>
      <p:graphicFrame>
        <p:nvGraphicFramePr>
          <p:cNvPr id="237" name="Table 1-3"/>
          <p:cNvGraphicFramePr/>
          <p:nvPr/>
        </p:nvGraphicFramePr>
        <p:xfrm>
          <a:off x="18917746" y="10303928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8" name="Healthcare"/>
          <p:cNvSpPr txBox="1"/>
          <p:nvPr/>
        </p:nvSpPr>
        <p:spPr>
          <a:xfrm>
            <a:off x="19302035" y="9555444"/>
            <a:ext cx="240642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4">
                    <a:hueOff val="-476017"/>
                    <a:lumOff val="-10042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Healthcare</a:t>
            </a:r>
          </a:p>
        </p:txBody>
      </p:sp>
      <p:graphicFrame>
        <p:nvGraphicFramePr>
          <p:cNvPr id="239" name="Table 1"/>
          <p:cNvGraphicFramePr/>
          <p:nvPr/>
        </p:nvGraphicFramePr>
        <p:xfrm>
          <a:off x="18917746" y="5414683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0" name="Real Estate"/>
          <p:cNvSpPr txBox="1"/>
          <p:nvPr/>
        </p:nvSpPr>
        <p:spPr>
          <a:xfrm>
            <a:off x="19264284" y="4679605"/>
            <a:ext cx="248192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2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Real Estate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BUT we can’t always retrain th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BUT we can’t always retrain them</a:t>
            </a:r>
          </a:p>
        </p:txBody>
      </p:sp>
      <p:sp>
        <p:nvSpPr>
          <p:cNvPr id="243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BUT we can’t always retrain th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BUT we can’t always retrain them</a:t>
            </a:r>
          </a:p>
        </p:txBody>
      </p:sp>
      <p:sp>
        <p:nvSpPr>
          <p:cNvPr id="246" name="Resource intensive"/>
          <p:cNvSpPr txBox="1"/>
          <p:nvPr/>
        </p:nvSpPr>
        <p:spPr>
          <a:xfrm>
            <a:off x="2245284" y="4261240"/>
            <a:ext cx="525985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F48C6C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Resource intensive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8241" y="3663249"/>
            <a:ext cx="2341177" cy="2341177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BUT we can’t always retrain th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BUT we can’t always retrain them</a:t>
            </a:r>
          </a:p>
        </p:txBody>
      </p:sp>
      <p:sp>
        <p:nvSpPr>
          <p:cNvPr id="251" name="Resource intensive"/>
          <p:cNvSpPr txBox="1"/>
          <p:nvPr/>
        </p:nvSpPr>
        <p:spPr>
          <a:xfrm>
            <a:off x="2245284" y="4261240"/>
            <a:ext cx="525985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F48C6C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Resource intensive</a:t>
            </a:r>
          </a:p>
        </p:txBody>
      </p:sp>
      <p:sp>
        <p:nvSpPr>
          <p:cNvPr id="252" name="Data ownership issues"/>
          <p:cNvSpPr txBox="1"/>
          <p:nvPr/>
        </p:nvSpPr>
        <p:spPr>
          <a:xfrm>
            <a:off x="15350260" y="3382714"/>
            <a:ext cx="628485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5DD6B3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Data ownership issues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8241" y="3663249"/>
            <a:ext cx="2341177" cy="2341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67085" y="4525653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BUT we can’t always retrain th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BUT we can’t always retrain them</a:t>
            </a:r>
          </a:p>
        </p:txBody>
      </p:sp>
      <p:sp>
        <p:nvSpPr>
          <p:cNvPr id="258" name="Resource intensive"/>
          <p:cNvSpPr txBox="1"/>
          <p:nvPr/>
        </p:nvSpPr>
        <p:spPr>
          <a:xfrm>
            <a:off x="2245284" y="4261240"/>
            <a:ext cx="525985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F48C6C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Resource intensive</a:t>
            </a:r>
          </a:p>
        </p:txBody>
      </p:sp>
      <p:sp>
        <p:nvSpPr>
          <p:cNvPr id="259" name="Data ownership issues"/>
          <p:cNvSpPr txBox="1"/>
          <p:nvPr/>
        </p:nvSpPr>
        <p:spPr>
          <a:xfrm>
            <a:off x="15350260" y="3382714"/>
            <a:ext cx="628485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5DD6B3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Data ownership issues</a:t>
            </a:r>
          </a:p>
        </p:txBody>
      </p:sp>
      <p:sp>
        <p:nvSpPr>
          <p:cNvPr id="260" name="Complexity"/>
          <p:cNvSpPr txBox="1"/>
          <p:nvPr/>
        </p:nvSpPr>
        <p:spPr>
          <a:xfrm>
            <a:off x="2953902" y="8844534"/>
            <a:ext cx="325405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557A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Complexity</a:t>
            </a: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3167" y="7851526"/>
            <a:ext cx="3160785" cy="3160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8241" y="3663249"/>
            <a:ext cx="2341177" cy="2341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67085" y="4525653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BUT we can’t always retrain th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BUT we can’t always retrain them</a:t>
            </a:r>
          </a:p>
        </p:txBody>
      </p:sp>
      <p:sp>
        <p:nvSpPr>
          <p:cNvPr id="267" name="Resource intensive"/>
          <p:cNvSpPr txBox="1"/>
          <p:nvPr/>
        </p:nvSpPr>
        <p:spPr>
          <a:xfrm>
            <a:off x="2245284" y="4261240"/>
            <a:ext cx="525985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F48C6C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Resource intensive</a:t>
            </a:r>
          </a:p>
        </p:txBody>
      </p:sp>
      <p:sp>
        <p:nvSpPr>
          <p:cNvPr id="268" name="Unavailability of original training data"/>
          <p:cNvSpPr txBox="1"/>
          <p:nvPr/>
        </p:nvSpPr>
        <p:spPr>
          <a:xfrm>
            <a:off x="11820468" y="8634560"/>
            <a:ext cx="1070485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FF7046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Unavailability of original training data</a:t>
            </a:r>
          </a:p>
        </p:txBody>
      </p:sp>
      <p:sp>
        <p:nvSpPr>
          <p:cNvPr id="269" name="Data ownership issues"/>
          <p:cNvSpPr txBox="1"/>
          <p:nvPr/>
        </p:nvSpPr>
        <p:spPr>
          <a:xfrm>
            <a:off x="15350260" y="3382714"/>
            <a:ext cx="628485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5DD6B3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Data ownership issues</a:t>
            </a:r>
          </a:p>
        </p:txBody>
      </p:sp>
      <p:sp>
        <p:nvSpPr>
          <p:cNvPr id="270" name="Complexity"/>
          <p:cNvSpPr txBox="1"/>
          <p:nvPr/>
        </p:nvSpPr>
        <p:spPr>
          <a:xfrm>
            <a:off x="2953902" y="8844534"/>
            <a:ext cx="325405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557A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Complexity</a:t>
            </a:r>
          </a:p>
        </p:txBody>
      </p:sp>
      <p:pic>
        <p:nvPicPr>
          <p:cNvPr id="2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3167" y="7851526"/>
            <a:ext cx="3160785" cy="3160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8241" y="3663249"/>
            <a:ext cx="2341177" cy="2341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67085" y="4525653"/>
            <a:ext cx="3251201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547295" y="9789845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We fine-tune them for specific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We fine-tune them for specific tasks</a:t>
            </a:r>
          </a:p>
        </p:txBody>
      </p:sp>
      <p:sp>
        <p:nvSpPr>
          <p:cNvPr id="278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We fine-tune them for specific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We fine-tune them for specific tasks</a:t>
            </a:r>
          </a:p>
        </p:txBody>
      </p:sp>
      <p:sp>
        <p:nvSpPr>
          <p:cNvPr id="281" name="Pre-trained model"/>
          <p:cNvSpPr txBox="1"/>
          <p:nvPr/>
        </p:nvSpPr>
        <p:spPr>
          <a:xfrm>
            <a:off x="10766272" y="7803174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282" name="}"/>
          <p:cNvSpPr txBox="1"/>
          <p:nvPr/>
        </p:nvSpPr>
        <p:spPr>
          <a:xfrm>
            <a:off x="8080002" y="4793273"/>
            <a:ext cx="2321891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200">
                <a:solidFill>
                  <a:srgbClr val="929292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}</a:t>
            </a:r>
          </a:p>
        </p:txBody>
      </p:sp>
      <p:graphicFrame>
        <p:nvGraphicFramePr>
          <p:cNvPr id="283" name="Table 1-2-1"/>
          <p:cNvGraphicFramePr/>
          <p:nvPr/>
        </p:nvGraphicFramePr>
        <p:xfrm>
          <a:off x="2920840" y="5709509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84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We fine-tune them for specific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We fine-tune them for specific tasks</a:t>
            </a:r>
          </a:p>
        </p:txBody>
      </p:sp>
      <p:sp>
        <p:nvSpPr>
          <p:cNvPr id="287" name="Pre-trained model"/>
          <p:cNvSpPr txBox="1"/>
          <p:nvPr/>
        </p:nvSpPr>
        <p:spPr>
          <a:xfrm>
            <a:off x="10766272" y="7803174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288" name="Fine-tune on task T"/>
          <p:cNvSpPr txBox="1"/>
          <p:nvPr/>
        </p:nvSpPr>
        <p:spPr>
          <a:xfrm>
            <a:off x="13121153" y="4285825"/>
            <a:ext cx="554304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 on task T</a:t>
            </a:r>
          </a:p>
        </p:txBody>
      </p:sp>
      <p:graphicFrame>
        <p:nvGraphicFramePr>
          <p:cNvPr id="289" name="Table 1-2"/>
          <p:cNvGraphicFramePr/>
          <p:nvPr/>
        </p:nvGraphicFramePr>
        <p:xfrm>
          <a:off x="2912527" y="5713267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90" name="}"/>
          <p:cNvSpPr txBox="1"/>
          <p:nvPr/>
        </p:nvSpPr>
        <p:spPr>
          <a:xfrm>
            <a:off x="8080002" y="4793273"/>
            <a:ext cx="2321891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200">
                <a:solidFill>
                  <a:srgbClr val="929292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293" name="Connection Line"/>
          <p:cNvSpPr/>
          <p:nvPr/>
        </p:nvSpPr>
        <p:spPr>
          <a:xfrm>
            <a:off x="8062001" y="4568363"/>
            <a:ext cx="4425823" cy="88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08" fill="norm" stroke="1" extrusionOk="0">
                <a:moveTo>
                  <a:pt x="0" y="18108"/>
                </a:moveTo>
                <a:cubicBezTo>
                  <a:pt x="7263" y="1801"/>
                  <a:pt x="14463" y="-3492"/>
                  <a:pt x="21600" y="2228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2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We fine-tune them for specific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We fine-tune them for specific tasks</a:t>
            </a:r>
          </a:p>
        </p:txBody>
      </p:sp>
      <p:sp>
        <p:nvSpPr>
          <p:cNvPr id="296" name="Pre-trained model"/>
          <p:cNvSpPr txBox="1"/>
          <p:nvPr/>
        </p:nvSpPr>
        <p:spPr>
          <a:xfrm>
            <a:off x="10766272" y="7803174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297" name="Fine-tune on task T"/>
          <p:cNvSpPr txBox="1"/>
          <p:nvPr/>
        </p:nvSpPr>
        <p:spPr>
          <a:xfrm>
            <a:off x="13121153" y="4285825"/>
            <a:ext cx="554304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 on task T</a:t>
            </a:r>
          </a:p>
        </p:txBody>
      </p:sp>
      <p:sp>
        <p:nvSpPr>
          <p:cNvPr id="298" name="}"/>
          <p:cNvSpPr txBox="1"/>
          <p:nvPr/>
        </p:nvSpPr>
        <p:spPr>
          <a:xfrm>
            <a:off x="8080002" y="4793273"/>
            <a:ext cx="2321891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200">
                <a:solidFill>
                  <a:srgbClr val="929292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304" name="Connection Line"/>
          <p:cNvSpPr/>
          <p:nvPr/>
        </p:nvSpPr>
        <p:spPr>
          <a:xfrm>
            <a:off x="8062001" y="4568363"/>
            <a:ext cx="4425823" cy="88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08" fill="norm" stroke="1" extrusionOk="0">
                <a:moveTo>
                  <a:pt x="0" y="18108"/>
                </a:moveTo>
                <a:cubicBezTo>
                  <a:pt x="7263" y="1801"/>
                  <a:pt x="14463" y="-3492"/>
                  <a:pt x="21600" y="2228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graphicFrame>
        <p:nvGraphicFramePr>
          <p:cNvPr id="300" name="Table 1-2"/>
          <p:cNvGraphicFramePr/>
          <p:nvPr/>
        </p:nvGraphicFramePr>
        <p:xfrm>
          <a:off x="2912527" y="5713267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pic>
        <p:nvPicPr>
          <p:cNvPr id="3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15555" y="8826290"/>
            <a:ext cx="8182070" cy="4588778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Connection Line"/>
          <p:cNvSpPr/>
          <p:nvPr/>
        </p:nvSpPr>
        <p:spPr>
          <a:xfrm>
            <a:off x="13156311" y="8641374"/>
            <a:ext cx="2016386" cy="2271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2" h="21600" fill="norm" stroke="1" extrusionOk="0">
                <a:moveTo>
                  <a:pt x="20402" y="21600"/>
                </a:moveTo>
                <a:cubicBezTo>
                  <a:pt x="5545" y="20605"/>
                  <a:pt x="-1198" y="13405"/>
                  <a:pt x="174" y="0"/>
                </a:cubicBezTo>
              </a:path>
            </a:pathLst>
          </a:custGeom>
          <a:ln w="88900">
            <a:solidFill>
              <a:srgbClr val="5E5E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03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roject Members (in no particular order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140" sz="7000"/>
            </a:pPr>
            <a:r>
              <a:t>Project Members </a:t>
            </a:r>
            <a:r>
              <a:rPr spc="-50" sz="2500"/>
              <a:t>(in no particular order)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23455699" y="55515"/>
            <a:ext cx="573279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55" name="Nouman Abid"/>
          <p:cNvSpPr txBox="1"/>
          <p:nvPr/>
        </p:nvSpPr>
        <p:spPr>
          <a:xfrm>
            <a:off x="4445370" y="3267886"/>
            <a:ext cx="345313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Nouman Abid</a:t>
            </a:r>
          </a:p>
        </p:txBody>
      </p:sp>
      <p:sp>
        <p:nvSpPr>
          <p:cNvPr id="156" name="Hamza Waheed"/>
          <p:cNvSpPr txBox="1"/>
          <p:nvPr/>
        </p:nvSpPr>
        <p:spPr>
          <a:xfrm>
            <a:off x="14541585" y="7717108"/>
            <a:ext cx="405320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1">
                    <a:hueOff val="114395"/>
                    <a:lumOff val="-24975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Hamza Waheed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9834" y="4346947"/>
            <a:ext cx="3344203" cy="3344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42588" y="8623857"/>
            <a:ext cx="3251201" cy="32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We fine-tune them for specific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We fine-tune them for specific tasks</a:t>
            </a:r>
          </a:p>
        </p:txBody>
      </p:sp>
      <p:sp>
        <p:nvSpPr>
          <p:cNvPr id="308" name="Pre-trained model"/>
          <p:cNvSpPr txBox="1"/>
          <p:nvPr/>
        </p:nvSpPr>
        <p:spPr>
          <a:xfrm>
            <a:off x="10766272" y="7803174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309" name="Fine-tune on task T"/>
          <p:cNvSpPr txBox="1"/>
          <p:nvPr/>
        </p:nvSpPr>
        <p:spPr>
          <a:xfrm>
            <a:off x="13121153" y="4285825"/>
            <a:ext cx="554304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 on task T</a:t>
            </a:r>
          </a:p>
        </p:txBody>
      </p:sp>
      <p:sp>
        <p:nvSpPr>
          <p:cNvPr id="310" name="}"/>
          <p:cNvSpPr txBox="1"/>
          <p:nvPr/>
        </p:nvSpPr>
        <p:spPr>
          <a:xfrm>
            <a:off x="8080002" y="4793273"/>
            <a:ext cx="2321891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200">
                <a:solidFill>
                  <a:srgbClr val="929292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318" name="Connection Line"/>
          <p:cNvSpPr/>
          <p:nvPr/>
        </p:nvSpPr>
        <p:spPr>
          <a:xfrm>
            <a:off x="8062001" y="4568363"/>
            <a:ext cx="4425823" cy="88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08" fill="norm" stroke="1" extrusionOk="0">
                <a:moveTo>
                  <a:pt x="0" y="18108"/>
                </a:moveTo>
                <a:cubicBezTo>
                  <a:pt x="7263" y="1801"/>
                  <a:pt x="14463" y="-3492"/>
                  <a:pt x="21600" y="2228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graphicFrame>
        <p:nvGraphicFramePr>
          <p:cNvPr id="312" name="Table 1-2"/>
          <p:cNvGraphicFramePr/>
          <p:nvPr/>
        </p:nvGraphicFramePr>
        <p:xfrm>
          <a:off x="2912527" y="5713267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pic>
        <p:nvPicPr>
          <p:cNvPr id="3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15555" y="8826290"/>
            <a:ext cx="8182070" cy="4588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36342" y="947115"/>
            <a:ext cx="8474824" cy="3212984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Connection Line"/>
          <p:cNvSpPr/>
          <p:nvPr/>
        </p:nvSpPr>
        <p:spPr>
          <a:xfrm>
            <a:off x="18909931" y="4187244"/>
            <a:ext cx="2011335" cy="793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922" fill="norm" stroke="1" extrusionOk="0">
                <a:moveTo>
                  <a:pt x="21600" y="0"/>
                </a:moveTo>
                <a:cubicBezTo>
                  <a:pt x="18645" y="16489"/>
                  <a:pt x="11445" y="21600"/>
                  <a:pt x="0" y="15334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0" name="Connection Line"/>
          <p:cNvSpPr/>
          <p:nvPr/>
        </p:nvSpPr>
        <p:spPr>
          <a:xfrm>
            <a:off x="13156311" y="8641374"/>
            <a:ext cx="2016386" cy="2271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2" h="21600" fill="norm" stroke="1" extrusionOk="0">
                <a:moveTo>
                  <a:pt x="20402" y="21600"/>
                </a:moveTo>
                <a:cubicBezTo>
                  <a:pt x="5545" y="20605"/>
                  <a:pt x="-1198" y="13405"/>
                  <a:pt x="174" y="0"/>
                </a:cubicBezTo>
              </a:path>
            </a:pathLst>
          </a:custGeom>
          <a:ln w="88900">
            <a:solidFill>
              <a:srgbClr val="5E5E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17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What is a Task Vect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What is a Task Vector?</a:t>
            </a:r>
          </a:p>
        </p:txBody>
      </p:sp>
      <p:sp>
        <p:nvSpPr>
          <p:cNvPr id="323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What is a Task Vect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What is a Task Vector?</a:t>
            </a:r>
          </a:p>
        </p:txBody>
      </p:sp>
      <p:sp>
        <p:nvSpPr>
          <p:cNvPr id="326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327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28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What is a Task Vect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What is a Task Vector?</a:t>
            </a:r>
          </a:p>
        </p:txBody>
      </p:sp>
      <p:sp>
        <p:nvSpPr>
          <p:cNvPr id="331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332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333" name="Table 1-2-1"/>
          <p:cNvGraphicFramePr/>
          <p:nvPr/>
        </p:nvGraphicFramePr>
        <p:xfrm>
          <a:off x="87534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4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35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What is a Task Vect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What is a Task Vector?</a:t>
            </a:r>
          </a:p>
        </p:txBody>
      </p:sp>
      <p:sp>
        <p:nvSpPr>
          <p:cNvPr id="338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339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340" name="Table 1-2-1"/>
          <p:cNvGraphicFramePr/>
          <p:nvPr/>
        </p:nvGraphicFramePr>
        <p:xfrm>
          <a:off x="87534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41" name="-"/>
          <p:cNvSpPr txBox="1"/>
          <p:nvPr/>
        </p:nvSpPr>
        <p:spPr>
          <a:xfrm>
            <a:off x="7109554" y="4496715"/>
            <a:ext cx="1349376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pPr/>
            <a:r>
              <a:t>-</a:t>
            </a:r>
          </a:p>
        </p:txBody>
      </p:sp>
      <p:graphicFrame>
        <p:nvGraphicFramePr>
          <p:cNvPr id="342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43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What is a Task Vect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What is a Task Vector?</a:t>
            </a:r>
          </a:p>
        </p:txBody>
      </p:sp>
      <p:sp>
        <p:nvSpPr>
          <p:cNvPr id="346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347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348" name="Table 1-2-1"/>
          <p:cNvGraphicFramePr/>
          <p:nvPr/>
        </p:nvGraphicFramePr>
        <p:xfrm>
          <a:off x="87534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49" name="-"/>
          <p:cNvSpPr txBox="1"/>
          <p:nvPr/>
        </p:nvSpPr>
        <p:spPr>
          <a:xfrm>
            <a:off x="7109554" y="4496715"/>
            <a:ext cx="1349376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pPr/>
            <a:r>
              <a:t>-</a:t>
            </a:r>
          </a:p>
        </p:txBody>
      </p:sp>
      <p:sp>
        <p:nvSpPr>
          <p:cNvPr id="350" name="="/>
          <p:cNvSpPr txBox="1"/>
          <p:nvPr/>
        </p:nvSpPr>
        <p:spPr>
          <a:xfrm>
            <a:off x="14660288" y="4496715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pPr/>
            <a:r>
              <a:t>=</a:t>
            </a:r>
          </a:p>
        </p:txBody>
      </p:sp>
      <p:sp>
        <p:nvSpPr>
          <p:cNvPr id="351" name="A Task Vector"/>
          <p:cNvSpPr txBox="1"/>
          <p:nvPr/>
        </p:nvSpPr>
        <p:spPr>
          <a:xfrm>
            <a:off x="18391627" y="3389319"/>
            <a:ext cx="391483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A Task Vector</a:t>
            </a:r>
          </a:p>
        </p:txBody>
      </p:sp>
      <p:graphicFrame>
        <p:nvGraphicFramePr>
          <p:cNvPr id="352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3" name="Table 1-2-3-1"/>
          <p:cNvGraphicFramePr/>
          <p:nvPr/>
        </p:nvGraphicFramePr>
        <p:xfrm>
          <a:off x="17809446" y="4374174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54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Table 1-5"/>
          <p:cNvGraphicFramePr/>
          <p:nvPr/>
        </p:nvGraphicFramePr>
        <p:xfrm>
          <a:off x="12517239" y="10200236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57" name="Similar pre-trained…"/>
          <p:cNvSpPr txBox="1"/>
          <p:nvPr/>
        </p:nvSpPr>
        <p:spPr>
          <a:xfrm>
            <a:off x="8570498" y="11254336"/>
            <a:ext cx="357740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latin typeface="Marker Felt"/>
                <a:ea typeface="Marker Felt"/>
                <a:cs typeface="Marker Felt"/>
                <a:sym typeface="Marker Felt"/>
              </a:defRPr>
            </a:pPr>
            <a:r>
              <a:t>Similar pre-trained</a:t>
            </a:r>
          </a:p>
          <a:p>
            <a:pPr>
              <a:defRPr sz="3500">
                <a:latin typeface="Marker Felt"/>
                <a:ea typeface="Marker Felt"/>
                <a:cs typeface="Marker Felt"/>
                <a:sym typeface="Marker Felt"/>
              </a:defRPr>
            </a:pPr>
            <a:r>
              <a:t>model</a:t>
            </a:r>
          </a:p>
        </p:txBody>
      </p:sp>
      <p:sp>
        <p:nvSpPr>
          <p:cNvPr id="358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359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360" name="Table 1-2-1"/>
          <p:cNvGraphicFramePr/>
          <p:nvPr/>
        </p:nvGraphicFramePr>
        <p:xfrm>
          <a:off x="87534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61" name="-"/>
          <p:cNvSpPr txBox="1"/>
          <p:nvPr/>
        </p:nvSpPr>
        <p:spPr>
          <a:xfrm>
            <a:off x="7109554" y="4496715"/>
            <a:ext cx="1349376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pPr/>
            <a:r>
              <a:t>-</a:t>
            </a:r>
          </a:p>
        </p:txBody>
      </p:sp>
      <p:sp>
        <p:nvSpPr>
          <p:cNvPr id="362" name="="/>
          <p:cNvSpPr txBox="1"/>
          <p:nvPr/>
        </p:nvSpPr>
        <p:spPr>
          <a:xfrm>
            <a:off x="14660288" y="4496715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pPr/>
            <a:r>
              <a:t>=</a:t>
            </a:r>
          </a:p>
        </p:txBody>
      </p:sp>
      <p:sp>
        <p:nvSpPr>
          <p:cNvPr id="363" name="A Task Vector"/>
          <p:cNvSpPr txBox="1"/>
          <p:nvPr/>
        </p:nvSpPr>
        <p:spPr>
          <a:xfrm>
            <a:off x="18391627" y="3389319"/>
            <a:ext cx="391483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A Task Vector</a:t>
            </a:r>
          </a:p>
        </p:txBody>
      </p:sp>
      <p:graphicFrame>
        <p:nvGraphicFramePr>
          <p:cNvPr id="364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" name="Table 1-2-3-1"/>
          <p:cNvGraphicFramePr/>
          <p:nvPr/>
        </p:nvGraphicFramePr>
        <p:xfrm>
          <a:off x="17809446" y="4374174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66" name="Fine-tuning using Task 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Fine-tuning using Task Vector</a:t>
            </a:r>
          </a:p>
        </p:txBody>
      </p:sp>
      <p:sp>
        <p:nvSpPr>
          <p:cNvPr id="367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" name="Table 1-5"/>
          <p:cNvGraphicFramePr/>
          <p:nvPr/>
        </p:nvGraphicFramePr>
        <p:xfrm>
          <a:off x="12517239" y="10200236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83" name="Connection Line"/>
          <p:cNvSpPr/>
          <p:nvPr/>
        </p:nvSpPr>
        <p:spPr>
          <a:xfrm>
            <a:off x="15418085" y="8807724"/>
            <a:ext cx="2260077" cy="1228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91" fill="norm" stroke="1" extrusionOk="0">
                <a:moveTo>
                  <a:pt x="0" y="19191"/>
                </a:moveTo>
                <a:cubicBezTo>
                  <a:pt x="5355" y="3705"/>
                  <a:pt x="12555" y="-2409"/>
                  <a:pt x="21600" y="850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71" name="Similar pre-trained…"/>
          <p:cNvSpPr txBox="1"/>
          <p:nvPr/>
        </p:nvSpPr>
        <p:spPr>
          <a:xfrm>
            <a:off x="8570498" y="11254336"/>
            <a:ext cx="357740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latin typeface="Marker Felt"/>
                <a:ea typeface="Marker Felt"/>
                <a:cs typeface="Marker Felt"/>
                <a:sym typeface="Marker Felt"/>
              </a:defRPr>
            </a:pPr>
            <a:r>
              <a:t>Similar pre-trained</a:t>
            </a:r>
          </a:p>
          <a:p>
            <a:pPr>
              <a:defRPr sz="3500">
                <a:latin typeface="Marker Felt"/>
                <a:ea typeface="Marker Felt"/>
                <a:cs typeface="Marker Felt"/>
                <a:sym typeface="Marker Felt"/>
              </a:defRPr>
            </a:pPr>
            <a:r>
              <a:t>model</a:t>
            </a:r>
          </a:p>
        </p:txBody>
      </p:sp>
      <p:sp>
        <p:nvSpPr>
          <p:cNvPr id="372" name="+"/>
          <p:cNvSpPr txBox="1"/>
          <p:nvPr/>
        </p:nvSpPr>
        <p:spPr>
          <a:xfrm>
            <a:off x="16342084" y="9133485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73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374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375" name="Table 1-2-1"/>
          <p:cNvGraphicFramePr/>
          <p:nvPr/>
        </p:nvGraphicFramePr>
        <p:xfrm>
          <a:off x="87534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76" name="-"/>
          <p:cNvSpPr txBox="1"/>
          <p:nvPr/>
        </p:nvSpPr>
        <p:spPr>
          <a:xfrm>
            <a:off x="7109554" y="4496715"/>
            <a:ext cx="1349376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pPr/>
            <a:r>
              <a:t>-</a:t>
            </a:r>
          </a:p>
        </p:txBody>
      </p:sp>
      <p:sp>
        <p:nvSpPr>
          <p:cNvPr id="377" name="="/>
          <p:cNvSpPr txBox="1"/>
          <p:nvPr/>
        </p:nvSpPr>
        <p:spPr>
          <a:xfrm>
            <a:off x="14660288" y="4496715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pPr/>
            <a:r>
              <a:t>=</a:t>
            </a:r>
          </a:p>
        </p:txBody>
      </p:sp>
      <p:sp>
        <p:nvSpPr>
          <p:cNvPr id="378" name="A Task Vector"/>
          <p:cNvSpPr txBox="1"/>
          <p:nvPr/>
        </p:nvSpPr>
        <p:spPr>
          <a:xfrm>
            <a:off x="18391627" y="3389319"/>
            <a:ext cx="391483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A Task Vector</a:t>
            </a:r>
          </a:p>
        </p:txBody>
      </p:sp>
      <p:graphicFrame>
        <p:nvGraphicFramePr>
          <p:cNvPr id="379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0" name="Table 1-2-3-1"/>
          <p:cNvGraphicFramePr/>
          <p:nvPr/>
        </p:nvGraphicFramePr>
        <p:xfrm>
          <a:off x="17809446" y="4374174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81" name="Fine-tuning using Task 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Fine-tuning using Task Vector</a:t>
            </a:r>
          </a:p>
        </p:txBody>
      </p:sp>
      <p:sp>
        <p:nvSpPr>
          <p:cNvPr id="382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Table 1-5"/>
          <p:cNvGraphicFramePr/>
          <p:nvPr/>
        </p:nvGraphicFramePr>
        <p:xfrm>
          <a:off x="12517239" y="10200236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02" name="Connection Line"/>
          <p:cNvSpPr/>
          <p:nvPr/>
        </p:nvSpPr>
        <p:spPr>
          <a:xfrm>
            <a:off x="15418085" y="8807724"/>
            <a:ext cx="2260077" cy="1228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91" fill="norm" stroke="1" extrusionOk="0">
                <a:moveTo>
                  <a:pt x="0" y="19191"/>
                </a:moveTo>
                <a:cubicBezTo>
                  <a:pt x="5355" y="3705"/>
                  <a:pt x="12555" y="-2409"/>
                  <a:pt x="21600" y="850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7" name="Similar pre-trained…"/>
          <p:cNvSpPr txBox="1"/>
          <p:nvPr/>
        </p:nvSpPr>
        <p:spPr>
          <a:xfrm>
            <a:off x="8570498" y="11254336"/>
            <a:ext cx="357740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latin typeface="Marker Felt"/>
                <a:ea typeface="Marker Felt"/>
                <a:cs typeface="Marker Felt"/>
                <a:sym typeface="Marker Felt"/>
              </a:defRPr>
            </a:pPr>
            <a:r>
              <a:t>Similar pre-trained</a:t>
            </a:r>
          </a:p>
          <a:p>
            <a:pPr>
              <a:defRPr sz="3500">
                <a:latin typeface="Marker Felt"/>
                <a:ea typeface="Marker Felt"/>
                <a:cs typeface="Marker Felt"/>
                <a:sym typeface="Marker Felt"/>
              </a:defRPr>
            </a:pPr>
            <a:r>
              <a:t>model</a:t>
            </a:r>
          </a:p>
        </p:txBody>
      </p:sp>
      <p:sp>
        <p:nvSpPr>
          <p:cNvPr id="388" name="+"/>
          <p:cNvSpPr txBox="1"/>
          <p:nvPr/>
        </p:nvSpPr>
        <p:spPr>
          <a:xfrm>
            <a:off x="16342084" y="9133485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89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390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391" name="Table 1-2-1"/>
          <p:cNvGraphicFramePr/>
          <p:nvPr/>
        </p:nvGraphicFramePr>
        <p:xfrm>
          <a:off x="87534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92" name="-"/>
          <p:cNvSpPr txBox="1"/>
          <p:nvPr/>
        </p:nvSpPr>
        <p:spPr>
          <a:xfrm>
            <a:off x="7109554" y="4496715"/>
            <a:ext cx="1349376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pPr/>
            <a:r>
              <a:t>-</a:t>
            </a:r>
          </a:p>
        </p:txBody>
      </p:sp>
      <p:sp>
        <p:nvSpPr>
          <p:cNvPr id="393" name="="/>
          <p:cNvSpPr txBox="1"/>
          <p:nvPr/>
        </p:nvSpPr>
        <p:spPr>
          <a:xfrm>
            <a:off x="14660288" y="4496715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pPr/>
            <a:r>
              <a:t>=</a:t>
            </a:r>
          </a:p>
        </p:txBody>
      </p:sp>
      <p:sp>
        <p:nvSpPr>
          <p:cNvPr id="394" name="A Task Vector"/>
          <p:cNvSpPr txBox="1"/>
          <p:nvPr/>
        </p:nvSpPr>
        <p:spPr>
          <a:xfrm>
            <a:off x="18391627" y="3389319"/>
            <a:ext cx="391483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A Task Vector</a:t>
            </a:r>
          </a:p>
        </p:txBody>
      </p:sp>
      <p:graphicFrame>
        <p:nvGraphicFramePr>
          <p:cNvPr id="395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" name="Table 1-2-3-1"/>
          <p:cNvGraphicFramePr/>
          <p:nvPr/>
        </p:nvGraphicFramePr>
        <p:xfrm>
          <a:off x="17809446" y="4374174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03" name="Connection Line"/>
          <p:cNvSpPr/>
          <p:nvPr/>
        </p:nvSpPr>
        <p:spPr>
          <a:xfrm>
            <a:off x="15803647" y="11779160"/>
            <a:ext cx="2216002" cy="1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889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pic>
        <p:nvPicPr>
          <p:cNvPr id="3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75193" y="10465100"/>
            <a:ext cx="2216206" cy="221620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99" name="Table 1-5-1"/>
          <p:cNvGraphicFramePr/>
          <p:nvPr/>
        </p:nvGraphicFramePr>
        <p:xfrm>
          <a:off x="18124501" y="10200236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00" name="Fine-tuning using Task 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Fine-tuning using Task Vector</a:t>
            </a:r>
          </a:p>
        </p:txBody>
      </p:sp>
      <p:sp>
        <p:nvSpPr>
          <p:cNvPr id="401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Our Initial Hypothe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Our Initial Hypothesis</a:t>
            </a:r>
          </a:p>
        </p:txBody>
      </p:sp>
      <p:sp>
        <p:nvSpPr>
          <p:cNvPr id="406" name="Having three tasks T1, T2 and T3"/>
          <p:cNvSpPr txBox="1"/>
          <p:nvPr/>
        </p:nvSpPr>
        <p:spPr>
          <a:xfrm>
            <a:off x="1216946" y="2533868"/>
            <a:ext cx="1016286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Having three tasks T1, T2 and T3</a:t>
            </a:r>
          </a:p>
        </p:txBody>
      </p:sp>
      <p:sp>
        <p:nvSpPr>
          <p:cNvPr id="407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vailability of pre-trained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Availability of pre-trained models</a:t>
            </a:r>
          </a:p>
        </p:txBody>
      </p:sp>
      <p:sp>
        <p:nvSpPr>
          <p:cNvPr id="161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v1"/>
          <p:cNvSpPr txBox="1"/>
          <p:nvPr/>
        </p:nvSpPr>
        <p:spPr>
          <a:xfrm>
            <a:off x="4868183" y="3473903"/>
            <a:ext cx="119888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tv1</a:t>
            </a:r>
          </a:p>
        </p:txBody>
      </p:sp>
      <p:graphicFrame>
        <p:nvGraphicFramePr>
          <p:cNvPr id="410" name="Table 1-2-3-1"/>
          <p:cNvGraphicFramePr/>
          <p:nvPr/>
        </p:nvGraphicFramePr>
        <p:xfrm>
          <a:off x="3880125" y="4525381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11" name="Our Initial Hypothe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Our Initial Hypothesis</a:t>
            </a:r>
          </a:p>
        </p:txBody>
      </p:sp>
      <p:sp>
        <p:nvSpPr>
          <p:cNvPr id="412" name="Having three tasks T1, T2 and T3"/>
          <p:cNvSpPr txBox="1"/>
          <p:nvPr/>
        </p:nvSpPr>
        <p:spPr>
          <a:xfrm>
            <a:off x="1216946" y="2533868"/>
            <a:ext cx="1016286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Having three tasks T1, T2 and T3</a:t>
            </a:r>
          </a:p>
        </p:txBody>
      </p:sp>
      <p:sp>
        <p:nvSpPr>
          <p:cNvPr id="413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Our Initial Hypothe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Our Initial Hypothesis</a:t>
            </a:r>
          </a:p>
        </p:txBody>
      </p:sp>
      <p:sp>
        <p:nvSpPr>
          <p:cNvPr id="416" name="Having three tasks T1, T2 and T3"/>
          <p:cNvSpPr txBox="1"/>
          <p:nvPr/>
        </p:nvSpPr>
        <p:spPr>
          <a:xfrm>
            <a:off x="1216946" y="2533868"/>
            <a:ext cx="1016286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Having three tasks T1, T2 and T3</a:t>
            </a:r>
          </a:p>
        </p:txBody>
      </p:sp>
      <p:sp>
        <p:nvSpPr>
          <p:cNvPr id="417" name="tv2"/>
          <p:cNvSpPr txBox="1"/>
          <p:nvPr/>
        </p:nvSpPr>
        <p:spPr>
          <a:xfrm>
            <a:off x="1405840" y="6471559"/>
            <a:ext cx="1258231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tv2</a:t>
            </a:r>
          </a:p>
        </p:txBody>
      </p:sp>
      <p:graphicFrame>
        <p:nvGraphicFramePr>
          <p:cNvPr id="418" name="Table 1-2-3-1-1"/>
          <p:cNvGraphicFramePr/>
          <p:nvPr/>
        </p:nvGraphicFramePr>
        <p:xfrm>
          <a:off x="447455" y="7562750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19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0" name="tv1"/>
          <p:cNvSpPr txBox="1"/>
          <p:nvPr/>
        </p:nvSpPr>
        <p:spPr>
          <a:xfrm>
            <a:off x="4868183" y="3473903"/>
            <a:ext cx="119888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tv1</a:t>
            </a:r>
          </a:p>
        </p:txBody>
      </p:sp>
      <p:graphicFrame>
        <p:nvGraphicFramePr>
          <p:cNvPr id="421" name="Table 1-2-3-1"/>
          <p:cNvGraphicFramePr/>
          <p:nvPr/>
        </p:nvGraphicFramePr>
        <p:xfrm>
          <a:off x="3880125" y="4525381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Our Initial Hypothe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Our Initial Hypothesis</a:t>
            </a:r>
          </a:p>
        </p:txBody>
      </p:sp>
      <p:sp>
        <p:nvSpPr>
          <p:cNvPr id="424" name="Having three tasks T1, T2 and T3"/>
          <p:cNvSpPr txBox="1"/>
          <p:nvPr/>
        </p:nvSpPr>
        <p:spPr>
          <a:xfrm>
            <a:off x="1216946" y="2533868"/>
            <a:ext cx="1016286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Having three tasks T1, T2 and T3</a:t>
            </a:r>
          </a:p>
        </p:txBody>
      </p:sp>
      <p:sp>
        <p:nvSpPr>
          <p:cNvPr id="425" name="tv3"/>
          <p:cNvSpPr txBox="1"/>
          <p:nvPr/>
        </p:nvSpPr>
        <p:spPr>
          <a:xfrm>
            <a:off x="3202244" y="11166553"/>
            <a:ext cx="1259595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6">
                    <a:satOff val="-20754"/>
                    <a:lumOff val="-16738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tv3</a:t>
            </a:r>
          </a:p>
        </p:txBody>
      </p:sp>
      <p:graphicFrame>
        <p:nvGraphicFramePr>
          <p:cNvPr id="426" name="Table 1-2-3-1-2"/>
          <p:cNvGraphicFramePr/>
          <p:nvPr/>
        </p:nvGraphicFramePr>
        <p:xfrm>
          <a:off x="4539145" y="10156903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27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8" name="tv2"/>
          <p:cNvSpPr txBox="1"/>
          <p:nvPr/>
        </p:nvSpPr>
        <p:spPr>
          <a:xfrm>
            <a:off x="1405840" y="6471559"/>
            <a:ext cx="1258231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tv2</a:t>
            </a:r>
          </a:p>
        </p:txBody>
      </p:sp>
      <p:graphicFrame>
        <p:nvGraphicFramePr>
          <p:cNvPr id="429" name="Table 1-2-3-1-1"/>
          <p:cNvGraphicFramePr/>
          <p:nvPr/>
        </p:nvGraphicFramePr>
        <p:xfrm>
          <a:off x="447455" y="7562750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30" name="tv1"/>
          <p:cNvSpPr txBox="1"/>
          <p:nvPr/>
        </p:nvSpPr>
        <p:spPr>
          <a:xfrm>
            <a:off x="4868183" y="3473903"/>
            <a:ext cx="119888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tv1</a:t>
            </a:r>
          </a:p>
        </p:txBody>
      </p:sp>
      <p:graphicFrame>
        <p:nvGraphicFramePr>
          <p:cNvPr id="431" name="Table 1-2-3-1"/>
          <p:cNvGraphicFramePr/>
          <p:nvPr/>
        </p:nvGraphicFramePr>
        <p:xfrm>
          <a:off x="3880125" y="4525381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Our Initial Hypothe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Our Initial Hypothesis</a:t>
            </a:r>
          </a:p>
        </p:txBody>
      </p:sp>
      <p:sp>
        <p:nvSpPr>
          <p:cNvPr id="434" name="Having three tasks T1, T2 and T3"/>
          <p:cNvSpPr txBox="1"/>
          <p:nvPr/>
        </p:nvSpPr>
        <p:spPr>
          <a:xfrm>
            <a:off x="1216946" y="2533868"/>
            <a:ext cx="1016286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Having three tasks T1, T2 and T3</a:t>
            </a:r>
          </a:p>
        </p:txBody>
      </p:sp>
      <p:graphicFrame>
        <p:nvGraphicFramePr>
          <p:cNvPr id="435" name="Table 1-2-1"/>
          <p:cNvGraphicFramePr/>
          <p:nvPr/>
        </p:nvGraphicFramePr>
        <p:xfrm>
          <a:off x="9932454" y="5998134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36" name="Pre-trained model (pt)"/>
          <p:cNvSpPr txBox="1"/>
          <p:nvPr/>
        </p:nvSpPr>
        <p:spPr>
          <a:xfrm>
            <a:off x="9450908" y="5025980"/>
            <a:ext cx="604229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 (pt)</a:t>
            </a:r>
          </a:p>
        </p:txBody>
      </p:sp>
      <p:sp>
        <p:nvSpPr>
          <p:cNvPr id="437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8" name="tv2"/>
          <p:cNvSpPr txBox="1"/>
          <p:nvPr/>
        </p:nvSpPr>
        <p:spPr>
          <a:xfrm>
            <a:off x="1405840" y="6471559"/>
            <a:ext cx="1258231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tv2</a:t>
            </a:r>
          </a:p>
        </p:txBody>
      </p:sp>
      <p:graphicFrame>
        <p:nvGraphicFramePr>
          <p:cNvPr id="439" name="Table 1-2-3-1-1"/>
          <p:cNvGraphicFramePr/>
          <p:nvPr/>
        </p:nvGraphicFramePr>
        <p:xfrm>
          <a:off x="447455" y="7562750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40" name="tv1"/>
          <p:cNvSpPr txBox="1"/>
          <p:nvPr/>
        </p:nvSpPr>
        <p:spPr>
          <a:xfrm>
            <a:off x="4868183" y="3473903"/>
            <a:ext cx="119888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tv1</a:t>
            </a:r>
          </a:p>
        </p:txBody>
      </p:sp>
      <p:graphicFrame>
        <p:nvGraphicFramePr>
          <p:cNvPr id="441" name="Table 1-2-3-1"/>
          <p:cNvGraphicFramePr/>
          <p:nvPr/>
        </p:nvGraphicFramePr>
        <p:xfrm>
          <a:off x="3880125" y="4525381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42" name="tv3"/>
          <p:cNvSpPr txBox="1"/>
          <p:nvPr/>
        </p:nvSpPr>
        <p:spPr>
          <a:xfrm>
            <a:off x="3202244" y="11166553"/>
            <a:ext cx="1259595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6">
                    <a:satOff val="-20754"/>
                    <a:lumOff val="-16738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tv3</a:t>
            </a:r>
          </a:p>
        </p:txBody>
      </p:sp>
      <p:graphicFrame>
        <p:nvGraphicFramePr>
          <p:cNvPr id="443" name="Table 1-2-3-1-2"/>
          <p:cNvGraphicFramePr/>
          <p:nvPr/>
        </p:nvGraphicFramePr>
        <p:xfrm>
          <a:off x="4539145" y="10156903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Our Initial Hypothe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Our Initial Hypothesis</a:t>
            </a:r>
          </a:p>
        </p:txBody>
      </p:sp>
      <p:sp>
        <p:nvSpPr>
          <p:cNvPr id="446" name="Having three tasks T1, T2 and T3"/>
          <p:cNvSpPr txBox="1"/>
          <p:nvPr/>
        </p:nvSpPr>
        <p:spPr>
          <a:xfrm>
            <a:off x="1216946" y="2533868"/>
            <a:ext cx="1016286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Having three tasks T1, T2 and T3</a:t>
            </a:r>
          </a:p>
        </p:txBody>
      </p:sp>
      <p:sp>
        <p:nvSpPr>
          <p:cNvPr id="462" name="Connection Line"/>
          <p:cNvSpPr/>
          <p:nvPr/>
        </p:nvSpPr>
        <p:spPr>
          <a:xfrm>
            <a:off x="7277138" y="5788520"/>
            <a:ext cx="2494040" cy="1144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0" fill="norm" stroke="1" extrusionOk="0">
                <a:moveTo>
                  <a:pt x="21600" y="20670"/>
                </a:moveTo>
                <a:cubicBezTo>
                  <a:pt x="16837" y="5926"/>
                  <a:pt x="9637" y="-930"/>
                  <a:pt x="0" y="101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63" name="Connection Line"/>
          <p:cNvSpPr/>
          <p:nvPr/>
        </p:nvSpPr>
        <p:spPr>
          <a:xfrm>
            <a:off x="3913780" y="8784742"/>
            <a:ext cx="5595630" cy="30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889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64" name="Connection Line"/>
          <p:cNvSpPr/>
          <p:nvPr/>
        </p:nvSpPr>
        <p:spPr>
          <a:xfrm>
            <a:off x="7870055" y="10738036"/>
            <a:ext cx="1916775" cy="907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9" fill="norm" stroke="1" extrusionOk="0">
                <a:moveTo>
                  <a:pt x="21600" y="0"/>
                </a:moveTo>
                <a:cubicBezTo>
                  <a:pt x="16762" y="14958"/>
                  <a:pt x="9562" y="21600"/>
                  <a:pt x="0" y="19926"/>
                </a:cubicBezTo>
              </a:path>
            </a:pathLst>
          </a:cu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graphicFrame>
        <p:nvGraphicFramePr>
          <p:cNvPr id="450" name="Table 1-2-1"/>
          <p:cNvGraphicFramePr/>
          <p:nvPr/>
        </p:nvGraphicFramePr>
        <p:xfrm>
          <a:off x="9932454" y="5998134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51" name="Pre-trained model (pt)"/>
          <p:cNvSpPr txBox="1"/>
          <p:nvPr/>
        </p:nvSpPr>
        <p:spPr>
          <a:xfrm>
            <a:off x="9450908" y="5025980"/>
            <a:ext cx="604229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 (pt)</a:t>
            </a:r>
          </a:p>
        </p:txBody>
      </p:sp>
      <p:sp>
        <p:nvSpPr>
          <p:cNvPr id="452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3" name="tv2"/>
          <p:cNvSpPr txBox="1"/>
          <p:nvPr/>
        </p:nvSpPr>
        <p:spPr>
          <a:xfrm>
            <a:off x="1405840" y="6471559"/>
            <a:ext cx="1258231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tv2</a:t>
            </a:r>
          </a:p>
        </p:txBody>
      </p:sp>
      <p:graphicFrame>
        <p:nvGraphicFramePr>
          <p:cNvPr id="454" name="Table 1-2-3-1-1"/>
          <p:cNvGraphicFramePr/>
          <p:nvPr/>
        </p:nvGraphicFramePr>
        <p:xfrm>
          <a:off x="447455" y="7562750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55" name="tv1"/>
          <p:cNvSpPr txBox="1"/>
          <p:nvPr/>
        </p:nvSpPr>
        <p:spPr>
          <a:xfrm>
            <a:off x="4868183" y="3473903"/>
            <a:ext cx="119888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tv1</a:t>
            </a:r>
          </a:p>
        </p:txBody>
      </p:sp>
      <p:graphicFrame>
        <p:nvGraphicFramePr>
          <p:cNvPr id="456" name="Table 1-2-3-1"/>
          <p:cNvGraphicFramePr/>
          <p:nvPr/>
        </p:nvGraphicFramePr>
        <p:xfrm>
          <a:off x="3880125" y="4525381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57" name="tv3"/>
          <p:cNvSpPr txBox="1"/>
          <p:nvPr/>
        </p:nvSpPr>
        <p:spPr>
          <a:xfrm>
            <a:off x="3202244" y="11166553"/>
            <a:ext cx="1259595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6">
                    <a:satOff val="-20754"/>
                    <a:lumOff val="-16738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tv3</a:t>
            </a:r>
          </a:p>
        </p:txBody>
      </p:sp>
      <p:graphicFrame>
        <p:nvGraphicFramePr>
          <p:cNvPr id="458" name="Table 1-2-3-1-2"/>
          <p:cNvGraphicFramePr/>
          <p:nvPr/>
        </p:nvGraphicFramePr>
        <p:xfrm>
          <a:off x="4539145" y="10156903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59" name="+"/>
          <p:cNvSpPr txBox="1"/>
          <p:nvPr/>
        </p:nvSpPr>
        <p:spPr>
          <a:xfrm>
            <a:off x="8282970" y="6025482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60" name="+"/>
          <p:cNvSpPr txBox="1"/>
          <p:nvPr/>
        </p:nvSpPr>
        <p:spPr>
          <a:xfrm>
            <a:off x="6286406" y="8106334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61" name="+"/>
          <p:cNvSpPr txBox="1"/>
          <p:nvPr/>
        </p:nvSpPr>
        <p:spPr>
          <a:xfrm>
            <a:off x="8624486" y="10782045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6">
                    <a:satOff val="-20754"/>
                    <a:lumOff val="-1673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Our Initial Hypothe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Our Initial Hypothesis</a:t>
            </a:r>
          </a:p>
        </p:txBody>
      </p:sp>
      <p:sp>
        <p:nvSpPr>
          <p:cNvPr id="467" name="Having three tasks T1, T2 and T3"/>
          <p:cNvSpPr txBox="1"/>
          <p:nvPr/>
        </p:nvSpPr>
        <p:spPr>
          <a:xfrm>
            <a:off x="1216946" y="2533868"/>
            <a:ext cx="1016286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Having three tasks T1, T2 and T3</a:t>
            </a:r>
          </a:p>
        </p:txBody>
      </p:sp>
      <p:sp>
        <p:nvSpPr>
          <p:cNvPr id="468" name="="/>
          <p:cNvSpPr txBox="1"/>
          <p:nvPr/>
        </p:nvSpPr>
        <p:spPr>
          <a:xfrm>
            <a:off x="15434698" y="6164676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pPr/>
            <a:r>
              <a:t>=</a:t>
            </a:r>
          </a:p>
        </p:txBody>
      </p:sp>
      <p:graphicFrame>
        <p:nvGraphicFramePr>
          <p:cNvPr id="469" name="Table 1-2-1-1"/>
          <p:cNvGraphicFramePr/>
          <p:nvPr/>
        </p:nvGraphicFramePr>
        <p:xfrm>
          <a:off x="17870693" y="599813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FFFFFF"/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FFFFFF"/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FFFFFF"/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70" name="Fine-tuned model (ft)"/>
          <p:cNvSpPr txBox="1"/>
          <p:nvPr/>
        </p:nvSpPr>
        <p:spPr>
          <a:xfrm>
            <a:off x="17414901" y="5013280"/>
            <a:ext cx="599078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Fine-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tuned</a:t>
            </a:r>
            <a:r>
              <a:t> </a:t>
            </a:r>
            <a:r>
              <a:rPr>
                <a:solidFill>
                  <a:schemeClr val="accent6">
                    <a:satOff val="-20754"/>
                    <a:lumOff val="-16738"/>
                  </a:schemeClr>
                </a:solidFill>
              </a:rPr>
              <a:t>model (ft)</a:t>
            </a:r>
          </a:p>
        </p:txBody>
      </p:sp>
      <p:sp>
        <p:nvSpPr>
          <p:cNvPr id="471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6" name="Connection Line"/>
          <p:cNvSpPr/>
          <p:nvPr/>
        </p:nvSpPr>
        <p:spPr>
          <a:xfrm>
            <a:off x="7277138" y="5788520"/>
            <a:ext cx="2494040" cy="1144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0" fill="norm" stroke="1" extrusionOk="0">
                <a:moveTo>
                  <a:pt x="21600" y="20670"/>
                </a:moveTo>
                <a:cubicBezTo>
                  <a:pt x="16837" y="5926"/>
                  <a:pt x="9637" y="-930"/>
                  <a:pt x="0" y="101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87" name="Connection Line"/>
          <p:cNvSpPr/>
          <p:nvPr/>
        </p:nvSpPr>
        <p:spPr>
          <a:xfrm>
            <a:off x="3913780" y="8784742"/>
            <a:ext cx="5595630" cy="30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889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88" name="Connection Line"/>
          <p:cNvSpPr/>
          <p:nvPr/>
        </p:nvSpPr>
        <p:spPr>
          <a:xfrm>
            <a:off x="7870055" y="10738036"/>
            <a:ext cx="1916775" cy="907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9" fill="norm" stroke="1" extrusionOk="0">
                <a:moveTo>
                  <a:pt x="21600" y="0"/>
                </a:moveTo>
                <a:cubicBezTo>
                  <a:pt x="16762" y="14958"/>
                  <a:pt x="9562" y="21600"/>
                  <a:pt x="0" y="19926"/>
                </a:cubicBezTo>
              </a:path>
            </a:pathLst>
          </a:cu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graphicFrame>
        <p:nvGraphicFramePr>
          <p:cNvPr id="475" name="Table 1-2-1"/>
          <p:cNvGraphicFramePr/>
          <p:nvPr/>
        </p:nvGraphicFramePr>
        <p:xfrm>
          <a:off x="9932454" y="5998134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76" name="Pre-trained model (pt)"/>
          <p:cNvSpPr txBox="1"/>
          <p:nvPr/>
        </p:nvSpPr>
        <p:spPr>
          <a:xfrm>
            <a:off x="9450908" y="5025980"/>
            <a:ext cx="604229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 (pt)</a:t>
            </a:r>
          </a:p>
        </p:txBody>
      </p:sp>
      <p:sp>
        <p:nvSpPr>
          <p:cNvPr id="477" name="tv2"/>
          <p:cNvSpPr txBox="1"/>
          <p:nvPr/>
        </p:nvSpPr>
        <p:spPr>
          <a:xfrm>
            <a:off x="1405840" y="6471559"/>
            <a:ext cx="1258231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tv2</a:t>
            </a:r>
          </a:p>
        </p:txBody>
      </p:sp>
      <p:graphicFrame>
        <p:nvGraphicFramePr>
          <p:cNvPr id="478" name="Table 1-2-3-1-1"/>
          <p:cNvGraphicFramePr/>
          <p:nvPr/>
        </p:nvGraphicFramePr>
        <p:xfrm>
          <a:off x="447455" y="7562750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79" name="tv1"/>
          <p:cNvSpPr txBox="1"/>
          <p:nvPr/>
        </p:nvSpPr>
        <p:spPr>
          <a:xfrm>
            <a:off x="4868183" y="3473903"/>
            <a:ext cx="119888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tv1</a:t>
            </a:r>
          </a:p>
        </p:txBody>
      </p:sp>
      <p:graphicFrame>
        <p:nvGraphicFramePr>
          <p:cNvPr id="480" name="Table 1-2-3-1"/>
          <p:cNvGraphicFramePr/>
          <p:nvPr/>
        </p:nvGraphicFramePr>
        <p:xfrm>
          <a:off x="3880125" y="4525381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81" name="tv3"/>
          <p:cNvSpPr txBox="1"/>
          <p:nvPr/>
        </p:nvSpPr>
        <p:spPr>
          <a:xfrm>
            <a:off x="3202244" y="11166553"/>
            <a:ext cx="1259595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6">
                    <a:satOff val="-20754"/>
                    <a:lumOff val="-16738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tv3</a:t>
            </a:r>
          </a:p>
        </p:txBody>
      </p:sp>
      <p:graphicFrame>
        <p:nvGraphicFramePr>
          <p:cNvPr id="482" name="Table 1-2-3-1-2"/>
          <p:cNvGraphicFramePr/>
          <p:nvPr/>
        </p:nvGraphicFramePr>
        <p:xfrm>
          <a:off x="4539145" y="10156903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83" name="+"/>
          <p:cNvSpPr txBox="1"/>
          <p:nvPr/>
        </p:nvSpPr>
        <p:spPr>
          <a:xfrm>
            <a:off x="8282970" y="6025482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84" name="+"/>
          <p:cNvSpPr txBox="1"/>
          <p:nvPr/>
        </p:nvSpPr>
        <p:spPr>
          <a:xfrm>
            <a:off x="6286406" y="8106334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85" name="+"/>
          <p:cNvSpPr txBox="1"/>
          <p:nvPr/>
        </p:nvSpPr>
        <p:spPr>
          <a:xfrm>
            <a:off x="8624486" y="10782045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6">
                    <a:satOff val="-20754"/>
                    <a:lumOff val="-1673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Our Initial Hypothe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Our Initial Hypothesis</a:t>
            </a:r>
          </a:p>
        </p:txBody>
      </p:sp>
      <p:sp>
        <p:nvSpPr>
          <p:cNvPr id="491" name="Having three tasks T1, T2 and T3"/>
          <p:cNvSpPr txBox="1"/>
          <p:nvPr/>
        </p:nvSpPr>
        <p:spPr>
          <a:xfrm>
            <a:off x="1216946" y="2533868"/>
            <a:ext cx="1016286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Having three tasks T1, T2 and T3</a:t>
            </a:r>
          </a:p>
        </p:txBody>
      </p:sp>
      <p:sp>
        <p:nvSpPr>
          <p:cNvPr id="492" name="="/>
          <p:cNvSpPr txBox="1"/>
          <p:nvPr/>
        </p:nvSpPr>
        <p:spPr>
          <a:xfrm>
            <a:off x="15434698" y="6164676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pPr/>
            <a:r>
              <a:t>=</a:t>
            </a:r>
          </a:p>
        </p:txBody>
      </p:sp>
      <p:graphicFrame>
        <p:nvGraphicFramePr>
          <p:cNvPr id="493" name="Table 1-2-1-1"/>
          <p:cNvGraphicFramePr/>
          <p:nvPr/>
        </p:nvGraphicFramePr>
        <p:xfrm>
          <a:off x="17870693" y="599813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FFFFFF"/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FFFFFF"/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FFFFFF"/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94" name="Fine-tuned model (ft)"/>
          <p:cNvSpPr txBox="1"/>
          <p:nvPr/>
        </p:nvSpPr>
        <p:spPr>
          <a:xfrm>
            <a:off x="17414901" y="5013280"/>
            <a:ext cx="599078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Fine-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tuned</a:t>
            </a:r>
            <a:r>
              <a:t> </a:t>
            </a:r>
            <a:r>
              <a:rPr>
                <a:solidFill>
                  <a:schemeClr val="accent6">
                    <a:satOff val="-20754"/>
                    <a:lumOff val="-16738"/>
                  </a:schemeClr>
                </a:solidFill>
              </a:rPr>
              <a:t>model (ft)</a:t>
            </a:r>
          </a:p>
        </p:txBody>
      </p:sp>
      <p:sp>
        <p:nvSpPr>
          <p:cNvPr id="495" name="Gradual application of tv1, tv2 and tv3…"/>
          <p:cNvSpPr txBox="1"/>
          <p:nvPr/>
        </p:nvSpPr>
        <p:spPr>
          <a:xfrm>
            <a:off x="14481719" y="11408939"/>
            <a:ext cx="9212047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6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Gradual application of tv1, tv2 and tv3</a:t>
            </a:r>
          </a:p>
          <a:p>
            <a:pPr algn="l">
              <a:defRPr sz="46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on pt will degrade performance of ft</a:t>
            </a:r>
          </a:p>
          <a:p>
            <a:pPr algn="l">
              <a:defRPr sz="46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on tasks T1, T2 and T3.</a:t>
            </a:r>
          </a:p>
        </p:txBody>
      </p:sp>
      <p:sp>
        <p:nvSpPr>
          <p:cNvPr id="496" name="Our H0:"/>
          <p:cNvSpPr txBox="1"/>
          <p:nvPr/>
        </p:nvSpPr>
        <p:spPr>
          <a:xfrm>
            <a:off x="10636091" y="11675639"/>
            <a:ext cx="3671926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99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Our H</a:t>
            </a:r>
            <a:r>
              <a:rPr sz="7600"/>
              <a:t>0</a:t>
            </a:r>
            <a:r>
              <a:t>:</a:t>
            </a:r>
          </a:p>
        </p:txBody>
      </p:sp>
      <p:sp>
        <p:nvSpPr>
          <p:cNvPr id="497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2" name="Connection Line"/>
          <p:cNvSpPr/>
          <p:nvPr/>
        </p:nvSpPr>
        <p:spPr>
          <a:xfrm>
            <a:off x="7277138" y="5788520"/>
            <a:ext cx="2494040" cy="1144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0" fill="norm" stroke="1" extrusionOk="0">
                <a:moveTo>
                  <a:pt x="21600" y="20670"/>
                </a:moveTo>
                <a:cubicBezTo>
                  <a:pt x="16837" y="5926"/>
                  <a:pt x="9637" y="-930"/>
                  <a:pt x="0" y="101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13" name="Connection Line"/>
          <p:cNvSpPr/>
          <p:nvPr/>
        </p:nvSpPr>
        <p:spPr>
          <a:xfrm>
            <a:off x="3913780" y="8784742"/>
            <a:ext cx="5595630" cy="30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889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14" name="Connection Line"/>
          <p:cNvSpPr/>
          <p:nvPr/>
        </p:nvSpPr>
        <p:spPr>
          <a:xfrm>
            <a:off x="7870055" y="10738036"/>
            <a:ext cx="1916775" cy="907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9" fill="norm" stroke="1" extrusionOk="0">
                <a:moveTo>
                  <a:pt x="21600" y="0"/>
                </a:moveTo>
                <a:cubicBezTo>
                  <a:pt x="16762" y="14958"/>
                  <a:pt x="9562" y="21600"/>
                  <a:pt x="0" y="19926"/>
                </a:cubicBezTo>
              </a:path>
            </a:pathLst>
          </a:cu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graphicFrame>
        <p:nvGraphicFramePr>
          <p:cNvPr id="501" name="Table 1-2-1"/>
          <p:cNvGraphicFramePr/>
          <p:nvPr/>
        </p:nvGraphicFramePr>
        <p:xfrm>
          <a:off x="9932454" y="5998134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02" name="Pre-trained model (pt)"/>
          <p:cNvSpPr txBox="1"/>
          <p:nvPr/>
        </p:nvSpPr>
        <p:spPr>
          <a:xfrm>
            <a:off x="9450908" y="5025980"/>
            <a:ext cx="604229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 (pt)</a:t>
            </a:r>
          </a:p>
        </p:txBody>
      </p:sp>
      <p:sp>
        <p:nvSpPr>
          <p:cNvPr id="503" name="tv2"/>
          <p:cNvSpPr txBox="1"/>
          <p:nvPr/>
        </p:nvSpPr>
        <p:spPr>
          <a:xfrm>
            <a:off x="1405840" y="6471559"/>
            <a:ext cx="1258231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tv2</a:t>
            </a:r>
          </a:p>
        </p:txBody>
      </p:sp>
      <p:graphicFrame>
        <p:nvGraphicFramePr>
          <p:cNvPr id="504" name="Table 1-2-3-1-1"/>
          <p:cNvGraphicFramePr/>
          <p:nvPr/>
        </p:nvGraphicFramePr>
        <p:xfrm>
          <a:off x="447455" y="7562750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05" name="tv1"/>
          <p:cNvSpPr txBox="1"/>
          <p:nvPr/>
        </p:nvSpPr>
        <p:spPr>
          <a:xfrm>
            <a:off x="4868183" y="3473903"/>
            <a:ext cx="119888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tv1</a:t>
            </a:r>
          </a:p>
        </p:txBody>
      </p:sp>
      <p:graphicFrame>
        <p:nvGraphicFramePr>
          <p:cNvPr id="506" name="Table 1-2-3-1"/>
          <p:cNvGraphicFramePr/>
          <p:nvPr/>
        </p:nvGraphicFramePr>
        <p:xfrm>
          <a:off x="3880125" y="4525381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07" name="tv3"/>
          <p:cNvSpPr txBox="1"/>
          <p:nvPr/>
        </p:nvSpPr>
        <p:spPr>
          <a:xfrm>
            <a:off x="3202244" y="11166553"/>
            <a:ext cx="1259595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6">
                    <a:satOff val="-20754"/>
                    <a:lumOff val="-16738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tv3</a:t>
            </a:r>
          </a:p>
        </p:txBody>
      </p:sp>
      <p:graphicFrame>
        <p:nvGraphicFramePr>
          <p:cNvPr id="508" name="Table 1-2-3-1-2"/>
          <p:cNvGraphicFramePr/>
          <p:nvPr/>
        </p:nvGraphicFramePr>
        <p:xfrm>
          <a:off x="4539145" y="10156903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09" name="+"/>
          <p:cNvSpPr txBox="1"/>
          <p:nvPr/>
        </p:nvSpPr>
        <p:spPr>
          <a:xfrm>
            <a:off x="8282970" y="6025482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10" name="+"/>
          <p:cNvSpPr txBox="1"/>
          <p:nvPr/>
        </p:nvSpPr>
        <p:spPr>
          <a:xfrm>
            <a:off x="6286406" y="8106334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11" name="+"/>
          <p:cNvSpPr txBox="1"/>
          <p:nvPr/>
        </p:nvSpPr>
        <p:spPr>
          <a:xfrm>
            <a:off x="8624486" y="10782045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6">
                    <a:satOff val="-20754"/>
                    <a:lumOff val="-1673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Instead, we can do th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Instead, we can do this</a:t>
            </a:r>
          </a:p>
        </p:txBody>
      </p:sp>
      <p:sp>
        <p:nvSpPr>
          <p:cNvPr id="517" name="Gradual application of tv1, tv2 and tv3 on pt will degrade performance of ft on tasks T1, T2 and T3. A ctv will have potential to perform well on these tasks."/>
          <p:cNvSpPr txBox="1"/>
          <p:nvPr/>
        </p:nvSpPr>
        <p:spPr>
          <a:xfrm>
            <a:off x="11544386" y="2862591"/>
            <a:ext cx="12148123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1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Gradual application of tv1, tv2 and tv3 on pt will degrade performance of ft on tasks T1, T2 and T3. A ctv will have potential to perform well on these tasks.</a:t>
            </a:r>
          </a:p>
        </p:txBody>
      </p:sp>
      <p:sp>
        <p:nvSpPr>
          <p:cNvPr id="518" name="Our full H0:"/>
          <p:cNvSpPr txBox="1"/>
          <p:nvPr/>
        </p:nvSpPr>
        <p:spPr>
          <a:xfrm>
            <a:off x="5950438" y="3078491"/>
            <a:ext cx="5313541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93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Our full H</a:t>
            </a:r>
            <a:r>
              <a:rPr sz="7000"/>
              <a:t>0</a:t>
            </a:r>
            <a:r>
              <a:t>:</a:t>
            </a:r>
          </a:p>
        </p:txBody>
      </p:sp>
      <p:sp>
        <p:nvSpPr>
          <p:cNvPr id="519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0" name="tv2"/>
          <p:cNvSpPr txBox="1"/>
          <p:nvPr/>
        </p:nvSpPr>
        <p:spPr>
          <a:xfrm>
            <a:off x="71958" y="7080763"/>
            <a:ext cx="1258232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tv2</a:t>
            </a:r>
          </a:p>
        </p:txBody>
      </p:sp>
      <p:graphicFrame>
        <p:nvGraphicFramePr>
          <p:cNvPr id="521" name="Table 1-2-3-1-1"/>
          <p:cNvGraphicFramePr/>
          <p:nvPr/>
        </p:nvGraphicFramePr>
        <p:xfrm>
          <a:off x="1440098" y="6212601"/>
          <a:ext cx="5091901" cy="50869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22" name="tv1"/>
          <p:cNvSpPr txBox="1"/>
          <p:nvPr/>
        </p:nvSpPr>
        <p:spPr>
          <a:xfrm>
            <a:off x="101631" y="3813650"/>
            <a:ext cx="119888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tv1</a:t>
            </a:r>
          </a:p>
        </p:txBody>
      </p:sp>
      <p:graphicFrame>
        <p:nvGraphicFramePr>
          <p:cNvPr id="523" name="Table 1-2-3-1"/>
          <p:cNvGraphicFramePr/>
          <p:nvPr/>
        </p:nvGraphicFramePr>
        <p:xfrm>
          <a:off x="1440098" y="2804000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24" name="tv3"/>
          <p:cNvSpPr txBox="1"/>
          <p:nvPr/>
        </p:nvSpPr>
        <p:spPr>
          <a:xfrm>
            <a:off x="71276" y="10635995"/>
            <a:ext cx="125959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6">
                    <a:satOff val="-20754"/>
                    <a:lumOff val="-16738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tv3</a:t>
            </a:r>
          </a:p>
        </p:txBody>
      </p:sp>
      <p:graphicFrame>
        <p:nvGraphicFramePr>
          <p:cNvPr id="525" name="Table 1-2-3-1-2"/>
          <p:cNvGraphicFramePr/>
          <p:nvPr/>
        </p:nvGraphicFramePr>
        <p:xfrm>
          <a:off x="1440098" y="9626345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Instead, we can do th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Instead, we can do this</a:t>
            </a:r>
          </a:p>
        </p:txBody>
      </p:sp>
      <p:graphicFrame>
        <p:nvGraphicFramePr>
          <p:cNvPr id="528" name="Table 1-2-1-1"/>
          <p:cNvGraphicFramePr/>
          <p:nvPr/>
        </p:nvGraphicFramePr>
        <p:xfrm>
          <a:off x="7586099" y="6425796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16844"/>
                        <a:lumOff val="-307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solidFill>
                            <a:srgbClr val="FFFFFF"/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16844"/>
                        <a:lumOff val="-307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16844"/>
                        <a:lumOff val="-307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solidFill>
                            <a:srgbClr val="FFFFFF"/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16844"/>
                        <a:lumOff val="-307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29" name="Gradual application of tv1, tv2 and tv3 on pt will degrade performance of ft on tasks T1, T2 and T3. A ctv will have potential to perform well on these tasks."/>
          <p:cNvSpPr txBox="1"/>
          <p:nvPr/>
        </p:nvSpPr>
        <p:spPr>
          <a:xfrm>
            <a:off x="11544386" y="2862591"/>
            <a:ext cx="12148123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1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Gradual application of tv1, tv2 and tv3 on pt will degrade performance of ft on tasks T1, T2 and T3. A ctv will have potential to perform well on these tasks.</a:t>
            </a:r>
          </a:p>
        </p:txBody>
      </p:sp>
      <p:sp>
        <p:nvSpPr>
          <p:cNvPr id="530" name="Our full H0:"/>
          <p:cNvSpPr txBox="1"/>
          <p:nvPr/>
        </p:nvSpPr>
        <p:spPr>
          <a:xfrm>
            <a:off x="5950438" y="3078491"/>
            <a:ext cx="5313541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93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Our full H</a:t>
            </a:r>
            <a:r>
              <a:rPr sz="7000"/>
              <a:t>0</a:t>
            </a:r>
            <a:r>
              <a:t>:</a:t>
            </a:r>
          </a:p>
        </p:txBody>
      </p:sp>
      <p:sp>
        <p:nvSpPr>
          <p:cNvPr id="531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5" name="Connection Line"/>
          <p:cNvSpPr/>
          <p:nvPr/>
        </p:nvSpPr>
        <p:spPr>
          <a:xfrm>
            <a:off x="4786969" y="4265033"/>
            <a:ext cx="2741447" cy="1978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7357" y="10432"/>
                  <a:pt x="10157" y="3232"/>
                  <a:pt x="0" y="0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46" name="Connection Line"/>
          <p:cNvSpPr/>
          <p:nvPr/>
        </p:nvSpPr>
        <p:spPr>
          <a:xfrm>
            <a:off x="4746228" y="7771285"/>
            <a:ext cx="2715337" cy="14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889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47" name="Connection Line"/>
          <p:cNvSpPr/>
          <p:nvPr/>
        </p:nvSpPr>
        <p:spPr>
          <a:xfrm>
            <a:off x="4657056" y="9738767"/>
            <a:ext cx="2823849" cy="1504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6260" y="12293"/>
                  <a:pt x="9060" y="19493"/>
                  <a:pt x="0" y="21600"/>
                </a:cubicBezTo>
              </a:path>
            </a:pathLst>
          </a:cu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35" name="tv2"/>
          <p:cNvSpPr txBox="1"/>
          <p:nvPr/>
        </p:nvSpPr>
        <p:spPr>
          <a:xfrm>
            <a:off x="71958" y="7080763"/>
            <a:ext cx="1258232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tv2</a:t>
            </a:r>
          </a:p>
        </p:txBody>
      </p:sp>
      <p:graphicFrame>
        <p:nvGraphicFramePr>
          <p:cNvPr id="536" name="Table 1-2-3-1-1"/>
          <p:cNvGraphicFramePr/>
          <p:nvPr/>
        </p:nvGraphicFramePr>
        <p:xfrm>
          <a:off x="1440098" y="6212601"/>
          <a:ext cx="5091901" cy="50869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37" name="tv1"/>
          <p:cNvSpPr txBox="1"/>
          <p:nvPr/>
        </p:nvSpPr>
        <p:spPr>
          <a:xfrm>
            <a:off x="101631" y="3813650"/>
            <a:ext cx="119888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tv1</a:t>
            </a:r>
          </a:p>
        </p:txBody>
      </p:sp>
      <p:graphicFrame>
        <p:nvGraphicFramePr>
          <p:cNvPr id="538" name="Table 1-2-3-1"/>
          <p:cNvGraphicFramePr/>
          <p:nvPr/>
        </p:nvGraphicFramePr>
        <p:xfrm>
          <a:off x="1440098" y="2804000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39" name="tv3"/>
          <p:cNvSpPr txBox="1"/>
          <p:nvPr/>
        </p:nvSpPr>
        <p:spPr>
          <a:xfrm>
            <a:off x="71276" y="10635995"/>
            <a:ext cx="125959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6">
                    <a:satOff val="-20754"/>
                    <a:lumOff val="-16738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tv3</a:t>
            </a:r>
          </a:p>
        </p:txBody>
      </p:sp>
      <p:graphicFrame>
        <p:nvGraphicFramePr>
          <p:cNvPr id="540" name="Table 1-2-3-1-2"/>
          <p:cNvGraphicFramePr/>
          <p:nvPr/>
        </p:nvGraphicFramePr>
        <p:xfrm>
          <a:off x="1440098" y="9626345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41" name="ctv"/>
          <p:cNvSpPr txBox="1"/>
          <p:nvPr/>
        </p:nvSpPr>
        <p:spPr>
          <a:xfrm>
            <a:off x="8589505" y="5429901"/>
            <a:ext cx="1168190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ctv</a:t>
            </a:r>
          </a:p>
        </p:txBody>
      </p:sp>
      <p:sp>
        <p:nvSpPr>
          <p:cNvPr id="542" name="+"/>
          <p:cNvSpPr txBox="1"/>
          <p:nvPr/>
        </p:nvSpPr>
        <p:spPr>
          <a:xfrm>
            <a:off x="5941897" y="4889611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43" name="+"/>
          <p:cNvSpPr txBox="1"/>
          <p:nvPr/>
        </p:nvSpPr>
        <p:spPr>
          <a:xfrm>
            <a:off x="5686678" y="7019689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44" name="+"/>
          <p:cNvSpPr txBox="1"/>
          <p:nvPr/>
        </p:nvSpPr>
        <p:spPr>
          <a:xfrm>
            <a:off x="5686678" y="10144857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6">
                    <a:satOff val="-20754"/>
                    <a:lumOff val="-1673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Instead, we can do th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Instead, we can do this</a:t>
            </a:r>
          </a:p>
        </p:txBody>
      </p:sp>
      <p:sp>
        <p:nvSpPr>
          <p:cNvPr id="550" name="="/>
          <p:cNvSpPr txBox="1"/>
          <p:nvPr/>
        </p:nvSpPr>
        <p:spPr>
          <a:xfrm>
            <a:off x="16413302" y="7011432"/>
            <a:ext cx="8763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=</a:t>
            </a:r>
          </a:p>
        </p:txBody>
      </p:sp>
      <p:graphicFrame>
        <p:nvGraphicFramePr>
          <p:cNvPr id="551" name="Table 1-2-1-1"/>
          <p:cNvGraphicFramePr/>
          <p:nvPr/>
        </p:nvGraphicFramePr>
        <p:xfrm>
          <a:off x="7586099" y="6425796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solidFill>
                            <a:srgbClr val="FFFFFF"/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16844"/>
                        <a:lumOff val="-307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solidFill>
                            <a:srgbClr val="FFFFFF"/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16844"/>
                        <a:lumOff val="-307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solidFill>
                            <a:srgbClr val="FFFFFF"/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16844"/>
                        <a:lumOff val="-307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16844"/>
                        <a:lumOff val="-307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52" name="Gradual application of tv1, tv2 and tv3 on pt will degrade performance of ft on tasks T1, T2 and T3. A ctv will have potential to perform well on these tasks."/>
          <p:cNvSpPr txBox="1"/>
          <p:nvPr/>
        </p:nvSpPr>
        <p:spPr>
          <a:xfrm>
            <a:off x="11544386" y="2862591"/>
            <a:ext cx="12148123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1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Gradual application of tv1, tv2 and tv3 on pt will degrade performance of ft on tasks T1, T2 and T3. A ctv will have potential to perform well on these tasks.</a:t>
            </a:r>
          </a:p>
        </p:txBody>
      </p:sp>
      <p:sp>
        <p:nvSpPr>
          <p:cNvPr id="553" name="Our full H0:"/>
          <p:cNvSpPr txBox="1"/>
          <p:nvPr/>
        </p:nvSpPr>
        <p:spPr>
          <a:xfrm>
            <a:off x="5950438" y="3078491"/>
            <a:ext cx="5313541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93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Our full H</a:t>
            </a:r>
            <a:r>
              <a:rPr sz="7000"/>
              <a:t>0</a:t>
            </a:r>
            <a:r>
              <a:t>:</a:t>
            </a:r>
          </a:p>
        </p:txBody>
      </p:sp>
      <p:sp>
        <p:nvSpPr>
          <p:cNvPr id="554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4" name="Connection Line"/>
          <p:cNvSpPr/>
          <p:nvPr/>
        </p:nvSpPr>
        <p:spPr>
          <a:xfrm>
            <a:off x="4786969" y="4265033"/>
            <a:ext cx="2741447" cy="1978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7357" y="10432"/>
                  <a:pt x="10157" y="3232"/>
                  <a:pt x="0" y="0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75" name="Connection Line"/>
          <p:cNvSpPr/>
          <p:nvPr/>
        </p:nvSpPr>
        <p:spPr>
          <a:xfrm>
            <a:off x="4746228" y="7771285"/>
            <a:ext cx="2715337" cy="14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889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76" name="Connection Line"/>
          <p:cNvSpPr/>
          <p:nvPr/>
        </p:nvSpPr>
        <p:spPr>
          <a:xfrm>
            <a:off x="4657056" y="9738767"/>
            <a:ext cx="2823849" cy="1504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6260" y="12293"/>
                  <a:pt x="9060" y="19493"/>
                  <a:pt x="0" y="21600"/>
                </a:cubicBezTo>
              </a:path>
            </a:pathLst>
          </a:cu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58" name="tv2"/>
          <p:cNvSpPr txBox="1"/>
          <p:nvPr/>
        </p:nvSpPr>
        <p:spPr>
          <a:xfrm>
            <a:off x="71958" y="7080763"/>
            <a:ext cx="1258232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tv2</a:t>
            </a:r>
          </a:p>
        </p:txBody>
      </p:sp>
      <p:graphicFrame>
        <p:nvGraphicFramePr>
          <p:cNvPr id="559" name="Table 1-2-3-1-1"/>
          <p:cNvGraphicFramePr/>
          <p:nvPr/>
        </p:nvGraphicFramePr>
        <p:xfrm>
          <a:off x="1440098" y="6212601"/>
          <a:ext cx="5091901" cy="50869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60" name="tv1"/>
          <p:cNvSpPr txBox="1"/>
          <p:nvPr/>
        </p:nvSpPr>
        <p:spPr>
          <a:xfrm>
            <a:off x="101631" y="3813650"/>
            <a:ext cx="119888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tv1</a:t>
            </a:r>
          </a:p>
        </p:txBody>
      </p:sp>
      <p:graphicFrame>
        <p:nvGraphicFramePr>
          <p:cNvPr id="561" name="Table 1-2-3-1"/>
          <p:cNvGraphicFramePr/>
          <p:nvPr/>
        </p:nvGraphicFramePr>
        <p:xfrm>
          <a:off x="1440098" y="2804000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62" name="tv3"/>
          <p:cNvSpPr txBox="1"/>
          <p:nvPr/>
        </p:nvSpPr>
        <p:spPr>
          <a:xfrm>
            <a:off x="71276" y="10635995"/>
            <a:ext cx="125959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6">
                    <a:satOff val="-20754"/>
                    <a:lumOff val="-16738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tv3</a:t>
            </a:r>
          </a:p>
        </p:txBody>
      </p:sp>
      <p:graphicFrame>
        <p:nvGraphicFramePr>
          <p:cNvPr id="563" name="Table 1-2-3-1-2"/>
          <p:cNvGraphicFramePr/>
          <p:nvPr/>
        </p:nvGraphicFramePr>
        <p:xfrm>
          <a:off x="1440098" y="9626345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64" name="ctv"/>
          <p:cNvSpPr txBox="1"/>
          <p:nvPr/>
        </p:nvSpPr>
        <p:spPr>
          <a:xfrm>
            <a:off x="8589505" y="5429901"/>
            <a:ext cx="1168190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nnai MN Regular"/>
                <a:ea typeface="Annai MN Regular"/>
                <a:cs typeface="Annai MN Regular"/>
                <a:sym typeface="Annai MN Regular"/>
              </a:defRPr>
            </a:lvl1pPr>
          </a:lstStyle>
          <a:p>
            <a:pPr/>
            <a:r>
              <a:t>ctv</a:t>
            </a:r>
          </a:p>
        </p:txBody>
      </p:sp>
      <p:graphicFrame>
        <p:nvGraphicFramePr>
          <p:cNvPr id="565" name="Table 1-5"/>
          <p:cNvGraphicFramePr/>
          <p:nvPr/>
        </p:nvGraphicFramePr>
        <p:xfrm>
          <a:off x="12739905" y="6425796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66" name="+"/>
          <p:cNvSpPr txBox="1"/>
          <p:nvPr/>
        </p:nvSpPr>
        <p:spPr>
          <a:xfrm>
            <a:off x="11365209" y="7011432"/>
            <a:ext cx="8763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+</a:t>
            </a:r>
          </a:p>
        </p:txBody>
      </p:sp>
      <p:graphicFrame>
        <p:nvGraphicFramePr>
          <p:cNvPr id="567" name="Table 1-2-1-1-1"/>
          <p:cNvGraphicFramePr/>
          <p:nvPr/>
        </p:nvGraphicFramePr>
        <p:xfrm>
          <a:off x="17887360" y="6425796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16844"/>
                        <a:lumOff val="-307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solidFill>
                            <a:srgbClr val="FFFFFF"/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16844"/>
                        <a:lumOff val="-307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solidFill>
                            <a:srgbClr val="FFFFFF"/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16844"/>
                        <a:lumOff val="-307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solidFill>
                            <a:srgbClr val="FFFFFF"/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16844"/>
                        <a:lumOff val="-307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8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-20754"/>
                        <a:lumOff val="-167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pic>
        <p:nvPicPr>
          <p:cNvPr id="5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93245" y="6206251"/>
            <a:ext cx="3187701" cy="3187701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Pre-trained model (pt)"/>
          <p:cNvSpPr txBox="1"/>
          <p:nvPr/>
        </p:nvSpPr>
        <p:spPr>
          <a:xfrm>
            <a:off x="12256975" y="5709301"/>
            <a:ext cx="41408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 (pt)</a:t>
            </a:r>
          </a:p>
        </p:txBody>
      </p:sp>
      <p:sp>
        <p:nvSpPr>
          <p:cNvPr id="570" name="Fine-tuned model (ft)"/>
          <p:cNvSpPr txBox="1"/>
          <p:nvPr/>
        </p:nvSpPr>
        <p:spPr>
          <a:xfrm>
            <a:off x="17494499" y="5709301"/>
            <a:ext cx="396072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Fine-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tuned</a:t>
            </a:r>
            <a:r>
              <a:t> </a:t>
            </a:r>
            <a:r>
              <a:rPr>
                <a:solidFill>
                  <a:schemeClr val="accent6">
                    <a:satOff val="-20754"/>
                    <a:lumOff val="-16738"/>
                  </a:schemeClr>
                </a:solidFill>
              </a:rPr>
              <a:t>model (ft)</a:t>
            </a:r>
          </a:p>
        </p:txBody>
      </p:sp>
      <p:sp>
        <p:nvSpPr>
          <p:cNvPr id="571" name="+"/>
          <p:cNvSpPr txBox="1"/>
          <p:nvPr/>
        </p:nvSpPr>
        <p:spPr>
          <a:xfrm>
            <a:off x="5941897" y="4889611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72" name="+"/>
          <p:cNvSpPr txBox="1"/>
          <p:nvPr/>
        </p:nvSpPr>
        <p:spPr>
          <a:xfrm>
            <a:off x="5686678" y="7019689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73" name="+"/>
          <p:cNvSpPr txBox="1"/>
          <p:nvPr/>
        </p:nvSpPr>
        <p:spPr>
          <a:xfrm>
            <a:off x="5686678" y="10144857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6">
                    <a:satOff val="-20754"/>
                    <a:lumOff val="-1673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vailability of pre-trained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Availability of pre-trained models</a:t>
            </a:r>
          </a:p>
        </p:txBody>
      </p:sp>
      <p:graphicFrame>
        <p:nvGraphicFramePr>
          <p:cNvPr id="164" name="Table 1-1"/>
          <p:cNvGraphicFramePr/>
          <p:nvPr/>
        </p:nvGraphicFramePr>
        <p:xfrm>
          <a:off x="2878561" y="423064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5" name="Vision"/>
          <p:cNvSpPr txBox="1"/>
          <p:nvPr/>
        </p:nvSpPr>
        <p:spPr>
          <a:xfrm>
            <a:off x="3787196" y="3482156"/>
            <a:ext cx="135773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152895"/>
                    <a:lumOff val="1236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Vision</a:t>
            </a:r>
          </a:p>
        </p:txBody>
      </p:sp>
      <p:sp>
        <p:nvSpPr>
          <p:cNvPr id="166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equence of Fine-tuning Models is Import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Sequence of Fine-tuning Models is Important</a:t>
            </a:r>
          </a:p>
        </p:txBody>
      </p:sp>
      <p:sp>
        <p:nvSpPr>
          <p:cNvPr id="579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0" name="Original training data…"/>
          <p:cNvSpPr txBox="1"/>
          <p:nvPr/>
        </p:nvSpPr>
        <p:spPr>
          <a:xfrm>
            <a:off x="14163050" y="6851865"/>
            <a:ext cx="582411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Original </a:t>
            </a:r>
            <a:r>
              <a:rPr sz="3600"/>
              <a:t>training</a:t>
            </a:r>
            <a:r>
              <a:t> data</a:t>
            </a:r>
          </a:p>
          <a:p>
            <a:pPr algn="l">
              <a:defRPr sz="33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60000 images</a:t>
            </a:r>
          </a:p>
        </p:txBody>
      </p:sp>
      <p:sp>
        <p:nvSpPr>
          <p:cNvPr id="581" name="T1…"/>
          <p:cNvSpPr txBox="1"/>
          <p:nvPr/>
        </p:nvSpPr>
        <p:spPr>
          <a:xfrm>
            <a:off x="12434652" y="10472653"/>
            <a:ext cx="7848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T1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582" name="We had set aside data…"/>
          <p:cNvSpPr txBox="1"/>
          <p:nvPr/>
        </p:nvSpPr>
        <p:spPr>
          <a:xfrm>
            <a:off x="3040613" y="3822737"/>
            <a:ext cx="6995992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We had set aside data</a:t>
            </a:r>
          </a:p>
          <a:p>
            <a:pPr algn="l">
              <a:defRPr sz="41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for T1, T2 and T3 in</a:t>
            </a:r>
          </a:p>
          <a:p>
            <a:pPr algn="l">
              <a:defRPr sz="41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the very beginning.</a:t>
            </a:r>
          </a:p>
        </p:txBody>
      </p:sp>
      <p:sp>
        <p:nvSpPr>
          <p:cNvPr id="583" name="Remaining data…"/>
          <p:cNvSpPr txBox="1"/>
          <p:nvPr/>
        </p:nvSpPr>
        <p:spPr>
          <a:xfrm>
            <a:off x="17180477" y="8679570"/>
            <a:ext cx="5824111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Remaining data</a:t>
            </a:r>
          </a:p>
          <a:p>
            <a:pPr algn="l">
              <a:defRPr sz="30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for pre-training</a:t>
            </a:r>
          </a:p>
          <a:p>
            <a:pPr algn="l">
              <a:defRPr sz="30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57,000 images</a:t>
            </a:r>
          </a:p>
        </p:txBody>
      </p:sp>
      <p:sp>
        <p:nvSpPr>
          <p:cNvPr id="584" name="Text Document"/>
          <p:cNvSpPr/>
          <p:nvPr/>
        </p:nvSpPr>
        <p:spPr>
          <a:xfrm>
            <a:off x="16005067" y="8872617"/>
            <a:ext cx="1016001" cy="1315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85" name="Text Document"/>
          <p:cNvSpPr/>
          <p:nvPr/>
        </p:nvSpPr>
        <p:spPr>
          <a:xfrm>
            <a:off x="12558255" y="9701340"/>
            <a:ext cx="519774" cy="673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86" name="T2…"/>
          <p:cNvSpPr txBox="1"/>
          <p:nvPr/>
        </p:nvSpPr>
        <p:spPr>
          <a:xfrm>
            <a:off x="13367212" y="10472653"/>
            <a:ext cx="7848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T2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587" name="Text Document"/>
          <p:cNvSpPr/>
          <p:nvPr/>
        </p:nvSpPr>
        <p:spPr>
          <a:xfrm>
            <a:off x="13499755" y="9717021"/>
            <a:ext cx="519775" cy="673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88" name="T3…"/>
          <p:cNvSpPr txBox="1"/>
          <p:nvPr/>
        </p:nvSpPr>
        <p:spPr>
          <a:xfrm>
            <a:off x="14299772" y="10472653"/>
            <a:ext cx="7848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T3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589" name="Text Document"/>
          <p:cNvSpPr/>
          <p:nvPr/>
        </p:nvSpPr>
        <p:spPr>
          <a:xfrm>
            <a:off x="14441256" y="9717021"/>
            <a:ext cx="519774" cy="673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90" name="Text Document"/>
          <p:cNvSpPr/>
          <p:nvPr/>
        </p:nvSpPr>
        <p:spPr>
          <a:xfrm>
            <a:off x="12836316" y="6772180"/>
            <a:ext cx="1143001" cy="1480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95" name="Connection Line"/>
          <p:cNvSpPr/>
          <p:nvPr/>
        </p:nvSpPr>
        <p:spPr>
          <a:xfrm>
            <a:off x="12758632" y="8295678"/>
            <a:ext cx="216014" cy="1361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44" h="21600" fill="norm" stroke="1" extrusionOk="0">
                <a:moveTo>
                  <a:pt x="18044" y="0"/>
                </a:moveTo>
                <a:cubicBezTo>
                  <a:pt x="1676" y="6777"/>
                  <a:pt x="-3556" y="13977"/>
                  <a:pt x="2347" y="2160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96" name="Connection Line"/>
          <p:cNvSpPr/>
          <p:nvPr/>
        </p:nvSpPr>
        <p:spPr>
          <a:xfrm>
            <a:off x="13419546" y="8300380"/>
            <a:ext cx="278130" cy="136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97" name="Connection Line"/>
          <p:cNvSpPr/>
          <p:nvPr/>
        </p:nvSpPr>
        <p:spPr>
          <a:xfrm>
            <a:off x="13794738" y="8300217"/>
            <a:ext cx="809921" cy="1345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9324" y="6408"/>
                  <a:pt x="16524" y="13608"/>
                  <a:pt x="21600" y="2160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98" name="Connection Line"/>
          <p:cNvSpPr/>
          <p:nvPr/>
        </p:nvSpPr>
        <p:spPr>
          <a:xfrm>
            <a:off x="14031967" y="8091137"/>
            <a:ext cx="1942096" cy="1415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6940" y="11822"/>
                  <a:pt x="14140" y="19022"/>
                  <a:pt x="21600" y="2160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equence of Fine-tuning Models is Import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Sequence of Fine-tuning Models is Important</a:t>
            </a:r>
          </a:p>
        </p:txBody>
      </p:sp>
      <p:sp>
        <p:nvSpPr>
          <p:cNvPr id="601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2" name="We first fine-tuned with combined data for T1, T2 and T3."/>
          <p:cNvSpPr txBox="1"/>
          <p:nvPr/>
        </p:nvSpPr>
        <p:spPr>
          <a:xfrm>
            <a:off x="4802582" y="5567093"/>
            <a:ext cx="1506377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We first fine-tuned with combined data for T1, T2 and T3.</a:t>
            </a:r>
          </a:p>
        </p:txBody>
      </p:sp>
      <p:sp>
        <p:nvSpPr>
          <p:cNvPr id="603" name="ftcomb = trainT1+T2+T3(pt)"/>
          <p:cNvSpPr txBox="1"/>
          <p:nvPr/>
        </p:nvSpPr>
        <p:spPr>
          <a:xfrm>
            <a:off x="8640807" y="6482706"/>
            <a:ext cx="710238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ft</a:t>
            </a:r>
            <a:r>
              <a:rPr sz="2400"/>
              <a:t>comb</a:t>
            </a:r>
            <a:r>
              <a:t> = train</a:t>
            </a:r>
            <a:r>
              <a:rPr sz="2400"/>
              <a:t>T1+T2+T3</a:t>
            </a:r>
            <a:r>
              <a:t>(pt)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equence of Fine-tuning Models is Import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Sequence of Fine-tuning Models is Important</a:t>
            </a:r>
          </a:p>
        </p:txBody>
      </p:sp>
      <p:sp>
        <p:nvSpPr>
          <p:cNvPr id="606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7" name="We first fine-tuned with combined data for T1, T2 and T3."/>
          <p:cNvSpPr txBox="1"/>
          <p:nvPr/>
        </p:nvSpPr>
        <p:spPr>
          <a:xfrm>
            <a:off x="4225385" y="4303603"/>
            <a:ext cx="1506377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We first fine-tuned with combined data for T1, T2 and T3.</a:t>
            </a:r>
          </a:p>
        </p:txBody>
      </p:sp>
      <p:sp>
        <p:nvSpPr>
          <p:cNvPr id="608" name="ftcomb = trainT1+T2+T3(pt)"/>
          <p:cNvSpPr txBox="1"/>
          <p:nvPr/>
        </p:nvSpPr>
        <p:spPr>
          <a:xfrm>
            <a:off x="8063611" y="5219216"/>
            <a:ext cx="710238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ft</a:t>
            </a:r>
            <a:r>
              <a:rPr sz="2400"/>
              <a:t>comb</a:t>
            </a:r>
            <a:r>
              <a:t> = train</a:t>
            </a:r>
            <a:r>
              <a:rPr sz="2400"/>
              <a:t>T1+T2+T3</a:t>
            </a:r>
            <a:r>
              <a:t>(pt)</a:t>
            </a:r>
          </a:p>
        </p:txBody>
      </p:sp>
      <p:sp>
        <p:nvSpPr>
          <p:cNvPr id="609" name="Then we fine-tuned with data for T1, T2 and T3 one after another."/>
          <p:cNvSpPr txBox="1"/>
          <p:nvPr/>
        </p:nvSpPr>
        <p:spPr>
          <a:xfrm>
            <a:off x="3598672" y="7899157"/>
            <a:ext cx="174715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Then we fine-tuned with data for T1, T2 and T3 one after another.</a:t>
            </a:r>
          </a:p>
        </p:txBody>
      </p:sp>
      <p:sp>
        <p:nvSpPr>
          <p:cNvPr id="610" name="ftT1,T2,T3 = trainT3(trainT2(trainT1(pt)))"/>
          <p:cNvSpPr txBox="1"/>
          <p:nvPr/>
        </p:nvSpPr>
        <p:spPr>
          <a:xfrm>
            <a:off x="6057627" y="9018971"/>
            <a:ext cx="1226874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ft</a:t>
            </a:r>
            <a:r>
              <a:rPr sz="2400"/>
              <a:t>T1,T2,T3</a:t>
            </a:r>
            <a:r>
              <a:t> = train</a:t>
            </a:r>
            <a:r>
              <a:rPr sz="2400"/>
              <a:t>T3</a:t>
            </a:r>
            <a:r>
              <a:t>(train</a:t>
            </a:r>
            <a:r>
              <a:rPr sz="2400"/>
              <a:t>T2</a:t>
            </a:r>
            <a:r>
              <a:t>(train</a:t>
            </a:r>
            <a:r>
              <a:rPr sz="2400"/>
              <a:t>T1</a:t>
            </a:r>
            <a:r>
              <a:t>(pt)))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equence of Fine-tuning Models is Import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Sequence of Fine-tuning Models is Important</a:t>
            </a:r>
          </a:p>
        </p:txBody>
      </p:sp>
      <p:sp>
        <p:nvSpPr>
          <p:cNvPr id="613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4" name="We first fine-tuned with combined data for T1, T2 and T3."/>
          <p:cNvSpPr txBox="1"/>
          <p:nvPr/>
        </p:nvSpPr>
        <p:spPr>
          <a:xfrm>
            <a:off x="4660112" y="3667155"/>
            <a:ext cx="1506377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We first fine-tuned with combined data for T1, T2 and T3.</a:t>
            </a:r>
          </a:p>
        </p:txBody>
      </p:sp>
      <p:sp>
        <p:nvSpPr>
          <p:cNvPr id="615" name="ftcomb = trainT1+T2+T3(pt)"/>
          <p:cNvSpPr txBox="1"/>
          <p:nvPr/>
        </p:nvSpPr>
        <p:spPr>
          <a:xfrm>
            <a:off x="8498337" y="4582768"/>
            <a:ext cx="710238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ft</a:t>
            </a:r>
            <a:r>
              <a:rPr sz="2400"/>
              <a:t>comb</a:t>
            </a:r>
            <a:r>
              <a:t> = train</a:t>
            </a:r>
            <a:r>
              <a:rPr sz="2400"/>
              <a:t>T1+T2+T3</a:t>
            </a:r>
            <a:r>
              <a:t>(pt)</a:t>
            </a:r>
          </a:p>
        </p:txBody>
      </p:sp>
      <p:sp>
        <p:nvSpPr>
          <p:cNvPr id="616" name="Then we fine-tuned with data for T1, T2 and T3 one after another."/>
          <p:cNvSpPr txBox="1"/>
          <p:nvPr/>
        </p:nvSpPr>
        <p:spPr>
          <a:xfrm>
            <a:off x="3456203" y="5999219"/>
            <a:ext cx="174715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Then we fine-tuned with data for T1, T2 and T3 one after another.</a:t>
            </a:r>
          </a:p>
        </p:txBody>
      </p:sp>
      <p:sp>
        <p:nvSpPr>
          <p:cNvPr id="617" name="ftT1,T2,T3 = trainT3(trainT2(trainT1(pt)))"/>
          <p:cNvSpPr txBox="1"/>
          <p:nvPr/>
        </p:nvSpPr>
        <p:spPr>
          <a:xfrm>
            <a:off x="5915157" y="7119033"/>
            <a:ext cx="1226874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ft</a:t>
            </a:r>
            <a:r>
              <a:rPr sz="2400"/>
              <a:t>T1,T2,T3</a:t>
            </a:r>
            <a:r>
              <a:t> = train</a:t>
            </a:r>
            <a:r>
              <a:rPr sz="2400"/>
              <a:t>T3</a:t>
            </a:r>
            <a:r>
              <a:t>(train</a:t>
            </a:r>
            <a:r>
              <a:rPr sz="2400"/>
              <a:t>T2</a:t>
            </a:r>
            <a:r>
              <a:t>(train</a:t>
            </a:r>
            <a:r>
              <a:rPr sz="2400"/>
              <a:t>T1</a:t>
            </a:r>
            <a:r>
              <a:t>(pt)))</a:t>
            </a:r>
          </a:p>
        </p:txBody>
      </p:sp>
      <p:sp>
        <p:nvSpPr>
          <p:cNvPr id="618" name="Using different experiment setups we repeatedly found that"/>
          <p:cNvSpPr txBox="1"/>
          <p:nvPr/>
        </p:nvSpPr>
        <p:spPr>
          <a:xfrm>
            <a:off x="4249860" y="8842516"/>
            <a:ext cx="16078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Using different experiment setups we repeatedly found that</a:t>
            </a:r>
          </a:p>
        </p:txBody>
      </p:sp>
      <p:sp>
        <p:nvSpPr>
          <p:cNvPr id="619" name="accuracy(ftcomb) &gt; accuracy(ftT1,T2,T3)"/>
          <p:cNvSpPr txBox="1"/>
          <p:nvPr/>
        </p:nvSpPr>
        <p:spPr>
          <a:xfrm>
            <a:off x="5895203" y="9807698"/>
            <a:ext cx="118994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accuracy(ft</a:t>
            </a:r>
            <a:r>
              <a:rPr sz="2400"/>
              <a:t>comb</a:t>
            </a:r>
            <a:r>
              <a:t>) &gt; accuracy(ft</a:t>
            </a:r>
            <a:r>
              <a:rPr sz="2400"/>
              <a:t>T1,T2,T3</a:t>
            </a:r>
            <a:r>
              <a:t>) </a:t>
            </a:r>
          </a:p>
        </p:txBody>
      </p:sp>
      <p:sp>
        <p:nvSpPr>
          <p:cNvPr id="620" name="Rectangle"/>
          <p:cNvSpPr/>
          <p:nvPr/>
        </p:nvSpPr>
        <p:spPr>
          <a:xfrm>
            <a:off x="4038142" y="8613916"/>
            <a:ext cx="16502247" cy="2405651"/>
          </a:xfrm>
          <a:prstGeom prst="rect">
            <a:avLst/>
          </a:pr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roposed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Proposed Method</a:t>
            </a:r>
          </a:p>
        </p:txBody>
      </p:sp>
      <p:sp>
        <p:nvSpPr>
          <p:cNvPr id="623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24" name="Sequence (5).png" descr="Sequence (5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9221" y="2693583"/>
            <a:ext cx="18538505" cy="10961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627" name="done-presentation-any.jpg" descr="done-presentation-an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9033" y="-6099"/>
            <a:ext cx="15085934" cy="13728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vailability of pre-trained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Availability of pre-trained models</a:t>
            </a:r>
          </a:p>
        </p:txBody>
      </p:sp>
      <p:graphicFrame>
        <p:nvGraphicFramePr>
          <p:cNvPr id="169" name="Table 1-4"/>
          <p:cNvGraphicFramePr/>
          <p:nvPr/>
        </p:nvGraphicFramePr>
        <p:xfrm>
          <a:off x="2878561" y="9413981"/>
          <a:ext cx="2555605" cy="25493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0" name="Speech"/>
          <p:cNvSpPr txBox="1"/>
          <p:nvPr/>
        </p:nvSpPr>
        <p:spPr>
          <a:xfrm>
            <a:off x="3696333" y="8643520"/>
            <a:ext cx="15394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Speech</a:t>
            </a:r>
          </a:p>
        </p:txBody>
      </p:sp>
      <p:sp>
        <p:nvSpPr>
          <p:cNvPr id="171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72" name="Table 1-1"/>
          <p:cNvGraphicFramePr/>
          <p:nvPr/>
        </p:nvGraphicFramePr>
        <p:xfrm>
          <a:off x="2878561" y="423064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3" name="Vision"/>
          <p:cNvSpPr txBox="1"/>
          <p:nvPr/>
        </p:nvSpPr>
        <p:spPr>
          <a:xfrm>
            <a:off x="3787196" y="3482156"/>
            <a:ext cx="135773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152895"/>
                    <a:lumOff val="1236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Vision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vailability of pre-trained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Availability of pre-trained models</a:t>
            </a:r>
          </a:p>
        </p:txBody>
      </p:sp>
      <p:graphicFrame>
        <p:nvGraphicFramePr>
          <p:cNvPr id="176" name="Table 1-5"/>
          <p:cNvGraphicFramePr/>
          <p:nvPr/>
        </p:nvGraphicFramePr>
        <p:xfrm>
          <a:off x="7120603" y="701209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7" name="NLP"/>
          <p:cNvSpPr txBox="1"/>
          <p:nvPr/>
        </p:nvSpPr>
        <p:spPr>
          <a:xfrm>
            <a:off x="8259907" y="6261486"/>
            <a:ext cx="89639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1">
                    <a:lumOff val="16847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NLP</a:t>
            </a:r>
          </a:p>
        </p:txBody>
      </p:sp>
      <p:sp>
        <p:nvSpPr>
          <p:cNvPr id="178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79" name="Table 1-1"/>
          <p:cNvGraphicFramePr/>
          <p:nvPr/>
        </p:nvGraphicFramePr>
        <p:xfrm>
          <a:off x="2878561" y="423064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0" name="Vision"/>
          <p:cNvSpPr txBox="1"/>
          <p:nvPr/>
        </p:nvSpPr>
        <p:spPr>
          <a:xfrm>
            <a:off x="3787196" y="3482156"/>
            <a:ext cx="135773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152895"/>
                    <a:lumOff val="1236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Vision</a:t>
            </a:r>
          </a:p>
        </p:txBody>
      </p:sp>
      <p:graphicFrame>
        <p:nvGraphicFramePr>
          <p:cNvPr id="181" name="Table 1-4"/>
          <p:cNvGraphicFramePr/>
          <p:nvPr/>
        </p:nvGraphicFramePr>
        <p:xfrm>
          <a:off x="2878561" y="9413981"/>
          <a:ext cx="2555605" cy="25493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2" name="Speech"/>
          <p:cNvSpPr txBox="1"/>
          <p:nvPr/>
        </p:nvSpPr>
        <p:spPr>
          <a:xfrm>
            <a:off x="3696333" y="8643520"/>
            <a:ext cx="15394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Speech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vailability of pre-trained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Availability of pre-trained models</a:t>
            </a:r>
          </a:p>
        </p:txBody>
      </p:sp>
      <p:graphicFrame>
        <p:nvGraphicFramePr>
          <p:cNvPr id="185" name="Table 1"/>
          <p:cNvGraphicFramePr/>
          <p:nvPr/>
        </p:nvGraphicFramePr>
        <p:xfrm>
          <a:off x="18917746" y="5414683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86" name="Real Estate"/>
          <p:cNvSpPr txBox="1"/>
          <p:nvPr/>
        </p:nvSpPr>
        <p:spPr>
          <a:xfrm>
            <a:off x="19264284" y="4679605"/>
            <a:ext cx="248192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2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Real Estate</a:t>
            </a:r>
          </a:p>
        </p:txBody>
      </p:sp>
      <p:sp>
        <p:nvSpPr>
          <p:cNvPr id="187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88" name="Table 1-1"/>
          <p:cNvGraphicFramePr/>
          <p:nvPr/>
        </p:nvGraphicFramePr>
        <p:xfrm>
          <a:off x="2878561" y="423064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9" name="Vision"/>
          <p:cNvSpPr txBox="1"/>
          <p:nvPr/>
        </p:nvSpPr>
        <p:spPr>
          <a:xfrm>
            <a:off x="3787196" y="3482156"/>
            <a:ext cx="135773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152895"/>
                    <a:lumOff val="1236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Vision</a:t>
            </a:r>
          </a:p>
        </p:txBody>
      </p:sp>
      <p:graphicFrame>
        <p:nvGraphicFramePr>
          <p:cNvPr id="190" name="Table 1-4"/>
          <p:cNvGraphicFramePr/>
          <p:nvPr/>
        </p:nvGraphicFramePr>
        <p:xfrm>
          <a:off x="2878561" y="9413981"/>
          <a:ext cx="2555605" cy="25493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1" name="Speech"/>
          <p:cNvSpPr txBox="1"/>
          <p:nvPr/>
        </p:nvSpPr>
        <p:spPr>
          <a:xfrm>
            <a:off x="3696333" y="8643520"/>
            <a:ext cx="15394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Speech</a:t>
            </a:r>
          </a:p>
        </p:txBody>
      </p:sp>
      <p:graphicFrame>
        <p:nvGraphicFramePr>
          <p:cNvPr id="192" name="Table 1-5"/>
          <p:cNvGraphicFramePr/>
          <p:nvPr/>
        </p:nvGraphicFramePr>
        <p:xfrm>
          <a:off x="7120603" y="701209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3" name="NLP"/>
          <p:cNvSpPr txBox="1"/>
          <p:nvPr/>
        </p:nvSpPr>
        <p:spPr>
          <a:xfrm>
            <a:off x="8259907" y="6261486"/>
            <a:ext cx="89639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1">
                    <a:lumOff val="16847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NLP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vailability of pre-trained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Availability of pre-trained models</a:t>
            </a:r>
          </a:p>
        </p:txBody>
      </p:sp>
      <p:graphicFrame>
        <p:nvGraphicFramePr>
          <p:cNvPr id="196" name="Table 1-3"/>
          <p:cNvGraphicFramePr/>
          <p:nvPr/>
        </p:nvGraphicFramePr>
        <p:xfrm>
          <a:off x="18917746" y="10303928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7" name="Healthcare"/>
          <p:cNvSpPr txBox="1"/>
          <p:nvPr/>
        </p:nvSpPr>
        <p:spPr>
          <a:xfrm>
            <a:off x="19302035" y="9555444"/>
            <a:ext cx="240642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4">
                    <a:hueOff val="-476017"/>
                    <a:lumOff val="-10042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Healthcare</a:t>
            </a:r>
          </a:p>
        </p:txBody>
      </p:sp>
      <p:sp>
        <p:nvSpPr>
          <p:cNvPr id="198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99" name="Table 1-1"/>
          <p:cNvGraphicFramePr/>
          <p:nvPr/>
        </p:nvGraphicFramePr>
        <p:xfrm>
          <a:off x="2878561" y="423064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0" name="Vision"/>
          <p:cNvSpPr txBox="1"/>
          <p:nvPr/>
        </p:nvSpPr>
        <p:spPr>
          <a:xfrm>
            <a:off x="3787196" y="3482156"/>
            <a:ext cx="135773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152895"/>
                    <a:lumOff val="1236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Vision</a:t>
            </a:r>
          </a:p>
        </p:txBody>
      </p:sp>
      <p:graphicFrame>
        <p:nvGraphicFramePr>
          <p:cNvPr id="201" name="Table 1-4"/>
          <p:cNvGraphicFramePr/>
          <p:nvPr/>
        </p:nvGraphicFramePr>
        <p:xfrm>
          <a:off x="2878561" y="9413981"/>
          <a:ext cx="2555605" cy="25493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2" name="Speech"/>
          <p:cNvSpPr txBox="1"/>
          <p:nvPr/>
        </p:nvSpPr>
        <p:spPr>
          <a:xfrm>
            <a:off x="3696333" y="8643520"/>
            <a:ext cx="15394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Speech</a:t>
            </a:r>
          </a:p>
        </p:txBody>
      </p:sp>
      <p:graphicFrame>
        <p:nvGraphicFramePr>
          <p:cNvPr id="203" name="Table 1-5"/>
          <p:cNvGraphicFramePr/>
          <p:nvPr/>
        </p:nvGraphicFramePr>
        <p:xfrm>
          <a:off x="7120603" y="701209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4" name="NLP"/>
          <p:cNvSpPr txBox="1"/>
          <p:nvPr/>
        </p:nvSpPr>
        <p:spPr>
          <a:xfrm>
            <a:off x="8259907" y="6261486"/>
            <a:ext cx="89639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1">
                    <a:lumOff val="16847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NLP</a:t>
            </a:r>
          </a:p>
        </p:txBody>
      </p:sp>
      <p:graphicFrame>
        <p:nvGraphicFramePr>
          <p:cNvPr id="205" name="Table 1"/>
          <p:cNvGraphicFramePr/>
          <p:nvPr/>
        </p:nvGraphicFramePr>
        <p:xfrm>
          <a:off x="18917746" y="5414683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06" name="Real Estate"/>
          <p:cNvSpPr txBox="1"/>
          <p:nvPr/>
        </p:nvSpPr>
        <p:spPr>
          <a:xfrm>
            <a:off x="19264284" y="4679605"/>
            <a:ext cx="248192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2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Real Estate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vailability of pre-trained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Availability of pre-trained models</a:t>
            </a:r>
          </a:p>
        </p:txBody>
      </p:sp>
      <p:sp>
        <p:nvSpPr>
          <p:cNvPr id="209" name="Ease of use"/>
          <p:cNvSpPr txBox="1"/>
          <p:nvPr/>
        </p:nvSpPr>
        <p:spPr>
          <a:xfrm>
            <a:off x="12768265" y="2935396"/>
            <a:ext cx="3044724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Ease of use</a:t>
            </a:r>
          </a:p>
        </p:txBody>
      </p:sp>
      <p:sp>
        <p:nvSpPr>
          <p:cNvPr id="210" name="Train once, use anywhere"/>
          <p:cNvSpPr txBox="1"/>
          <p:nvPr/>
        </p:nvSpPr>
        <p:spPr>
          <a:xfrm>
            <a:off x="10855524" y="4144793"/>
            <a:ext cx="687020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Train once, use anywhere</a:t>
            </a:r>
          </a:p>
        </p:txBody>
      </p:sp>
      <p:sp>
        <p:nvSpPr>
          <p:cNvPr id="211" name="Boost in innovation"/>
          <p:cNvSpPr txBox="1"/>
          <p:nvPr/>
        </p:nvSpPr>
        <p:spPr>
          <a:xfrm>
            <a:off x="11359686" y="5343579"/>
            <a:ext cx="55807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Boost in innovation</a:t>
            </a:r>
          </a:p>
        </p:txBody>
      </p:sp>
      <p:sp>
        <p:nvSpPr>
          <p:cNvPr id="212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213" name="Table 1-1"/>
          <p:cNvGraphicFramePr/>
          <p:nvPr/>
        </p:nvGraphicFramePr>
        <p:xfrm>
          <a:off x="2878561" y="423064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4" name="Vision"/>
          <p:cNvSpPr txBox="1"/>
          <p:nvPr/>
        </p:nvSpPr>
        <p:spPr>
          <a:xfrm>
            <a:off x="3787196" y="3482156"/>
            <a:ext cx="135773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152895"/>
                    <a:lumOff val="1236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Vision</a:t>
            </a:r>
          </a:p>
        </p:txBody>
      </p:sp>
      <p:graphicFrame>
        <p:nvGraphicFramePr>
          <p:cNvPr id="215" name="Table 1-4"/>
          <p:cNvGraphicFramePr/>
          <p:nvPr/>
        </p:nvGraphicFramePr>
        <p:xfrm>
          <a:off x="2878561" y="9413981"/>
          <a:ext cx="2555605" cy="25493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6" name="Speech"/>
          <p:cNvSpPr txBox="1"/>
          <p:nvPr/>
        </p:nvSpPr>
        <p:spPr>
          <a:xfrm>
            <a:off x="3696333" y="8643520"/>
            <a:ext cx="15394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Speech</a:t>
            </a:r>
          </a:p>
        </p:txBody>
      </p:sp>
      <p:graphicFrame>
        <p:nvGraphicFramePr>
          <p:cNvPr id="217" name="Table 1-5"/>
          <p:cNvGraphicFramePr/>
          <p:nvPr/>
        </p:nvGraphicFramePr>
        <p:xfrm>
          <a:off x="7120603" y="701209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8" name="NLP"/>
          <p:cNvSpPr txBox="1"/>
          <p:nvPr/>
        </p:nvSpPr>
        <p:spPr>
          <a:xfrm>
            <a:off x="8259907" y="6261486"/>
            <a:ext cx="89639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1">
                    <a:lumOff val="16847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NLP</a:t>
            </a:r>
          </a:p>
        </p:txBody>
      </p:sp>
      <p:graphicFrame>
        <p:nvGraphicFramePr>
          <p:cNvPr id="219" name="Table 1-3"/>
          <p:cNvGraphicFramePr/>
          <p:nvPr/>
        </p:nvGraphicFramePr>
        <p:xfrm>
          <a:off x="18917746" y="10303928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0" name="Healthcare"/>
          <p:cNvSpPr txBox="1"/>
          <p:nvPr/>
        </p:nvSpPr>
        <p:spPr>
          <a:xfrm>
            <a:off x="19302035" y="9555444"/>
            <a:ext cx="240642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4">
                    <a:hueOff val="-476017"/>
                    <a:lumOff val="-10042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Healthcare</a:t>
            </a:r>
          </a:p>
        </p:txBody>
      </p:sp>
      <p:graphicFrame>
        <p:nvGraphicFramePr>
          <p:cNvPr id="221" name="Table 1"/>
          <p:cNvGraphicFramePr/>
          <p:nvPr/>
        </p:nvGraphicFramePr>
        <p:xfrm>
          <a:off x="18917746" y="5414683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22" name="Real Estate"/>
          <p:cNvSpPr txBox="1"/>
          <p:nvPr/>
        </p:nvSpPr>
        <p:spPr>
          <a:xfrm>
            <a:off x="19264284" y="4679605"/>
            <a:ext cx="248192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2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Real Estate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