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USIC:   Make Unification Simple in Image Classification"/>
          <p:cNvSpPr txBox="1"/>
          <p:nvPr/>
        </p:nvSpPr>
        <p:spPr>
          <a:xfrm>
            <a:off x="3665578" y="5505449"/>
            <a:ext cx="17052844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400">
                <a:solidFill>
                  <a:srgbClr val="0000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MUSIC</a:t>
            </a:r>
            <a:r>
              <a:rPr>
                <a:latin typeface="Impact"/>
                <a:ea typeface="Impact"/>
                <a:cs typeface="Impact"/>
                <a:sym typeface="Impact"/>
              </a:rPr>
              <a:t>:</a:t>
            </a:r>
            <a:r>
              <a:t>   Make Unification Simple in Image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equence of Fine-tuning Models is Important"/>
          <p:cNvSpPr txBox="1"/>
          <p:nvPr>
            <p:ph type="title"/>
          </p:nvPr>
        </p:nvSpPr>
        <p:spPr>
          <a:xfrm>
            <a:off x="551229" y="93892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238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T1…"/>
          <p:cNvSpPr txBox="1"/>
          <p:nvPr/>
        </p:nvSpPr>
        <p:spPr>
          <a:xfrm>
            <a:off x="2158665" y="5453443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40" name="Text Document"/>
          <p:cNvSpPr/>
          <p:nvPr/>
        </p:nvSpPr>
        <p:spPr>
          <a:xfrm>
            <a:off x="2275360" y="4006196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1" name="Connection Line"/>
          <p:cNvSpPr/>
          <p:nvPr/>
        </p:nvSpPr>
        <p:spPr>
          <a:xfrm>
            <a:off x="3307616" y="4851500"/>
            <a:ext cx="5301310" cy="194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43" y="6802"/>
                  <a:pt x="14443" y="14002"/>
                  <a:pt x="21600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2" name="T3…"/>
          <p:cNvSpPr txBox="1"/>
          <p:nvPr/>
        </p:nvSpPr>
        <p:spPr>
          <a:xfrm>
            <a:off x="2154528" y="11541359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43" name="Text Document"/>
          <p:cNvSpPr/>
          <p:nvPr/>
        </p:nvSpPr>
        <p:spPr>
          <a:xfrm>
            <a:off x="2271223" y="9884438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2" name="Connection Line"/>
          <p:cNvSpPr/>
          <p:nvPr/>
        </p:nvSpPr>
        <p:spPr>
          <a:xfrm>
            <a:off x="3303479" y="8598742"/>
            <a:ext cx="5305447" cy="1769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142" y="13972"/>
                  <a:pt x="14342" y="6772"/>
                  <a:pt x="21600" y="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5" name="T2…"/>
          <p:cNvSpPr txBox="1"/>
          <p:nvPr/>
        </p:nvSpPr>
        <p:spPr>
          <a:xfrm>
            <a:off x="2154528" y="8478342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46" name="Text Document"/>
          <p:cNvSpPr/>
          <p:nvPr/>
        </p:nvSpPr>
        <p:spPr>
          <a:xfrm>
            <a:off x="2271223" y="6951667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3" name="Connection Line"/>
          <p:cNvSpPr/>
          <p:nvPr/>
        </p:nvSpPr>
        <p:spPr>
          <a:xfrm>
            <a:off x="3303479" y="7615197"/>
            <a:ext cx="5305447" cy="8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9" fill="norm" stroke="1" extrusionOk="0">
                <a:moveTo>
                  <a:pt x="0" y="306"/>
                </a:moveTo>
                <a:cubicBezTo>
                  <a:pt x="7194" y="-1551"/>
                  <a:pt x="14394" y="5030"/>
                  <a:pt x="21600" y="20049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8" name="Pre-trained model"/>
          <p:cNvSpPr txBox="1"/>
          <p:nvPr/>
        </p:nvSpPr>
        <p:spPr>
          <a:xfrm>
            <a:off x="8706404" y="4077146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graphicFrame>
        <p:nvGraphicFramePr>
          <p:cNvPr id="249" name="Table 1-2-1"/>
          <p:cNvGraphicFramePr/>
          <p:nvPr/>
        </p:nvGraphicFramePr>
        <p:xfrm>
          <a:off x="8634325" y="52875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50" name="="/>
          <p:cNvSpPr txBox="1"/>
          <p:nvPr/>
        </p:nvSpPr>
        <p:spPr>
          <a:xfrm>
            <a:off x="14700581" y="5509406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equence of Fine-tuning Models is Important"/>
          <p:cNvSpPr txBox="1"/>
          <p:nvPr>
            <p:ph type="title"/>
          </p:nvPr>
        </p:nvSpPr>
        <p:spPr>
          <a:xfrm>
            <a:off x="551229" y="93892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256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7" name="T1…"/>
          <p:cNvSpPr txBox="1"/>
          <p:nvPr/>
        </p:nvSpPr>
        <p:spPr>
          <a:xfrm>
            <a:off x="2158665" y="5453443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58" name="Text Document"/>
          <p:cNvSpPr/>
          <p:nvPr/>
        </p:nvSpPr>
        <p:spPr>
          <a:xfrm>
            <a:off x="2275360" y="4006196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1" name="Connection Line"/>
          <p:cNvSpPr/>
          <p:nvPr/>
        </p:nvSpPr>
        <p:spPr>
          <a:xfrm>
            <a:off x="3307616" y="4851500"/>
            <a:ext cx="5301310" cy="194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43" y="6802"/>
                  <a:pt x="14443" y="14002"/>
                  <a:pt x="21600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0" name="Fine-tuned model"/>
          <p:cNvSpPr txBox="1"/>
          <p:nvPr/>
        </p:nvSpPr>
        <p:spPr>
          <a:xfrm>
            <a:off x="17805405" y="4014852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261" name="Table 1-2-3"/>
          <p:cNvGraphicFramePr/>
          <p:nvPr/>
        </p:nvGraphicFramePr>
        <p:xfrm>
          <a:off x="17706937" y="5216847"/>
          <a:ext cx="5091901" cy="50869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62" name="T3…"/>
          <p:cNvSpPr txBox="1"/>
          <p:nvPr/>
        </p:nvSpPr>
        <p:spPr>
          <a:xfrm>
            <a:off x="2158665" y="11775727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63" name="Text Document"/>
          <p:cNvSpPr/>
          <p:nvPr/>
        </p:nvSpPr>
        <p:spPr>
          <a:xfrm>
            <a:off x="2275360" y="10118807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2" name="Connection Line"/>
          <p:cNvSpPr/>
          <p:nvPr/>
        </p:nvSpPr>
        <p:spPr>
          <a:xfrm>
            <a:off x="3307616" y="8670344"/>
            <a:ext cx="5301310" cy="1917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139" y="14009"/>
                  <a:pt x="14339" y="6809"/>
                  <a:pt x="21600" y="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5" name="T2…"/>
          <p:cNvSpPr txBox="1"/>
          <p:nvPr/>
        </p:nvSpPr>
        <p:spPr>
          <a:xfrm>
            <a:off x="2154528" y="8478342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66" name="Text Document"/>
          <p:cNvSpPr/>
          <p:nvPr/>
        </p:nvSpPr>
        <p:spPr>
          <a:xfrm>
            <a:off x="2271223" y="6951667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3" name="Connection Line"/>
          <p:cNvSpPr/>
          <p:nvPr/>
        </p:nvSpPr>
        <p:spPr>
          <a:xfrm>
            <a:off x="3303479" y="7615197"/>
            <a:ext cx="5305447" cy="8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9" fill="norm" stroke="1" extrusionOk="0">
                <a:moveTo>
                  <a:pt x="0" y="306"/>
                </a:moveTo>
                <a:cubicBezTo>
                  <a:pt x="7194" y="-1551"/>
                  <a:pt x="14394" y="5030"/>
                  <a:pt x="21600" y="20049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8" name="Pre-trained model"/>
          <p:cNvSpPr txBox="1"/>
          <p:nvPr/>
        </p:nvSpPr>
        <p:spPr>
          <a:xfrm>
            <a:off x="8706404" y="4077146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graphicFrame>
        <p:nvGraphicFramePr>
          <p:cNvPr id="269" name="Table 1-2-1"/>
          <p:cNvGraphicFramePr/>
          <p:nvPr/>
        </p:nvGraphicFramePr>
        <p:xfrm>
          <a:off x="8634325" y="52875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70" name="="/>
          <p:cNvSpPr txBox="1"/>
          <p:nvPr/>
        </p:nvSpPr>
        <p:spPr>
          <a:xfrm>
            <a:off x="14700581" y="5509406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276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279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280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81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What is a Task Vector?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284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285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286" name="Table 1-2-1"/>
          <p:cNvGraphicFramePr/>
          <p:nvPr/>
        </p:nvGraphicFramePr>
        <p:xfrm>
          <a:off x="87407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88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291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292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293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94" name="-"/>
          <p:cNvSpPr txBox="1"/>
          <p:nvPr/>
        </p:nvSpPr>
        <p:spPr>
          <a:xfrm>
            <a:off x="7112729" y="4471940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-</a:t>
            </a:r>
          </a:p>
        </p:txBody>
      </p:sp>
      <p:graphicFrame>
        <p:nvGraphicFramePr>
          <p:cNvPr id="295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96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299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00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01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02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303" name="="/>
          <p:cNvSpPr txBox="1"/>
          <p:nvPr/>
        </p:nvSpPr>
        <p:spPr>
          <a:xfrm>
            <a:off x="14811405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04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305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6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0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Table 1-5"/>
          <p:cNvGraphicFramePr/>
          <p:nvPr/>
        </p:nvGraphicFramePr>
        <p:xfrm>
          <a:off x="12517239" y="10200236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10" name="Similar pre-trained…"/>
          <p:cNvSpPr txBox="1"/>
          <p:nvPr/>
        </p:nvSpPr>
        <p:spPr>
          <a:xfrm>
            <a:off x="8570498" y="11254336"/>
            <a:ext cx="35774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Similar pre-trained</a:t>
            </a:r>
          </a:p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model</a:t>
            </a:r>
          </a:p>
        </p:txBody>
      </p:sp>
      <p:sp>
        <p:nvSpPr>
          <p:cNvPr id="311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12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13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14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315" name="="/>
          <p:cNvSpPr txBox="1"/>
          <p:nvPr/>
        </p:nvSpPr>
        <p:spPr>
          <a:xfrm>
            <a:off x="14660288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16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317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19" name="Fine-tuning using Task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Fine-tuning using Task Vector</a:t>
            </a:r>
          </a:p>
        </p:txBody>
      </p:sp>
      <p:sp>
        <p:nvSpPr>
          <p:cNvPr id="320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Table 1-5"/>
          <p:cNvGraphicFramePr/>
          <p:nvPr/>
        </p:nvGraphicFramePr>
        <p:xfrm>
          <a:off x="12517239" y="10200236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36" name="Connection Line"/>
          <p:cNvSpPr/>
          <p:nvPr/>
        </p:nvSpPr>
        <p:spPr>
          <a:xfrm>
            <a:off x="15418085" y="8807724"/>
            <a:ext cx="2260077" cy="12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91" fill="norm" stroke="1" extrusionOk="0">
                <a:moveTo>
                  <a:pt x="0" y="19191"/>
                </a:moveTo>
                <a:cubicBezTo>
                  <a:pt x="5355" y="3705"/>
                  <a:pt x="12555" y="-2409"/>
                  <a:pt x="21600" y="850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4" name="Similar pre-trained…"/>
          <p:cNvSpPr txBox="1"/>
          <p:nvPr/>
        </p:nvSpPr>
        <p:spPr>
          <a:xfrm>
            <a:off x="8570498" y="11254336"/>
            <a:ext cx="35774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Similar pre-trained</a:t>
            </a:r>
          </a:p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model</a:t>
            </a:r>
          </a:p>
        </p:txBody>
      </p:sp>
      <p:sp>
        <p:nvSpPr>
          <p:cNvPr id="325" name="+"/>
          <p:cNvSpPr txBox="1"/>
          <p:nvPr/>
        </p:nvSpPr>
        <p:spPr>
          <a:xfrm>
            <a:off x="16342084" y="9133485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26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27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28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29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330" name="="/>
          <p:cNvSpPr txBox="1"/>
          <p:nvPr/>
        </p:nvSpPr>
        <p:spPr>
          <a:xfrm>
            <a:off x="14660288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31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332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34" name="Fine-tuning using Task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Fine-tuning using Task Vector</a:t>
            </a:r>
          </a:p>
        </p:txBody>
      </p:sp>
      <p:sp>
        <p:nvSpPr>
          <p:cNvPr id="335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Table 1-5"/>
          <p:cNvGraphicFramePr/>
          <p:nvPr/>
        </p:nvGraphicFramePr>
        <p:xfrm>
          <a:off x="12517239" y="10200236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55" name="Connection Line"/>
          <p:cNvSpPr/>
          <p:nvPr/>
        </p:nvSpPr>
        <p:spPr>
          <a:xfrm>
            <a:off x="15418085" y="8807724"/>
            <a:ext cx="2260077" cy="12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91" fill="norm" stroke="1" extrusionOk="0">
                <a:moveTo>
                  <a:pt x="0" y="19191"/>
                </a:moveTo>
                <a:cubicBezTo>
                  <a:pt x="5355" y="3705"/>
                  <a:pt x="12555" y="-2409"/>
                  <a:pt x="21600" y="850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40" name="Similar pre-trained…"/>
          <p:cNvSpPr txBox="1"/>
          <p:nvPr/>
        </p:nvSpPr>
        <p:spPr>
          <a:xfrm>
            <a:off x="8570498" y="11254336"/>
            <a:ext cx="35774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Similar pre-trained</a:t>
            </a:r>
          </a:p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model</a:t>
            </a:r>
          </a:p>
        </p:txBody>
      </p:sp>
      <p:sp>
        <p:nvSpPr>
          <p:cNvPr id="341" name="+"/>
          <p:cNvSpPr txBox="1"/>
          <p:nvPr/>
        </p:nvSpPr>
        <p:spPr>
          <a:xfrm>
            <a:off x="16342084" y="9133485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2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43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344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45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346" name="="/>
          <p:cNvSpPr txBox="1"/>
          <p:nvPr/>
        </p:nvSpPr>
        <p:spPr>
          <a:xfrm>
            <a:off x="14660288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47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348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56" name="Connection Line"/>
          <p:cNvSpPr/>
          <p:nvPr/>
        </p:nvSpPr>
        <p:spPr>
          <a:xfrm>
            <a:off x="15803647" y="11779160"/>
            <a:ext cx="2216002" cy="1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889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3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5193" y="10465100"/>
            <a:ext cx="2216206" cy="221620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52" name="Table 1-5-1"/>
          <p:cNvGraphicFramePr/>
          <p:nvPr/>
        </p:nvGraphicFramePr>
        <p:xfrm>
          <a:off x="18124501" y="10200236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353" name="Fine-tuning using Task Vector"/>
          <p:cNvSpPr txBox="1"/>
          <p:nvPr>
            <p:ph type="title"/>
          </p:nvPr>
        </p:nvSpPr>
        <p:spPr>
          <a:xfrm>
            <a:off x="1206500" y="1104900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Fine-tuning using Task Vector</a:t>
            </a:r>
          </a:p>
        </p:txBody>
      </p:sp>
      <p:sp>
        <p:nvSpPr>
          <p:cNvPr id="354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oject Members (in no particular orde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140" sz="7000"/>
            </a:pPr>
            <a:r>
              <a:t>Project Members </a:t>
            </a:r>
            <a:r>
              <a:rPr spc="-50" sz="2500"/>
              <a:t>(in no particular order)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23455699" y="55515"/>
            <a:ext cx="573279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5" name="Noman Abid"/>
          <p:cNvSpPr txBox="1"/>
          <p:nvPr/>
        </p:nvSpPr>
        <p:spPr>
          <a:xfrm>
            <a:off x="4591738" y="3267886"/>
            <a:ext cx="316039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Noman Abid</a:t>
            </a:r>
          </a:p>
        </p:txBody>
      </p:sp>
      <p:sp>
        <p:nvSpPr>
          <p:cNvPr id="156" name="Hamza Waheed"/>
          <p:cNvSpPr txBox="1"/>
          <p:nvPr/>
        </p:nvSpPr>
        <p:spPr>
          <a:xfrm>
            <a:off x="13815275" y="7497358"/>
            <a:ext cx="405320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Hamza Waheed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9834" y="4346947"/>
            <a:ext cx="3344203" cy="3344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16277" y="8404107"/>
            <a:ext cx="32512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sults"/>
          <p:cNvSpPr txBox="1"/>
          <p:nvPr>
            <p:ph type="title"/>
          </p:nvPr>
        </p:nvSpPr>
        <p:spPr>
          <a:xfrm>
            <a:off x="10100663" y="6154118"/>
            <a:ext cx="4182675" cy="1433164"/>
          </a:xfrm>
          <a:prstGeom prst="rect">
            <a:avLst/>
          </a:prstGeom>
        </p:spPr>
        <p:txBody>
          <a:bodyPr/>
          <a:lstStyle>
            <a:lvl1pPr>
              <a:defRPr spc="-171" sz="8600"/>
            </a:lvl1pPr>
          </a:lstStyle>
          <a:p>
            <a:pPr/>
            <a:r>
              <a:t>Results</a:t>
            </a:r>
          </a:p>
        </p:txBody>
      </p:sp>
      <p:sp>
        <p:nvSpPr>
          <p:cNvPr id="359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62" name="mnist-pre-trained-model-training.png" descr="mnist-pre-trained-model-trai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685" y="2852452"/>
            <a:ext cx="21029067" cy="9785803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Model training results"/>
          <p:cNvSpPr txBox="1"/>
          <p:nvPr>
            <p:ph type="title"/>
          </p:nvPr>
        </p:nvSpPr>
        <p:spPr>
          <a:xfrm>
            <a:off x="721935" y="750688"/>
            <a:ext cx="21971001" cy="1433163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Model training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66" name="Pre-Trained model"/>
          <p:cNvSpPr txBox="1"/>
          <p:nvPr>
            <p:ph type="title"/>
          </p:nvPr>
        </p:nvSpPr>
        <p:spPr>
          <a:xfrm>
            <a:off x="1346990" y="5706466"/>
            <a:ext cx="8124640" cy="2303068"/>
          </a:xfrm>
          <a:prstGeom prst="rect">
            <a:avLst/>
          </a:prstGeom>
        </p:spPr>
        <p:txBody>
          <a:bodyPr/>
          <a:lstStyle>
            <a:lvl1pPr>
              <a:defRPr spc="-144" sz="7200"/>
            </a:lvl1pPr>
          </a:lstStyle>
          <a:p>
            <a:pPr/>
            <a:r>
              <a:t>Pre-Trained model</a:t>
            </a:r>
          </a:p>
        </p:txBody>
      </p:sp>
      <p:pic>
        <p:nvPicPr>
          <p:cNvPr id="367" name="mnist-confusion-matrix.png" descr="mnist-confusion-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3413" y="1098252"/>
            <a:ext cx="12312204" cy="10235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0" name="Fine-tuned on specific TASKS"/>
          <p:cNvSpPr txBox="1"/>
          <p:nvPr>
            <p:ph type="title"/>
          </p:nvPr>
        </p:nvSpPr>
        <p:spPr>
          <a:xfrm>
            <a:off x="721935" y="750688"/>
            <a:ext cx="21971001" cy="1433163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Fine-tuned on specific TASKS</a:t>
            </a:r>
          </a:p>
        </p:txBody>
      </p:sp>
      <p:pic>
        <p:nvPicPr>
          <p:cNvPr id="371" name="fine-tuning-mnist-on-3-task.png" descr="fine-tuning-mnist-on-3-tas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05" y="2503389"/>
            <a:ext cx="22517060" cy="10478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74" name="fine-tuning-confusion-matrix.png" descr="fine-tuning-confusion-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9881" y="2091446"/>
            <a:ext cx="12645743" cy="1051249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Fine-Tuned model"/>
          <p:cNvSpPr txBox="1"/>
          <p:nvPr/>
        </p:nvSpPr>
        <p:spPr>
          <a:xfrm>
            <a:off x="1817503" y="6295688"/>
            <a:ext cx="7779845" cy="210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44" sz="7200">
                <a:solidFill>
                  <a:srgbClr val="000000"/>
                </a:solidFill>
              </a:defRPr>
            </a:lvl1pPr>
          </a:lstStyle>
          <a:p>
            <a:pPr/>
            <a:r>
              <a:t>Fine-Tuned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8" name="Pre-Trained model"/>
          <p:cNvSpPr txBox="1"/>
          <p:nvPr>
            <p:ph type="title"/>
          </p:nvPr>
        </p:nvSpPr>
        <p:spPr>
          <a:xfrm>
            <a:off x="1563800" y="12368933"/>
            <a:ext cx="8124640" cy="2303069"/>
          </a:xfrm>
          <a:prstGeom prst="rect">
            <a:avLst/>
          </a:prstGeom>
        </p:spPr>
        <p:txBody>
          <a:bodyPr/>
          <a:lstStyle>
            <a:lvl1pPr>
              <a:defRPr spc="-130" sz="6500"/>
            </a:lvl1pPr>
          </a:lstStyle>
          <a:p>
            <a:pPr/>
            <a:r>
              <a:t>Pre-Trained model</a:t>
            </a:r>
          </a:p>
        </p:txBody>
      </p:sp>
      <p:pic>
        <p:nvPicPr>
          <p:cNvPr id="379" name="mnist-confusion-matrix.png" descr="mnist-confusion-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6899" y="2230083"/>
            <a:ext cx="12312203" cy="10235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fine-tuning-confusion-matrix.png" descr="fine-tuning-confusion-matri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9881" y="2091446"/>
            <a:ext cx="12645743" cy="10512494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Fine-Tuned model"/>
          <p:cNvSpPr txBox="1"/>
          <p:nvPr/>
        </p:nvSpPr>
        <p:spPr>
          <a:xfrm>
            <a:off x="14450930" y="12468462"/>
            <a:ext cx="7779845" cy="2104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30" sz="6500">
                <a:solidFill>
                  <a:srgbClr val="000000"/>
                </a:solidFill>
              </a:defRPr>
            </a:lvl1pPr>
          </a:lstStyle>
          <a:p>
            <a:pPr/>
            <a:r>
              <a:t>Fine-Tuned model</a:t>
            </a:r>
          </a:p>
        </p:txBody>
      </p:sp>
      <p:sp>
        <p:nvSpPr>
          <p:cNvPr id="382" name="Comparison"/>
          <p:cNvSpPr txBox="1"/>
          <p:nvPr/>
        </p:nvSpPr>
        <p:spPr>
          <a:xfrm>
            <a:off x="8879064" y="562316"/>
            <a:ext cx="4840113" cy="210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30" sz="6500">
                <a:solidFill>
                  <a:srgbClr val="000000"/>
                </a:solidFill>
              </a:defRPr>
            </a:lvl1pPr>
          </a:lstStyle>
          <a:p>
            <a:pPr/>
            <a:r>
              <a:t>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5" name="Similar Pre-Trained…"/>
          <p:cNvSpPr txBox="1"/>
          <p:nvPr>
            <p:ph type="title"/>
          </p:nvPr>
        </p:nvSpPr>
        <p:spPr>
          <a:xfrm>
            <a:off x="1404947" y="5987783"/>
            <a:ext cx="7607868" cy="3897854"/>
          </a:xfrm>
          <a:prstGeom prst="rect">
            <a:avLst/>
          </a:prstGeom>
        </p:spPr>
        <p:txBody>
          <a:bodyPr/>
          <a:lstStyle/>
          <a:p>
            <a:pPr>
              <a:defRPr spc="-128" sz="6400"/>
            </a:pPr>
            <a:r>
              <a:t>Similar Pre-Trained</a:t>
            </a:r>
          </a:p>
          <a:p>
            <a:pPr>
              <a:defRPr spc="-128" sz="6400"/>
            </a:pPr>
            <a:r>
              <a:t>model</a:t>
            </a:r>
          </a:p>
        </p:txBody>
      </p:sp>
      <p:pic>
        <p:nvPicPr>
          <p:cNvPr id="386" name="fashion-mnist-confusion-matrix.png" descr="fashion-mnist-confusion-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5237" y="1321211"/>
            <a:ext cx="13186700" cy="11073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9" name="Adding Task Vector"/>
          <p:cNvSpPr txBox="1"/>
          <p:nvPr/>
        </p:nvSpPr>
        <p:spPr>
          <a:xfrm>
            <a:off x="1544089" y="6134182"/>
            <a:ext cx="9440537" cy="32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28" sz="6400">
                <a:solidFill>
                  <a:srgbClr val="000000"/>
                </a:solidFill>
              </a:defRPr>
            </a:lvl1pPr>
          </a:lstStyle>
          <a:p>
            <a:pPr/>
            <a:r>
              <a:t>Adding Task Vector</a:t>
            </a:r>
          </a:p>
        </p:txBody>
      </p:sp>
      <p:pic>
        <p:nvPicPr>
          <p:cNvPr id="390" name="after-adding-task-vector.png" descr="after-adding-task-v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2476" y="2117164"/>
            <a:ext cx="12028505" cy="10138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93" name="Similar Pre-Trained model"/>
          <p:cNvSpPr txBox="1"/>
          <p:nvPr>
            <p:ph type="title"/>
          </p:nvPr>
        </p:nvSpPr>
        <p:spPr>
          <a:xfrm>
            <a:off x="630536" y="12130653"/>
            <a:ext cx="10455766" cy="2303069"/>
          </a:xfrm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Similar Pre-Trained model</a:t>
            </a:r>
          </a:p>
        </p:txBody>
      </p:sp>
      <p:sp>
        <p:nvSpPr>
          <p:cNvPr id="394" name="Adding Task Vector"/>
          <p:cNvSpPr txBox="1"/>
          <p:nvPr/>
        </p:nvSpPr>
        <p:spPr>
          <a:xfrm>
            <a:off x="14450930" y="12230182"/>
            <a:ext cx="7779845" cy="2104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10" sz="5500">
                <a:solidFill>
                  <a:srgbClr val="000000"/>
                </a:solidFill>
              </a:defRPr>
            </a:lvl1pPr>
          </a:lstStyle>
          <a:p>
            <a:pPr/>
            <a:r>
              <a:t>Adding Task Vector</a:t>
            </a:r>
          </a:p>
        </p:txBody>
      </p:sp>
      <p:sp>
        <p:nvSpPr>
          <p:cNvPr id="395" name="Comparison"/>
          <p:cNvSpPr txBox="1"/>
          <p:nvPr/>
        </p:nvSpPr>
        <p:spPr>
          <a:xfrm>
            <a:off x="8879064" y="562316"/>
            <a:ext cx="4840113" cy="210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30" sz="6500">
                <a:solidFill>
                  <a:srgbClr val="000000"/>
                </a:solidFill>
              </a:defRPr>
            </a:lvl1pPr>
          </a:lstStyle>
          <a:p>
            <a:pPr/>
            <a:r>
              <a:t>Comparison</a:t>
            </a:r>
          </a:p>
        </p:txBody>
      </p:sp>
      <p:pic>
        <p:nvPicPr>
          <p:cNvPr id="396" name="after-adding-task-vector.png" descr="after-adding-task-v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6600" y="1935012"/>
            <a:ext cx="12028505" cy="10138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fashion-mnist-confusion-matrix.png" descr="fashion-mnist-confusion-matri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68" y="2185992"/>
            <a:ext cx="11563902" cy="9710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400" name="Table 1"/>
          <p:cNvGraphicFramePr/>
          <p:nvPr/>
        </p:nvGraphicFramePr>
        <p:xfrm>
          <a:off x="1406658" y="3538489"/>
          <a:ext cx="21583384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314136"/>
                <a:gridCol w="4314136"/>
                <a:gridCol w="4314136"/>
                <a:gridCol w="4314136"/>
                <a:gridCol w="4314136"/>
              </a:tblGrid>
              <a:tr h="245329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5300"/>
                        <a:t>Classes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800"/>
                        <a:t>Pre-Trained Model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800"/>
                        <a:t>Fine-tuned Model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800"/>
                        <a:t>Another Similar 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800"/>
                        <a:t>After Adding TASK Vector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68359"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970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987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883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897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874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871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931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937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838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930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674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693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1" name="Comparison"/>
          <p:cNvSpPr txBox="1"/>
          <p:nvPr>
            <p:ph type="title"/>
          </p:nvPr>
        </p:nvSpPr>
        <p:spPr>
          <a:xfrm>
            <a:off x="1312263" y="866477"/>
            <a:ext cx="8337235" cy="1854928"/>
          </a:xfrm>
          <a:prstGeom prst="rect">
            <a:avLst/>
          </a:prstGeom>
        </p:spPr>
        <p:txBody>
          <a:bodyPr/>
          <a:lstStyle>
            <a:lvl1pPr>
              <a:defRPr spc="-171" sz="8600"/>
            </a:lvl1pPr>
          </a:lstStyle>
          <a:p>
            <a:pPr/>
            <a:r>
              <a:t>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161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04" name="Future Work"/>
          <p:cNvSpPr txBox="1"/>
          <p:nvPr>
            <p:ph type="title"/>
          </p:nvPr>
        </p:nvSpPr>
        <p:spPr>
          <a:xfrm>
            <a:off x="1312263" y="1596868"/>
            <a:ext cx="8337235" cy="1854928"/>
          </a:xfrm>
          <a:prstGeom prst="rect">
            <a:avLst/>
          </a:prstGeom>
        </p:spPr>
        <p:txBody>
          <a:bodyPr/>
          <a:lstStyle>
            <a:lvl1pPr>
              <a:defRPr spc="-171" sz="8600"/>
            </a:lvl1pPr>
          </a:lstStyle>
          <a:p>
            <a:pPr/>
            <a:r>
              <a:t>Future Work</a:t>
            </a:r>
          </a:p>
        </p:txBody>
      </p:sp>
      <p:sp>
        <p:nvSpPr>
          <p:cNvPr id="405" name="Better Fine-tuning to Enhanced the performance of Task Vector"/>
          <p:cNvSpPr txBox="1"/>
          <p:nvPr/>
        </p:nvSpPr>
        <p:spPr>
          <a:xfrm>
            <a:off x="2754303" y="4581650"/>
            <a:ext cx="14900052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000000"/>
                </a:solidFill>
              </a:defRPr>
            </a:lvl1pPr>
          </a:lstStyle>
          <a:p>
            <a:pPr/>
            <a:r>
              <a:t>Better Fine-tuning to Enhanced the performance of Task Vector</a:t>
            </a:r>
          </a:p>
        </p:txBody>
      </p:sp>
      <p:sp>
        <p:nvSpPr>
          <p:cNvPr id="406" name="We can use this technique for LLM"/>
          <p:cNvSpPr txBox="1"/>
          <p:nvPr/>
        </p:nvSpPr>
        <p:spPr>
          <a:xfrm>
            <a:off x="2754303" y="5893887"/>
            <a:ext cx="11926104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000000"/>
                </a:solidFill>
              </a:defRPr>
            </a:lvl1pPr>
          </a:lstStyle>
          <a:p>
            <a:pPr/>
            <a:r>
              <a:t>We can use this technique for LLM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09" name="done-presentation-any.jpg" descr="done-presentation-an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9033" y="-6099"/>
            <a:ext cx="15085934" cy="13728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12" name="resize.jpeg" descr="resiz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919" y="-20440"/>
            <a:ext cx="24532117" cy="13782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164" name="Pre-trained model"/>
          <p:cNvSpPr txBox="1"/>
          <p:nvPr/>
        </p:nvSpPr>
        <p:spPr>
          <a:xfrm>
            <a:off x="10766272" y="7803174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165" name="}"/>
          <p:cNvSpPr txBox="1"/>
          <p:nvPr/>
        </p:nvSpPr>
        <p:spPr>
          <a:xfrm>
            <a:off x="8080002" y="4793273"/>
            <a:ext cx="232189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200">
                <a:solidFill>
                  <a:srgbClr val="0000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}</a:t>
            </a:r>
          </a:p>
        </p:txBody>
      </p:sp>
      <p:graphicFrame>
        <p:nvGraphicFramePr>
          <p:cNvPr id="166" name="Table 1-2-1"/>
          <p:cNvGraphicFramePr/>
          <p:nvPr/>
        </p:nvGraphicFramePr>
        <p:xfrm>
          <a:off x="2920840" y="5709509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67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170" name="Pre-trained model"/>
          <p:cNvSpPr txBox="1"/>
          <p:nvPr/>
        </p:nvSpPr>
        <p:spPr>
          <a:xfrm>
            <a:off x="10766272" y="7803174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171" name="Fine-tune on task T"/>
          <p:cNvSpPr txBox="1"/>
          <p:nvPr/>
        </p:nvSpPr>
        <p:spPr>
          <a:xfrm>
            <a:off x="13121153" y="4285825"/>
            <a:ext cx="554304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 on task T</a:t>
            </a:r>
          </a:p>
        </p:txBody>
      </p:sp>
      <p:graphicFrame>
        <p:nvGraphicFramePr>
          <p:cNvPr id="172" name="Table 1-2"/>
          <p:cNvGraphicFramePr/>
          <p:nvPr/>
        </p:nvGraphicFramePr>
        <p:xfrm>
          <a:off x="2912527" y="5713267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73" name="}"/>
          <p:cNvSpPr txBox="1"/>
          <p:nvPr/>
        </p:nvSpPr>
        <p:spPr>
          <a:xfrm>
            <a:off x="8080002" y="4793273"/>
            <a:ext cx="232189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200">
                <a:solidFill>
                  <a:srgbClr val="0000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76" name="Connection Line"/>
          <p:cNvSpPr/>
          <p:nvPr/>
        </p:nvSpPr>
        <p:spPr>
          <a:xfrm>
            <a:off x="8062001" y="4568363"/>
            <a:ext cx="4425823" cy="88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08" fill="norm" stroke="1" extrusionOk="0">
                <a:moveTo>
                  <a:pt x="0" y="18108"/>
                </a:moveTo>
                <a:cubicBezTo>
                  <a:pt x="7263" y="1801"/>
                  <a:pt x="14463" y="-3492"/>
                  <a:pt x="21600" y="2228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5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equence of Fine-tuning Models is Impor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179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0" name="Original training data…"/>
          <p:cNvSpPr txBox="1"/>
          <p:nvPr/>
        </p:nvSpPr>
        <p:spPr>
          <a:xfrm>
            <a:off x="2513428" y="6034170"/>
            <a:ext cx="582411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Original </a:t>
            </a:r>
            <a:r>
              <a:rPr sz="3600"/>
              <a:t>training</a:t>
            </a:r>
            <a:r>
              <a:t> data</a:t>
            </a:r>
          </a:p>
          <a:p>
            <a:pPr algn="l">
              <a:defRPr sz="33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60000 images</a:t>
            </a:r>
          </a:p>
        </p:txBody>
      </p:sp>
      <p:sp>
        <p:nvSpPr>
          <p:cNvPr id="181" name="T1…"/>
          <p:cNvSpPr txBox="1"/>
          <p:nvPr/>
        </p:nvSpPr>
        <p:spPr>
          <a:xfrm>
            <a:off x="785030" y="9654958"/>
            <a:ext cx="78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182" name="We had set aside data…"/>
          <p:cNvSpPr txBox="1"/>
          <p:nvPr/>
        </p:nvSpPr>
        <p:spPr>
          <a:xfrm>
            <a:off x="602082" y="3197441"/>
            <a:ext cx="6662228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We had set aside data</a:t>
            </a:r>
          </a:p>
          <a:p>
            <a:pPr algn="l">
              <a:defRPr sz="41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for T1, T2 and T3 in</a:t>
            </a:r>
          </a:p>
          <a:p>
            <a:pPr algn="l">
              <a:defRPr sz="41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the very beginning.</a:t>
            </a:r>
          </a:p>
        </p:txBody>
      </p:sp>
      <p:sp>
        <p:nvSpPr>
          <p:cNvPr id="183" name="Remaining data…"/>
          <p:cNvSpPr txBox="1"/>
          <p:nvPr/>
        </p:nvSpPr>
        <p:spPr>
          <a:xfrm>
            <a:off x="7643393" y="7861875"/>
            <a:ext cx="582411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Remaining data</a:t>
            </a:r>
          </a:p>
          <a:p>
            <a:pPr algn="l">
              <a:defRPr sz="30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for pre-training</a:t>
            </a:r>
          </a:p>
          <a:p>
            <a:pPr algn="l">
              <a:defRPr sz="30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57,000 images</a:t>
            </a:r>
          </a:p>
        </p:txBody>
      </p:sp>
      <p:sp>
        <p:nvSpPr>
          <p:cNvPr id="184" name="Text Document"/>
          <p:cNvSpPr/>
          <p:nvPr/>
        </p:nvSpPr>
        <p:spPr>
          <a:xfrm>
            <a:off x="6317748" y="8115106"/>
            <a:ext cx="1016001" cy="131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Text Document"/>
          <p:cNvSpPr/>
          <p:nvPr/>
        </p:nvSpPr>
        <p:spPr>
          <a:xfrm>
            <a:off x="908632" y="8883645"/>
            <a:ext cx="519775" cy="67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T2…"/>
          <p:cNvSpPr txBox="1"/>
          <p:nvPr/>
        </p:nvSpPr>
        <p:spPr>
          <a:xfrm>
            <a:off x="1717590" y="9654958"/>
            <a:ext cx="78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187" name="Text Document"/>
          <p:cNvSpPr/>
          <p:nvPr/>
        </p:nvSpPr>
        <p:spPr>
          <a:xfrm>
            <a:off x="1850133" y="8899326"/>
            <a:ext cx="519775" cy="67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T3…"/>
          <p:cNvSpPr txBox="1"/>
          <p:nvPr/>
        </p:nvSpPr>
        <p:spPr>
          <a:xfrm>
            <a:off x="2650150" y="9654958"/>
            <a:ext cx="78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189" name="Text Document"/>
          <p:cNvSpPr/>
          <p:nvPr/>
        </p:nvSpPr>
        <p:spPr>
          <a:xfrm>
            <a:off x="2791633" y="8899326"/>
            <a:ext cx="519775" cy="67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0" name="Text Document"/>
          <p:cNvSpPr/>
          <p:nvPr/>
        </p:nvSpPr>
        <p:spPr>
          <a:xfrm>
            <a:off x="1186694" y="5954485"/>
            <a:ext cx="1143001" cy="1480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" name="Connection Line"/>
          <p:cNvSpPr/>
          <p:nvPr/>
        </p:nvSpPr>
        <p:spPr>
          <a:xfrm>
            <a:off x="1109010" y="7477983"/>
            <a:ext cx="216014" cy="1361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44" h="21600" fill="norm" stroke="1" extrusionOk="0">
                <a:moveTo>
                  <a:pt x="18044" y="0"/>
                </a:moveTo>
                <a:cubicBezTo>
                  <a:pt x="1676" y="6777"/>
                  <a:pt x="-3556" y="13977"/>
                  <a:pt x="2347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6" name="Connection Line"/>
          <p:cNvSpPr/>
          <p:nvPr/>
        </p:nvSpPr>
        <p:spPr>
          <a:xfrm>
            <a:off x="1769924" y="7482685"/>
            <a:ext cx="278130" cy="1367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7" name="Connection Line"/>
          <p:cNvSpPr/>
          <p:nvPr/>
        </p:nvSpPr>
        <p:spPr>
          <a:xfrm>
            <a:off x="2145116" y="7482522"/>
            <a:ext cx="809921" cy="1345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9324" y="6408"/>
                  <a:pt x="16524" y="13608"/>
                  <a:pt x="21600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8" name="Connection Line"/>
          <p:cNvSpPr/>
          <p:nvPr/>
        </p:nvSpPr>
        <p:spPr>
          <a:xfrm>
            <a:off x="2398693" y="7333627"/>
            <a:ext cx="3918990" cy="1501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0" fill="norm" stroke="1" extrusionOk="0">
                <a:moveTo>
                  <a:pt x="0" y="0"/>
                </a:moveTo>
                <a:cubicBezTo>
                  <a:pt x="4097" y="14925"/>
                  <a:pt x="11297" y="21600"/>
                  <a:pt x="21600" y="20024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equence of Fine-tuning Models is Important"/>
          <p:cNvSpPr txBox="1"/>
          <p:nvPr>
            <p:ph type="title"/>
          </p:nvPr>
        </p:nvSpPr>
        <p:spPr>
          <a:xfrm>
            <a:off x="551229" y="93892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201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2" name="T1…"/>
          <p:cNvSpPr txBox="1"/>
          <p:nvPr/>
        </p:nvSpPr>
        <p:spPr>
          <a:xfrm>
            <a:off x="2158665" y="5453443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03" name="Text Document"/>
          <p:cNvSpPr/>
          <p:nvPr/>
        </p:nvSpPr>
        <p:spPr>
          <a:xfrm>
            <a:off x="2275360" y="4006196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T3…"/>
          <p:cNvSpPr txBox="1"/>
          <p:nvPr/>
        </p:nvSpPr>
        <p:spPr>
          <a:xfrm>
            <a:off x="2158665" y="11775727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05" name="Text Document"/>
          <p:cNvSpPr/>
          <p:nvPr/>
        </p:nvSpPr>
        <p:spPr>
          <a:xfrm>
            <a:off x="2275360" y="10118807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T2…"/>
          <p:cNvSpPr txBox="1"/>
          <p:nvPr/>
        </p:nvSpPr>
        <p:spPr>
          <a:xfrm>
            <a:off x="2154528" y="8478342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07" name="Text Document"/>
          <p:cNvSpPr/>
          <p:nvPr/>
        </p:nvSpPr>
        <p:spPr>
          <a:xfrm>
            <a:off x="2271223" y="6951667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equence of Fine-tuning Models is Important"/>
          <p:cNvSpPr txBox="1"/>
          <p:nvPr>
            <p:ph type="title"/>
          </p:nvPr>
        </p:nvSpPr>
        <p:spPr>
          <a:xfrm>
            <a:off x="551229" y="93892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210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1" name="T1…"/>
          <p:cNvSpPr txBox="1"/>
          <p:nvPr/>
        </p:nvSpPr>
        <p:spPr>
          <a:xfrm>
            <a:off x="2158665" y="5453443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12" name="Text Document"/>
          <p:cNvSpPr/>
          <p:nvPr/>
        </p:nvSpPr>
        <p:spPr>
          <a:xfrm>
            <a:off x="2275360" y="4006196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3" name="T3…"/>
          <p:cNvSpPr txBox="1"/>
          <p:nvPr/>
        </p:nvSpPr>
        <p:spPr>
          <a:xfrm>
            <a:off x="2171365" y="11775727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14" name="Text Document"/>
          <p:cNvSpPr/>
          <p:nvPr/>
        </p:nvSpPr>
        <p:spPr>
          <a:xfrm>
            <a:off x="2288060" y="10118807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5" name="T2…"/>
          <p:cNvSpPr txBox="1"/>
          <p:nvPr/>
        </p:nvSpPr>
        <p:spPr>
          <a:xfrm>
            <a:off x="2154528" y="8478342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16" name="Text Document"/>
          <p:cNvSpPr/>
          <p:nvPr/>
        </p:nvSpPr>
        <p:spPr>
          <a:xfrm>
            <a:off x="2271223" y="6951667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Pre-trained model"/>
          <p:cNvSpPr txBox="1"/>
          <p:nvPr/>
        </p:nvSpPr>
        <p:spPr>
          <a:xfrm>
            <a:off x="8706404" y="4077146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graphicFrame>
        <p:nvGraphicFramePr>
          <p:cNvPr id="218" name="Table 1-2-1"/>
          <p:cNvGraphicFramePr/>
          <p:nvPr/>
        </p:nvGraphicFramePr>
        <p:xfrm>
          <a:off x="8634325" y="52875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equence of Fine-tuning Models is Important"/>
          <p:cNvSpPr txBox="1"/>
          <p:nvPr>
            <p:ph type="title"/>
          </p:nvPr>
        </p:nvSpPr>
        <p:spPr>
          <a:xfrm>
            <a:off x="551229" y="93892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2" name="T1…"/>
          <p:cNvSpPr txBox="1"/>
          <p:nvPr/>
        </p:nvSpPr>
        <p:spPr>
          <a:xfrm>
            <a:off x="2158665" y="5453443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23" name="Text Document"/>
          <p:cNvSpPr/>
          <p:nvPr/>
        </p:nvSpPr>
        <p:spPr>
          <a:xfrm>
            <a:off x="2275360" y="4006196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3" name="Connection Line"/>
          <p:cNvSpPr/>
          <p:nvPr/>
        </p:nvSpPr>
        <p:spPr>
          <a:xfrm>
            <a:off x="3307616" y="4851500"/>
            <a:ext cx="5301310" cy="194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43" y="6802"/>
                  <a:pt x="14443" y="14002"/>
                  <a:pt x="21600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5" name="T3…"/>
          <p:cNvSpPr txBox="1"/>
          <p:nvPr/>
        </p:nvSpPr>
        <p:spPr>
          <a:xfrm>
            <a:off x="2154528" y="11775727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26" name="Text Document"/>
          <p:cNvSpPr/>
          <p:nvPr/>
        </p:nvSpPr>
        <p:spPr>
          <a:xfrm>
            <a:off x="2271223" y="10118807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4" name="Connection Line"/>
          <p:cNvSpPr/>
          <p:nvPr/>
        </p:nvSpPr>
        <p:spPr>
          <a:xfrm>
            <a:off x="3303479" y="8669918"/>
            <a:ext cx="5305447" cy="1917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139" y="14009"/>
                  <a:pt x="14339" y="6809"/>
                  <a:pt x="21600" y="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8" name="T2…"/>
          <p:cNvSpPr txBox="1"/>
          <p:nvPr/>
        </p:nvSpPr>
        <p:spPr>
          <a:xfrm>
            <a:off x="2154528" y="8478342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229" name="Text Document"/>
          <p:cNvSpPr/>
          <p:nvPr/>
        </p:nvSpPr>
        <p:spPr>
          <a:xfrm>
            <a:off x="2271223" y="6951667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5" name="Connection Line"/>
          <p:cNvSpPr/>
          <p:nvPr/>
        </p:nvSpPr>
        <p:spPr>
          <a:xfrm>
            <a:off x="3303479" y="7615197"/>
            <a:ext cx="5305447" cy="8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9" fill="norm" stroke="1" extrusionOk="0">
                <a:moveTo>
                  <a:pt x="0" y="306"/>
                </a:moveTo>
                <a:cubicBezTo>
                  <a:pt x="7194" y="-1551"/>
                  <a:pt x="14394" y="5030"/>
                  <a:pt x="21600" y="20049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1" name="Pre-trained model"/>
          <p:cNvSpPr txBox="1"/>
          <p:nvPr/>
        </p:nvSpPr>
        <p:spPr>
          <a:xfrm>
            <a:off x="8706404" y="4077146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graphicFrame>
        <p:nvGraphicFramePr>
          <p:cNvPr id="232" name="Table 1-2-1"/>
          <p:cNvGraphicFramePr/>
          <p:nvPr/>
        </p:nvGraphicFramePr>
        <p:xfrm>
          <a:off x="8634325" y="52875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