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5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6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کیوں ڈریں زندگی میں کیا ہو گا…"/>
          <p:cNvSpPr txBox="1"/>
          <p:nvPr>
            <p:ph type="ctrTitle"/>
          </p:nvPr>
        </p:nvSpPr>
        <p:spPr>
          <a:xfrm>
            <a:off x="1206496" y="3920480"/>
            <a:ext cx="21971004" cy="4648201"/>
          </a:xfrm>
          <a:prstGeom prst="rect">
            <a:avLst/>
          </a:prstGeom>
        </p:spPr>
        <p:txBody>
          <a:bodyPr/>
          <a:lstStyle/>
          <a:p>
            <a:pPr algn="ctr">
              <a:defRPr spc="-140" sz="7000"/>
            </a:pPr>
            <a:r>
              <a:t>کیوں ڈریں زندگی میں کیا ہو گا</a:t>
            </a:r>
          </a:p>
          <a:p>
            <a:pPr algn="ctr">
              <a:defRPr spc="-140" sz="7000"/>
            </a:pPr>
            <a:r>
              <a:t>کچھ نہ ہو گا تو تجربہ ہو گا۔</a:t>
            </a:r>
          </a:p>
        </p:txBody>
      </p:sp>
      <p:sp>
        <p:nvSpPr>
          <p:cNvPr id="152" name="جاويد اختر"/>
          <p:cNvSpPr txBox="1"/>
          <p:nvPr/>
        </p:nvSpPr>
        <p:spPr>
          <a:xfrm>
            <a:off x="5493629" y="8353608"/>
            <a:ext cx="2764565" cy="1441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lnSpc>
                <a:spcPct val="80000"/>
              </a:lnSpc>
              <a:defRPr b="1" spc="-72" sz="3600">
                <a:solidFill>
                  <a:srgbClr val="000000"/>
                </a:solidFill>
              </a:defRPr>
            </a:lvl1pPr>
          </a:lstStyle>
          <a:p>
            <a:pPr/>
            <a:r>
              <a:t>جاويد اختر</a:t>
            </a:r>
          </a:p>
        </p:txBody>
      </p:sp>
      <p:sp>
        <p:nvSpPr>
          <p:cNvPr id="153" name="Text"/>
          <p:cNvSpPr txBox="1"/>
          <p:nvPr/>
        </p:nvSpPr>
        <p:spPr>
          <a:xfrm>
            <a:off x="23455699" y="55515"/>
            <a:ext cx="573279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Availability of pre-trained 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Availability of pre-trained models</a:t>
            </a:r>
          </a:p>
        </p:txBody>
      </p:sp>
      <p:graphicFrame>
        <p:nvGraphicFramePr>
          <p:cNvPr id="203" name="Table 1-3"/>
          <p:cNvGraphicFramePr/>
          <p:nvPr/>
        </p:nvGraphicFramePr>
        <p:xfrm>
          <a:off x="18917746" y="10303928"/>
          <a:ext cx="2555604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4" name="Healthcare"/>
          <p:cNvSpPr txBox="1"/>
          <p:nvPr/>
        </p:nvSpPr>
        <p:spPr>
          <a:xfrm>
            <a:off x="19302035" y="9555444"/>
            <a:ext cx="2406422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4">
                    <a:hueOff val="-476017"/>
                    <a:lumOff val="-10042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Healthcare</a:t>
            </a:r>
          </a:p>
        </p:txBody>
      </p:sp>
      <p:sp>
        <p:nvSpPr>
          <p:cNvPr id="205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206" name="Table 1-1"/>
          <p:cNvGraphicFramePr/>
          <p:nvPr/>
        </p:nvGraphicFramePr>
        <p:xfrm>
          <a:off x="2878561" y="4230640"/>
          <a:ext cx="2555605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7" name="Vision"/>
          <p:cNvSpPr txBox="1"/>
          <p:nvPr/>
        </p:nvSpPr>
        <p:spPr>
          <a:xfrm>
            <a:off x="3787196" y="3482156"/>
            <a:ext cx="1357732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5">
                    <a:hueOff val="-152895"/>
                    <a:lumOff val="12368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Vision</a:t>
            </a:r>
          </a:p>
        </p:txBody>
      </p:sp>
      <p:graphicFrame>
        <p:nvGraphicFramePr>
          <p:cNvPr id="208" name="Table 1-4"/>
          <p:cNvGraphicFramePr/>
          <p:nvPr/>
        </p:nvGraphicFramePr>
        <p:xfrm>
          <a:off x="2878561" y="9413981"/>
          <a:ext cx="2555605" cy="25493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9" name="Speech"/>
          <p:cNvSpPr txBox="1"/>
          <p:nvPr/>
        </p:nvSpPr>
        <p:spPr>
          <a:xfrm>
            <a:off x="3696333" y="8643520"/>
            <a:ext cx="1539457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Speech</a:t>
            </a:r>
          </a:p>
        </p:txBody>
      </p:sp>
      <p:graphicFrame>
        <p:nvGraphicFramePr>
          <p:cNvPr id="210" name="Table 1-5"/>
          <p:cNvGraphicFramePr/>
          <p:nvPr/>
        </p:nvGraphicFramePr>
        <p:xfrm>
          <a:off x="7120603" y="7012090"/>
          <a:ext cx="2555605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1" name="NLP"/>
          <p:cNvSpPr txBox="1"/>
          <p:nvPr/>
        </p:nvSpPr>
        <p:spPr>
          <a:xfrm>
            <a:off x="8259907" y="6261486"/>
            <a:ext cx="89639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1">
                    <a:lumOff val="16847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NLP</a:t>
            </a:r>
          </a:p>
        </p:txBody>
      </p:sp>
      <p:graphicFrame>
        <p:nvGraphicFramePr>
          <p:cNvPr id="212" name="Table 1"/>
          <p:cNvGraphicFramePr/>
          <p:nvPr/>
        </p:nvGraphicFramePr>
        <p:xfrm>
          <a:off x="18917746" y="5414683"/>
          <a:ext cx="2555604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13" name="Real Estate"/>
          <p:cNvSpPr txBox="1"/>
          <p:nvPr/>
        </p:nvSpPr>
        <p:spPr>
          <a:xfrm>
            <a:off x="19264284" y="4679605"/>
            <a:ext cx="2481924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2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Real Estate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Availability of pre-trained 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Availability of pre-trained models</a:t>
            </a:r>
          </a:p>
        </p:txBody>
      </p:sp>
      <p:sp>
        <p:nvSpPr>
          <p:cNvPr id="216" name="Ease of use"/>
          <p:cNvSpPr txBox="1"/>
          <p:nvPr/>
        </p:nvSpPr>
        <p:spPr>
          <a:xfrm>
            <a:off x="12768265" y="2935396"/>
            <a:ext cx="3044724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Ease of use</a:t>
            </a:r>
          </a:p>
        </p:txBody>
      </p:sp>
      <p:sp>
        <p:nvSpPr>
          <p:cNvPr id="217" name="Train once, use anywhere"/>
          <p:cNvSpPr txBox="1"/>
          <p:nvPr/>
        </p:nvSpPr>
        <p:spPr>
          <a:xfrm>
            <a:off x="10855524" y="4144793"/>
            <a:ext cx="687020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Train once, use anywhere</a:t>
            </a:r>
          </a:p>
        </p:txBody>
      </p:sp>
      <p:sp>
        <p:nvSpPr>
          <p:cNvPr id="218" name="Boost in innovation"/>
          <p:cNvSpPr txBox="1"/>
          <p:nvPr/>
        </p:nvSpPr>
        <p:spPr>
          <a:xfrm>
            <a:off x="11359686" y="5343579"/>
            <a:ext cx="558076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Boost in innovation</a:t>
            </a:r>
          </a:p>
        </p:txBody>
      </p:sp>
      <p:sp>
        <p:nvSpPr>
          <p:cNvPr id="219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220" name="Table 1-1"/>
          <p:cNvGraphicFramePr/>
          <p:nvPr/>
        </p:nvGraphicFramePr>
        <p:xfrm>
          <a:off x="2878561" y="4230640"/>
          <a:ext cx="2555605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1" name="Vision"/>
          <p:cNvSpPr txBox="1"/>
          <p:nvPr/>
        </p:nvSpPr>
        <p:spPr>
          <a:xfrm>
            <a:off x="3787196" y="3482156"/>
            <a:ext cx="1357732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5">
                    <a:hueOff val="-152895"/>
                    <a:lumOff val="12368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Vision</a:t>
            </a:r>
          </a:p>
        </p:txBody>
      </p:sp>
      <p:graphicFrame>
        <p:nvGraphicFramePr>
          <p:cNvPr id="222" name="Table 1-4"/>
          <p:cNvGraphicFramePr/>
          <p:nvPr/>
        </p:nvGraphicFramePr>
        <p:xfrm>
          <a:off x="2878561" y="9413981"/>
          <a:ext cx="2555605" cy="25493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3" name="Speech"/>
          <p:cNvSpPr txBox="1"/>
          <p:nvPr/>
        </p:nvSpPr>
        <p:spPr>
          <a:xfrm>
            <a:off x="3696333" y="8643520"/>
            <a:ext cx="1539457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Speech</a:t>
            </a:r>
          </a:p>
        </p:txBody>
      </p:sp>
      <p:graphicFrame>
        <p:nvGraphicFramePr>
          <p:cNvPr id="224" name="Table 1-5"/>
          <p:cNvGraphicFramePr/>
          <p:nvPr/>
        </p:nvGraphicFramePr>
        <p:xfrm>
          <a:off x="7120603" y="7012090"/>
          <a:ext cx="2555605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5" name="NLP"/>
          <p:cNvSpPr txBox="1"/>
          <p:nvPr/>
        </p:nvSpPr>
        <p:spPr>
          <a:xfrm>
            <a:off x="8259907" y="6261486"/>
            <a:ext cx="89639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1">
                    <a:lumOff val="16847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NLP</a:t>
            </a:r>
          </a:p>
        </p:txBody>
      </p:sp>
      <p:graphicFrame>
        <p:nvGraphicFramePr>
          <p:cNvPr id="226" name="Table 1-3"/>
          <p:cNvGraphicFramePr/>
          <p:nvPr/>
        </p:nvGraphicFramePr>
        <p:xfrm>
          <a:off x="18917746" y="10303928"/>
          <a:ext cx="2555604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7" name="Healthcare"/>
          <p:cNvSpPr txBox="1"/>
          <p:nvPr/>
        </p:nvSpPr>
        <p:spPr>
          <a:xfrm>
            <a:off x="19302035" y="9555444"/>
            <a:ext cx="2406422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4">
                    <a:hueOff val="-476017"/>
                    <a:lumOff val="-10042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Healthcare</a:t>
            </a:r>
          </a:p>
        </p:txBody>
      </p:sp>
      <p:graphicFrame>
        <p:nvGraphicFramePr>
          <p:cNvPr id="228" name="Table 1"/>
          <p:cNvGraphicFramePr/>
          <p:nvPr/>
        </p:nvGraphicFramePr>
        <p:xfrm>
          <a:off x="18917746" y="5414683"/>
          <a:ext cx="2555604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29" name="Real Estate"/>
          <p:cNvSpPr txBox="1"/>
          <p:nvPr/>
        </p:nvSpPr>
        <p:spPr>
          <a:xfrm>
            <a:off x="19264284" y="4679605"/>
            <a:ext cx="2481924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2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Real Estate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Availability of pre-trained 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Availability of pre-trained models</a:t>
            </a:r>
          </a:p>
        </p:txBody>
      </p:sp>
      <p:sp>
        <p:nvSpPr>
          <p:cNvPr id="232" name="Ease of use"/>
          <p:cNvSpPr txBox="1"/>
          <p:nvPr/>
        </p:nvSpPr>
        <p:spPr>
          <a:xfrm>
            <a:off x="12768265" y="2935396"/>
            <a:ext cx="3044724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Ease of use</a:t>
            </a:r>
          </a:p>
        </p:txBody>
      </p:sp>
      <p:sp>
        <p:nvSpPr>
          <p:cNvPr id="233" name="Train once, use anywhere"/>
          <p:cNvSpPr txBox="1"/>
          <p:nvPr/>
        </p:nvSpPr>
        <p:spPr>
          <a:xfrm>
            <a:off x="10855524" y="4144793"/>
            <a:ext cx="687020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Train once, use anywhere</a:t>
            </a:r>
          </a:p>
        </p:txBody>
      </p:sp>
      <p:sp>
        <p:nvSpPr>
          <p:cNvPr id="234" name="Boost in innovation"/>
          <p:cNvSpPr txBox="1"/>
          <p:nvPr/>
        </p:nvSpPr>
        <p:spPr>
          <a:xfrm>
            <a:off x="11359686" y="5343579"/>
            <a:ext cx="558076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Boost in innovation</a:t>
            </a:r>
          </a:p>
        </p:txBody>
      </p:sp>
      <p:pic>
        <p:nvPicPr>
          <p:cNvPr id="2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06578" y="8379081"/>
            <a:ext cx="6168097" cy="16410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09100" y="10552031"/>
            <a:ext cx="2397374" cy="1198687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238" name="Table 1-1"/>
          <p:cNvGraphicFramePr/>
          <p:nvPr/>
        </p:nvGraphicFramePr>
        <p:xfrm>
          <a:off x="2878561" y="4230640"/>
          <a:ext cx="2555605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9" name="Vision"/>
          <p:cNvSpPr txBox="1"/>
          <p:nvPr/>
        </p:nvSpPr>
        <p:spPr>
          <a:xfrm>
            <a:off x="3787196" y="3482156"/>
            <a:ext cx="1357732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5">
                    <a:hueOff val="-152895"/>
                    <a:lumOff val="12368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Vision</a:t>
            </a:r>
          </a:p>
        </p:txBody>
      </p:sp>
      <p:graphicFrame>
        <p:nvGraphicFramePr>
          <p:cNvPr id="240" name="Table 1-4"/>
          <p:cNvGraphicFramePr/>
          <p:nvPr/>
        </p:nvGraphicFramePr>
        <p:xfrm>
          <a:off x="2878561" y="9413981"/>
          <a:ext cx="2555605" cy="25493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1" name="Speech"/>
          <p:cNvSpPr txBox="1"/>
          <p:nvPr/>
        </p:nvSpPr>
        <p:spPr>
          <a:xfrm>
            <a:off x="3696333" y="8643520"/>
            <a:ext cx="1539457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Speech</a:t>
            </a:r>
          </a:p>
        </p:txBody>
      </p:sp>
      <p:graphicFrame>
        <p:nvGraphicFramePr>
          <p:cNvPr id="242" name="Table 1-5"/>
          <p:cNvGraphicFramePr/>
          <p:nvPr/>
        </p:nvGraphicFramePr>
        <p:xfrm>
          <a:off x="7120603" y="7012090"/>
          <a:ext cx="2555605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3" name="NLP"/>
          <p:cNvSpPr txBox="1"/>
          <p:nvPr/>
        </p:nvSpPr>
        <p:spPr>
          <a:xfrm>
            <a:off x="8259907" y="6261486"/>
            <a:ext cx="89639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1">
                    <a:lumOff val="16847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NLP</a:t>
            </a:r>
          </a:p>
        </p:txBody>
      </p:sp>
      <p:graphicFrame>
        <p:nvGraphicFramePr>
          <p:cNvPr id="244" name="Table 1-3"/>
          <p:cNvGraphicFramePr/>
          <p:nvPr/>
        </p:nvGraphicFramePr>
        <p:xfrm>
          <a:off x="18917746" y="10303928"/>
          <a:ext cx="2555604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476017"/>
                        <a:lumOff val="-10042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5" name="Healthcare"/>
          <p:cNvSpPr txBox="1"/>
          <p:nvPr/>
        </p:nvSpPr>
        <p:spPr>
          <a:xfrm>
            <a:off x="19302035" y="9555444"/>
            <a:ext cx="2406422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4">
                    <a:hueOff val="-476017"/>
                    <a:lumOff val="-10042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Healthcare</a:t>
            </a:r>
          </a:p>
        </p:txBody>
      </p:sp>
      <p:graphicFrame>
        <p:nvGraphicFramePr>
          <p:cNvPr id="246" name="Table 1"/>
          <p:cNvGraphicFramePr/>
          <p:nvPr/>
        </p:nvGraphicFramePr>
        <p:xfrm>
          <a:off x="18917746" y="5414683"/>
          <a:ext cx="2555604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47" name="Real Estate"/>
          <p:cNvSpPr txBox="1"/>
          <p:nvPr/>
        </p:nvSpPr>
        <p:spPr>
          <a:xfrm>
            <a:off x="19264284" y="4679605"/>
            <a:ext cx="2481924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2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Real Estate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BUT we can’t always retrain th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BUT we can’t always retrain them</a:t>
            </a:r>
          </a:p>
        </p:txBody>
      </p:sp>
      <p:sp>
        <p:nvSpPr>
          <p:cNvPr id="250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BUT we can’t always retrain th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BUT we can’t always retrain them</a:t>
            </a:r>
          </a:p>
        </p:txBody>
      </p:sp>
      <p:sp>
        <p:nvSpPr>
          <p:cNvPr id="253" name="Resource intensive"/>
          <p:cNvSpPr txBox="1"/>
          <p:nvPr/>
        </p:nvSpPr>
        <p:spPr>
          <a:xfrm>
            <a:off x="2245284" y="4261240"/>
            <a:ext cx="525985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F48C6C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Resource intensive</a:t>
            </a:r>
          </a:p>
        </p:txBody>
      </p:sp>
      <p:pic>
        <p:nvPicPr>
          <p:cNvPr id="2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98241" y="3663249"/>
            <a:ext cx="2341177" cy="2341177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BUT we can’t always retrain th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BUT we can’t always retrain them</a:t>
            </a:r>
          </a:p>
        </p:txBody>
      </p:sp>
      <p:sp>
        <p:nvSpPr>
          <p:cNvPr id="258" name="Resource intensive"/>
          <p:cNvSpPr txBox="1"/>
          <p:nvPr/>
        </p:nvSpPr>
        <p:spPr>
          <a:xfrm>
            <a:off x="2245284" y="4261240"/>
            <a:ext cx="525985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F48C6C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Resource intensive</a:t>
            </a:r>
          </a:p>
        </p:txBody>
      </p:sp>
      <p:sp>
        <p:nvSpPr>
          <p:cNvPr id="259" name="Data ownership issues"/>
          <p:cNvSpPr txBox="1"/>
          <p:nvPr/>
        </p:nvSpPr>
        <p:spPr>
          <a:xfrm>
            <a:off x="15350260" y="3382714"/>
            <a:ext cx="628485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5DD6B3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Data ownership issues</a:t>
            </a:r>
          </a:p>
        </p:txBody>
      </p:sp>
      <p:pic>
        <p:nvPicPr>
          <p:cNvPr id="2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98241" y="3663249"/>
            <a:ext cx="2341177" cy="2341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67085" y="4525653"/>
            <a:ext cx="3251201" cy="3251201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BUT we can’t always retrain th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BUT we can’t always retrain them</a:t>
            </a:r>
          </a:p>
        </p:txBody>
      </p:sp>
      <p:sp>
        <p:nvSpPr>
          <p:cNvPr id="265" name="Resource intensive"/>
          <p:cNvSpPr txBox="1"/>
          <p:nvPr/>
        </p:nvSpPr>
        <p:spPr>
          <a:xfrm>
            <a:off x="2245284" y="4261240"/>
            <a:ext cx="525985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F48C6C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Resource intensive</a:t>
            </a:r>
          </a:p>
        </p:txBody>
      </p:sp>
      <p:sp>
        <p:nvSpPr>
          <p:cNvPr id="266" name="Data ownership issues"/>
          <p:cNvSpPr txBox="1"/>
          <p:nvPr/>
        </p:nvSpPr>
        <p:spPr>
          <a:xfrm>
            <a:off x="15350260" y="3382714"/>
            <a:ext cx="628485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5DD6B3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Data ownership issues</a:t>
            </a:r>
          </a:p>
        </p:txBody>
      </p:sp>
      <p:sp>
        <p:nvSpPr>
          <p:cNvPr id="267" name="Complexity"/>
          <p:cNvSpPr txBox="1"/>
          <p:nvPr/>
        </p:nvSpPr>
        <p:spPr>
          <a:xfrm>
            <a:off x="2953902" y="8844534"/>
            <a:ext cx="325405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557AFF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Complexity</a:t>
            </a:r>
          </a:p>
        </p:txBody>
      </p:sp>
      <p:pic>
        <p:nvPicPr>
          <p:cNvPr id="2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33167" y="7851526"/>
            <a:ext cx="3160785" cy="31607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98241" y="3663249"/>
            <a:ext cx="2341177" cy="2341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867085" y="4525653"/>
            <a:ext cx="3251201" cy="3251201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BUT we can’t always retrain th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BUT we can’t always retrain them</a:t>
            </a:r>
          </a:p>
        </p:txBody>
      </p:sp>
      <p:sp>
        <p:nvSpPr>
          <p:cNvPr id="274" name="Resource intensive"/>
          <p:cNvSpPr txBox="1"/>
          <p:nvPr/>
        </p:nvSpPr>
        <p:spPr>
          <a:xfrm>
            <a:off x="2245284" y="4261240"/>
            <a:ext cx="525985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F48C6C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Resource intensive</a:t>
            </a:r>
          </a:p>
        </p:txBody>
      </p:sp>
      <p:sp>
        <p:nvSpPr>
          <p:cNvPr id="275" name="Unavailability of original training data"/>
          <p:cNvSpPr txBox="1"/>
          <p:nvPr/>
        </p:nvSpPr>
        <p:spPr>
          <a:xfrm>
            <a:off x="11820468" y="8634560"/>
            <a:ext cx="1070485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solidFill>
                  <a:srgbClr val="FF7046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Unavailability of original training data</a:t>
            </a:r>
          </a:p>
        </p:txBody>
      </p:sp>
      <p:sp>
        <p:nvSpPr>
          <p:cNvPr id="276" name="Data ownership issues"/>
          <p:cNvSpPr txBox="1"/>
          <p:nvPr/>
        </p:nvSpPr>
        <p:spPr>
          <a:xfrm>
            <a:off x="15350260" y="3382714"/>
            <a:ext cx="628485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5DD6B3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Data ownership issues</a:t>
            </a:r>
          </a:p>
        </p:txBody>
      </p:sp>
      <p:sp>
        <p:nvSpPr>
          <p:cNvPr id="277" name="Complexity"/>
          <p:cNvSpPr txBox="1"/>
          <p:nvPr/>
        </p:nvSpPr>
        <p:spPr>
          <a:xfrm>
            <a:off x="2953902" y="8844534"/>
            <a:ext cx="325405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557AFF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Complexity</a:t>
            </a:r>
          </a:p>
        </p:txBody>
      </p:sp>
      <p:pic>
        <p:nvPicPr>
          <p:cNvPr id="2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33167" y="7851526"/>
            <a:ext cx="3160785" cy="31607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98241" y="3663249"/>
            <a:ext cx="2341177" cy="2341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867085" y="4525653"/>
            <a:ext cx="3251201" cy="325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547295" y="9789845"/>
            <a:ext cx="3251201" cy="3251201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We fine-tune them for specific tas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We fine-tune them for specific tasks</a:t>
            </a:r>
          </a:p>
        </p:txBody>
      </p:sp>
      <p:sp>
        <p:nvSpPr>
          <p:cNvPr id="285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We fine-tune them for specific tas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We fine-tune them for specific tasks</a:t>
            </a:r>
          </a:p>
        </p:txBody>
      </p:sp>
      <p:sp>
        <p:nvSpPr>
          <p:cNvPr id="288" name="Pre-trained model"/>
          <p:cNvSpPr txBox="1"/>
          <p:nvPr/>
        </p:nvSpPr>
        <p:spPr>
          <a:xfrm>
            <a:off x="10766272" y="7803174"/>
            <a:ext cx="493504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Pre-trained model</a:t>
            </a:r>
          </a:p>
        </p:txBody>
      </p:sp>
      <p:sp>
        <p:nvSpPr>
          <p:cNvPr id="289" name="}"/>
          <p:cNvSpPr txBox="1"/>
          <p:nvPr/>
        </p:nvSpPr>
        <p:spPr>
          <a:xfrm>
            <a:off x="8080002" y="4793273"/>
            <a:ext cx="2321891" cy="673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200">
                <a:solidFill>
                  <a:srgbClr val="000000"/>
                </a:solidFill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}</a:t>
            </a:r>
          </a:p>
        </p:txBody>
      </p:sp>
      <p:graphicFrame>
        <p:nvGraphicFramePr>
          <p:cNvPr id="290" name="Table 1-2-1"/>
          <p:cNvGraphicFramePr/>
          <p:nvPr/>
        </p:nvGraphicFramePr>
        <p:xfrm>
          <a:off x="2920840" y="5709509"/>
          <a:ext cx="5091900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291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music-funny.jpeg" descr="music-funny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5859" y="-26950"/>
            <a:ext cx="24435719" cy="137409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We fine-tune them for specific tas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We fine-tune them for specific tasks</a:t>
            </a:r>
          </a:p>
        </p:txBody>
      </p:sp>
      <p:sp>
        <p:nvSpPr>
          <p:cNvPr id="294" name="Pre-trained model"/>
          <p:cNvSpPr txBox="1"/>
          <p:nvPr/>
        </p:nvSpPr>
        <p:spPr>
          <a:xfrm>
            <a:off x="10766272" y="7803174"/>
            <a:ext cx="493504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Pre-trained model</a:t>
            </a:r>
          </a:p>
        </p:txBody>
      </p:sp>
      <p:sp>
        <p:nvSpPr>
          <p:cNvPr id="295" name="Fine-tune on task T"/>
          <p:cNvSpPr txBox="1"/>
          <p:nvPr/>
        </p:nvSpPr>
        <p:spPr>
          <a:xfrm>
            <a:off x="13121153" y="4285825"/>
            <a:ext cx="554304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Fine-tune on task T</a:t>
            </a:r>
          </a:p>
        </p:txBody>
      </p:sp>
      <p:graphicFrame>
        <p:nvGraphicFramePr>
          <p:cNvPr id="296" name="Table 1-2"/>
          <p:cNvGraphicFramePr/>
          <p:nvPr/>
        </p:nvGraphicFramePr>
        <p:xfrm>
          <a:off x="2912527" y="5713267"/>
          <a:ext cx="5091900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297" name="}"/>
          <p:cNvSpPr txBox="1"/>
          <p:nvPr/>
        </p:nvSpPr>
        <p:spPr>
          <a:xfrm>
            <a:off x="8080002" y="4793273"/>
            <a:ext cx="2321891" cy="673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200">
                <a:solidFill>
                  <a:srgbClr val="000000"/>
                </a:solidFill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}</a:t>
            </a:r>
          </a:p>
        </p:txBody>
      </p:sp>
      <p:sp>
        <p:nvSpPr>
          <p:cNvPr id="300" name="Connection Line"/>
          <p:cNvSpPr/>
          <p:nvPr/>
        </p:nvSpPr>
        <p:spPr>
          <a:xfrm>
            <a:off x="8062001" y="4568363"/>
            <a:ext cx="4425823" cy="883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08" fill="norm" stroke="1" extrusionOk="0">
                <a:moveTo>
                  <a:pt x="0" y="18108"/>
                </a:moveTo>
                <a:cubicBezTo>
                  <a:pt x="7263" y="1801"/>
                  <a:pt x="14463" y="-3492"/>
                  <a:pt x="21600" y="2228"/>
                </a:cubicBezTo>
              </a:path>
            </a:pathLst>
          </a:custGeom>
          <a:ln w="889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99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We fine-tune them for specific tas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We fine-tune them for specific tasks</a:t>
            </a:r>
          </a:p>
        </p:txBody>
      </p:sp>
      <p:sp>
        <p:nvSpPr>
          <p:cNvPr id="303" name="Pre-trained model"/>
          <p:cNvSpPr txBox="1"/>
          <p:nvPr/>
        </p:nvSpPr>
        <p:spPr>
          <a:xfrm>
            <a:off x="10766272" y="7803174"/>
            <a:ext cx="493504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Pre-trained model</a:t>
            </a:r>
          </a:p>
        </p:txBody>
      </p:sp>
      <p:sp>
        <p:nvSpPr>
          <p:cNvPr id="304" name="Fine-tune on task T"/>
          <p:cNvSpPr txBox="1"/>
          <p:nvPr/>
        </p:nvSpPr>
        <p:spPr>
          <a:xfrm>
            <a:off x="13121153" y="4285825"/>
            <a:ext cx="554304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Fine-tune on task T</a:t>
            </a:r>
          </a:p>
        </p:txBody>
      </p:sp>
      <p:sp>
        <p:nvSpPr>
          <p:cNvPr id="305" name="}"/>
          <p:cNvSpPr txBox="1"/>
          <p:nvPr/>
        </p:nvSpPr>
        <p:spPr>
          <a:xfrm>
            <a:off x="8080002" y="4793273"/>
            <a:ext cx="2321891" cy="673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200">
                <a:solidFill>
                  <a:srgbClr val="000000"/>
                </a:solidFill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}</a:t>
            </a:r>
          </a:p>
        </p:txBody>
      </p:sp>
      <p:sp>
        <p:nvSpPr>
          <p:cNvPr id="311" name="Connection Line"/>
          <p:cNvSpPr/>
          <p:nvPr/>
        </p:nvSpPr>
        <p:spPr>
          <a:xfrm>
            <a:off x="8062001" y="4568363"/>
            <a:ext cx="4425823" cy="883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08" fill="norm" stroke="1" extrusionOk="0">
                <a:moveTo>
                  <a:pt x="0" y="18108"/>
                </a:moveTo>
                <a:cubicBezTo>
                  <a:pt x="7263" y="1801"/>
                  <a:pt x="14463" y="-3492"/>
                  <a:pt x="21600" y="2228"/>
                </a:cubicBezTo>
              </a:path>
            </a:pathLst>
          </a:custGeom>
          <a:ln w="889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graphicFrame>
        <p:nvGraphicFramePr>
          <p:cNvPr id="307" name="Table 1-2"/>
          <p:cNvGraphicFramePr/>
          <p:nvPr/>
        </p:nvGraphicFramePr>
        <p:xfrm>
          <a:off x="2912527" y="5713267"/>
          <a:ext cx="5091900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pic>
        <p:nvPicPr>
          <p:cNvPr id="30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15555" y="8826290"/>
            <a:ext cx="8182070" cy="4588778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Connection Line"/>
          <p:cNvSpPr/>
          <p:nvPr/>
        </p:nvSpPr>
        <p:spPr>
          <a:xfrm>
            <a:off x="13156311" y="8641374"/>
            <a:ext cx="2016386" cy="2271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2" h="21600" fill="norm" stroke="1" extrusionOk="0">
                <a:moveTo>
                  <a:pt x="20402" y="21600"/>
                </a:moveTo>
                <a:cubicBezTo>
                  <a:pt x="5545" y="20605"/>
                  <a:pt x="-1198" y="13405"/>
                  <a:pt x="174" y="0"/>
                </a:cubicBezTo>
              </a:path>
            </a:pathLst>
          </a:custGeom>
          <a:ln w="88900">
            <a:solidFill>
              <a:srgbClr val="5E5E5E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10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We fine-tune them for specific tas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We fine-tune them for specific tasks</a:t>
            </a:r>
          </a:p>
        </p:txBody>
      </p:sp>
      <p:sp>
        <p:nvSpPr>
          <p:cNvPr id="315" name="Pre-trained model"/>
          <p:cNvSpPr txBox="1"/>
          <p:nvPr/>
        </p:nvSpPr>
        <p:spPr>
          <a:xfrm>
            <a:off x="10766272" y="7803174"/>
            <a:ext cx="493504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Pre-trained model</a:t>
            </a:r>
          </a:p>
        </p:txBody>
      </p:sp>
      <p:sp>
        <p:nvSpPr>
          <p:cNvPr id="316" name="Fine-tune on task T"/>
          <p:cNvSpPr txBox="1"/>
          <p:nvPr/>
        </p:nvSpPr>
        <p:spPr>
          <a:xfrm>
            <a:off x="13121153" y="4285825"/>
            <a:ext cx="554304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Fine-tune on task T</a:t>
            </a:r>
          </a:p>
        </p:txBody>
      </p:sp>
      <p:sp>
        <p:nvSpPr>
          <p:cNvPr id="317" name="}"/>
          <p:cNvSpPr txBox="1"/>
          <p:nvPr/>
        </p:nvSpPr>
        <p:spPr>
          <a:xfrm>
            <a:off x="8221229" y="4693990"/>
            <a:ext cx="2321891" cy="673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200">
                <a:solidFill>
                  <a:srgbClr val="000000"/>
                </a:solidFill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}</a:t>
            </a:r>
          </a:p>
        </p:txBody>
      </p:sp>
      <p:sp>
        <p:nvSpPr>
          <p:cNvPr id="325" name="Connection Line"/>
          <p:cNvSpPr/>
          <p:nvPr/>
        </p:nvSpPr>
        <p:spPr>
          <a:xfrm>
            <a:off x="8062001" y="4568363"/>
            <a:ext cx="4425823" cy="883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08" fill="norm" stroke="1" extrusionOk="0">
                <a:moveTo>
                  <a:pt x="0" y="18108"/>
                </a:moveTo>
                <a:cubicBezTo>
                  <a:pt x="7263" y="1801"/>
                  <a:pt x="14463" y="-3492"/>
                  <a:pt x="21600" y="2228"/>
                </a:cubicBezTo>
              </a:path>
            </a:pathLst>
          </a:custGeom>
          <a:ln w="889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graphicFrame>
        <p:nvGraphicFramePr>
          <p:cNvPr id="319" name="Table 1-2"/>
          <p:cNvGraphicFramePr/>
          <p:nvPr/>
        </p:nvGraphicFramePr>
        <p:xfrm>
          <a:off x="2912527" y="5713267"/>
          <a:ext cx="5091900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pic>
        <p:nvPicPr>
          <p:cNvPr id="3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15555" y="8826290"/>
            <a:ext cx="8182070" cy="4588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36342" y="947115"/>
            <a:ext cx="8474824" cy="3212984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Connection Line"/>
          <p:cNvSpPr/>
          <p:nvPr/>
        </p:nvSpPr>
        <p:spPr>
          <a:xfrm>
            <a:off x="18909931" y="4187244"/>
            <a:ext cx="2011335" cy="793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922" fill="norm" stroke="1" extrusionOk="0">
                <a:moveTo>
                  <a:pt x="21600" y="0"/>
                </a:moveTo>
                <a:cubicBezTo>
                  <a:pt x="18645" y="16489"/>
                  <a:pt x="11445" y="21600"/>
                  <a:pt x="0" y="15334"/>
                </a:cubicBezTo>
              </a:path>
            </a:pathLst>
          </a:custGeom>
          <a:ln w="889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27" name="Connection Line"/>
          <p:cNvSpPr/>
          <p:nvPr/>
        </p:nvSpPr>
        <p:spPr>
          <a:xfrm>
            <a:off x="13156311" y="8641374"/>
            <a:ext cx="2016386" cy="2271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2" h="21600" fill="norm" stroke="1" extrusionOk="0">
                <a:moveTo>
                  <a:pt x="20402" y="21600"/>
                </a:moveTo>
                <a:cubicBezTo>
                  <a:pt x="5545" y="20605"/>
                  <a:pt x="-1198" y="13405"/>
                  <a:pt x="174" y="0"/>
                </a:cubicBezTo>
              </a:path>
            </a:pathLst>
          </a:custGeom>
          <a:ln w="889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24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equence of Fine-tuning Models is Importa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Sequence of Fine-tuning Models is Important</a:t>
            </a:r>
          </a:p>
        </p:txBody>
      </p:sp>
      <p:sp>
        <p:nvSpPr>
          <p:cNvPr id="330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31" name="Original training data…"/>
          <p:cNvSpPr txBox="1"/>
          <p:nvPr/>
        </p:nvSpPr>
        <p:spPr>
          <a:xfrm>
            <a:off x="2513428" y="6034170"/>
            <a:ext cx="5824112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3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Original </a:t>
            </a:r>
            <a:r>
              <a:rPr sz="3600"/>
              <a:t>training</a:t>
            </a:r>
            <a:r>
              <a:t> data</a:t>
            </a:r>
          </a:p>
          <a:p>
            <a:pPr algn="l">
              <a:defRPr sz="33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60000 images</a:t>
            </a:r>
          </a:p>
        </p:txBody>
      </p:sp>
      <p:sp>
        <p:nvSpPr>
          <p:cNvPr id="332" name="T1…"/>
          <p:cNvSpPr txBox="1"/>
          <p:nvPr/>
        </p:nvSpPr>
        <p:spPr>
          <a:xfrm>
            <a:off x="785030" y="9654958"/>
            <a:ext cx="7848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T1</a:t>
            </a:r>
          </a:p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1000</a:t>
            </a:r>
          </a:p>
        </p:txBody>
      </p:sp>
      <p:sp>
        <p:nvSpPr>
          <p:cNvPr id="333" name="We had set aside data…"/>
          <p:cNvSpPr txBox="1"/>
          <p:nvPr/>
        </p:nvSpPr>
        <p:spPr>
          <a:xfrm>
            <a:off x="602082" y="3197441"/>
            <a:ext cx="6662228" cy="227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1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We had set aside data</a:t>
            </a:r>
          </a:p>
          <a:p>
            <a:pPr algn="l">
              <a:defRPr sz="41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for T1, T2 and T3 in</a:t>
            </a:r>
          </a:p>
          <a:p>
            <a:pPr algn="l">
              <a:defRPr sz="41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the very beginning.</a:t>
            </a:r>
          </a:p>
        </p:txBody>
      </p:sp>
      <p:sp>
        <p:nvSpPr>
          <p:cNvPr id="334" name="Remaining data…"/>
          <p:cNvSpPr txBox="1"/>
          <p:nvPr/>
        </p:nvSpPr>
        <p:spPr>
          <a:xfrm>
            <a:off x="7643393" y="7861875"/>
            <a:ext cx="5824111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Remaining data</a:t>
            </a:r>
          </a:p>
          <a:p>
            <a:pPr algn="l">
              <a:defRPr sz="30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for pre-training</a:t>
            </a:r>
          </a:p>
          <a:p>
            <a:pPr algn="l">
              <a:defRPr sz="30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57,000 images</a:t>
            </a:r>
          </a:p>
        </p:txBody>
      </p:sp>
      <p:sp>
        <p:nvSpPr>
          <p:cNvPr id="335" name="Text Document"/>
          <p:cNvSpPr/>
          <p:nvPr/>
        </p:nvSpPr>
        <p:spPr>
          <a:xfrm>
            <a:off x="6317748" y="8115106"/>
            <a:ext cx="1016001" cy="131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7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36" name="Text Document"/>
          <p:cNvSpPr/>
          <p:nvPr/>
        </p:nvSpPr>
        <p:spPr>
          <a:xfrm>
            <a:off x="908632" y="8883645"/>
            <a:ext cx="519775" cy="673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37" name="T2…"/>
          <p:cNvSpPr txBox="1"/>
          <p:nvPr/>
        </p:nvSpPr>
        <p:spPr>
          <a:xfrm>
            <a:off x="1717590" y="9654958"/>
            <a:ext cx="7848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T2</a:t>
            </a:r>
          </a:p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1000</a:t>
            </a:r>
          </a:p>
        </p:txBody>
      </p:sp>
      <p:sp>
        <p:nvSpPr>
          <p:cNvPr id="338" name="Text Document"/>
          <p:cNvSpPr/>
          <p:nvPr/>
        </p:nvSpPr>
        <p:spPr>
          <a:xfrm>
            <a:off x="1850133" y="8899326"/>
            <a:ext cx="519775" cy="673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39" name="T3…"/>
          <p:cNvSpPr txBox="1"/>
          <p:nvPr/>
        </p:nvSpPr>
        <p:spPr>
          <a:xfrm>
            <a:off x="2650150" y="9654958"/>
            <a:ext cx="7848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T3</a:t>
            </a:r>
          </a:p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1000</a:t>
            </a:r>
          </a:p>
        </p:txBody>
      </p:sp>
      <p:sp>
        <p:nvSpPr>
          <p:cNvPr id="340" name="Text Document"/>
          <p:cNvSpPr/>
          <p:nvPr/>
        </p:nvSpPr>
        <p:spPr>
          <a:xfrm>
            <a:off x="2791633" y="8899326"/>
            <a:ext cx="519775" cy="673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41" name="Text Document"/>
          <p:cNvSpPr/>
          <p:nvPr/>
        </p:nvSpPr>
        <p:spPr>
          <a:xfrm>
            <a:off x="1186694" y="5954485"/>
            <a:ext cx="1143001" cy="1480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46" name="Connection Line"/>
          <p:cNvSpPr/>
          <p:nvPr/>
        </p:nvSpPr>
        <p:spPr>
          <a:xfrm>
            <a:off x="1109010" y="7477983"/>
            <a:ext cx="216014" cy="1361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044" h="21600" fill="norm" stroke="1" extrusionOk="0">
                <a:moveTo>
                  <a:pt x="18044" y="0"/>
                </a:moveTo>
                <a:cubicBezTo>
                  <a:pt x="1676" y="6777"/>
                  <a:pt x="-3556" y="13977"/>
                  <a:pt x="2347" y="21600"/>
                </a:cubicBezTo>
              </a:path>
            </a:pathLst>
          </a:custGeom>
          <a:ln w="25400">
            <a:solidFill>
              <a:schemeClr val="accent6">
                <a:satOff val="-16844"/>
                <a:lumOff val="-30747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47" name="Connection Line"/>
          <p:cNvSpPr/>
          <p:nvPr/>
        </p:nvSpPr>
        <p:spPr>
          <a:xfrm>
            <a:off x="1769924" y="7482685"/>
            <a:ext cx="278130" cy="13676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chemeClr val="accent6">
                <a:satOff val="-16844"/>
                <a:lumOff val="-30747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48" name="Connection Line"/>
          <p:cNvSpPr/>
          <p:nvPr/>
        </p:nvSpPr>
        <p:spPr>
          <a:xfrm>
            <a:off x="2145116" y="7482522"/>
            <a:ext cx="809921" cy="1345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9324" y="6408"/>
                  <a:pt x="16524" y="13608"/>
                  <a:pt x="21600" y="21600"/>
                </a:cubicBezTo>
              </a:path>
            </a:pathLst>
          </a:custGeom>
          <a:ln w="25400">
            <a:solidFill>
              <a:schemeClr val="accent6">
                <a:satOff val="-16844"/>
                <a:lumOff val="-30747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49" name="Connection Line"/>
          <p:cNvSpPr/>
          <p:nvPr/>
        </p:nvSpPr>
        <p:spPr>
          <a:xfrm>
            <a:off x="2398693" y="7333627"/>
            <a:ext cx="3918990" cy="15012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0" fill="norm" stroke="1" extrusionOk="0">
                <a:moveTo>
                  <a:pt x="0" y="0"/>
                </a:moveTo>
                <a:cubicBezTo>
                  <a:pt x="4097" y="14925"/>
                  <a:pt x="11297" y="21600"/>
                  <a:pt x="21600" y="20024"/>
                </a:cubicBezTo>
              </a:path>
            </a:pathLst>
          </a:custGeom>
          <a:ln w="25400">
            <a:solidFill>
              <a:schemeClr val="accent6">
                <a:satOff val="-16844"/>
                <a:lumOff val="-30747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equence of Fine-tuning Models is Important"/>
          <p:cNvSpPr txBox="1"/>
          <p:nvPr>
            <p:ph type="title"/>
          </p:nvPr>
        </p:nvSpPr>
        <p:spPr>
          <a:xfrm>
            <a:off x="551229" y="938920"/>
            <a:ext cx="21971001" cy="1433164"/>
          </a:xfrm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Sequence of Fine-tuning Models is Important</a:t>
            </a:r>
          </a:p>
        </p:txBody>
      </p:sp>
      <p:sp>
        <p:nvSpPr>
          <p:cNvPr id="352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53" name="T1…"/>
          <p:cNvSpPr txBox="1"/>
          <p:nvPr/>
        </p:nvSpPr>
        <p:spPr>
          <a:xfrm>
            <a:off x="2158665" y="5453443"/>
            <a:ext cx="126564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T1</a:t>
            </a:r>
          </a:p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1000</a:t>
            </a:r>
          </a:p>
        </p:txBody>
      </p:sp>
      <p:sp>
        <p:nvSpPr>
          <p:cNvPr id="354" name="Text Document"/>
          <p:cNvSpPr/>
          <p:nvPr/>
        </p:nvSpPr>
        <p:spPr>
          <a:xfrm>
            <a:off x="2275360" y="4006196"/>
            <a:ext cx="1032257" cy="1336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55" name="T3…"/>
          <p:cNvSpPr txBox="1"/>
          <p:nvPr/>
        </p:nvSpPr>
        <p:spPr>
          <a:xfrm>
            <a:off x="2158665" y="11775727"/>
            <a:ext cx="126564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T3</a:t>
            </a:r>
          </a:p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1000</a:t>
            </a:r>
          </a:p>
        </p:txBody>
      </p:sp>
      <p:sp>
        <p:nvSpPr>
          <p:cNvPr id="356" name="Text Document"/>
          <p:cNvSpPr/>
          <p:nvPr/>
        </p:nvSpPr>
        <p:spPr>
          <a:xfrm>
            <a:off x="2275360" y="10118807"/>
            <a:ext cx="1032257" cy="1336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57" name="T2…"/>
          <p:cNvSpPr txBox="1"/>
          <p:nvPr/>
        </p:nvSpPr>
        <p:spPr>
          <a:xfrm>
            <a:off x="2154528" y="8478342"/>
            <a:ext cx="126564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T2</a:t>
            </a:r>
          </a:p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1000</a:t>
            </a:r>
          </a:p>
        </p:txBody>
      </p:sp>
      <p:sp>
        <p:nvSpPr>
          <p:cNvPr id="358" name="Text Document"/>
          <p:cNvSpPr/>
          <p:nvPr/>
        </p:nvSpPr>
        <p:spPr>
          <a:xfrm>
            <a:off x="2271223" y="6951667"/>
            <a:ext cx="1032257" cy="1336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equence of Fine-tuning Models is Important"/>
          <p:cNvSpPr txBox="1"/>
          <p:nvPr>
            <p:ph type="title"/>
          </p:nvPr>
        </p:nvSpPr>
        <p:spPr>
          <a:xfrm>
            <a:off x="551229" y="938920"/>
            <a:ext cx="21971001" cy="1433164"/>
          </a:xfrm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Sequence of Fine-tuning Models is Important</a:t>
            </a:r>
          </a:p>
        </p:txBody>
      </p:sp>
      <p:sp>
        <p:nvSpPr>
          <p:cNvPr id="361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62" name="T1…"/>
          <p:cNvSpPr txBox="1"/>
          <p:nvPr/>
        </p:nvSpPr>
        <p:spPr>
          <a:xfrm>
            <a:off x="2158665" y="5453443"/>
            <a:ext cx="126564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T1</a:t>
            </a:r>
          </a:p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1000</a:t>
            </a:r>
          </a:p>
        </p:txBody>
      </p:sp>
      <p:sp>
        <p:nvSpPr>
          <p:cNvPr id="363" name="Text Document"/>
          <p:cNvSpPr/>
          <p:nvPr/>
        </p:nvSpPr>
        <p:spPr>
          <a:xfrm>
            <a:off x="2275360" y="4006196"/>
            <a:ext cx="1032257" cy="1336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64" name="T3…"/>
          <p:cNvSpPr txBox="1"/>
          <p:nvPr/>
        </p:nvSpPr>
        <p:spPr>
          <a:xfrm>
            <a:off x="2171365" y="11775727"/>
            <a:ext cx="126564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T3</a:t>
            </a:r>
          </a:p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1000</a:t>
            </a:r>
          </a:p>
        </p:txBody>
      </p:sp>
      <p:sp>
        <p:nvSpPr>
          <p:cNvPr id="365" name="Text Document"/>
          <p:cNvSpPr/>
          <p:nvPr/>
        </p:nvSpPr>
        <p:spPr>
          <a:xfrm>
            <a:off x="2288060" y="10118807"/>
            <a:ext cx="1032257" cy="1336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66" name="T2…"/>
          <p:cNvSpPr txBox="1"/>
          <p:nvPr/>
        </p:nvSpPr>
        <p:spPr>
          <a:xfrm>
            <a:off x="2154528" y="8478342"/>
            <a:ext cx="126564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T2</a:t>
            </a:r>
          </a:p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1000</a:t>
            </a:r>
          </a:p>
        </p:txBody>
      </p:sp>
      <p:sp>
        <p:nvSpPr>
          <p:cNvPr id="367" name="Text Document"/>
          <p:cNvSpPr/>
          <p:nvPr/>
        </p:nvSpPr>
        <p:spPr>
          <a:xfrm>
            <a:off x="2271223" y="6951667"/>
            <a:ext cx="1032257" cy="1336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68" name="Pre-trained model"/>
          <p:cNvSpPr txBox="1"/>
          <p:nvPr/>
        </p:nvSpPr>
        <p:spPr>
          <a:xfrm>
            <a:off x="8706404" y="4077146"/>
            <a:ext cx="493504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Pre-trained model</a:t>
            </a:r>
          </a:p>
        </p:txBody>
      </p:sp>
      <p:graphicFrame>
        <p:nvGraphicFramePr>
          <p:cNvPr id="369" name="Table 1-2-1"/>
          <p:cNvGraphicFramePr/>
          <p:nvPr/>
        </p:nvGraphicFramePr>
        <p:xfrm>
          <a:off x="8634325" y="5287581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equence of Fine-tuning Models is Important"/>
          <p:cNvSpPr txBox="1"/>
          <p:nvPr>
            <p:ph type="title"/>
          </p:nvPr>
        </p:nvSpPr>
        <p:spPr>
          <a:xfrm>
            <a:off x="551229" y="938920"/>
            <a:ext cx="21971001" cy="1433164"/>
          </a:xfrm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Sequence of Fine-tuning Models is Important</a:t>
            </a:r>
          </a:p>
        </p:txBody>
      </p:sp>
      <p:sp>
        <p:nvSpPr>
          <p:cNvPr id="372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73" name="T1…"/>
          <p:cNvSpPr txBox="1"/>
          <p:nvPr/>
        </p:nvSpPr>
        <p:spPr>
          <a:xfrm>
            <a:off x="2158665" y="5453443"/>
            <a:ext cx="126564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T1</a:t>
            </a:r>
          </a:p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1000</a:t>
            </a:r>
          </a:p>
        </p:txBody>
      </p:sp>
      <p:sp>
        <p:nvSpPr>
          <p:cNvPr id="374" name="Text Document"/>
          <p:cNvSpPr/>
          <p:nvPr/>
        </p:nvSpPr>
        <p:spPr>
          <a:xfrm>
            <a:off x="2275360" y="4006196"/>
            <a:ext cx="1032257" cy="1336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84" name="Connection Line"/>
          <p:cNvSpPr/>
          <p:nvPr/>
        </p:nvSpPr>
        <p:spPr>
          <a:xfrm>
            <a:off x="3307616" y="4851500"/>
            <a:ext cx="5301310" cy="1947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43" y="6802"/>
                  <a:pt x="14443" y="14002"/>
                  <a:pt x="21600" y="21600"/>
                </a:cubicBezTo>
              </a:path>
            </a:pathLst>
          </a:custGeom>
          <a:ln w="25400">
            <a:solidFill>
              <a:schemeClr val="accent6">
                <a:satOff val="-16844"/>
                <a:lumOff val="-30747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76" name="T3…"/>
          <p:cNvSpPr txBox="1"/>
          <p:nvPr/>
        </p:nvSpPr>
        <p:spPr>
          <a:xfrm>
            <a:off x="2154528" y="11775727"/>
            <a:ext cx="126564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T3</a:t>
            </a:r>
          </a:p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1000</a:t>
            </a:r>
          </a:p>
        </p:txBody>
      </p:sp>
      <p:sp>
        <p:nvSpPr>
          <p:cNvPr id="377" name="Text Document"/>
          <p:cNvSpPr/>
          <p:nvPr/>
        </p:nvSpPr>
        <p:spPr>
          <a:xfrm>
            <a:off x="2271223" y="10118807"/>
            <a:ext cx="1032257" cy="1336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85" name="Connection Line"/>
          <p:cNvSpPr/>
          <p:nvPr/>
        </p:nvSpPr>
        <p:spPr>
          <a:xfrm>
            <a:off x="3303479" y="8669918"/>
            <a:ext cx="5305447" cy="1917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139" y="14009"/>
                  <a:pt x="14339" y="6809"/>
                  <a:pt x="21600" y="0"/>
                </a:cubicBezTo>
              </a:path>
            </a:pathLst>
          </a:custGeom>
          <a:ln w="25400">
            <a:solidFill>
              <a:schemeClr val="accent6">
                <a:satOff val="-16844"/>
                <a:lumOff val="-30747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79" name="T2…"/>
          <p:cNvSpPr txBox="1"/>
          <p:nvPr/>
        </p:nvSpPr>
        <p:spPr>
          <a:xfrm>
            <a:off x="2154528" y="8478342"/>
            <a:ext cx="126564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T2</a:t>
            </a:r>
          </a:p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1000</a:t>
            </a:r>
          </a:p>
        </p:txBody>
      </p:sp>
      <p:sp>
        <p:nvSpPr>
          <p:cNvPr id="380" name="Text Document"/>
          <p:cNvSpPr/>
          <p:nvPr/>
        </p:nvSpPr>
        <p:spPr>
          <a:xfrm>
            <a:off x="2271223" y="6951667"/>
            <a:ext cx="1032257" cy="1336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86" name="Connection Line"/>
          <p:cNvSpPr/>
          <p:nvPr/>
        </p:nvSpPr>
        <p:spPr>
          <a:xfrm>
            <a:off x="3303479" y="7615197"/>
            <a:ext cx="5305447" cy="89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049" fill="norm" stroke="1" extrusionOk="0">
                <a:moveTo>
                  <a:pt x="0" y="306"/>
                </a:moveTo>
                <a:cubicBezTo>
                  <a:pt x="7194" y="-1551"/>
                  <a:pt x="14394" y="5030"/>
                  <a:pt x="21600" y="20049"/>
                </a:cubicBezTo>
              </a:path>
            </a:pathLst>
          </a:custGeom>
          <a:ln w="25400">
            <a:solidFill>
              <a:schemeClr val="accent6">
                <a:satOff val="-16844"/>
                <a:lumOff val="-30747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82" name="Pre-trained model"/>
          <p:cNvSpPr txBox="1"/>
          <p:nvPr/>
        </p:nvSpPr>
        <p:spPr>
          <a:xfrm>
            <a:off x="8706404" y="4077146"/>
            <a:ext cx="493504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Pre-trained model</a:t>
            </a:r>
          </a:p>
        </p:txBody>
      </p:sp>
      <p:graphicFrame>
        <p:nvGraphicFramePr>
          <p:cNvPr id="383" name="Table 1-2-1"/>
          <p:cNvGraphicFramePr/>
          <p:nvPr/>
        </p:nvGraphicFramePr>
        <p:xfrm>
          <a:off x="8634325" y="5287581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equence of Fine-tuning Models is Important"/>
          <p:cNvSpPr txBox="1"/>
          <p:nvPr>
            <p:ph type="title"/>
          </p:nvPr>
        </p:nvSpPr>
        <p:spPr>
          <a:xfrm>
            <a:off x="551229" y="938920"/>
            <a:ext cx="21971001" cy="1433164"/>
          </a:xfrm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Sequence of Fine-tuning Models is Important</a:t>
            </a:r>
          </a:p>
        </p:txBody>
      </p:sp>
      <p:sp>
        <p:nvSpPr>
          <p:cNvPr id="389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90" name="T1…"/>
          <p:cNvSpPr txBox="1"/>
          <p:nvPr/>
        </p:nvSpPr>
        <p:spPr>
          <a:xfrm>
            <a:off x="2158665" y="5453443"/>
            <a:ext cx="126564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T1</a:t>
            </a:r>
          </a:p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1000</a:t>
            </a:r>
          </a:p>
        </p:txBody>
      </p:sp>
      <p:sp>
        <p:nvSpPr>
          <p:cNvPr id="391" name="Text Document"/>
          <p:cNvSpPr/>
          <p:nvPr/>
        </p:nvSpPr>
        <p:spPr>
          <a:xfrm>
            <a:off x="2275360" y="4006196"/>
            <a:ext cx="1032257" cy="1336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02" name="Connection Line"/>
          <p:cNvSpPr/>
          <p:nvPr/>
        </p:nvSpPr>
        <p:spPr>
          <a:xfrm>
            <a:off x="3307616" y="4851500"/>
            <a:ext cx="5301310" cy="1947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43" y="6802"/>
                  <a:pt x="14443" y="14002"/>
                  <a:pt x="21600" y="21600"/>
                </a:cubicBezTo>
              </a:path>
            </a:pathLst>
          </a:custGeom>
          <a:ln w="25400">
            <a:solidFill>
              <a:schemeClr val="accent6">
                <a:satOff val="-16844"/>
                <a:lumOff val="-30747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93" name="T3…"/>
          <p:cNvSpPr txBox="1"/>
          <p:nvPr/>
        </p:nvSpPr>
        <p:spPr>
          <a:xfrm>
            <a:off x="2154528" y="11541358"/>
            <a:ext cx="126564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T3</a:t>
            </a:r>
          </a:p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1000</a:t>
            </a:r>
          </a:p>
        </p:txBody>
      </p:sp>
      <p:sp>
        <p:nvSpPr>
          <p:cNvPr id="394" name="Text Document"/>
          <p:cNvSpPr/>
          <p:nvPr/>
        </p:nvSpPr>
        <p:spPr>
          <a:xfrm>
            <a:off x="2271223" y="9884438"/>
            <a:ext cx="1032257" cy="1336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03" name="Connection Line"/>
          <p:cNvSpPr/>
          <p:nvPr/>
        </p:nvSpPr>
        <p:spPr>
          <a:xfrm>
            <a:off x="3303479" y="8598742"/>
            <a:ext cx="5305447" cy="1769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142" y="13972"/>
                  <a:pt x="14342" y="6772"/>
                  <a:pt x="21600" y="0"/>
                </a:cubicBezTo>
              </a:path>
            </a:pathLst>
          </a:custGeom>
          <a:ln w="25400">
            <a:solidFill>
              <a:schemeClr val="accent6">
                <a:satOff val="-16844"/>
                <a:lumOff val="-30747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96" name="T2…"/>
          <p:cNvSpPr txBox="1"/>
          <p:nvPr/>
        </p:nvSpPr>
        <p:spPr>
          <a:xfrm>
            <a:off x="2154528" y="8478342"/>
            <a:ext cx="126564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T2</a:t>
            </a:r>
          </a:p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1000</a:t>
            </a:r>
          </a:p>
        </p:txBody>
      </p:sp>
      <p:sp>
        <p:nvSpPr>
          <p:cNvPr id="397" name="Text Document"/>
          <p:cNvSpPr/>
          <p:nvPr/>
        </p:nvSpPr>
        <p:spPr>
          <a:xfrm>
            <a:off x="2271223" y="6951667"/>
            <a:ext cx="1032257" cy="1336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04" name="Connection Line"/>
          <p:cNvSpPr/>
          <p:nvPr/>
        </p:nvSpPr>
        <p:spPr>
          <a:xfrm>
            <a:off x="3303479" y="7615197"/>
            <a:ext cx="5305447" cy="89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049" fill="norm" stroke="1" extrusionOk="0">
                <a:moveTo>
                  <a:pt x="0" y="306"/>
                </a:moveTo>
                <a:cubicBezTo>
                  <a:pt x="7194" y="-1551"/>
                  <a:pt x="14394" y="5030"/>
                  <a:pt x="21600" y="20049"/>
                </a:cubicBezTo>
              </a:path>
            </a:pathLst>
          </a:custGeom>
          <a:ln w="25400">
            <a:solidFill>
              <a:schemeClr val="accent6">
                <a:satOff val="-16844"/>
                <a:lumOff val="-30747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99" name="Pre-trained model"/>
          <p:cNvSpPr txBox="1"/>
          <p:nvPr/>
        </p:nvSpPr>
        <p:spPr>
          <a:xfrm>
            <a:off x="8706404" y="4077146"/>
            <a:ext cx="493504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Pre-trained model</a:t>
            </a:r>
          </a:p>
        </p:txBody>
      </p:sp>
      <p:graphicFrame>
        <p:nvGraphicFramePr>
          <p:cNvPr id="400" name="Table 1-2-1"/>
          <p:cNvGraphicFramePr/>
          <p:nvPr/>
        </p:nvGraphicFramePr>
        <p:xfrm>
          <a:off x="8634325" y="5287581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401" name="="/>
          <p:cNvSpPr txBox="1"/>
          <p:nvPr/>
        </p:nvSpPr>
        <p:spPr>
          <a:xfrm>
            <a:off x="14700581" y="5509406"/>
            <a:ext cx="2019301" cy="379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000000"/>
                </a:solidFill>
              </a:defRPr>
            </a:lvl1pPr>
          </a:lstStyle>
          <a:p>
            <a:pPr/>
            <a:r>
              <a:t>=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equence of Fine-tuning Models is Important"/>
          <p:cNvSpPr txBox="1"/>
          <p:nvPr>
            <p:ph type="title"/>
          </p:nvPr>
        </p:nvSpPr>
        <p:spPr>
          <a:xfrm>
            <a:off x="551229" y="938920"/>
            <a:ext cx="21971001" cy="1433164"/>
          </a:xfrm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Sequence of Fine-tuning Models is Important</a:t>
            </a:r>
          </a:p>
        </p:txBody>
      </p:sp>
      <p:sp>
        <p:nvSpPr>
          <p:cNvPr id="407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08" name="T1…"/>
          <p:cNvSpPr txBox="1"/>
          <p:nvPr/>
        </p:nvSpPr>
        <p:spPr>
          <a:xfrm>
            <a:off x="2158665" y="5453443"/>
            <a:ext cx="126564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T1</a:t>
            </a:r>
          </a:p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1000</a:t>
            </a:r>
          </a:p>
        </p:txBody>
      </p:sp>
      <p:sp>
        <p:nvSpPr>
          <p:cNvPr id="409" name="Text Document"/>
          <p:cNvSpPr/>
          <p:nvPr/>
        </p:nvSpPr>
        <p:spPr>
          <a:xfrm>
            <a:off x="2275360" y="4006196"/>
            <a:ext cx="1032257" cy="1336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22" name="Connection Line"/>
          <p:cNvSpPr/>
          <p:nvPr/>
        </p:nvSpPr>
        <p:spPr>
          <a:xfrm>
            <a:off x="3307616" y="4851500"/>
            <a:ext cx="5301310" cy="1947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43" y="6802"/>
                  <a:pt x="14443" y="14002"/>
                  <a:pt x="21600" y="21600"/>
                </a:cubicBezTo>
              </a:path>
            </a:pathLst>
          </a:custGeom>
          <a:ln w="25400">
            <a:solidFill>
              <a:schemeClr val="accent6">
                <a:satOff val="-16844"/>
                <a:lumOff val="-30747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11" name="Fine-tuned model"/>
          <p:cNvSpPr txBox="1"/>
          <p:nvPr/>
        </p:nvSpPr>
        <p:spPr>
          <a:xfrm>
            <a:off x="17805405" y="4014852"/>
            <a:ext cx="488226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Fine-tuned model</a:t>
            </a:r>
          </a:p>
        </p:txBody>
      </p:sp>
      <p:graphicFrame>
        <p:nvGraphicFramePr>
          <p:cNvPr id="412" name="Table 1-2-3"/>
          <p:cNvGraphicFramePr/>
          <p:nvPr/>
        </p:nvGraphicFramePr>
        <p:xfrm>
          <a:off x="17706937" y="5216847"/>
          <a:ext cx="5091901" cy="50869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413" name="T3…"/>
          <p:cNvSpPr txBox="1"/>
          <p:nvPr/>
        </p:nvSpPr>
        <p:spPr>
          <a:xfrm>
            <a:off x="2158665" y="11775727"/>
            <a:ext cx="126564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T3</a:t>
            </a:r>
          </a:p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1000</a:t>
            </a:r>
          </a:p>
        </p:txBody>
      </p:sp>
      <p:sp>
        <p:nvSpPr>
          <p:cNvPr id="414" name="Text Document"/>
          <p:cNvSpPr/>
          <p:nvPr/>
        </p:nvSpPr>
        <p:spPr>
          <a:xfrm>
            <a:off x="2275360" y="10118807"/>
            <a:ext cx="1032257" cy="1336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23" name="Connection Line"/>
          <p:cNvSpPr/>
          <p:nvPr/>
        </p:nvSpPr>
        <p:spPr>
          <a:xfrm>
            <a:off x="3307616" y="8670344"/>
            <a:ext cx="5301310" cy="1917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139" y="14009"/>
                  <a:pt x="14339" y="6809"/>
                  <a:pt x="21600" y="0"/>
                </a:cubicBezTo>
              </a:path>
            </a:pathLst>
          </a:custGeom>
          <a:ln w="25400">
            <a:solidFill>
              <a:schemeClr val="accent6">
                <a:satOff val="-16844"/>
                <a:lumOff val="-30747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16" name="T2…"/>
          <p:cNvSpPr txBox="1"/>
          <p:nvPr/>
        </p:nvSpPr>
        <p:spPr>
          <a:xfrm>
            <a:off x="2154528" y="8478342"/>
            <a:ext cx="126564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T2</a:t>
            </a:r>
          </a:p>
          <a:p>
            <a:pPr>
              <a:defRPr sz="2200">
                <a:solidFill>
                  <a:schemeClr val="accent6">
                    <a:satOff val="-16844"/>
                    <a:lumOff val="-30747"/>
                  </a:schemeClr>
                </a:solidFill>
                <a:latin typeface="Ayuthaya"/>
                <a:ea typeface="Ayuthaya"/>
                <a:cs typeface="Ayuthaya"/>
                <a:sym typeface="Ayuthaya"/>
              </a:defRPr>
            </a:pPr>
            <a:r>
              <a:t>1000</a:t>
            </a:r>
          </a:p>
        </p:txBody>
      </p:sp>
      <p:sp>
        <p:nvSpPr>
          <p:cNvPr id="417" name="Text Document"/>
          <p:cNvSpPr/>
          <p:nvPr/>
        </p:nvSpPr>
        <p:spPr>
          <a:xfrm>
            <a:off x="2271223" y="6951667"/>
            <a:ext cx="1032257" cy="1336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6">
              <a:satOff val="-16844"/>
              <a:lumOff val="-307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4">
                    <a:hueOff val="-1247790"/>
                    <a:lumOff val="-12326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24" name="Connection Line"/>
          <p:cNvSpPr/>
          <p:nvPr/>
        </p:nvSpPr>
        <p:spPr>
          <a:xfrm>
            <a:off x="3303479" y="7615197"/>
            <a:ext cx="5305447" cy="89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049" fill="norm" stroke="1" extrusionOk="0">
                <a:moveTo>
                  <a:pt x="0" y="306"/>
                </a:moveTo>
                <a:cubicBezTo>
                  <a:pt x="7194" y="-1551"/>
                  <a:pt x="14394" y="5030"/>
                  <a:pt x="21600" y="20049"/>
                </a:cubicBezTo>
              </a:path>
            </a:pathLst>
          </a:custGeom>
          <a:ln w="25400">
            <a:solidFill>
              <a:schemeClr val="accent6">
                <a:satOff val="-16844"/>
                <a:lumOff val="-30747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19" name="Pre-trained model"/>
          <p:cNvSpPr txBox="1"/>
          <p:nvPr/>
        </p:nvSpPr>
        <p:spPr>
          <a:xfrm>
            <a:off x="8706404" y="4077146"/>
            <a:ext cx="493504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Pre-trained model</a:t>
            </a:r>
          </a:p>
        </p:txBody>
      </p:sp>
      <p:graphicFrame>
        <p:nvGraphicFramePr>
          <p:cNvPr id="420" name="Table 1-2-1"/>
          <p:cNvGraphicFramePr/>
          <p:nvPr/>
        </p:nvGraphicFramePr>
        <p:xfrm>
          <a:off x="8634325" y="5287581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421" name="="/>
          <p:cNvSpPr txBox="1"/>
          <p:nvPr/>
        </p:nvSpPr>
        <p:spPr>
          <a:xfrm>
            <a:off x="14700581" y="5509406"/>
            <a:ext cx="2019301" cy="379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000000"/>
                </a:solidFill>
              </a:defRPr>
            </a:lvl1pPr>
          </a:lstStyle>
          <a:p>
            <a:pPr/>
            <a:r>
              <a:t>=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What is a Task Vecto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What is a Task Vector?</a:t>
            </a:r>
          </a:p>
        </p:txBody>
      </p:sp>
      <p:sp>
        <p:nvSpPr>
          <p:cNvPr id="427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music-funny.jpeg" descr="music-funny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59910" y="3183627"/>
            <a:ext cx="13068373" cy="7348746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158" name="MUSIC…"/>
          <p:cNvSpPr txBox="1"/>
          <p:nvPr/>
        </p:nvSpPr>
        <p:spPr>
          <a:xfrm>
            <a:off x="205821" y="4613401"/>
            <a:ext cx="10504933" cy="4489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400">
                <a:latin typeface="Heiti TC Medium"/>
                <a:ea typeface="Heiti TC Medium"/>
                <a:cs typeface="Heiti TC Medium"/>
                <a:sym typeface="Heiti TC Medium"/>
              </a:defRPr>
            </a:pPr>
            <a:r>
              <a:t>MUSIC</a:t>
            </a:r>
          </a:p>
          <a:p>
            <a:pPr>
              <a:defRPr sz="8400"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Make Unification</a:t>
            </a:r>
          </a:p>
          <a:p>
            <a:pPr>
              <a:defRPr sz="8400"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Simple in</a:t>
            </a:r>
          </a:p>
          <a:p>
            <a:pPr>
              <a:defRPr sz="8400"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Image Classification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What is a Task Vecto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What is a Task Vector?</a:t>
            </a:r>
          </a:p>
        </p:txBody>
      </p:sp>
      <p:sp>
        <p:nvSpPr>
          <p:cNvPr id="430" name="Fine-tuned model"/>
          <p:cNvSpPr txBox="1"/>
          <p:nvPr/>
        </p:nvSpPr>
        <p:spPr>
          <a:xfrm>
            <a:off x="1834287" y="3350888"/>
            <a:ext cx="488226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Fine-tuned model</a:t>
            </a:r>
          </a:p>
        </p:txBody>
      </p:sp>
      <p:graphicFrame>
        <p:nvGraphicFramePr>
          <p:cNvPr id="431" name="Table 1-2-3"/>
          <p:cNvGraphicFramePr/>
          <p:nvPr/>
        </p:nvGraphicFramePr>
        <p:xfrm>
          <a:off x="1742168" y="4374174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432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What is a Task Vector?"/>
          <p:cNvSpPr txBox="1"/>
          <p:nvPr>
            <p:ph type="title"/>
          </p:nvPr>
        </p:nvSpPr>
        <p:spPr>
          <a:xfrm>
            <a:off x="1206500" y="1077359"/>
            <a:ext cx="21971001" cy="1433164"/>
          </a:xfrm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What is a Task Vector?</a:t>
            </a:r>
          </a:p>
        </p:txBody>
      </p:sp>
      <p:sp>
        <p:nvSpPr>
          <p:cNvPr id="435" name="Pre-trained model"/>
          <p:cNvSpPr txBox="1"/>
          <p:nvPr/>
        </p:nvSpPr>
        <p:spPr>
          <a:xfrm>
            <a:off x="8825544" y="3402019"/>
            <a:ext cx="493504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Pre-trained model</a:t>
            </a:r>
          </a:p>
        </p:txBody>
      </p:sp>
      <p:sp>
        <p:nvSpPr>
          <p:cNvPr id="436" name="Fine-tuned model"/>
          <p:cNvSpPr txBox="1"/>
          <p:nvPr/>
        </p:nvSpPr>
        <p:spPr>
          <a:xfrm>
            <a:off x="1834287" y="3350888"/>
            <a:ext cx="488226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Fine-tuned model</a:t>
            </a:r>
          </a:p>
        </p:txBody>
      </p:sp>
      <p:graphicFrame>
        <p:nvGraphicFramePr>
          <p:cNvPr id="437" name="Table 1-2-1"/>
          <p:cNvGraphicFramePr/>
          <p:nvPr/>
        </p:nvGraphicFramePr>
        <p:xfrm>
          <a:off x="8740765" y="4374174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8" name="Table 1-2-3"/>
          <p:cNvGraphicFramePr/>
          <p:nvPr/>
        </p:nvGraphicFramePr>
        <p:xfrm>
          <a:off x="1742168" y="4374174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439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What is a Task Vecto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What is a Task Vector?</a:t>
            </a:r>
          </a:p>
        </p:txBody>
      </p:sp>
      <p:sp>
        <p:nvSpPr>
          <p:cNvPr id="442" name="Pre-trained model"/>
          <p:cNvSpPr txBox="1"/>
          <p:nvPr/>
        </p:nvSpPr>
        <p:spPr>
          <a:xfrm>
            <a:off x="8825544" y="3402019"/>
            <a:ext cx="493504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Pre-trained model</a:t>
            </a:r>
          </a:p>
        </p:txBody>
      </p:sp>
      <p:sp>
        <p:nvSpPr>
          <p:cNvPr id="443" name="Fine-tuned model"/>
          <p:cNvSpPr txBox="1"/>
          <p:nvPr/>
        </p:nvSpPr>
        <p:spPr>
          <a:xfrm>
            <a:off x="1834287" y="3350888"/>
            <a:ext cx="488226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Fine-tuned model</a:t>
            </a:r>
          </a:p>
        </p:txBody>
      </p:sp>
      <p:graphicFrame>
        <p:nvGraphicFramePr>
          <p:cNvPr id="444" name="Table 1-2-1"/>
          <p:cNvGraphicFramePr/>
          <p:nvPr/>
        </p:nvGraphicFramePr>
        <p:xfrm>
          <a:off x="8753465" y="4374174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445" name="-"/>
          <p:cNvSpPr txBox="1"/>
          <p:nvPr/>
        </p:nvSpPr>
        <p:spPr>
          <a:xfrm>
            <a:off x="7112729" y="4471940"/>
            <a:ext cx="1349376" cy="379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000000"/>
                </a:solidFill>
              </a:defRPr>
            </a:lvl1pPr>
          </a:lstStyle>
          <a:p>
            <a:pPr/>
            <a:r>
              <a:t>-</a:t>
            </a:r>
          </a:p>
        </p:txBody>
      </p:sp>
      <p:graphicFrame>
        <p:nvGraphicFramePr>
          <p:cNvPr id="446" name="Table 1-2-3"/>
          <p:cNvGraphicFramePr/>
          <p:nvPr/>
        </p:nvGraphicFramePr>
        <p:xfrm>
          <a:off x="1742168" y="4374174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447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What is a Task Vecto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What is a Task Vector?</a:t>
            </a:r>
          </a:p>
        </p:txBody>
      </p:sp>
      <p:sp>
        <p:nvSpPr>
          <p:cNvPr id="450" name="Pre-trained model"/>
          <p:cNvSpPr txBox="1"/>
          <p:nvPr/>
        </p:nvSpPr>
        <p:spPr>
          <a:xfrm>
            <a:off x="8825544" y="3402019"/>
            <a:ext cx="493504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Pre-trained model</a:t>
            </a:r>
          </a:p>
        </p:txBody>
      </p:sp>
      <p:sp>
        <p:nvSpPr>
          <p:cNvPr id="451" name="Fine-tuned model"/>
          <p:cNvSpPr txBox="1"/>
          <p:nvPr/>
        </p:nvSpPr>
        <p:spPr>
          <a:xfrm>
            <a:off x="1834287" y="3350888"/>
            <a:ext cx="488226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Fine-tuned model</a:t>
            </a:r>
          </a:p>
        </p:txBody>
      </p:sp>
      <p:graphicFrame>
        <p:nvGraphicFramePr>
          <p:cNvPr id="452" name="Table 1-2-1"/>
          <p:cNvGraphicFramePr/>
          <p:nvPr/>
        </p:nvGraphicFramePr>
        <p:xfrm>
          <a:off x="8753465" y="4374174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453" name="-"/>
          <p:cNvSpPr txBox="1"/>
          <p:nvPr/>
        </p:nvSpPr>
        <p:spPr>
          <a:xfrm>
            <a:off x="7109554" y="4496715"/>
            <a:ext cx="1349376" cy="379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000000"/>
                </a:solidFill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454" name="="/>
          <p:cNvSpPr txBox="1"/>
          <p:nvPr/>
        </p:nvSpPr>
        <p:spPr>
          <a:xfrm>
            <a:off x="14811405" y="4496715"/>
            <a:ext cx="2019301" cy="379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000000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455" name="A Task Vector"/>
          <p:cNvSpPr txBox="1"/>
          <p:nvPr/>
        </p:nvSpPr>
        <p:spPr>
          <a:xfrm>
            <a:off x="18391627" y="3389319"/>
            <a:ext cx="391483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A Task Vector</a:t>
            </a:r>
          </a:p>
        </p:txBody>
      </p:sp>
      <p:graphicFrame>
        <p:nvGraphicFramePr>
          <p:cNvPr id="456" name="Table 1-2-3"/>
          <p:cNvGraphicFramePr/>
          <p:nvPr/>
        </p:nvGraphicFramePr>
        <p:xfrm>
          <a:off x="1742168" y="4374174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7" name="Table 1-2-3-1"/>
          <p:cNvGraphicFramePr/>
          <p:nvPr/>
        </p:nvGraphicFramePr>
        <p:xfrm>
          <a:off x="17809446" y="4374174"/>
          <a:ext cx="5091900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458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" name="Table 1-5"/>
          <p:cNvGraphicFramePr/>
          <p:nvPr/>
        </p:nvGraphicFramePr>
        <p:xfrm>
          <a:off x="12517239" y="10200236"/>
          <a:ext cx="2555604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461" name="Similar pre-trained…"/>
          <p:cNvSpPr txBox="1"/>
          <p:nvPr/>
        </p:nvSpPr>
        <p:spPr>
          <a:xfrm>
            <a:off x="8570498" y="11254336"/>
            <a:ext cx="3577401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pPr>
            <a:r>
              <a:t>Similar pre-trained</a:t>
            </a:r>
          </a:p>
          <a:p>
            <a:pPr>
              <a:defRPr sz="350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pPr>
            <a:r>
              <a:t>model</a:t>
            </a:r>
          </a:p>
        </p:txBody>
      </p:sp>
      <p:sp>
        <p:nvSpPr>
          <p:cNvPr id="462" name="Pre-trained model"/>
          <p:cNvSpPr txBox="1"/>
          <p:nvPr/>
        </p:nvSpPr>
        <p:spPr>
          <a:xfrm>
            <a:off x="8825544" y="3402019"/>
            <a:ext cx="493504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Pre-trained model</a:t>
            </a:r>
          </a:p>
        </p:txBody>
      </p:sp>
      <p:sp>
        <p:nvSpPr>
          <p:cNvPr id="463" name="Fine-tuned model"/>
          <p:cNvSpPr txBox="1"/>
          <p:nvPr/>
        </p:nvSpPr>
        <p:spPr>
          <a:xfrm>
            <a:off x="1834287" y="3350888"/>
            <a:ext cx="488226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Fine-tuned model</a:t>
            </a:r>
          </a:p>
        </p:txBody>
      </p:sp>
      <p:graphicFrame>
        <p:nvGraphicFramePr>
          <p:cNvPr id="464" name="Table 1-2-1"/>
          <p:cNvGraphicFramePr/>
          <p:nvPr/>
        </p:nvGraphicFramePr>
        <p:xfrm>
          <a:off x="8753465" y="4374174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465" name="-"/>
          <p:cNvSpPr txBox="1"/>
          <p:nvPr/>
        </p:nvSpPr>
        <p:spPr>
          <a:xfrm>
            <a:off x="7109554" y="4496715"/>
            <a:ext cx="1349376" cy="379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000000"/>
                </a:solidFill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466" name="="/>
          <p:cNvSpPr txBox="1"/>
          <p:nvPr/>
        </p:nvSpPr>
        <p:spPr>
          <a:xfrm>
            <a:off x="14660288" y="4496715"/>
            <a:ext cx="2019301" cy="379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000000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467" name="A Task Vector"/>
          <p:cNvSpPr txBox="1"/>
          <p:nvPr/>
        </p:nvSpPr>
        <p:spPr>
          <a:xfrm>
            <a:off x="18391627" y="3389319"/>
            <a:ext cx="391483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A Task Vector</a:t>
            </a:r>
          </a:p>
        </p:txBody>
      </p:sp>
      <p:graphicFrame>
        <p:nvGraphicFramePr>
          <p:cNvPr id="468" name="Table 1-2-3"/>
          <p:cNvGraphicFramePr/>
          <p:nvPr/>
        </p:nvGraphicFramePr>
        <p:xfrm>
          <a:off x="1742168" y="4374174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9" name="Table 1-2-3-1"/>
          <p:cNvGraphicFramePr/>
          <p:nvPr/>
        </p:nvGraphicFramePr>
        <p:xfrm>
          <a:off x="17809446" y="4374174"/>
          <a:ext cx="5091900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470" name="Fine-tuning using Task Ve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Fine-tuning using Task Vector</a:t>
            </a:r>
          </a:p>
        </p:txBody>
      </p:sp>
      <p:sp>
        <p:nvSpPr>
          <p:cNvPr id="471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3" name="Table 1-5"/>
          <p:cNvGraphicFramePr/>
          <p:nvPr/>
        </p:nvGraphicFramePr>
        <p:xfrm>
          <a:off x="12517239" y="10200236"/>
          <a:ext cx="2555604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487" name="Connection Line"/>
          <p:cNvSpPr/>
          <p:nvPr/>
        </p:nvSpPr>
        <p:spPr>
          <a:xfrm>
            <a:off x="15418085" y="8807724"/>
            <a:ext cx="2260077" cy="1228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91" fill="norm" stroke="1" extrusionOk="0">
                <a:moveTo>
                  <a:pt x="0" y="19191"/>
                </a:moveTo>
                <a:cubicBezTo>
                  <a:pt x="5355" y="3705"/>
                  <a:pt x="12555" y="-2409"/>
                  <a:pt x="21600" y="850"/>
                </a:cubicBezTo>
              </a:path>
            </a:pathLst>
          </a:custGeom>
          <a:ln w="889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475" name="Similar pre-trained…"/>
          <p:cNvSpPr txBox="1"/>
          <p:nvPr/>
        </p:nvSpPr>
        <p:spPr>
          <a:xfrm>
            <a:off x="8570498" y="11254336"/>
            <a:ext cx="3577401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pPr>
            <a:r>
              <a:t>Similar pre-trained</a:t>
            </a:r>
          </a:p>
          <a:p>
            <a:pPr>
              <a:defRPr sz="350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pPr>
            <a:r>
              <a:t>model</a:t>
            </a:r>
          </a:p>
        </p:txBody>
      </p:sp>
      <p:sp>
        <p:nvSpPr>
          <p:cNvPr id="476" name="+"/>
          <p:cNvSpPr txBox="1"/>
          <p:nvPr/>
        </p:nvSpPr>
        <p:spPr>
          <a:xfrm>
            <a:off x="16342084" y="9133485"/>
            <a:ext cx="4216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477" name="Pre-trained model"/>
          <p:cNvSpPr txBox="1"/>
          <p:nvPr/>
        </p:nvSpPr>
        <p:spPr>
          <a:xfrm>
            <a:off x="8825544" y="3402019"/>
            <a:ext cx="493504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Pre-trained model</a:t>
            </a:r>
          </a:p>
        </p:txBody>
      </p:sp>
      <p:sp>
        <p:nvSpPr>
          <p:cNvPr id="478" name="Fine-tuned model"/>
          <p:cNvSpPr txBox="1"/>
          <p:nvPr/>
        </p:nvSpPr>
        <p:spPr>
          <a:xfrm>
            <a:off x="1834287" y="3350888"/>
            <a:ext cx="488226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Fine-tuned model</a:t>
            </a:r>
          </a:p>
        </p:txBody>
      </p:sp>
      <p:graphicFrame>
        <p:nvGraphicFramePr>
          <p:cNvPr id="479" name="Table 1-2-1"/>
          <p:cNvGraphicFramePr/>
          <p:nvPr/>
        </p:nvGraphicFramePr>
        <p:xfrm>
          <a:off x="8753465" y="4374174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480" name="-"/>
          <p:cNvSpPr txBox="1"/>
          <p:nvPr/>
        </p:nvSpPr>
        <p:spPr>
          <a:xfrm>
            <a:off x="7109554" y="4496715"/>
            <a:ext cx="1349376" cy="379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000000"/>
                </a:solidFill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481" name="="/>
          <p:cNvSpPr txBox="1"/>
          <p:nvPr/>
        </p:nvSpPr>
        <p:spPr>
          <a:xfrm>
            <a:off x="14660288" y="4496715"/>
            <a:ext cx="2019301" cy="379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000000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482" name="A Task Vector"/>
          <p:cNvSpPr txBox="1"/>
          <p:nvPr/>
        </p:nvSpPr>
        <p:spPr>
          <a:xfrm>
            <a:off x="18391627" y="3389319"/>
            <a:ext cx="391483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A Task Vector</a:t>
            </a:r>
          </a:p>
        </p:txBody>
      </p:sp>
      <p:graphicFrame>
        <p:nvGraphicFramePr>
          <p:cNvPr id="483" name="Table 1-2-3"/>
          <p:cNvGraphicFramePr/>
          <p:nvPr/>
        </p:nvGraphicFramePr>
        <p:xfrm>
          <a:off x="1742168" y="4374174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4" name="Table 1-2-3-1"/>
          <p:cNvGraphicFramePr/>
          <p:nvPr/>
        </p:nvGraphicFramePr>
        <p:xfrm>
          <a:off x="17809446" y="4374174"/>
          <a:ext cx="5091900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485" name="Fine-tuning using Task Ve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Fine-tuning using Task Vector</a:t>
            </a:r>
          </a:p>
        </p:txBody>
      </p:sp>
      <p:sp>
        <p:nvSpPr>
          <p:cNvPr id="486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9" name="Table 1-5"/>
          <p:cNvGraphicFramePr/>
          <p:nvPr/>
        </p:nvGraphicFramePr>
        <p:xfrm>
          <a:off x="12517239" y="10200236"/>
          <a:ext cx="2555604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506" name="Connection Line"/>
          <p:cNvSpPr/>
          <p:nvPr/>
        </p:nvSpPr>
        <p:spPr>
          <a:xfrm>
            <a:off x="15418085" y="8807724"/>
            <a:ext cx="2260077" cy="1228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91" fill="norm" stroke="1" extrusionOk="0">
                <a:moveTo>
                  <a:pt x="0" y="19191"/>
                </a:moveTo>
                <a:cubicBezTo>
                  <a:pt x="5355" y="3705"/>
                  <a:pt x="12555" y="-2409"/>
                  <a:pt x="21600" y="850"/>
                </a:cubicBezTo>
              </a:path>
            </a:pathLst>
          </a:custGeom>
          <a:ln w="889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491" name="Similar pre-trained…"/>
          <p:cNvSpPr txBox="1"/>
          <p:nvPr/>
        </p:nvSpPr>
        <p:spPr>
          <a:xfrm>
            <a:off x="8570498" y="11254336"/>
            <a:ext cx="3577401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pPr>
            <a:r>
              <a:t>Similar pre-trained</a:t>
            </a:r>
          </a:p>
          <a:p>
            <a:pPr>
              <a:defRPr sz="350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pPr>
            <a:r>
              <a:t>model</a:t>
            </a:r>
          </a:p>
        </p:txBody>
      </p:sp>
      <p:sp>
        <p:nvSpPr>
          <p:cNvPr id="492" name="+"/>
          <p:cNvSpPr txBox="1"/>
          <p:nvPr/>
        </p:nvSpPr>
        <p:spPr>
          <a:xfrm>
            <a:off x="16342084" y="9133485"/>
            <a:ext cx="4216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493" name="Pre-trained model"/>
          <p:cNvSpPr txBox="1"/>
          <p:nvPr/>
        </p:nvSpPr>
        <p:spPr>
          <a:xfrm>
            <a:off x="8825544" y="3402019"/>
            <a:ext cx="493504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Pre-trained model</a:t>
            </a:r>
          </a:p>
        </p:txBody>
      </p:sp>
      <p:sp>
        <p:nvSpPr>
          <p:cNvPr id="494" name="Fine-tuned model"/>
          <p:cNvSpPr txBox="1"/>
          <p:nvPr/>
        </p:nvSpPr>
        <p:spPr>
          <a:xfrm>
            <a:off x="1834287" y="3350888"/>
            <a:ext cx="488226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Fine-tuned model</a:t>
            </a:r>
          </a:p>
        </p:txBody>
      </p:sp>
      <p:graphicFrame>
        <p:nvGraphicFramePr>
          <p:cNvPr id="495" name="Table 1-2-1"/>
          <p:cNvGraphicFramePr/>
          <p:nvPr/>
        </p:nvGraphicFramePr>
        <p:xfrm>
          <a:off x="8753465" y="4374174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496" name="-"/>
          <p:cNvSpPr txBox="1"/>
          <p:nvPr/>
        </p:nvSpPr>
        <p:spPr>
          <a:xfrm>
            <a:off x="7109554" y="4496715"/>
            <a:ext cx="1349376" cy="379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000000"/>
                </a:solidFill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497" name="="/>
          <p:cNvSpPr txBox="1"/>
          <p:nvPr/>
        </p:nvSpPr>
        <p:spPr>
          <a:xfrm>
            <a:off x="14660288" y="4496715"/>
            <a:ext cx="2019301" cy="379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000000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498" name="A Task Vector"/>
          <p:cNvSpPr txBox="1"/>
          <p:nvPr/>
        </p:nvSpPr>
        <p:spPr>
          <a:xfrm>
            <a:off x="18391627" y="3389319"/>
            <a:ext cx="391483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A Task Vector</a:t>
            </a:r>
          </a:p>
        </p:txBody>
      </p:sp>
      <p:graphicFrame>
        <p:nvGraphicFramePr>
          <p:cNvPr id="499" name="Table 1-2-3"/>
          <p:cNvGraphicFramePr/>
          <p:nvPr/>
        </p:nvGraphicFramePr>
        <p:xfrm>
          <a:off x="1742168" y="4374174"/>
          <a:ext cx="5091901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0" name="Table 1-2-3-1"/>
          <p:cNvGraphicFramePr/>
          <p:nvPr/>
        </p:nvGraphicFramePr>
        <p:xfrm>
          <a:off x="17809446" y="4374174"/>
          <a:ext cx="5091900" cy="50869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  <a:gridCol w="507919"/>
              </a:tblGrid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507" name="Connection Line"/>
          <p:cNvSpPr/>
          <p:nvPr/>
        </p:nvSpPr>
        <p:spPr>
          <a:xfrm>
            <a:off x="15803647" y="11779160"/>
            <a:ext cx="2216002" cy="10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88900">
            <a:solidFill>
              <a:schemeClr val="accent3">
                <a:hueOff val="914338"/>
                <a:satOff val="31515"/>
                <a:lumOff val="-30790"/>
              </a:schemeClr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pic>
        <p:nvPicPr>
          <p:cNvPr id="50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75193" y="10465100"/>
            <a:ext cx="2216206" cy="221620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503" name="Table 1-5-1"/>
          <p:cNvGraphicFramePr/>
          <p:nvPr/>
        </p:nvGraphicFramePr>
        <p:xfrm>
          <a:off x="18124501" y="10200236"/>
          <a:ext cx="2555605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1247790"/>
                        <a:lumOff val="-123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504" name="Fine-tuning using Task Vector"/>
          <p:cNvSpPr txBox="1"/>
          <p:nvPr>
            <p:ph type="title"/>
          </p:nvPr>
        </p:nvSpPr>
        <p:spPr>
          <a:xfrm>
            <a:off x="1206500" y="1104900"/>
            <a:ext cx="21971000" cy="1433163"/>
          </a:xfrm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Fine-tuning using Task Vector</a:t>
            </a:r>
          </a:p>
        </p:txBody>
      </p:sp>
      <p:sp>
        <p:nvSpPr>
          <p:cNvPr id="505" name="Text"/>
          <p:cNvSpPr txBox="1"/>
          <p:nvPr/>
        </p:nvSpPr>
        <p:spPr>
          <a:xfrm>
            <a:off x="23226210" y="55515"/>
            <a:ext cx="1032257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Results"/>
          <p:cNvSpPr txBox="1"/>
          <p:nvPr>
            <p:ph type="title"/>
          </p:nvPr>
        </p:nvSpPr>
        <p:spPr>
          <a:xfrm>
            <a:off x="10100662" y="6154118"/>
            <a:ext cx="4182676" cy="1433164"/>
          </a:xfrm>
          <a:prstGeom prst="rect">
            <a:avLst/>
          </a:prstGeom>
        </p:spPr>
        <p:txBody>
          <a:bodyPr/>
          <a:lstStyle>
            <a:lvl1pPr>
              <a:defRPr spc="-171" sz="8600"/>
            </a:lvl1pPr>
          </a:lstStyle>
          <a:p>
            <a:pPr/>
            <a:r>
              <a:t>Results</a:t>
            </a:r>
          </a:p>
        </p:txBody>
      </p:sp>
      <p:sp>
        <p:nvSpPr>
          <p:cNvPr id="510" name="Slide Number"/>
          <p:cNvSpPr txBox="1"/>
          <p:nvPr>
            <p:ph type="sldNum" sz="quarter" idx="2"/>
          </p:nvPr>
        </p:nvSpPr>
        <p:spPr>
          <a:xfrm>
            <a:off x="23226210" y="55515"/>
            <a:ext cx="1032257" cy="1069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65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lide Number"/>
          <p:cNvSpPr txBox="1"/>
          <p:nvPr>
            <p:ph type="sldNum" sz="quarter" idx="2"/>
          </p:nvPr>
        </p:nvSpPr>
        <p:spPr>
          <a:xfrm>
            <a:off x="23226210" y="55515"/>
            <a:ext cx="1032257" cy="1069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65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513" name="mnist-pre-trained-model-training.png" descr="mnist-pre-trained-model-train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685" y="2852452"/>
            <a:ext cx="21029067" cy="9785803"/>
          </a:xfrm>
          <a:prstGeom prst="rect">
            <a:avLst/>
          </a:prstGeom>
          <a:ln w="12700">
            <a:miter lim="400000"/>
          </a:ln>
        </p:spPr>
      </p:pic>
      <p:sp>
        <p:nvSpPr>
          <p:cNvPr id="514" name="Model training results"/>
          <p:cNvSpPr txBox="1"/>
          <p:nvPr>
            <p:ph type="title"/>
          </p:nvPr>
        </p:nvSpPr>
        <p:spPr>
          <a:xfrm>
            <a:off x="721935" y="750688"/>
            <a:ext cx="21971001" cy="1433163"/>
          </a:xfrm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Model training 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lide Number"/>
          <p:cNvSpPr txBox="1"/>
          <p:nvPr>
            <p:ph type="sldNum" sz="quarter" idx="2"/>
          </p:nvPr>
        </p:nvSpPr>
        <p:spPr>
          <a:xfrm>
            <a:off x="23226210" y="55515"/>
            <a:ext cx="1032257" cy="1069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65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17" name="Pre-Trained model"/>
          <p:cNvSpPr txBox="1"/>
          <p:nvPr>
            <p:ph type="title"/>
          </p:nvPr>
        </p:nvSpPr>
        <p:spPr>
          <a:xfrm>
            <a:off x="1346990" y="5706466"/>
            <a:ext cx="8124640" cy="2303068"/>
          </a:xfrm>
          <a:prstGeom prst="rect">
            <a:avLst/>
          </a:prstGeom>
        </p:spPr>
        <p:txBody>
          <a:bodyPr/>
          <a:lstStyle>
            <a:lvl1pPr>
              <a:defRPr spc="-144" sz="7200"/>
            </a:lvl1pPr>
          </a:lstStyle>
          <a:p>
            <a:pPr/>
            <a:r>
              <a:t>Pre-Trained model</a:t>
            </a:r>
          </a:p>
        </p:txBody>
      </p:sp>
      <p:pic>
        <p:nvPicPr>
          <p:cNvPr id="518" name="mnist-confusion-matrix.png" descr="mnist-confusion-matri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03413" y="1098252"/>
            <a:ext cx="12312204" cy="102352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roject Members (in no particular order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pc="-140" sz="7000"/>
            </a:pPr>
            <a:r>
              <a:t>Project Members </a:t>
            </a:r>
            <a:r>
              <a:rPr spc="-50" sz="2500"/>
              <a:t>(in no particular order)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23455699" y="55515"/>
            <a:ext cx="573279" cy="1069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65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62" name="Noman Abid"/>
          <p:cNvSpPr txBox="1"/>
          <p:nvPr/>
        </p:nvSpPr>
        <p:spPr>
          <a:xfrm>
            <a:off x="4591738" y="3267886"/>
            <a:ext cx="3160396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Noman Abid</a:t>
            </a:r>
          </a:p>
        </p:txBody>
      </p:sp>
      <p:sp>
        <p:nvSpPr>
          <p:cNvPr id="163" name="Hamza Waheed"/>
          <p:cNvSpPr txBox="1"/>
          <p:nvPr/>
        </p:nvSpPr>
        <p:spPr>
          <a:xfrm>
            <a:off x="13815275" y="7497358"/>
            <a:ext cx="4053206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1">
                    <a:hueOff val="114395"/>
                    <a:lumOff val="-24975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Hamza Waheed</a:t>
            </a:r>
          </a:p>
        </p:txBody>
      </p:sp>
      <p:pic>
        <p:nvPicPr>
          <p:cNvPr id="1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99834" y="4346947"/>
            <a:ext cx="3344203" cy="33442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16277" y="8404107"/>
            <a:ext cx="3251201" cy="3251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lide Number"/>
          <p:cNvSpPr txBox="1"/>
          <p:nvPr>
            <p:ph type="sldNum" sz="quarter" idx="2"/>
          </p:nvPr>
        </p:nvSpPr>
        <p:spPr>
          <a:xfrm>
            <a:off x="23226210" y="55515"/>
            <a:ext cx="1032257" cy="1069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65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21" name="Fine-tuned on specific TASKS"/>
          <p:cNvSpPr txBox="1"/>
          <p:nvPr>
            <p:ph type="title"/>
          </p:nvPr>
        </p:nvSpPr>
        <p:spPr>
          <a:xfrm>
            <a:off x="721935" y="750688"/>
            <a:ext cx="21971001" cy="1433163"/>
          </a:xfrm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Fine-tuned on specific TASKS</a:t>
            </a:r>
          </a:p>
        </p:txBody>
      </p:sp>
      <p:pic>
        <p:nvPicPr>
          <p:cNvPr id="522" name="fine-tuning-mnist-on-3-task.png" descr="fine-tuning-mnist-on-3-tas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8905" y="2503389"/>
            <a:ext cx="22517060" cy="104782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lide Number"/>
          <p:cNvSpPr txBox="1"/>
          <p:nvPr>
            <p:ph type="sldNum" sz="quarter" idx="2"/>
          </p:nvPr>
        </p:nvSpPr>
        <p:spPr>
          <a:xfrm>
            <a:off x="23226210" y="55515"/>
            <a:ext cx="1032257" cy="1069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65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525" name="fine-tuning-confusion-matrix.png" descr="fine-tuning-confusion-matri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79881" y="2091446"/>
            <a:ext cx="12645743" cy="10512494"/>
          </a:xfrm>
          <a:prstGeom prst="rect">
            <a:avLst/>
          </a:prstGeom>
          <a:ln w="12700">
            <a:miter lim="400000"/>
          </a:ln>
        </p:spPr>
      </p:pic>
      <p:sp>
        <p:nvSpPr>
          <p:cNvPr id="526" name="Fine-Tuned model"/>
          <p:cNvSpPr txBox="1"/>
          <p:nvPr/>
        </p:nvSpPr>
        <p:spPr>
          <a:xfrm>
            <a:off x="1817503" y="6295688"/>
            <a:ext cx="7779845" cy="2104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44" sz="7200">
                <a:solidFill>
                  <a:srgbClr val="000000"/>
                </a:solidFill>
              </a:defRPr>
            </a:lvl1pPr>
          </a:lstStyle>
          <a:p>
            <a:pPr/>
            <a:r>
              <a:t>Fine-Tuned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lide Number"/>
          <p:cNvSpPr txBox="1"/>
          <p:nvPr>
            <p:ph type="sldNum" sz="quarter" idx="2"/>
          </p:nvPr>
        </p:nvSpPr>
        <p:spPr>
          <a:xfrm>
            <a:off x="23226210" y="55515"/>
            <a:ext cx="1032257" cy="1069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65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29" name="Pre-Trained model"/>
          <p:cNvSpPr txBox="1"/>
          <p:nvPr>
            <p:ph type="title"/>
          </p:nvPr>
        </p:nvSpPr>
        <p:spPr>
          <a:xfrm>
            <a:off x="1563800" y="12368933"/>
            <a:ext cx="8124640" cy="2303069"/>
          </a:xfrm>
          <a:prstGeom prst="rect">
            <a:avLst/>
          </a:prstGeom>
        </p:spPr>
        <p:txBody>
          <a:bodyPr/>
          <a:lstStyle>
            <a:lvl1pPr>
              <a:defRPr spc="-130" sz="6500"/>
            </a:lvl1pPr>
          </a:lstStyle>
          <a:p>
            <a:pPr/>
            <a:r>
              <a:t>Pre-Trained model</a:t>
            </a:r>
          </a:p>
        </p:txBody>
      </p:sp>
      <p:pic>
        <p:nvPicPr>
          <p:cNvPr id="530" name="mnist-confusion-matrix.png" descr="mnist-confusion-matri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36899" y="2230083"/>
            <a:ext cx="12312203" cy="1023522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1" name="fine-tuning-confusion-matrix.png" descr="fine-tuning-confusion-matrix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79881" y="2091446"/>
            <a:ext cx="12645743" cy="10512494"/>
          </a:xfrm>
          <a:prstGeom prst="rect">
            <a:avLst/>
          </a:prstGeom>
          <a:ln w="12700">
            <a:miter lim="400000"/>
          </a:ln>
        </p:spPr>
      </p:pic>
      <p:sp>
        <p:nvSpPr>
          <p:cNvPr id="532" name="Fine-Tuned model"/>
          <p:cNvSpPr txBox="1"/>
          <p:nvPr/>
        </p:nvSpPr>
        <p:spPr>
          <a:xfrm>
            <a:off x="14450930" y="12468462"/>
            <a:ext cx="7779845" cy="2104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30" sz="6500">
                <a:solidFill>
                  <a:srgbClr val="000000"/>
                </a:solidFill>
              </a:defRPr>
            </a:lvl1pPr>
          </a:lstStyle>
          <a:p>
            <a:pPr/>
            <a:r>
              <a:t>Fine-Tuned model</a:t>
            </a:r>
          </a:p>
        </p:txBody>
      </p:sp>
      <p:sp>
        <p:nvSpPr>
          <p:cNvPr id="533" name="Comparison"/>
          <p:cNvSpPr txBox="1"/>
          <p:nvPr/>
        </p:nvSpPr>
        <p:spPr>
          <a:xfrm>
            <a:off x="8879063" y="562316"/>
            <a:ext cx="4840113" cy="2104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30" sz="6500">
                <a:solidFill>
                  <a:srgbClr val="000000"/>
                </a:solidFill>
              </a:defRPr>
            </a:lvl1pPr>
          </a:lstStyle>
          <a:p>
            <a:pPr/>
            <a:r>
              <a:t>Comparison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lide Number"/>
          <p:cNvSpPr txBox="1"/>
          <p:nvPr>
            <p:ph type="sldNum" sz="quarter" idx="2"/>
          </p:nvPr>
        </p:nvSpPr>
        <p:spPr>
          <a:xfrm>
            <a:off x="23226210" y="55515"/>
            <a:ext cx="1032257" cy="1069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65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36" name="Similar Pre-Trained…"/>
          <p:cNvSpPr txBox="1"/>
          <p:nvPr>
            <p:ph type="title"/>
          </p:nvPr>
        </p:nvSpPr>
        <p:spPr>
          <a:xfrm>
            <a:off x="1404947" y="5987783"/>
            <a:ext cx="7607868" cy="3897854"/>
          </a:xfrm>
          <a:prstGeom prst="rect">
            <a:avLst/>
          </a:prstGeom>
        </p:spPr>
        <p:txBody>
          <a:bodyPr/>
          <a:lstStyle/>
          <a:p>
            <a:pPr>
              <a:defRPr spc="-128" sz="6400"/>
            </a:pPr>
            <a:r>
              <a:t>Similar Pre-Trained</a:t>
            </a:r>
          </a:p>
          <a:p>
            <a:pPr>
              <a:defRPr spc="-128" sz="6400"/>
            </a:pPr>
            <a:r>
              <a:t>model</a:t>
            </a:r>
          </a:p>
        </p:txBody>
      </p:sp>
      <p:pic>
        <p:nvPicPr>
          <p:cNvPr id="537" name="fashion-mnist-confusion-matrix.png" descr="fashion-mnist-confusion-matri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5237" y="1321211"/>
            <a:ext cx="13186700" cy="11073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lide Number"/>
          <p:cNvSpPr txBox="1"/>
          <p:nvPr>
            <p:ph type="sldNum" sz="quarter" idx="2"/>
          </p:nvPr>
        </p:nvSpPr>
        <p:spPr>
          <a:xfrm>
            <a:off x="23226210" y="55515"/>
            <a:ext cx="1032257" cy="1069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65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40" name="Adding Task Vector"/>
          <p:cNvSpPr txBox="1"/>
          <p:nvPr/>
        </p:nvSpPr>
        <p:spPr>
          <a:xfrm>
            <a:off x="1544089" y="6134182"/>
            <a:ext cx="9440537" cy="328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28" sz="6400">
                <a:solidFill>
                  <a:srgbClr val="000000"/>
                </a:solidFill>
              </a:defRPr>
            </a:lvl1pPr>
          </a:lstStyle>
          <a:p>
            <a:pPr/>
            <a:r>
              <a:t>Adding Task Vector</a:t>
            </a:r>
          </a:p>
        </p:txBody>
      </p:sp>
      <p:pic>
        <p:nvPicPr>
          <p:cNvPr id="541" name="after-adding-task-vector.png" descr="after-adding-task-vecto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12476" y="2117164"/>
            <a:ext cx="12028505" cy="101380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lide Number"/>
          <p:cNvSpPr txBox="1"/>
          <p:nvPr>
            <p:ph type="sldNum" sz="quarter" idx="2"/>
          </p:nvPr>
        </p:nvSpPr>
        <p:spPr>
          <a:xfrm>
            <a:off x="23226210" y="55515"/>
            <a:ext cx="1032257" cy="1069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65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44" name="Similar Pre-Trained model"/>
          <p:cNvSpPr txBox="1"/>
          <p:nvPr>
            <p:ph type="title"/>
          </p:nvPr>
        </p:nvSpPr>
        <p:spPr>
          <a:xfrm>
            <a:off x="630537" y="12130653"/>
            <a:ext cx="10455765" cy="2303069"/>
          </a:xfrm>
          <a:prstGeom prst="rect">
            <a:avLst/>
          </a:prstGeom>
        </p:spPr>
        <p:txBody>
          <a:bodyPr/>
          <a:lstStyle>
            <a:lvl1pPr>
              <a:defRPr spc="-110" sz="5500"/>
            </a:lvl1pPr>
          </a:lstStyle>
          <a:p>
            <a:pPr/>
            <a:r>
              <a:t>Similar Pre-Trained model</a:t>
            </a:r>
          </a:p>
        </p:txBody>
      </p:sp>
      <p:sp>
        <p:nvSpPr>
          <p:cNvPr id="545" name="Adding Task Vector"/>
          <p:cNvSpPr txBox="1"/>
          <p:nvPr/>
        </p:nvSpPr>
        <p:spPr>
          <a:xfrm>
            <a:off x="14450930" y="12230182"/>
            <a:ext cx="7779845" cy="2104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10" sz="5500">
                <a:solidFill>
                  <a:srgbClr val="000000"/>
                </a:solidFill>
              </a:defRPr>
            </a:lvl1pPr>
          </a:lstStyle>
          <a:p>
            <a:pPr/>
            <a:r>
              <a:t>Adding Task Vector</a:t>
            </a:r>
          </a:p>
        </p:txBody>
      </p:sp>
      <p:sp>
        <p:nvSpPr>
          <p:cNvPr id="546" name="Comparison"/>
          <p:cNvSpPr txBox="1"/>
          <p:nvPr/>
        </p:nvSpPr>
        <p:spPr>
          <a:xfrm>
            <a:off x="8879064" y="562316"/>
            <a:ext cx="4840113" cy="2104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30" sz="6500">
                <a:solidFill>
                  <a:srgbClr val="000000"/>
                </a:solidFill>
              </a:defRPr>
            </a:lvl1pPr>
          </a:lstStyle>
          <a:p>
            <a:pPr/>
            <a:r>
              <a:t>Comparison</a:t>
            </a:r>
          </a:p>
        </p:txBody>
      </p:sp>
      <p:pic>
        <p:nvPicPr>
          <p:cNvPr id="547" name="after-adding-task-vector.png" descr="after-adding-task-vecto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26600" y="1935012"/>
            <a:ext cx="12028505" cy="10138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548" name="fashion-mnist-confusion-matrix.png" descr="fashion-mnist-confusion-matrix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468" y="2185992"/>
            <a:ext cx="11563902" cy="97108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lide Number"/>
          <p:cNvSpPr txBox="1"/>
          <p:nvPr>
            <p:ph type="sldNum" sz="quarter" idx="2"/>
          </p:nvPr>
        </p:nvSpPr>
        <p:spPr>
          <a:xfrm>
            <a:off x="23226210" y="55515"/>
            <a:ext cx="1032257" cy="1069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6500"/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551" name="Table 1"/>
          <p:cNvGraphicFramePr/>
          <p:nvPr/>
        </p:nvGraphicFramePr>
        <p:xfrm>
          <a:off x="1406658" y="3117344"/>
          <a:ext cx="21583384" cy="825601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314136"/>
                <a:gridCol w="4314136"/>
                <a:gridCol w="4314136"/>
                <a:gridCol w="4314136"/>
                <a:gridCol w="4314136"/>
              </a:tblGrid>
              <a:tr h="206082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5300"/>
                        <a:t>Classes 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4800"/>
                        <a:t>Pre-Trained Model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4800"/>
                        <a:t>Fine-tuned Model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4800"/>
                        <a:t>Another Similar model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4800"/>
                        <a:t>After Adding TASK Vector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827">
                <a:tc>
                  <a:txBody>
                    <a:bodyPr/>
                    <a:lstStyle/>
                    <a:p>
                      <a:pPr defTabSz="914400"/>
                      <a:r>
                        <a:rPr sz="59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900"/>
                        <a:t>970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900"/>
                        <a:t>987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900"/>
                        <a:t>883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900"/>
                        <a:t>897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827">
                <a:tc>
                  <a:txBody>
                    <a:bodyPr/>
                    <a:lstStyle/>
                    <a:p>
                      <a:pPr defTabSz="914400"/>
                      <a:r>
                        <a:rPr sz="59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900"/>
                        <a:t>874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900"/>
                        <a:t>871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900"/>
                        <a:t>931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900"/>
                        <a:t>937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827">
                <a:tc>
                  <a:txBody>
                    <a:bodyPr/>
                    <a:lstStyle/>
                    <a:p>
                      <a:pPr defTabSz="914400"/>
                      <a:r>
                        <a:rPr sz="59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900"/>
                        <a:t>838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900"/>
                        <a:t>930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900"/>
                        <a:t>674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900"/>
                        <a:t>693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552" name="Comparison"/>
          <p:cNvSpPr txBox="1"/>
          <p:nvPr>
            <p:ph type="title"/>
          </p:nvPr>
        </p:nvSpPr>
        <p:spPr>
          <a:xfrm>
            <a:off x="1312263" y="866477"/>
            <a:ext cx="8337235" cy="1854928"/>
          </a:xfrm>
          <a:prstGeom prst="rect">
            <a:avLst/>
          </a:prstGeom>
        </p:spPr>
        <p:txBody>
          <a:bodyPr/>
          <a:lstStyle>
            <a:lvl1pPr>
              <a:defRPr spc="-171" sz="8600"/>
            </a:lvl1pPr>
          </a:lstStyle>
          <a:p>
            <a:pPr/>
            <a:r>
              <a:t>Comparison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lide Number"/>
          <p:cNvSpPr txBox="1"/>
          <p:nvPr>
            <p:ph type="sldNum" sz="quarter" idx="2"/>
          </p:nvPr>
        </p:nvSpPr>
        <p:spPr>
          <a:xfrm>
            <a:off x="23226210" y="55515"/>
            <a:ext cx="1032257" cy="1069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65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555" name="done-presentation-any.jpg" descr="done-presentation-an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9033" y="-6099"/>
            <a:ext cx="15085934" cy="137281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lide Number"/>
          <p:cNvSpPr txBox="1"/>
          <p:nvPr>
            <p:ph type="sldNum" sz="quarter" idx="2"/>
          </p:nvPr>
        </p:nvSpPr>
        <p:spPr>
          <a:xfrm>
            <a:off x="23226210" y="55515"/>
            <a:ext cx="1032257" cy="1069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65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558" name="resize.jpeg" descr="resiz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7919" y="-20440"/>
            <a:ext cx="24532117" cy="137822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vailability of pre-trained 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Availability of pre-trained models</a:t>
            </a:r>
          </a:p>
        </p:txBody>
      </p:sp>
      <p:sp>
        <p:nvSpPr>
          <p:cNvPr id="168" name="Text"/>
          <p:cNvSpPr txBox="1"/>
          <p:nvPr/>
        </p:nvSpPr>
        <p:spPr>
          <a:xfrm>
            <a:off x="23455699" y="55515"/>
            <a:ext cx="573279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Availability of pre-trained 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Availability of pre-trained models</a:t>
            </a:r>
          </a:p>
        </p:txBody>
      </p:sp>
      <p:graphicFrame>
        <p:nvGraphicFramePr>
          <p:cNvPr id="171" name="Table 1-1"/>
          <p:cNvGraphicFramePr/>
          <p:nvPr/>
        </p:nvGraphicFramePr>
        <p:xfrm>
          <a:off x="2878561" y="4230640"/>
          <a:ext cx="2555605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2" name="Vision"/>
          <p:cNvSpPr txBox="1"/>
          <p:nvPr/>
        </p:nvSpPr>
        <p:spPr>
          <a:xfrm>
            <a:off x="3787196" y="3482156"/>
            <a:ext cx="1357732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5">
                    <a:hueOff val="-152895"/>
                    <a:lumOff val="12368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Vision</a:t>
            </a:r>
          </a:p>
        </p:txBody>
      </p:sp>
      <p:sp>
        <p:nvSpPr>
          <p:cNvPr id="173" name="Text"/>
          <p:cNvSpPr txBox="1"/>
          <p:nvPr/>
        </p:nvSpPr>
        <p:spPr>
          <a:xfrm>
            <a:off x="23455699" y="55515"/>
            <a:ext cx="573279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Availability of pre-trained 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Availability of pre-trained models</a:t>
            </a:r>
          </a:p>
        </p:txBody>
      </p:sp>
      <p:graphicFrame>
        <p:nvGraphicFramePr>
          <p:cNvPr id="176" name="Table 1-4"/>
          <p:cNvGraphicFramePr/>
          <p:nvPr/>
        </p:nvGraphicFramePr>
        <p:xfrm>
          <a:off x="2878561" y="9413981"/>
          <a:ext cx="2555605" cy="25493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7" name="Speech"/>
          <p:cNvSpPr txBox="1"/>
          <p:nvPr/>
        </p:nvSpPr>
        <p:spPr>
          <a:xfrm>
            <a:off x="3696333" y="8643520"/>
            <a:ext cx="1539457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Speech</a:t>
            </a:r>
          </a:p>
        </p:txBody>
      </p:sp>
      <p:sp>
        <p:nvSpPr>
          <p:cNvPr id="178" name="Text"/>
          <p:cNvSpPr txBox="1"/>
          <p:nvPr/>
        </p:nvSpPr>
        <p:spPr>
          <a:xfrm>
            <a:off x="23455699" y="55515"/>
            <a:ext cx="573279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179" name="Table 1-1"/>
          <p:cNvGraphicFramePr/>
          <p:nvPr/>
        </p:nvGraphicFramePr>
        <p:xfrm>
          <a:off x="2878561" y="4230640"/>
          <a:ext cx="2555605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0" name="Vision"/>
          <p:cNvSpPr txBox="1"/>
          <p:nvPr/>
        </p:nvSpPr>
        <p:spPr>
          <a:xfrm>
            <a:off x="3787196" y="3482156"/>
            <a:ext cx="1357732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5">
                    <a:hueOff val="-152895"/>
                    <a:lumOff val="12368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Vision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Availability of pre-trained 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Availability of pre-trained models</a:t>
            </a:r>
          </a:p>
        </p:txBody>
      </p:sp>
      <p:graphicFrame>
        <p:nvGraphicFramePr>
          <p:cNvPr id="183" name="Table 1-5"/>
          <p:cNvGraphicFramePr/>
          <p:nvPr/>
        </p:nvGraphicFramePr>
        <p:xfrm>
          <a:off x="7120603" y="7012090"/>
          <a:ext cx="2555605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4" name="NLP"/>
          <p:cNvSpPr txBox="1"/>
          <p:nvPr/>
        </p:nvSpPr>
        <p:spPr>
          <a:xfrm>
            <a:off x="8259907" y="6261486"/>
            <a:ext cx="89639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1">
                    <a:lumOff val="16847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NLP</a:t>
            </a:r>
          </a:p>
        </p:txBody>
      </p:sp>
      <p:sp>
        <p:nvSpPr>
          <p:cNvPr id="185" name="Text"/>
          <p:cNvSpPr txBox="1"/>
          <p:nvPr/>
        </p:nvSpPr>
        <p:spPr>
          <a:xfrm>
            <a:off x="23455699" y="55515"/>
            <a:ext cx="573279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186" name="Table 1-1"/>
          <p:cNvGraphicFramePr/>
          <p:nvPr/>
        </p:nvGraphicFramePr>
        <p:xfrm>
          <a:off x="2878561" y="4230640"/>
          <a:ext cx="2555605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7" name="Vision"/>
          <p:cNvSpPr txBox="1"/>
          <p:nvPr/>
        </p:nvSpPr>
        <p:spPr>
          <a:xfrm>
            <a:off x="3787196" y="3482156"/>
            <a:ext cx="1357732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5">
                    <a:hueOff val="-152895"/>
                    <a:lumOff val="12368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Vision</a:t>
            </a:r>
          </a:p>
        </p:txBody>
      </p:sp>
      <p:graphicFrame>
        <p:nvGraphicFramePr>
          <p:cNvPr id="188" name="Table 1-4"/>
          <p:cNvGraphicFramePr/>
          <p:nvPr/>
        </p:nvGraphicFramePr>
        <p:xfrm>
          <a:off x="2878561" y="9413981"/>
          <a:ext cx="2555605" cy="25493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9" name="Speech"/>
          <p:cNvSpPr txBox="1"/>
          <p:nvPr/>
        </p:nvSpPr>
        <p:spPr>
          <a:xfrm>
            <a:off x="3696333" y="8643520"/>
            <a:ext cx="1539457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Speech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Availability of pre-trained 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/>
            </a:lvl1pPr>
          </a:lstStyle>
          <a:p>
            <a:pPr/>
            <a:r>
              <a:t>Availability of pre-trained models</a:t>
            </a:r>
          </a:p>
        </p:txBody>
      </p:sp>
      <p:graphicFrame>
        <p:nvGraphicFramePr>
          <p:cNvPr id="192" name="Table 1"/>
          <p:cNvGraphicFramePr/>
          <p:nvPr/>
        </p:nvGraphicFramePr>
        <p:xfrm>
          <a:off x="18917746" y="5414683"/>
          <a:ext cx="2555604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chemeClr val="accent6">
                              <a:satOff val="-16844"/>
                              <a:lumOff val="-30747"/>
                            </a:schemeClr>
                          </a:solidFill>
                        </a:rPr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93" name="Real Estate"/>
          <p:cNvSpPr txBox="1"/>
          <p:nvPr/>
        </p:nvSpPr>
        <p:spPr>
          <a:xfrm>
            <a:off x="19264284" y="4679605"/>
            <a:ext cx="2481924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2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Real Estate</a:t>
            </a:r>
          </a:p>
        </p:txBody>
      </p:sp>
      <p:sp>
        <p:nvSpPr>
          <p:cNvPr id="194" name="Text"/>
          <p:cNvSpPr txBox="1"/>
          <p:nvPr/>
        </p:nvSpPr>
        <p:spPr>
          <a:xfrm>
            <a:off x="23455699" y="55515"/>
            <a:ext cx="573279" cy="106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defTabSz="584200">
              <a:defRPr sz="65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195" name="Table 1-1"/>
          <p:cNvGraphicFramePr/>
          <p:nvPr/>
        </p:nvGraphicFramePr>
        <p:xfrm>
          <a:off x="2878561" y="4230640"/>
          <a:ext cx="2555605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152895"/>
                        <a:lumOff val="12368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6" name="Vision"/>
          <p:cNvSpPr txBox="1"/>
          <p:nvPr/>
        </p:nvSpPr>
        <p:spPr>
          <a:xfrm>
            <a:off x="3787196" y="3482156"/>
            <a:ext cx="1357732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5">
                    <a:hueOff val="-152895"/>
                    <a:lumOff val="12368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Vision</a:t>
            </a:r>
          </a:p>
        </p:txBody>
      </p:sp>
      <p:graphicFrame>
        <p:nvGraphicFramePr>
          <p:cNvPr id="197" name="Table 1-4"/>
          <p:cNvGraphicFramePr/>
          <p:nvPr/>
        </p:nvGraphicFramePr>
        <p:xfrm>
          <a:off x="2878561" y="9413981"/>
          <a:ext cx="2555605" cy="25493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0.49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700">
                          <a:solidFill>
                            <a:srgbClr val="FFFFFF"/>
                          </a:solidFill>
                        </a:rPr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lumOff val="-29866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8" name="Speech"/>
          <p:cNvSpPr txBox="1"/>
          <p:nvPr/>
        </p:nvSpPr>
        <p:spPr>
          <a:xfrm>
            <a:off x="3696333" y="8643520"/>
            <a:ext cx="1539457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Speech</a:t>
            </a:r>
          </a:p>
        </p:txBody>
      </p:sp>
      <p:graphicFrame>
        <p:nvGraphicFramePr>
          <p:cNvPr id="199" name="Table 1-5"/>
          <p:cNvGraphicFramePr/>
          <p:nvPr/>
        </p:nvGraphicFramePr>
        <p:xfrm>
          <a:off x="7120603" y="7012090"/>
          <a:ext cx="2555605" cy="25493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0.48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0.59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/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0" name="NLP"/>
          <p:cNvSpPr txBox="1"/>
          <p:nvPr/>
        </p:nvSpPr>
        <p:spPr>
          <a:xfrm>
            <a:off x="8259907" y="6261486"/>
            <a:ext cx="89639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chemeClr val="accent1">
                    <a:lumOff val="16847"/>
                  </a:schemeClr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NLP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