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9" r:id="rId2"/>
    <p:sldId id="260" r:id="rId3"/>
    <p:sldId id="261" r:id="rId4"/>
    <p:sldId id="307" r:id="rId5"/>
    <p:sldId id="262" r:id="rId6"/>
    <p:sldId id="303" r:id="rId7"/>
    <p:sldId id="304" r:id="rId8"/>
    <p:sldId id="263" r:id="rId9"/>
    <p:sldId id="305" r:id="rId10"/>
    <p:sldId id="306" r:id="rId11"/>
    <p:sldId id="308" r:id="rId12"/>
    <p:sldId id="309" r:id="rId13"/>
    <p:sldId id="310" r:id="rId14"/>
    <p:sldId id="264" r:id="rId15"/>
    <p:sldId id="29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621" autoAdjust="0"/>
  </p:normalViewPr>
  <p:slideViewPr>
    <p:cSldViewPr>
      <p:cViewPr>
        <p:scale>
          <a:sx n="80" d="100"/>
          <a:sy n="80" d="100"/>
        </p:scale>
        <p:origin x="-12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D8013-34AB-4C20-A6B8-7A2FDFB7FDBF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8E886-2074-41D5-ACAD-9E796CAC82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55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8E886-2074-41D5-ACAD-9E796CAC828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8E886-2074-41D5-ACAD-9E796CAC828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8E886-2074-41D5-ACAD-9E796CAC828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Pagi</a:t>
            </a:r>
            <a:r>
              <a:rPr lang="en-US" dirty="0" smtClean="0"/>
              <a:t> </a:t>
            </a:r>
          </a:p>
          <a:p>
            <a:pPr marL="228600" indent="-228600">
              <a:buAutoNum type="arabicParenR"/>
            </a:pPr>
            <a:r>
              <a:rPr lang="en-US" dirty="0" smtClean="0"/>
              <a:t>Form.html &amp; </a:t>
            </a:r>
            <a:r>
              <a:rPr lang="en-US" dirty="0" err="1" smtClean="0"/>
              <a:t>Form.php</a:t>
            </a:r>
            <a:endParaRPr lang="en-US" dirty="0" smtClean="0"/>
          </a:p>
          <a:p>
            <a:pPr marL="228600" indent="-228600">
              <a:buAutoNum type="arabicParenR"/>
            </a:pPr>
            <a:r>
              <a:rPr lang="en-US" dirty="0" smtClean="0"/>
              <a:t>Form2.html &amp; </a:t>
            </a:r>
            <a:r>
              <a:rPr lang="en-US" dirty="0" err="1" smtClean="0"/>
              <a:t>Form.php</a:t>
            </a:r>
            <a:endParaRPr lang="en-US" dirty="0" smtClean="0"/>
          </a:p>
          <a:p>
            <a:pPr marL="228600" indent="-228600">
              <a:buAutoNum type="arabicParenR"/>
            </a:pPr>
            <a:r>
              <a:rPr lang="en-US" dirty="0" smtClean="0"/>
              <a:t>Form3.html</a:t>
            </a:r>
          </a:p>
          <a:p>
            <a:pPr marL="228600" indent="-228600">
              <a:buAutoNum type="arabicParenR"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Petang</a:t>
            </a:r>
            <a:endParaRPr lang="en-US" dirty="0" smtClean="0"/>
          </a:p>
          <a:p>
            <a:pPr marL="228600" indent="-228600">
              <a:buAutoNum type="arabicParenR"/>
            </a:pPr>
            <a:r>
              <a:rPr lang="en-US" baseline="0" dirty="0" smtClean="0"/>
              <a:t>Form4.html &amp; Form4.php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baseline="0" dirty="0" smtClean="0"/>
              <a:t>Using Calendar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baseline="0" dirty="0" smtClean="0"/>
              <a:t>Radio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baseline="0" dirty="0" smtClean="0"/>
              <a:t>Checkbox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Combobox</a:t>
            </a:r>
            <a:endParaRPr lang="en-US" baseline="0" dirty="0" smtClean="0"/>
          </a:p>
          <a:p>
            <a:pPr marL="685800" lvl="1" indent="-228600">
              <a:buAutoNum type="arabicParenR"/>
            </a:pPr>
            <a:endParaRPr lang="en-US" baseline="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8E886-2074-41D5-ACAD-9E796CAC828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10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8E886-2074-41D5-ACAD-9E796CAC828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685800" lvl="1" indent="-228600">
              <a:buAutoNum type="arabicParenR"/>
            </a:pPr>
            <a:endParaRPr lang="en-US" baseline="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8E886-2074-41D5-ACAD-9E796CAC828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10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685800" lvl="1" indent="-228600">
              <a:buAutoNum type="arabicParenR"/>
            </a:pPr>
            <a:endParaRPr lang="en-US" baseline="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8E886-2074-41D5-ACAD-9E796CAC828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10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Freeform 17"/>
          <p:cNvSpPr>
            <a:spLocks/>
          </p:cNvSpPr>
          <p:nvPr/>
        </p:nvSpPr>
        <p:spPr bwMode="gray">
          <a:xfrm>
            <a:off x="-9525" y="1447800"/>
            <a:ext cx="9164638" cy="3832225"/>
          </a:xfrm>
          <a:custGeom>
            <a:avLst/>
            <a:gdLst/>
            <a:ahLst/>
            <a:cxnLst>
              <a:cxn ang="0">
                <a:pos x="12" y="124"/>
              </a:cxn>
              <a:cxn ang="0">
                <a:pos x="1381" y="12"/>
              </a:cxn>
              <a:cxn ang="0">
                <a:pos x="4064" y="581"/>
              </a:cxn>
              <a:cxn ang="0">
                <a:pos x="5773" y="118"/>
              </a:cxn>
              <a:cxn ang="0">
                <a:pos x="5766" y="2151"/>
              </a:cxn>
              <a:cxn ang="0">
                <a:pos x="3966" y="2263"/>
              </a:cxn>
              <a:cxn ang="0">
                <a:pos x="1963" y="1897"/>
              </a:cxn>
              <a:cxn ang="0">
                <a:pos x="6" y="2407"/>
              </a:cxn>
              <a:cxn ang="0">
                <a:pos x="12" y="124"/>
              </a:cxn>
            </a:cxnLst>
            <a:rect l="0" t="0" r="r" b="b"/>
            <a:pathLst>
              <a:path w="5773" h="2414">
                <a:moveTo>
                  <a:pt x="12" y="124"/>
                </a:moveTo>
                <a:cubicBezTo>
                  <a:pt x="150" y="76"/>
                  <a:pt x="581" y="0"/>
                  <a:pt x="1381" y="12"/>
                </a:cubicBezTo>
                <a:cubicBezTo>
                  <a:pt x="2181" y="23"/>
                  <a:pt x="3370" y="437"/>
                  <a:pt x="4064" y="581"/>
                </a:cubicBezTo>
                <a:cubicBezTo>
                  <a:pt x="4758" y="725"/>
                  <a:pt x="5635" y="219"/>
                  <a:pt x="5773" y="118"/>
                </a:cubicBezTo>
                <a:lnTo>
                  <a:pt x="5766" y="2151"/>
                </a:lnTo>
                <a:cubicBezTo>
                  <a:pt x="4994" y="2407"/>
                  <a:pt x="4326" y="2311"/>
                  <a:pt x="3966" y="2263"/>
                </a:cubicBezTo>
                <a:cubicBezTo>
                  <a:pt x="3606" y="2215"/>
                  <a:pt x="2715" y="1873"/>
                  <a:pt x="1963" y="1897"/>
                </a:cubicBezTo>
                <a:cubicBezTo>
                  <a:pt x="1305" y="1893"/>
                  <a:pt x="0" y="2402"/>
                  <a:pt x="6" y="2407"/>
                </a:cubicBezTo>
                <a:cubicBezTo>
                  <a:pt x="12" y="2414"/>
                  <a:pt x="12" y="568"/>
                  <a:pt x="12" y="124"/>
                </a:cubicBezTo>
                <a:close/>
              </a:path>
            </a:pathLst>
          </a:custGeom>
          <a:solidFill>
            <a:schemeClr val="accent1">
              <a:alpha val="41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0" name="Freeform 18"/>
          <p:cNvSpPr>
            <a:spLocks/>
          </p:cNvSpPr>
          <p:nvPr/>
        </p:nvSpPr>
        <p:spPr bwMode="gray">
          <a:xfrm>
            <a:off x="-9525" y="1730375"/>
            <a:ext cx="9150350" cy="3265488"/>
          </a:xfrm>
          <a:custGeom>
            <a:avLst/>
            <a:gdLst/>
            <a:ahLst/>
            <a:cxnLst>
              <a:cxn ang="0">
                <a:pos x="6" y="272"/>
              </a:cxn>
              <a:cxn ang="0">
                <a:pos x="1453" y="10"/>
              </a:cxn>
              <a:cxn ang="0">
                <a:pos x="4182" y="482"/>
              </a:cxn>
              <a:cxn ang="0">
                <a:pos x="5764" y="154"/>
              </a:cxn>
              <a:cxn ang="0">
                <a:pos x="5764" y="1806"/>
              </a:cxn>
              <a:cxn ang="0">
                <a:pos x="4005" y="1994"/>
              </a:cxn>
              <a:cxn ang="0">
                <a:pos x="1891" y="1522"/>
              </a:cxn>
              <a:cxn ang="0">
                <a:pos x="6" y="1967"/>
              </a:cxn>
              <a:cxn ang="0">
                <a:pos x="6" y="272"/>
              </a:cxn>
            </a:cxnLst>
            <a:rect l="0" t="0" r="r" b="b"/>
            <a:pathLst>
              <a:path w="5764" h="2057">
                <a:moveTo>
                  <a:pt x="6" y="272"/>
                </a:moveTo>
                <a:cubicBezTo>
                  <a:pt x="144" y="233"/>
                  <a:pt x="656" y="0"/>
                  <a:pt x="1453" y="10"/>
                </a:cubicBezTo>
                <a:cubicBezTo>
                  <a:pt x="2250" y="20"/>
                  <a:pt x="3475" y="403"/>
                  <a:pt x="4182" y="482"/>
                </a:cubicBezTo>
                <a:cubicBezTo>
                  <a:pt x="4890" y="561"/>
                  <a:pt x="5626" y="237"/>
                  <a:pt x="5764" y="154"/>
                </a:cubicBezTo>
                <a:lnTo>
                  <a:pt x="5764" y="1806"/>
                </a:lnTo>
                <a:cubicBezTo>
                  <a:pt x="4919" y="2052"/>
                  <a:pt x="4485" y="2057"/>
                  <a:pt x="4005" y="1994"/>
                </a:cubicBezTo>
                <a:cubicBezTo>
                  <a:pt x="3526" y="1929"/>
                  <a:pt x="2640" y="1502"/>
                  <a:pt x="1891" y="1522"/>
                </a:cubicBezTo>
                <a:cubicBezTo>
                  <a:pt x="1234" y="1519"/>
                  <a:pt x="0" y="1962"/>
                  <a:pt x="6" y="1967"/>
                </a:cubicBezTo>
                <a:cubicBezTo>
                  <a:pt x="12" y="1972"/>
                  <a:pt x="6" y="641"/>
                  <a:pt x="6" y="272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7086600" y="1947863"/>
            <a:ext cx="533400" cy="533400"/>
            <a:chOff x="4752" y="1200"/>
            <a:chExt cx="288" cy="288"/>
          </a:xfrm>
        </p:grpSpPr>
        <p:sp>
          <p:nvSpPr>
            <p:cNvPr id="3092" name="Oval 20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Oval 21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7620000" y="1371600"/>
            <a:ext cx="914400" cy="914400"/>
            <a:chOff x="4992" y="816"/>
            <a:chExt cx="576" cy="576"/>
          </a:xfrm>
        </p:grpSpPr>
        <p:sp>
          <p:nvSpPr>
            <p:cNvPr id="3095" name="Oval 23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Oval 24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304800" y="3429000"/>
            <a:ext cx="1295400" cy="1371600"/>
            <a:chOff x="4992" y="816"/>
            <a:chExt cx="576" cy="576"/>
          </a:xfrm>
        </p:grpSpPr>
        <p:sp>
          <p:nvSpPr>
            <p:cNvPr id="3098" name="Oval 26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Oval 27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fld id="{4237D0ED-2CEE-4C74-9173-E945FB351F40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fld id="{45AFE838-6C37-4CFB-B247-7FE5B298A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2590800"/>
            <a:ext cx="7086600" cy="1012825"/>
          </a:xfrm>
          <a:effectLst>
            <a:outerShdw dist="53882" dir="2700000" algn="ctr" rotWithShape="0">
              <a:schemeClr val="tx1"/>
            </a:outerShdw>
          </a:effectLst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295400" y="3581400"/>
            <a:ext cx="67056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37D0ED-2CEE-4C74-9173-E945FB351F40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AFE838-6C37-4CFB-B247-7FE5B298A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85800"/>
            <a:ext cx="20574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0"/>
            <a:ext cx="60198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37D0ED-2CEE-4C74-9173-E945FB351F40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AFE838-6C37-4CFB-B247-7FE5B298A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4237D0ED-2CEE-4C74-9173-E945FB351F40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45AFE838-6C37-4CFB-B247-7FE5B298A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37D0ED-2CEE-4C74-9173-E945FB351F40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AFE838-6C37-4CFB-B247-7FE5B298A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37D0ED-2CEE-4C74-9173-E945FB351F40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AFE838-6C37-4CFB-B247-7FE5B298A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37D0ED-2CEE-4C74-9173-E945FB351F40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AFE838-6C37-4CFB-B247-7FE5B298A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37D0ED-2CEE-4C74-9173-E945FB351F40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AFE838-6C37-4CFB-B247-7FE5B298A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37D0ED-2CEE-4C74-9173-E945FB351F40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AFE838-6C37-4CFB-B247-7FE5B298A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37D0ED-2CEE-4C74-9173-E945FB351F40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AFE838-6C37-4CFB-B247-7FE5B298A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37D0ED-2CEE-4C74-9173-E945FB351F40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AFE838-6C37-4CFB-B247-7FE5B298A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37D0ED-2CEE-4C74-9173-E945FB351F40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AFE838-6C37-4CFB-B247-7FE5B298A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1" name="Object 27"/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Image" r:id="rId15" imgW="9561905" imgH="1600000" progId="">
                  <p:embed/>
                </p:oleObj>
              </mc:Choice>
              <mc:Fallback>
                <p:oleObj name="Image" r:id="rId15" imgW="9561905" imgH="1600000" progId="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white"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5AAE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DDDDD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Freeform 16"/>
          <p:cNvSpPr>
            <a:spLocks/>
          </p:cNvSpPr>
          <p:nvPr/>
        </p:nvSpPr>
        <p:spPr bwMode="gray">
          <a:xfrm>
            <a:off x="-11113" y="280988"/>
            <a:ext cx="9155113" cy="1620837"/>
          </a:xfrm>
          <a:custGeom>
            <a:avLst/>
            <a:gdLst/>
            <a:ahLst/>
            <a:cxnLst>
              <a:cxn ang="0">
                <a:pos x="6" y="109"/>
              </a:cxn>
              <a:cxn ang="0">
                <a:pos x="1427" y="46"/>
              </a:cxn>
              <a:cxn ang="0">
                <a:pos x="4032" y="255"/>
              </a:cxn>
              <a:cxn ang="0">
                <a:pos x="5767" y="0"/>
              </a:cxn>
              <a:cxn ang="0">
                <a:pos x="5767" y="776"/>
              </a:cxn>
              <a:cxn ang="0">
                <a:pos x="4065" y="831"/>
              </a:cxn>
              <a:cxn ang="0">
                <a:pos x="1984" y="674"/>
              </a:cxn>
              <a:cxn ang="0">
                <a:pos x="14" y="995"/>
              </a:cxn>
              <a:cxn ang="0">
                <a:pos x="6" y="109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1" name="Freeform 17"/>
          <p:cNvSpPr>
            <a:spLocks/>
          </p:cNvSpPr>
          <p:nvPr/>
        </p:nvSpPr>
        <p:spPr bwMode="gray">
          <a:xfrm>
            <a:off x="-20638" y="533400"/>
            <a:ext cx="9161463" cy="1006475"/>
          </a:xfrm>
          <a:custGeom>
            <a:avLst/>
            <a:gdLst/>
            <a:ahLst/>
            <a:cxnLst>
              <a:cxn ang="0">
                <a:pos x="20" y="109"/>
              </a:cxn>
              <a:cxn ang="0">
                <a:pos x="1442" y="3"/>
              </a:cxn>
              <a:cxn ang="0">
                <a:pos x="4150" y="148"/>
              </a:cxn>
              <a:cxn ang="0">
                <a:pos x="5771" y="37"/>
              </a:cxn>
              <a:cxn ang="0">
                <a:pos x="5771" y="557"/>
              </a:cxn>
              <a:cxn ang="0">
                <a:pos x="3942" y="592"/>
              </a:cxn>
              <a:cxn ang="0">
                <a:pos x="1839" y="456"/>
              </a:cxn>
              <a:cxn ang="0">
                <a:pos x="6" y="620"/>
              </a:cxn>
              <a:cxn ang="0">
                <a:pos x="20" y="109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7740650" y="347663"/>
            <a:ext cx="387350" cy="366712"/>
            <a:chOff x="4752" y="1200"/>
            <a:chExt cx="288" cy="288"/>
          </a:xfrm>
        </p:grpSpPr>
        <p:sp>
          <p:nvSpPr>
            <p:cNvPr id="1043" name="Oval 19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" name="Oval 20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4992" y="816"/>
            <a:chExt cx="576" cy="576"/>
          </a:xfrm>
        </p:grpSpPr>
        <p:sp>
          <p:nvSpPr>
            <p:cNvPr id="1046" name="Oval 22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7" name="Oval 23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71450" y="819150"/>
            <a:ext cx="720725" cy="762000"/>
            <a:chOff x="4992" y="816"/>
            <a:chExt cx="576" cy="576"/>
          </a:xfrm>
        </p:grpSpPr>
        <p:sp>
          <p:nvSpPr>
            <p:cNvPr id="1049" name="Oval 25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0" name="Oval 26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4237D0ED-2CEE-4C74-9173-E945FB351F40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5AFE838-6C37-4CFB-B247-7FE5B298A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914400" y="685800"/>
            <a:ext cx="73914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0" y="4397631"/>
            <a:ext cx="9144000" cy="1847844"/>
          </a:xfrm>
          <a:prstGeom prst="rect">
            <a:avLst/>
          </a:prstGeom>
          <a:gradFill>
            <a:gsLst>
              <a:gs pos="61000">
                <a:schemeClr val="bg1">
                  <a:alpha val="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uild.phonegap.com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mygovmobile.malaysia.gov.my/web/index.php/en/services/myapp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43000" y="2797175"/>
            <a:ext cx="7086600" cy="1012825"/>
          </a:xfrm>
        </p:spPr>
        <p:txBody>
          <a:bodyPr/>
          <a:lstStyle/>
          <a:p>
            <a:pPr lvl="0" algn="r" defTabSz="457200">
              <a:defRPr/>
            </a:pPr>
            <a:r>
              <a:rPr lang="en-US" sz="4400" b="0" kern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Kursus</a:t>
            </a:r>
            <a:r>
              <a:rPr lang="en-US" sz="4400" b="0" kern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4400" b="0" kern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Pengenalan</a:t>
            </a:r>
            <a:r>
              <a:rPr lang="en-US" sz="4400" b="0" kern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Web </a:t>
            </a:r>
            <a:r>
              <a:rPr lang="en-US" sz="4400" b="0" kern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Mobile Application</a:t>
            </a:r>
            <a:r>
              <a:rPr lang="en-US" sz="4400" b="0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4400" b="0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s-E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9 – 10 Jun 2014</a:t>
            </a:r>
            <a:br>
              <a:rPr lang="es-E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s-E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Bilik</a:t>
            </a:r>
            <a:r>
              <a:rPr lang="es-E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Latihan</a:t>
            </a:r>
            <a:r>
              <a:rPr lang="es-E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ICT JPA </a:t>
            </a:r>
            <a:r>
              <a:rPr lang="es-E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CYberjaya</a:t>
            </a:r>
            <a:r>
              <a:rPr lang="en-US" sz="2400" b="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2400" b="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57600" y="2895600"/>
            <a:ext cx="20313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5400" dirty="0" err="1" smtClean="0"/>
              <a:t>Hari</a:t>
            </a:r>
            <a:r>
              <a:rPr lang="en-US" altLang="en-US" sz="5400" dirty="0" smtClean="0"/>
              <a:t> 2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06456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828800" y="1676400"/>
            <a:ext cx="762000" cy="665162"/>
            <a:chOff x="1110" y="2656"/>
            <a:chExt cx="1549" cy="1351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1828800" y="2590800"/>
            <a:ext cx="762000" cy="665162"/>
            <a:chOff x="3174" y="2656"/>
            <a:chExt cx="1549" cy="1351"/>
          </a:xfrm>
        </p:grpSpPr>
        <p:sp>
          <p:nvSpPr>
            <p:cNvPr id="9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2438400" y="228600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gray">
          <a:xfrm>
            <a:off x="2025650" y="177482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2438400" y="320040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gray">
          <a:xfrm>
            <a:off x="2025650" y="268922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2667000" y="2586335"/>
            <a:ext cx="53340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/>
              <a:t>Install Web Mobile On </a:t>
            </a:r>
            <a:r>
              <a:rPr lang="en-US" sz="2400" dirty="0" err="1" smtClean="0"/>
              <a:t>SmartPhone</a:t>
            </a:r>
            <a:endParaRPr lang="en-US" sz="2400" dirty="0"/>
          </a:p>
        </p:txBody>
      </p:sp>
      <p:sp>
        <p:nvSpPr>
          <p:cNvPr id="19" name="Text Box 26"/>
          <p:cNvSpPr txBox="1">
            <a:spLocks noChangeArrowheads="1"/>
          </p:cNvSpPr>
          <p:nvPr/>
        </p:nvSpPr>
        <p:spPr bwMode="auto">
          <a:xfrm>
            <a:off x="2667000" y="1676400"/>
            <a:ext cx="44958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400" dirty="0" err="1" smtClean="0"/>
              <a:t>Penggunaan</a:t>
            </a:r>
            <a:r>
              <a:rPr lang="en-US" sz="2400" dirty="0" smtClean="0"/>
              <a:t> </a:t>
            </a:r>
            <a:r>
              <a:rPr lang="en-US" sz="2400" dirty="0" err="1" smtClean="0"/>
              <a:t>JQuery</a:t>
            </a:r>
            <a:r>
              <a:rPr lang="en-US" sz="2400" dirty="0" smtClean="0"/>
              <a:t> – Bah 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372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 smtClean="0"/>
              <a:t>JQuery</a:t>
            </a:r>
            <a:r>
              <a:rPr lang="en-US" dirty="0" smtClean="0"/>
              <a:t> – Bah 2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295400" y="1828800"/>
            <a:ext cx="7239000" cy="4724400"/>
            <a:chOff x="423401" y="937"/>
            <a:chExt cx="1962894" cy="1177736"/>
          </a:xfrm>
        </p:grpSpPr>
        <p:sp>
          <p:nvSpPr>
            <p:cNvPr id="7" name="Rounded Rectangle 6"/>
            <p:cNvSpPr/>
            <p:nvPr/>
          </p:nvSpPr>
          <p:spPr>
            <a:xfrm>
              <a:off x="423401" y="937"/>
              <a:ext cx="1962894" cy="117773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457896" y="35432"/>
              <a:ext cx="1893904" cy="11087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t" anchorCtr="0">
              <a:noAutofit/>
            </a:bodyPr>
            <a:lstStyle/>
            <a:p>
              <a:pPr marL="571500" lvl="0" indent="-57150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2400" kern="1200" dirty="0" smtClean="0"/>
                <a:t>Collapse</a:t>
              </a:r>
            </a:p>
            <a:p>
              <a:pPr marL="571500" lvl="0" indent="-57150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2400" dirty="0" smtClean="0"/>
                <a:t>Link</a:t>
              </a:r>
            </a:p>
            <a:p>
              <a:pPr marL="571500" lvl="0" indent="-57150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2400" kern="1200" dirty="0" smtClean="0"/>
                <a:t>Header</a:t>
              </a:r>
            </a:p>
            <a:p>
              <a:pPr marL="571500" lvl="0" indent="-57150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2400" dirty="0" smtClean="0"/>
                <a:t>Footer</a:t>
              </a:r>
            </a:p>
            <a:p>
              <a:pPr marL="571500" lvl="0" indent="-57150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2400" kern="1200" dirty="0" smtClean="0"/>
                <a:t>Back button</a:t>
              </a:r>
            </a:p>
            <a:p>
              <a:pPr marL="571500" lvl="0" indent="-57150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2400" dirty="0" smtClean="0"/>
                <a:t>Data-transition</a:t>
              </a:r>
            </a:p>
            <a:p>
              <a:pPr marL="1028700" lvl="1" indent="-57150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2400" kern="1200" dirty="0" smtClean="0"/>
                <a:t>Popup</a:t>
              </a:r>
            </a:p>
            <a:p>
              <a:pPr marL="1028700" lvl="1" indent="-57150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2400" dirty="0" smtClean="0"/>
                <a:t>Flow</a:t>
              </a:r>
            </a:p>
            <a:p>
              <a:pPr marL="571500" indent="-57150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2400" kern="1200" dirty="0" smtClean="0"/>
                <a:t>List 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510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4400" y="685800"/>
            <a:ext cx="8077200" cy="563563"/>
          </a:xfrm>
        </p:spPr>
        <p:txBody>
          <a:bodyPr/>
          <a:lstStyle/>
          <a:p>
            <a:pPr eaLnBrk="0" hangingPunct="0"/>
            <a:r>
              <a:rPr lang="en-US" dirty="0"/>
              <a:t>Install Web Mobile </a:t>
            </a:r>
            <a:r>
              <a:rPr lang="en-US" dirty="0" smtClean="0"/>
              <a:t>di </a:t>
            </a:r>
            <a:r>
              <a:rPr lang="en-US" dirty="0" err="1" smtClean="0"/>
              <a:t>SmartPhone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295400" y="1828800"/>
            <a:ext cx="7239000" cy="4724400"/>
            <a:chOff x="423401" y="937"/>
            <a:chExt cx="1962894" cy="1177736"/>
          </a:xfrm>
        </p:grpSpPr>
        <p:sp>
          <p:nvSpPr>
            <p:cNvPr id="7" name="Rounded Rectangle 6"/>
            <p:cNvSpPr/>
            <p:nvPr/>
          </p:nvSpPr>
          <p:spPr>
            <a:xfrm>
              <a:off x="423401" y="937"/>
              <a:ext cx="1962894" cy="117773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457896" y="35432"/>
              <a:ext cx="1893904" cy="11087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t" anchorCtr="0">
              <a:noAutofit/>
            </a:bodyPr>
            <a:lstStyle/>
            <a:p>
              <a:pPr marL="571500" lvl="0" indent="-57150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2400" dirty="0" smtClean="0"/>
                <a:t>Theme – themeroller.jquerymobile.com</a:t>
              </a:r>
              <a:endParaRPr lang="en-US" sz="2400" dirty="0" smtClean="0">
                <a:hlinkClick r:id="rId3"/>
              </a:endParaRPr>
            </a:p>
            <a:p>
              <a:pPr marL="571500" lvl="0" indent="-57150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2400" dirty="0" smtClean="0">
                  <a:hlinkClick r:id="rId3"/>
                </a:rPr>
                <a:t>https</a:t>
              </a:r>
              <a:r>
                <a:rPr lang="en-US" sz="2400" dirty="0">
                  <a:hlinkClick r:id="rId3"/>
                </a:rPr>
                <a:t>://github.com</a:t>
              </a:r>
              <a:r>
                <a:rPr lang="en-US" sz="2400" dirty="0" smtClean="0">
                  <a:hlinkClick r:id="rId3"/>
                </a:rPr>
                <a:t>/</a:t>
              </a:r>
              <a:r>
                <a:rPr lang="en-US" sz="2400" dirty="0" smtClean="0"/>
                <a:t> - Register</a:t>
              </a:r>
            </a:p>
            <a:p>
              <a:pPr marL="571500" lvl="0" indent="-57150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2400" dirty="0" err="1" smtClean="0"/>
                <a:t>Github</a:t>
              </a:r>
              <a:r>
                <a:rPr lang="en-US" sz="2400" dirty="0" smtClean="0"/>
                <a:t> Software</a:t>
              </a:r>
            </a:p>
            <a:p>
              <a:pPr marL="571500" lvl="0" indent="-57150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2400" dirty="0">
                  <a:hlinkClick r:id="rId4"/>
                </a:rPr>
                <a:t>https://build.phonegap.com</a:t>
              </a:r>
              <a:r>
                <a:rPr lang="en-US" sz="2400" dirty="0" smtClean="0">
                  <a:hlinkClick r:id="rId4"/>
                </a:rPr>
                <a:t>/</a:t>
              </a:r>
              <a:r>
                <a:rPr lang="en-US" sz="2400" dirty="0" smtClean="0"/>
                <a:t> - Using </a:t>
              </a:r>
              <a:r>
                <a:rPr lang="en-US" sz="2400" dirty="0" err="1" smtClean="0"/>
                <a:t>github</a:t>
              </a:r>
              <a:r>
                <a:rPr lang="en-US" sz="2400" dirty="0" smtClean="0"/>
                <a:t> account</a:t>
              </a:r>
            </a:p>
            <a:p>
              <a:pPr marL="571500" lvl="0" indent="-57150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2400" kern="1200" dirty="0" smtClean="0"/>
                <a:t>Build </a:t>
              </a:r>
            </a:p>
            <a:p>
              <a:pPr marL="571500" lvl="0" indent="-57150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2400" dirty="0" smtClean="0"/>
                <a:t>Install to Smartphone</a:t>
              </a:r>
              <a:endParaRPr lang="en-US" sz="2400" kern="12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01560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0" y="2743200"/>
            <a:ext cx="9144000" cy="914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945" tIns="41473" rIns="82945" bIns="41473">
            <a:spAutoFit/>
          </a:bodyPr>
          <a:lstStyle/>
          <a:p>
            <a:pPr algn="ctr" hangingPunct="1"/>
            <a:r>
              <a:rPr lang="en-US" altLang="zh-CN" sz="5400" b="1" i="1" dirty="0" smtClean="0">
                <a:solidFill>
                  <a:srgbClr val="5F5F5F"/>
                </a:solidFill>
                <a:ea typeface="Microsoft YaHei" pitchFamily="34" charset="-122"/>
              </a:rPr>
              <a:t>FAQ</a:t>
            </a:r>
            <a:endParaRPr lang="zh-CN" altLang="en-US" sz="5400" b="1" i="1" dirty="0">
              <a:solidFill>
                <a:schemeClr val="folHlink"/>
              </a:solidFill>
              <a:ea typeface="Microsoft YaHei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2971800" y="2743200"/>
            <a:ext cx="3962400" cy="914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945" tIns="41473" rIns="82945" bIns="41473">
            <a:spAutoFit/>
          </a:bodyPr>
          <a:lstStyle/>
          <a:p>
            <a:pPr hangingPunct="1"/>
            <a:r>
              <a:rPr lang="zh-CN" altLang="en-US" sz="5400" b="1" i="1" dirty="0">
                <a:solidFill>
                  <a:srgbClr val="5F5F5F"/>
                </a:solidFill>
                <a:ea typeface="Microsoft YaHei" pitchFamily="34" charset="-122"/>
              </a:rPr>
              <a:t>Thank You</a:t>
            </a:r>
            <a:endParaRPr lang="zh-CN" altLang="en-US" sz="5400" b="1" i="1" dirty="0">
              <a:solidFill>
                <a:schemeClr val="folHlink"/>
              </a:solidFill>
              <a:ea typeface="Microsoft YaHei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>
            <a:grpSpLocks/>
          </p:cNvGrpSpPr>
          <p:nvPr/>
        </p:nvGrpSpPr>
        <p:grpSpPr bwMode="auto">
          <a:xfrm>
            <a:off x="1828800" y="6116638"/>
            <a:ext cx="762000" cy="665162"/>
            <a:chOff x="3174" y="2656"/>
            <a:chExt cx="1549" cy="1351"/>
          </a:xfrm>
        </p:grpSpPr>
        <p:sp>
          <p:nvSpPr>
            <p:cNvPr id="44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828800" y="1676400"/>
            <a:ext cx="762000" cy="665162"/>
            <a:chOff x="1110" y="2656"/>
            <a:chExt cx="1549" cy="1351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1828800" y="2590800"/>
            <a:ext cx="762000" cy="665162"/>
            <a:chOff x="3174" y="2656"/>
            <a:chExt cx="1549" cy="1351"/>
          </a:xfrm>
        </p:grpSpPr>
        <p:sp>
          <p:nvSpPr>
            <p:cNvPr id="9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2438400" y="228600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667000" y="1752600"/>
            <a:ext cx="53340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err="1" smtClean="0"/>
              <a:t>Objektif</a:t>
            </a:r>
            <a:endParaRPr lang="en-US" sz="2400" dirty="0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gray">
          <a:xfrm>
            <a:off x="2025650" y="177482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2438400" y="320040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2667000" y="2667000"/>
            <a:ext cx="44958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400" dirty="0" err="1" smtClean="0"/>
              <a:t>Pengenalan</a:t>
            </a:r>
            <a:endParaRPr lang="en-US" sz="2400" dirty="0"/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gray">
          <a:xfrm>
            <a:off x="2025650" y="268922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1828800" y="3482975"/>
            <a:ext cx="762000" cy="665162"/>
            <a:chOff x="1110" y="2656"/>
            <a:chExt cx="1549" cy="1351"/>
          </a:xfrm>
        </p:grpSpPr>
        <p:sp>
          <p:nvSpPr>
            <p:cNvPr id="19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1828800" y="4397375"/>
            <a:ext cx="762000" cy="665162"/>
            <a:chOff x="3174" y="2656"/>
            <a:chExt cx="1549" cy="1351"/>
          </a:xfrm>
        </p:grpSpPr>
        <p:sp>
          <p:nvSpPr>
            <p:cNvPr id="23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2438400" y="409257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2667000" y="3559175"/>
            <a:ext cx="44958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400" dirty="0" err="1" smtClean="0"/>
              <a:t>Instalasi</a:t>
            </a:r>
            <a:endParaRPr lang="en-US" sz="2400" dirty="0"/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gray">
          <a:xfrm>
            <a:off x="2025650" y="35814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2438400" y="500697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gray">
          <a:xfrm>
            <a:off x="2025650" y="44958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1819469" y="5311775"/>
            <a:ext cx="762000" cy="665162"/>
            <a:chOff x="1110" y="2656"/>
            <a:chExt cx="1549" cy="1351"/>
          </a:xfrm>
        </p:grpSpPr>
        <p:sp>
          <p:nvSpPr>
            <p:cNvPr id="34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" name="Line 25"/>
          <p:cNvSpPr>
            <a:spLocks noChangeShapeType="1"/>
          </p:cNvSpPr>
          <p:nvPr/>
        </p:nvSpPr>
        <p:spPr bwMode="auto">
          <a:xfrm>
            <a:off x="2429069" y="592137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 Box 30"/>
          <p:cNvSpPr txBox="1">
            <a:spLocks noChangeArrowheads="1"/>
          </p:cNvSpPr>
          <p:nvPr/>
        </p:nvSpPr>
        <p:spPr bwMode="gray">
          <a:xfrm>
            <a:off x="2026849" y="5443537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chemeClr val="bg1"/>
                </a:solidFill>
              </a:rPr>
              <a:t>5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0" name="Line 28"/>
          <p:cNvSpPr>
            <a:spLocks noChangeShapeType="1"/>
          </p:cNvSpPr>
          <p:nvPr/>
        </p:nvSpPr>
        <p:spPr bwMode="auto">
          <a:xfrm>
            <a:off x="2470150" y="672623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Text Box 30"/>
          <p:cNvSpPr txBox="1">
            <a:spLocks noChangeArrowheads="1"/>
          </p:cNvSpPr>
          <p:nvPr/>
        </p:nvSpPr>
        <p:spPr bwMode="gray">
          <a:xfrm>
            <a:off x="2056313" y="6215063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chemeClr val="bg1"/>
                </a:solidFill>
              </a:rPr>
              <a:t>6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8" name="Text Box 26"/>
          <p:cNvSpPr txBox="1">
            <a:spLocks noChangeArrowheads="1"/>
          </p:cNvSpPr>
          <p:nvPr/>
        </p:nvSpPr>
        <p:spPr bwMode="auto">
          <a:xfrm>
            <a:off x="2667000" y="4495800"/>
            <a:ext cx="44958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400" dirty="0" err="1" smtClean="0"/>
              <a:t>Penggunaan</a:t>
            </a:r>
            <a:r>
              <a:rPr lang="en-US" sz="2400" dirty="0" smtClean="0"/>
              <a:t> </a:t>
            </a:r>
            <a:r>
              <a:rPr lang="en-US" sz="2400" dirty="0" err="1" smtClean="0"/>
              <a:t>JQuery</a:t>
            </a:r>
            <a:r>
              <a:rPr lang="en-US" sz="2400" dirty="0" smtClean="0"/>
              <a:t> – Bah 1</a:t>
            </a:r>
            <a:endParaRPr lang="en-US" sz="2400" dirty="0"/>
          </a:p>
        </p:txBody>
      </p:sp>
      <p:sp>
        <p:nvSpPr>
          <p:cNvPr id="47" name="Text Box 26"/>
          <p:cNvSpPr txBox="1">
            <a:spLocks noChangeArrowheads="1"/>
          </p:cNvSpPr>
          <p:nvPr/>
        </p:nvSpPr>
        <p:spPr bwMode="auto">
          <a:xfrm>
            <a:off x="2667000" y="6167735"/>
            <a:ext cx="53340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err="1" smtClean="0"/>
              <a:t>Instalasi</a:t>
            </a:r>
            <a:r>
              <a:rPr lang="en-US" sz="2400" dirty="0" smtClean="0"/>
              <a:t> Web Mobile di </a:t>
            </a:r>
            <a:r>
              <a:rPr lang="en-US" sz="2400" dirty="0" err="1" smtClean="0"/>
              <a:t>SmartPhone</a:t>
            </a:r>
            <a:endParaRPr lang="en-US" sz="2400" dirty="0"/>
          </a:p>
        </p:txBody>
      </p:sp>
      <p:sp>
        <p:nvSpPr>
          <p:cNvPr id="49" name="Text Box 26"/>
          <p:cNvSpPr txBox="1">
            <a:spLocks noChangeArrowheads="1"/>
          </p:cNvSpPr>
          <p:nvPr/>
        </p:nvSpPr>
        <p:spPr bwMode="auto">
          <a:xfrm>
            <a:off x="2667000" y="5257800"/>
            <a:ext cx="44958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400" dirty="0" err="1" smtClean="0"/>
              <a:t>Penggunaan</a:t>
            </a:r>
            <a:r>
              <a:rPr lang="en-US" sz="2400" dirty="0" smtClean="0"/>
              <a:t> </a:t>
            </a:r>
            <a:r>
              <a:rPr lang="en-US" sz="2400" dirty="0" err="1" smtClean="0"/>
              <a:t>JQuery</a:t>
            </a:r>
            <a:r>
              <a:rPr lang="en-US" sz="2400" dirty="0" smtClean="0"/>
              <a:t> – Bah 2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Objektif</a:t>
            </a:r>
            <a:endParaRPr lang="en-US" dirty="0"/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762000" y="2209800"/>
            <a:ext cx="8001000" cy="2853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945" tIns="41473" rIns="82945" bIns="41473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b="1" i="1" dirty="0" err="1">
                <a:ea typeface="Microsoft YaHei" pitchFamily="34" charset="-122"/>
              </a:rPr>
              <a:t>Menghasilkan</a:t>
            </a:r>
            <a:r>
              <a:rPr lang="en-US" altLang="zh-CN" b="1" i="1" dirty="0">
                <a:ea typeface="Microsoft YaHei" pitchFamily="34" charset="-122"/>
              </a:rPr>
              <a:t> </a:t>
            </a:r>
            <a:r>
              <a:rPr lang="en-US" altLang="zh-CN" b="1" i="1" dirty="0" err="1">
                <a:ea typeface="Microsoft YaHei" pitchFamily="34" charset="-122"/>
              </a:rPr>
              <a:t>laman</a:t>
            </a:r>
            <a:r>
              <a:rPr lang="en-US" altLang="zh-CN" b="1" i="1" dirty="0">
                <a:ea typeface="Microsoft YaHei" pitchFamily="34" charset="-122"/>
              </a:rPr>
              <a:t> web </a:t>
            </a:r>
            <a:r>
              <a:rPr lang="en-US" altLang="zh-CN" b="1" i="1" dirty="0" err="1">
                <a:ea typeface="Microsoft YaHei" pitchFamily="34" charset="-122"/>
              </a:rPr>
              <a:t>dan</a:t>
            </a:r>
            <a:r>
              <a:rPr lang="en-US" altLang="zh-CN" b="1" i="1" dirty="0">
                <a:ea typeface="Microsoft YaHei" pitchFamily="34" charset="-122"/>
              </a:rPr>
              <a:t> </a:t>
            </a:r>
            <a:r>
              <a:rPr lang="en-US" altLang="zh-CN" b="1" i="1" dirty="0" err="1">
                <a:ea typeface="Microsoft YaHei" pitchFamily="34" charset="-122"/>
              </a:rPr>
              <a:t>aplikasi</a:t>
            </a:r>
            <a:r>
              <a:rPr lang="en-US" altLang="zh-CN" b="1" i="1" dirty="0">
                <a:ea typeface="Microsoft YaHei" pitchFamily="34" charset="-122"/>
              </a:rPr>
              <a:t> </a:t>
            </a:r>
            <a:r>
              <a:rPr lang="en-US" altLang="zh-CN" b="1" i="1" dirty="0" err="1">
                <a:ea typeface="Microsoft YaHei" pitchFamily="34" charset="-122"/>
              </a:rPr>
              <a:t>versi</a:t>
            </a:r>
            <a:r>
              <a:rPr lang="en-US" altLang="zh-CN" b="1" i="1" dirty="0">
                <a:ea typeface="Microsoft YaHei" pitchFamily="34" charset="-122"/>
              </a:rPr>
              <a:t> mobile </a:t>
            </a:r>
            <a:r>
              <a:rPr lang="en-US" altLang="zh-CN" b="1" i="1" dirty="0" err="1">
                <a:ea typeface="Microsoft YaHei" pitchFamily="34" charset="-122"/>
              </a:rPr>
              <a:t>untuk</a:t>
            </a:r>
            <a:r>
              <a:rPr lang="en-US" altLang="zh-CN" b="1" i="1" dirty="0">
                <a:ea typeface="Microsoft YaHei" pitchFamily="34" charset="-122"/>
              </a:rPr>
              <a:t> </a:t>
            </a:r>
            <a:r>
              <a:rPr lang="en-US" altLang="zh-CN" b="1" i="1" dirty="0" err="1">
                <a:ea typeface="Microsoft YaHei" pitchFamily="34" charset="-122"/>
              </a:rPr>
              <a:t>hampir</a:t>
            </a:r>
            <a:r>
              <a:rPr lang="en-US" altLang="zh-CN" b="1" i="1" dirty="0">
                <a:ea typeface="Microsoft YaHei" pitchFamily="34" charset="-122"/>
              </a:rPr>
              <a:t> </a:t>
            </a:r>
            <a:r>
              <a:rPr lang="en-US" altLang="zh-CN" b="1" i="1" dirty="0" err="1">
                <a:ea typeface="Microsoft YaHei" pitchFamily="34" charset="-122"/>
              </a:rPr>
              <a:t>kesemua</a:t>
            </a:r>
            <a:r>
              <a:rPr lang="en-US" altLang="zh-CN" b="1" i="1" dirty="0">
                <a:ea typeface="Microsoft YaHei" pitchFamily="34" charset="-122"/>
              </a:rPr>
              <a:t> platform smartphone </a:t>
            </a:r>
            <a:r>
              <a:rPr lang="en-US" altLang="zh-CN" b="1" i="1" dirty="0" err="1">
                <a:ea typeface="Microsoft YaHei" pitchFamily="34" charset="-122"/>
              </a:rPr>
              <a:t>dan</a:t>
            </a:r>
            <a:r>
              <a:rPr lang="en-US" altLang="zh-CN" b="1" i="1" dirty="0">
                <a:ea typeface="Microsoft YaHei" pitchFamily="34" charset="-122"/>
              </a:rPr>
              <a:t> tablet </a:t>
            </a:r>
            <a:r>
              <a:rPr lang="en-US" altLang="zh-CN" b="1" i="1" dirty="0" err="1">
                <a:ea typeface="Microsoft YaHei" pitchFamily="34" charset="-122"/>
              </a:rPr>
              <a:t>terutama</a:t>
            </a:r>
            <a:r>
              <a:rPr lang="en-US" altLang="zh-CN" b="1" i="1" dirty="0">
                <a:ea typeface="Microsoft YaHei" pitchFamily="34" charset="-122"/>
              </a:rPr>
              <a:t> Android, iPhone/</a:t>
            </a:r>
            <a:r>
              <a:rPr lang="en-US" altLang="zh-CN" b="1" i="1" dirty="0" err="1">
                <a:ea typeface="Microsoft YaHei" pitchFamily="34" charset="-122"/>
              </a:rPr>
              <a:t>iPad</a:t>
            </a:r>
            <a:r>
              <a:rPr lang="en-US" altLang="zh-CN" b="1" i="1" dirty="0">
                <a:ea typeface="Microsoft YaHei" pitchFamily="34" charset="-122"/>
              </a:rPr>
              <a:t>(</a:t>
            </a:r>
            <a:r>
              <a:rPr lang="en-US" altLang="zh-CN" b="1" i="1" dirty="0" err="1">
                <a:ea typeface="Microsoft YaHei" pitchFamily="34" charset="-122"/>
              </a:rPr>
              <a:t>iOS</a:t>
            </a:r>
            <a:r>
              <a:rPr lang="en-US" altLang="zh-CN" b="1" i="1" dirty="0">
                <a:ea typeface="Microsoft YaHei" pitchFamily="34" charset="-122"/>
              </a:rPr>
              <a:t>), Windows Mobile, </a:t>
            </a:r>
            <a:r>
              <a:rPr lang="en-US" altLang="zh-CN" b="1" i="1" dirty="0" smtClean="0">
                <a:ea typeface="Microsoft YaHei" pitchFamily="34" charset="-122"/>
              </a:rPr>
              <a:t>Blackberry.</a:t>
            </a:r>
          </a:p>
          <a:p>
            <a:pPr marL="342900" indent="-342900">
              <a:buFont typeface="+mj-lt"/>
              <a:buAutoNum type="arabicPeriod"/>
            </a:pPr>
            <a:endParaRPr lang="en-US" altLang="zh-CN" b="1" i="1" dirty="0" smtClean="0">
              <a:ea typeface="Microsoft YaHei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i="1" dirty="0" err="1">
                <a:ea typeface="Microsoft YaHei" pitchFamily="34" charset="-122"/>
              </a:rPr>
              <a:t>Menghasilkan</a:t>
            </a:r>
            <a:r>
              <a:rPr lang="en-US" altLang="zh-CN" b="1" i="1" dirty="0">
                <a:ea typeface="Microsoft YaHei" pitchFamily="34" charset="-122"/>
              </a:rPr>
              <a:t> </a:t>
            </a:r>
            <a:r>
              <a:rPr lang="en-US" altLang="zh-CN" b="1" i="1" dirty="0" err="1">
                <a:ea typeface="Microsoft YaHei" pitchFamily="34" charset="-122"/>
              </a:rPr>
              <a:t>aplikasi</a:t>
            </a:r>
            <a:r>
              <a:rPr lang="en-US" altLang="zh-CN" b="1" i="1" dirty="0">
                <a:ea typeface="Microsoft YaHei" pitchFamily="34" charset="-122"/>
              </a:rPr>
              <a:t> yang </a:t>
            </a:r>
            <a:r>
              <a:rPr lang="en-US" altLang="zh-CN" b="1" i="1" dirty="0" err="1">
                <a:ea typeface="Microsoft YaHei" pitchFamily="34" charset="-122"/>
              </a:rPr>
              <a:t>bersesuaian</a:t>
            </a:r>
            <a:r>
              <a:rPr lang="en-US" altLang="zh-CN" b="1" i="1" dirty="0">
                <a:ea typeface="Microsoft YaHei" pitchFamily="34" charset="-122"/>
              </a:rPr>
              <a:t> </a:t>
            </a:r>
            <a:r>
              <a:rPr lang="en-US" altLang="zh-CN" b="1" i="1" dirty="0" err="1">
                <a:ea typeface="Microsoft YaHei" pitchFamily="34" charset="-122"/>
              </a:rPr>
              <a:t>untuk</a:t>
            </a:r>
            <a:r>
              <a:rPr lang="en-US" altLang="zh-CN" b="1" i="1" dirty="0">
                <a:ea typeface="Microsoft YaHei" pitchFamily="34" charset="-122"/>
              </a:rPr>
              <a:t> smartphone/tablet </a:t>
            </a:r>
            <a:r>
              <a:rPr lang="en-US" altLang="zh-CN" b="1" i="1" dirty="0" err="1">
                <a:ea typeface="Microsoft YaHei" pitchFamily="34" charset="-122"/>
              </a:rPr>
              <a:t>dengan</a:t>
            </a:r>
            <a:r>
              <a:rPr lang="en-US" altLang="zh-CN" b="1" i="1" dirty="0">
                <a:ea typeface="Microsoft YaHei" pitchFamily="34" charset="-122"/>
              </a:rPr>
              <a:t> </a:t>
            </a:r>
            <a:r>
              <a:rPr lang="en-US" altLang="zh-CN" b="1" i="1" dirty="0" err="1">
                <a:ea typeface="Microsoft YaHei" pitchFamily="34" charset="-122"/>
              </a:rPr>
              <a:t>ciri</a:t>
            </a:r>
            <a:r>
              <a:rPr lang="en-US" altLang="zh-CN" b="1" i="1" dirty="0">
                <a:ea typeface="Microsoft YaHei" pitchFamily="34" charset="-122"/>
              </a:rPr>
              <a:t> </a:t>
            </a:r>
            <a:r>
              <a:rPr lang="en-US" altLang="zh-CN" b="1" i="1" dirty="0" err="1">
                <a:ea typeface="Microsoft YaHei" pitchFamily="34" charset="-122"/>
              </a:rPr>
              <a:t>interaktif</a:t>
            </a:r>
            <a:r>
              <a:rPr lang="en-US" altLang="zh-CN" b="1" i="1" dirty="0">
                <a:ea typeface="Microsoft YaHei" pitchFamily="34" charset="-122"/>
              </a:rPr>
              <a:t>, </a:t>
            </a:r>
            <a:r>
              <a:rPr lang="en-US" altLang="zh-CN" b="1" i="1" dirty="0" err="1">
                <a:ea typeface="Microsoft YaHei" pitchFamily="34" charset="-122"/>
              </a:rPr>
              <a:t>animasi</a:t>
            </a:r>
            <a:r>
              <a:rPr lang="en-US" altLang="zh-CN" b="1" i="1" dirty="0">
                <a:ea typeface="Microsoft YaHei" pitchFamily="34" charset="-122"/>
              </a:rPr>
              <a:t>, </a:t>
            </a:r>
            <a:r>
              <a:rPr lang="en-US" altLang="zh-CN" b="1" i="1" dirty="0" err="1">
                <a:ea typeface="Microsoft YaHei" pitchFamily="34" charset="-122"/>
              </a:rPr>
              <a:t>transisi</a:t>
            </a:r>
            <a:r>
              <a:rPr lang="en-US" altLang="zh-CN" b="1" i="1" dirty="0">
                <a:ea typeface="Microsoft YaHei" pitchFamily="34" charset="-122"/>
              </a:rPr>
              <a:t>, </a:t>
            </a:r>
            <a:r>
              <a:rPr lang="en-US" altLang="zh-CN" b="1" i="1" dirty="0" err="1">
                <a:ea typeface="Microsoft YaHei" pitchFamily="34" charset="-122"/>
              </a:rPr>
              <a:t>aneka</a:t>
            </a:r>
            <a:r>
              <a:rPr lang="en-US" altLang="zh-CN" b="1" i="1" dirty="0">
                <a:ea typeface="Microsoft YaHei" pitchFamily="34" charset="-122"/>
              </a:rPr>
              <a:t> </a:t>
            </a:r>
            <a:r>
              <a:rPr lang="en-US" altLang="zh-CN" b="1" i="1" dirty="0" err="1">
                <a:ea typeface="Microsoft YaHei" pitchFamily="34" charset="-122"/>
              </a:rPr>
              <a:t>tema</a:t>
            </a:r>
            <a:r>
              <a:rPr lang="en-US" altLang="zh-CN" b="1" i="1" dirty="0">
                <a:ea typeface="Microsoft YaHei" pitchFamily="34" charset="-122"/>
              </a:rPr>
              <a:t>/template, button </a:t>
            </a:r>
            <a:r>
              <a:rPr lang="en-US" altLang="zh-CN" b="1" i="1" dirty="0" err="1">
                <a:ea typeface="Microsoft YaHei" pitchFamily="34" charset="-122"/>
              </a:rPr>
              <a:t>dan</a:t>
            </a:r>
            <a:r>
              <a:rPr lang="en-US" altLang="zh-CN" b="1" i="1" dirty="0">
                <a:ea typeface="Microsoft YaHei" pitchFamily="34" charset="-122"/>
              </a:rPr>
              <a:t> </a:t>
            </a:r>
            <a:r>
              <a:rPr lang="en-US" altLang="zh-CN" b="1" i="1" dirty="0" smtClean="0">
                <a:ea typeface="Microsoft YaHei" pitchFamily="34" charset="-122"/>
              </a:rPr>
              <a:t>icon</a:t>
            </a:r>
          </a:p>
          <a:p>
            <a:pPr marL="342900" indent="-342900">
              <a:buFont typeface="+mj-lt"/>
              <a:buAutoNum type="arabicPeriod"/>
            </a:pPr>
            <a:endParaRPr lang="en-US" altLang="zh-CN" b="1" i="1" dirty="0">
              <a:ea typeface="Microsoft YaHei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i="1" dirty="0" err="1" smtClean="0">
                <a:ea typeface="Microsoft YaHei" pitchFamily="34" charset="-122"/>
              </a:rPr>
              <a:t>Menghasilkan</a:t>
            </a:r>
            <a:r>
              <a:rPr lang="en-US" altLang="zh-CN" b="1" i="1" dirty="0" smtClean="0">
                <a:ea typeface="Microsoft YaHei" pitchFamily="34" charset="-122"/>
              </a:rPr>
              <a:t> </a:t>
            </a:r>
            <a:r>
              <a:rPr lang="en-US" altLang="zh-CN" b="1" i="1" dirty="0" err="1">
                <a:ea typeface="Microsoft YaHei" pitchFamily="34" charset="-122"/>
              </a:rPr>
              <a:t>aplikasi</a:t>
            </a:r>
            <a:r>
              <a:rPr lang="en-US" altLang="zh-CN" b="1" i="1" dirty="0">
                <a:ea typeface="Microsoft YaHei" pitchFamily="34" charset="-122"/>
              </a:rPr>
              <a:t> mobile </a:t>
            </a:r>
            <a:r>
              <a:rPr lang="en-US" altLang="zh-CN" b="1" i="1" dirty="0" err="1">
                <a:ea typeface="Microsoft YaHei" pitchFamily="34" charset="-122"/>
              </a:rPr>
              <a:t>dengan</a:t>
            </a:r>
            <a:r>
              <a:rPr lang="en-US" altLang="zh-CN" b="1" i="1" dirty="0">
                <a:ea typeface="Microsoft YaHei" pitchFamily="34" charset="-122"/>
              </a:rPr>
              <a:t> </a:t>
            </a:r>
            <a:r>
              <a:rPr lang="en-US" altLang="zh-CN" b="1" i="1" dirty="0" err="1">
                <a:ea typeface="Microsoft YaHei" pitchFamily="34" charset="-122"/>
              </a:rPr>
              <a:t>menggunakan</a:t>
            </a:r>
            <a:r>
              <a:rPr lang="en-US" altLang="zh-CN" b="1" i="1" dirty="0">
                <a:ea typeface="Microsoft YaHei" pitchFamily="34" charset="-122"/>
              </a:rPr>
              <a:t> </a:t>
            </a:r>
            <a:r>
              <a:rPr lang="en-US" altLang="zh-CN" b="1" i="1" dirty="0" err="1">
                <a:ea typeface="Microsoft YaHei" pitchFamily="34" charset="-122"/>
              </a:rPr>
              <a:t>sepenuhnya</a:t>
            </a:r>
            <a:r>
              <a:rPr lang="en-US" altLang="zh-CN" b="1" i="1" dirty="0">
                <a:ea typeface="Microsoft YaHei" pitchFamily="34" charset="-122"/>
              </a:rPr>
              <a:t> </a:t>
            </a:r>
            <a:r>
              <a:rPr lang="en-US" altLang="zh-CN" b="1" i="1" dirty="0" err="1">
                <a:ea typeface="Microsoft YaHei" pitchFamily="34" charset="-122"/>
              </a:rPr>
              <a:t>perisian</a:t>
            </a:r>
            <a:r>
              <a:rPr lang="en-US" altLang="zh-CN" b="1" i="1" dirty="0">
                <a:ea typeface="Microsoft YaHei" pitchFamily="34" charset="-122"/>
              </a:rPr>
              <a:t> </a:t>
            </a:r>
            <a:r>
              <a:rPr lang="en-US" altLang="zh-CN" b="1" i="1" dirty="0" err="1">
                <a:ea typeface="Microsoft YaHei" pitchFamily="34" charset="-122"/>
              </a:rPr>
              <a:t>sumber</a:t>
            </a:r>
            <a:r>
              <a:rPr lang="en-US" altLang="zh-CN" b="1" i="1" dirty="0">
                <a:ea typeface="Microsoft YaHei" pitchFamily="34" charset="-122"/>
              </a:rPr>
              <a:t> </a:t>
            </a:r>
            <a:r>
              <a:rPr lang="en-US" altLang="zh-CN" b="1" i="1" dirty="0" err="1">
                <a:ea typeface="Microsoft YaHei" pitchFamily="34" charset="-122"/>
              </a:rPr>
              <a:t>terbuka</a:t>
            </a:r>
            <a:r>
              <a:rPr lang="en-US" altLang="zh-CN" b="1" i="1" dirty="0">
                <a:ea typeface="Microsoft YaHei" pitchFamily="34" charset="-122"/>
              </a:rPr>
              <a:t> </a:t>
            </a:r>
            <a:r>
              <a:rPr lang="en-US" altLang="zh-CN" b="1" i="1" dirty="0" err="1">
                <a:ea typeface="Microsoft YaHei" pitchFamily="34" charset="-122"/>
              </a:rPr>
              <a:t>dan</a:t>
            </a:r>
            <a:r>
              <a:rPr lang="en-US" altLang="zh-CN" b="1" i="1" dirty="0">
                <a:ea typeface="Microsoft YaHei" pitchFamily="34" charset="-122"/>
              </a:rPr>
              <a:t> </a:t>
            </a:r>
            <a:r>
              <a:rPr lang="en-US" altLang="zh-CN" b="1" i="1" dirty="0" err="1">
                <a:ea typeface="Microsoft YaHei" pitchFamily="34" charset="-122"/>
              </a:rPr>
              <a:t>percuma</a:t>
            </a:r>
            <a:r>
              <a:rPr lang="en-US" altLang="zh-CN" b="1" i="1" dirty="0">
                <a:ea typeface="Microsoft YaHei" pitchFamily="34" charset="-122"/>
              </a:rPr>
              <a:t>.</a:t>
            </a:r>
            <a:endParaRPr lang="zh-CN" altLang="en-US" b="1" i="1" dirty="0">
              <a:ea typeface="Microsoft YaHei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Pengenalan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43200" y="32004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Kenapa</a:t>
            </a:r>
            <a:r>
              <a:rPr lang="en-US" sz="3600" dirty="0" smtClean="0"/>
              <a:t> </a:t>
            </a:r>
            <a:r>
              <a:rPr lang="en-US" sz="3600" dirty="0" err="1" smtClean="0"/>
              <a:t>JQuery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2581870"/>
            <a:ext cx="716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 smtClean="0"/>
              <a:t>Direka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pembangunan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web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alih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mengintegrasikan</a:t>
            </a:r>
            <a:r>
              <a:rPr lang="en-US" dirty="0"/>
              <a:t> HTML5, CSS3, </a:t>
            </a:r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n-US" dirty="0"/>
              <a:t>UI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95600" y="3810000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895600" y="4179332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2)  Large Library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95600" y="4572000"/>
            <a:ext cx="124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3)  </a:t>
            </a:r>
            <a:r>
              <a:rPr lang="en-US" dirty="0" err="1" smtClean="0"/>
              <a:t>Ringan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4953000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4)  Strong </a:t>
            </a:r>
            <a:r>
              <a:rPr lang="en-US" i="1" dirty="0" err="1"/>
              <a:t>opensource</a:t>
            </a:r>
            <a:r>
              <a:rPr lang="en-US" i="1" dirty="0"/>
              <a:t> community</a:t>
            </a:r>
            <a:endParaRPr lang="en-US" i="1" dirty="0" smtClean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95600" y="5345668"/>
            <a:ext cx="1787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5)  Ajax support</a:t>
            </a:r>
          </a:p>
        </p:txBody>
      </p:sp>
    </p:spTree>
    <p:extLst>
      <p:ext uri="{BB962C8B-B14F-4D97-AF65-F5344CB8AC3E}">
        <p14:creationId xmlns:p14="http://schemas.microsoft.com/office/powerpoint/2010/main" val="143314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3867E-6 L -0.3 -0.213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00" y="-10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Pengenalan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971800"/>
            <a:ext cx="5006686" cy="2958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8200" y="21336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http://www.mygovmobile.malaysia.gov.my/web/index.php/en/services/myapp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57600" y="2895600"/>
            <a:ext cx="183896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5400" dirty="0" smtClean="0"/>
              <a:t>Hari1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41467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828800" y="1676400"/>
            <a:ext cx="762000" cy="665162"/>
            <a:chOff x="1110" y="2656"/>
            <a:chExt cx="1549" cy="1351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1828800" y="2590800"/>
            <a:ext cx="762000" cy="665162"/>
            <a:chOff x="3174" y="2656"/>
            <a:chExt cx="1549" cy="1351"/>
          </a:xfrm>
        </p:grpSpPr>
        <p:sp>
          <p:nvSpPr>
            <p:cNvPr id="9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2438400" y="228600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667000" y="1752600"/>
            <a:ext cx="53340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err="1"/>
              <a:t>Instalasi</a:t>
            </a:r>
            <a:endParaRPr lang="en-US" sz="2400" dirty="0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gray">
          <a:xfrm>
            <a:off x="2025650" y="177482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2438400" y="320040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2667000" y="2667000"/>
            <a:ext cx="44958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400" dirty="0" err="1"/>
              <a:t>Penggunaan</a:t>
            </a:r>
            <a:r>
              <a:rPr lang="en-US" sz="2400" dirty="0"/>
              <a:t> </a:t>
            </a:r>
            <a:r>
              <a:rPr lang="en-US" sz="2400" dirty="0" err="1" smtClean="0"/>
              <a:t>JQuery</a:t>
            </a:r>
            <a:r>
              <a:rPr lang="en-US" sz="2400" dirty="0" smtClean="0"/>
              <a:t> – Bah 1</a:t>
            </a:r>
            <a:endParaRPr lang="en-US" sz="2400" dirty="0"/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gray">
          <a:xfrm>
            <a:off x="2025650" y="268922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6434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Instalasi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905000" y="2286000"/>
            <a:ext cx="5867400" cy="3352800"/>
            <a:chOff x="423401" y="937"/>
            <a:chExt cx="1962894" cy="1177736"/>
          </a:xfrm>
        </p:grpSpPr>
        <p:sp>
          <p:nvSpPr>
            <p:cNvPr id="10" name="Rounded Rectangle 9"/>
            <p:cNvSpPr/>
            <p:nvPr/>
          </p:nvSpPr>
          <p:spPr>
            <a:xfrm>
              <a:off x="423401" y="937"/>
              <a:ext cx="1962894" cy="117773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4"/>
            <p:cNvSpPr/>
            <p:nvPr/>
          </p:nvSpPr>
          <p:spPr>
            <a:xfrm>
              <a:off x="457896" y="35432"/>
              <a:ext cx="1893904" cy="11087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t" anchorCtr="0">
              <a:noAutofit/>
            </a:bodyPr>
            <a:lstStyle/>
            <a:p>
              <a:pPr marL="571500" lvl="0" indent="-57150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3200" dirty="0" smtClean="0"/>
                <a:t>Google Chrome</a:t>
              </a:r>
              <a:endParaRPr lang="en-US" sz="3200" kern="1200" dirty="0" smtClean="0"/>
            </a:p>
            <a:p>
              <a:pPr marL="571500" lvl="0" indent="-57150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3200" kern="1200" dirty="0" smtClean="0"/>
                <a:t>Ripple Emulator (Beta)</a:t>
              </a:r>
            </a:p>
            <a:p>
              <a:pPr marL="571500" lvl="0" indent="-57150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3200" dirty="0" smtClean="0"/>
                <a:t>Notepad++</a:t>
              </a:r>
            </a:p>
            <a:p>
              <a:pPr marL="571500" lvl="0" indent="-57150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3200" kern="1200" dirty="0" smtClean="0"/>
                <a:t>Apache Server</a:t>
              </a:r>
              <a:endParaRPr lang="en-US" sz="20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 smtClean="0"/>
              <a:t>JQuery</a:t>
            </a:r>
            <a:r>
              <a:rPr lang="en-US" dirty="0" smtClean="0"/>
              <a:t> – Bah 1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905000" y="2286000"/>
            <a:ext cx="5867400" cy="3352800"/>
            <a:chOff x="423401" y="937"/>
            <a:chExt cx="1962894" cy="1177736"/>
          </a:xfrm>
        </p:grpSpPr>
        <p:sp>
          <p:nvSpPr>
            <p:cNvPr id="7" name="Rounded Rectangle 6"/>
            <p:cNvSpPr/>
            <p:nvPr/>
          </p:nvSpPr>
          <p:spPr>
            <a:xfrm>
              <a:off x="423401" y="937"/>
              <a:ext cx="1962894" cy="117773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457896" y="35432"/>
              <a:ext cx="1893904" cy="11087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t" anchorCtr="0">
              <a:noAutofit/>
            </a:bodyPr>
            <a:lstStyle/>
            <a:p>
              <a:pPr marL="571500" lvl="0" indent="-57150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3200" dirty="0" smtClean="0"/>
                <a:t>Basic Form</a:t>
              </a:r>
              <a:endParaRPr lang="en-US" sz="3200" kern="1200" dirty="0" smtClean="0"/>
            </a:p>
            <a:p>
              <a:pPr marL="571500" lvl="0" indent="-57150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3200" kern="1200" dirty="0" smtClean="0"/>
                <a:t>Ajax </a:t>
              </a:r>
              <a:r>
                <a:rPr lang="en-US" sz="3200" kern="1200" dirty="0" err="1" smtClean="0"/>
                <a:t>JQuery</a:t>
              </a:r>
              <a:endParaRPr lang="en-US" sz="3200" kern="1200" dirty="0" smtClean="0"/>
            </a:p>
            <a:p>
              <a:pPr marL="571500" lvl="0" indent="-57150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3200" kern="1200" dirty="0" smtClean="0"/>
                <a:t>Using Mobile CSS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081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dfr-powerpoint-template13">
  <a:themeElements>
    <a:clrScheme name="Office Theme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gdfr-powerpoint-template13</Template>
  <TotalTime>4313</TotalTime>
  <Words>255</Words>
  <Application>Microsoft Office PowerPoint</Application>
  <PresentationFormat>On-screen Show (4:3)</PresentationFormat>
  <Paragraphs>90</Paragraphs>
  <Slides>15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gdfr-powerpoint-template13</vt:lpstr>
      <vt:lpstr>Image</vt:lpstr>
      <vt:lpstr>Kursus Pengenalan Web Mobile Application 9 – 10 Jun 2014 Bilik Latihan ICT JPA CYberjaya </vt:lpstr>
      <vt:lpstr>Agenda</vt:lpstr>
      <vt:lpstr>Objektif</vt:lpstr>
      <vt:lpstr>Pengenalan</vt:lpstr>
      <vt:lpstr>Pengenalan</vt:lpstr>
      <vt:lpstr>PowerPoint Presentation</vt:lpstr>
      <vt:lpstr>Agenda</vt:lpstr>
      <vt:lpstr>Instalasi</vt:lpstr>
      <vt:lpstr>Penggunaan JQuery – Bah 1</vt:lpstr>
      <vt:lpstr>PowerPoint Presentation</vt:lpstr>
      <vt:lpstr>Agenda</vt:lpstr>
      <vt:lpstr>Penggunaan JQuery – Bah 2</vt:lpstr>
      <vt:lpstr>Install Web Mobile di SmartPhone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Perancangan Kewangan</dc:title>
  <dc:creator>sairel</dc:creator>
  <cp:lastModifiedBy>sairel</cp:lastModifiedBy>
  <cp:revision>46</cp:revision>
  <dcterms:created xsi:type="dcterms:W3CDTF">2013-12-21T03:38:23Z</dcterms:created>
  <dcterms:modified xsi:type="dcterms:W3CDTF">2014-06-08T14:43:07Z</dcterms:modified>
</cp:coreProperties>
</file>