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0234600" cy="7104050"/>
  <p:embeddedFontLst>
    <p:embeddedFont>
      <p:font typeface="Quattrocento Sans"/>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2" roundtripDataSignature="AMtx7mjFlitx21br9m91MIZsw3K+skq8r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85AEAC-5876-42B6-900A-F8C2A7382F88}">
  <a:tblStyle styleId="{CF85AEAC-5876-42B6-900A-F8C2A7382F8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QuattrocentoSans-italic.fntdata"/><Relationship Id="rId11" Type="http://schemas.openxmlformats.org/officeDocument/2006/relationships/slide" Target="slides/slide5.xml"/><Relationship Id="rId22" Type="http://customschemas.google.com/relationships/presentationmetadata" Target="metadata"/><Relationship Id="rId10" Type="http://schemas.openxmlformats.org/officeDocument/2006/relationships/slide" Target="slides/slide4.xml"/><Relationship Id="rId21" Type="http://schemas.openxmlformats.org/officeDocument/2006/relationships/font" Target="fonts/QuattrocentoSans-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QuattrocentoSans-bold.fntdata"/><Relationship Id="rId6" Type="http://schemas.openxmlformats.org/officeDocument/2006/relationships/notesMaster" Target="notesMasters/notesMaster1.xml"/><Relationship Id="rId18" Type="http://schemas.openxmlformats.org/officeDocument/2006/relationships/font" Target="fonts/QuattrocentoSans-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4434999" cy="356437"/>
          </a:xfrm>
          <a:prstGeom prst="rect">
            <a:avLst/>
          </a:prstGeom>
          <a:noFill/>
          <a:ln>
            <a:noFill/>
          </a:ln>
        </p:spPr>
        <p:txBody>
          <a:bodyPr anchorCtr="0" anchor="t" bIns="49525" lIns="99075" spcFirstLastPara="1" rIns="99075" wrap="square" tIns="495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7246" y="0"/>
            <a:ext cx="4434999" cy="356437"/>
          </a:xfrm>
          <a:prstGeom prst="rect">
            <a:avLst/>
          </a:prstGeom>
          <a:noFill/>
          <a:ln>
            <a:noFill/>
          </a:ln>
        </p:spPr>
        <p:txBody>
          <a:bodyPr anchorCtr="0" anchor="t" bIns="49525" lIns="99075" spcFirstLastPara="1" rIns="99075" wrap="square" tIns="49525">
            <a:noAutofit/>
          </a:bodyPr>
          <a:lstStyle>
            <a:lvl1pPr lvl="0" marR="0" rtl="0" algn="r">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3462" y="3418830"/>
            <a:ext cx="8187690" cy="2797225"/>
          </a:xfrm>
          <a:prstGeom prst="rect">
            <a:avLst/>
          </a:prstGeom>
          <a:noFill/>
          <a:ln>
            <a:noFill/>
          </a:ln>
        </p:spPr>
        <p:txBody>
          <a:bodyPr anchorCtr="0" anchor="t" bIns="49525" lIns="99075" spcFirstLastPara="1" rIns="99075" wrap="square" tIns="49525">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747627"/>
            <a:ext cx="4434999" cy="356436"/>
          </a:xfrm>
          <a:prstGeom prst="rect">
            <a:avLst/>
          </a:prstGeom>
          <a:noFill/>
          <a:ln>
            <a:noFill/>
          </a:ln>
        </p:spPr>
        <p:txBody>
          <a:bodyPr anchorCtr="0" anchor="b" bIns="49525" lIns="99075" spcFirstLastPara="1" rIns="99075" wrap="square" tIns="49525">
            <a:noAutofit/>
          </a:bodyPr>
          <a:lstStyle>
            <a:lvl1pPr lvl="0" marR="0" rtl="0" algn="l">
              <a:lnSpc>
                <a:spcPct val="100000"/>
              </a:lnSpc>
              <a:spcBef>
                <a:spcPts val="0"/>
              </a:spcBef>
              <a:spcAft>
                <a:spcPts val="0"/>
              </a:spcAft>
              <a:buClr>
                <a:srgbClr val="000000"/>
              </a:buClr>
              <a:buSzPts val="1400"/>
              <a:buFont typeface="Arial"/>
              <a:buNone/>
              <a:defRPr b="0" i="0" sz="13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7246" y="6747627"/>
            <a:ext cx="4434999" cy="356436"/>
          </a:xfrm>
          <a:prstGeom prst="rect">
            <a:avLst/>
          </a:prstGeom>
          <a:noFill/>
          <a:ln>
            <a:noFill/>
          </a:ln>
        </p:spPr>
        <p:txBody>
          <a:bodyPr anchorCtr="0" anchor="b" bIns="49525" lIns="99075" spcFirstLastPara="1" rIns="99075" wrap="square" tIns="49525">
            <a:noAutofit/>
          </a:bodyPr>
          <a:lstStyle/>
          <a:p>
            <a:pPr indent="0" lvl="0" marL="0" marR="0" rtl="0" algn="r">
              <a:lnSpc>
                <a:spcPct val="100000"/>
              </a:lnSpc>
              <a:spcBef>
                <a:spcPts val="0"/>
              </a:spcBef>
              <a:spcAft>
                <a:spcPts val="0"/>
              </a:spcAft>
              <a:buClr>
                <a:srgbClr val="000000"/>
              </a:buClr>
              <a:buSzPts val="1300"/>
              <a:buFont typeface="Arial"/>
              <a:buNone/>
            </a:pPr>
            <a:fld id="{00000000-1234-1234-1234-123412341234}" type="slidenum">
              <a:rPr b="0" i="0" lang="en-US" sz="1300" u="none" cap="none" strike="noStrike">
                <a:solidFill>
                  <a:schemeClr val="dk1"/>
                </a:solidFill>
                <a:latin typeface="Calibri"/>
                <a:ea typeface="Calibri"/>
                <a:cs typeface="Calibri"/>
                <a:sym typeface="Calibri"/>
              </a:rPr>
              <a:t>‹#›</a:t>
            </a:fld>
            <a:endParaRPr b="0" i="0" sz="13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1:notes"/>
          <p:cNvSpPr txBox="1"/>
          <p:nvPr>
            <p:ph idx="1" type="body"/>
          </p:nvPr>
        </p:nvSpPr>
        <p:spPr>
          <a:xfrm>
            <a:off x="1023462" y="3418830"/>
            <a:ext cx="8187690" cy="2797225"/>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22" name="Google Shape;122;p1:notes"/>
          <p:cNvSpPr/>
          <p:nvPr>
            <p:ph idx="2" type="sldImg"/>
          </p:nvPr>
        </p:nvSpPr>
        <p:spPr>
          <a:xfrm>
            <a:off x="2984500" y="887413"/>
            <a:ext cx="4265613" cy="23987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4eced1f5f7_2_29: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34eced1f5f7_2_29: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96" name="Google Shape;196;g34eced1f5f7_2_29: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2ff087977ef_1_58: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202" name="Google Shape;202;g2ff087977ef_1_58: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2: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30" name="Google Shape;130;p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0d7e1c8116_0_1: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37" name="Google Shape;137;g30d7e1c8116_0_1: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1b04e57f3a_4_35: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44" name="Google Shape;144;g31b04e57f3a_4_35: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4eced1f5f7_2_14: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4eced1f5f7_2_14:notes"/>
          <p:cNvSpPr txBox="1"/>
          <p:nvPr>
            <p:ph idx="1" type="body"/>
          </p:nvPr>
        </p:nvSpPr>
        <p:spPr>
          <a:xfrm>
            <a:off x="1023462" y="3418830"/>
            <a:ext cx="8187600" cy="2797200"/>
          </a:xfrm>
          <a:prstGeom prst="rect">
            <a:avLst/>
          </a:prstGeom>
        </p:spPr>
        <p:txBody>
          <a:bodyPr anchorCtr="0" anchor="t" bIns="49525" lIns="99075" spcFirstLastPara="1" rIns="99075" wrap="square" tIns="49525">
            <a:noAutofit/>
          </a:bodyPr>
          <a:lstStyle/>
          <a:p>
            <a:pPr indent="0" lvl="0" marL="0" rtl="0" algn="l">
              <a:spcBef>
                <a:spcPts val="0"/>
              </a:spcBef>
              <a:spcAft>
                <a:spcPts val="0"/>
              </a:spcAft>
              <a:buNone/>
            </a:pPr>
            <a:r>
              <a:t/>
            </a:r>
            <a:endParaRPr/>
          </a:p>
        </p:txBody>
      </p:sp>
      <p:sp>
        <p:nvSpPr>
          <p:cNvPr id="152" name="Google Shape;152;g34eced1f5f7_2_14:notes"/>
          <p:cNvSpPr txBox="1"/>
          <p:nvPr>
            <p:ph idx="12" type="sldNum"/>
          </p:nvPr>
        </p:nvSpPr>
        <p:spPr>
          <a:xfrm>
            <a:off x="5797246" y="6747627"/>
            <a:ext cx="4434900" cy="356400"/>
          </a:xfrm>
          <a:prstGeom prst="rect">
            <a:avLst/>
          </a:prstGeom>
        </p:spPr>
        <p:txBody>
          <a:bodyPr anchorCtr="0" anchor="b" bIns="49525" lIns="99075" spcFirstLastPara="1" rIns="99075" wrap="square" tIns="49525">
            <a:noAutofit/>
          </a:bodyPr>
          <a:lstStyle/>
          <a:p>
            <a:pPr indent="0" lvl="0" marL="0" rtl="0" algn="r">
              <a:spcBef>
                <a:spcPts val="0"/>
              </a:spcBef>
              <a:spcAft>
                <a:spcPts val="0"/>
              </a:spcAft>
              <a:buClr>
                <a:srgbClr val="000000"/>
              </a:buClr>
              <a:buSzPts val="13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0e3487e042_2_7: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58" name="Google Shape;158;g30e3487e042_2_7: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eced1f5f7_0_31: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68" name="Google Shape;168;g34eced1f5f7_0_31: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eced1f5f7_0_69: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80" name="Google Shape;180;g34eced1f5f7_0_69: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4eced1f5f7_0_82:notes"/>
          <p:cNvSpPr txBox="1"/>
          <p:nvPr>
            <p:ph idx="1" type="body"/>
          </p:nvPr>
        </p:nvSpPr>
        <p:spPr>
          <a:xfrm>
            <a:off x="1023462" y="3418830"/>
            <a:ext cx="8187600" cy="2797200"/>
          </a:xfrm>
          <a:prstGeom prst="rect">
            <a:avLst/>
          </a:prstGeom>
          <a:noFill/>
          <a:ln>
            <a:noFill/>
          </a:ln>
        </p:spPr>
        <p:txBody>
          <a:bodyPr anchorCtr="0" anchor="t" bIns="49525" lIns="99075" spcFirstLastPara="1" rIns="99075" wrap="square" tIns="49525">
            <a:noAutofit/>
          </a:bodyPr>
          <a:lstStyle/>
          <a:p>
            <a:pPr indent="0" lvl="0" marL="0" rtl="0" algn="l">
              <a:lnSpc>
                <a:spcPct val="100000"/>
              </a:lnSpc>
              <a:spcBef>
                <a:spcPts val="0"/>
              </a:spcBef>
              <a:spcAft>
                <a:spcPts val="0"/>
              </a:spcAft>
              <a:buSzPts val="1400"/>
              <a:buNone/>
            </a:pPr>
            <a:r>
              <a:t/>
            </a:r>
            <a:endParaRPr/>
          </a:p>
        </p:txBody>
      </p:sp>
      <p:sp>
        <p:nvSpPr>
          <p:cNvPr id="187" name="Google Shape;187;g34eced1f5f7_0_82:notes"/>
          <p:cNvSpPr/>
          <p:nvPr>
            <p:ph idx="2" type="sldImg"/>
          </p:nvPr>
        </p:nvSpPr>
        <p:spPr>
          <a:xfrm>
            <a:off x="2984500" y="887413"/>
            <a:ext cx="4265700" cy="23988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3EADA7"/>
        </a:solidFill>
      </p:bgPr>
    </p:bg>
    <p:spTree>
      <p:nvGrpSpPr>
        <p:cNvPr id="15" name="Shape 15"/>
        <p:cNvGrpSpPr/>
        <p:nvPr/>
      </p:nvGrpSpPr>
      <p:grpSpPr>
        <a:xfrm>
          <a:off x="0" y="0"/>
          <a:ext cx="0" cy="0"/>
          <a:chOff x="0" y="0"/>
          <a:chExt cx="0" cy="0"/>
        </a:xfrm>
      </p:grpSpPr>
      <p:sp>
        <p:nvSpPr>
          <p:cNvPr id="16" name="Google Shape;16;p5"/>
          <p:cNvSpPr txBox="1"/>
          <p:nvPr>
            <p:ph type="ctrTitle"/>
          </p:nvPr>
        </p:nvSpPr>
        <p:spPr>
          <a:xfrm>
            <a:off x="914400" y="1524001"/>
            <a:ext cx="10363200" cy="1306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4400"/>
              <a:buFont typeface="Quattrocento Sans"/>
              <a:buNone/>
              <a:defRPr sz="4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5"/>
          <p:cNvSpPr txBox="1"/>
          <p:nvPr>
            <p:ph idx="1" type="subTitle"/>
          </p:nvPr>
        </p:nvSpPr>
        <p:spPr>
          <a:xfrm>
            <a:off x="913192" y="3338742"/>
            <a:ext cx="9144000" cy="1146172"/>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E9F7F6"/>
              </a:buClr>
              <a:buSzPts val="2400"/>
              <a:buNone/>
              <a:defRPr sz="2400">
                <a:solidFill>
                  <a:srgbClr val="E9F7F6"/>
                </a:solidFill>
              </a:defRPr>
            </a:lvl1pPr>
            <a:lvl2pPr lvl="1" algn="ctr">
              <a:lnSpc>
                <a:spcPct val="90000"/>
              </a:lnSpc>
              <a:spcBef>
                <a:spcPts val="500"/>
              </a:spcBef>
              <a:spcAft>
                <a:spcPts val="0"/>
              </a:spcAft>
              <a:buClr>
                <a:srgbClr val="3EADA7"/>
              </a:buClr>
              <a:buSzPts val="2800"/>
              <a:buNone/>
              <a:defRPr sz="2800"/>
            </a:lvl2pPr>
            <a:lvl3pPr lvl="2" algn="ctr">
              <a:lnSpc>
                <a:spcPct val="90000"/>
              </a:lnSpc>
              <a:spcBef>
                <a:spcPts val="500"/>
              </a:spcBef>
              <a:spcAft>
                <a:spcPts val="0"/>
              </a:spcAft>
              <a:buClr>
                <a:srgbClr val="7030A0"/>
              </a:buClr>
              <a:buSzPts val="2400"/>
              <a:buNone/>
              <a:defRPr sz="2400"/>
            </a:lvl3pPr>
            <a:lvl4pPr lvl="3" algn="ctr">
              <a:lnSpc>
                <a:spcPct val="90000"/>
              </a:lnSpc>
              <a:spcBef>
                <a:spcPts val="500"/>
              </a:spcBef>
              <a:spcAft>
                <a:spcPts val="0"/>
              </a:spcAft>
              <a:buClr>
                <a:srgbClr val="7B7B7B"/>
              </a:buClr>
              <a:buSzPts val="2000"/>
              <a:buNone/>
              <a:defRPr sz="2000"/>
            </a:lvl4pPr>
            <a:lvl5pPr lvl="4" algn="ctr">
              <a:lnSpc>
                <a:spcPct val="90000"/>
              </a:lnSpc>
              <a:spcBef>
                <a:spcPts val="500"/>
              </a:spcBef>
              <a:spcAft>
                <a:spcPts val="0"/>
              </a:spcAft>
              <a:buClr>
                <a:srgbClr val="3EADA7"/>
              </a:buClr>
              <a:buSzPts val="2000"/>
              <a:buNone/>
              <a:defRPr sz="2000"/>
            </a:lvl5pPr>
            <a:lvl6pPr lvl="5" algn="ctr">
              <a:lnSpc>
                <a:spcPct val="100000"/>
              </a:lnSpc>
              <a:spcBef>
                <a:spcPts val="400"/>
              </a:spcBef>
              <a:spcAft>
                <a:spcPts val="0"/>
              </a:spcAft>
              <a:buClr>
                <a:schemeClr val="dk1"/>
              </a:buClr>
              <a:buSzPts val="2000"/>
              <a:buNone/>
              <a:defRPr sz="2000"/>
            </a:lvl6pPr>
            <a:lvl7pPr lvl="6" algn="ctr">
              <a:lnSpc>
                <a:spcPct val="100000"/>
              </a:lnSpc>
              <a:spcBef>
                <a:spcPts val="400"/>
              </a:spcBef>
              <a:spcAft>
                <a:spcPts val="0"/>
              </a:spcAft>
              <a:buClr>
                <a:schemeClr val="dk1"/>
              </a:buClr>
              <a:buSzPts val="2000"/>
              <a:buNone/>
              <a:defRPr sz="2000"/>
            </a:lvl7pPr>
            <a:lvl8pPr lvl="7" algn="ctr">
              <a:lnSpc>
                <a:spcPct val="100000"/>
              </a:lnSpc>
              <a:spcBef>
                <a:spcPts val="400"/>
              </a:spcBef>
              <a:spcAft>
                <a:spcPts val="0"/>
              </a:spcAft>
              <a:buClr>
                <a:schemeClr val="dk1"/>
              </a:buClr>
              <a:buSzPts val="2000"/>
              <a:buNone/>
              <a:defRPr sz="2000"/>
            </a:lvl8pPr>
            <a:lvl9pPr lvl="8" algn="ctr">
              <a:lnSpc>
                <a:spcPct val="100000"/>
              </a:lnSpc>
              <a:spcBef>
                <a:spcPts val="400"/>
              </a:spcBef>
              <a:spcAft>
                <a:spcPts val="0"/>
              </a:spcAft>
              <a:buClr>
                <a:schemeClr val="dk1"/>
              </a:buClr>
              <a:buSzPts val="2000"/>
              <a:buNone/>
              <a:defRPr sz="2000"/>
            </a:lvl9pPr>
          </a:lstStyle>
          <a:p/>
        </p:txBody>
      </p:sp>
      <p:sp>
        <p:nvSpPr>
          <p:cNvPr id="18" name="Google Shape;18;p5"/>
          <p:cNvSpPr txBox="1"/>
          <p:nvPr>
            <p:ph idx="10" type="dt"/>
          </p:nvPr>
        </p:nvSpPr>
        <p:spPr>
          <a:xfrm>
            <a:off x="4872128"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5"/>
          <p:cNvSpPr txBox="1"/>
          <p:nvPr>
            <p:ph idx="11" type="ftr"/>
          </p:nvPr>
        </p:nvSpPr>
        <p:spPr>
          <a:xfrm>
            <a:off x="7999792"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20" name="Google Shape;20;p5"/>
          <p:cNvCxnSpPr/>
          <p:nvPr/>
        </p:nvCxnSpPr>
        <p:spPr>
          <a:xfrm>
            <a:off x="914400" y="3089628"/>
            <a:ext cx="10363200" cy="0"/>
          </a:xfrm>
          <a:prstGeom prst="straightConnector1">
            <a:avLst/>
          </a:prstGeom>
          <a:noFill/>
          <a:ln cap="flat" cmpd="sng" w="9525">
            <a:solidFill>
              <a:schemeClr val="lt1"/>
            </a:solidFill>
            <a:prstDash val="solid"/>
            <a:round/>
            <a:headEnd len="sm" w="sm" type="none"/>
            <a:tailEnd len="sm" w="sm" type="none"/>
          </a:ln>
        </p:spPr>
      </p:cxnSp>
      <p:pic>
        <p:nvPicPr>
          <p:cNvPr descr="Picture 10" id="21" name="Google Shape;21;p5"/>
          <p:cNvPicPr preferRelativeResize="0"/>
          <p:nvPr/>
        </p:nvPicPr>
        <p:blipFill rotWithShape="1">
          <a:blip r:embed="rId2">
            <a:alphaModFix/>
          </a:blip>
          <a:srcRect b="0" l="72917" r="0" t="69259"/>
          <a:stretch/>
        </p:blipFill>
        <p:spPr>
          <a:xfrm>
            <a:off x="9234872" y="4339041"/>
            <a:ext cx="2959018" cy="2518959"/>
          </a:xfrm>
          <a:prstGeom prst="rect">
            <a:avLst/>
          </a:prstGeom>
          <a:noFill/>
          <a:ln>
            <a:noFill/>
          </a:ln>
        </p:spPr>
      </p:pic>
      <p:pic>
        <p:nvPicPr>
          <p:cNvPr descr="Picture 5" id="22" name="Google Shape;22;p5"/>
          <p:cNvPicPr preferRelativeResize="0"/>
          <p:nvPr/>
        </p:nvPicPr>
        <p:blipFill rotWithShape="1">
          <a:blip r:embed="rId3">
            <a:alphaModFix/>
          </a:blip>
          <a:srcRect b="0" l="0" r="0" t="0"/>
          <a:stretch/>
        </p:blipFill>
        <p:spPr>
          <a:xfrm>
            <a:off x="913192" y="5220962"/>
            <a:ext cx="2063021" cy="113539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p:cSld name="Title and Vertical Text">
    <p:spTree>
      <p:nvGrpSpPr>
        <p:cNvPr id="102" name="Shape 102"/>
        <p:cNvGrpSpPr/>
        <p:nvPr/>
      </p:nvGrpSpPr>
      <p:grpSpPr>
        <a:xfrm>
          <a:off x="0" y="0"/>
          <a:ext cx="0" cy="0"/>
          <a:chOff x="0" y="0"/>
          <a:chExt cx="0" cy="0"/>
        </a:xfrm>
      </p:grpSpPr>
      <p:grpSp>
        <p:nvGrpSpPr>
          <p:cNvPr id="103" name="Google Shape;103;p14"/>
          <p:cNvGrpSpPr/>
          <p:nvPr/>
        </p:nvGrpSpPr>
        <p:grpSpPr>
          <a:xfrm>
            <a:off x="3047998" y="-4765"/>
            <a:ext cx="9144002" cy="6862765"/>
            <a:chOff x="3047998" y="-4765"/>
            <a:chExt cx="9144002" cy="6862765"/>
          </a:xfrm>
        </p:grpSpPr>
        <p:pic>
          <p:nvPicPr>
            <p:cNvPr descr="Picture 1" id="104" name="Google Shape;104;p14"/>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105" name="Google Shape;105;p14"/>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106" name="Google Shape;106;p14"/>
          <p:cNvSpPr txBox="1"/>
          <p:nvPr>
            <p:ph idx="1" type="body"/>
          </p:nvPr>
        </p:nvSpPr>
        <p:spPr>
          <a:xfrm rot="5400000">
            <a:off x="3620296" y="-1508914"/>
            <a:ext cx="4951413" cy="103632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7" name="Google Shape;107;p14"/>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14"/>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14"/>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110" name="Google Shape;110;p14"/>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11" name="Google Shape;111;p14"/>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2" name="Shape 112"/>
        <p:cNvGrpSpPr/>
        <p:nvPr/>
      </p:nvGrpSpPr>
      <p:grpSpPr>
        <a:xfrm>
          <a:off x="0" y="0"/>
          <a:ext cx="0" cy="0"/>
          <a:chOff x="0" y="0"/>
          <a:chExt cx="0" cy="0"/>
        </a:xfrm>
      </p:grpSpPr>
      <p:sp>
        <p:nvSpPr>
          <p:cNvPr id="113" name="Google Shape;113;p15"/>
          <p:cNvSpPr txBox="1"/>
          <p:nvPr>
            <p:ph type="title"/>
          </p:nvPr>
        </p:nvSpPr>
        <p:spPr>
          <a:xfrm rot="5400000">
            <a:off x="7503604" y="1581661"/>
            <a:ext cx="4995298"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EADA7"/>
              </a:buClr>
              <a:buSzPts val="4400"/>
              <a:buFont typeface="Quattrocento Sans"/>
              <a:buNone/>
              <a:defRPr>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15"/>
          <p:cNvSpPr txBox="1"/>
          <p:nvPr>
            <p:ph idx="1" type="body"/>
          </p:nvPr>
        </p:nvSpPr>
        <p:spPr>
          <a:xfrm rot="5400000">
            <a:off x="1837532" y="-562768"/>
            <a:ext cx="5811836" cy="765810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15" name="Google Shape;115;p15"/>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6" name="Google Shape;116;p15"/>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5"/>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118" name="Google Shape;118;p15"/>
          <p:cNvCxnSpPr/>
          <p:nvPr/>
        </p:nvCxnSpPr>
        <p:spPr>
          <a:xfrm>
            <a:off x="8724900" y="370121"/>
            <a:ext cx="0" cy="5806281"/>
          </a:xfrm>
          <a:prstGeom prst="straightConnector1">
            <a:avLst/>
          </a:prstGeom>
          <a:noFill/>
          <a:ln cap="flat" cmpd="sng" w="9525">
            <a:solidFill>
              <a:srgbClr val="3DACA7"/>
            </a:solidFill>
            <a:prstDash val="solid"/>
            <a:round/>
            <a:headEnd len="sm" w="sm" type="none"/>
            <a:tailEnd len="sm" w="sm" type="none"/>
          </a:ln>
        </p:spPr>
      </p:cxnSp>
      <p:pic>
        <p:nvPicPr>
          <p:cNvPr id="119" name="Google Shape;119;p15"/>
          <p:cNvPicPr preferRelativeResize="0"/>
          <p:nvPr/>
        </p:nvPicPr>
        <p:blipFill rotWithShape="1">
          <a:blip r:embed="rId2">
            <a:alphaModFix/>
          </a:blip>
          <a:srcRect b="0" l="0" r="0" t="0"/>
          <a:stretch/>
        </p:blipFill>
        <p:spPr>
          <a:xfrm rot="5400000">
            <a:off x="9685367" y="5565778"/>
            <a:ext cx="800100" cy="5969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grpSp>
        <p:nvGrpSpPr>
          <p:cNvPr id="24" name="Google Shape;24;p6"/>
          <p:cNvGrpSpPr/>
          <p:nvPr/>
        </p:nvGrpSpPr>
        <p:grpSpPr>
          <a:xfrm>
            <a:off x="3047998" y="915"/>
            <a:ext cx="9144002" cy="6862765"/>
            <a:chOff x="3047998" y="-4765"/>
            <a:chExt cx="9144002" cy="6862765"/>
          </a:xfrm>
        </p:grpSpPr>
        <p:pic>
          <p:nvPicPr>
            <p:cNvPr descr="Picture 1" id="25" name="Google Shape;25;p6"/>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26" name="Google Shape;26;p6"/>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27" name="Google Shape;27;p6"/>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6"/>
          <p:cNvSpPr txBox="1"/>
          <p:nvPr>
            <p:ph idx="1" type="body"/>
          </p:nvPr>
        </p:nvSpPr>
        <p:spPr>
          <a:xfrm>
            <a:off x="914402" y="1196976"/>
            <a:ext cx="10363201" cy="4983163"/>
          </a:xfrm>
          <a:prstGeom prst="rect">
            <a:avLst/>
          </a:prstGeom>
          <a:noFill/>
          <a:ln>
            <a:noFill/>
          </a:ln>
        </p:spPr>
        <p:txBody>
          <a:bodyPr anchorCtr="0" anchor="t" bIns="45700" lIns="91425" spcFirstLastPara="1" rIns="91425" wrap="square" tIns="45700">
            <a:normAutofit/>
          </a:bodyPr>
          <a:lstStyle>
            <a:lvl1pPr indent="-406400" lvl="0" marL="457200" algn="l">
              <a:lnSpc>
                <a:spcPct val="90000"/>
              </a:lnSpc>
              <a:spcBef>
                <a:spcPts val="1000"/>
              </a:spcBef>
              <a:spcAft>
                <a:spcPts val="0"/>
              </a:spcAft>
              <a:buClr>
                <a:srgbClr val="3F3F3F"/>
              </a:buClr>
              <a:buSzPts val="2800"/>
              <a:buFont typeface="Noto Sans Symbols"/>
              <a:buChar char="▪"/>
              <a:defRPr/>
            </a:lvl1pPr>
            <a:lvl2pPr indent="-381000" lvl="1" marL="914400" algn="l">
              <a:lnSpc>
                <a:spcPct val="90000"/>
              </a:lnSpc>
              <a:spcBef>
                <a:spcPts val="500"/>
              </a:spcBef>
              <a:spcAft>
                <a:spcPts val="0"/>
              </a:spcAft>
              <a:buClr>
                <a:srgbClr val="3EADA7"/>
              </a:buClr>
              <a:buSzPts val="2400"/>
              <a:buFont typeface="Noto Sans Symbols"/>
              <a:buChar char="▪"/>
              <a:defRPr/>
            </a:lvl2pPr>
            <a:lvl3pPr indent="-355600" lvl="2" marL="1371600" algn="l">
              <a:lnSpc>
                <a:spcPct val="90000"/>
              </a:lnSpc>
              <a:spcBef>
                <a:spcPts val="500"/>
              </a:spcBef>
              <a:spcAft>
                <a:spcPts val="0"/>
              </a:spcAft>
              <a:buClr>
                <a:srgbClr val="7030A0"/>
              </a:buClr>
              <a:buSzPts val="2000"/>
              <a:buFont typeface="Noto Sans Symbols"/>
              <a:buChar char="▪"/>
              <a:defRPr/>
            </a:lvl3pPr>
            <a:lvl4pPr indent="-342900" lvl="3" marL="1828800" algn="l">
              <a:lnSpc>
                <a:spcPct val="90000"/>
              </a:lnSpc>
              <a:spcBef>
                <a:spcPts val="500"/>
              </a:spcBef>
              <a:spcAft>
                <a:spcPts val="0"/>
              </a:spcAft>
              <a:buClr>
                <a:srgbClr val="7B7B7B"/>
              </a:buClr>
              <a:buSzPts val="1800"/>
              <a:buFont typeface="Noto Sans Symbols"/>
              <a:buChar char="▪"/>
              <a:defRPr/>
            </a:lvl4pPr>
            <a:lvl5pPr indent="-342900" lvl="4" marL="2286000" algn="l">
              <a:lnSpc>
                <a:spcPct val="90000"/>
              </a:lnSpc>
              <a:spcBef>
                <a:spcPts val="500"/>
              </a:spcBef>
              <a:spcAft>
                <a:spcPts val="0"/>
              </a:spcAft>
              <a:buClr>
                <a:srgbClr val="3EADA7"/>
              </a:buClr>
              <a:buSzPts val="1800"/>
              <a:buFont typeface="Noto Sans Symbols"/>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9" name="Google Shape;29;p6"/>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6"/>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6"/>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6"/>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3" name="Shape 33"/>
        <p:cNvGrpSpPr/>
        <p:nvPr/>
      </p:nvGrpSpPr>
      <p:grpSpPr>
        <a:xfrm>
          <a:off x="0" y="0"/>
          <a:ext cx="0" cy="0"/>
          <a:chOff x="0" y="0"/>
          <a:chExt cx="0" cy="0"/>
        </a:xfrm>
      </p:grpSpPr>
      <p:pic>
        <p:nvPicPr>
          <p:cNvPr descr="Picture 1" id="34" name="Google Shape;34;p7"/>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sp>
        <p:nvSpPr>
          <p:cNvPr id="35" name="Google Shape;35;p7"/>
          <p:cNvSpPr txBox="1"/>
          <p:nvPr>
            <p:ph type="title"/>
          </p:nvPr>
        </p:nvSpPr>
        <p:spPr>
          <a:xfrm>
            <a:off x="914400" y="1712423"/>
            <a:ext cx="10363200" cy="285120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6000"/>
              <a:buFont typeface="Quattrocento Sans"/>
              <a:buNone/>
              <a:defRPr b="0"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7"/>
          <p:cNvSpPr txBox="1"/>
          <p:nvPr>
            <p:ph idx="1" type="body"/>
          </p:nvPr>
        </p:nvSpPr>
        <p:spPr>
          <a:xfrm>
            <a:off x="914400" y="4552639"/>
            <a:ext cx="103632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2400"/>
              <a:buNone/>
              <a:defRPr sz="2400">
                <a:solidFill>
                  <a:srgbClr val="3F3F3F"/>
                </a:solidFill>
              </a:defRPr>
            </a:lvl1pPr>
            <a:lvl2pPr indent="-228600" lvl="1" marL="914400" algn="l">
              <a:lnSpc>
                <a:spcPct val="90000"/>
              </a:lnSpc>
              <a:spcBef>
                <a:spcPts val="500"/>
              </a:spcBef>
              <a:spcAft>
                <a:spcPts val="0"/>
              </a:spcAft>
              <a:buClr>
                <a:srgbClr val="888888"/>
              </a:buClr>
              <a:buSzPts val="1800"/>
              <a:buNone/>
              <a:defRPr sz="1800">
                <a:solidFill>
                  <a:srgbClr val="888888"/>
                </a:solidFill>
              </a:defRPr>
            </a:lvl2pPr>
            <a:lvl3pPr indent="-228600" lvl="2" marL="1371600" algn="l">
              <a:lnSpc>
                <a:spcPct val="90000"/>
              </a:lnSpc>
              <a:spcBef>
                <a:spcPts val="500"/>
              </a:spcBef>
              <a:spcAft>
                <a:spcPts val="0"/>
              </a:spcAft>
              <a:buClr>
                <a:srgbClr val="888888"/>
              </a:buClr>
              <a:buSzPts val="1600"/>
              <a:buNone/>
              <a:defRPr sz="1600">
                <a:solidFill>
                  <a:srgbClr val="888888"/>
                </a:solidFill>
              </a:defRPr>
            </a:lvl3pPr>
            <a:lvl4pPr indent="-228600" lvl="3" marL="1828800" algn="l">
              <a:lnSpc>
                <a:spcPct val="90000"/>
              </a:lnSpc>
              <a:spcBef>
                <a:spcPts val="500"/>
              </a:spcBef>
              <a:spcAft>
                <a:spcPts val="0"/>
              </a:spcAft>
              <a:buClr>
                <a:srgbClr val="888888"/>
              </a:buClr>
              <a:buSzPts val="1400"/>
              <a:buNone/>
              <a:defRPr sz="1400">
                <a:solidFill>
                  <a:srgbClr val="888888"/>
                </a:solidFill>
              </a:defRPr>
            </a:lvl4pPr>
            <a:lvl5pPr indent="-228600" lvl="4" marL="2286000" algn="l">
              <a:lnSpc>
                <a:spcPct val="90000"/>
              </a:lnSpc>
              <a:spcBef>
                <a:spcPts val="50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7"/>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7"/>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7"/>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grpSp>
        <p:nvGrpSpPr>
          <p:cNvPr id="41" name="Google Shape;41;p8"/>
          <p:cNvGrpSpPr/>
          <p:nvPr/>
        </p:nvGrpSpPr>
        <p:grpSpPr>
          <a:xfrm>
            <a:off x="3047998" y="-4765"/>
            <a:ext cx="9144002" cy="6862765"/>
            <a:chOff x="3047998" y="-4765"/>
            <a:chExt cx="9144002" cy="6862765"/>
          </a:xfrm>
        </p:grpSpPr>
        <p:pic>
          <p:nvPicPr>
            <p:cNvPr descr="Picture 1" id="42" name="Google Shape;42;p8"/>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43" name="Google Shape;43;p8"/>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44" name="Google Shape;44;p8"/>
          <p:cNvSpPr txBox="1"/>
          <p:nvPr>
            <p:ph idx="1" type="body"/>
          </p:nvPr>
        </p:nvSpPr>
        <p:spPr>
          <a:xfrm>
            <a:off x="914399" y="1190176"/>
            <a:ext cx="5112328"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5" name="Google Shape;45;p8"/>
          <p:cNvSpPr txBox="1"/>
          <p:nvPr>
            <p:ph idx="2" type="body"/>
          </p:nvPr>
        </p:nvSpPr>
        <p:spPr>
          <a:xfrm>
            <a:off x="6172200" y="1190176"/>
            <a:ext cx="5105400" cy="4989967"/>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46" name="Google Shape;46;p8"/>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9" name="Google Shape;49;p8"/>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50" name="Google Shape;50;p8"/>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51" name="Shape 51"/>
        <p:cNvGrpSpPr/>
        <p:nvPr/>
      </p:nvGrpSpPr>
      <p:grpSpPr>
        <a:xfrm>
          <a:off x="0" y="0"/>
          <a:ext cx="0" cy="0"/>
          <a:chOff x="0" y="0"/>
          <a:chExt cx="0" cy="0"/>
        </a:xfrm>
      </p:grpSpPr>
      <p:grpSp>
        <p:nvGrpSpPr>
          <p:cNvPr id="52" name="Google Shape;52;p9"/>
          <p:cNvGrpSpPr/>
          <p:nvPr/>
        </p:nvGrpSpPr>
        <p:grpSpPr>
          <a:xfrm>
            <a:off x="3047998" y="-4765"/>
            <a:ext cx="9144002" cy="6862765"/>
            <a:chOff x="3047998" y="-4765"/>
            <a:chExt cx="9144002" cy="6862765"/>
          </a:xfrm>
        </p:grpSpPr>
        <p:pic>
          <p:nvPicPr>
            <p:cNvPr descr="Picture 1" id="53" name="Google Shape;53;p9"/>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54" name="Google Shape;54;p9"/>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55" name="Google Shape;55;p9"/>
          <p:cNvSpPr txBox="1"/>
          <p:nvPr>
            <p:ph idx="1" type="body"/>
          </p:nvPr>
        </p:nvSpPr>
        <p:spPr>
          <a:xfrm>
            <a:off x="914399" y="1160695"/>
            <a:ext cx="5086928" cy="825699"/>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EADA7"/>
              </a:buClr>
              <a:buSzPts val="2000"/>
              <a:buNone/>
              <a:defRPr b="1" sz="2000"/>
            </a:lvl2pPr>
            <a:lvl3pPr indent="-228600" lvl="2" marL="1371600" algn="l">
              <a:lnSpc>
                <a:spcPct val="90000"/>
              </a:lnSpc>
              <a:spcBef>
                <a:spcPts val="500"/>
              </a:spcBef>
              <a:spcAft>
                <a:spcPts val="0"/>
              </a:spcAft>
              <a:buClr>
                <a:srgbClr val="7030A0"/>
              </a:buClr>
              <a:buSzPts val="1800"/>
              <a:buNone/>
              <a:defRPr b="1" sz="1800"/>
            </a:lvl3pPr>
            <a:lvl4pPr indent="-228600" lvl="3" marL="1828800" algn="l">
              <a:lnSpc>
                <a:spcPct val="90000"/>
              </a:lnSpc>
              <a:spcBef>
                <a:spcPts val="500"/>
              </a:spcBef>
              <a:spcAft>
                <a:spcPts val="0"/>
              </a:spcAft>
              <a:buClr>
                <a:srgbClr val="7B7B7B"/>
              </a:buClr>
              <a:buSzPts val="1600"/>
              <a:buNone/>
              <a:defRPr b="1" sz="1600"/>
            </a:lvl4pPr>
            <a:lvl5pPr indent="-228600" lvl="4" marL="2286000" algn="l">
              <a:lnSpc>
                <a:spcPct val="90000"/>
              </a:lnSpc>
              <a:spcBef>
                <a:spcPts val="500"/>
              </a:spcBef>
              <a:spcAft>
                <a:spcPts val="0"/>
              </a:spcAft>
              <a:buClr>
                <a:srgbClr val="3EADA7"/>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6" name="Google Shape;56;p9"/>
          <p:cNvSpPr txBox="1"/>
          <p:nvPr>
            <p:ph idx="2" type="body"/>
          </p:nvPr>
        </p:nvSpPr>
        <p:spPr>
          <a:xfrm>
            <a:off x="914399" y="2154891"/>
            <a:ext cx="5086928"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7" name="Google Shape;57;p9"/>
          <p:cNvSpPr txBox="1"/>
          <p:nvPr>
            <p:ph idx="3" type="body"/>
          </p:nvPr>
        </p:nvSpPr>
        <p:spPr>
          <a:xfrm>
            <a:off x="6172201" y="1160690"/>
            <a:ext cx="5105400" cy="82569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0"/>
              </a:spcBef>
              <a:spcAft>
                <a:spcPts val="0"/>
              </a:spcAft>
              <a:buClr>
                <a:srgbClr val="3F3F3F"/>
              </a:buClr>
              <a:buSzPts val="2400"/>
              <a:buNone/>
              <a:defRPr b="1" sz="2400"/>
            </a:lvl1pPr>
            <a:lvl2pPr indent="-228600" lvl="1" marL="914400" algn="l">
              <a:lnSpc>
                <a:spcPct val="90000"/>
              </a:lnSpc>
              <a:spcBef>
                <a:spcPts val="500"/>
              </a:spcBef>
              <a:spcAft>
                <a:spcPts val="0"/>
              </a:spcAft>
              <a:buClr>
                <a:srgbClr val="3EADA7"/>
              </a:buClr>
              <a:buSzPts val="2000"/>
              <a:buNone/>
              <a:defRPr b="1" sz="2000"/>
            </a:lvl2pPr>
            <a:lvl3pPr indent="-228600" lvl="2" marL="1371600" algn="l">
              <a:lnSpc>
                <a:spcPct val="90000"/>
              </a:lnSpc>
              <a:spcBef>
                <a:spcPts val="500"/>
              </a:spcBef>
              <a:spcAft>
                <a:spcPts val="0"/>
              </a:spcAft>
              <a:buClr>
                <a:srgbClr val="7030A0"/>
              </a:buClr>
              <a:buSzPts val="1800"/>
              <a:buNone/>
              <a:defRPr b="1" sz="1800"/>
            </a:lvl3pPr>
            <a:lvl4pPr indent="-228600" lvl="3" marL="1828800" algn="l">
              <a:lnSpc>
                <a:spcPct val="90000"/>
              </a:lnSpc>
              <a:spcBef>
                <a:spcPts val="500"/>
              </a:spcBef>
              <a:spcAft>
                <a:spcPts val="0"/>
              </a:spcAft>
              <a:buClr>
                <a:srgbClr val="7B7B7B"/>
              </a:buClr>
              <a:buSzPts val="1600"/>
              <a:buNone/>
              <a:defRPr b="1" sz="1600"/>
            </a:lvl4pPr>
            <a:lvl5pPr indent="-228600" lvl="4" marL="2286000" algn="l">
              <a:lnSpc>
                <a:spcPct val="90000"/>
              </a:lnSpc>
              <a:spcBef>
                <a:spcPts val="500"/>
              </a:spcBef>
              <a:spcAft>
                <a:spcPts val="0"/>
              </a:spcAft>
              <a:buClr>
                <a:srgbClr val="3EADA7"/>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58" name="Google Shape;58;p9"/>
          <p:cNvSpPr txBox="1"/>
          <p:nvPr>
            <p:ph idx="4" type="body"/>
          </p:nvPr>
        </p:nvSpPr>
        <p:spPr>
          <a:xfrm>
            <a:off x="6172201" y="2154891"/>
            <a:ext cx="5105400" cy="403318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rgbClr val="3F3F3F"/>
              </a:buClr>
              <a:buSzPts val="1800"/>
              <a:buChar char="▪"/>
              <a:defRPr/>
            </a:lvl1pPr>
            <a:lvl2pPr indent="-342900" lvl="1" marL="914400" algn="l">
              <a:lnSpc>
                <a:spcPct val="90000"/>
              </a:lnSpc>
              <a:spcBef>
                <a:spcPts val="500"/>
              </a:spcBef>
              <a:spcAft>
                <a:spcPts val="0"/>
              </a:spcAft>
              <a:buClr>
                <a:srgbClr val="3EADA7"/>
              </a:buClr>
              <a:buSzPts val="1800"/>
              <a:buChar char="▪"/>
              <a:defRPr/>
            </a:lvl2pPr>
            <a:lvl3pPr indent="-342900" lvl="2" marL="1371600" algn="l">
              <a:lnSpc>
                <a:spcPct val="90000"/>
              </a:lnSpc>
              <a:spcBef>
                <a:spcPts val="500"/>
              </a:spcBef>
              <a:spcAft>
                <a:spcPts val="0"/>
              </a:spcAft>
              <a:buClr>
                <a:srgbClr val="7030A0"/>
              </a:buClr>
              <a:buSzPts val="1800"/>
              <a:buChar char="▪"/>
              <a:defRPr/>
            </a:lvl3pPr>
            <a:lvl4pPr indent="-342900" lvl="3" marL="1828800" algn="l">
              <a:lnSpc>
                <a:spcPct val="90000"/>
              </a:lnSpc>
              <a:spcBef>
                <a:spcPts val="500"/>
              </a:spcBef>
              <a:spcAft>
                <a:spcPts val="0"/>
              </a:spcAft>
              <a:buClr>
                <a:srgbClr val="7B7B7B"/>
              </a:buClr>
              <a:buSzPts val="1800"/>
              <a:buChar char="▪"/>
              <a:defRPr/>
            </a:lvl4pPr>
            <a:lvl5pPr indent="-342900" lvl="4" marL="2286000" algn="l">
              <a:lnSpc>
                <a:spcPct val="90000"/>
              </a:lnSpc>
              <a:spcBef>
                <a:spcPts val="500"/>
              </a:spcBef>
              <a:spcAft>
                <a:spcPts val="0"/>
              </a:spcAft>
              <a:buClr>
                <a:srgbClr val="3EADA7"/>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59" name="Google Shape;59;p9"/>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9"/>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62" name="Google Shape;62;p9"/>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63" name="Google Shape;63;p9"/>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64" name="Shape 64"/>
        <p:cNvGrpSpPr/>
        <p:nvPr/>
      </p:nvGrpSpPr>
      <p:grpSpPr>
        <a:xfrm>
          <a:off x="0" y="0"/>
          <a:ext cx="0" cy="0"/>
          <a:chOff x="0" y="0"/>
          <a:chExt cx="0" cy="0"/>
        </a:xfrm>
      </p:grpSpPr>
      <p:grpSp>
        <p:nvGrpSpPr>
          <p:cNvPr id="65" name="Google Shape;65;p10"/>
          <p:cNvGrpSpPr/>
          <p:nvPr/>
        </p:nvGrpSpPr>
        <p:grpSpPr>
          <a:xfrm>
            <a:off x="3047998" y="-4765"/>
            <a:ext cx="9144002" cy="6862765"/>
            <a:chOff x="3047998" y="-4765"/>
            <a:chExt cx="9144002" cy="6862765"/>
          </a:xfrm>
        </p:grpSpPr>
        <p:pic>
          <p:nvPicPr>
            <p:cNvPr descr="Picture 1" id="66" name="Google Shape;66;p10"/>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67" name="Google Shape;67;p10"/>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68" name="Google Shape;68;p10"/>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1" name="Google Shape;71;p10"/>
          <p:cNvSpPr txBox="1"/>
          <p:nvPr>
            <p:ph type="title"/>
          </p:nvPr>
        </p:nvSpPr>
        <p:spPr>
          <a:xfrm>
            <a:off x="914402" y="319314"/>
            <a:ext cx="9129487" cy="67128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3DACA7"/>
              </a:buClr>
              <a:buSzPts val="3200"/>
              <a:buFont typeface="Quattrocento Sans"/>
              <a:buNone/>
              <a:defRPr sz="3200">
                <a:solidFill>
                  <a:srgbClr val="3DACA7"/>
                </a:solidFill>
                <a:latin typeface="Quattrocento Sans"/>
                <a:ea typeface="Quattrocento Sans"/>
                <a:cs typeface="Quattrocento Sans"/>
                <a:sym typeface="Quattrocento Sans"/>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72" name="Google Shape;72;p10"/>
          <p:cNvCxnSpPr/>
          <p:nvPr/>
        </p:nvCxnSpPr>
        <p:spPr>
          <a:xfrm>
            <a:off x="914401" y="990600"/>
            <a:ext cx="10229851" cy="1588"/>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3" name="Shape 73"/>
        <p:cNvGrpSpPr/>
        <p:nvPr/>
      </p:nvGrpSpPr>
      <p:grpSpPr>
        <a:xfrm>
          <a:off x="0" y="0"/>
          <a:ext cx="0" cy="0"/>
          <a:chOff x="0" y="0"/>
          <a:chExt cx="0" cy="0"/>
        </a:xfrm>
      </p:grpSpPr>
      <p:grpSp>
        <p:nvGrpSpPr>
          <p:cNvPr id="74" name="Google Shape;74;p11"/>
          <p:cNvGrpSpPr/>
          <p:nvPr/>
        </p:nvGrpSpPr>
        <p:grpSpPr>
          <a:xfrm>
            <a:off x="3047998" y="-4765"/>
            <a:ext cx="9144002" cy="6862765"/>
            <a:chOff x="3047998" y="-4765"/>
            <a:chExt cx="9144002" cy="6862765"/>
          </a:xfrm>
        </p:grpSpPr>
        <p:pic>
          <p:nvPicPr>
            <p:cNvPr descr="Picture 1" id="75" name="Google Shape;75;p11"/>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76" name="Google Shape;76;p11"/>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77" name="Google Shape;77;p11"/>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80" name="Shape 80"/>
        <p:cNvGrpSpPr/>
        <p:nvPr/>
      </p:nvGrpSpPr>
      <p:grpSpPr>
        <a:xfrm>
          <a:off x="0" y="0"/>
          <a:ext cx="0" cy="0"/>
          <a:chOff x="0" y="0"/>
          <a:chExt cx="0" cy="0"/>
        </a:xfrm>
      </p:grpSpPr>
      <p:grpSp>
        <p:nvGrpSpPr>
          <p:cNvPr id="81" name="Google Shape;81;p12"/>
          <p:cNvGrpSpPr/>
          <p:nvPr/>
        </p:nvGrpSpPr>
        <p:grpSpPr>
          <a:xfrm>
            <a:off x="3047998" y="-4765"/>
            <a:ext cx="9144002" cy="6862765"/>
            <a:chOff x="3047998" y="-4765"/>
            <a:chExt cx="9144002" cy="6862765"/>
          </a:xfrm>
        </p:grpSpPr>
        <p:pic>
          <p:nvPicPr>
            <p:cNvPr descr="Picture 1" id="82" name="Google Shape;82;p12"/>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83" name="Google Shape;83;p12"/>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84" name="Google Shape;84;p12"/>
          <p:cNvSpPr txBox="1"/>
          <p:nvPr>
            <p:ph idx="1" type="body"/>
          </p:nvPr>
        </p:nvSpPr>
        <p:spPr>
          <a:xfrm>
            <a:off x="5181600" y="990600"/>
            <a:ext cx="6172200" cy="48768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rgbClr val="3F3F3F"/>
              </a:buClr>
              <a:buSzPts val="3200"/>
              <a:buChar char="▪"/>
              <a:defRPr sz="3200"/>
            </a:lvl1pPr>
            <a:lvl2pPr indent="-406400" lvl="1" marL="914400" algn="l">
              <a:lnSpc>
                <a:spcPct val="90000"/>
              </a:lnSpc>
              <a:spcBef>
                <a:spcPts val="500"/>
              </a:spcBef>
              <a:spcAft>
                <a:spcPts val="0"/>
              </a:spcAft>
              <a:buClr>
                <a:srgbClr val="3EADA7"/>
              </a:buClr>
              <a:buSzPts val="2800"/>
              <a:buChar char="▪"/>
              <a:defRPr sz="2800"/>
            </a:lvl2pPr>
            <a:lvl3pPr indent="-381000" lvl="2" marL="1371600" algn="l">
              <a:lnSpc>
                <a:spcPct val="90000"/>
              </a:lnSpc>
              <a:spcBef>
                <a:spcPts val="500"/>
              </a:spcBef>
              <a:spcAft>
                <a:spcPts val="0"/>
              </a:spcAft>
              <a:buClr>
                <a:srgbClr val="7030A0"/>
              </a:buClr>
              <a:buSzPts val="2400"/>
              <a:buChar char="▪"/>
              <a:defRPr sz="2400"/>
            </a:lvl3pPr>
            <a:lvl4pPr indent="-355600" lvl="3" marL="1828800" algn="l">
              <a:lnSpc>
                <a:spcPct val="90000"/>
              </a:lnSpc>
              <a:spcBef>
                <a:spcPts val="500"/>
              </a:spcBef>
              <a:spcAft>
                <a:spcPts val="0"/>
              </a:spcAft>
              <a:buClr>
                <a:srgbClr val="7B7B7B"/>
              </a:buClr>
              <a:buSzPts val="2000"/>
              <a:buChar char="▪"/>
              <a:defRPr sz="2000"/>
            </a:lvl4pPr>
            <a:lvl5pPr indent="-355600" lvl="4" marL="2286000" algn="l">
              <a:lnSpc>
                <a:spcPct val="90000"/>
              </a:lnSpc>
              <a:spcBef>
                <a:spcPts val="500"/>
              </a:spcBef>
              <a:spcAft>
                <a:spcPts val="0"/>
              </a:spcAft>
              <a:buClr>
                <a:srgbClr val="3EADA7"/>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85" name="Google Shape;85;p12"/>
          <p:cNvSpPr txBox="1"/>
          <p:nvPr>
            <p:ph idx="2" type="body"/>
          </p:nvPr>
        </p:nvSpPr>
        <p:spPr>
          <a:xfrm>
            <a:off x="841248" y="2191661"/>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EADA7"/>
              </a:buClr>
              <a:buSzPts val="1200"/>
              <a:buNone/>
              <a:defRPr sz="1200"/>
            </a:lvl2pPr>
            <a:lvl3pPr indent="-228600" lvl="2" marL="1371600" algn="l">
              <a:lnSpc>
                <a:spcPct val="90000"/>
              </a:lnSpc>
              <a:spcBef>
                <a:spcPts val="500"/>
              </a:spcBef>
              <a:spcAft>
                <a:spcPts val="0"/>
              </a:spcAft>
              <a:buClr>
                <a:srgbClr val="7030A0"/>
              </a:buClr>
              <a:buSzPts val="1000"/>
              <a:buNone/>
              <a:defRPr sz="1000"/>
            </a:lvl3pPr>
            <a:lvl4pPr indent="-228600" lvl="3" marL="1828800" algn="l">
              <a:lnSpc>
                <a:spcPct val="90000"/>
              </a:lnSpc>
              <a:spcBef>
                <a:spcPts val="500"/>
              </a:spcBef>
              <a:spcAft>
                <a:spcPts val="0"/>
              </a:spcAft>
              <a:buClr>
                <a:srgbClr val="7B7B7B"/>
              </a:buClr>
              <a:buSzPts val="900"/>
              <a:buNone/>
              <a:defRPr sz="900"/>
            </a:lvl4pPr>
            <a:lvl5pPr indent="-228600" lvl="4" marL="2286000" algn="l">
              <a:lnSpc>
                <a:spcPct val="90000"/>
              </a:lnSpc>
              <a:spcBef>
                <a:spcPts val="500"/>
              </a:spcBef>
              <a:spcAft>
                <a:spcPts val="0"/>
              </a:spcAft>
              <a:buClr>
                <a:srgbClr val="3EADA7"/>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86" name="Google Shape;86;p12"/>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2"/>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12"/>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12"/>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90" name="Google Shape;90;p12"/>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91" name="Shape 91"/>
        <p:cNvGrpSpPr/>
        <p:nvPr/>
      </p:nvGrpSpPr>
      <p:grpSpPr>
        <a:xfrm>
          <a:off x="0" y="0"/>
          <a:ext cx="0" cy="0"/>
          <a:chOff x="0" y="0"/>
          <a:chExt cx="0" cy="0"/>
        </a:xfrm>
      </p:grpSpPr>
      <p:grpSp>
        <p:nvGrpSpPr>
          <p:cNvPr id="92" name="Google Shape;92;p13"/>
          <p:cNvGrpSpPr/>
          <p:nvPr/>
        </p:nvGrpSpPr>
        <p:grpSpPr>
          <a:xfrm>
            <a:off x="3047998" y="-4765"/>
            <a:ext cx="9144002" cy="6862765"/>
            <a:chOff x="3047998" y="-4765"/>
            <a:chExt cx="9144002" cy="6862765"/>
          </a:xfrm>
        </p:grpSpPr>
        <p:pic>
          <p:nvPicPr>
            <p:cNvPr descr="Picture 1" id="93" name="Google Shape;93;p13"/>
            <p:cNvPicPr preferRelativeResize="0"/>
            <p:nvPr/>
          </p:nvPicPr>
          <p:blipFill rotWithShape="1">
            <a:blip r:embed="rId2">
              <a:alphaModFix/>
            </a:blip>
            <a:srcRect b="0" l="0" r="0" t="0"/>
            <a:stretch/>
          </p:blipFill>
          <p:spPr>
            <a:xfrm>
              <a:off x="3047998" y="-4765"/>
              <a:ext cx="9144002" cy="6862765"/>
            </a:xfrm>
            <a:prstGeom prst="rect">
              <a:avLst/>
            </a:prstGeom>
            <a:noFill/>
            <a:ln>
              <a:noFill/>
            </a:ln>
          </p:spPr>
        </p:pic>
        <p:pic>
          <p:nvPicPr>
            <p:cNvPr descr="Picture 8" id="94" name="Google Shape;94;p13"/>
            <p:cNvPicPr preferRelativeResize="0"/>
            <p:nvPr/>
          </p:nvPicPr>
          <p:blipFill rotWithShape="1">
            <a:blip r:embed="rId3">
              <a:alphaModFix/>
            </a:blip>
            <a:srcRect b="0" l="0" r="0" t="0"/>
            <a:stretch/>
          </p:blipFill>
          <p:spPr>
            <a:xfrm>
              <a:off x="10418337" y="319314"/>
              <a:ext cx="1020227" cy="570844"/>
            </a:xfrm>
            <a:prstGeom prst="rect">
              <a:avLst/>
            </a:prstGeom>
            <a:noFill/>
            <a:ln>
              <a:noFill/>
            </a:ln>
          </p:spPr>
        </p:pic>
      </p:grpSp>
      <p:sp>
        <p:nvSpPr>
          <p:cNvPr id="95" name="Google Shape;95;p13"/>
          <p:cNvSpPr/>
          <p:nvPr>
            <p:ph idx="2" type="pic"/>
          </p:nvPr>
        </p:nvSpPr>
        <p:spPr>
          <a:xfrm>
            <a:off x="5181600" y="990600"/>
            <a:ext cx="6172200" cy="4876800"/>
          </a:xfrm>
          <a:prstGeom prst="rect">
            <a:avLst/>
          </a:prstGeom>
          <a:noFill/>
          <a:ln>
            <a:noFill/>
          </a:ln>
        </p:spPr>
      </p:sp>
      <p:sp>
        <p:nvSpPr>
          <p:cNvPr id="96" name="Google Shape;96;p13"/>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3"/>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3"/>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9" name="Google Shape;99;p13"/>
          <p:cNvSpPr txBox="1"/>
          <p:nvPr>
            <p:ph idx="1" type="body"/>
          </p:nvPr>
        </p:nvSpPr>
        <p:spPr>
          <a:xfrm>
            <a:off x="841248" y="2191661"/>
            <a:ext cx="3931920" cy="3675743"/>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3F3F3F"/>
              </a:buClr>
              <a:buSzPts val="1600"/>
              <a:buNone/>
              <a:defRPr sz="1600"/>
            </a:lvl1pPr>
            <a:lvl2pPr indent="-228600" lvl="1" marL="914400" algn="l">
              <a:lnSpc>
                <a:spcPct val="90000"/>
              </a:lnSpc>
              <a:spcBef>
                <a:spcPts val="500"/>
              </a:spcBef>
              <a:spcAft>
                <a:spcPts val="0"/>
              </a:spcAft>
              <a:buClr>
                <a:srgbClr val="3EADA7"/>
              </a:buClr>
              <a:buSzPts val="1200"/>
              <a:buNone/>
              <a:defRPr sz="1200"/>
            </a:lvl2pPr>
            <a:lvl3pPr indent="-228600" lvl="2" marL="1371600" algn="l">
              <a:lnSpc>
                <a:spcPct val="90000"/>
              </a:lnSpc>
              <a:spcBef>
                <a:spcPts val="500"/>
              </a:spcBef>
              <a:spcAft>
                <a:spcPts val="0"/>
              </a:spcAft>
              <a:buClr>
                <a:srgbClr val="7030A0"/>
              </a:buClr>
              <a:buSzPts val="1000"/>
              <a:buNone/>
              <a:defRPr sz="1000"/>
            </a:lvl3pPr>
            <a:lvl4pPr indent="-228600" lvl="3" marL="1828800" algn="l">
              <a:lnSpc>
                <a:spcPct val="90000"/>
              </a:lnSpc>
              <a:spcBef>
                <a:spcPts val="500"/>
              </a:spcBef>
              <a:spcAft>
                <a:spcPts val="0"/>
              </a:spcAft>
              <a:buClr>
                <a:srgbClr val="7B7B7B"/>
              </a:buClr>
              <a:buSzPts val="900"/>
              <a:buNone/>
              <a:defRPr sz="900"/>
            </a:lvl4pPr>
            <a:lvl5pPr indent="-228600" lvl="4" marL="2286000" algn="l">
              <a:lnSpc>
                <a:spcPct val="90000"/>
              </a:lnSpc>
              <a:spcBef>
                <a:spcPts val="500"/>
              </a:spcBef>
              <a:spcAft>
                <a:spcPts val="0"/>
              </a:spcAft>
              <a:buClr>
                <a:srgbClr val="3EADA7"/>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00" name="Google Shape;100;p13"/>
          <p:cNvSpPr txBox="1"/>
          <p:nvPr>
            <p:ph type="title"/>
          </p:nvPr>
        </p:nvSpPr>
        <p:spPr>
          <a:xfrm>
            <a:off x="841248" y="457200"/>
            <a:ext cx="3931920" cy="1487714"/>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3EADA7"/>
              </a:buClr>
              <a:buSzPts val="3200"/>
              <a:buFont typeface="Quattrocento Sans"/>
              <a:buNone/>
              <a:defRPr b="0" sz="3200">
                <a:solidFill>
                  <a:srgbClr val="3EADA7"/>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cxnSp>
        <p:nvCxnSpPr>
          <p:cNvPr id="101" name="Google Shape;101;p13"/>
          <p:cNvCxnSpPr/>
          <p:nvPr/>
        </p:nvCxnSpPr>
        <p:spPr>
          <a:xfrm>
            <a:off x="860600" y="2061029"/>
            <a:ext cx="3931920" cy="0"/>
          </a:xfrm>
          <a:prstGeom prst="straightConnector1">
            <a:avLst/>
          </a:prstGeom>
          <a:noFill/>
          <a:ln cap="flat" cmpd="sng" w="9525">
            <a:solidFill>
              <a:srgbClr val="3DACA7"/>
            </a:solidFill>
            <a:prstDash val="solid"/>
            <a:round/>
            <a:headEnd len="sm" w="sm" type="none"/>
            <a:tailEnd len="sm" w="sm" type="none"/>
          </a:ln>
        </p:spPr>
      </p:cxn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914402" y="365760"/>
            <a:ext cx="10363201" cy="132556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rgbClr val="3EADA7"/>
              </a:buClr>
              <a:buSzPts val="4400"/>
              <a:buFont typeface="Quattrocento Sans"/>
              <a:buNone/>
              <a:defRPr b="0" i="0" sz="4400" u="none" cap="none" strike="noStrike">
                <a:solidFill>
                  <a:srgbClr val="3EADA7"/>
                </a:solidFill>
                <a:latin typeface="Quattrocento Sans"/>
                <a:ea typeface="Quattrocento Sans"/>
                <a:cs typeface="Quattrocento Sans"/>
                <a:sym typeface="Quattrocento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914402" y="1828803"/>
            <a:ext cx="10363201" cy="4351337"/>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rgbClr val="3F3F3F"/>
              </a:buClr>
              <a:buSzPts val="2800"/>
              <a:buFont typeface="Noto Sans Symbols"/>
              <a:buChar char="▪"/>
              <a:defRPr b="0" i="0" sz="2800" u="none" cap="none" strike="noStrike">
                <a:solidFill>
                  <a:srgbClr val="3F3F3F"/>
                </a:solidFill>
                <a:latin typeface="Calibri"/>
                <a:ea typeface="Calibri"/>
                <a:cs typeface="Calibri"/>
                <a:sym typeface="Calibri"/>
              </a:defRPr>
            </a:lvl1pPr>
            <a:lvl2pPr indent="-381000" lvl="1" marL="914400" marR="0" rtl="0" algn="l">
              <a:lnSpc>
                <a:spcPct val="90000"/>
              </a:lnSpc>
              <a:spcBef>
                <a:spcPts val="500"/>
              </a:spcBef>
              <a:spcAft>
                <a:spcPts val="0"/>
              </a:spcAft>
              <a:buClr>
                <a:srgbClr val="3EADA7"/>
              </a:buClr>
              <a:buSzPts val="2400"/>
              <a:buFont typeface="Noto Sans Symbols"/>
              <a:buChar char="▪"/>
              <a:defRPr b="0" i="0" sz="2400" u="none" cap="none" strike="noStrike">
                <a:solidFill>
                  <a:srgbClr val="3EADA7"/>
                </a:solidFill>
                <a:latin typeface="Calibri"/>
                <a:ea typeface="Calibri"/>
                <a:cs typeface="Calibri"/>
                <a:sym typeface="Calibri"/>
              </a:defRPr>
            </a:lvl2pPr>
            <a:lvl3pPr indent="-355600" lvl="2" marL="1371600" marR="0" rtl="0" algn="l">
              <a:lnSpc>
                <a:spcPct val="90000"/>
              </a:lnSpc>
              <a:spcBef>
                <a:spcPts val="500"/>
              </a:spcBef>
              <a:spcAft>
                <a:spcPts val="0"/>
              </a:spcAft>
              <a:buClr>
                <a:srgbClr val="7030A0"/>
              </a:buClr>
              <a:buSzPts val="2000"/>
              <a:buFont typeface="Noto Sans Symbols"/>
              <a:buChar char="▪"/>
              <a:defRPr b="0" i="0" sz="2000" u="none" cap="none" strike="noStrike">
                <a:solidFill>
                  <a:srgbClr val="7030A0"/>
                </a:solidFill>
                <a:latin typeface="Calibri"/>
                <a:ea typeface="Calibri"/>
                <a:cs typeface="Calibri"/>
                <a:sym typeface="Calibri"/>
              </a:defRPr>
            </a:lvl3pPr>
            <a:lvl4pPr indent="-342900" lvl="3" marL="1828800" marR="0" rtl="0" algn="l">
              <a:lnSpc>
                <a:spcPct val="90000"/>
              </a:lnSpc>
              <a:spcBef>
                <a:spcPts val="500"/>
              </a:spcBef>
              <a:spcAft>
                <a:spcPts val="0"/>
              </a:spcAft>
              <a:buClr>
                <a:srgbClr val="7B7B7B"/>
              </a:buClr>
              <a:buSzPts val="1800"/>
              <a:buFont typeface="Noto Sans Symbols"/>
              <a:buChar char="▪"/>
              <a:defRPr b="0" i="0" sz="1800" u="none" cap="none" strike="noStrike">
                <a:solidFill>
                  <a:srgbClr val="7B7B7B"/>
                </a:solidFill>
                <a:latin typeface="Calibri"/>
                <a:ea typeface="Calibri"/>
                <a:cs typeface="Calibri"/>
                <a:sym typeface="Calibri"/>
              </a:defRPr>
            </a:lvl4pPr>
            <a:lvl5pPr indent="-342900" lvl="4" marL="2286000" marR="0" rtl="0" algn="l">
              <a:lnSpc>
                <a:spcPct val="90000"/>
              </a:lnSpc>
              <a:spcBef>
                <a:spcPts val="500"/>
              </a:spcBef>
              <a:spcAft>
                <a:spcPts val="0"/>
              </a:spcAft>
              <a:buClr>
                <a:srgbClr val="3EADA7"/>
              </a:buClr>
              <a:buSzPts val="1800"/>
              <a:buFont typeface="Noto Sans Symbols"/>
              <a:buChar char="▪"/>
              <a:defRPr b="0" i="0" sz="1800" u="none" cap="none" strike="noStrike">
                <a:solidFill>
                  <a:srgbClr val="3EADA7"/>
                </a:solidFill>
                <a:latin typeface="Calibri"/>
                <a:ea typeface="Calibri"/>
                <a:cs typeface="Calibri"/>
                <a:sym typeface="Calibri"/>
              </a:defRPr>
            </a:lvl5pPr>
            <a:lvl6pPr indent="-342900" lvl="5" marL="27432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6pPr>
            <a:lvl7pPr indent="-342900" lvl="6" marL="32004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7pPr>
            <a:lvl8pPr indent="-342900" lvl="7" marL="36576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8pPr>
            <a:lvl9pPr indent="-342900" lvl="8" marL="4114800" marR="0" rtl="0" algn="l">
              <a:lnSpc>
                <a:spcPct val="100000"/>
              </a:lnSpc>
              <a:spcBef>
                <a:spcPts val="360"/>
              </a:spcBef>
              <a:spcAft>
                <a:spcPts val="0"/>
              </a:spcAft>
              <a:buClr>
                <a:schemeClr val="dk1"/>
              </a:buClr>
              <a:buSzPts val="1800"/>
              <a:buFont typeface="Noto Sans Symbols"/>
              <a:buChar char="●"/>
              <a:defRPr b="0" i="0" sz="1800" u="none" cap="none" strike="noStrike">
                <a:solidFill>
                  <a:schemeClr val="dk1"/>
                </a:solidFill>
                <a:latin typeface="Calibri"/>
                <a:ea typeface="Calibri"/>
                <a:cs typeface="Calibri"/>
                <a:sym typeface="Calibri"/>
              </a:defRPr>
            </a:lvl9pPr>
          </a:lstStyle>
          <a:p/>
        </p:txBody>
      </p:sp>
      <p:sp>
        <p:nvSpPr>
          <p:cNvPr id="12" name="Google Shape;12;p4"/>
          <p:cNvSpPr txBox="1"/>
          <p:nvPr>
            <p:ph idx="10" type="dt"/>
          </p:nvPr>
        </p:nvSpPr>
        <p:spPr>
          <a:xfrm>
            <a:off x="914399" y="6356356"/>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
          <p:cNvSpPr txBox="1"/>
          <p:nvPr>
            <p:ph idx="11" type="ftr"/>
          </p:nvPr>
        </p:nvSpPr>
        <p:spPr>
          <a:xfrm>
            <a:off x="4042063" y="6356356"/>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100" u="none" cap="none" strike="noStrike">
                <a:solidFill>
                  <a:srgbClr val="595959"/>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
          <p:cNvSpPr txBox="1"/>
          <p:nvPr>
            <p:ph idx="12" type="sldNum"/>
          </p:nvPr>
        </p:nvSpPr>
        <p:spPr>
          <a:xfrm>
            <a:off x="8534400" y="6356356"/>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100"/>
              <a:buFont typeface="Arial"/>
              <a:buNone/>
              <a:defRPr b="0" i="0" sz="11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www.researchgate.net/publication/379425335_Gender-Abusive_Language_Detection_in_Bengali_Using_Machine_Learning_Algorithms?_tp=eyJjb250ZXh0Ijp7ImZpcnN0UGFnZSI6InByb2ZpbGUiLCJwYWdlIjoicHJvZmlsZSJ9fQ" TargetMode="External"/><Relationship Id="rId4" Type="http://schemas.openxmlformats.org/officeDocument/2006/relationships/hyperlink" Target="https://aclanthology.org/2021.icon-multigen.7/" TargetMode="External"/><Relationship Id="rId5" Type="http://schemas.openxmlformats.org/officeDocument/2006/relationships/hyperlink" Target="https://arxiv.org/abs/1910.0460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
          <p:cNvSpPr txBox="1"/>
          <p:nvPr>
            <p:ph idx="1" type="subTitle"/>
          </p:nvPr>
        </p:nvSpPr>
        <p:spPr>
          <a:xfrm>
            <a:off x="1753325" y="3239125"/>
            <a:ext cx="5249400" cy="1537500"/>
          </a:xfrm>
          <a:prstGeom prst="rect">
            <a:avLst/>
          </a:prstGeom>
          <a:noFill/>
          <a:ln>
            <a:noFill/>
          </a:ln>
        </p:spPr>
        <p:txBody>
          <a:bodyPr anchorCtr="0" anchor="t" bIns="45700" lIns="91425" spcFirstLastPara="1" rIns="91425" wrap="square" tIns="45700">
            <a:noAutofit/>
          </a:bodyPr>
          <a:lstStyle/>
          <a:p>
            <a:pPr indent="0" lvl="0" marL="0" rtl="0" algn="ctr">
              <a:lnSpc>
                <a:spcPct val="70000"/>
              </a:lnSpc>
              <a:spcBef>
                <a:spcPts val="0"/>
              </a:spcBef>
              <a:spcAft>
                <a:spcPts val="0"/>
              </a:spcAft>
              <a:buClr>
                <a:srgbClr val="E9F7F6"/>
              </a:buClr>
              <a:buSzPts val="600"/>
              <a:buNone/>
            </a:pPr>
            <a:r>
              <a:t/>
            </a:r>
            <a:endParaRPr b="1" sz="2524"/>
          </a:p>
          <a:p>
            <a:pPr indent="0" lvl="0" marL="0" rtl="0" algn="l">
              <a:lnSpc>
                <a:spcPct val="70000"/>
              </a:lnSpc>
              <a:spcBef>
                <a:spcPts val="1000"/>
              </a:spcBef>
              <a:spcAft>
                <a:spcPts val="0"/>
              </a:spcAft>
              <a:buClr>
                <a:srgbClr val="E9F7F6"/>
              </a:buClr>
              <a:buSzPts val="600"/>
              <a:buNone/>
            </a:pPr>
            <a:r>
              <a:rPr b="1" lang="en-US" sz="2324"/>
              <a:t>Group - 59</a:t>
            </a:r>
            <a:endParaRPr b="1" sz="2324"/>
          </a:p>
          <a:p>
            <a:pPr indent="0" lvl="0" marL="0" rtl="0" algn="l">
              <a:lnSpc>
                <a:spcPct val="70000"/>
              </a:lnSpc>
              <a:spcBef>
                <a:spcPts val="1000"/>
              </a:spcBef>
              <a:spcAft>
                <a:spcPts val="0"/>
              </a:spcAft>
              <a:buClr>
                <a:srgbClr val="E9F7F6"/>
              </a:buClr>
              <a:buSzPts val="600"/>
              <a:buNone/>
            </a:pPr>
            <a:r>
              <a:rPr lang="en-US" sz="2324"/>
              <a:t>Karan Yadav (2022234)</a:t>
            </a:r>
            <a:endParaRPr sz="2324"/>
          </a:p>
          <a:p>
            <a:pPr indent="0" lvl="0" marL="0" rtl="0" algn="l">
              <a:lnSpc>
                <a:spcPct val="70000"/>
              </a:lnSpc>
              <a:spcBef>
                <a:spcPts val="1000"/>
              </a:spcBef>
              <a:spcAft>
                <a:spcPts val="0"/>
              </a:spcAft>
              <a:buClr>
                <a:srgbClr val="E9F7F6"/>
              </a:buClr>
              <a:buSzPts val="600"/>
              <a:buNone/>
            </a:pPr>
            <a:r>
              <a:rPr lang="en-US" sz="2324"/>
              <a:t>Harsh Nangia (2022199)</a:t>
            </a:r>
            <a:endParaRPr sz="2324"/>
          </a:p>
          <a:p>
            <a:pPr indent="0" lvl="0" marL="0" rtl="0" algn="l">
              <a:lnSpc>
                <a:spcPct val="70000"/>
              </a:lnSpc>
              <a:spcBef>
                <a:spcPts val="1000"/>
              </a:spcBef>
              <a:spcAft>
                <a:spcPts val="0"/>
              </a:spcAft>
              <a:buClr>
                <a:srgbClr val="E9F7F6"/>
              </a:buClr>
              <a:buSzPts val="600"/>
              <a:buNone/>
            </a:pPr>
            <a:r>
              <a:rPr lang="en-US" sz="2324"/>
              <a:t>Harshit Gautam (2022208)</a:t>
            </a:r>
            <a:endParaRPr sz="900"/>
          </a:p>
        </p:txBody>
      </p:sp>
      <p:sp>
        <p:nvSpPr>
          <p:cNvPr id="125" name="Google Shape;125;p1"/>
          <p:cNvSpPr txBox="1"/>
          <p:nvPr/>
        </p:nvSpPr>
        <p:spPr>
          <a:xfrm>
            <a:off x="1225800" y="2247025"/>
            <a:ext cx="9740400" cy="9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US" sz="3900">
                <a:solidFill>
                  <a:schemeClr val="lt1"/>
                </a:solidFill>
                <a:latin typeface="Calibri"/>
                <a:ea typeface="Calibri"/>
                <a:cs typeface="Calibri"/>
                <a:sym typeface="Calibri"/>
              </a:rPr>
              <a:t>Gendered Abuse Detection in Indic Languages</a:t>
            </a:r>
            <a:endParaRPr b="1" sz="3900">
              <a:solidFill>
                <a:schemeClr val="lt1"/>
              </a:solidFill>
              <a:latin typeface="Calibri"/>
              <a:ea typeface="Calibri"/>
              <a:cs typeface="Calibri"/>
              <a:sym typeface="Calibri"/>
            </a:endParaRPr>
          </a:p>
        </p:txBody>
      </p:sp>
      <p:sp>
        <p:nvSpPr>
          <p:cNvPr id="126" name="Google Shape;126;p1"/>
          <p:cNvSpPr txBox="1"/>
          <p:nvPr>
            <p:ph type="ctrTitle"/>
          </p:nvPr>
        </p:nvSpPr>
        <p:spPr>
          <a:xfrm>
            <a:off x="914400" y="1409125"/>
            <a:ext cx="10363200" cy="837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lt1"/>
              </a:buClr>
              <a:buSzPts val="4400"/>
              <a:buFont typeface="Quattrocento Sans"/>
              <a:buNone/>
            </a:pPr>
            <a:r>
              <a:rPr b="1" lang="en-US" sz="4700"/>
              <a:t>END-SEM PROJECT PRESENTATION</a:t>
            </a:r>
            <a:endParaRPr b="1" sz="4700"/>
          </a:p>
        </p:txBody>
      </p:sp>
      <p:sp>
        <p:nvSpPr>
          <p:cNvPr id="127" name="Google Shape;127;p1"/>
          <p:cNvSpPr txBox="1"/>
          <p:nvPr/>
        </p:nvSpPr>
        <p:spPr>
          <a:xfrm>
            <a:off x="1141000" y="276250"/>
            <a:ext cx="9740400" cy="564300"/>
          </a:xfrm>
          <a:prstGeom prst="rect">
            <a:avLst/>
          </a:prstGeom>
          <a:noFill/>
          <a:ln>
            <a:noFill/>
          </a:ln>
        </p:spPr>
        <p:txBody>
          <a:bodyPr anchorCtr="0" anchor="t" bIns="91425" lIns="91425" spcFirstLastPara="1" rIns="91425" wrap="square" tIns="91425">
            <a:spAutoFit/>
          </a:bodyPr>
          <a:lstStyle/>
          <a:p>
            <a:pPr indent="0" lvl="0" marL="0" rtl="0" algn="ctr">
              <a:lnSpc>
                <a:spcPct val="70000"/>
              </a:lnSpc>
              <a:spcBef>
                <a:spcPts val="0"/>
              </a:spcBef>
              <a:spcAft>
                <a:spcPts val="0"/>
              </a:spcAft>
              <a:buNone/>
            </a:pPr>
            <a:r>
              <a:rPr b="1" lang="en-US" sz="3524">
                <a:solidFill>
                  <a:srgbClr val="E9F7F6"/>
                </a:solidFill>
                <a:latin typeface="Calibri"/>
                <a:ea typeface="Calibri"/>
                <a:cs typeface="Calibri"/>
                <a:sym typeface="Calibri"/>
              </a:rPr>
              <a:t>CSE 556 - Natural Language Processing</a:t>
            </a:r>
            <a:endParaRPr sz="24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g34eced1f5f7_2_29"/>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sz="3400"/>
              <a:t>References</a:t>
            </a:r>
            <a:endParaRPr b="1" sz="3400"/>
          </a:p>
        </p:txBody>
      </p:sp>
      <p:sp>
        <p:nvSpPr>
          <p:cNvPr id="199" name="Google Shape;199;g34eced1f5f7_2_29"/>
          <p:cNvSpPr txBox="1"/>
          <p:nvPr>
            <p:ph idx="1" type="body"/>
          </p:nvPr>
        </p:nvSpPr>
        <p:spPr>
          <a:xfrm>
            <a:off x="914402" y="1196976"/>
            <a:ext cx="10363200" cy="4983300"/>
          </a:xfrm>
          <a:prstGeom prst="rect">
            <a:avLst/>
          </a:prstGeom>
        </p:spPr>
        <p:txBody>
          <a:bodyPr anchorCtr="0" anchor="t" bIns="45700" lIns="91425" spcFirstLastPara="1" rIns="91425" wrap="square" tIns="45700">
            <a:noAutofit/>
          </a:bodyPr>
          <a:lstStyle/>
          <a:p>
            <a:pPr indent="-389890" lvl="0" marL="457200" rtl="0" algn="l">
              <a:lnSpc>
                <a:spcPct val="70000"/>
              </a:lnSpc>
              <a:spcBef>
                <a:spcPts val="1000"/>
              </a:spcBef>
              <a:spcAft>
                <a:spcPts val="0"/>
              </a:spcAft>
              <a:buClr>
                <a:schemeClr val="dk1"/>
              </a:buClr>
              <a:buSzPts val="2540"/>
              <a:buAutoNum type="arabicPeriod"/>
            </a:pPr>
            <a:r>
              <a:rPr b="1" lang="en-US" sz="2540">
                <a:solidFill>
                  <a:schemeClr val="dk1"/>
                </a:solidFill>
              </a:rPr>
              <a:t>Arora et al. (2024)</a:t>
            </a:r>
            <a:r>
              <a:rPr lang="en-US" sz="2540">
                <a:solidFill>
                  <a:schemeClr val="dk1"/>
                </a:solidFill>
              </a:rPr>
              <a:t>. The uli dataset: Experience-led annotation of OGBV. arXiv:2311.09086</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Conneau et al. (2019).</a:t>
            </a:r>
            <a:r>
              <a:rPr lang="en-US" sz="2540">
                <a:solidFill>
                  <a:schemeClr val="dk1"/>
                </a:solidFill>
              </a:rPr>
              <a:t> Unsupervised cross-lingual rep. learning. arXiv:1911.02116</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Dementieva et al. (2024).</a:t>
            </a:r>
            <a:r>
              <a:rPr lang="en-US" sz="2540">
                <a:solidFill>
                  <a:schemeClr val="dk1"/>
                </a:solidFill>
              </a:rPr>
              <a:t> Toxicity classification in Ukrainian. WOAH 2024</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Farjana et al. (2024).</a:t>
            </a:r>
            <a:r>
              <a:rPr lang="en-US" sz="2540">
                <a:solidFill>
                  <a:schemeClr val="dk1"/>
                </a:solidFill>
              </a:rPr>
              <a:t> </a:t>
            </a:r>
            <a:r>
              <a:rPr lang="en-US" sz="2540">
                <a:solidFill>
                  <a:schemeClr val="dk1"/>
                </a:solidFill>
              </a:rPr>
              <a:t>G</a:t>
            </a:r>
            <a:r>
              <a:rPr lang="en-US" sz="2540">
                <a:solidFill>
                  <a:schemeClr val="dk1"/>
                </a:solidFill>
              </a:rPr>
              <a:t>ender-abusive language in Bengali. BDIoTML 2024, Springer</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Gupta et al. (2022).</a:t>
            </a:r>
            <a:r>
              <a:rPr lang="en-US" sz="2540">
                <a:solidFill>
                  <a:schemeClr val="dk1"/>
                </a:solidFill>
              </a:rPr>
              <a:t> Multilingual abusive comment detection for Indic. NeurIPS 35</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Kohli et al. (2021).</a:t>
            </a:r>
            <a:r>
              <a:rPr lang="en-US" sz="2540">
                <a:solidFill>
                  <a:schemeClr val="dk1"/>
                </a:solidFill>
              </a:rPr>
              <a:t> Multilingual gender-biased tweet detection. ICON 2021</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Parikh et al. (2019).</a:t>
            </a:r>
            <a:r>
              <a:rPr lang="en-US" sz="2540">
                <a:solidFill>
                  <a:schemeClr val="dk1"/>
                </a:solidFill>
              </a:rPr>
              <a:t> Sexism categorization with neural models. arXiv:1910.04602</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Vaidya &amp; Tattle (2023).</a:t>
            </a:r>
            <a:r>
              <a:rPr lang="en-US" sz="2540">
                <a:solidFill>
                  <a:schemeClr val="dk1"/>
                </a:solidFill>
              </a:rPr>
              <a:t> Indic gendered abuse detection. Kaggle Shared Task</a:t>
            </a:r>
            <a:endParaRPr sz="2540">
              <a:solidFill>
                <a:schemeClr val="dk1"/>
              </a:solidFill>
            </a:endParaRPr>
          </a:p>
          <a:p>
            <a:pPr indent="-389890" lvl="0" marL="457200" rtl="0" algn="l">
              <a:lnSpc>
                <a:spcPct val="70000"/>
              </a:lnSpc>
              <a:spcBef>
                <a:spcPts val="0"/>
              </a:spcBef>
              <a:spcAft>
                <a:spcPts val="0"/>
              </a:spcAft>
              <a:buClr>
                <a:schemeClr val="dk1"/>
              </a:buClr>
              <a:buSzPts val="2540"/>
              <a:buAutoNum type="arabicPeriod"/>
            </a:pPr>
            <a:r>
              <a:rPr b="1" lang="en-US" sz="2540">
                <a:solidFill>
                  <a:schemeClr val="dk1"/>
                </a:solidFill>
              </a:rPr>
              <a:t>Vetagiri et al. (2024).</a:t>
            </a:r>
            <a:r>
              <a:rPr lang="en-US" sz="2540">
                <a:solidFill>
                  <a:schemeClr val="dk1"/>
                </a:solidFill>
              </a:rPr>
              <a:t> Gendered abuse in Hindi, Tamil, Indian English. arXiv:2404.02013</a:t>
            </a:r>
            <a:endParaRPr sz="254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2ff087977ef_1_58"/>
          <p:cNvSpPr txBox="1"/>
          <p:nvPr>
            <p:ph type="title"/>
          </p:nvPr>
        </p:nvSpPr>
        <p:spPr>
          <a:xfrm>
            <a:off x="1142850" y="2717712"/>
            <a:ext cx="9906300" cy="1422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DACA7"/>
              </a:buClr>
              <a:buSzPts val="3200"/>
              <a:buFont typeface="Quattrocento Sans"/>
              <a:buNone/>
            </a:pPr>
            <a:r>
              <a:rPr b="1" lang="en-US" sz="4000"/>
              <a:t>THANK YOU</a:t>
            </a:r>
            <a:endParaRPr b="1" sz="4000"/>
          </a:p>
        </p:txBody>
      </p:sp>
      <p:sp>
        <p:nvSpPr>
          <p:cNvPr id="205" name="Google Shape;205;g2ff087977ef_1_58"/>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DACA7"/>
              </a:buClr>
              <a:buSzPts val="3200"/>
              <a:buFont typeface="Quattrocento Sans"/>
              <a:buNone/>
            </a:pPr>
            <a:r>
              <a:rPr b="1" lang="en-US" sz="4400"/>
              <a:t>Introduction</a:t>
            </a:r>
            <a:endParaRPr b="1" sz="4400"/>
          </a:p>
        </p:txBody>
      </p:sp>
      <p:sp>
        <p:nvSpPr>
          <p:cNvPr id="133" name="Google Shape;133;p2"/>
          <p:cNvSpPr txBox="1"/>
          <p:nvPr/>
        </p:nvSpPr>
        <p:spPr>
          <a:xfrm>
            <a:off x="821875" y="1363250"/>
            <a:ext cx="9482400" cy="5175300"/>
          </a:xfrm>
          <a:prstGeom prst="rect">
            <a:avLst/>
          </a:prstGeom>
          <a:noFill/>
          <a:ln>
            <a:noFill/>
          </a:ln>
        </p:spPr>
        <p:txBody>
          <a:bodyPr anchorCtr="0" anchor="t" bIns="45700" lIns="91425" spcFirstLastPara="1" rIns="91425" wrap="square" tIns="45700">
            <a:normAutofit fontScale="92500" lnSpcReduction="20000"/>
          </a:bodyPr>
          <a:lstStyle/>
          <a:p>
            <a:pPr indent="-393065" lvl="0" marL="4572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Gendered abuse in online platforms often leads to harassment, psychological trauma, and the silencing of voices—particularly from marginalized gender and sexual identity groups. </a:t>
            </a:r>
            <a:endParaRPr sz="28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393065" lvl="0" marL="4572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In this study, we employ the ULI dataset (Arora et al., 2024) to detect gendered abuse. </a:t>
            </a:r>
            <a:endParaRPr sz="28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393065" lvl="0" marL="4572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For Task 2 (Transfer Learning), we utilize the dataset by Dementieva et al. (2024) for English and Hindi, and the MACD dataset (Gupta et al., 2022) for Tamil. </a:t>
            </a:r>
            <a:endParaRPr sz="2800">
              <a:solidFill>
                <a:schemeClr val="dk1"/>
              </a:solidFill>
              <a:latin typeface="Calibri"/>
              <a:ea typeface="Calibri"/>
              <a:cs typeface="Calibri"/>
              <a:sym typeface="Calibri"/>
            </a:endParaRPr>
          </a:p>
          <a:p>
            <a:pPr indent="0" lvl="0" marL="457200" marR="0" rtl="0" algn="l">
              <a:lnSpc>
                <a:spcPct val="90000"/>
              </a:lnSpc>
              <a:spcBef>
                <a:spcPts val="0"/>
              </a:spcBef>
              <a:spcAft>
                <a:spcPts val="0"/>
              </a:spcAft>
              <a:buNone/>
            </a:pPr>
            <a:r>
              <a:t/>
            </a:r>
            <a:endParaRPr sz="2800">
              <a:solidFill>
                <a:schemeClr val="dk1"/>
              </a:solidFill>
              <a:latin typeface="Calibri"/>
              <a:ea typeface="Calibri"/>
              <a:cs typeface="Calibri"/>
              <a:sym typeface="Calibri"/>
            </a:endParaRPr>
          </a:p>
          <a:p>
            <a:pPr indent="-393065" lvl="0" marL="457200" marR="0" rtl="0" algn="l">
              <a:lnSpc>
                <a:spcPct val="90000"/>
              </a:lnSpc>
              <a:spcBef>
                <a:spcPts val="0"/>
              </a:spcBef>
              <a:spcAft>
                <a:spcPts val="0"/>
              </a:spcAft>
              <a:buClr>
                <a:schemeClr val="dk1"/>
              </a:buClr>
              <a:buSzPct val="100000"/>
              <a:buFont typeface="Calibri"/>
              <a:buChar char="●"/>
            </a:pPr>
            <a:r>
              <a:rPr lang="en-US" sz="2800">
                <a:solidFill>
                  <a:schemeClr val="dk1"/>
                </a:solidFill>
                <a:latin typeface="Calibri"/>
                <a:ea typeface="Calibri"/>
                <a:cs typeface="Calibri"/>
                <a:sym typeface="Calibri"/>
              </a:rPr>
              <a:t>We propose three different approaches: (1) fine-tuning XLM-RoBERTa (Conneau et al., 2019), (2) using a CNN layer on top of XLM-RoBERTa embeddings with a softmax classifier, and (3) applying a BiLSTM on top of the same embeddings. Our models outperform existing methods reported in the Kaggle competition (Vaidya and Tech, 2023).</a:t>
            </a:r>
            <a:endParaRPr sz="2800">
              <a:solidFill>
                <a:schemeClr val="dk1"/>
              </a:solidFill>
              <a:latin typeface="Calibri"/>
              <a:ea typeface="Calibri"/>
              <a:cs typeface="Calibri"/>
              <a:sym typeface="Calibri"/>
            </a:endParaRPr>
          </a:p>
        </p:txBody>
      </p:sp>
      <p:sp>
        <p:nvSpPr>
          <p:cNvPr id="134" name="Google Shape;134;p2"/>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g30d7e1c8116_0_1"/>
          <p:cNvSpPr txBox="1"/>
          <p:nvPr>
            <p:ph type="title"/>
          </p:nvPr>
        </p:nvSpPr>
        <p:spPr>
          <a:xfrm>
            <a:off x="914400" y="319327"/>
            <a:ext cx="9129600" cy="7773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DACA7"/>
              </a:buClr>
              <a:buSzPts val="3200"/>
              <a:buFont typeface="Quattrocento Sans"/>
              <a:buNone/>
            </a:pPr>
            <a:r>
              <a:rPr b="1" lang="en-US" sz="4400"/>
              <a:t>Literature Review</a:t>
            </a:r>
            <a:endParaRPr b="1" sz="3600"/>
          </a:p>
        </p:txBody>
      </p:sp>
      <p:sp>
        <p:nvSpPr>
          <p:cNvPr id="140" name="Google Shape;140;g30d7e1c8116_0_1"/>
          <p:cNvSpPr txBox="1"/>
          <p:nvPr/>
        </p:nvSpPr>
        <p:spPr>
          <a:xfrm>
            <a:off x="821875" y="1363250"/>
            <a:ext cx="9482400" cy="5385000"/>
          </a:xfrm>
          <a:prstGeom prst="rect">
            <a:avLst/>
          </a:prstGeom>
          <a:noFill/>
          <a:ln>
            <a:noFill/>
          </a:ln>
        </p:spPr>
        <p:txBody>
          <a:bodyPr anchorCtr="0" anchor="t" bIns="45700" lIns="91425" spcFirstLastPara="1" rIns="91425" wrap="square" tIns="45700">
            <a:noAutofit/>
          </a:bodyPr>
          <a:lstStyle/>
          <a:p>
            <a:pPr indent="0" lvl="1" marL="0" marR="0" rtl="0" algn="l">
              <a:lnSpc>
                <a:spcPct val="70000"/>
              </a:lnSpc>
              <a:spcBef>
                <a:spcPts val="500"/>
              </a:spcBef>
              <a:spcAft>
                <a:spcPts val="0"/>
              </a:spcAft>
              <a:buClr>
                <a:srgbClr val="3EADA7"/>
              </a:buClr>
              <a:buSzPts val="1140"/>
              <a:buFont typeface="Noto Sans Symbols"/>
              <a:buNone/>
            </a:pPr>
            <a:r>
              <a:rPr lang="en-US" sz="1829">
                <a:solidFill>
                  <a:schemeClr val="dk1"/>
                </a:solidFill>
                <a:latin typeface="Calibri"/>
                <a:ea typeface="Calibri"/>
                <a:cs typeface="Calibri"/>
                <a:sym typeface="Calibri"/>
              </a:rPr>
              <a:t>Research on gendered abuse detection in low-resource languages, particularly Indic languages, has progressed significantly with the rise of multilingual NLP. Key studies have paved the way for understanding and addressing gender-based abuse in online communication.</a:t>
            </a:r>
            <a:endParaRPr sz="1829">
              <a:solidFill>
                <a:schemeClr val="dk1"/>
              </a:solidFill>
              <a:latin typeface="Calibri"/>
              <a:ea typeface="Calibri"/>
              <a:cs typeface="Calibri"/>
              <a:sym typeface="Calibri"/>
            </a:endParaRPr>
          </a:p>
          <a:p>
            <a:pPr indent="0" lvl="1" marL="0" marR="0" rtl="0" algn="l">
              <a:lnSpc>
                <a:spcPct val="70000"/>
              </a:lnSpc>
              <a:spcBef>
                <a:spcPts val="500"/>
              </a:spcBef>
              <a:spcAft>
                <a:spcPts val="0"/>
              </a:spcAft>
              <a:buClr>
                <a:srgbClr val="3EADA7"/>
              </a:buClr>
              <a:buSzPts val="1140"/>
              <a:buFont typeface="Noto Sans Symbols"/>
              <a:buNone/>
            </a:pPr>
            <a:r>
              <a:t/>
            </a:r>
            <a:endParaRPr sz="2029">
              <a:solidFill>
                <a:schemeClr val="dk1"/>
              </a:solidFill>
              <a:latin typeface="Calibri"/>
              <a:ea typeface="Calibri"/>
              <a:cs typeface="Calibri"/>
              <a:sym typeface="Calibri"/>
            </a:endParaRPr>
          </a:p>
          <a:p>
            <a:pPr indent="-332105" lvl="0" marL="457200" marR="0" rtl="0" algn="l">
              <a:lnSpc>
                <a:spcPct val="70000"/>
              </a:lnSpc>
              <a:spcBef>
                <a:spcPts val="500"/>
              </a:spcBef>
              <a:spcAft>
                <a:spcPts val="0"/>
              </a:spcAft>
              <a:buClr>
                <a:schemeClr val="dk1"/>
              </a:buClr>
              <a:buSzPts val="1630"/>
              <a:buFont typeface="Calibri"/>
              <a:buAutoNum type="arabicPeriod"/>
            </a:pPr>
            <a:r>
              <a:rPr b="1" lang="en-US" sz="1629">
                <a:solidFill>
                  <a:schemeClr val="dk1"/>
                </a:solidFill>
                <a:latin typeface="Calibri"/>
                <a:ea typeface="Calibri"/>
                <a:cs typeface="Calibri"/>
                <a:sym typeface="Calibri"/>
              </a:rPr>
              <a:t>Breaking the Silence Detecting and Mitigating Gendered Abuse in Hindi, Tamil, and Indian English Online Spaces (Vetagiri et al., 2024)</a:t>
            </a:r>
            <a:endParaRPr b="1" sz="1629">
              <a:solidFill>
                <a:schemeClr val="dk1"/>
              </a:solidFill>
              <a:latin typeface="Calibri"/>
              <a:ea typeface="Calibri"/>
              <a:cs typeface="Calibri"/>
              <a:sym typeface="Calibri"/>
            </a:endParaRPr>
          </a:p>
          <a:p>
            <a:pPr indent="0" lvl="0" marL="457200" marR="0" rtl="0" algn="l">
              <a:lnSpc>
                <a:spcPct val="70000"/>
              </a:lnSpc>
              <a:spcBef>
                <a:spcPts val="500"/>
              </a:spcBef>
              <a:spcAft>
                <a:spcPts val="0"/>
              </a:spcAft>
              <a:buNone/>
            </a:pPr>
            <a:r>
              <a:rPr lang="en-US" sz="1629">
                <a:solidFill>
                  <a:schemeClr val="dk1"/>
                </a:solidFill>
                <a:latin typeface="Calibri"/>
                <a:ea typeface="Calibri"/>
                <a:cs typeface="Calibri"/>
                <a:sym typeface="Calibri"/>
              </a:rPr>
              <a:t> A gendered abuse detection model was created by the researchers who used combination of CNN and </a:t>
            </a:r>
            <a:r>
              <a:rPr lang="en-US" sz="1629">
                <a:solidFill>
                  <a:schemeClr val="dk1"/>
                </a:solidFill>
                <a:latin typeface="Calibri"/>
                <a:ea typeface="Calibri"/>
                <a:cs typeface="Calibri"/>
                <a:sym typeface="Calibri"/>
              </a:rPr>
              <a:t>BiLSTM</a:t>
            </a:r>
            <a:r>
              <a:rPr lang="en-US" sz="1629">
                <a:solidFill>
                  <a:schemeClr val="dk1"/>
                </a:solidFill>
                <a:latin typeface="Calibri"/>
                <a:ea typeface="Calibri"/>
                <a:cs typeface="Calibri"/>
                <a:sym typeface="Calibri"/>
              </a:rPr>
              <a:t> networks on English, Hindi and Tamil Twitter posts. They used Fasttext embeddings.</a:t>
            </a:r>
            <a:endParaRPr sz="1629">
              <a:solidFill>
                <a:schemeClr val="dk1"/>
              </a:solidFill>
              <a:latin typeface="Calibri"/>
              <a:ea typeface="Calibri"/>
              <a:cs typeface="Calibri"/>
              <a:sym typeface="Calibri"/>
            </a:endParaRPr>
          </a:p>
          <a:p>
            <a:pPr indent="0" lvl="0" marL="457200" marR="0" rtl="0" algn="l">
              <a:lnSpc>
                <a:spcPct val="70000"/>
              </a:lnSpc>
              <a:spcBef>
                <a:spcPts val="500"/>
              </a:spcBef>
              <a:spcAft>
                <a:spcPts val="0"/>
              </a:spcAft>
              <a:buNone/>
            </a:pPr>
            <a:r>
              <a:rPr lang="en-US" sz="1629">
                <a:solidFill>
                  <a:schemeClr val="dk1"/>
                </a:solidFill>
                <a:latin typeface="Calibri"/>
                <a:ea typeface="Calibri"/>
                <a:cs typeface="Calibri"/>
                <a:sym typeface="Calibri"/>
              </a:rPr>
              <a:t> </a:t>
            </a:r>
            <a:endParaRPr sz="1629">
              <a:solidFill>
                <a:schemeClr val="dk1"/>
              </a:solidFill>
              <a:latin typeface="Calibri"/>
              <a:ea typeface="Calibri"/>
              <a:cs typeface="Calibri"/>
              <a:sym typeface="Calibri"/>
            </a:endParaRPr>
          </a:p>
          <a:p>
            <a:pPr indent="-332105" lvl="0" marL="457200" marR="0" rtl="0" algn="l">
              <a:lnSpc>
                <a:spcPct val="70000"/>
              </a:lnSpc>
              <a:spcBef>
                <a:spcPts val="500"/>
              </a:spcBef>
              <a:spcAft>
                <a:spcPts val="0"/>
              </a:spcAft>
              <a:buClr>
                <a:schemeClr val="dk1"/>
              </a:buClr>
              <a:buSzPts val="1630"/>
              <a:buFont typeface="Calibri"/>
              <a:buAutoNum type="arabicPeriod"/>
            </a:pPr>
            <a:r>
              <a:rPr lang="en-US" sz="1629">
                <a:solidFill>
                  <a:schemeClr val="dk1"/>
                </a:solidFill>
                <a:latin typeface="Calibri"/>
                <a:ea typeface="Calibri"/>
                <a:cs typeface="Calibri"/>
                <a:sym typeface="Calibri"/>
              </a:rPr>
              <a:t> </a:t>
            </a:r>
            <a:r>
              <a:rPr b="1" lang="en-US" sz="1629" u="sng">
                <a:solidFill>
                  <a:schemeClr val="dk1"/>
                </a:solidFill>
                <a:latin typeface="Calibri"/>
                <a:ea typeface="Calibri"/>
                <a:cs typeface="Calibri"/>
                <a:sym typeface="Calibri"/>
                <a:hlinkClick r:id="rId3">
                  <a:extLst>
                    <a:ext uri="{A12FA001-AC4F-418D-AE19-62706E023703}">
                      <ahyp:hlinkClr val="tx"/>
                    </a:ext>
                  </a:extLst>
                </a:hlinkClick>
              </a:rPr>
              <a:t>Gender-Abusive Language Detection in Bengali</a:t>
            </a:r>
            <a:endParaRPr b="1" sz="1629">
              <a:solidFill>
                <a:schemeClr val="dk1"/>
              </a:solidFill>
              <a:latin typeface="Calibri"/>
              <a:ea typeface="Calibri"/>
              <a:cs typeface="Calibri"/>
              <a:sym typeface="Calibri"/>
            </a:endParaRPr>
          </a:p>
          <a:p>
            <a:pPr indent="457200" lvl="1" marL="0" marR="0" rtl="0" algn="l">
              <a:lnSpc>
                <a:spcPct val="70000"/>
              </a:lnSpc>
              <a:spcBef>
                <a:spcPts val="500"/>
              </a:spcBef>
              <a:spcAft>
                <a:spcPts val="0"/>
              </a:spcAft>
              <a:buClr>
                <a:srgbClr val="3EADA7"/>
              </a:buClr>
              <a:buSzPts val="1140"/>
              <a:buFont typeface="Noto Sans Symbols"/>
              <a:buNone/>
            </a:pPr>
            <a:r>
              <a:rPr lang="en-US" sz="1629">
                <a:solidFill>
                  <a:schemeClr val="dk1"/>
                </a:solidFill>
                <a:latin typeface="Calibri"/>
                <a:ea typeface="Calibri"/>
                <a:cs typeface="Calibri"/>
                <a:sym typeface="Calibri"/>
              </a:rPr>
              <a:t>Farjana et al. (2024) focused on detecting gender-abusive content in Bengali using classical machine learning models, emphasizing the importance of feature engineering and preprocessing. While effective, their approach may lack the flexibility of deep learning models for understanding contextual nuances in abusive language.</a:t>
            </a:r>
            <a:endParaRPr sz="1629">
              <a:solidFill>
                <a:schemeClr val="dk1"/>
              </a:solidFill>
              <a:latin typeface="Calibri"/>
              <a:ea typeface="Calibri"/>
              <a:cs typeface="Calibri"/>
              <a:sym typeface="Calibri"/>
            </a:endParaRPr>
          </a:p>
          <a:p>
            <a:pPr indent="457200" lvl="1" marL="0" marR="0" rtl="0" algn="l">
              <a:lnSpc>
                <a:spcPct val="70000"/>
              </a:lnSpc>
              <a:spcBef>
                <a:spcPts val="500"/>
              </a:spcBef>
              <a:spcAft>
                <a:spcPts val="0"/>
              </a:spcAft>
              <a:buClr>
                <a:srgbClr val="3EADA7"/>
              </a:buClr>
              <a:buSzPts val="1140"/>
              <a:buFont typeface="Noto Sans Symbols"/>
              <a:buNone/>
            </a:pPr>
            <a:r>
              <a:t/>
            </a:r>
            <a:endParaRPr sz="1629">
              <a:solidFill>
                <a:schemeClr val="dk1"/>
              </a:solidFill>
              <a:latin typeface="Calibri"/>
              <a:ea typeface="Calibri"/>
              <a:cs typeface="Calibri"/>
              <a:sym typeface="Calibri"/>
            </a:endParaRPr>
          </a:p>
          <a:p>
            <a:pPr indent="-332105" lvl="0" marL="457200" marR="0" rtl="0" algn="l">
              <a:lnSpc>
                <a:spcPct val="70000"/>
              </a:lnSpc>
              <a:spcBef>
                <a:spcPts val="500"/>
              </a:spcBef>
              <a:spcAft>
                <a:spcPts val="0"/>
              </a:spcAft>
              <a:buSzPts val="1630"/>
              <a:buFont typeface="Calibri"/>
              <a:buAutoNum type="arabicPeriod"/>
            </a:pPr>
            <a:r>
              <a:rPr b="1" lang="en-US" sz="1629" u="sng">
                <a:solidFill>
                  <a:schemeClr val="dk1"/>
                </a:solidFill>
                <a:latin typeface="Calibri"/>
                <a:ea typeface="Calibri"/>
                <a:cs typeface="Calibri"/>
                <a:sym typeface="Calibri"/>
                <a:hlinkClick r:id="rId4">
                  <a:extLst>
                    <a:ext uri="{A12FA001-AC4F-418D-AE19-62706E023703}">
                      <ahyp:hlinkClr val="tx"/>
                    </a:ext>
                  </a:extLst>
                </a:hlinkClick>
              </a:rPr>
              <a:t>ARGUABLY at ComMA@ICON (Kohli et al., 2021)</a:t>
            </a:r>
            <a:endParaRPr b="1" sz="1629">
              <a:solidFill>
                <a:schemeClr val="dk1"/>
              </a:solidFill>
              <a:latin typeface="Calibri"/>
              <a:ea typeface="Calibri"/>
              <a:cs typeface="Calibri"/>
              <a:sym typeface="Calibri"/>
            </a:endParaRPr>
          </a:p>
          <a:p>
            <a:pPr indent="0" lvl="1" marL="0" marR="0" rtl="0" algn="l">
              <a:lnSpc>
                <a:spcPct val="70000"/>
              </a:lnSpc>
              <a:spcBef>
                <a:spcPts val="500"/>
              </a:spcBef>
              <a:spcAft>
                <a:spcPts val="0"/>
              </a:spcAft>
              <a:buClr>
                <a:srgbClr val="3EADA7"/>
              </a:buClr>
              <a:buSzPts val="1140"/>
              <a:buFont typeface="Noto Sans Symbols"/>
              <a:buNone/>
            </a:pPr>
            <a:r>
              <a:rPr lang="en-US" sz="1629">
                <a:solidFill>
                  <a:schemeClr val="dk1"/>
                </a:solidFill>
                <a:latin typeface="Calibri"/>
                <a:ea typeface="Calibri"/>
                <a:cs typeface="Calibri"/>
                <a:sym typeface="Calibri"/>
              </a:rPr>
              <a:t>Kohli et al. (2021) proposed ensemble models (XGBoost, LightGBM, Naive Bayes) and a fine-tuned IndicBERT model to detect aggressive, gender-biased, and communal language. Their work demonstrated the effectiveness of contextual embeddings in handling multilingual, noisy datasets.</a:t>
            </a:r>
            <a:endParaRPr sz="1629">
              <a:solidFill>
                <a:schemeClr val="dk1"/>
              </a:solidFill>
              <a:latin typeface="Calibri"/>
              <a:ea typeface="Calibri"/>
              <a:cs typeface="Calibri"/>
              <a:sym typeface="Calibri"/>
            </a:endParaRPr>
          </a:p>
          <a:p>
            <a:pPr indent="0" lvl="1" marL="0" marR="0" rtl="0" algn="l">
              <a:lnSpc>
                <a:spcPct val="70000"/>
              </a:lnSpc>
              <a:spcBef>
                <a:spcPts val="500"/>
              </a:spcBef>
              <a:spcAft>
                <a:spcPts val="0"/>
              </a:spcAft>
              <a:buClr>
                <a:srgbClr val="3EADA7"/>
              </a:buClr>
              <a:buSzPts val="1140"/>
              <a:buFont typeface="Noto Sans Symbols"/>
              <a:buNone/>
            </a:pPr>
            <a:r>
              <a:t/>
            </a:r>
            <a:endParaRPr sz="1629">
              <a:solidFill>
                <a:schemeClr val="dk1"/>
              </a:solidFill>
              <a:latin typeface="Calibri"/>
              <a:ea typeface="Calibri"/>
              <a:cs typeface="Calibri"/>
              <a:sym typeface="Calibri"/>
            </a:endParaRPr>
          </a:p>
          <a:p>
            <a:pPr indent="-332105" lvl="0" marL="457200" marR="0" rtl="0" algn="l">
              <a:lnSpc>
                <a:spcPct val="70000"/>
              </a:lnSpc>
              <a:spcBef>
                <a:spcPts val="500"/>
              </a:spcBef>
              <a:spcAft>
                <a:spcPts val="0"/>
              </a:spcAft>
              <a:buSzPts val="1630"/>
              <a:buFont typeface="Calibri"/>
              <a:buAutoNum type="arabicPeriod"/>
            </a:pPr>
            <a:r>
              <a:rPr b="1" lang="en-US" sz="1629" u="sng">
                <a:solidFill>
                  <a:schemeClr val="dk1"/>
                </a:solidFill>
                <a:latin typeface="Calibri"/>
                <a:ea typeface="Calibri"/>
                <a:cs typeface="Calibri"/>
                <a:sym typeface="Calibri"/>
                <a:hlinkClick r:id="rId5">
                  <a:extLst>
                    <a:ext uri="{A12FA001-AC4F-418D-AE19-62706E023703}">
                      <ahyp:hlinkClr val="tx"/>
                    </a:ext>
                  </a:extLst>
                </a:hlinkClick>
              </a:rPr>
              <a:t>Multi-label Categorization of Sexism (Parikh et al., 2019)</a:t>
            </a:r>
            <a:endParaRPr b="1" sz="1629">
              <a:solidFill>
                <a:schemeClr val="dk1"/>
              </a:solidFill>
              <a:latin typeface="Calibri"/>
              <a:ea typeface="Calibri"/>
              <a:cs typeface="Calibri"/>
              <a:sym typeface="Calibri"/>
            </a:endParaRPr>
          </a:p>
          <a:p>
            <a:pPr indent="0" lvl="1" marL="0" marR="0" rtl="0" algn="l">
              <a:lnSpc>
                <a:spcPct val="70000"/>
              </a:lnSpc>
              <a:spcBef>
                <a:spcPts val="500"/>
              </a:spcBef>
              <a:spcAft>
                <a:spcPts val="0"/>
              </a:spcAft>
              <a:buClr>
                <a:srgbClr val="3EADA7"/>
              </a:buClr>
              <a:buSzPts val="1140"/>
              <a:buFont typeface="Noto Sans Symbols"/>
              <a:buNone/>
            </a:pPr>
            <a:r>
              <a:rPr lang="en-US" sz="1629">
                <a:solidFill>
                  <a:schemeClr val="dk1"/>
                </a:solidFill>
                <a:latin typeface="Calibri"/>
                <a:ea typeface="Calibri"/>
                <a:cs typeface="Calibri"/>
                <a:sym typeface="Calibri"/>
              </a:rPr>
              <a:t>Parikh et al. introduced a multi-label neural framework for detecting sexism, focusing on overlapping categories like objectification and stereotyping. Their BERT-based hierarchical model outperformed traditional methods, providing a robust tool for nuanced gender-based abuse detection.</a:t>
            </a:r>
            <a:endParaRPr sz="1629">
              <a:solidFill>
                <a:schemeClr val="dk1"/>
              </a:solidFill>
              <a:latin typeface="Calibri"/>
              <a:ea typeface="Calibri"/>
              <a:cs typeface="Calibri"/>
              <a:sym typeface="Calibri"/>
            </a:endParaRPr>
          </a:p>
        </p:txBody>
      </p:sp>
      <p:sp>
        <p:nvSpPr>
          <p:cNvPr id="141" name="Google Shape;141;g30d7e1c8116_0_1"/>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1b04e57f3a_4_35"/>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3DACA7"/>
              </a:buClr>
              <a:buSzPts val="3200"/>
              <a:buFont typeface="Quattrocento Sans"/>
              <a:buNone/>
            </a:pPr>
            <a:r>
              <a:rPr b="1" lang="en-US" sz="4400"/>
              <a:t>Methodology </a:t>
            </a:r>
            <a:endParaRPr b="1" sz="3600"/>
          </a:p>
        </p:txBody>
      </p:sp>
      <p:sp>
        <p:nvSpPr>
          <p:cNvPr id="147" name="Google Shape;147;g31b04e57f3a_4_35"/>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48" name="Google Shape;148;g31b04e57f3a_4_35"/>
          <p:cNvSpPr txBox="1"/>
          <p:nvPr/>
        </p:nvSpPr>
        <p:spPr>
          <a:xfrm>
            <a:off x="821875" y="1363250"/>
            <a:ext cx="9482400" cy="5175300"/>
          </a:xfrm>
          <a:prstGeom prst="rect">
            <a:avLst/>
          </a:prstGeom>
          <a:noFill/>
          <a:ln>
            <a:noFill/>
          </a:ln>
        </p:spPr>
        <p:txBody>
          <a:bodyPr anchorCtr="0" anchor="t" bIns="45700" lIns="91425" spcFirstLastPara="1" rIns="91425" wrap="square" tIns="45700">
            <a:normAutofit lnSpcReduction="10000"/>
          </a:bodyPr>
          <a:lstStyle/>
          <a:p>
            <a:pPr indent="0" lvl="0" marL="0" marR="0" rtl="0" algn="l">
              <a:lnSpc>
                <a:spcPct val="90000"/>
              </a:lnSpc>
              <a:spcBef>
                <a:spcPts val="0"/>
              </a:spcBef>
              <a:spcAft>
                <a:spcPts val="0"/>
              </a:spcAft>
              <a:buClr>
                <a:srgbClr val="000000"/>
              </a:buClr>
              <a:buSzPts val="2800"/>
              <a:buFont typeface="Arial"/>
              <a:buNone/>
            </a:pPr>
            <a:r>
              <a:rPr b="1" lang="en-US" sz="1791">
                <a:solidFill>
                  <a:schemeClr val="dk1"/>
                </a:solidFill>
                <a:latin typeface="Calibri"/>
                <a:ea typeface="Calibri"/>
                <a:cs typeface="Calibri"/>
                <a:sym typeface="Calibri"/>
              </a:rPr>
              <a:t>Task-wise Approach:</a:t>
            </a:r>
            <a:endParaRPr b="1" sz="1791">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Arial"/>
              <a:buNone/>
            </a:pPr>
            <a:r>
              <a:t/>
            </a:r>
            <a:endParaRPr sz="1791">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rgbClr val="000000"/>
              </a:buClr>
              <a:buSzPts val="2800"/>
              <a:buFont typeface="Arial"/>
              <a:buNone/>
            </a:pPr>
            <a:r>
              <a:rPr b="1" lang="en-US" sz="1791">
                <a:solidFill>
                  <a:schemeClr val="dk1"/>
                </a:solidFill>
                <a:latin typeface="Calibri"/>
                <a:ea typeface="Calibri"/>
                <a:cs typeface="Calibri"/>
                <a:sym typeface="Calibri"/>
              </a:rPr>
              <a:t>Task 1</a:t>
            </a:r>
            <a:r>
              <a:rPr lang="en-US" sz="1791">
                <a:solidFill>
                  <a:schemeClr val="dk1"/>
                </a:solidFill>
                <a:latin typeface="Calibri"/>
                <a:ea typeface="Calibri"/>
                <a:cs typeface="Calibri"/>
                <a:sym typeface="Calibri"/>
              </a:rPr>
              <a:t>: </a:t>
            </a:r>
            <a:r>
              <a:rPr lang="en-US" sz="1673">
                <a:solidFill>
                  <a:schemeClr val="dk1"/>
                </a:solidFill>
                <a:latin typeface="Calibri"/>
                <a:ea typeface="Calibri"/>
                <a:cs typeface="Calibri"/>
                <a:sym typeface="Calibri"/>
              </a:rPr>
              <a:t>Trained on ULI dataset for gendered abuse detection (Label 1)</a:t>
            </a:r>
            <a:endParaRPr sz="1791">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rgbClr val="000000"/>
              </a:buClr>
              <a:buSzPts val="2800"/>
              <a:buFont typeface="Arial"/>
              <a:buNone/>
            </a:pPr>
            <a:r>
              <a:rPr b="1" lang="en-US" sz="1791">
                <a:solidFill>
                  <a:schemeClr val="dk1"/>
                </a:solidFill>
                <a:latin typeface="Calibri"/>
                <a:ea typeface="Calibri"/>
                <a:cs typeface="Calibri"/>
                <a:sym typeface="Calibri"/>
              </a:rPr>
              <a:t>Task 2</a:t>
            </a:r>
            <a:r>
              <a:rPr lang="en-US" sz="1791">
                <a:solidFill>
                  <a:schemeClr val="dk1"/>
                </a:solidFill>
                <a:latin typeface="Calibri"/>
                <a:ea typeface="Calibri"/>
                <a:cs typeface="Calibri"/>
                <a:sym typeface="Calibri"/>
              </a:rPr>
              <a:t>: Transfer learning using:</a:t>
            </a:r>
            <a:endParaRPr sz="1791">
              <a:solidFill>
                <a:schemeClr val="dk1"/>
              </a:solidFill>
              <a:latin typeface="Calibri"/>
              <a:ea typeface="Calibri"/>
              <a:cs typeface="Calibri"/>
              <a:sym typeface="Calibri"/>
            </a:endParaRPr>
          </a:p>
          <a:p>
            <a:pPr indent="457200" lvl="0" marL="457200" marR="0" rtl="0" algn="l">
              <a:lnSpc>
                <a:spcPct val="90000"/>
              </a:lnSpc>
              <a:spcBef>
                <a:spcPts val="0"/>
              </a:spcBef>
              <a:spcAft>
                <a:spcPts val="0"/>
              </a:spcAft>
              <a:buClr>
                <a:srgbClr val="000000"/>
              </a:buClr>
              <a:buSzPts val="2800"/>
              <a:buFont typeface="Arial"/>
              <a:buNone/>
            </a:pPr>
            <a:r>
              <a:rPr lang="en-US" sz="1791">
                <a:solidFill>
                  <a:schemeClr val="dk1"/>
                </a:solidFill>
                <a:latin typeface="Calibri"/>
                <a:ea typeface="Calibri"/>
                <a:cs typeface="Calibri"/>
                <a:sym typeface="Calibri"/>
              </a:rPr>
              <a:t>English &amp; Hindi: 5k samples each from Dementieva et al. (2024)</a:t>
            </a:r>
            <a:endParaRPr sz="1791">
              <a:solidFill>
                <a:schemeClr val="dk1"/>
              </a:solidFill>
              <a:latin typeface="Calibri"/>
              <a:ea typeface="Calibri"/>
              <a:cs typeface="Calibri"/>
              <a:sym typeface="Calibri"/>
            </a:endParaRPr>
          </a:p>
          <a:p>
            <a:pPr indent="457200" lvl="0" marL="457200" marR="0" rtl="0" algn="l">
              <a:lnSpc>
                <a:spcPct val="90000"/>
              </a:lnSpc>
              <a:spcBef>
                <a:spcPts val="0"/>
              </a:spcBef>
              <a:spcAft>
                <a:spcPts val="0"/>
              </a:spcAft>
              <a:buClr>
                <a:srgbClr val="000000"/>
              </a:buClr>
              <a:buSzPts val="2800"/>
              <a:buFont typeface="Arial"/>
              <a:buNone/>
            </a:pPr>
            <a:r>
              <a:rPr lang="en-US" sz="1791">
                <a:solidFill>
                  <a:schemeClr val="dk1"/>
                </a:solidFill>
                <a:latin typeface="Calibri"/>
                <a:ea typeface="Calibri"/>
                <a:cs typeface="Calibri"/>
                <a:sym typeface="Calibri"/>
              </a:rPr>
              <a:t>Tamil: 5k samples from MACD (Gupta et al., 2022)</a:t>
            </a:r>
            <a:endParaRPr sz="1791">
              <a:solidFill>
                <a:schemeClr val="dk1"/>
              </a:solidFill>
              <a:latin typeface="Calibri"/>
              <a:ea typeface="Calibri"/>
              <a:cs typeface="Calibri"/>
              <a:sym typeface="Calibri"/>
            </a:endParaRPr>
          </a:p>
          <a:p>
            <a:pPr indent="457200" lvl="0" marL="457200" marR="0" rtl="0" algn="l">
              <a:lnSpc>
                <a:spcPct val="90000"/>
              </a:lnSpc>
              <a:spcBef>
                <a:spcPts val="0"/>
              </a:spcBef>
              <a:spcAft>
                <a:spcPts val="0"/>
              </a:spcAft>
              <a:buClr>
                <a:srgbClr val="000000"/>
              </a:buClr>
              <a:buSzPts val="2800"/>
              <a:buFont typeface="Arial"/>
              <a:buNone/>
            </a:pPr>
            <a:r>
              <a:rPr lang="en-US" sz="1791">
                <a:solidFill>
                  <a:schemeClr val="dk1"/>
                </a:solidFill>
                <a:latin typeface="Calibri"/>
                <a:ea typeface="Calibri"/>
                <a:cs typeface="Calibri"/>
                <a:sym typeface="Calibri"/>
              </a:rPr>
              <a:t>Evaluated on ULI test set.</a:t>
            </a:r>
            <a:endParaRPr sz="1791">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rgbClr val="000000"/>
              </a:buClr>
              <a:buSzPts val="2800"/>
              <a:buFont typeface="Arial"/>
              <a:buNone/>
            </a:pPr>
            <a:r>
              <a:rPr b="1" lang="en-US" sz="1791">
                <a:solidFill>
                  <a:schemeClr val="dk1"/>
                </a:solidFill>
                <a:latin typeface="Calibri"/>
                <a:ea typeface="Calibri"/>
                <a:cs typeface="Calibri"/>
                <a:sym typeface="Calibri"/>
              </a:rPr>
              <a:t>Task 3</a:t>
            </a:r>
            <a:r>
              <a:rPr lang="en-US" sz="1791">
                <a:solidFill>
                  <a:schemeClr val="dk1"/>
                </a:solidFill>
                <a:latin typeface="Calibri"/>
                <a:ea typeface="Calibri"/>
                <a:cs typeface="Calibri"/>
                <a:sym typeface="Calibri"/>
              </a:rPr>
              <a:t>: Multi-task classifier for Label 1 (abuse) &amp; Label 3 (explicit).</a:t>
            </a:r>
            <a:endParaRPr sz="1791">
              <a:solidFill>
                <a:schemeClr val="dk1"/>
              </a:solidFill>
              <a:latin typeface="Calibri"/>
              <a:ea typeface="Calibri"/>
              <a:cs typeface="Calibri"/>
              <a:sym typeface="Calibri"/>
            </a:endParaRPr>
          </a:p>
          <a:p>
            <a:pPr indent="457200" lvl="0" marL="457200" marR="0" rtl="0" algn="l">
              <a:lnSpc>
                <a:spcPct val="90000"/>
              </a:lnSpc>
              <a:spcBef>
                <a:spcPts val="0"/>
              </a:spcBef>
              <a:spcAft>
                <a:spcPts val="0"/>
              </a:spcAft>
              <a:buClr>
                <a:srgbClr val="000000"/>
              </a:buClr>
              <a:buSzPts val="2800"/>
              <a:buFont typeface="Arial"/>
              <a:buNone/>
            </a:pPr>
            <a:r>
              <a:rPr lang="en-US" sz="1791">
                <a:solidFill>
                  <a:schemeClr val="dk1"/>
                </a:solidFill>
                <a:latin typeface="Calibri"/>
                <a:ea typeface="Calibri"/>
                <a:cs typeface="Calibri"/>
                <a:sym typeface="Calibri"/>
              </a:rPr>
              <a:t>Used overlapping samples (especially for Hindi).</a:t>
            </a:r>
            <a:endParaRPr sz="1791">
              <a:solidFill>
                <a:schemeClr val="dk1"/>
              </a:solidFill>
              <a:latin typeface="Calibri"/>
              <a:ea typeface="Calibri"/>
              <a:cs typeface="Calibri"/>
              <a:sym typeface="Calibri"/>
            </a:endParaRPr>
          </a:p>
          <a:p>
            <a:pPr indent="457200" lvl="0" marL="457200" marR="0" rtl="0" algn="l">
              <a:lnSpc>
                <a:spcPct val="90000"/>
              </a:lnSpc>
              <a:spcBef>
                <a:spcPts val="0"/>
              </a:spcBef>
              <a:spcAft>
                <a:spcPts val="0"/>
              </a:spcAft>
              <a:buClr>
                <a:srgbClr val="000000"/>
              </a:buClr>
              <a:buSzPts val="2800"/>
              <a:buFont typeface="Arial"/>
              <a:buNone/>
            </a:pPr>
            <a:r>
              <a:t/>
            </a:r>
            <a:endParaRPr sz="1791">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Arial"/>
              <a:buNone/>
            </a:pPr>
            <a:r>
              <a:rPr b="1" lang="en-US" sz="1791">
                <a:solidFill>
                  <a:schemeClr val="dk1"/>
                </a:solidFill>
                <a:latin typeface="Calibri"/>
                <a:ea typeface="Calibri"/>
                <a:cs typeface="Calibri"/>
                <a:sym typeface="Calibri"/>
              </a:rPr>
              <a:t>Models :</a:t>
            </a:r>
            <a:endParaRPr b="1" sz="1791">
              <a:solidFill>
                <a:schemeClr val="dk1"/>
              </a:solidFill>
              <a:latin typeface="Calibri"/>
              <a:ea typeface="Calibri"/>
              <a:cs typeface="Calibri"/>
              <a:sym typeface="Calibri"/>
            </a:endParaRPr>
          </a:p>
          <a:p>
            <a:pPr indent="-345736" lvl="1" marL="914400" rtl="0" algn="l">
              <a:lnSpc>
                <a:spcPct val="90000"/>
              </a:lnSpc>
              <a:spcBef>
                <a:spcPts val="0"/>
              </a:spcBef>
              <a:spcAft>
                <a:spcPts val="0"/>
              </a:spcAft>
              <a:buClr>
                <a:schemeClr val="dk1"/>
              </a:buClr>
              <a:buSzPts val="1845"/>
              <a:buFont typeface="Noto Sans Symbols"/>
              <a:buChar char="▪"/>
            </a:pPr>
            <a:r>
              <a:rPr b="1" lang="en-US" sz="1844">
                <a:solidFill>
                  <a:schemeClr val="dk1"/>
                </a:solidFill>
                <a:latin typeface="Calibri"/>
                <a:ea typeface="Calibri"/>
                <a:cs typeface="Calibri"/>
                <a:sym typeface="Calibri"/>
              </a:rPr>
              <a:t>XLM-RoBERTa Fine Tuned</a:t>
            </a:r>
            <a:r>
              <a:rPr lang="en-US" sz="1844">
                <a:solidFill>
                  <a:schemeClr val="dk1"/>
                </a:solidFill>
                <a:latin typeface="Calibri"/>
                <a:ea typeface="Calibri"/>
                <a:cs typeface="Calibri"/>
                <a:sym typeface="Calibri"/>
              </a:rPr>
              <a:t> – End-to-end transformer model.</a:t>
            </a:r>
            <a:endParaRPr sz="1844">
              <a:solidFill>
                <a:schemeClr val="dk1"/>
              </a:solidFill>
              <a:latin typeface="Calibri"/>
              <a:ea typeface="Calibri"/>
              <a:cs typeface="Calibri"/>
              <a:sym typeface="Calibri"/>
            </a:endParaRPr>
          </a:p>
          <a:p>
            <a:pPr indent="0" lvl="0" marL="0" rtl="0" algn="l">
              <a:lnSpc>
                <a:spcPct val="90000"/>
              </a:lnSpc>
              <a:spcBef>
                <a:spcPts val="0"/>
              </a:spcBef>
              <a:spcAft>
                <a:spcPts val="0"/>
              </a:spcAft>
              <a:buClr>
                <a:schemeClr val="dk1"/>
              </a:buClr>
              <a:buSzPts val="1100"/>
              <a:buFont typeface="Arial"/>
              <a:buNone/>
            </a:pPr>
            <a:r>
              <a:t/>
            </a:r>
            <a:endParaRPr sz="1844">
              <a:solidFill>
                <a:schemeClr val="dk1"/>
              </a:solidFill>
              <a:latin typeface="Calibri"/>
              <a:ea typeface="Calibri"/>
              <a:cs typeface="Calibri"/>
              <a:sym typeface="Calibri"/>
            </a:endParaRPr>
          </a:p>
          <a:p>
            <a:pPr indent="-345736" lvl="1" marL="914400" rtl="0" algn="l">
              <a:lnSpc>
                <a:spcPct val="90000"/>
              </a:lnSpc>
              <a:spcBef>
                <a:spcPts val="0"/>
              </a:spcBef>
              <a:spcAft>
                <a:spcPts val="0"/>
              </a:spcAft>
              <a:buClr>
                <a:schemeClr val="dk1"/>
              </a:buClr>
              <a:buSzPts val="1845"/>
              <a:buFont typeface="Noto Sans Symbols"/>
              <a:buChar char="▪"/>
            </a:pPr>
            <a:r>
              <a:rPr b="1" lang="en-US" sz="1844">
                <a:solidFill>
                  <a:schemeClr val="dk1"/>
                </a:solidFill>
                <a:latin typeface="Calibri"/>
                <a:ea typeface="Calibri"/>
                <a:cs typeface="Calibri"/>
                <a:sym typeface="Calibri"/>
              </a:rPr>
              <a:t>XLM-RoBERTa + BiLSTM</a:t>
            </a:r>
            <a:r>
              <a:rPr lang="en-US" sz="1844">
                <a:solidFill>
                  <a:schemeClr val="dk1"/>
                </a:solidFill>
                <a:latin typeface="Calibri"/>
                <a:ea typeface="Calibri"/>
                <a:cs typeface="Calibri"/>
                <a:sym typeface="Calibri"/>
              </a:rPr>
              <a:t> – Embeddings passed to BiLSTM with pooling.</a:t>
            </a:r>
            <a:endParaRPr sz="1844">
              <a:solidFill>
                <a:schemeClr val="dk1"/>
              </a:solidFill>
              <a:latin typeface="Calibri"/>
              <a:ea typeface="Calibri"/>
              <a:cs typeface="Calibri"/>
              <a:sym typeface="Calibri"/>
            </a:endParaRPr>
          </a:p>
          <a:p>
            <a:pPr indent="0" lvl="0" marL="457200" rtl="0" algn="l">
              <a:lnSpc>
                <a:spcPct val="90000"/>
              </a:lnSpc>
              <a:spcBef>
                <a:spcPts val="0"/>
              </a:spcBef>
              <a:spcAft>
                <a:spcPts val="0"/>
              </a:spcAft>
              <a:buClr>
                <a:schemeClr val="dk1"/>
              </a:buClr>
              <a:buSzPts val="1100"/>
              <a:buFont typeface="Arial"/>
              <a:buNone/>
            </a:pPr>
            <a:r>
              <a:t/>
            </a:r>
            <a:endParaRPr sz="1844">
              <a:solidFill>
                <a:schemeClr val="dk1"/>
              </a:solidFill>
              <a:latin typeface="Calibri"/>
              <a:ea typeface="Calibri"/>
              <a:cs typeface="Calibri"/>
              <a:sym typeface="Calibri"/>
            </a:endParaRPr>
          </a:p>
          <a:p>
            <a:pPr indent="-345736" lvl="1" marL="914400" rtl="0" algn="l">
              <a:lnSpc>
                <a:spcPct val="90000"/>
              </a:lnSpc>
              <a:spcBef>
                <a:spcPts val="0"/>
              </a:spcBef>
              <a:spcAft>
                <a:spcPts val="0"/>
              </a:spcAft>
              <a:buClr>
                <a:schemeClr val="dk1"/>
              </a:buClr>
              <a:buSzPts val="1845"/>
              <a:buFont typeface="Noto Sans Symbols"/>
              <a:buChar char="▪"/>
            </a:pPr>
            <a:r>
              <a:rPr b="1" lang="en-US" sz="1844">
                <a:solidFill>
                  <a:schemeClr val="dk1"/>
                </a:solidFill>
                <a:latin typeface="Calibri"/>
                <a:ea typeface="Calibri"/>
                <a:cs typeface="Calibri"/>
                <a:sym typeface="Calibri"/>
              </a:rPr>
              <a:t>XLM-RoBERTa + CNN</a:t>
            </a:r>
            <a:r>
              <a:rPr lang="en-US" sz="1844">
                <a:solidFill>
                  <a:schemeClr val="dk1"/>
                </a:solidFill>
                <a:latin typeface="Calibri"/>
                <a:ea typeface="Calibri"/>
                <a:cs typeface="Calibri"/>
                <a:sym typeface="Calibri"/>
              </a:rPr>
              <a:t> – Embeddings passed to CNN layers with pooling.</a:t>
            </a:r>
            <a:endParaRPr sz="1844">
              <a:solidFill>
                <a:schemeClr val="dk1"/>
              </a:solidFill>
              <a:latin typeface="Calibri"/>
              <a:ea typeface="Calibri"/>
              <a:cs typeface="Calibri"/>
              <a:sym typeface="Calibri"/>
            </a:endParaRPr>
          </a:p>
          <a:p>
            <a:pPr indent="0" lvl="0" marL="457200" rtl="0" algn="l">
              <a:lnSpc>
                <a:spcPct val="90000"/>
              </a:lnSpc>
              <a:spcBef>
                <a:spcPts val="1000"/>
              </a:spcBef>
              <a:spcAft>
                <a:spcPts val="0"/>
              </a:spcAft>
              <a:buClr>
                <a:schemeClr val="dk1"/>
              </a:buClr>
              <a:buSzPts val="1100"/>
              <a:buFont typeface="Arial"/>
              <a:buNone/>
            </a:pPr>
            <a:r>
              <a:t/>
            </a:r>
            <a:endParaRPr sz="1701">
              <a:solidFill>
                <a:srgbClr val="3F3F3F"/>
              </a:solidFill>
              <a:latin typeface="Calibri"/>
              <a:ea typeface="Calibri"/>
              <a:cs typeface="Calibri"/>
              <a:sym typeface="Calibri"/>
            </a:endParaRPr>
          </a:p>
          <a:p>
            <a:pPr indent="-345736" lvl="1" marL="914400" rtl="0" algn="l">
              <a:lnSpc>
                <a:spcPct val="90000"/>
              </a:lnSpc>
              <a:spcBef>
                <a:spcPts val="0"/>
              </a:spcBef>
              <a:spcAft>
                <a:spcPts val="0"/>
              </a:spcAft>
              <a:buClr>
                <a:schemeClr val="dk1"/>
              </a:buClr>
              <a:buSzPts val="1845"/>
              <a:buFont typeface="Noto Sans Symbols"/>
              <a:buChar char="▪"/>
            </a:pPr>
            <a:r>
              <a:rPr b="1" lang="en-US" sz="1844">
                <a:solidFill>
                  <a:schemeClr val="dk1"/>
                </a:solidFill>
                <a:latin typeface="Calibri"/>
                <a:ea typeface="Calibri"/>
                <a:cs typeface="Calibri"/>
                <a:sym typeface="Calibri"/>
              </a:rPr>
              <a:t>XLM-RoBERTa + BiLSTM + CNN</a:t>
            </a:r>
            <a:r>
              <a:rPr lang="en-US" sz="1844">
                <a:solidFill>
                  <a:schemeClr val="dk1"/>
                </a:solidFill>
                <a:latin typeface="Calibri"/>
                <a:ea typeface="Calibri"/>
                <a:cs typeface="Calibri"/>
                <a:sym typeface="Calibri"/>
              </a:rPr>
              <a:t> – Embeddings passed to BiLSTM and then CNN layers with pooling.</a:t>
            </a:r>
            <a:endParaRPr sz="1844">
              <a:solidFill>
                <a:schemeClr val="dk1"/>
              </a:solidFill>
              <a:latin typeface="Calibri"/>
              <a:ea typeface="Calibri"/>
              <a:cs typeface="Calibri"/>
              <a:sym typeface="Calibri"/>
            </a:endParaRPr>
          </a:p>
          <a:p>
            <a:pPr indent="0" lvl="0" marL="0" marR="0" rtl="0" algn="l">
              <a:lnSpc>
                <a:spcPct val="90000"/>
              </a:lnSpc>
              <a:spcBef>
                <a:spcPts val="0"/>
              </a:spcBef>
              <a:spcAft>
                <a:spcPts val="0"/>
              </a:spcAft>
              <a:buClr>
                <a:srgbClr val="000000"/>
              </a:buClr>
              <a:buSzPts val="2800"/>
              <a:buFont typeface="Arial"/>
              <a:buNone/>
            </a:pPr>
            <a:r>
              <a:t/>
            </a:r>
            <a:endParaRPr sz="2942">
              <a:solidFill>
                <a:schemeClr val="dk1"/>
              </a:solidFill>
              <a:latin typeface="Calibri"/>
              <a:ea typeface="Calibri"/>
              <a:cs typeface="Calibri"/>
              <a:sym typeface="Calibri"/>
            </a:endParaRPr>
          </a:p>
          <a:p>
            <a:pPr indent="457200" lvl="0" marL="0" marR="0" rtl="0" algn="l">
              <a:lnSpc>
                <a:spcPct val="90000"/>
              </a:lnSpc>
              <a:spcBef>
                <a:spcPts val="0"/>
              </a:spcBef>
              <a:spcAft>
                <a:spcPts val="0"/>
              </a:spcAft>
              <a:buClr>
                <a:srgbClr val="000000"/>
              </a:buClr>
              <a:buSzPts val="2800"/>
              <a:buFont typeface="Arial"/>
              <a:buNone/>
            </a:pPr>
            <a:r>
              <a:t/>
            </a:r>
            <a:endParaRPr sz="2942">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4eced1f5f7_2_14"/>
          <p:cNvSpPr txBox="1"/>
          <p:nvPr>
            <p:ph type="title"/>
          </p:nvPr>
        </p:nvSpPr>
        <p:spPr>
          <a:xfrm>
            <a:off x="914402" y="319314"/>
            <a:ext cx="9129600" cy="6714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1" lang="en-US"/>
              <a:t>Model Architectures </a:t>
            </a:r>
            <a:endParaRPr b="1"/>
          </a:p>
        </p:txBody>
      </p:sp>
      <p:sp>
        <p:nvSpPr>
          <p:cNvPr id="155" name="Google Shape;155;g34eced1f5f7_2_14"/>
          <p:cNvSpPr txBox="1"/>
          <p:nvPr>
            <p:ph idx="1" type="body"/>
          </p:nvPr>
        </p:nvSpPr>
        <p:spPr>
          <a:xfrm>
            <a:off x="914400" y="1196975"/>
            <a:ext cx="10363200" cy="5797200"/>
          </a:xfrm>
          <a:prstGeom prst="rect">
            <a:avLst/>
          </a:prstGeom>
        </p:spPr>
        <p:txBody>
          <a:bodyPr anchorCtr="0" anchor="t" bIns="45700" lIns="91425" spcFirstLastPara="1" rIns="91425" wrap="square" tIns="45700">
            <a:normAutofit/>
          </a:bodyPr>
          <a:lstStyle/>
          <a:p>
            <a:pPr indent="-406400" lvl="0" marL="457200" rtl="0" algn="l">
              <a:spcBef>
                <a:spcPts val="1000"/>
              </a:spcBef>
              <a:spcAft>
                <a:spcPts val="0"/>
              </a:spcAft>
              <a:buClr>
                <a:schemeClr val="dk1"/>
              </a:buClr>
              <a:buSzPts val="2800"/>
              <a:buChar char="▪"/>
            </a:pPr>
            <a:r>
              <a:rPr lang="en-US">
                <a:solidFill>
                  <a:schemeClr val="dk1"/>
                </a:solidFill>
              </a:rPr>
              <a:t>XLM-RoBERTa + CNN</a:t>
            </a:r>
            <a:endParaRPr>
              <a:solidFill>
                <a:schemeClr val="dk1"/>
              </a:solidFill>
            </a:endParaRPr>
          </a:p>
          <a:p>
            <a:pPr indent="0" lvl="0" marL="457200" rtl="0" algn="l">
              <a:spcBef>
                <a:spcPts val="1000"/>
              </a:spcBef>
              <a:spcAft>
                <a:spcPts val="0"/>
              </a:spcAft>
              <a:buNone/>
            </a:pPr>
            <a:r>
              <a:rPr lang="en-US" sz="2000">
                <a:solidFill>
                  <a:schemeClr val="dk1"/>
                </a:solidFill>
              </a:rPr>
              <a:t>With pretrained XLM-RoBERTa, the model produces contextualized embeddings, which are passed into two 1D convolutional layers for extracting local n-gram features. These are pooled adaptively with both max and average strategies, concatenated, and then layer-normalized. The resultant representation is passed into fully connected layers with dropout, finally producing classification logits for abusive content detection. This method seamlessly combines the transformer's global context with CNN's capacity for recognizing localized linguistic patterns.</a:t>
            </a:r>
            <a:endParaRPr sz="2000">
              <a:solidFill>
                <a:schemeClr val="dk1"/>
              </a:solidFill>
            </a:endParaRPr>
          </a:p>
          <a:p>
            <a:pPr indent="0" lvl="0" marL="457200" rtl="0" algn="l">
              <a:spcBef>
                <a:spcPts val="1000"/>
              </a:spcBef>
              <a:spcAft>
                <a:spcPts val="0"/>
              </a:spcAft>
              <a:buNone/>
            </a:pPr>
            <a:r>
              <a:t/>
            </a:r>
            <a:endParaRPr sz="1900">
              <a:solidFill>
                <a:schemeClr val="dk1"/>
              </a:solidFill>
            </a:endParaRPr>
          </a:p>
          <a:p>
            <a:pPr indent="-406400" lvl="0" marL="457200" rtl="0" algn="l">
              <a:spcBef>
                <a:spcPts val="1000"/>
              </a:spcBef>
              <a:spcAft>
                <a:spcPts val="0"/>
              </a:spcAft>
              <a:buClr>
                <a:schemeClr val="dk1"/>
              </a:buClr>
              <a:buSzPts val="2800"/>
              <a:buChar char="▪"/>
            </a:pPr>
            <a:r>
              <a:rPr lang="en-US">
                <a:solidFill>
                  <a:schemeClr val="dk1"/>
                </a:solidFill>
              </a:rPr>
              <a:t>XLM-RoBERTa + BiLSTM</a:t>
            </a:r>
            <a:endParaRPr>
              <a:solidFill>
                <a:schemeClr val="dk1"/>
              </a:solidFill>
            </a:endParaRPr>
          </a:p>
          <a:p>
            <a:pPr indent="0" lvl="0" marL="457200" rtl="0" algn="l">
              <a:spcBef>
                <a:spcPts val="1000"/>
              </a:spcBef>
              <a:spcAft>
                <a:spcPts val="0"/>
              </a:spcAft>
              <a:buNone/>
            </a:pPr>
            <a:r>
              <a:rPr lang="en-US" sz="2000">
                <a:solidFill>
                  <a:schemeClr val="dk1"/>
                </a:solidFill>
              </a:rPr>
              <a:t>In this strategy, embeddings from XLM-RoBERTa-base encode rich contextual information prior to being fed into a Bidirectional LSTM. The LSTM extracts sequential dependencies in both directions, and global average pooling reduces the sequence to a fixed-size vector. This vector is normalized and passed through dense layers with ReLU activation and dropout to output final logits for binary classification. The architecture uses temporal dynamics to augment recognition of subtle abusive cues.</a:t>
            </a:r>
            <a:endParaRPr sz="2000">
              <a:solidFill>
                <a:schemeClr val="dk1"/>
              </a:solidFill>
            </a:endParaRPr>
          </a:p>
          <a:p>
            <a:pPr indent="0" lvl="0" marL="0" rtl="0" algn="l">
              <a:spcBef>
                <a:spcPts val="1000"/>
              </a:spcBef>
              <a:spcAft>
                <a:spcPts val="0"/>
              </a:spcAft>
              <a:buNone/>
            </a:pPr>
            <a:r>
              <a:t/>
            </a:r>
            <a:endParaRPr sz="20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g30e3487e042_2_7"/>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DACA7"/>
              </a:buClr>
              <a:buSzPts val="3200"/>
              <a:buFont typeface="Quattrocento Sans"/>
              <a:buNone/>
            </a:pPr>
            <a:r>
              <a:rPr b="1" lang="en-US" sz="4000"/>
              <a:t>Dataset and Experimental Setup</a:t>
            </a:r>
            <a:endParaRPr b="1"/>
          </a:p>
        </p:txBody>
      </p:sp>
      <p:sp>
        <p:nvSpPr>
          <p:cNvPr id="161" name="Google Shape;161;g30e3487e042_2_7"/>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62" name="Google Shape;162;g30e3487e042_2_7"/>
          <p:cNvSpPr txBox="1"/>
          <p:nvPr/>
        </p:nvSpPr>
        <p:spPr>
          <a:xfrm>
            <a:off x="698850" y="1126500"/>
            <a:ext cx="4422300" cy="23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Dataset Overview</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Total Posts:</a:t>
            </a:r>
            <a:r>
              <a:rPr lang="en-US">
                <a:solidFill>
                  <a:schemeClr val="dk1"/>
                </a:solidFill>
              </a:rPr>
              <a:t> 23,266</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Languages Covered:</a:t>
            </a:r>
            <a:br>
              <a:rPr b="1" lang="en-US">
                <a:solidFill>
                  <a:schemeClr val="dk1"/>
                </a:solidFill>
              </a:rPr>
            </a:b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rPr>
              <a:t>English:</a:t>
            </a:r>
            <a:r>
              <a:rPr lang="en-US">
                <a:solidFill>
                  <a:schemeClr val="dk1"/>
                </a:solidFill>
              </a:rPr>
              <a:t> 7,638 posts</a:t>
            </a:r>
            <a:br>
              <a:rPr lang="en-US">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rPr>
              <a:t>Hindi:</a:t>
            </a:r>
            <a:r>
              <a:rPr lang="en-US">
                <a:solidFill>
                  <a:schemeClr val="dk1"/>
                </a:solidFill>
              </a:rPr>
              <a:t> 7,714 posts</a:t>
            </a:r>
            <a:br>
              <a:rPr lang="en-US">
                <a:solidFill>
                  <a:schemeClr val="dk1"/>
                </a:solidFill>
              </a:rPr>
            </a:br>
            <a:endParaRPr>
              <a:solidFill>
                <a:schemeClr val="dk1"/>
              </a:solidFill>
            </a:endParaRPr>
          </a:p>
          <a:p>
            <a:pPr indent="-317500" lvl="1" marL="914400" rtl="0" algn="l">
              <a:lnSpc>
                <a:spcPct val="115000"/>
              </a:lnSpc>
              <a:spcBef>
                <a:spcPts val="0"/>
              </a:spcBef>
              <a:spcAft>
                <a:spcPts val="0"/>
              </a:spcAft>
              <a:buClr>
                <a:schemeClr val="dk1"/>
              </a:buClr>
              <a:buSzPts val="1400"/>
              <a:buChar char="○"/>
            </a:pPr>
            <a:r>
              <a:rPr b="1" lang="en-US">
                <a:solidFill>
                  <a:schemeClr val="dk1"/>
                </a:solidFill>
              </a:rPr>
              <a:t>Tamil:</a:t>
            </a:r>
            <a:r>
              <a:rPr lang="en-US">
                <a:solidFill>
                  <a:schemeClr val="dk1"/>
                </a:solidFill>
              </a:rPr>
              <a:t> 7,914 posts</a:t>
            </a:r>
            <a:endParaRPr>
              <a:solidFill>
                <a:schemeClr val="dk1"/>
              </a:solidFill>
            </a:endParaRPr>
          </a:p>
          <a:p>
            <a:pPr indent="0" lvl="0" marL="0" marR="0" rtl="0" algn="l">
              <a:lnSpc>
                <a:spcPct val="100000"/>
              </a:lnSpc>
              <a:spcBef>
                <a:spcPts val="1200"/>
              </a:spcBef>
              <a:spcAft>
                <a:spcPts val="0"/>
              </a:spcAft>
              <a:buClr>
                <a:srgbClr val="000000"/>
              </a:buClr>
              <a:buSzPts val="2800"/>
              <a:buFont typeface="Arial"/>
              <a:buNone/>
            </a:pPr>
            <a:r>
              <a:t/>
            </a:r>
            <a:endParaRPr sz="3100">
              <a:solidFill>
                <a:srgbClr val="3F3F3F"/>
              </a:solidFill>
              <a:latin typeface="Calibri"/>
              <a:ea typeface="Calibri"/>
              <a:cs typeface="Calibri"/>
              <a:sym typeface="Calibri"/>
            </a:endParaRPr>
          </a:p>
        </p:txBody>
      </p:sp>
      <p:sp>
        <p:nvSpPr>
          <p:cNvPr id="163" name="Google Shape;163;g30e3487e042_2_7"/>
          <p:cNvSpPr txBox="1"/>
          <p:nvPr/>
        </p:nvSpPr>
        <p:spPr>
          <a:xfrm>
            <a:off x="800350" y="4138000"/>
            <a:ext cx="4929600" cy="2302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Annotation Labels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Label 1:</a:t>
            </a:r>
            <a:r>
              <a:rPr lang="en-US">
                <a:solidFill>
                  <a:schemeClr val="dk1"/>
                </a:solidFill>
              </a:rPr>
              <a:t> Abuse not directed at a marginalized person</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Label 2:</a:t>
            </a:r>
            <a:r>
              <a:rPr lang="en-US">
                <a:solidFill>
                  <a:schemeClr val="dk1"/>
                </a:solidFill>
              </a:rPr>
              <a:t> Abuse when directed at a marginalized person</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Label 3:</a:t>
            </a:r>
            <a:r>
              <a:rPr lang="en-US">
                <a:solidFill>
                  <a:schemeClr val="dk1"/>
                </a:solidFill>
              </a:rPr>
              <a:t> Explicit or aggressive content</a:t>
            </a:r>
            <a:br>
              <a:rPr lang="en-US">
                <a:solidFill>
                  <a:schemeClr val="dk1"/>
                </a:solidFill>
              </a:rPr>
            </a:br>
            <a:endParaRPr sz="3100">
              <a:solidFill>
                <a:srgbClr val="3F3F3F"/>
              </a:solidFill>
              <a:latin typeface="Calibri"/>
              <a:ea typeface="Calibri"/>
              <a:cs typeface="Calibri"/>
              <a:sym typeface="Calibri"/>
            </a:endParaRPr>
          </a:p>
        </p:txBody>
      </p:sp>
      <p:sp>
        <p:nvSpPr>
          <p:cNvPr id="164" name="Google Shape;164;g30e3487e042_2_7"/>
          <p:cNvSpPr txBox="1"/>
          <p:nvPr/>
        </p:nvSpPr>
        <p:spPr>
          <a:xfrm>
            <a:off x="6179450" y="4013300"/>
            <a:ext cx="5611200" cy="2728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1"/>
                </a:solidFill>
              </a:rPr>
              <a:t>Experimental Setup</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b="1" lang="en-US">
                <a:solidFill>
                  <a:schemeClr val="dk1"/>
                </a:solidFill>
              </a:rPr>
              <a:t>Training:</a:t>
            </a:r>
            <a:r>
              <a:rPr lang="en-US">
                <a:solidFill>
                  <a:schemeClr val="dk1"/>
                </a:solidFill>
              </a:rPr>
              <a:t> Finetuned on task-specific data</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Evaluation Metric:</a:t>
            </a:r>
            <a:r>
              <a:rPr lang="en-US">
                <a:solidFill>
                  <a:schemeClr val="dk1"/>
                </a:solidFill>
              </a:rPr>
              <a:t> Macro Average F1 Score</a:t>
            </a:r>
            <a:br>
              <a:rPr lang="en-US">
                <a:solidFill>
                  <a:schemeClr val="dk1"/>
                </a:solidFill>
              </a:rPr>
            </a:b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b="1" lang="en-US">
                <a:solidFill>
                  <a:schemeClr val="dk1"/>
                </a:solidFill>
              </a:rPr>
              <a:t>Models Used:</a:t>
            </a:r>
            <a:br>
              <a:rPr b="1" lang="en-US">
                <a:solidFill>
                  <a:schemeClr val="dk1"/>
                </a:solidFill>
              </a:rPr>
            </a:br>
            <a:endParaRPr b="1">
              <a:solidFill>
                <a:schemeClr val="dk1"/>
              </a:solidFill>
            </a:endParaRPr>
          </a:p>
          <a:p>
            <a:pPr indent="-317500" lvl="1" marL="914400" rtl="0" algn="l">
              <a:lnSpc>
                <a:spcPct val="115000"/>
              </a:lnSpc>
              <a:spcBef>
                <a:spcPts val="0"/>
              </a:spcBef>
              <a:spcAft>
                <a:spcPts val="0"/>
              </a:spcAft>
              <a:buClr>
                <a:schemeClr val="dk1"/>
              </a:buClr>
              <a:buSzPts val="1400"/>
              <a:buChar char="○"/>
            </a:pPr>
            <a:r>
              <a:rPr lang="en-US">
                <a:solidFill>
                  <a:schemeClr val="dk1"/>
                </a:solidFill>
              </a:rPr>
              <a:t>XLM-RoBERTa, XLM-RoBERTa + CNN, XLM-RoBERTa + BiLSTM &amp; XLM + BiLSTM + CNN</a:t>
            </a:r>
            <a:endParaRPr>
              <a:solidFill>
                <a:schemeClr val="dk1"/>
              </a:solidFill>
            </a:endParaRPr>
          </a:p>
          <a:p>
            <a:pPr indent="0" lvl="0" marL="0" rtl="0" algn="l">
              <a:spcBef>
                <a:spcPts val="1200"/>
              </a:spcBef>
              <a:spcAft>
                <a:spcPts val="0"/>
              </a:spcAft>
              <a:buNone/>
            </a:pPr>
            <a:r>
              <a:t/>
            </a:r>
            <a:endParaRPr sz="3100">
              <a:solidFill>
                <a:srgbClr val="3F3F3F"/>
              </a:solidFill>
              <a:latin typeface="Calibri"/>
              <a:ea typeface="Calibri"/>
              <a:cs typeface="Calibri"/>
              <a:sym typeface="Calibri"/>
            </a:endParaRPr>
          </a:p>
        </p:txBody>
      </p:sp>
      <p:graphicFrame>
        <p:nvGraphicFramePr>
          <p:cNvPr id="165" name="Google Shape;165;g30e3487e042_2_7"/>
          <p:cNvGraphicFramePr/>
          <p:nvPr/>
        </p:nvGraphicFramePr>
        <p:xfrm>
          <a:off x="4345275" y="1275100"/>
          <a:ext cx="3000000" cy="3000000"/>
        </p:xfrm>
        <a:graphic>
          <a:graphicData uri="http://schemas.openxmlformats.org/drawingml/2006/table">
            <a:tbl>
              <a:tblPr>
                <a:noFill/>
                <a:tableStyleId>{CF85AEAC-5876-42B6-900A-F8C2A7382F88}</a:tableStyleId>
              </a:tblPr>
              <a:tblGrid>
                <a:gridCol w="2273900"/>
                <a:gridCol w="2273900"/>
                <a:gridCol w="2273900"/>
              </a:tblGrid>
              <a:tr h="682200">
                <a:tc>
                  <a:txBody>
                    <a:bodyPr/>
                    <a:lstStyle/>
                    <a:p>
                      <a:pPr indent="0" lvl="0" marL="0" rtl="0" algn="l">
                        <a:spcBef>
                          <a:spcPts val="0"/>
                        </a:spcBef>
                        <a:spcAft>
                          <a:spcPts val="0"/>
                        </a:spcAft>
                        <a:buNone/>
                      </a:pPr>
                      <a:r>
                        <a:rPr lang="en-US"/>
                        <a:t>Language</a:t>
                      </a:r>
                      <a:endParaRPr/>
                    </a:p>
                  </a:txBody>
                  <a:tcPr marT="91425" marB="91425" marR="91425" marL="91425"/>
                </a:tc>
                <a:tc>
                  <a:txBody>
                    <a:bodyPr/>
                    <a:lstStyle/>
                    <a:p>
                      <a:pPr indent="0" lvl="0" marL="0" rtl="0" algn="l">
                        <a:spcBef>
                          <a:spcPts val="0"/>
                        </a:spcBef>
                        <a:spcAft>
                          <a:spcPts val="0"/>
                        </a:spcAft>
                        <a:buNone/>
                      </a:pPr>
                      <a:r>
                        <a:rPr lang="en-US"/>
                        <a:t>Train</a:t>
                      </a:r>
                      <a:endParaRPr/>
                    </a:p>
                  </a:txBody>
                  <a:tcPr marT="91425" marB="91425" marR="91425" marL="91425"/>
                </a:tc>
                <a:tc>
                  <a:txBody>
                    <a:bodyPr/>
                    <a:lstStyle/>
                    <a:p>
                      <a:pPr indent="0" lvl="0" marL="0" rtl="0" algn="l">
                        <a:spcBef>
                          <a:spcPts val="0"/>
                        </a:spcBef>
                        <a:spcAft>
                          <a:spcPts val="0"/>
                        </a:spcAft>
                        <a:buNone/>
                      </a:pPr>
                      <a:r>
                        <a:rPr lang="en-US"/>
                        <a:t>Test</a:t>
                      </a:r>
                      <a:endParaRPr/>
                    </a:p>
                  </a:txBody>
                  <a:tcPr marT="91425" marB="91425" marR="91425" marL="91425"/>
                </a:tc>
              </a:tr>
              <a:tr h="682200">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English</a:t>
                      </a:r>
                      <a:endParaRPr/>
                    </a:p>
                  </a:txBody>
                  <a:tcPr marT="91425" marB="91425" marR="91425" marL="91425"/>
                </a:tc>
                <a:tc>
                  <a:txBody>
                    <a:bodyPr/>
                    <a:lstStyle/>
                    <a:p>
                      <a:pPr indent="0" lvl="0" marL="0" rtl="0" algn="l">
                        <a:spcBef>
                          <a:spcPts val="0"/>
                        </a:spcBef>
                        <a:spcAft>
                          <a:spcPts val="0"/>
                        </a:spcAft>
                        <a:buNone/>
                      </a:pPr>
                      <a:r>
                        <a:rPr lang="en-US"/>
                        <a:t>6531</a:t>
                      </a:r>
                      <a:endParaRPr/>
                    </a:p>
                  </a:txBody>
                  <a:tcPr marT="91425" marB="91425" marR="91425" marL="91425"/>
                </a:tc>
                <a:tc>
                  <a:txBody>
                    <a:bodyPr/>
                    <a:lstStyle/>
                    <a:p>
                      <a:pPr indent="0" lvl="0" marL="0" rtl="0" algn="l">
                        <a:spcBef>
                          <a:spcPts val="0"/>
                        </a:spcBef>
                        <a:spcAft>
                          <a:spcPts val="0"/>
                        </a:spcAft>
                        <a:buNone/>
                      </a:pPr>
                      <a:r>
                        <a:rPr lang="en-US"/>
                        <a:t>1107</a:t>
                      </a:r>
                      <a:endParaRPr/>
                    </a:p>
                  </a:txBody>
                  <a:tcPr marT="91425" marB="91425" marR="91425" marL="91425"/>
                </a:tc>
              </a:tr>
              <a:tr h="682200">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Hindi</a:t>
                      </a:r>
                      <a:endParaRPr/>
                    </a:p>
                  </a:txBody>
                  <a:tcPr marT="91425" marB="91425" marR="91425" marL="91425"/>
                </a:tc>
                <a:tc>
                  <a:txBody>
                    <a:bodyPr/>
                    <a:lstStyle/>
                    <a:p>
                      <a:pPr indent="0" lvl="0" marL="0" rtl="0" algn="l">
                        <a:spcBef>
                          <a:spcPts val="0"/>
                        </a:spcBef>
                        <a:spcAft>
                          <a:spcPts val="0"/>
                        </a:spcAft>
                        <a:buNone/>
                      </a:pPr>
                      <a:r>
                        <a:rPr lang="en-US"/>
                        <a:t>6197</a:t>
                      </a:r>
                      <a:endParaRPr/>
                    </a:p>
                  </a:txBody>
                  <a:tcPr marT="91425" marB="91425" marR="91425" marL="91425"/>
                </a:tc>
                <a:tc>
                  <a:txBody>
                    <a:bodyPr/>
                    <a:lstStyle/>
                    <a:p>
                      <a:pPr indent="0" lvl="0" marL="0" rtl="0" algn="l">
                        <a:spcBef>
                          <a:spcPts val="0"/>
                        </a:spcBef>
                        <a:spcAft>
                          <a:spcPts val="0"/>
                        </a:spcAft>
                        <a:buNone/>
                      </a:pPr>
                      <a:r>
                        <a:rPr lang="en-US"/>
                        <a:t>1516</a:t>
                      </a:r>
                      <a:endParaRPr/>
                    </a:p>
                  </a:txBody>
                  <a:tcPr marT="91425" marB="91425" marR="91425" marL="91425"/>
                </a:tc>
              </a:tr>
              <a:tr h="682200">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Tamil</a:t>
                      </a:r>
                      <a:endParaRPr/>
                    </a:p>
                  </a:txBody>
                  <a:tcPr marT="91425" marB="91425" marR="91425" marL="91425"/>
                </a:tc>
                <a:tc>
                  <a:txBody>
                    <a:bodyPr/>
                    <a:lstStyle/>
                    <a:p>
                      <a:pPr indent="0" lvl="0" marL="0" rtl="0" algn="l">
                        <a:spcBef>
                          <a:spcPts val="0"/>
                        </a:spcBef>
                        <a:spcAft>
                          <a:spcPts val="0"/>
                        </a:spcAft>
                        <a:buNone/>
                      </a:pPr>
                      <a:r>
                        <a:rPr lang="en-US"/>
                        <a:t>6779</a:t>
                      </a:r>
                      <a:endParaRPr/>
                    </a:p>
                  </a:txBody>
                  <a:tcPr marT="91425" marB="91425" marR="91425" marL="91425"/>
                </a:tc>
                <a:tc>
                  <a:txBody>
                    <a:bodyPr/>
                    <a:lstStyle/>
                    <a:p>
                      <a:pPr indent="0" lvl="0" marL="0" rtl="0" algn="l">
                        <a:spcBef>
                          <a:spcPts val="0"/>
                        </a:spcBef>
                        <a:spcAft>
                          <a:spcPts val="0"/>
                        </a:spcAft>
                        <a:buNone/>
                      </a:pPr>
                      <a:r>
                        <a:rPr lang="en-US"/>
                        <a:t>1135</a:t>
                      </a:r>
                      <a:endParaRPr/>
                    </a:p>
                    <a:p>
                      <a:pPr indent="0" lvl="0" marL="0" rtl="0" algn="l">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4eced1f5f7_0_31"/>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DACA7"/>
              </a:buClr>
              <a:buSzPts val="3200"/>
              <a:buFont typeface="Quattrocento Sans"/>
              <a:buNone/>
            </a:pPr>
            <a:r>
              <a:rPr b="1" lang="en-US" sz="4000"/>
              <a:t>Results</a:t>
            </a:r>
            <a:endParaRPr b="1"/>
          </a:p>
        </p:txBody>
      </p:sp>
      <p:sp>
        <p:nvSpPr>
          <p:cNvPr id="171" name="Google Shape;171;g34eced1f5f7_0_31"/>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graphicFrame>
        <p:nvGraphicFramePr>
          <p:cNvPr id="172" name="Google Shape;172;g34eced1f5f7_0_31"/>
          <p:cNvGraphicFramePr/>
          <p:nvPr/>
        </p:nvGraphicFramePr>
        <p:xfrm>
          <a:off x="247450" y="1250250"/>
          <a:ext cx="3000000" cy="3000000"/>
        </p:xfrm>
        <a:graphic>
          <a:graphicData uri="http://schemas.openxmlformats.org/drawingml/2006/table">
            <a:tbl>
              <a:tblPr>
                <a:noFill/>
                <a:tableStyleId>{CF85AEAC-5876-42B6-900A-F8C2A7382F88}</a:tableStyleId>
              </a:tblPr>
              <a:tblGrid>
                <a:gridCol w="1134400"/>
                <a:gridCol w="1134400"/>
                <a:gridCol w="1134400"/>
                <a:gridCol w="1134400"/>
                <a:gridCol w="1134400"/>
              </a:tblGrid>
              <a:tr h="571575">
                <a:tc>
                  <a:txBody>
                    <a:bodyPr/>
                    <a:lstStyle/>
                    <a:p>
                      <a:pPr indent="0" lvl="0" marL="0" rtl="0" algn="l">
                        <a:spcBef>
                          <a:spcPts val="0"/>
                        </a:spcBef>
                        <a:spcAft>
                          <a:spcPts val="0"/>
                        </a:spcAft>
                        <a:buNone/>
                      </a:pPr>
                      <a:r>
                        <a:rPr b="1" lang="en-US"/>
                        <a:t>Language</a:t>
                      </a:r>
                      <a:endParaRPr b="1"/>
                    </a:p>
                  </a:txBody>
                  <a:tcPr marT="91425" marB="91425" marR="91425" marL="91425"/>
                </a:tc>
                <a:tc>
                  <a:txBody>
                    <a:bodyPr/>
                    <a:lstStyle/>
                    <a:p>
                      <a:pPr indent="0" lvl="0" marL="0" rtl="0" algn="l">
                        <a:spcBef>
                          <a:spcPts val="0"/>
                        </a:spcBef>
                        <a:spcAft>
                          <a:spcPts val="0"/>
                        </a:spcAft>
                        <a:buNone/>
                      </a:pPr>
                      <a:r>
                        <a:rPr b="1" lang="en-US"/>
                        <a:t>XLM-R</a:t>
                      </a:r>
                      <a:endParaRPr b="1"/>
                    </a:p>
                  </a:txBody>
                  <a:tcPr marT="91425" marB="91425" marR="91425" marL="91425"/>
                </a:tc>
                <a:tc>
                  <a:txBody>
                    <a:bodyPr/>
                    <a:lstStyle/>
                    <a:p>
                      <a:pPr indent="0" lvl="0" marL="0" rtl="0" algn="l">
                        <a:spcBef>
                          <a:spcPts val="0"/>
                        </a:spcBef>
                        <a:spcAft>
                          <a:spcPts val="0"/>
                        </a:spcAft>
                        <a:buNone/>
                      </a:pPr>
                      <a:r>
                        <a:rPr b="1" lang="en-US"/>
                        <a:t>XLM + CNN</a:t>
                      </a:r>
                      <a:endParaRPr b="1"/>
                    </a:p>
                  </a:txBody>
                  <a:tcPr marT="91425" marB="91425" marR="91425" marL="91425"/>
                </a:tc>
                <a:tc>
                  <a:txBody>
                    <a:bodyPr/>
                    <a:lstStyle/>
                    <a:p>
                      <a:pPr indent="0" lvl="0" marL="0" rtl="0" algn="l">
                        <a:spcBef>
                          <a:spcPts val="0"/>
                        </a:spcBef>
                        <a:spcAft>
                          <a:spcPts val="0"/>
                        </a:spcAft>
                        <a:buNone/>
                      </a:pPr>
                      <a:r>
                        <a:rPr b="1" lang="en-US"/>
                        <a:t>XLM + BiLSTM</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XLM + BiLSTM + CNN</a:t>
                      </a:r>
                      <a:endParaRPr b="1"/>
                    </a:p>
                  </a:txBody>
                  <a:tcPr marT="91425" marB="91425" marR="91425" marL="91425"/>
                </a:tc>
              </a:tr>
              <a:tr h="601575">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English</a:t>
                      </a:r>
                      <a:endParaRPr/>
                    </a:p>
                  </a:txBody>
                  <a:tcPr marT="91425" marB="91425" marR="91425" marL="91425"/>
                </a:tc>
                <a:tc>
                  <a:txBody>
                    <a:bodyPr/>
                    <a:lstStyle/>
                    <a:p>
                      <a:pPr indent="0" lvl="0" marL="0" rtl="0" algn="l">
                        <a:spcBef>
                          <a:spcPts val="0"/>
                        </a:spcBef>
                        <a:spcAft>
                          <a:spcPts val="0"/>
                        </a:spcAft>
                        <a:buNone/>
                      </a:pPr>
                      <a:r>
                        <a:rPr lang="en-US"/>
                        <a:t>0.7413</a:t>
                      </a:r>
                      <a:endParaRPr/>
                    </a:p>
                  </a:txBody>
                  <a:tcPr marT="91425" marB="91425" marR="91425" marL="91425"/>
                </a:tc>
                <a:tc>
                  <a:txBody>
                    <a:bodyPr/>
                    <a:lstStyle/>
                    <a:p>
                      <a:pPr indent="0" lvl="0" marL="0" rtl="0" algn="l">
                        <a:spcBef>
                          <a:spcPts val="0"/>
                        </a:spcBef>
                        <a:spcAft>
                          <a:spcPts val="0"/>
                        </a:spcAft>
                        <a:buNone/>
                      </a:pPr>
                      <a:r>
                        <a:rPr lang="en-US"/>
                        <a:t>0.7199	</a:t>
                      </a:r>
                      <a:endParaRPr/>
                    </a:p>
                  </a:txBody>
                  <a:tcPr marT="91425" marB="91425" marR="91425" marL="91425"/>
                </a:tc>
                <a:tc>
                  <a:txBody>
                    <a:bodyPr/>
                    <a:lstStyle/>
                    <a:p>
                      <a:pPr indent="0" lvl="0" marL="0" rtl="0" algn="l">
                        <a:spcBef>
                          <a:spcPts val="0"/>
                        </a:spcBef>
                        <a:spcAft>
                          <a:spcPts val="0"/>
                        </a:spcAft>
                        <a:buNone/>
                      </a:pPr>
                      <a:r>
                        <a:rPr b="1" lang="en-US"/>
                        <a:t>0.7438</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0.7285</a:t>
                      </a:r>
                      <a:endParaRPr/>
                    </a:p>
                  </a:txBody>
                  <a:tcPr marT="91425" marB="91425" marR="91425" marL="91425"/>
                </a:tc>
              </a:tr>
              <a:tr h="371525">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Hindi</a:t>
                      </a:r>
                      <a:endParaRPr/>
                    </a:p>
                  </a:txBody>
                  <a:tcPr marT="91425" marB="91425" marR="91425" marL="91425"/>
                </a:tc>
                <a:tc>
                  <a:txBody>
                    <a:bodyPr/>
                    <a:lstStyle/>
                    <a:p>
                      <a:pPr indent="0" lvl="0" marL="0" rtl="0" algn="l">
                        <a:spcBef>
                          <a:spcPts val="0"/>
                        </a:spcBef>
                        <a:spcAft>
                          <a:spcPts val="0"/>
                        </a:spcAft>
                        <a:buNone/>
                      </a:pPr>
                      <a:r>
                        <a:rPr lang="en-US"/>
                        <a:t>0.7382</a:t>
                      </a:r>
                      <a:endParaRPr/>
                    </a:p>
                  </a:txBody>
                  <a:tcPr marT="91425" marB="91425" marR="91425" marL="91425"/>
                </a:tc>
                <a:tc>
                  <a:txBody>
                    <a:bodyPr/>
                    <a:lstStyle/>
                    <a:p>
                      <a:pPr indent="0" lvl="0" marL="0" rtl="0" algn="l">
                        <a:spcBef>
                          <a:spcPts val="0"/>
                        </a:spcBef>
                        <a:spcAft>
                          <a:spcPts val="0"/>
                        </a:spcAft>
                        <a:buNone/>
                      </a:pPr>
                      <a:r>
                        <a:rPr lang="en-US"/>
                        <a:t>0.7299</a:t>
                      </a:r>
                      <a:endParaRPr/>
                    </a:p>
                  </a:txBody>
                  <a:tcPr marT="91425" marB="91425" marR="91425" marL="91425"/>
                </a:tc>
                <a:tc>
                  <a:txBody>
                    <a:bodyPr/>
                    <a:lstStyle/>
                    <a:p>
                      <a:pPr indent="0" lvl="0" marL="0" rtl="0" algn="l">
                        <a:spcBef>
                          <a:spcPts val="0"/>
                        </a:spcBef>
                        <a:spcAft>
                          <a:spcPts val="0"/>
                        </a:spcAft>
                        <a:buNone/>
                      </a:pPr>
                      <a:r>
                        <a:rPr lang="en-US"/>
                        <a:t>0.7366</a:t>
                      </a:r>
                      <a:endParaRPr/>
                    </a:p>
                  </a:txBody>
                  <a:tcPr marT="91425" marB="91425" marR="91425" marL="91425"/>
                </a:tc>
                <a:tc>
                  <a:txBody>
                    <a:bodyPr/>
                    <a:lstStyle/>
                    <a:p>
                      <a:pPr indent="0" lvl="0" marL="0" rtl="0" algn="l">
                        <a:spcBef>
                          <a:spcPts val="0"/>
                        </a:spcBef>
                        <a:spcAft>
                          <a:spcPts val="0"/>
                        </a:spcAft>
                        <a:buNone/>
                      </a:pPr>
                      <a:r>
                        <a:rPr b="1" lang="en-US"/>
                        <a:t>0.7414</a:t>
                      </a:r>
                      <a:endParaRPr b="1"/>
                    </a:p>
                  </a:txBody>
                  <a:tcPr marT="91425" marB="91425" marR="91425" marL="91425"/>
                </a:tc>
              </a:tr>
              <a:tr h="419025">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Tamil</a:t>
                      </a:r>
                      <a:endParaRPr/>
                    </a:p>
                  </a:txBody>
                  <a:tcPr marT="91425" marB="91425" marR="91425" marL="91425"/>
                </a:tc>
                <a:tc>
                  <a:txBody>
                    <a:bodyPr/>
                    <a:lstStyle/>
                    <a:p>
                      <a:pPr indent="0" lvl="0" marL="0" rtl="0" algn="l">
                        <a:spcBef>
                          <a:spcPts val="0"/>
                        </a:spcBef>
                        <a:spcAft>
                          <a:spcPts val="0"/>
                        </a:spcAft>
                        <a:buNone/>
                      </a:pPr>
                      <a:r>
                        <a:rPr b="1" lang="en-US"/>
                        <a:t>0.8403</a:t>
                      </a:r>
                      <a:endParaRPr b="1"/>
                    </a:p>
                  </a:txBody>
                  <a:tcPr marT="91425" marB="91425" marR="91425" marL="91425"/>
                </a:tc>
                <a:tc>
                  <a:txBody>
                    <a:bodyPr/>
                    <a:lstStyle/>
                    <a:p>
                      <a:pPr indent="0" lvl="0" marL="0" rtl="0" algn="l">
                        <a:spcBef>
                          <a:spcPts val="0"/>
                        </a:spcBef>
                        <a:spcAft>
                          <a:spcPts val="0"/>
                        </a:spcAft>
                        <a:buNone/>
                      </a:pPr>
                      <a:r>
                        <a:rPr lang="en-US"/>
                        <a:t>0.8363</a:t>
                      </a:r>
                      <a:endParaRPr/>
                    </a:p>
                  </a:txBody>
                  <a:tcPr marT="91425" marB="91425" marR="91425" marL="91425"/>
                </a:tc>
                <a:tc>
                  <a:txBody>
                    <a:bodyPr/>
                    <a:lstStyle/>
                    <a:p>
                      <a:pPr indent="0" lvl="0" marL="0" rtl="0" algn="l">
                        <a:spcBef>
                          <a:spcPts val="0"/>
                        </a:spcBef>
                        <a:spcAft>
                          <a:spcPts val="0"/>
                        </a:spcAft>
                        <a:buNone/>
                      </a:pPr>
                      <a:r>
                        <a:rPr lang="en-US"/>
                        <a:t>0.8334</a:t>
                      </a:r>
                      <a:endParaRPr/>
                    </a:p>
                  </a:txBody>
                  <a:tcPr marT="91425" marB="91425" marR="91425" marL="91425"/>
                </a:tc>
                <a:tc>
                  <a:txBody>
                    <a:bodyPr/>
                    <a:lstStyle/>
                    <a:p>
                      <a:pPr indent="0" lvl="0" marL="0" rtl="0" algn="l">
                        <a:spcBef>
                          <a:spcPts val="0"/>
                        </a:spcBef>
                        <a:spcAft>
                          <a:spcPts val="0"/>
                        </a:spcAft>
                        <a:buNone/>
                      </a:pPr>
                      <a:r>
                        <a:rPr lang="en-US"/>
                        <a:t>0.8334</a:t>
                      </a:r>
                      <a:endParaRPr/>
                    </a:p>
                  </a:txBody>
                  <a:tcPr marT="91425" marB="91425" marR="91425" marL="91425"/>
                </a:tc>
              </a:tr>
            </a:tbl>
          </a:graphicData>
        </a:graphic>
      </p:graphicFrame>
      <p:graphicFrame>
        <p:nvGraphicFramePr>
          <p:cNvPr id="173" name="Google Shape;173;g34eced1f5f7_0_31"/>
          <p:cNvGraphicFramePr/>
          <p:nvPr/>
        </p:nvGraphicFramePr>
        <p:xfrm>
          <a:off x="6170425" y="1217100"/>
          <a:ext cx="3000000" cy="3000000"/>
        </p:xfrm>
        <a:graphic>
          <a:graphicData uri="http://schemas.openxmlformats.org/drawingml/2006/table">
            <a:tbl>
              <a:tblPr>
                <a:noFill/>
                <a:tableStyleId>{CF85AEAC-5876-42B6-900A-F8C2A7382F88}</a:tableStyleId>
              </a:tblPr>
              <a:tblGrid>
                <a:gridCol w="1134400"/>
                <a:gridCol w="1134400"/>
                <a:gridCol w="1134400"/>
                <a:gridCol w="1134400"/>
                <a:gridCol w="1134400"/>
              </a:tblGrid>
              <a:tr h="432100">
                <a:tc>
                  <a:txBody>
                    <a:bodyPr/>
                    <a:lstStyle/>
                    <a:p>
                      <a:pPr indent="0" lvl="0" marL="0" rtl="0" algn="l">
                        <a:spcBef>
                          <a:spcPts val="0"/>
                        </a:spcBef>
                        <a:spcAft>
                          <a:spcPts val="0"/>
                        </a:spcAft>
                        <a:buNone/>
                      </a:pPr>
                      <a:r>
                        <a:rPr b="1" lang="en-US"/>
                        <a:t>Language</a:t>
                      </a:r>
                      <a:endParaRPr b="1"/>
                    </a:p>
                  </a:txBody>
                  <a:tcPr marT="91425" marB="91425" marR="91425" marL="91425"/>
                </a:tc>
                <a:tc>
                  <a:txBody>
                    <a:bodyPr/>
                    <a:lstStyle/>
                    <a:p>
                      <a:pPr indent="0" lvl="0" marL="0" rtl="0" algn="l">
                        <a:spcBef>
                          <a:spcPts val="0"/>
                        </a:spcBef>
                        <a:spcAft>
                          <a:spcPts val="0"/>
                        </a:spcAft>
                        <a:buNone/>
                      </a:pPr>
                      <a:r>
                        <a:rPr b="1" lang="en-US"/>
                        <a:t>XLM-R</a:t>
                      </a:r>
                      <a:endParaRPr b="1"/>
                    </a:p>
                  </a:txBody>
                  <a:tcPr marT="91425" marB="91425" marR="91425" marL="91425"/>
                </a:tc>
                <a:tc>
                  <a:txBody>
                    <a:bodyPr/>
                    <a:lstStyle/>
                    <a:p>
                      <a:pPr indent="0" lvl="0" marL="0" rtl="0" algn="l">
                        <a:spcBef>
                          <a:spcPts val="0"/>
                        </a:spcBef>
                        <a:spcAft>
                          <a:spcPts val="0"/>
                        </a:spcAft>
                        <a:buNone/>
                      </a:pPr>
                      <a:r>
                        <a:rPr b="1" lang="en-US"/>
                        <a:t>XLM + CNN</a:t>
                      </a:r>
                      <a:endParaRPr b="1"/>
                    </a:p>
                  </a:txBody>
                  <a:tcPr marT="91425" marB="91425" marR="91425" marL="91425"/>
                </a:tc>
                <a:tc>
                  <a:txBody>
                    <a:bodyPr/>
                    <a:lstStyle/>
                    <a:p>
                      <a:pPr indent="0" lvl="0" marL="0" rtl="0" algn="l">
                        <a:spcBef>
                          <a:spcPts val="0"/>
                        </a:spcBef>
                        <a:spcAft>
                          <a:spcPts val="0"/>
                        </a:spcAft>
                        <a:buNone/>
                      </a:pPr>
                      <a:r>
                        <a:rPr b="1" lang="en-US"/>
                        <a:t>XLM + BiLSTM</a:t>
                      </a:r>
                      <a:endParaRPr b="1"/>
                    </a:p>
                  </a:txBody>
                  <a:tcPr marT="91425" marB="91425" marR="91425" marL="91425"/>
                </a:tc>
                <a:tc>
                  <a:txBody>
                    <a:bodyPr/>
                    <a:lstStyle/>
                    <a:p>
                      <a:pPr indent="0" lvl="0" marL="0" rtl="0" algn="l">
                        <a:spcBef>
                          <a:spcPts val="0"/>
                        </a:spcBef>
                        <a:spcAft>
                          <a:spcPts val="0"/>
                        </a:spcAft>
                        <a:buNone/>
                      </a:pPr>
                      <a:r>
                        <a:rPr b="1" lang="en-US"/>
                        <a:t>XLM + BiLSTM + CNN</a:t>
                      </a:r>
                      <a:endParaRPr b="1"/>
                    </a:p>
                  </a:txBody>
                  <a:tcPr marT="91425" marB="91425" marR="91425" marL="91425"/>
                </a:tc>
              </a:tr>
              <a:tr h="432100">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English</a:t>
                      </a:r>
                      <a:endParaRPr/>
                    </a:p>
                  </a:txBody>
                  <a:tcPr marT="91425" marB="91425" marR="91425" marL="91425"/>
                </a:tc>
                <a:tc>
                  <a:txBody>
                    <a:bodyPr/>
                    <a:lstStyle/>
                    <a:p>
                      <a:pPr indent="0" lvl="0" marL="0" rtl="0" algn="l">
                        <a:spcBef>
                          <a:spcPts val="0"/>
                        </a:spcBef>
                        <a:spcAft>
                          <a:spcPts val="0"/>
                        </a:spcAft>
                        <a:buNone/>
                      </a:pPr>
                      <a:r>
                        <a:rPr lang="en-US"/>
                        <a:t>0.5414</a:t>
                      </a:r>
                      <a:endParaRPr/>
                    </a:p>
                  </a:txBody>
                  <a:tcPr marT="91425" marB="91425" marR="91425" marL="91425"/>
                </a:tc>
                <a:tc>
                  <a:txBody>
                    <a:bodyPr/>
                    <a:lstStyle/>
                    <a:p>
                      <a:pPr indent="0" lvl="0" marL="0" rtl="0" algn="l">
                        <a:spcBef>
                          <a:spcPts val="0"/>
                        </a:spcBef>
                        <a:spcAft>
                          <a:spcPts val="0"/>
                        </a:spcAft>
                        <a:buNone/>
                      </a:pPr>
                      <a:r>
                        <a:rPr lang="en-US"/>
                        <a:t>0.5624</a:t>
                      </a:r>
                      <a:endParaRPr/>
                    </a:p>
                  </a:txBody>
                  <a:tcPr marT="91425" marB="91425" marR="91425" marL="91425"/>
                </a:tc>
                <a:tc>
                  <a:txBody>
                    <a:bodyPr/>
                    <a:lstStyle/>
                    <a:p>
                      <a:pPr indent="0" lvl="0" marL="0" rtl="0" algn="l">
                        <a:spcBef>
                          <a:spcPts val="0"/>
                        </a:spcBef>
                        <a:spcAft>
                          <a:spcPts val="0"/>
                        </a:spcAft>
                        <a:buNone/>
                      </a:pPr>
                      <a:r>
                        <a:rPr lang="en-US"/>
                        <a:t>0.5485</a:t>
                      </a:r>
                      <a:endParaRPr/>
                    </a:p>
                  </a:txBody>
                  <a:tcPr marT="91425" marB="91425" marR="91425" marL="91425"/>
                </a:tc>
                <a:tc>
                  <a:txBody>
                    <a:bodyPr/>
                    <a:lstStyle/>
                    <a:p>
                      <a:pPr indent="0" lvl="0" marL="0" rtl="0" algn="l">
                        <a:spcBef>
                          <a:spcPts val="0"/>
                        </a:spcBef>
                        <a:spcAft>
                          <a:spcPts val="0"/>
                        </a:spcAft>
                        <a:buNone/>
                      </a:pPr>
                      <a:r>
                        <a:rPr b="1" lang="en-US"/>
                        <a:t>0.5791</a:t>
                      </a:r>
                      <a:endParaRPr b="1"/>
                    </a:p>
                  </a:txBody>
                  <a:tcPr marT="91425" marB="91425" marR="91425" marL="91425"/>
                </a:tc>
              </a:tr>
              <a:tr h="432100">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Hindi</a:t>
                      </a:r>
                      <a:endParaRPr/>
                    </a:p>
                  </a:txBody>
                  <a:tcPr marT="91425" marB="91425" marR="91425" marL="91425"/>
                </a:tc>
                <a:tc>
                  <a:txBody>
                    <a:bodyPr/>
                    <a:lstStyle/>
                    <a:p>
                      <a:pPr indent="0" lvl="0" marL="0" rtl="0" algn="l">
                        <a:spcBef>
                          <a:spcPts val="0"/>
                        </a:spcBef>
                        <a:spcAft>
                          <a:spcPts val="0"/>
                        </a:spcAft>
                        <a:buNone/>
                      </a:pPr>
                      <a:r>
                        <a:rPr b="1" lang="en-US"/>
                        <a:t>0.5303</a:t>
                      </a:r>
                      <a:endParaRPr b="1"/>
                    </a:p>
                  </a:txBody>
                  <a:tcPr marT="91425" marB="91425" marR="91425" marL="91425"/>
                </a:tc>
                <a:tc>
                  <a:txBody>
                    <a:bodyPr/>
                    <a:lstStyle/>
                    <a:p>
                      <a:pPr indent="0" lvl="0" marL="0" rtl="0" algn="l">
                        <a:spcBef>
                          <a:spcPts val="0"/>
                        </a:spcBef>
                        <a:spcAft>
                          <a:spcPts val="0"/>
                        </a:spcAft>
                        <a:buNone/>
                      </a:pPr>
                      <a:r>
                        <a:rPr lang="en-US"/>
                        <a:t>0.5172</a:t>
                      </a:r>
                      <a:endParaRPr/>
                    </a:p>
                  </a:txBody>
                  <a:tcPr marT="91425" marB="91425" marR="91425" marL="91425"/>
                </a:tc>
                <a:tc>
                  <a:txBody>
                    <a:bodyPr/>
                    <a:lstStyle/>
                    <a:p>
                      <a:pPr indent="0" lvl="0" marL="0" rtl="0" algn="l">
                        <a:spcBef>
                          <a:spcPts val="0"/>
                        </a:spcBef>
                        <a:spcAft>
                          <a:spcPts val="0"/>
                        </a:spcAft>
                        <a:buNone/>
                      </a:pPr>
                      <a:r>
                        <a:rPr lang="en-US"/>
                        <a:t>0.4758</a:t>
                      </a:r>
                      <a:endParaRPr/>
                    </a:p>
                  </a:txBody>
                  <a:tcPr marT="91425" marB="91425" marR="91425" marL="91425"/>
                </a:tc>
                <a:tc>
                  <a:txBody>
                    <a:bodyPr/>
                    <a:lstStyle/>
                    <a:p>
                      <a:pPr indent="0" lvl="0" marL="0" rtl="0" algn="l">
                        <a:spcBef>
                          <a:spcPts val="0"/>
                        </a:spcBef>
                        <a:spcAft>
                          <a:spcPts val="0"/>
                        </a:spcAft>
                        <a:buNone/>
                      </a:pPr>
                      <a:r>
                        <a:rPr lang="en-US"/>
                        <a:t>0.5226</a:t>
                      </a:r>
                      <a:endParaRPr/>
                    </a:p>
                  </a:txBody>
                  <a:tcPr marT="91425" marB="91425" marR="91425" marL="91425"/>
                </a:tc>
              </a:tr>
              <a:tr h="533475">
                <a:tc>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Tamil</a:t>
                      </a:r>
                      <a:endParaRPr/>
                    </a:p>
                  </a:txBody>
                  <a:tcPr marT="91425" marB="91425" marR="91425" marL="91425"/>
                </a:tc>
                <a:tc>
                  <a:txBody>
                    <a:bodyPr/>
                    <a:lstStyle/>
                    <a:p>
                      <a:pPr indent="0" lvl="0" marL="0" rtl="0" algn="l">
                        <a:spcBef>
                          <a:spcPts val="0"/>
                        </a:spcBef>
                        <a:spcAft>
                          <a:spcPts val="0"/>
                        </a:spcAft>
                        <a:buNone/>
                      </a:pPr>
                      <a:r>
                        <a:rPr lang="en-US"/>
                        <a:t>0.6088</a:t>
                      </a:r>
                      <a:endParaRPr/>
                    </a:p>
                  </a:txBody>
                  <a:tcPr marT="91425" marB="91425" marR="91425" marL="91425"/>
                </a:tc>
                <a:tc>
                  <a:txBody>
                    <a:bodyPr/>
                    <a:lstStyle/>
                    <a:p>
                      <a:pPr indent="0" lvl="0" marL="0" rtl="0" algn="l">
                        <a:spcBef>
                          <a:spcPts val="0"/>
                        </a:spcBef>
                        <a:spcAft>
                          <a:spcPts val="0"/>
                        </a:spcAft>
                        <a:buNone/>
                      </a:pPr>
                      <a:r>
                        <a:rPr b="1" lang="en-US"/>
                        <a:t>0.6722</a:t>
                      </a:r>
                      <a:endParaRPr b="1"/>
                    </a:p>
                  </a:txBody>
                  <a:tcPr marT="91425" marB="91425" marR="91425" marL="91425"/>
                </a:tc>
                <a:tc>
                  <a:txBody>
                    <a:bodyPr/>
                    <a:lstStyle/>
                    <a:p>
                      <a:pPr indent="0" lvl="0" marL="0" rtl="0" algn="l">
                        <a:spcBef>
                          <a:spcPts val="0"/>
                        </a:spcBef>
                        <a:spcAft>
                          <a:spcPts val="0"/>
                        </a:spcAft>
                        <a:buNone/>
                      </a:pPr>
                      <a:r>
                        <a:rPr lang="en-US"/>
                        <a:t>0.6197</a:t>
                      </a:r>
                      <a:endParaRPr/>
                    </a:p>
                  </a:txBody>
                  <a:tcPr marT="91425" marB="91425" marR="91425" marL="91425"/>
                </a:tc>
                <a:tc>
                  <a:txBody>
                    <a:bodyPr/>
                    <a:lstStyle/>
                    <a:p>
                      <a:pPr indent="0" lvl="0" marL="0" rtl="0" algn="l">
                        <a:spcBef>
                          <a:spcPts val="0"/>
                        </a:spcBef>
                        <a:spcAft>
                          <a:spcPts val="0"/>
                        </a:spcAft>
                        <a:buNone/>
                      </a:pPr>
                      <a:r>
                        <a:rPr lang="en-US"/>
                        <a:t>0.6357</a:t>
                      </a:r>
                      <a:endParaRPr/>
                    </a:p>
                  </a:txBody>
                  <a:tcPr marT="91425" marB="91425" marR="91425" marL="91425"/>
                </a:tc>
              </a:tr>
            </a:tbl>
          </a:graphicData>
        </a:graphic>
      </p:graphicFrame>
      <p:graphicFrame>
        <p:nvGraphicFramePr>
          <p:cNvPr id="174" name="Google Shape;174;g34eced1f5f7_0_31"/>
          <p:cNvGraphicFramePr/>
          <p:nvPr/>
        </p:nvGraphicFramePr>
        <p:xfrm>
          <a:off x="2697463" y="3664075"/>
          <a:ext cx="3000000" cy="3000000"/>
        </p:xfrm>
        <a:graphic>
          <a:graphicData uri="http://schemas.openxmlformats.org/drawingml/2006/table">
            <a:tbl>
              <a:tblPr>
                <a:noFill/>
                <a:tableStyleId>{CF85AEAC-5876-42B6-900A-F8C2A7382F88}</a:tableStyleId>
              </a:tblPr>
              <a:tblGrid>
                <a:gridCol w="1307000"/>
                <a:gridCol w="958675"/>
                <a:gridCol w="1132850"/>
                <a:gridCol w="1132850"/>
                <a:gridCol w="1132850"/>
              </a:tblGrid>
              <a:tr h="684225">
                <a:tc>
                  <a:txBody>
                    <a:bodyPr/>
                    <a:lstStyle/>
                    <a:p>
                      <a:pPr indent="0" lvl="0" marL="0" rtl="0" algn="l">
                        <a:spcBef>
                          <a:spcPts val="0"/>
                        </a:spcBef>
                        <a:spcAft>
                          <a:spcPts val="0"/>
                        </a:spcAft>
                        <a:buNone/>
                      </a:pPr>
                      <a:r>
                        <a:rPr b="1" lang="en-US"/>
                        <a:t>Language</a:t>
                      </a:r>
                      <a:endParaRPr b="1"/>
                    </a:p>
                  </a:txBody>
                  <a:tcPr marT="91425" marB="91425" marR="91425" marL="91425"/>
                </a:tc>
                <a:tc>
                  <a:txBody>
                    <a:bodyPr/>
                    <a:lstStyle/>
                    <a:p>
                      <a:pPr indent="0" lvl="0" marL="0" rtl="0" algn="l">
                        <a:spcBef>
                          <a:spcPts val="0"/>
                        </a:spcBef>
                        <a:spcAft>
                          <a:spcPts val="0"/>
                        </a:spcAft>
                        <a:buNone/>
                      </a:pPr>
                      <a:r>
                        <a:rPr b="1" lang="en-US"/>
                        <a:t>Label</a:t>
                      </a:r>
                      <a:endParaRPr b="1"/>
                    </a:p>
                  </a:txBody>
                  <a:tcPr marT="91425" marB="91425" marR="91425" marL="91425"/>
                </a:tc>
                <a:tc>
                  <a:txBody>
                    <a:bodyPr/>
                    <a:lstStyle/>
                    <a:p>
                      <a:pPr indent="0" lvl="0" marL="0" rtl="0" algn="l">
                        <a:spcBef>
                          <a:spcPts val="0"/>
                        </a:spcBef>
                        <a:spcAft>
                          <a:spcPts val="0"/>
                        </a:spcAft>
                        <a:buNone/>
                      </a:pPr>
                      <a:r>
                        <a:rPr b="1" lang="en-US"/>
                        <a:t>XLM-R</a:t>
                      </a:r>
                      <a:endParaRPr b="1"/>
                    </a:p>
                  </a:txBody>
                  <a:tcPr marT="91425" marB="91425" marR="91425" marL="91425"/>
                </a:tc>
                <a:tc>
                  <a:txBody>
                    <a:bodyPr/>
                    <a:lstStyle/>
                    <a:p>
                      <a:pPr indent="0" lvl="0" marL="0" rtl="0" algn="l">
                        <a:spcBef>
                          <a:spcPts val="0"/>
                        </a:spcBef>
                        <a:spcAft>
                          <a:spcPts val="0"/>
                        </a:spcAft>
                        <a:buNone/>
                      </a:pPr>
                      <a:r>
                        <a:rPr b="1" lang="en-US"/>
                        <a:t>XLM + CNN</a:t>
                      </a:r>
                      <a:endParaRPr b="1"/>
                    </a:p>
                  </a:txBody>
                  <a:tcPr marT="91425" marB="91425" marR="91425" marL="91425"/>
                </a:tc>
                <a:tc>
                  <a:txBody>
                    <a:bodyPr/>
                    <a:lstStyle/>
                    <a:p>
                      <a:pPr indent="0" lvl="0" marL="0" rtl="0" algn="l">
                        <a:spcBef>
                          <a:spcPts val="0"/>
                        </a:spcBef>
                        <a:spcAft>
                          <a:spcPts val="0"/>
                        </a:spcAft>
                        <a:buNone/>
                      </a:pPr>
                      <a:r>
                        <a:rPr b="1" lang="en-US"/>
                        <a:t>XLM + BiLSTM</a:t>
                      </a:r>
                      <a:endParaRPr b="1"/>
                    </a:p>
                  </a:txBody>
                  <a:tcPr marT="91425" marB="91425" marR="91425" marL="91425"/>
                </a:tc>
              </a:tr>
              <a:tr h="325600">
                <a:tc rowSpan="2">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English</a:t>
                      </a:r>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chemeClr val="dk1"/>
                          </a:solidFill>
                        </a:rPr>
                        <a:t>L1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0.7418	</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US">
                          <a:solidFill>
                            <a:schemeClr val="dk1"/>
                          </a:solidFill>
                        </a:rPr>
                        <a:t>0.7494</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US">
                          <a:solidFill>
                            <a:schemeClr val="dk1"/>
                          </a:solidFill>
                        </a:rPr>
                        <a:t>0.7317</a:t>
                      </a:r>
                      <a:endParaRPr/>
                    </a:p>
                  </a:txBody>
                  <a:tcPr marT="91425" marB="91425" marR="91425" marL="91425"/>
                </a:tc>
              </a:tr>
              <a:tr h="325600">
                <a:tc vMerge="1"/>
                <a:tc>
                  <a:txBody>
                    <a:bodyPr/>
                    <a:lstStyle/>
                    <a:p>
                      <a:pPr indent="0" lvl="0" marL="0" rtl="0" algn="l">
                        <a:spcBef>
                          <a:spcPts val="0"/>
                        </a:spcBef>
                        <a:spcAft>
                          <a:spcPts val="0"/>
                        </a:spcAft>
                        <a:buNone/>
                      </a:pPr>
                      <a:r>
                        <a:rPr lang="en-US"/>
                        <a:t>L3</a:t>
                      </a:r>
                      <a:endParaRPr/>
                    </a:p>
                  </a:txBody>
                  <a:tcPr marT="91425" marB="91425" marR="91425" marL="91425"/>
                </a:tc>
                <a:tc>
                  <a:txBody>
                    <a:bodyPr/>
                    <a:lstStyle/>
                    <a:p>
                      <a:pPr indent="0" lvl="0" marL="0" rtl="0" algn="l">
                        <a:spcBef>
                          <a:spcPts val="0"/>
                        </a:spcBef>
                        <a:spcAft>
                          <a:spcPts val="0"/>
                        </a:spcAft>
                        <a:buNone/>
                      </a:pPr>
                      <a:r>
                        <a:rPr lang="en-US"/>
                        <a:t>0.7050</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0.7074</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0.6984</a:t>
                      </a:r>
                      <a:endParaRPr/>
                    </a:p>
                  </a:txBody>
                  <a:tcPr marT="91425" marB="91425" marR="91425" marL="91425">
                    <a:lnB cap="flat" cmpd="sng" w="9525">
                      <a:solidFill>
                        <a:srgbClr val="9E9E9E"/>
                      </a:solidFill>
                      <a:prstDash val="solid"/>
                      <a:round/>
                      <a:headEnd len="sm" w="sm" type="none"/>
                      <a:tailEnd len="sm" w="sm" type="none"/>
                    </a:lnB>
                  </a:tcPr>
                </a:tc>
              </a:tr>
              <a:tr h="325600">
                <a:tc rowSpan="2">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Hindi</a:t>
                      </a:r>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chemeClr val="dk1"/>
                          </a:solidFill>
                        </a:rPr>
                        <a:t>L1</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0.6818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0.7428</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0.7219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5600">
                <a:tc vMerge="1"/>
                <a:tc>
                  <a:txBody>
                    <a:bodyPr/>
                    <a:lstStyle/>
                    <a:p>
                      <a:pPr indent="0" lvl="0" marL="0" rtl="0" algn="l">
                        <a:lnSpc>
                          <a:spcPct val="115000"/>
                        </a:lnSpc>
                        <a:spcBef>
                          <a:spcPts val="1200"/>
                        </a:spcBef>
                        <a:spcAft>
                          <a:spcPts val="1200"/>
                        </a:spcAft>
                        <a:buNone/>
                      </a:pPr>
                      <a:r>
                        <a:rPr lang="en-US">
                          <a:solidFill>
                            <a:schemeClr val="dk1"/>
                          </a:solidFill>
                        </a:rPr>
                        <a:t>L3</a:t>
                      </a:r>
                      <a:endParaRPr>
                        <a:solidFill>
                          <a:schemeClr val="dk1"/>
                        </a:solidFill>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US"/>
                        <a:t>0.8029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US"/>
                        <a:t>0.7950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US"/>
                        <a:t>0.8094</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25600">
                <a:tc rowSpan="2">
                  <a:txBody>
                    <a:bodyPr/>
                    <a:lstStyle/>
                    <a:p>
                      <a:pPr indent="0" lvl="0" marL="0" rtl="0" algn="l">
                        <a:lnSpc>
                          <a:spcPct val="115000"/>
                        </a:lnSpc>
                        <a:spcBef>
                          <a:spcPts val="1200"/>
                        </a:spcBef>
                        <a:spcAft>
                          <a:spcPts val="1200"/>
                        </a:spcAft>
                        <a:buNone/>
                      </a:pPr>
                      <a:r>
                        <a:rPr lang="en-US">
                          <a:solidFill>
                            <a:schemeClr val="dk1"/>
                          </a:solidFill>
                        </a:rPr>
                        <a:t>🟥 </a:t>
                      </a:r>
                      <a:r>
                        <a:rPr b="1" lang="en-US">
                          <a:solidFill>
                            <a:schemeClr val="dk1"/>
                          </a:solidFill>
                        </a:rPr>
                        <a:t>Tamil</a:t>
                      </a:r>
                      <a:endParaRPr/>
                    </a:p>
                  </a:txBody>
                  <a:tcPr marT="91425" marB="91425" marR="91425" marL="91425"/>
                </a:tc>
                <a:tc>
                  <a:txBody>
                    <a:bodyPr/>
                    <a:lstStyle/>
                    <a:p>
                      <a:pPr indent="0" lvl="0" marL="0" rtl="0" algn="l">
                        <a:lnSpc>
                          <a:spcPct val="115000"/>
                        </a:lnSpc>
                        <a:spcBef>
                          <a:spcPts val="1200"/>
                        </a:spcBef>
                        <a:spcAft>
                          <a:spcPts val="1200"/>
                        </a:spcAft>
                        <a:buNone/>
                      </a:pPr>
                      <a:r>
                        <a:rPr lang="en-US">
                          <a:solidFill>
                            <a:schemeClr val="dk1"/>
                          </a:solidFill>
                        </a:rPr>
                        <a:t>L1</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0.8313</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US"/>
                        <a:t>0.8314</a:t>
                      </a:r>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US"/>
                        <a:t>0.8436</a:t>
                      </a:r>
                      <a:endParaRPr b="1"/>
                    </a:p>
                  </a:txBody>
                  <a:tcPr marT="91425" marB="91425" marR="91425" marL="91425">
                    <a:lnT cap="flat" cmpd="sng" w="9525">
                      <a:solidFill>
                        <a:srgbClr val="9E9E9E"/>
                      </a:solidFill>
                      <a:prstDash val="solid"/>
                      <a:round/>
                      <a:headEnd len="sm" w="sm" type="none"/>
                      <a:tailEnd len="sm" w="sm" type="none"/>
                    </a:lnT>
                  </a:tcPr>
                </a:tc>
              </a:tr>
              <a:tr h="325600">
                <a:tc vMerge="1"/>
                <a:tc>
                  <a:txBody>
                    <a:bodyPr/>
                    <a:lstStyle/>
                    <a:p>
                      <a:pPr indent="0" lvl="0" marL="0" rtl="0" algn="l">
                        <a:lnSpc>
                          <a:spcPct val="115000"/>
                        </a:lnSpc>
                        <a:spcBef>
                          <a:spcPts val="1200"/>
                        </a:spcBef>
                        <a:spcAft>
                          <a:spcPts val="1200"/>
                        </a:spcAft>
                        <a:buNone/>
                      </a:pPr>
                      <a:r>
                        <a:rPr lang="en-US">
                          <a:solidFill>
                            <a:schemeClr val="dk1"/>
                          </a:solidFill>
                        </a:rPr>
                        <a:t>L3</a:t>
                      </a:r>
                      <a:endParaRPr>
                        <a:solidFill>
                          <a:schemeClr val="dk1"/>
                        </a:solidFill>
                      </a:endParaRPr>
                    </a:p>
                  </a:txBody>
                  <a:tcPr marT="91425" marB="91425" marR="91425" marL="91425"/>
                </a:tc>
                <a:tc>
                  <a:txBody>
                    <a:bodyPr/>
                    <a:lstStyle/>
                    <a:p>
                      <a:pPr indent="0" lvl="0" marL="0" rtl="0" algn="l">
                        <a:spcBef>
                          <a:spcPts val="0"/>
                        </a:spcBef>
                        <a:spcAft>
                          <a:spcPts val="0"/>
                        </a:spcAft>
                        <a:buNone/>
                      </a:pPr>
                      <a:r>
                        <a:rPr lang="en-US"/>
                        <a:t>0.9083</a:t>
                      </a:r>
                      <a:endParaRPr/>
                    </a:p>
                  </a:txBody>
                  <a:tcPr marT="91425" marB="91425" marR="91425" marL="91425"/>
                </a:tc>
                <a:tc>
                  <a:txBody>
                    <a:bodyPr/>
                    <a:lstStyle/>
                    <a:p>
                      <a:pPr indent="0" lvl="0" marL="0" rtl="0" algn="l">
                        <a:spcBef>
                          <a:spcPts val="0"/>
                        </a:spcBef>
                        <a:spcAft>
                          <a:spcPts val="0"/>
                        </a:spcAft>
                        <a:buNone/>
                      </a:pPr>
                      <a:r>
                        <a:rPr lang="en-US"/>
                        <a:t>0.9191</a:t>
                      </a:r>
                      <a:endParaRPr/>
                    </a:p>
                  </a:txBody>
                  <a:tcPr marT="91425" marB="91425" marR="91425" marL="91425"/>
                </a:tc>
                <a:tc>
                  <a:txBody>
                    <a:bodyPr/>
                    <a:lstStyle/>
                    <a:p>
                      <a:pPr indent="0" lvl="0" marL="0" rtl="0" algn="l">
                        <a:spcBef>
                          <a:spcPts val="0"/>
                        </a:spcBef>
                        <a:spcAft>
                          <a:spcPts val="0"/>
                        </a:spcAft>
                        <a:buNone/>
                      </a:pPr>
                      <a:r>
                        <a:rPr b="1" lang="en-US"/>
                        <a:t>0.9214</a:t>
                      </a:r>
                      <a:endParaRPr b="1"/>
                    </a:p>
                  </a:txBody>
                  <a:tcPr marT="91425" marB="91425" marR="91425" marL="91425"/>
                </a:tc>
              </a:tr>
            </a:tbl>
          </a:graphicData>
        </a:graphic>
      </p:graphicFrame>
      <p:sp>
        <p:nvSpPr>
          <p:cNvPr id="175" name="Google Shape;175;g34eced1f5f7_0_31"/>
          <p:cNvSpPr txBox="1"/>
          <p:nvPr/>
        </p:nvSpPr>
        <p:spPr>
          <a:xfrm>
            <a:off x="247450" y="3489975"/>
            <a:ext cx="7875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Task 1</a:t>
            </a:r>
            <a:endParaRPr b="1" sz="1600">
              <a:solidFill>
                <a:srgbClr val="3F3F3F"/>
              </a:solidFill>
              <a:latin typeface="Calibri"/>
              <a:ea typeface="Calibri"/>
              <a:cs typeface="Calibri"/>
              <a:sym typeface="Calibri"/>
            </a:endParaRPr>
          </a:p>
        </p:txBody>
      </p:sp>
      <p:sp>
        <p:nvSpPr>
          <p:cNvPr id="176" name="Google Shape;176;g34eced1f5f7_0_31"/>
          <p:cNvSpPr txBox="1"/>
          <p:nvPr/>
        </p:nvSpPr>
        <p:spPr>
          <a:xfrm>
            <a:off x="11054925" y="3429000"/>
            <a:ext cx="7875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Task 2</a:t>
            </a:r>
            <a:endParaRPr b="1" sz="1600">
              <a:solidFill>
                <a:srgbClr val="3F3F3F"/>
              </a:solidFill>
              <a:latin typeface="Calibri"/>
              <a:ea typeface="Calibri"/>
              <a:cs typeface="Calibri"/>
              <a:sym typeface="Calibri"/>
            </a:endParaRPr>
          </a:p>
        </p:txBody>
      </p:sp>
      <p:sp>
        <p:nvSpPr>
          <p:cNvPr id="177" name="Google Shape;177;g34eced1f5f7_0_31"/>
          <p:cNvSpPr txBox="1"/>
          <p:nvPr/>
        </p:nvSpPr>
        <p:spPr>
          <a:xfrm>
            <a:off x="8361700" y="6329300"/>
            <a:ext cx="787500" cy="369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solidFill>
                  <a:srgbClr val="3F3F3F"/>
                </a:solidFill>
                <a:latin typeface="Calibri"/>
                <a:ea typeface="Calibri"/>
                <a:cs typeface="Calibri"/>
                <a:sym typeface="Calibri"/>
              </a:rPr>
              <a:t>Task 3</a:t>
            </a:r>
            <a:endParaRPr b="1" sz="1600">
              <a:solidFill>
                <a:srgbClr val="3F3F3F"/>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eced1f5f7_0_69"/>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DACA7"/>
              </a:buClr>
              <a:buSzPts val="3200"/>
              <a:buFont typeface="Quattrocento Sans"/>
              <a:buNone/>
            </a:pPr>
            <a:r>
              <a:rPr b="1" lang="en-US" sz="4000"/>
              <a:t>Observations &amp; Analysis</a:t>
            </a:r>
            <a:endParaRPr b="1"/>
          </a:p>
        </p:txBody>
      </p:sp>
      <p:sp>
        <p:nvSpPr>
          <p:cNvPr id="183" name="Google Shape;183;g34eced1f5f7_0_69"/>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84" name="Google Shape;184;g34eced1f5f7_0_69"/>
          <p:cNvSpPr txBox="1"/>
          <p:nvPr/>
        </p:nvSpPr>
        <p:spPr>
          <a:xfrm>
            <a:off x="470375" y="1420800"/>
            <a:ext cx="11721600" cy="4987200"/>
          </a:xfrm>
          <a:prstGeom prst="rect">
            <a:avLst/>
          </a:prstGeom>
          <a:noFill/>
          <a:ln>
            <a:noFill/>
          </a:ln>
        </p:spPr>
        <p:txBody>
          <a:bodyPr anchorCtr="0" anchor="t" bIns="91425" lIns="91425" spcFirstLastPara="1" rIns="91425" wrap="square" tIns="91425">
            <a:spAutoFit/>
          </a:bodyPr>
          <a:lstStyle/>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For Task1, XLMR + BiLSTM is showing the most optimal performance for all the three languages because XLM-Roberta is a multilingual transformer trained on massive cross-lingual data, capturing rich semantic, syntactic, and cross-lingual information and BiLSTM adds temporal understanding by processing sequences left-to-right and right-to-left.</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For Task2, XLMR + CNN is showing the most optimal performance for all the three languages since </a:t>
            </a:r>
            <a:r>
              <a:rPr lang="en-US" sz="2400">
                <a:solidFill>
                  <a:schemeClr val="dk1"/>
                </a:solidFill>
                <a:latin typeface="Calibri"/>
                <a:ea typeface="Calibri"/>
                <a:cs typeface="Calibri"/>
                <a:sym typeface="Calibri"/>
              </a:rPr>
              <a:t>Task 2 involves shorter, noisier, and less structured texts from open source datasets, where local context matters more than global structure. </a:t>
            </a:r>
            <a:r>
              <a:rPr lang="en-US" sz="2400">
                <a:latin typeface="Calibri"/>
                <a:ea typeface="Calibri"/>
                <a:cs typeface="Calibri"/>
                <a:sym typeface="Calibri"/>
              </a:rPr>
              <a:t>CNN are known for detecting local patterns.</a:t>
            </a:r>
            <a:endParaRPr sz="2400">
              <a:latin typeface="Calibri"/>
              <a:ea typeface="Calibri"/>
              <a:cs typeface="Calibri"/>
              <a:sym typeface="Calibri"/>
            </a:endParaRPr>
          </a:p>
          <a:p>
            <a:pPr indent="0" lvl="0" marL="457200" rtl="0" algn="l">
              <a:spcBef>
                <a:spcPts val="0"/>
              </a:spcBef>
              <a:spcAft>
                <a:spcPts val="0"/>
              </a:spcAft>
              <a:buNone/>
            </a:pPr>
            <a:r>
              <a:t/>
            </a:r>
            <a:endParaRPr sz="2400">
              <a:latin typeface="Calibri"/>
              <a:ea typeface="Calibri"/>
              <a:cs typeface="Calibri"/>
              <a:sym typeface="Calibri"/>
            </a:endParaRPr>
          </a:p>
          <a:p>
            <a:pPr indent="-381000" lvl="0" marL="457200" rtl="0" algn="l">
              <a:spcBef>
                <a:spcPts val="0"/>
              </a:spcBef>
              <a:spcAft>
                <a:spcPts val="0"/>
              </a:spcAft>
              <a:buSzPts val="2400"/>
              <a:buFont typeface="Calibri"/>
              <a:buChar char="●"/>
            </a:pPr>
            <a:r>
              <a:rPr lang="en-US" sz="2400">
                <a:latin typeface="Calibri"/>
                <a:ea typeface="Calibri"/>
                <a:cs typeface="Calibri"/>
                <a:sym typeface="Calibri"/>
              </a:rPr>
              <a:t>For Task3, XLMR + BiLSTM is showing the most optimal performance for all the three languages for the same reason as of Task1</a:t>
            </a:r>
            <a:endParaRPr sz="2400">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34eced1f5f7_0_82"/>
          <p:cNvSpPr txBox="1"/>
          <p:nvPr>
            <p:ph type="title"/>
          </p:nvPr>
        </p:nvSpPr>
        <p:spPr>
          <a:xfrm>
            <a:off x="914402" y="319314"/>
            <a:ext cx="9129600" cy="6714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3DACA7"/>
              </a:buClr>
              <a:buSzPts val="3200"/>
              <a:buFont typeface="Quattrocento Sans"/>
              <a:buNone/>
            </a:pPr>
            <a:r>
              <a:rPr b="1" lang="en-US" sz="4000"/>
              <a:t>Conclusion &amp; Future Work</a:t>
            </a:r>
            <a:endParaRPr b="1"/>
          </a:p>
        </p:txBody>
      </p:sp>
      <p:sp>
        <p:nvSpPr>
          <p:cNvPr id="190" name="Google Shape;190;g34eced1f5f7_0_82"/>
          <p:cNvSpPr txBox="1"/>
          <p:nvPr/>
        </p:nvSpPr>
        <p:spPr>
          <a:xfrm>
            <a:off x="7494814" y="2737757"/>
            <a:ext cx="184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91" name="Google Shape;191;g34eced1f5f7_0_82"/>
          <p:cNvSpPr txBox="1"/>
          <p:nvPr/>
        </p:nvSpPr>
        <p:spPr>
          <a:xfrm>
            <a:off x="1046825" y="1296200"/>
            <a:ext cx="10801800" cy="194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200">
                <a:solidFill>
                  <a:schemeClr val="dk1"/>
                </a:solidFill>
                <a:latin typeface="Calibri"/>
                <a:ea typeface="Calibri"/>
                <a:cs typeface="Calibri"/>
                <a:sym typeface="Calibri"/>
              </a:rPr>
              <a:t>This research focused on developing an efficient system to detect gendered abuse in Hindi, English, and Tamil. The study demonstrated the potential of fine-tuned transformer-based models (XLM-RoBERTa) along with advanced architectures (CNN, BiLSTM) for gendered abuse detection, highlighting the importance of multi-language support in tackling online gender-based harassment.</a:t>
            </a:r>
            <a:endParaRPr sz="2200">
              <a:solidFill>
                <a:schemeClr val="dk1"/>
              </a:solidFill>
              <a:latin typeface="Calibri"/>
              <a:ea typeface="Calibri"/>
              <a:cs typeface="Calibri"/>
              <a:sym typeface="Calibri"/>
            </a:endParaRPr>
          </a:p>
        </p:txBody>
      </p:sp>
      <p:sp>
        <p:nvSpPr>
          <p:cNvPr id="192" name="Google Shape;192;g34eced1f5f7_0_82"/>
          <p:cNvSpPr txBox="1"/>
          <p:nvPr/>
        </p:nvSpPr>
        <p:spPr>
          <a:xfrm>
            <a:off x="1003325" y="3239000"/>
            <a:ext cx="10801800" cy="2813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300">
                <a:solidFill>
                  <a:schemeClr val="dk1"/>
                </a:solidFill>
                <a:latin typeface="Calibri"/>
                <a:ea typeface="Calibri"/>
                <a:cs typeface="Calibri"/>
                <a:sym typeface="Calibri"/>
              </a:rPr>
              <a:t>The next steps for this project involve:</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Extending the model to classify tweets and comments across various social media platforms.</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Developing a feature to automatically hide or label abusive content as "potentially mature" based on the severity of gendered abuse.</a:t>
            </a:r>
            <a:endParaRPr sz="2300">
              <a:solidFill>
                <a:schemeClr val="dk1"/>
              </a:solidFill>
              <a:latin typeface="Calibri"/>
              <a:ea typeface="Calibri"/>
              <a:cs typeface="Calibri"/>
              <a:sym typeface="Calibri"/>
            </a:endParaRPr>
          </a:p>
          <a:p>
            <a:pPr indent="-374650" lvl="0" marL="457200" rtl="0" algn="l">
              <a:spcBef>
                <a:spcPts val="0"/>
              </a:spcBef>
              <a:spcAft>
                <a:spcPts val="0"/>
              </a:spcAft>
              <a:buClr>
                <a:schemeClr val="dk1"/>
              </a:buClr>
              <a:buSzPts val="2300"/>
              <a:buFont typeface="Calibri"/>
              <a:buChar char="●"/>
            </a:pPr>
            <a:r>
              <a:rPr lang="en-US" sz="2300">
                <a:solidFill>
                  <a:schemeClr val="dk1"/>
                </a:solidFill>
                <a:latin typeface="Calibri"/>
                <a:ea typeface="Calibri"/>
                <a:cs typeface="Calibri"/>
                <a:sym typeface="Calibri"/>
              </a:rPr>
              <a:t>Further improvement in multilingual detection to enhance model robustness and context understanding.</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a:p>
            <a:pPr indent="0" lvl="0" marL="0" rtl="0" algn="l">
              <a:spcBef>
                <a:spcPts val="0"/>
              </a:spcBef>
              <a:spcAft>
                <a:spcPts val="0"/>
              </a:spcAft>
              <a:buNone/>
            </a:pPr>
            <a:r>
              <a:t/>
            </a:r>
            <a:endParaRPr sz="23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2012-07-24T13:54:24Z</dcterms:created>
  <dc:creator>anuj grover</dc:creator>
</cp:coreProperties>
</file>