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sldIdLst>
    <p:sldId id="256" r:id="rId2"/>
    <p:sldId id="257" r:id="rId3"/>
    <p:sldId id="258" r:id="rId4"/>
    <p:sldId id="264" r:id="rId5"/>
    <p:sldId id="265" r:id="rId6"/>
    <p:sldId id="266" r:id="rId7"/>
    <p:sldId id="259" r:id="rId8"/>
    <p:sldId id="260" r:id="rId9"/>
    <p:sldId id="261" r:id="rId10"/>
    <p:sldId id="262" r:id="rId11"/>
    <p:sldId id="263" r:id="rId12"/>
    <p:sldId id="267" r:id="rId13"/>
    <p:sldId id="269"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20A0BCF-55D6-4E62-A63A-B7F3E9F97CB4}" type="datetimeFigureOut">
              <a:rPr lang="zh-CN" altLang="en-US" smtClean="0"/>
              <a:t>2021/7/12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9E31EB6F-BCAA-4F74-8CE5-6D58067BC083}" type="slidenum">
              <a:rPr lang="zh-CN" altLang="en-US" smtClean="0"/>
              <a:t>‹#›</a:t>
            </a:fld>
            <a:endParaRPr lang="zh-CN" altLang="en-US"/>
          </a:p>
        </p:txBody>
      </p:sp>
    </p:spTree>
    <p:extLst>
      <p:ext uri="{BB962C8B-B14F-4D97-AF65-F5344CB8AC3E}">
        <p14:creationId xmlns:p14="http://schemas.microsoft.com/office/powerpoint/2010/main" val="45030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20A0BCF-55D6-4E62-A63A-B7F3E9F97CB4}" type="datetimeFigureOut">
              <a:rPr lang="zh-CN" altLang="en-US" smtClean="0"/>
              <a:t>2021/7/12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9E31EB6F-BCAA-4F74-8CE5-6D58067BC083}" type="slidenum">
              <a:rPr lang="zh-CN" altLang="en-US" smtClean="0"/>
              <a:t>‹#›</a:t>
            </a:fld>
            <a:endParaRPr lang="zh-CN" altLang="en-US"/>
          </a:p>
        </p:txBody>
      </p:sp>
    </p:spTree>
    <p:extLst>
      <p:ext uri="{BB962C8B-B14F-4D97-AF65-F5344CB8AC3E}">
        <p14:creationId xmlns:p14="http://schemas.microsoft.com/office/powerpoint/2010/main" val="4215192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20A0BCF-55D6-4E62-A63A-B7F3E9F97CB4}" type="datetimeFigureOut">
              <a:rPr lang="zh-CN" altLang="en-US" smtClean="0"/>
              <a:t>2021/7/12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9E31EB6F-BCAA-4F74-8CE5-6D58067BC083}" type="slidenum">
              <a:rPr lang="zh-CN" altLang="en-US" smtClean="0"/>
              <a:t>‹#›</a:t>
            </a:fld>
            <a:endParaRPr lang="zh-CN" altLang="en-US"/>
          </a:p>
        </p:txBody>
      </p:sp>
    </p:spTree>
    <p:extLst>
      <p:ext uri="{BB962C8B-B14F-4D97-AF65-F5344CB8AC3E}">
        <p14:creationId xmlns:p14="http://schemas.microsoft.com/office/powerpoint/2010/main" val="270241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20A0BCF-55D6-4E62-A63A-B7F3E9F97CB4}" type="datetimeFigureOut">
              <a:rPr lang="zh-CN" altLang="en-US" smtClean="0"/>
              <a:t>2021/7/12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9E31EB6F-BCAA-4F74-8CE5-6D58067BC083}"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448752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20A0BCF-55D6-4E62-A63A-B7F3E9F97CB4}" type="datetimeFigureOut">
              <a:rPr lang="zh-CN" altLang="en-US" smtClean="0"/>
              <a:t>2021/7/12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9E31EB6F-BCAA-4F74-8CE5-6D58067BC083}" type="slidenum">
              <a:rPr lang="zh-CN" altLang="en-US" smtClean="0"/>
              <a:t>‹#›</a:t>
            </a:fld>
            <a:endParaRPr lang="zh-CN" altLang="en-US"/>
          </a:p>
        </p:txBody>
      </p:sp>
    </p:spTree>
    <p:extLst>
      <p:ext uri="{BB962C8B-B14F-4D97-AF65-F5344CB8AC3E}">
        <p14:creationId xmlns:p14="http://schemas.microsoft.com/office/powerpoint/2010/main" val="269565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620A0BCF-55D6-4E62-A63A-B7F3E9F97CB4}" type="datetimeFigureOut">
              <a:rPr lang="zh-CN" altLang="en-US" smtClean="0"/>
              <a:t>2021/7/12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E31EB6F-BCAA-4F74-8CE5-6D58067BC083}" type="slidenum">
              <a:rPr lang="zh-CN" altLang="en-US" smtClean="0"/>
              <a:t>‹#›</a:t>
            </a:fld>
            <a:endParaRPr lang="zh-CN" altLang="en-US"/>
          </a:p>
        </p:txBody>
      </p:sp>
    </p:spTree>
    <p:extLst>
      <p:ext uri="{BB962C8B-B14F-4D97-AF65-F5344CB8AC3E}">
        <p14:creationId xmlns:p14="http://schemas.microsoft.com/office/powerpoint/2010/main" val="3916123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620A0BCF-55D6-4E62-A63A-B7F3E9F97CB4}" type="datetimeFigureOut">
              <a:rPr lang="zh-CN" altLang="en-US" smtClean="0"/>
              <a:t>2021/7/12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E31EB6F-BCAA-4F74-8CE5-6D58067BC083}" type="slidenum">
              <a:rPr lang="zh-CN" altLang="en-US" smtClean="0"/>
              <a:t>‹#›</a:t>
            </a:fld>
            <a:endParaRPr lang="zh-CN" altLang="en-US"/>
          </a:p>
        </p:txBody>
      </p:sp>
    </p:spTree>
    <p:extLst>
      <p:ext uri="{BB962C8B-B14F-4D97-AF65-F5344CB8AC3E}">
        <p14:creationId xmlns:p14="http://schemas.microsoft.com/office/powerpoint/2010/main" val="1799855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20A0BCF-55D6-4E62-A63A-B7F3E9F97CB4}" type="datetimeFigureOut">
              <a:rPr lang="zh-CN" altLang="en-US" smtClean="0"/>
              <a:t>2021/7/12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31EB6F-BCAA-4F74-8CE5-6D58067BC083}" type="slidenum">
              <a:rPr lang="zh-CN" altLang="en-US" smtClean="0"/>
              <a:t>‹#›</a:t>
            </a:fld>
            <a:endParaRPr lang="zh-CN" altLang="en-US"/>
          </a:p>
        </p:txBody>
      </p:sp>
    </p:spTree>
    <p:extLst>
      <p:ext uri="{BB962C8B-B14F-4D97-AF65-F5344CB8AC3E}">
        <p14:creationId xmlns:p14="http://schemas.microsoft.com/office/powerpoint/2010/main" val="1136296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20A0BCF-55D6-4E62-A63A-B7F3E9F97CB4}" type="datetimeFigureOut">
              <a:rPr lang="zh-CN" altLang="en-US" smtClean="0"/>
              <a:t>2021/7/12</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E31EB6F-BCAA-4F74-8CE5-6D58067BC083}" type="slidenum">
              <a:rPr lang="zh-CN" altLang="en-US" smtClean="0"/>
              <a:t>‹#›</a:t>
            </a:fld>
            <a:endParaRPr lang="zh-CN" altLang="en-US"/>
          </a:p>
        </p:txBody>
      </p:sp>
    </p:spTree>
    <p:extLst>
      <p:ext uri="{BB962C8B-B14F-4D97-AF65-F5344CB8AC3E}">
        <p14:creationId xmlns:p14="http://schemas.microsoft.com/office/powerpoint/2010/main" val="228452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20A0BCF-55D6-4E62-A63A-B7F3E9F97CB4}" type="datetimeFigureOut">
              <a:rPr lang="zh-CN" altLang="en-US" smtClean="0"/>
              <a:t>2021/7/12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31EB6F-BCAA-4F74-8CE5-6D58067BC083}" type="slidenum">
              <a:rPr lang="zh-CN" altLang="en-US" smtClean="0"/>
              <a:t>‹#›</a:t>
            </a:fld>
            <a:endParaRPr lang="zh-CN" altLang="en-US"/>
          </a:p>
        </p:txBody>
      </p:sp>
    </p:spTree>
    <p:extLst>
      <p:ext uri="{BB962C8B-B14F-4D97-AF65-F5344CB8AC3E}">
        <p14:creationId xmlns:p14="http://schemas.microsoft.com/office/powerpoint/2010/main" val="394664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20A0BCF-55D6-4E62-A63A-B7F3E9F97CB4}" type="datetimeFigureOut">
              <a:rPr lang="zh-CN" altLang="en-US" smtClean="0"/>
              <a:t>2021/7/12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9E31EB6F-BCAA-4F74-8CE5-6D58067BC083}" type="slidenum">
              <a:rPr lang="zh-CN" altLang="en-US" smtClean="0"/>
              <a:t>‹#›</a:t>
            </a:fld>
            <a:endParaRPr lang="zh-CN" altLang="en-US"/>
          </a:p>
        </p:txBody>
      </p:sp>
    </p:spTree>
    <p:extLst>
      <p:ext uri="{BB962C8B-B14F-4D97-AF65-F5344CB8AC3E}">
        <p14:creationId xmlns:p14="http://schemas.microsoft.com/office/powerpoint/2010/main" val="3503052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20A0BCF-55D6-4E62-A63A-B7F3E9F97CB4}" type="datetimeFigureOut">
              <a:rPr lang="zh-CN" altLang="en-US" smtClean="0"/>
              <a:t>2021/7/12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31EB6F-BCAA-4F74-8CE5-6D58067BC083}" type="slidenum">
              <a:rPr lang="zh-CN" altLang="en-US" smtClean="0"/>
              <a:t>‹#›</a:t>
            </a:fld>
            <a:endParaRPr lang="zh-CN" altLang="en-US"/>
          </a:p>
        </p:txBody>
      </p:sp>
    </p:spTree>
    <p:extLst>
      <p:ext uri="{BB962C8B-B14F-4D97-AF65-F5344CB8AC3E}">
        <p14:creationId xmlns:p14="http://schemas.microsoft.com/office/powerpoint/2010/main" val="3926733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20A0BCF-55D6-4E62-A63A-B7F3E9F97CB4}" type="datetimeFigureOut">
              <a:rPr lang="zh-CN" altLang="en-US" smtClean="0"/>
              <a:t>2021/7/12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E31EB6F-BCAA-4F74-8CE5-6D58067BC083}" type="slidenum">
              <a:rPr lang="zh-CN" altLang="en-US" smtClean="0"/>
              <a:t>‹#›</a:t>
            </a:fld>
            <a:endParaRPr lang="zh-CN" altLang="en-US"/>
          </a:p>
        </p:txBody>
      </p:sp>
    </p:spTree>
    <p:extLst>
      <p:ext uri="{BB962C8B-B14F-4D97-AF65-F5344CB8AC3E}">
        <p14:creationId xmlns:p14="http://schemas.microsoft.com/office/powerpoint/2010/main" val="4043234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20A0BCF-55D6-4E62-A63A-B7F3E9F97CB4}" type="datetimeFigureOut">
              <a:rPr lang="zh-CN" altLang="en-US" smtClean="0"/>
              <a:t>2021/7/12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E31EB6F-BCAA-4F74-8CE5-6D58067BC083}" type="slidenum">
              <a:rPr lang="zh-CN" altLang="en-US" smtClean="0"/>
              <a:t>‹#›</a:t>
            </a:fld>
            <a:endParaRPr lang="zh-CN" altLang="en-US"/>
          </a:p>
        </p:txBody>
      </p:sp>
    </p:spTree>
    <p:extLst>
      <p:ext uri="{BB962C8B-B14F-4D97-AF65-F5344CB8AC3E}">
        <p14:creationId xmlns:p14="http://schemas.microsoft.com/office/powerpoint/2010/main" val="18142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20A0BCF-55D6-4E62-A63A-B7F3E9F97CB4}" type="datetimeFigureOut">
              <a:rPr lang="zh-CN" altLang="en-US" smtClean="0"/>
              <a:t>2021/7/12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E31EB6F-BCAA-4F74-8CE5-6D58067BC083}" type="slidenum">
              <a:rPr lang="zh-CN" altLang="en-US" smtClean="0"/>
              <a:t>‹#›</a:t>
            </a:fld>
            <a:endParaRPr lang="zh-CN" altLang="en-US"/>
          </a:p>
        </p:txBody>
      </p:sp>
    </p:spTree>
    <p:extLst>
      <p:ext uri="{BB962C8B-B14F-4D97-AF65-F5344CB8AC3E}">
        <p14:creationId xmlns:p14="http://schemas.microsoft.com/office/powerpoint/2010/main" val="329440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20A0BCF-55D6-4E62-A63A-B7F3E9F97CB4}" type="datetimeFigureOut">
              <a:rPr lang="zh-CN" altLang="en-US" smtClean="0"/>
              <a:t>2021/7/12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31EB6F-BCAA-4F74-8CE5-6D58067BC083}" type="slidenum">
              <a:rPr lang="zh-CN" altLang="en-US" smtClean="0"/>
              <a:t>‹#›</a:t>
            </a:fld>
            <a:endParaRPr lang="zh-CN" altLang="en-US"/>
          </a:p>
        </p:txBody>
      </p:sp>
    </p:spTree>
    <p:extLst>
      <p:ext uri="{BB962C8B-B14F-4D97-AF65-F5344CB8AC3E}">
        <p14:creationId xmlns:p14="http://schemas.microsoft.com/office/powerpoint/2010/main" val="2455545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20A0BCF-55D6-4E62-A63A-B7F3E9F97CB4}" type="datetimeFigureOut">
              <a:rPr lang="zh-CN" altLang="en-US" smtClean="0"/>
              <a:t>2021/7/12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31EB6F-BCAA-4F74-8CE5-6D58067BC083}" type="slidenum">
              <a:rPr lang="zh-CN" altLang="en-US" smtClean="0"/>
              <a:t>‹#›</a:t>
            </a:fld>
            <a:endParaRPr lang="zh-CN" altLang="en-US"/>
          </a:p>
        </p:txBody>
      </p:sp>
    </p:spTree>
    <p:extLst>
      <p:ext uri="{BB962C8B-B14F-4D97-AF65-F5344CB8AC3E}">
        <p14:creationId xmlns:p14="http://schemas.microsoft.com/office/powerpoint/2010/main" val="1216949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0A0BCF-55D6-4E62-A63A-B7F3E9F97CB4}" type="datetimeFigureOut">
              <a:rPr lang="zh-CN" altLang="en-US" smtClean="0"/>
              <a:t>2021/7/12</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1EB6F-BCAA-4F74-8CE5-6D58067BC083}" type="slidenum">
              <a:rPr lang="zh-CN" altLang="en-US" smtClean="0"/>
              <a:t>‹#›</a:t>
            </a:fld>
            <a:endParaRPr lang="zh-CN" altLang="en-US"/>
          </a:p>
        </p:txBody>
      </p:sp>
    </p:spTree>
    <p:extLst>
      <p:ext uri="{BB962C8B-B14F-4D97-AF65-F5344CB8AC3E}">
        <p14:creationId xmlns:p14="http://schemas.microsoft.com/office/powerpoint/2010/main" val="2708317394"/>
      </p:ext>
    </p:extLst>
  </p:cSld>
  <p:clrMap bg1="dk1" tx1="lt1" bg2="dk2" tx2="lt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AAAC10-33E4-4F80-B2A1-7D3AD9896594}"/>
              </a:ext>
            </a:extLst>
          </p:cNvPr>
          <p:cNvSpPr>
            <a:spLocks noGrp="1"/>
          </p:cNvSpPr>
          <p:nvPr>
            <p:ph type="ctrTitle"/>
          </p:nvPr>
        </p:nvSpPr>
        <p:spPr>
          <a:xfrm>
            <a:off x="1338391" y="2875568"/>
            <a:ext cx="7766936" cy="970285"/>
          </a:xfrm>
        </p:spPr>
        <p:txBody>
          <a:bodyPr/>
          <a:lstStyle/>
          <a:p>
            <a:pPr algn="ctr"/>
            <a:r>
              <a:rPr lang="zh-CN" altLang="en-US" dirty="0"/>
              <a:t>学生信息管理系统</a:t>
            </a:r>
          </a:p>
        </p:txBody>
      </p:sp>
      <p:sp>
        <p:nvSpPr>
          <p:cNvPr id="3" name="副标题 2">
            <a:extLst>
              <a:ext uri="{FF2B5EF4-FFF2-40B4-BE49-F238E27FC236}">
                <a16:creationId xmlns:a16="http://schemas.microsoft.com/office/drawing/2014/main" id="{66BD774F-49EC-4765-A0FF-C167247FF49B}"/>
              </a:ext>
            </a:extLst>
          </p:cNvPr>
          <p:cNvSpPr>
            <a:spLocks noGrp="1"/>
          </p:cNvSpPr>
          <p:nvPr>
            <p:ph type="subTitle" idx="1"/>
          </p:nvPr>
        </p:nvSpPr>
        <p:spPr>
          <a:xfrm>
            <a:off x="8300622" y="5009622"/>
            <a:ext cx="2518096" cy="1096899"/>
          </a:xfrm>
        </p:spPr>
        <p:txBody>
          <a:bodyPr/>
          <a:lstStyle/>
          <a:p>
            <a:pPr algn="ctr"/>
            <a:r>
              <a:rPr lang="zh-CN" altLang="en-US" dirty="0"/>
              <a:t>大数据</a:t>
            </a:r>
            <a:r>
              <a:rPr lang="en-US" altLang="zh-CN" dirty="0"/>
              <a:t>191</a:t>
            </a:r>
            <a:r>
              <a:rPr lang="zh-CN" altLang="en-US" dirty="0"/>
              <a:t>班 周文华</a:t>
            </a:r>
            <a:endParaRPr lang="en-US" altLang="zh-CN" dirty="0"/>
          </a:p>
          <a:p>
            <a:pPr algn="ctr"/>
            <a:r>
              <a:rPr lang="en-US" altLang="zh-CN" dirty="0"/>
              <a:t>20190804050145</a:t>
            </a:r>
            <a:endParaRPr lang="zh-CN" altLang="en-US" dirty="0"/>
          </a:p>
        </p:txBody>
      </p:sp>
    </p:spTree>
    <p:extLst>
      <p:ext uri="{BB962C8B-B14F-4D97-AF65-F5344CB8AC3E}">
        <p14:creationId xmlns:p14="http://schemas.microsoft.com/office/powerpoint/2010/main" val="1297145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AF7828-67DC-4ABB-AE1A-CB5755A92A7F}"/>
              </a:ext>
            </a:extLst>
          </p:cNvPr>
          <p:cNvSpPr>
            <a:spLocks noGrp="1"/>
          </p:cNvSpPr>
          <p:nvPr>
            <p:ph type="title"/>
          </p:nvPr>
        </p:nvSpPr>
        <p:spPr/>
        <p:txBody>
          <a:bodyPr/>
          <a:lstStyle/>
          <a:p>
            <a:r>
              <a:rPr lang="zh-CN" altLang="en-US" dirty="0"/>
              <a:t>教师端页面</a:t>
            </a:r>
          </a:p>
        </p:txBody>
      </p:sp>
      <p:pic>
        <p:nvPicPr>
          <p:cNvPr id="4" name="图片 3">
            <a:extLst>
              <a:ext uri="{FF2B5EF4-FFF2-40B4-BE49-F238E27FC236}">
                <a16:creationId xmlns:a16="http://schemas.microsoft.com/office/drawing/2014/main" id="{4735A3EB-DB35-49F1-9652-BA1ECCE87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888" y="2420188"/>
            <a:ext cx="5267970" cy="4116587"/>
          </a:xfrm>
          <a:prstGeom prst="rect">
            <a:avLst/>
          </a:prstGeom>
        </p:spPr>
      </p:pic>
      <p:sp>
        <p:nvSpPr>
          <p:cNvPr id="5" name="文本框 4">
            <a:extLst>
              <a:ext uri="{FF2B5EF4-FFF2-40B4-BE49-F238E27FC236}">
                <a16:creationId xmlns:a16="http://schemas.microsoft.com/office/drawing/2014/main" id="{5EC732FA-B4B2-4E52-BFFB-DEA0A03F1330}"/>
              </a:ext>
            </a:extLst>
          </p:cNvPr>
          <p:cNvSpPr txBox="1"/>
          <p:nvPr/>
        </p:nvSpPr>
        <p:spPr>
          <a:xfrm>
            <a:off x="6791417" y="2571108"/>
            <a:ext cx="3897298" cy="3362908"/>
          </a:xfrm>
          <a:prstGeom prst="rect">
            <a:avLst/>
          </a:prstGeom>
          <a:noFill/>
        </p:spPr>
        <p:txBody>
          <a:bodyPr wrap="square" rtlCol="0">
            <a:spAutoFit/>
          </a:bodyPr>
          <a:lstStyle/>
          <a:p>
            <a:pPr>
              <a:lnSpc>
                <a:spcPct val="150000"/>
              </a:lnSpc>
            </a:pP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教师端实现了对全部学生的基本信息和成绩的查看，以及通过班级、学院、姓名、学号查询学生进本信息和成绩并对查询到的信息以表格的形式显示出来。通过学号对学生个人信息修改和删除，对学生成绩录入。在删除学生信息的同时，该生的账号、成绩也将一并删除。</a:t>
            </a:r>
            <a:endParaRPr lang="zh-CN" altLang="en-US" dirty="0"/>
          </a:p>
        </p:txBody>
      </p:sp>
    </p:spTree>
    <p:extLst>
      <p:ext uri="{BB962C8B-B14F-4D97-AF65-F5344CB8AC3E}">
        <p14:creationId xmlns:p14="http://schemas.microsoft.com/office/powerpoint/2010/main" val="2500414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34B774-C42A-41E4-91CC-8C1C1C9D0091}"/>
              </a:ext>
            </a:extLst>
          </p:cNvPr>
          <p:cNvSpPr>
            <a:spLocks noGrp="1"/>
          </p:cNvSpPr>
          <p:nvPr>
            <p:ph type="title"/>
          </p:nvPr>
        </p:nvSpPr>
        <p:spPr/>
        <p:txBody>
          <a:bodyPr/>
          <a:lstStyle/>
          <a:p>
            <a:r>
              <a:rPr lang="zh-CN" altLang="en-US" dirty="0"/>
              <a:t>学生信息修改：</a:t>
            </a:r>
          </a:p>
        </p:txBody>
      </p:sp>
      <p:pic>
        <p:nvPicPr>
          <p:cNvPr id="4" name="图片 3">
            <a:extLst>
              <a:ext uri="{FF2B5EF4-FFF2-40B4-BE49-F238E27FC236}">
                <a16:creationId xmlns:a16="http://schemas.microsoft.com/office/drawing/2014/main" id="{7C00AEB7-3855-49E8-8D65-E21074AC99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34" y="2321372"/>
            <a:ext cx="4785775" cy="4061812"/>
          </a:xfrm>
          <a:prstGeom prst="rect">
            <a:avLst/>
          </a:prstGeom>
        </p:spPr>
      </p:pic>
      <p:sp>
        <p:nvSpPr>
          <p:cNvPr id="5" name="文本框 4">
            <a:extLst>
              <a:ext uri="{FF2B5EF4-FFF2-40B4-BE49-F238E27FC236}">
                <a16:creationId xmlns:a16="http://schemas.microsoft.com/office/drawing/2014/main" id="{A54C0EBF-DFB4-4A83-817A-79307FC1A1A8}"/>
              </a:ext>
            </a:extLst>
          </p:cNvPr>
          <p:cNvSpPr txBox="1"/>
          <p:nvPr/>
        </p:nvSpPr>
        <p:spPr>
          <a:xfrm>
            <a:off x="6375293" y="2574524"/>
            <a:ext cx="4429957" cy="3362908"/>
          </a:xfrm>
          <a:prstGeom prst="rect">
            <a:avLst/>
          </a:prstGeom>
          <a:noFill/>
        </p:spPr>
        <p:txBody>
          <a:bodyPr wrap="square" rtlCol="0">
            <a:spAutoFit/>
          </a:bodyPr>
          <a:lstStyle/>
          <a:p>
            <a:pPr>
              <a:lnSpc>
                <a:spcPct val="150000"/>
              </a:lnSpc>
            </a:pPr>
            <a:r>
              <a:rPr lang="en-US" altLang="zh-CN" dirty="0"/>
              <a:t>	</a:t>
            </a:r>
            <a:r>
              <a:rPr lang="zh-CN" altLang="en-US" dirty="0"/>
              <a:t>学生信息修改页面教师端和学生端均可通过按钮进入，通过传入的学号信息参数来确定学生信息并显示该生基本信息。教师或学生可在输入框中修改学生基本信息，点击提交后程序判断输入框中信息是否满足要求，如果满足要求，更新数据库中的学生基本信息，如果不满足要求则弹窗提示。</a:t>
            </a:r>
          </a:p>
        </p:txBody>
      </p:sp>
    </p:spTree>
    <p:extLst>
      <p:ext uri="{BB962C8B-B14F-4D97-AF65-F5344CB8AC3E}">
        <p14:creationId xmlns:p14="http://schemas.microsoft.com/office/powerpoint/2010/main" val="2649640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107A9B-81FD-49D6-828C-0DE89267E937}"/>
              </a:ext>
            </a:extLst>
          </p:cNvPr>
          <p:cNvSpPr>
            <a:spLocks noGrp="1"/>
          </p:cNvSpPr>
          <p:nvPr>
            <p:ph type="title"/>
          </p:nvPr>
        </p:nvSpPr>
        <p:spPr/>
        <p:txBody>
          <a:bodyPr/>
          <a:lstStyle/>
          <a:p>
            <a:r>
              <a:rPr lang="zh-CN" altLang="en-US" dirty="0"/>
              <a:t>学生成绩录入：</a:t>
            </a:r>
          </a:p>
        </p:txBody>
      </p:sp>
      <p:pic>
        <p:nvPicPr>
          <p:cNvPr id="4" name="图片 3">
            <a:extLst>
              <a:ext uri="{FF2B5EF4-FFF2-40B4-BE49-F238E27FC236}">
                <a16:creationId xmlns:a16="http://schemas.microsoft.com/office/drawing/2014/main" id="{63056DAC-5D18-4B2F-97D9-7501C6C33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035" y="2383516"/>
            <a:ext cx="4785775" cy="4061812"/>
          </a:xfrm>
          <a:prstGeom prst="rect">
            <a:avLst/>
          </a:prstGeom>
        </p:spPr>
      </p:pic>
      <p:sp>
        <p:nvSpPr>
          <p:cNvPr id="5" name="文本框 4">
            <a:extLst>
              <a:ext uri="{FF2B5EF4-FFF2-40B4-BE49-F238E27FC236}">
                <a16:creationId xmlns:a16="http://schemas.microsoft.com/office/drawing/2014/main" id="{8FB35738-702D-49F4-A999-375B47D98B96}"/>
              </a:ext>
            </a:extLst>
          </p:cNvPr>
          <p:cNvSpPr txBox="1"/>
          <p:nvPr/>
        </p:nvSpPr>
        <p:spPr>
          <a:xfrm>
            <a:off x="6631620" y="2765256"/>
            <a:ext cx="3911137" cy="3362908"/>
          </a:xfrm>
          <a:prstGeom prst="rect">
            <a:avLst/>
          </a:prstGeom>
          <a:noFill/>
        </p:spPr>
        <p:txBody>
          <a:bodyPr wrap="square" rtlCol="0">
            <a:spAutoFit/>
          </a:bodyPr>
          <a:lstStyle/>
          <a:p>
            <a:pPr>
              <a:lnSpc>
                <a:spcPct val="150000"/>
              </a:lnSpc>
            </a:pPr>
            <a:r>
              <a:rPr lang="en-US" altLang="zh-CN" dirty="0"/>
              <a:t>	</a:t>
            </a:r>
            <a:r>
              <a:rPr lang="zh-CN" altLang="en-US" dirty="0"/>
              <a:t>成绩录入面板具有修改学生成绩的功能（该页面只能通过教师端进入），通过读入的学号显示该学生的成绩，教师可在输入框中修改成绩信息，点击提交后程序判断输入框中成绩是否满足要求，如果满足要求，更新数据库中的成绩信息，如果不满足要求则弹窗提示。</a:t>
            </a:r>
          </a:p>
        </p:txBody>
      </p:sp>
    </p:spTree>
    <p:extLst>
      <p:ext uri="{BB962C8B-B14F-4D97-AF65-F5344CB8AC3E}">
        <p14:creationId xmlns:p14="http://schemas.microsoft.com/office/powerpoint/2010/main" val="3618790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71024-A738-4800-B3C5-421C54258F43}"/>
              </a:ext>
            </a:extLst>
          </p:cNvPr>
          <p:cNvSpPr>
            <a:spLocks noGrp="1"/>
          </p:cNvSpPr>
          <p:nvPr>
            <p:ph type="title"/>
          </p:nvPr>
        </p:nvSpPr>
        <p:spPr>
          <a:xfrm>
            <a:off x="449502" y="753228"/>
            <a:ext cx="9613861" cy="1080938"/>
          </a:xfrm>
        </p:spPr>
        <p:txBody>
          <a:bodyPr/>
          <a:lstStyle/>
          <a:p>
            <a:r>
              <a:rPr lang="zh-CN" altLang="en-US" dirty="0"/>
              <a:t>学生信息表与成绩表：</a:t>
            </a:r>
          </a:p>
        </p:txBody>
      </p:sp>
      <p:pic>
        <p:nvPicPr>
          <p:cNvPr id="4" name="图片 3">
            <a:extLst>
              <a:ext uri="{FF2B5EF4-FFF2-40B4-BE49-F238E27FC236}">
                <a16:creationId xmlns:a16="http://schemas.microsoft.com/office/drawing/2014/main" id="{5EDCD238-D2E9-4A1C-8CC8-51C22715B398}"/>
              </a:ext>
            </a:extLst>
          </p:cNvPr>
          <p:cNvPicPr>
            <a:picLocks noChangeAspect="1"/>
          </p:cNvPicPr>
          <p:nvPr/>
        </p:nvPicPr>
        <p:blipFill rotWithShape="1">
          <a:blip r:embed="rId2">
            <a:extLst>
              <a:ext uri="{28A0092B-C50C-407E-A947-70E740481C1C}">
                <a14:useLocalDpi xmlns:a14="http://schemas.microsoft.com/office/drawing/2010/main" val="0"/>
              </a:ext>
            </a:extLst>
          </a:blip>
          <a:srcRect r="-84" b="19863"/>
          <a:stretch/>
        </p:blipFill>
        <p:spPr>
          <a:xfrm>
            <a:off x="816454" y="2295956"/>
            <a:ext cx="6711810" cy="1929815"/>
          </a:xfrm>
          <a:prstGeom prst="rect">
            <a:avLst/>
          </a:prstGeom>
        </p:spPr>
      </p:pic>
      <p:pic>
        <p:nvPicPr>
          <p:cNvPr id="6" name="图片 5">
            <a:extLst>
              <a:ext uri="{FF2B5EF4-FFF2-40B4-BE49-F238E27FC236}">
                <a16:creationId xmlns:a16="http://schemas.microsoft.com/office/drawing/2014/main" id="{F1DA7D62-1E2A-4CAE-8B3E-735FA83A6355}"/>
              </a:ext>
            </a:extLst>
          </p:cNvPr>
          <p:cNvPicPr>
            <a:picLocks noChangeAspect="1"/>
          </p:cNvPicPr>
          <p:nvPr/>
        </p:nvPicPr>
        <p:blipFill rotWithShape="1">
          <a:blip r:embed="rId3">
            <a:extLst>
              <a:ext uri="{28A0092B-C50C-407E-A947-70E740481C1C}">
                <a14:useLocalDpi xmlns:a14="http://schemas.microsoft.com/office/drawing/2010/main" val="0"/>
              </a:ext>
            </a:extLst>
          </a:blip>
          <a:srcRect b="17018"/>
          <a:stretch/>
        </p:blipFill>
        <p:spPr>
          <a:xfrm>
            <a:off x="816454" y="4458299"/>
            <a:ext cx="6706181" cy="2004646"/>
          </a:xfrm>
          <a:prstGeom prst="rect">
            <a:avLst/>
          </a:prstGeom>
        </p:spPr>
      </p:pic>
      <p:sp>
        <p:nvSpPr>
          <p:cNvPr id="7" name="文本框 6">
            <a:extLst>
              <a:ext uri="{FF2B5EF4-FFF2-40B4-BE49-F238E27FC236}">
                <a16:creationId xmlns:a16="http://schemas.microsoft.com/office/drawing/2014/main" id="{6960B74C-5AF1-461F-8F81-82D435215948}"/>
              </a:ext>
            </a:extLst>
          </p:cNvPr>
          <p:cNvSpPr txBox="1"/>
          <p:nvPr/>
        </p:nvSpPr>
        <p:spPr>
          <a:xfrm>
            <a:off x="8451542" y="2569095"/>
            <a:ext cx="2681056" cy="3778407"/>
          </a:xfrm>
          <a:prstGeom prst="rect">
            <a:avLst/>
          </a:prstGeom>
          <a:noFill/>
        </p:spPr>
        <p:txBody>
          <a:bodyPr wrap="square" rtlCol="0">
            <a:spAutoFit/>
          </a:bodyPr>
          <a:lstStyle/>
          <a:p>
            <a:pPr>
              <a:lnSpc>
                <a:spcPct val="150000"/>
              </a:lnSpc>
            </a:pPr>
            <a:r>
              <a:rPr lang="en-US" altLang="zh-CN" dirty="0"/>
              <a:t>	</a:t>
            </a:r>
            <a:r>
              <a:rPr lang="zh-CN" altLang="en-US" dirty="0"/>
              <a:t>学生基本信息表和成绩表均通过表格页面弹出来展现，教师端查询学生信息或学生成绩来后可在此页面查看。其优点在与能够同时查看多组信息，缺点是不能在表格中选择某一学生的信息。</a:t>
            </a:r>
          </a:p>
        </p:txBody>
      </p:sp>
    </p:spTree>
    <p:extLst>
      <p:ext uri="{BB962C8B-B14F-4D97-AF65-F5344CB8AC3E}">
        <p14:creationId xmlns:p14="http://schemas.microsoft.com/office/powerpoint/2010/main" val="918637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1F5E07-5927-4A5A-847E-77475E45AE9C}"/>
              </a:ext>
            </a:extLst>
          </p:cNvPr>
          <p:cNvSpPr>
            <a:spLocks noGrp="1"/>
          </p:cNvSpPr>
          <p:nvPr>
            <p:ph type="title"/>
          </p:nvPr>
        </p:nvSpPr>
        <p:spPr/>
        <p:txBody>
          <a:bodyPr/>
          <a:lstStyle/>
          <a:p>
            <a:r>
              <a:rPr lang="zh-CN" altLang="en-US" dirty="0"/>
              <a:t>课程设计总结：</a:t>
            </a:r>
          </a:p>
        </p:txBody>
      </p:sp>
      <p:sp>
        <p:nvSpPr>
          <p:cNvPr id="4" name="文本框 3">
            <a:extLst>
              <a:ext uri="{FF2B5EF4-FFF2-40B4-BE49-F238E27FC236}">
                <a16:creationId xmlns:a16="http://schemas.microsoft.com/office/drawing/2014/main" id="{0760B1C7-55C9-47A7-B95D-26B25449CA68}"/>
              </a:ext>
            </a:extLst>
          </p:cNvPr>
          <p:cNvSpPr txBox="1"/>
          <p:nvPr/>
        </p:nvSpPr>
        <p:spPr>
          <a:xfrm>
            <a:off x="1482571" y="2894120"/>
            <a:ext cx="9019712" cy="3139321"/>
          </a:xfrm>
          <a:prstGeom prst="rect">
            <a:avLst/>
          </a:prstGeom>
          <a:noFill/>
        </p:spPr>
        <p:txBody>
          <a:bodyPr wrap="square" rtlCol="0">
            <a:spAutoFit/>
          </a:bodyPr>
          <a:lstStyle/>
          <a:p>
            <a:pPr indent="266700" algn="just">
              <a:lnSpc>
                <a:spcPct val="150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在课程设计的制作中，我认识了自己很多不足，</a:t>
            </a:r>
            <a:r>
              <a:rPr lang="zh-CN" altLang="zh-CN" sz="1800" kern="100" dirty="0">
                <a:effectLst/>
                <a:latin typeface="Calibri" panose="020F0502020204030204" pitchFamily="34" charset="0"/>
                <a:ea typeface="宋体" panose="02010600030101010101" pitchFamily="2" charset="-122"/>
                <a:cs typeface="Arial" panose="020B0604020202020204" pitchFamily="34" charset="0"/>
              </a:rPr>
              <a:t>以我们的经验，当前的软件的功能日趋复杂，不学到一定的深度和广度是难以在实际工作中应付自如的。因此反映出学习的还不够，缺点疏漏。虚在加以刻苦钻研及学习，不断开拓视野，增强自己的实践操作技能，为以后能的更出色而努力。</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pPr>
            <a:r>
              <a:rPr lang="en-US" altLang="zh-CN" sz="1800" kern="100" dirty="0">
                <a:effectLst/>
                <a:latin typeface="宋体" panose="02010600030101010101" pitchFamily="2" charset="-122"/>
                <a:ea typeface="宋体" panose="02010600030101010101" pitchFamily="2" charset="-122"/>
                <a:cs typeface="Arial" panose="020B0604020202020204" pitchFamily="34" charset="0"/>
              </a:rPr>
              <a:t>	</a:t>
            </a:r>
            <a:r>
              <a:rPr lang="zh-CN" altLang="zh-CN" sz="1800" kern="100" dirty="0">
                <a:effectLst/>
                <a:latin typeface="Calibri" panose="020F0502020204030204" pitchFamily="34" charset="0"/>
                <a:ea typeface="宋体" panose="02010600030101010101" pitchFamily="2" charset="-122"/>
                <a:cs typeface="Arial" panose="020B0604020202020204" pitchFamily="34" charset="0"/>
              </a:rPr>
              <a:t>在我们这次实践中，我收获了很多，从中体会到了自己再平常学习中的不足，为今后的学习找到了一个更好的方向，对我们今后的学习有很大的帮助。</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807458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5B8CE8B-251B-478E-9AF4-B50218E8AC27}"/>
              </a:ext>
            </a:extLst>
          </p:cNvPr>
          <p:cNvSpPr/>
          <p:nvPr/>
        </p:nvSpPr>
        <p:spPr>
          <a:xfrm rot="21302018">
            <a:off x="3225724" y="3018408"/>
            <a:ext cx="4888468" cy="1323439"/>
          </a:xfrm>
          <a:prstGeom prst="rect">
            <a:avLst/>
          </a:prstGeom>
          <a:noFill/>
        </p:spPr>
        <p:txBody>
          <a:bodyPr wrap="square" lIns="91440" tIns="45720" rIns="91440" bIns="45720">
            <a:spAutoFit/>
          </a:bodyPr>
          <a:lstStyle/>
          <a:p>
            <a:pPr algn="ctr"/>
            <a:r>
              <a:rPr lang="zh-CN" altLang="en-US" sz="8000" b="1" cap="none" spc="0" dirty="0">
                <a:ln w="22225">
                  <a:solidFill>
                    <a:schemeClr val="accent2"/>
                  </a:solidFill>
                  <a:prstDash val="solid"/>
                </a:ln>
                <a:solidFill>
                  <a:schemeClr val="accent2">
                    <a:lumMod val="40000"/>
                    <a:lumOff val="60000"/>
                  </a:schemeClr>
                </a:solidFill>
                <a:effectLst/>
                <a:latin typeface="+mn-ea"/>
              </a:rPr>
              <a:t>谢谢大家！</a:t>
            </a:r>
          </a:p>
        </p:txBody>
      </p:sp>
    </p:spTree>
    <p:extLst>
      <p:ext uri="{BB962C8B-B14F-4D97-AF65-F5344CB8AC3E}">
        <p14:creationId xmlns:p14="http://schemas.microsoft.com/office/powerpoint/2010/main" val="2807222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959CD6-2BA6-4B66-81C6-31820668505D}"/>
              </a:ext>
            </a:extLst>
          </p:cNvPr>
          <p:cNvSpPr>
            <a:spLocks noGrp="1"/>
          </p:cNvSpPr>
          <p:nvPr>
            <p:ph type="title"/>
          </p:nvPr>
        </p:nvSpPr>
        <p:spPr/>
        <p:txBody>
          <a:bodyPr/>
          <a:lstStyle/>
          <a:p>
            <a:r>
              <a:rPr lang="zh-CN" altLang="en-US" dirty="0"/>
              <a:t>使用到的工具：</a:t>
            </a:r>
          </a:p>
        </p:txBody>
      </p:sp>
      <p:sp>
        <p:nvSpPr>
          <p:cNvPr id="3" name="内容占位符 2">
            <a:extLst>
              <a:ext uri="{FF2B5EF4-FFF2-40B4-BE49-F238E27FC236}">
                <a16:creationId xmlns:a16="http://schemas.microsoft.com/office/drawing/2014/main" id="{A7F85EF9-728A-4672-B960-CCE5E002A7A7}"/>
              </a:ext>
            </a:extLst>
          </p:cNvPr>
          <p:cNvSpPr>
            <a:spLocks noGrp="1"/>
          </p:cNvSpPr>
          <p:nvPr>
            <p:ph idx="1"/>
          </p:nvPr>
        </p:nvSpPr>
        <p:spPr>
          <a:xfrm>
            <a:off x="647191" y="2736283"/>
            <a:ext cx="5640579" cy="956743"/>
          </a:xfrm>
        </p:spPr>
        <p:txBody>
          <a:bodyPr>
            <a:normAutofit fontScale="92500"/>
          </a:bodyPr>
          <a:lstStyle/>
          <a:p>
            <a:r>
              <a:rPr lang="en-US" altLang="zh-CN" sz="3600" dirty="0">
                <a:latin typeface="+mn-ea"/>
              </a:rPr>
              <a:t>Python</a:t>
            </a:r>
            <a:r>
              <a:rPr lang="zh-CN" altLang="en-US" sz="3600" dirty="0">
                <a:latin typeface="+mn-ea"/>
              </a:rPr>
              <a:t>：</a:t>
            </a:r>
            <a:r>
              <a:rPr lang="en-US" altLang="zh-CN" sz="3600" dirty="0" err="1">
                <a:latin typeface="+mn-ea"/>
              </a:rPr>
              <a:t>pycharm</a:t>
            </a:r>
            <a:r>
              <a:rPr lang="zh-CN" altLang="en-US" sz="3600" dirty="0">
                <a:latin typeface="+mn-ea"/>
              </a:rPr>
              <a:t>和</a:t>
            </a:r>
            <a:r>
              <a:rPr lang="en-US" altLang="zh-CN" sz="3600" dirty="0" err="1">
                <a:latin typeface="+mn-ea"/>
              </a:rPr>
              <a:t>vscode</a:t>
            </a:r>
            <a:endParaRPr lang="en-US" altLang="zh-CN" sz="3600" dirty="0">
              <a:latin typeface="+mn-ea"/>
            </a:endParaRPr>
          </a:p>
          <a:p>
            <a:endParaRPr lang="en-US" altLang="zh-CN" dirty="0"/>
          </a:p>
        </p:txBody>
      </p:sp>
      <p:pic>
        <p:nvPicPr>
          <p:cNvPr id="5" name="图片 4">
            <a:extLst>
              <a:ext uri="{FF2B5EF4-FFF2-40B4-BE49-F238E27FC236}">
                <a16:creationId xmlns:a16="http://schemas.microsoft.com/office/drawing/2014/main" id="{F5992EF0-D877-4B61-A332-E62064C19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7108" y="2581770"/>
            <a:ext cx="1133691" cy="1265772"/>
          </a:xfrm>
          <a:prstGeom prst="rect">
            <a:avLst/>
          </a:prstGeom>
        </p:spPr>
      </p:pic>
      <p:pic>
        <p:nvPicPr>
          <p:cNvPr id="7" name="图片 6">
            <a:extLst>
              <a:ext uri="{FF2B5EF4-FFF2-40B4-BE49-F238E27FC236}">
                <a16:creationId xmlns:a16="http://schemas.microsoft.com/office/drawing/2014/main" id="{24CF8282-0CD4-4AEC-BE0A-11036724E6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7663" y="2581769"/>
            <a:ext cx="1053037" cy="1265773"/>
          </a:xfrm>
          <a:prstGeom prst="rect">
            <a:avLst/>
          </a:prstGeom>
        </p:spPr>
      </p:pic>
      <p:pic>
        <p:nvPicPr>
          <p:cNvPr id="9" name="图片 8">
            <a:extLst>
              <a:ext uri="{FF2B5EF4-FFF2-40B4-BE49-F238E27FC236}">
                <a16:creationId xmlns:a16="http://schemas.microsoft.com/office/drawing/2014/main" id="{07EE709E-1195-4B63-B3D0-5CED15FA9F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5227" y="4009295"/>
            <a:ext cx="1192253" cy="1171696"/>
          </a:xfrm>
          <a:prstGeom prst="rect">
            <a:avLst/>
          </a:prstGeom>
        </p:spPr>
      </p:pic>
      <p:pic>
        <p:nvPicPr>
          <p:cNvPr id="11" name="图片 10">
            <a:extLst>
              <a:ext uri="{FF2B5EF4-FFF2-40B4-BE49-F238E27FC236}">
                <a16:creationId xmlns:a16="http://schemas.microsoft.com/office/drawing/2014/main" id="{FDE1716C-F1B2-4C96-A8C4-A613A72C14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330" y="4431018"/>
            <a:ext cx="1192253" cy="1380503"/>
          </a:xfrm>
          <a:prstGeom prst="rect">
            <a:avLst/>
          </a:prstGeom>
        </p:spPr>
      </p:pic>
      <p:sp>
        <p:nvSpPr>
          <p:cNvPr id="13" name="文本框 12">
            <a:extLst>
              <a:ext uri="{FF2B5EF4-FFF2-40B4-BE49-F238E27FC236}">
                <a16:creationId xmlns:a16="http://schemas.microsoft.com/office/drawing/2014/main" id="{801F1E73-2F3D-4940-B2D4-A99E66F480F3}"/>
              </a:ext>
            </a:extLst>
          </p:cNvPr>
          <p:cNvSpPr txBox="1"/>
          <p:nvPr/>
        </p:nvSpPr>
        <p:spPr>
          <a:xfrm>
            <a:off x="5528946" y="4572325"/>
            <a:ext cx="6083706" cy="1077218"/>
          </a:xfrm>
          <a:prstGeom prst="rect">
            <a:avLst/>
          </a:prstGeom>
          <a:noFill/>
        </p:spPr>
        <p:txBody>
          <a:bodyPr wrap="square" rtlCol="0">
            <a:spAutoFit/>
          </a:bodyPr>
          <a:lstStyle/>
          <a:p>
            <a:r>
              <a:rPr lang="zh-CN" altLang="en-US" sz="3200" dirty="0">
                <a:latin typeface="+mn-ea"/>
              </a:rPr>
              <a:t>数据库：</a:t>
            </a:r>
            <a:r>
              <a:rPr lang="en-US" altLang="zh-CN" sz="3200" dirty="0">
                <a:latin typeface="+mn-ea"/>
              </a:rPr>
              <a:t>MySQL</a:t>
            </a:r>
            <a:r>
              <a:rPr lang="zh-CN" altLang="en-US" sz="3200" dirty="0">
                <a:latin typeface="+mn-ea"/>
              </a:rPr>
              <a:t>和</a:t>
            </a:r>
            <a:r>
              <a:rPr lang="en-US" altLang="zh-CN" sz="3200" dirty="0" err="1">
                <a:latin typeface="+mn-ea"/>
              </a:rPr>
              <a:t>SQLyog</a:t>
            </a:r>
            <a:endParaRPr lang="en-US" altLang="zh-CN" sz="3200" dirty="0">
              <a:latin typeface="+mn-ea"/>
            </a:endParaRPr>
          </a:p>
          <a:p>
            <a:r>
              <a:rPr lang="en-US" altLang="zh-CN" sz="3200" dirty="0">
                <a:latin typeface="+mn-ea"/>
              </a:rPr>
              <a:t>				SQLite</a:t>
            </a:r>
            <a:r>
              <a:rPr lang="zh-CN" altLang="en-US" sz="3200" dirty="0">
                <a:latin typeface="+mn-ea"/>
              </a:rPr>
              <a:t>和</a:t>
            </a:r>
            <a:r>
              <a:rPr lang="en-US" altLang="zh-CN" sz="3200" dirty="0" err="1">
                <a:latin typeface="+mn-ea"/>
              </a:rPr>
              <a:t>SQLiteStudio</a:t>
            </a:r>
            <a:endParaRPr lang="zh-CN" altLang="en-US" sz="3200" dirty="0">
              <a:latin typeface="+mn-ea"/>
            </a:endParaRPr>
          </a:p>
        </p:txBody>
      </p:sp>
      <p:pic>
        <p:nvPicPr>
          <p:cNvPr id="6" name="图片 5">
            <a:extLst>
              <a:ext uri="{FF2B5EF4-FFF2-40B4-BE49-F238E27FC236}">
                <a16:creationId xmlns:a16="http://schemas.microsoft.com/office/drawing/2014/main" id="{D1B81464-9D89-47EF-A98C-097EE6DDD9BB}"/>
              </a:ext>
            </a:extLst>
          </p:cNvPr>
          <p:cNvPicPr>
            <a:picLocks noChangeAspect="1"/>
          </p:cNvPicPr>
          <p:nvPr/>
        </p:nvPicPr>
        <p:blipFill>
          <a:blip r:embed="rId6"/>
          <a:stretch>
            <a:fillRect/>
          </a:stretch>
        </p:blipFill>
        <p:spPr>
          <a:xfrm>
            <a:off x="3911400" y="4696719"/>
            <a:ext cx="1066949" cy="1257475"/>
          </a:xfrm>
          <a:prstGeom prst="rect">
            <a:avLst/>
          </a:prstGeom>
        </p:spPr>
      </p:pic>
    </p:spTree>
    <p:extLst>
      <p:ext uri="{BB962C8B-B14F-4D97-AF65-F5344CB8AC3E}">
        <p14:creationId xmlns:p14="http://schemas.microsoft.com/office/powerpoint/2010/main" val="3822483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383E23-911C-4477-ABF3-00EE4914ABDD}"/>
              </a:ext>
            </a:extLst>
          </p:cNvPr>
          <p:cNvSpPr>
            <a:spLocks noGrp="1"/>
          </p:cNvSpPr>
          <p:nvPr>
            <p:ph type="title"/>
          </p:nvPr>
        </p:nvSpPr>
        <p:spPr/>
        <p:txBody>
          <a:bodyPr/>
          <a:lstStyle/>
          <a:p>
            <a:r>
              <a:rPr lang="zh-CN" altLang="en-US" dirty="0"/>
              <a:t>设计流程：</a:t>
            </a:r>
          </a:p>
        </p:txBody>
      </p:sp>
      <p:pic>
        <p:nvPicPr>
          <p:cNvPr id="5" name="内容占位符 4">
            <a:extLst>
              <a:ext uri="{FF2B5EF4-FFF2-40B4-BE49-F238E27FC236}">
                <a16:creationId xmlns:a16="http://schemas.microsoft.com/office/drawing/2014/main" id="{40E977F7-62AA-409D-97FD-8D52510D36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7898" y="2505909"/>
            <a:ext cx="8332637" cy="3598863"/>
          </a:xfrm>
        </p:spPr>
      </p:pic>
    </p:spTree>
    <p:extLst>
      <p:ext uri="{BB962C8B-B14F-4D97-AF65-F5344CB8AC3E}">
        <p14:creationId xmlns:p14="http://schemas.microsoft.com/office/powerpoint/2010/main" val="2186594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75B5B5-7B86-4AC7-9A31-90BC7C540DA3}"/>
              </a:ext>
            </a:extLst>
          </p:cNvPr>
          <p:cNvSpPr>
            <a:spLocks noGrp="1"/>
          </p:cNvSpPr>
          <p:nvPr>
            <p:ph type="title"/>
          </p:nvPr>
        </p:nvSpPr>
        <p:spPr/>
        <p:txBody>
          <a:bodyPr/>
          <a:lstStyle/>
          <a:p>
            <a:r>
              <a:rPr lang="zh-CN" altLang="en-US" dirty="0"/>
              <a:t>数据库（</a:t>
            </a:r>
            <a:r>
              <a:rPr lang="en-US" altLang="zh-CN" dirty="0"/>
              <a:t>verify</a:t>
            </a:r>
            <a:r>
              <a:rPr lang="zh-CN" altLang="en-US" dirty="0"/>
              <a:t>表）</a:t>
            </a:r>
          </a:p>
        </p:txBody>
      </p:sp>
      <p:pic>
        <p:nvPicPr>
          <p:cNvPr id="5" name="内容占位符 4">
            <a:extLst>
              <a:ext uri="{FF2B5EF4-FFF2-40B4-BE49-F238E27FC236}">
                <a16:creationId xmlns:a16="http://schemas.microsoft.com/office/drawing/2014/main" id="{1E0A479F-76A3-40F2-8F5B-05C1BAFF4E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2037" y="3171466"/>
            <a:ext cx="8150427" cy="1080938"/>
          </a:xfrm>
        </p:spPr>
      </p:pic>
      <p:sp>
        <p:nvSpPr>
          <p:cNvPr id="6" name="文本框 5">
            <a:extLst>
              <a:ext uri="{FF2B5EF4-FFF2-40B4-BE49-F238E27FC236}">
                <a16:creationId xmlns:a16="http://schemas.microsoft.com/office/drawing/2014/main" id="{E41E5B44-EF74-4DD9-8E7D-051D0A3DE300}"/>
              </a:ext>
            </a:extLst>
          </p:cNvPr>
          <p:cNvSpPr txBox="1"/>
          <p:nvPr/>
        </p:nvSpPr>
        <p:spPr>
          <a:xfrm>
            <a:off x="1412037" y="4651899"/>
            <a:ext cx="8150427" cy="1200329"/>
          </a:xfrm>
          <a:prstGeom prst="rect">
            <a:avLst/>
          </a:prstGeom>
          <a:noFill/>
        </p:spPr>
        <p:txBody>
          <a:bodyPr wrap="square" rtlCol="0">
            <a:spAutoFit/>
          </a:bodyPr>
          <a:lstStyle/>
          <a:p>
            <a:pPr>
              <a:lnSpc>
                <a:spcPct val="150000"/>
              </a:lnSpc>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包含账号</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name</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，密码</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password</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，类型</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mold</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三个列，账号</a:t>
            </a:r>
            <a:r>
              <a:rPr lang="zh-CN" altLang="en-US"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a:latin typeface="Calibri" panose="020F0502020204030204" pitchFamily="34" charset="0"/>
                <a:ea typeface="宋体" panose="02010600030101010101" pitchFamily="2" charset="-122"/>
                <a:cs typeface="Times New Roman" panose="02020603050405020304" pitchFamily="18" charset="0"/>
              </a:rPr>
              <a:t>name</a:t>
            </a:r>
            <a:r>
              <a:rPr lang="zh-CN" altLang="en-US"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为主键。</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所有列均为非空。</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259279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FEBAE5-4FFB-4E4C-8024-D7D0E8E01F33}"/>
              </a:ext>
            </a:extLst>
          </p:cNvPr>
          <p:cNvSpPr>
            <a:spLocks noGrp="1"/>
          </p:cNvSpPr>
          <p:nvPr>
            <p:ph type="title"/>
          </p:nvPr>
        </p:nvSpPr>
        <p:spPr/>
        <p:txBody>
          <a:bodyPr/>
          <a:lstStyle/>
          <a:p>
            <a:r>
              <a:rPr lang="zh-CN" altLang="en-US" dirty="0"/>
              <a:t>数据库（</a:t>
            </a:r>
            <a:r>
              <a:rPr lang="en-US" altLang="zh-CN" dirty="0"/>
              <a:t>student</a:t>
            </a:r>
            <a:r>
              <a:rPr lang="zh-CN" altLang="en-US" dirty="0"/>
              <a:t>表）</a:t>
            </a:r>
          </a:p>
        </p:txBody>
      </p:sp>
      <p:pic>
        <p:nvPicPr>
          <p:cNvPr id="5" name="内容占位符 4">
            <a:extLst>
              <a:ext uri="{FF2B5EF4-FFF2-40B4-BE49-F238E27FC236}">
                <a16:creationId xmlns:a16="http://schemas.microsoft.com/office/drawing/2014/main" id="{A009C11B-ABC9-4FCC-9344-97B1AAB510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7614" y="2565328"/>
            <a:ext cx="7310471" cy="2334220"/>
          </a:xfrm>
        </p:spPr>
      </p:pic>
      <p:sp>
        <p:nvSpPr>
          <p:cNvPr id="6" name="文本框 5">
            <a:extLst>
              <a:ext uri="{FF2B5EF4-FFF2-40B4-BE49-F238E27FC236}">
                <a16:creationId xmlns:a16="http://schemas.microsoft.com/office/drawing/2014/main" id="{3E8E0D37-6BAE-45E8-81B8-FFB259308307}"/>
              </a:ext>
            </a:extLst>
          </p:cNvPr>
          <p:cNvSpPr txBox="1"/>
          <p:nvPr/>
        </p:nvSpPr>
        <p:spPr>
          <a:xfrm>
            <a:off x="1766657" y="5166804"/>
            <a:ext cx="7812350" cy="1615827"/>
          </a:xfrm>
          <a:prstGeom prst="rect">
            <a:avLst/>
          </a:prstGeom>
          <a:noFill/>
        </p:spPr>
        <p:txBody>
          <a:bodyPr wrap="square" rtlCol="0">
            <a:spAutoFit/>
          </a:bodyPr>
          <a:lstStyle/>
          <a:p>
            <a:pPr>
              <a:lnSpc>
                <a:spcPct val="150000"/>
              </a:lnSpc>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包含学号</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id</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，姓名</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name</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，性别</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sex</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，年龄</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age</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，班级</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grade</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，电话</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phone</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，学院</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college</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七个列，学号</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id</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为主键。</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所有列均为非空。</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065154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2E980B-6841-4CF2-8E79-A816837C5BFF}"/>
              </a:ext>
            </a:extLst>
          </p:cNvPr>
          <p:cNvSpPr>
            <a:spLocks noGrp="1"/>
          </p:cNvSpPr>
          <p:nvPr>
            <p:ph type="title"/>
          </p:nvPr>
        </p:nvSpPr>
        <p:spPr/>
        <p:txBody>
          <a:bodyPr/>
          <a:lstStyle/>
          <a:p>
            <a:r>
              <a:rPr lang="zh-CN" altLang="en-US" dirty="0"/>
              <a:t>数据库（</a:t>
            </a:r>
            <a:r>
              <a:rPr lang="en-US" altLang="zh-CN" dirty="0"/>
              <a:t>score</a:t>
            </a:r>
            <a:r>
              <a:rPr lang="zh-CN" altLang="en-US" dirty="0"/>
              <a:t>表）</a:t>
            </a:r>
          </a:p>
        </p:txBody>
      </p:sp>
      <p:pic>
        <p:nvPicPr>
          <p:cNvPr id="5" name="内容占位符 4">
            <a:extLst>
              <a:ext uri="{FF2B5EF4-FFF2-40B4-BE49-F238E27FC236}">
                <a16:creationId xmlns:a16="http://schemas.microsoft.com/office/drawing/2014/main" id="{4C845866-74E4-4C2B-ACD6-6ED6C7A242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1216" y="2388094"/>
            <a:ext cx="7273193" cy="2227258"/>
          </a:xfrm>
        </p:spPr>
      </p:pic>
      <p:sp>
        <p:nvSpPr>
          <p:cNvPr id="6" name="文本框 5">
            <a:extLst>
              <a:ext uri="{FF2B5EF4-FFF2-40B4-BE49-F238E27FC236}">
                <a16:creationId xmlns:a16="http://schemas.microsoft.com/office/drawing/2014/main" id="{16218C79-C0E9-4930-B3A0-080717F980E9}"/>
              </a:ext>
            </a:extLst>
          </p:cNvPr>
          <p:cNvSpPr txBox="1"/>
          <p:nvPr/>
        </p:nvSpPr>
        <p:spPr>
          <a:xfrm>
            <a:off x="1704513" y="4973126"/>
            <a:ext cx="8188471" cy="1892826"/>
          </a:xfrm>
          <a:prstGeom prst="rect">
            <a:avLst/>
          </a:prstGeom>
          <a:noFill/>
        </p:spPr>
        <p:txBody>
          <a:bodyPr wrap="square" rtlCol="0">
            <a:spAutoFit/>
          </a:bodyPr>
          <a:lstStyle/>
          <a:p>
            <a:pPr>
              <a:lnSpc>
                <a:spcPct val="150000"/>
              </a:lnSpc>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包含学号</a:t>
            </a:r>
            <a:r>
              <a:rPr lang="zh-CN" altLang="en-US"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a:latin typeface="Calibri" panose="020F0502020204030204" pitchFamily="34" charset="0"/>
                <a:ea typeface="宋体" panose="02010600030101010101" pitchFamily="2" charset="-122"/>
                <a:cs typeface="Times New Roman" panose="02020603050405020304" pitchFamily="18" charset="0"/>
              </a:rPr>
              <a:t>id</a:t>
            </a:r>
            <a:r>
              <a:rPr lang="zh-CN" altLang="en-US"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，姓名</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name</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，班级</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grade</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，高数</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gaoshu</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，物理</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wuli</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，体育</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tiyu</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，思修</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sixiu</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七个列，学号</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id</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为主键。</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所有列均为非空。</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367252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A9FDA8-EC3D-4112-9A62-99D233E712E6}"/>
              </a:ext>
            </a:extLst>
          </p:cNvPr>
          <p:cNvSpPr>
            <a:spLocks noGrp="1"/>
          </p:cNvSpPr>
          <p:nvPr>
            <p:ph type="title"/>
          </p:nvPr>
        </p:nvSpPr>
        <p:spPr/>
        <p:txBody>
          <a:bodyPr/>
          <a:lstStyle/>
          <a:p>
            <a:r>
              <a:rPr lang="zh-CN" altLang="en-US" dirty="0"/>
              <a:t>登陆页面：</a:t>
            </a:r>
          </a:p>
        </p:txBody>
      </p:sp>
      <p:pic>
        <p:nvPicPr>
          <p:cNvPr id="5" name="内容占位符 4">
            <a:extLst>
              <a:ext uri="{FF2B5EF4-FFF2-40B4-BE49-F238E27FC236}">
                <a16:creationId xmlns:a16="http://schemas.microsoft.com/office/drawing/2014/main" id="{57F8D0B4-B00C-4F77-A6C5-13FA08E66D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5306" y="2520488"/>
            <a:ext cx="5005315" cy="3598863"/>
          </a:xfrm>
        </p:spPr>
      </p:pic>
      <p:sp>
        <p:nvSpPr>
          <p:cNvPr id="8" name="文本框 7">
            <a:extLst>
              <a:ext uri="{FF2B5EF4-FFF2-40B4-BE49-F238E27FC236}">
                <a16:creationId xmlns:a16="http://schemas.microsoft.com/office/drawing/2014/main" id="{C0DB54A2-B7D7-4BE9-9B8E-3BC672D94703}"/>
              </a:ext>
            </a:extLst>
          </p:cNvPr>
          <p:cNvSpPr txBox="1"/>
          <p:nvPr/>
        </p:nvSpPr>
        <p:spPr>
          <a:xfrm>
            <a:off x="6957660" y="2495060"/>
            <a:ext cx="3989034" cy="3649717"/>
          </a:xfrm>
          <a:prstGeom prst="rect">
            <a:avLst/>
          </a:prstGeom>
          <a:noFill/>
        </p:spPr>
        <p:txBody>
          <a:bodyPr wrap="square" rtlCol="0">
            <a:spAutoFit/>
          </a:bodyPr>
          <a:lstStyle/>
          <a:p>
            <a:pPr indent="266700" algn="just">
              <a:lnSpc>
                <a:spcPts val="28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登录功能分学生登录和教师登录，用户可通过登录界面的文本选择框选择，选择完成并输入账号和密码后，点击登录按钮，程序会从数据库中的账户信息表（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verify</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）进行用户名查找并进行密码和身份信息比对，信息正确后会跳转到账户身份所对应的页面（教师端和学生端），密码错误或查找不到账号则会弹出提示账号或密码错误。</a:t>
            </a:r>
          </a:p>
        </p:txBody>
      </p:sp>
    </p:spTree>
    <p:extLst>
      <p:ext uri="{BB962C8B-B14F-4D97-AF65-F5344CB8AC3E}">
        <p14:creationId xmlns:p14="http://schemas.microsoft.com/office/powerpoint/2010/main" val="270297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4EFEE-B2B9-496F-973E-8B4ED7304ED7}"/>
              </a:ext>
            </a:extLst>
          </p:cNvPr>
          <p:cNvSpPr>
            <a:spLocks noGrp="1"/>
          </p:cNvSpPr>
          <p:nvPr>
            <p:ph type="title"/>
          </p:nvPr>
        </p:nvSpPr>
        <p:spPr/>
        <p:txBody>
          <a:bodyPr/>
          <a:lstStyle/>
          <a:p>
            <a:r>
              <a:rPr lang="zh-CN" altLang="en-US" dirty="0"/>
              <a:t>注册页面：</a:t>
            </a:r>
          </a:p>
        </p:txBody>
      </p:sp>
      <p:pic>
        <p:nvPicPr>
          <p:cNvPr id="5" name="内容占位符 4">
            <a:extLst>
              <a:ext uri="{FF2B5EF4-FFF2-40B4-BE49-F238E27FC236}">
                <a16:creationId xmlns:a16="http://schemas.microsoft.com/office/drawing/2014/main" id="{F52ED2FD-3F58-428A-B946-F1C1E05816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9509" y="2398944"/>
            <a:ext cx="3389548" cy="3598863"/>
          </a:xfrm>
        </p:spPr>
      </p:pic>
      <p:sp>
        <p:nvSpPr>
          <p:cNvPr id="6" name="文本框 5">
            <a:extLst>
              <a:ext uri="{FF2B5EF4-FFF2-40B4-BE49-F238E27FC236}">
                <a16:creationId xmlns:a16="http://schemas.microsoft.com/office/drawing/2014/main" id="{6B4D17BB-7A2B-46A6-BF06-F34AE2FF6154}"/>
              </a:ext>
            </a:extLst>
          </p:cNvPr>
          <p:cNvSpPr txBox="1"/>
          <p:nvPr/>
        </p:nvSpPr>
        <p:spPr>
          <a:xfrm>
            <a:off x="5881980" y="2521258"/>
            <a:ext cx="4412202" cy="3693319"/>
          </a:xfrm>
          <a:prstGeom prst="rect">
            <a:avLst/>
          </a:prstGeom>
          <a:noFill/>
        </p:spPr>
        <p:txBody>
          <a:bodyPr wrap="square" rtlCol="0">
            <a:spAutoFit/>
          </a:bodyPr>
          <a:lstStyle/>
          <a:p>
            <a:pPr>
              <a:lnSpc>
                <a:spcPct val="150000"/>
              </a:lnSpc>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注册页面主要功能就是账号的注册，通过登录页面的注册按钮进入后，有身份选择，账号输入，密码输入和确认密码。输入并验证完成后将输入的账号，密码及对应身份信息添加到账户信息表（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verify</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）中。学生注册时会将学生信息表（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student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）和学生成绩表（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score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）同步添加。没有数据的用“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”补齐。</a:t>
            </a:r>
          </a:p>
          <a:p>
            <a:endParaRPr lang="zh-CN" altLang="en-US" dirty="0"/>
          </a:p>
        </p:txBody>
      </p:sp>
    </p:spTree>
    <p:extLst>
      <p:ext uri="{BB962C8B-B14F-4D97-AF65-F5344CB8AC3E}">
        <p14:creationId xmlns:p14="http://schemas.microsoft.com/office/powerpoint/2010/main" val="3938937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81603-C22E-4F73-B641-33B4EF9C25CB}"/>
              </a:ext>
            </a:extLst>
          </p:cNvPr>
          <p:cNvSpPr>
            <a:spLocks noGrp="1"/>
          </p:cNvSpPr>
          <p:nvPr>
            <p:ph type="title"/>
          </p:nvPr>
        </p:nvSpPr>
        <p:spPr/>
        <p:txBody>
          <a:bodyPr/>
          <a:lstStyle/>
          <a:p>
            <a:r>
              <a:rPr lang="zh-CN" altLang="en-US" dirty="0"/>
              <a:t>学生端页面：</a:t>
            </a:r>
          </a:p>
        </p:txBody>
      </p:sp>
      <p:pic>
        <p:nvPicPr>
          <p:cNvPr id="4" name="图片 3">
            <a:extLst>
              <a:ext uri="{FF2B5EF4-FFF2-40B4-BE49-F238E27FC236}">
                <a16:creationId xmlns:a16="http://schemas.microsoft.com/office/drawing/2014/main" id="{580EFC51-5B57-49D3-8177-6E6EEF605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750" y="2453519"/>
            <a:ext cx="5054906" cy="3950091"/>
          </a:xfrm>
          <a:prstGeom prst="rect">
            <a:avLst/>
          </a:prstGeom>
        </p:spPr>
      </p:pic>
      <p:sp>
        <p:nvSpPr>
          <p:cNvPr id="6" name="文本框 5">
            <a:extLst>
              <a:ext uri="{FF2B5EF4-FFF2-40B4-BE49-F238E27FC236}">
                <a16:creationId xmlns:a16="http://schemas.microsoft.com/office/drawing/2014/main" id="{AEE2406B-3483-441C-902B-3B27E1A0CD6C}"/>
              </a:ext>
            </a:extLst>
          </p:cNvPr>
          <p:cNvSpPr txBox="1"/>
          <p:nvPr/>
        </p:nvSpPr>
        <p:spPr>
          <a:xfrm>
            <a:off x="6871317" y="2547891"/>
            <a:ext cx="4110361" cy="3600986"/>
          </a:xfrm>
          <a:prstGeom prst="rect">
            <a:avLst/>
          </a:prstGeom>
          <a:noFill/>
        </p:spPr>
        <p:txBody>
          <a:bodyPr wrap="square" rtlCol="0">
            <a:spAutoFit/>
          </a:bodyPr>
          <a:lstStyle/>
          <a:p>
            <a:pPr>
              <a:lnSpc>
                <a:spcPct val="150000"/>
              </a:lnSpc>
            </a:pPr>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学生端包含的功能有学生基本信息修改，密码修改和安全退出。学生端页面上显示的内容有学生个人的基本信息和学生个人成绩。学生端的权限仅限于修改和查看登录学生自己的个人信息以及查看个人的成绩。</a:t>
            </a:r>
          </a:p>
          <a:p>
            <a:endParaRPr lang="zh-CN" altLang="en-US" dirty="0"/>
          </a:p>
        </p:txBody>
      </p:sp>
    </p:spTree>
    <p:extLst>
      <p:ext uri="{BB962C8B-B14F-4D97-AF65-F5344CB8AC3E}">
        <p14:creationId xmlns:p14="http://schemas.microsoft.com/office/powerpoint/2010/main" val="3544503846"/>
      </p:ext>
    </p:extLst>
  </p:cSld>
  <p:clrMapOvr>
    <a:masterClrMapping/>
  </p:clrMapOvr>
</p:sld>
</file>

<file path=ppt/theme/theme1.xml><?xml version="1.0" encoding="utf-8"?>
<a:theme xmlns:a="http://schemas.openxmlformats.org/drawingml/2006/main" name="柏林">
  <a:themeElements>
    <a:clrScheme name="柏林">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柏林">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TM04033917[[fn=柏林]]</Template>
  <TotalTime>711</TotalTime>
  <Words>875</Words>
  <Application>Microsoft Office PowerPoint</Application>
  <PresentationFormat>宽屏</PresentationFormat>
  <Paragraphs>33</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宋体</vt:lpstr>
      <vt:lpstr>Arial</vt:lpstr>
      <vt:lpstr>Calibri</vt:lpstr>
      <vt:lpstr>Trebuchet MS</vt:lpstr>
      <vt:lpstr>柏林</vt:lpstr>
      <vt:lpstr>学生信息管理系统</vt:lpstr>
      <vt:lpstr>使用到的工具：</vt:lpstr>
      <vt:lpstr>设计流程：</vt:lpstr>
      <vt:lpstr>数据库（verify表）</vt:lpstr>
      <vt:lpstr>数据库（student表）</vt:lpstr>
      <vt:lpstr>数据库（score表）</vt:lpstr>
      <vt:lpstr>登陆页面：</vt:lpstr>
      <vt:lpstr>注册页面：</vt:lpstr>
      <vt:lpstr>学生端页面：</vt:lpstr>
      <vt:lpstr>教师端页面</vt:lpstr>
      <vt:lpstr>学生信息修改：</vt:lpstr>
      <vt:lpstr>学生成绩录入：</vt:lpstr>
      <vt:lpstr>学生信息表与成绩表：</vt:lpstr>
      <vt:lpstr>课程设计总结：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周文华</dc:creator>
  <cp:lastModifiedBy>周文华</cp:lastModifiedBy>
  <cp:revision>23</cp:revision>
  <dcterms:created xsi:type="dcterms:W3CDTF">2021-07-11T22:55:17Z</dcterms:created>
  <dcterms:modified xsi:type="dcterms:W3CDTF">2021-07-12T11:13:29Z</dcterms:modified>
</cp:coreProperties>
</file>