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5" r:id="rId1"/>
  </p:sldMasterIdLst>
  <p:notesMasterIdLst>
    <p:notesMasterId r:id="rId12"/>
  </p:notesMasterIdLst>
  <p:sldIdLst>
    <p:sldId id="256" r:id="rId2"/>
    <p:sldId id="257" r:id="rId3"/>
    <p:sldId id="260" r:id="rId4"/>
    <p:sldId id="262" r:id="rId5"/>
    <p:sldId id="266" r:id="rId6"/>
    <p:sldId id="264" r:id="rId7"/>
    <p:sldId id="263" r:id="rId8"/>
    <p:sldId id="258" r:id="rId9"/>
    <p:sldId id="265"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LOTUS TRAVEL" initials="iT" lastIdx="1" clrIdx="0">
    <p:extLst>
      <p:ext uri="{19B8F6BF-5375-455C-9EA6-DF929625EA0E}">
        <p15:presenceInfo xmlns:p15="http://schemas.microsoft.com/office/powerpoint/2012/main" userId="iLOTUS TRAV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iLOTUS%20TRAVEL\Downloads\Rental%20car%20fleet%20(7)%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iLOTUS%20TRAVEL\Downloads\Rental%20car%20fleet%20(7)%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iLOTUS%20TRAVEL\Downloads\Rental%20car%20fleet%20(7)%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iLOTUS%20TRAVEL\Downloads\Rental%20car%20fleet%20(7)%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iLOTUS%20TRAVEL\Downloads\Rental%20car%20fleet%20(7)%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iLOTUS%20TRAVEL\Downloads\Rental%20car%20fleet%20(7)%20(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iLOTUS%20TRAVEL\Downloads\Rental%20car%20fleet%20(7)%20(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iLOTUS%20TRAVEL\Downloads\Rental%20car%20fleet%20(7)%20(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iLOTUS%20TRAVEL\Downloads\Rental%20car%20fleet%20(7)%20(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[Rental car fleet (7) (1).xlsx]Top 10!PivotTable4</c:name>
    <c:fmtId val="1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aseline="0" dirty="0">
                <a:solidFill>
                  <a:srgbClr val="FF0000"/>
                </a:solidFill>
              </a:rPr>
              <a:t>Top 10 Car Rental Most Valuable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'Top 10'!$B$3</c:f>
              <c:strCache>
                <c:ptCount val="1"/>
                <c:pt idx="0">
                  <c:v>Count of car_id</c:v>
                </c:pt>
              </c:strCache>
            </c:strRef>
          </c:tx>
          <c:spPr>
            <a:solidFill>
              <a:schemeClr val="accent1"/>
            </a:solidFill>
            <a:ln>
              <a:noFill/>
            </a:ln>
            <a:effectLst/>
          </c:spPr>
          <c:invertIfNegative val="0"/>
          <c:cat>
            <c:strRef>
              <c:f>'Top 10'!$A$4:$A$14</c:f>
              <c:strCache>
                <c:ptCount val="10"/>
                <c:pt idx="0">
                  <c:v>Shelby</c:v>
                </c:pt>
                <c:pt idx="1">
                  <c:v>MG</c:v>
                </c:pt>
                <c:pt idx="2">
                  <c:v>Renault</c:v>
                </c:pt>
                <c:pt idx="3">
                  <c:v>Geo</c:v>
                </c:pt>
                <c:pt idx="4">
                  <c:v>Lamborghini</c:v>
                </c:pt>
                <c:pt idx="5">
                  <c:v>Panoz</c:v>
                </c:pt>
                <c:pt idx="6">
                  <c:v>Daihatsu</c:v>
                </c:pt>
                <c:pt idx="7">
                  <c:v>Austin</c:v>
                </c:pt>
                <c:pt idx="8">
                  <c:v>Smart</c:v>
                </c:pt>
                <c:pt idx="9">
                  <c:v>Spyker</c:v>
                </c:pt>
              </c:strCache>
            </c:strRef>
          </c:cat>
          <c:val>
            <c:numRef>
              <c:f>'Top 10'!$B$4:$B$14</c:f>
              <c:numCache>
                <c:formatCode>General</c:formatCode>
                <c:ptCount val="10"/>
                <c:pt idx="0">
                  <c:v>1</c:v>
                </c:pt>
                <c:pt idx="1">
                  <c:v>2</c:v>
                </c:pt>
                <c:pt idx="2">
                  <c:v>2</c:v>
                </c:pt>
                <c:pt idx="3">
                  <c:v>9</c:v>
                </c:pt>
                <c:pt idx="4">
                  <c:v>26</c:v>
                </c:pt>
                <c:pt idx="5">
                  <c:v>1</c:v>
                </c:pt>
                <c:pt idx="6">
                  <c:v>3</c:v>
                </c:pt>
                <c:pt idx="7">
                  <c:v>4</c:v>
                </c:pt>
                <c:pt idx="8">
                  <c:v>1</c:v>
                </c:pt>
                <c:pt idx="9">
                  <c:v>3</c:v>
                </c:pt>
              </c:numCache>
            </c:numRef>
          </c:val>
          <c:extLst>
            <c:ext xmlns:c16="http://schemas.microsoft.com/office/drawing/2014/chart" uri="{C3380CC4-5D6E-409C-BE32-E72D297353CC}">
              <c16:uniqueId val="{00000000-94EB-4739-BCE5-C9F59A84AA17}"/>
            </c:ext>
          </c:extLst>
        </c:ser>
        <c:ser>
          <c:idx val="1"/>
          <c:order val="1"/>
          <c:tx>
            <c:strRef>
              <c:f>'Top 10'!$C$3</c:f>
              <c:strCache>
                <c:ptCount val="1"/>
                <c:pt idx="0">
                  <c:v>Average of Profit</c:v>
                </c:pt>
              </c:strCache>
            </c:strRef>
          </c:tx>
          <c:spPr>
            <a:solidFill>
              <a:schemeClr val="accent2">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'Top 10'!$A$4:$A$14</c:f>
              <c:strCache>
                <c:ptCount val="10"/>
                <c:pt idx="0">
                  <c:v>Shelby</c:v>
                </c:pt>
                <c:pt idx="1">
                  <c:v>MG</c:v>
                </c:pt>
                <c:pt idx="2">
                  <c:v>Renault</c:v>
                </c:pt>
                <c:pt idx="3">
                  <c:v>Geo</c:v>
                </c:pt>
                <c:pt idx="4">
                  <c:v>Lamborghini</c:v>
                </c:pt>
                <c:pt idx="5">
                  <c:v>Panoz</c:v>
                </c:pt>
                <c:pt idx="6">
                  <c:v>Daihatsu</c:v>
                </c:pt>
                <c:pt idx="7">
                  <c:v>Austin</c:v>
                </c:pt>
                <c:pt idx="8">
                  <c:v>Smart</c:v>
                </c:pt>
                <c:pt idx="9">
                  <c:v>Spyker</c:v>
                </c:pt>
              </c:strCache>
            </c:strRef>
          </c:cat>
          <c:val>
            <c:numRef>
              <c:f>'Top 10'!$C$4:$C$14</c:f>
              <c:numCache>
                <c:formatCode>"$"#,##0.00</c:formatCode>
                <c:ptCount val="10"/>
                <c:pt idx="0">
                  <c:v>3754422.96</c:v>
                </c:pt>
                <c:pt idx="1">
                  <c:v>3587538.66</c:v>
                </c:pt>
                <c:pt idx="2">
                  <c:v>3285760.98</c:v>
                </c:pt>
                <c:pt idx="3">
                  <c:v>3156473.8444444444</c:v>
                </c:pt>
                <c:pt idx="4">
                  <c:v>3127975.2538461536</c:v>
                </c:pt>
                <c:pt idx="5">
                  <c:v>3119838.72</c:v>
                </c:pt>
                <c:pt idx="6">
                  <c:v>3108906.8000000003</c:v>
                </c:pt>
                <c:pt idx="7">
                  <c:v>3107895.3499999996</c:v>
                </c:pt>
                <c:pt idx="8">
                  <c:v>3035956.16</c:v>
                </c:pt>
                <c:pt idx="9">
                  <c:v>3020393.9066666663</c:v>
                </c:pt>
              </c:numCache>
            </c:numRef>
          </c:val>
          <c:extLst>
            <c:ext xmlns:c16="http://schemas.microsoft.com/office/drawing/2014/chart" uri="{C3380CC4-5D6E-409C-BE32-E72D297353CC}">
              <c16:uniqueId val="{00000001-94EB-4739-BCE5-C9F59A84AA17}"/>
            </c:ext>
          </c:extLst>
        </c:ser>
        <c:ser>
          <c:idx val="2"/>
          <c:order val="2"/>
          <c:tx>
            <c:strRef>
              <c:f>'Top 10'!$D$3</c:f>
              <c:strCache>
                <c:ptCount val="1"/>
                <c:pt idx="0">
                  <c:v>Average of Revenue</c:v>
                </c:pt>
              </c:strCache>
            </c:strRef>
          </c:tx>
          <c:spPr>
            <a:solidFill>
              <a:schemeClr val="accent5"/>
            </a:solidFill>
            <a:ln>
              <a:noFill/>
            </a:ln>
            <a:effectLst/>
          </c:spPr>
          <c:invertIfNegative val="0"/>
          <c:cat>
            <c:strRef>
              <c:f>'Top 10'!$A$4:$A$14</c:f>
              <c:strCache>
                <c:ptCount val="10"/>
                <c:pt idx="0">
                  <c:v>Shelby</c:v>
                </c:pt>
                <c:pt idx="1">
                  <c:v>MG</c:v>
                </c:pt>
                <c:pt idx="2">
                  <c:v>Renault</c:v>
                </c:pt>
                <c:pt idx="3">
                  <c:v>Geo</c:v>
                </c:pt>
                <c:pt idx="4">
                  <c:v>Lamborghini</c:v>
                </c:pt>
                <c:pt idx="5">
                  <c:v>Panoz</c:v>
                </c:pt>
                <c:pt idx="6">
                  <c:v>Daihatsu</c:v>
                </c:pt>
                <c:pt idx="7">
                  <c:v>Austin</c:v>
                </c:pt>
                <c:pt idx="8">
                  <c:v>Smart</c:v>
                </c:pt>
                <c:pt idx="9">
                  <c:v>Spyker</c:v>
                </c:pt>
              </c:strCache>
            </c:strRef>
          </c:cat>
          <c:val>
            <c:numRef>
              <c:f>'Top 10'!$D$4:$D$14</c:f>
              <c:numCache>
                <c:formatCode>"$"#,##0.00</c:formatCode>
                <c:ptCount val="10"/>
                <c:pt idx="0">
                  <c:v>3763290</c:v>
                </c:pt>
                <c:pt idx="1">
                  <c:v>3596367</c:v>
                </c:pt>
                <c:pt idx="2">
                  <c:v>3292146</c:v>
                </c:pt>
                <c:pt idx="3">
                  <c:v>3164667.777777778</c:v>
                </c:pt>
                <c:pt idx="4">
                  <c:v>3136008.769230769</c:v>
                </c:pt>
                <c:pt idx="5">
                  <c:v>3128622</c:v>
                </c:pt>
                <c:pt idx="6">
                  <c:v>3117619</c:v>
                </c:pt>
                <c:pt idx="7">
                  <c:v>3117182</c:v>
                </c:pt>
                <c:pt idx="8">
                  <c:v>3045059</c:v>
                </c:pt>
                <c:pt idx="9">
                  <c:v>3029386.6666666665</c:v>
                </c:pt>
              </c:numCache>
            </c:numRef>
          </c:val>
          <c:extLst>
            <c:ext xmlns:c16="http://schemas.microsoft.com/office/drawing/2014/chart" uri="{C3380CC4-5D6E-409C-BE32-E72D297353CC}">
              <c16:uniqueId val="{00000002-94EB-4739-BCE5-C9F59A84AA17}"/>
            </c:ext>
          </c:extLst>
        </c:ser>
        <c:ser>
          <c:idx val="3"/>
          <c:order val="3"/>
          <c:tx>
            <c:strRef>
              <c:f>'Top 10'!$E$3</c:f>
              <c:strCache>
                <c:ptCount val="1"/>
                <c:pt idx="0">
                  <c:v>Average of Total Cost</c:v>
                </c:pt>
              </c:strCache>
            </c:strRef>
          </c:tx>
          <c:spPr>
            <a:solidFill>
              <a:schemeClr val="accent4"/>
            </a:solidFill>
            <a:ln>
              <a:noFill/>
            </a:ln>
            <a:effectLst/>
          </c:spPr>
          <c:invertIfNegative val="0"/>
          <c:cat>
            <c:strRef>
              <c:f>'Top 10'!$A$4:$A$14</c:f>
              <c:strCache>
                <c:ptCount val="10"/>
                <c:pt idx="0">
                  <c:v>Shelby</c:v>
                </c:pt>
                <c:pt idx="1">
                  <c:v>MG</c:v>
                </c:pt>
                <c:pt idx="2">
                  <c:v>Renault</c:v>
                </c:pt>
                <c:pt idx="3">
                  <c:v>Geo</c:v>
                </c:pt>
                <c:pt idx="4">
                  <c:v>Lamborghini</c:v>
                </c:pt>
                <c:pt idx="5">
                  <c:v>Panoz</c:v>
                </c:pt>
                <c:pt idx="6">
                  <c:v>Daihatsu</c:v>
                </c:pt>
                <c:pt idx="7">
                  <c:v>Austin</c:v>
                </c:pt>
                <c:pt idx="8">
                  <c:v>Smart</c:v>
                </c:pt>
                <c:pt idx="9">
                  <c:v>Spyker</c:v>
                </c:pt>
              </c:strCache>
            </c:strRef>
          </c:cat>
          <c:val>
            <c:numRef>
              <c:f>'Top 10'!$E$4:$E$14</c:f>
              <c:numCache>
                <c:formatCode>General</c:formatCode>
                <c:ptCount val="10"/>
                <c:pt idx="0">
                  <c:v>8867.0399999999991</c:v>
                </c:pt>
                <c:pt idx="1">
                  <c:v>8828.34</c:v>
                </c:pt>
                <c:pt idx="2">
                  <c:v>6385.02</c:v>
                </c:pt>
                <c:pt idx="3">
                  <c:v>8193.9333333333325</c:v>
                </c:pt>
                <c:pt idx="4">
                  <c:v>8033.5153846153844</c:v>
                </c:pt>
                <c:pt idx="5">
                  <c:v>8783.2800000000007</c:v>
                </c:pt>
                <c:pt idx="6">
                  <c:v>8712.1999999999989</c:v>
                </c:pt>
                <c:pt idx="7">
                  <c:v>9286.65</c:v>
                </c:pt>
                <c:pt idx="8">
                  <c:v>9102.84</c:v>
                </c:pt>
                <c:pt idx="9">
                  <c:v>8992.76</c:v>
                </c:pt>
              </c:numCache>
            </c:numRef>
          </c:val>
          <c:extLst>
            <c:ext xmlns:c16="http://schemas.microsoft.com/office/drawing/2014/chart" uri="{C3380CC4-5D6E-409C-BE32-E72D297353CC}">
              <c16:uniqueId val="{00000003-94EB-4739-BCE5-C9F59A84AA17}"/>
            </c:ext>
          </c:extLst>
        </c:ser>
        <c:dLbls>
          <c:showLegendKey val="0"/>
          <c:showVal val="0"/>
          <c:showCatName val="0"/>
          <c:showSerName val="0"/>
          <c:showPercent val="0"/>
          <c:showBubbleSize val="0"/>
        </c:dLbls>
        <c:gapWidth val="150"/>
        <c:axId val="318133216"/>
        <c:axId val="827233216"/>
      </c:barChart>
      <c:catAx>
        <c:axId val="3181332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Car Make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7233216"/>
        <c:crosses val="autoZero"/>
        <c:auto val="1"/>
        <c:lblAlgn val="ctr"/>
        <c:lblOffset val="100"/>
        <c:noMultiLvlLbl val="0"/>
      </c:catAx>
      <c:valAx>
        <c:axId val="8272332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Profit (USD)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813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000000"/>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[Rental car fleet (7) (1).xlsx]Top 10!PivotTable1</c:name>
    <c:fmtId val="13"/>
  </c:pivotSource>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dirty="0">
                <a:solidFill>
                  <a:srgbClr val="FF0000"/>
                </a:solidFill>
              </a:rPr>
              <a:t>Top</a:t>
            </a:r>
            <a:r>
              <a:rPr lang="en-US" sz="1600" baseline="0" dirty="0">
                <a:solidFill>
                  <a:srgbClr val="FF0000"/>
                </a:solidFill>
              </a:rPr>
              <a:t> 10 Car Rental Worst Valuable</a:t>
            </a:r>
            <a:endParaRPr lang="en-US" sz="1600" dirty="0">
              <a:solidFill>
                <a:srgbClr val="FF0000"/>
              </a:solidFill>
            </a:endParaRP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'Top 10'!$B$20</c:f>
              <c:strCache>
                <c:ptCount val="1"/>
                <c:pt idx="0">
                  <c:v>Count of car_id</c:v>
                </c:pt>
              </c:strCache>
            </c:strRef>
          </c:tx>
          <c:spPr>
            <a:solidFill>
              <a:schemeClr val="accent1"/>
            </a:solidFill>
            <a:ln>
              <a:noFill/>
            </a:ln>
            <a:effectLst/>
          </c:spPr>
          <c:invertIfNegative val="0"/>
          <c:cat>
            <c:strRef>
              <c:f>'Top 10'!$A$21:$A$31</c:f>
              <c:strCache>
                <c:ptCount val="10"/>
                <c:pt idx="0">
                  <c:v>Corbin</c:v>
                </c:pt>
                <c:pt idx="1">
                  <c:v>Fiat</c:v>
                </c:pt>
                <c:pt idx="2">
                  <c:v>Aptera</c:v>
                </c:pt>
                <c:pt idx="3">
                  <c:v>Rolls-Royce</c:v>
                </c:pt>
                <c:pt idx="4">
                  <c:v>Merkur</c:v>
                </c:pt>
                <c:pt idx="5">
                  <c:v>Ram</c:v>
                </c:pt>
                <c:pt idx="6">
                  <c:v>Saturn</c:v>
                </c:pt>
                <c:pt idx="7">
                  <c:v>Maybach</c:v>
                </c:pt>
                <c:pt idx="8">
                  <c:v>Eagle</c:v>
                </c:pt>
                <c:pt idx="9">
                  <c:v>Hillman</c:v>
                </c:pt>
              </c:strCache>
            </c:strRef>
          </c:cat>
          <c:val>
            <c:numRef>
              <c:f>'Top 10'!$B$21:$B$31</c:f>
              <c:numCache>
                <c:formatCode>General</c:formatCode>
                <c:ptCount val="10"/>
                <c:pt idx="0">
                  <c:v>1</c:v>
                </c:pt>
                <c:pt idx="1">
                  <c:v>2</c:v>
                </c:pt>
                <c:pt idx="2">
                  <c:v>1</c:v>
                </c:pt>
                <c:pt idx="3">
                  <c:v>6</c:v>
                </c:pt>
                <c:pt idx="4">
                  <c:v>3</c:v>
                </c:pt>
                <c:pt idx="5">
                  <c:v>5</c:v>
                </c:pt>
                <c:pt idx="6">
                  <c:v>22</c:v>
                </c:pt>
                <c:pt idx="7">
                  <c:v>10</c:v>
                </c:pt>
                <c:pt idx="8">
                  <c:v>14</c:v>
                </c:pt>
                <c:pt idx="9">
                  <c:v>1</c:v>
                </c:pt>
              </c:numCache>
            </c:numRef>
          </c:val>
          <c:extLst>
            <c:ext xmlns:c16="http://schemas.microsoft.com/office/drawing/2014/chart" uri="{C3380CC4-5D6E-409C-BE32-E72D297353CC}">
              <c16:uniqueId val="{00000000-E336-4B61-971D-A24A8056D661}"/>
            </c:ext>
          </c:extLst>
        </c:ser>
        <c:ser>
          <c:idx val="1"/>
          <c:order val="1"/>
          <c:tx>
            <c:strRef>
              <c:f>'Top 10'!$C$20</c:f>
              <c:strCache>
                <c:ptCount val="1"/>
                <c:pt idx="0">
                  <c:v>Average of Profit</c:v>
                </c:pt>
              </c:strCache>
            </c:strRef>
          </c:tx>
          <c:spPr>
            <a:solidFill>
              <a:schemeClr val="accent2">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'Top 10'!$A$21:$A$31</c:f>
              <c:strCache>
                <c:ptCount val="10"/>
                <c:pt idx="0">
                  <c:v>Corbin</c:v>
                </c:pt>
                <c:pt idx="1">
                  <c:v>Fiat</c:v>
                </c:pt>
                <c:pt idx="2">
                  <c:v>Aptera</c:v>
                </c:pt>
                <c:pt idx="3">
                  <c:v>Rolls-Royce</c:v>
                </c:pt>
                <c:pt idx="4">
                  <c:v>Merkur</c:v>
                </c:pt>
                <c:pt idx="5">
                  <c:v>Ram</c:v>
                </c:pt>
                <c:pt idx="6">
                  <c:v>Saturn</c:v>
                </c:pt>
                <c:pt idx="7">
                  <c:v>Maybach</c:v>
                </c:pt>
                <c:pt idx="8">
                  <c:v>Eagle</c:v>
                </c:pt>
                <c:pt idx="9">
                  <c:v>Hillman</c:v>
                </c:pt>
              </c:strCache>
            </c:strRef>
          </c:cat>
          <c:val>
            <c:numRef>
              <c:f>'Top 10'!$C$21:$C$31</c:f>
              <c:numCache>
                <c:formatCode>"$"#,##0.00</c:formatCode>
                <c:ptCount val="10"/>
                <c:pt idx="0">
                  <c:v>1939010.5600000001</c:v>
                </c:pt>
                <c:pt idx="1">
                  <c:v>2081484.2599999998</c:v>
                </c:pt>
                <c:pt idx="2">
                  <c:v>2353180.04</c:v>
                </c:pt>
                <c:pt idx="3">
                  <c:v>2516547.0799999996</c:v>
                </c:pt>
                <c:pt idx="4">
                  <c:v>2532775.4666666663</c:v>
                </c:pt>
                <c:pt idx="5">
                  <c:v>2563589.912</c:v>
                </c:pt>
                <c:pt idx="6">
                  <c:v>2585999.8472727272</c:v>
                </c:pt>
                <c:pt idx="7">
                  <c:v>2586221.7400000002</c:v>
                </c:pt>
                <c:pt idx="8">
                  <c:v>2600531.6742857145</c:v>
                </c:pt>
                <c:pt idx="9">
                  <c:v>2606860.7200000002</c:v>
                </c:pt>
              </c:numCache>
            </c:numRef>
          </c:val>
          <c:extLst>
            <c:ext xmlns:c16="http://schemas.microsoft.com/office/drawing/2014/chart" uri="{C3380CC4-5D6E-409C-BE32-E72D297353CC}">
              <c16:uniqueId val="{00000001-E336-4B61-971D-A24A8056D661}"/>
            </c:ext>
          </c:extLst>
        </c:ser>
        <c:ser>
          <c:idx val="2"/>
          <c:order val="2"/>
          <c:tx>
            <c:strRef>
              <c:f>'Top 10'!$D$20</c:f>
              <c:strCache>
                <c:ptCount val="1"/>
                <c:pt idx="0">
                  <c:v>Average of Revenue</c:v>
                </c:pt>
              </c:strCache>
            </c:strRef>
          </c:tx>
          <c:spPr>
            <a:solidFill>
              <a:schemeClr val="accent5"/>
            </a:solidFill>
            <a:ln>
              <a:noFill/>
            </a:ln>
            <a:effectLst/>
          </c:spPr>
          <c:invertIfNegative val="0"/>
          <c:cat>
            <c:strRef>
              <c:f>'Top 10'!$A$21:$A$31</c:f>
              <c:strCache>
                <c:ptCount val="10"/>
                <c:pt idx="0">
                  <c:v>Corbin</c:v>
                </c:pt>
                <c:pt idx="1">
                  <c:v>Fiat</c:v>
                </c:pt>
                <c:pt idx="2">
                  <c:v>Aptera</c:v>
                </c:pt>
                <c:pt idx="3">
                  <c:v>Rolls-Royce</c:v>
                </c:pt>
                <c:pt idx="4">
                  <c:v>Merkur</c:v>
                </c:pt>
                <c:pt idx="5">
                  <c:v>Ram</c:v>
                </c:pt>
                <c:pt idx="6">
                  <c:v>Saturn</c:v>
                </c:pt>
                <c:pt idx="7">
                  <c:v>Maybach</c:v>
                </c:pt>
                <c:pt idx="8">
                  <c:v>Eagle</c:v>
                </c:pt>
                <c:pt idx="9">
                  <c:v>Hillman</c:v>
                </c:pt>
              </c:strCache>
            </c:strRef>
          </c:cat>
          <c:val>
            <c:numRef>
              <c:f>'Top 10'!$D$21:$D$31</c:f>
              <c:numCache>
                <c:formatCode>"$"#,##0.00</c:formatCode>
                <c:ptCount val="10"/>
                <c:pt idx="0">
                  <c:v>1948663</c:v>
                </c:pt>
                <c:pt idx="1">
                  <c:v>2089605.5</c:v>
                </c:pt>
                <c:pt idx="2">
                  <c:v>2361608</c:v>
                </c:pt>
                <c:pt idx="3">
                  <c:v>2524460</c:v>
                </c:pt>
                <c:pt idx="4">
                  <c:v>2540830.6666666665</c:v>
                </c:pt>
                <c:pt idx="5">
                  <c:v>2570989.4</c:v>
                </c:pt>
                <c:pt idx="6">
                  <c:v>2594100.2727272729</c:v>
                </c:pt>
                <c:pt idx="7">
                  <c:v>2594443.6</c:v>
                </c:pt>
                <c:pt idx="8">
                  <c:v>2608827.6428571427</c:v>
                </c:pt>
                <c:pt idx="9">
                  <c:v>2616124</c:v>
                </c:pt>
              </c:numCache>
            </c:numRef>
          </c:val>
          <c:extLst>
            <c:ext xmlns:c16="http://schemas.microsoft.com/office/drawing/2014/chart" uri="{C3380CC4-5D6E-409C-BE32-E72D297353CC}">
              <c16:uniqueId val="{00000002-E336-4B61-971D-A24A8056D661}"/>
            </c:ext>
          </c:extLst>
        </c:ser>
        <c:ser>
          <c:idx val="3"/>
          <c:order val="3"/>
          <c:tx>
            <c:strRef>
              <c:f>'Top 10'!$E$20</c:f>
              <c:strCache>
                <c:ptCount val="1"/>
                <c:pt idx="0">
                  <c:v>Average of Total Cost</c:v>
                </c:pt>
              </c:strCache>
            </c:strRef>
          </c:tx>
          <c:spPr>
            <a:solidFill>
              <a:schemeClr val="accent4"/>
            </a:solidFill>
            <a:ln>
              <a:noFill/>
            </a:ln>
            <a:effectLst/>
          </c:spPr>
          <c:invertIfNegative val="0"/>
          <c:cat>
            <c:strRef>
              <c:f>'Top 10'!$A$21:$A$31</c:f>
              <c:strCache>
                <c:ptCount val="10"/>
                <c:pt idx="0">
                  <c:v>Corbin</c:v>
                </c:pt>
                <c:pt idx="1">
                  <c:v>Fiat</c:v>
                </c:pt>
                <c:pt idx="2">
                  <c:v>Aptera</c:v>
                </c:pt>
                <c:pt idx="3">
                  <c:v>Rolls-Royce</c:v>
                </c:pt>
                <c:pt idx="4">
                  <c:v>Merkur</c:v>
                </c:pt>
                <c:pt idx="5">
                  <c:v>Ram</c:v>
                </c:pt>
                <c:pt idx="6">
                  <c:v>Saturn</c:v>
                </c:pt>
                <c:pt idx="7">
                  <c:v>Maybach</c:v>
                </c:pt>
                <c:pt idx="8">
                  <c:v>Eagle</c:v>
                </c:pt>
                <c:pt idx="9">
                  <c:v>Hillman</c:v>
                </c:pt>
              </c:strCache>
            </c:strRef>
          </c:cat>
          <c:val>
            <c:numRef>
              <c:f>'Top 10'!$E$21:$E$31</c:f>
              <c:numCache>
                <c:formatCode>General</c:formatCode>
                <c:ptCount val="10"/>
                <c:pt idx="0">
                  <c:v>9652.44</c:v>
                </c:pt>
                <c:pt idx="1">
                  <c:v>8121.24</c:v>
                </c:pt>
                <c:pt idx="2">
                  <c:v>8427.9599999999991</c:v>
                </c:pt>
                <c:pt idx="3">
                  <c:v>7912.920000000001</c:v>
                </c:pt>
                <c:pt idx="4">
                  <c:v>8055.2</c:v>
                </c:pt>
                <c:pt idx="5">
                  <c:v>7399.4880000000003</c:v>
                </c:pt>
                <c:pt idx="6">
                  <c:v>8100.4254545454569</c:v>
                </c:pt>
                <c:pt idx="7">
                  <c:v>8221.86</c:v>
                </c:pt>
                <c:pt idx="8">
                  <c:v>8295.9685714285697</c:v>
                </c:pt>
                <c:pt idx="9">
                  <c:v>9263.2800000000007</c:v>
                </c:pt>
              </c:numCache>
            </c:numRef>
          </c:val>
          <c:extLst>
            <c:ext xmlns:c16="http://schemas.microsoft.com/office/drawing/2014/chart" uri="{C3380CC4-5D6E-409C-BE32-E72D297353CC}">
              <c16:uniqueId val="{00000003-E336-4B61-971D-A24A8056D661}"/>
            </c:ext>
          </c:extLst>
        </c:ser>
        <c:dLbls>
          <c:showLegendKey val="0"/>
          <c:showVal val="0"/>
          <c:showCatName val="0"/>
          <c:showSerName val="0"/>
          <c:showPercent val="0"/>
          <c:showBubbleSize val="0"/>
        </c:dLbls>
        <c:gapWidth val="219"/>
        <c:overlap val="-27"/>
        <c:axId val="866881472"/>
        <c:axId val="703399872"/>
      </c:barChart>
      <c:catAx>
        <c:axId val="8668814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Car Make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3399872"/>
        <c:crosses val="autoZero"/>
        <c:auto val="1"/>
        <c:lblAlgn val="ctr"/>
        <c:lblOffset val="100"/>
        <c:noMultiLvlLbl val="0"/>
      </c:catAx>
      <c:valAx>
        <c:axId val="7033998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Profit</a:t>
                </a:r>
                <a:r>
                  <a:rPr lang="en-US" baseline="0"/>
                  <a:t> (USD)</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68814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000000"/>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Profit Compared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'Car Compared'!$A$7</c:f>
              <c:strCache>
                <c:ptCount val="1"/>
                <c:pt idx="0">
                  <c:v>Benchmark Profit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'Car Compared'!$B$7</c:f>
              <c:numCache>
                <c:formatCode>_("$"* #,##0.00_);_("$"* \(#,##0.00\);_("$"* "-"??_);_(@_)</c:formatCode>
                <c:ptCount val="1"/>
                <c:pt idx="0">
                  <c:v>2879348.9853400006</c:v>
                </c:pt>
              </c:numCache>
            </c:numRef>
          </c:val>
          <c:extLst>
            <c:ext xmlns:c16="http://schemas.microsoft.com/office/drawing/2014/chart" uri="{C3380CC4-5D6E-409C-BE32-E72D297353CC}">
              <c16:uniqueId val="{00000000-46AB-4C36-846F-A98BBF7D5956}"/>
            </c:ext>
          </c:extLst>
        </c:ser>
        <c:ser>
          <c:idx val="1"/>
          <c:order val="1"/>
          <c:tx>
            <c:strRef>
              <c:f>'Car Compared'!$C$7</c:f>
              <c:strCache>
                <c:ptCount val="1"/>
                <c:pt idx="0">
                  <c:v>Make Avg Profit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'Car Compared'!$D$7</c:f>
              <c:numCache>
                <c:formatCode>_("$"* #,##0.00_);_("$"* \(#,##0.00\);_("$"* "-"??_);_(@_)</c:formatCode>
                <c:ptCount val="1"/>
                <c:pt idx="0">
                  <c:v>3754422.96</c:v>
                </c:pt>
              </c:numCache>
            </c:numRef>
          </c:val>
          <c:extLst>
            <c:ext xmlns:c16="http://schemas.microsoft.com/office/drawing/2014/chart" uri="{C3380CC4-5D6E-409C-BE32-E72D297353CC}">
              <c16:uniqueId val="{00000001-46AB-4C36-846F-A98BBF7D5956}"/>
            </c:ext>
          </c:extLst>
        </c:ser>
        <c:dLbls>
          <c:showLegendKey val="0"/>
          <c:showVal val="0"/>
          <c:showCatName val="0"/>
          <c:showSerName val="0"/>
          <c:showPercent val="0"/>
          <c:showBubbleSize val="0"/>
        </c:dLbls>
        <c:gapWidth val="219"/>
        <c:overlap val="-27"/>
        <c:axId val="2072909423"/>
        <c:axId val="158906399"/>
      </c:barChart>
      <c:catAx>
        <c:axId val="2072909423"/>
        <c:scaling>
          <c:orientation val="minMax"/>
        </c:scaling>
        <c:delete val="1"/>
        <c:axPos val="b"/>
        <c:numFmt formatCode="General" sourceLinked="1"/>
        <c:majorTickMark val="none"/>
        <c:minorTickMark val="none"/>
        <c:tickLblPos val="nextTo"/>
        <c:crossAx val="158906399"/>
        <c:crosses val="autoZero"/>
        <c:auto val="1"/>
        <c:lblAlgn val="ctr"/>
        <c:lblOffset val="100"/>
        <c:noMultiLvlLbl val="0"/>
      </c:catAx>
      <c:valAx>
        <c:axId val="158906399"/>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29094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Revenue Compared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'Car Compared'!$A$4</c:f>
              <c:strCache>
                <c:ptCount val="1"/>
                <c:pt idx="0">
                  <c:v>Benchmark Revenue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'Car Compared'!$B$4</c:f>
              <c:numCache>
                <c:formatCode>_("$"* #,##0.00_);_("$"* \(#,##0.00\);_("$"* "-"??_);_(@_)</c:formatCode>
                <c:ptCount val="1"/>
                <c:pt idx="0">
                  <c:v>2887618.1575000002</c:v>
                </c:pt>
              </c:numCache>
            </c:numRef>
          </c:val>
          <c:extLst>
            <c:ext xmlns:c16="http://schemas.microsoft.com/office/drawing/2014/chart" uri="{C3380CC4-5D6E-409C-BE32-E72D297353CC}">
              <c16:uniqueId val="{00000000-F97F-4FB2-8CA3-0B8E59342523}"/>
            </c:ext>
          </c:extLst>
        </c:ser>
        <c:ser>
          <c:idx val="1"/>
          <c:order val="1"/>
          <c:tx>
            <c:strRef>
              <c:f>'Car Compared'!$C$4</c:f>
              <c:strCache>
                <c:ptCount val="1"/>
                <c:pt idx="0">
                  <c:v>Make Avg Revenue</c:v>
                </c:pt>
              </c:strCache>
            </c:strRef>
          </c:tx>
          <c:spPr>
            <a:solidFill>
              <a:schemeClr val="accent2"/>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2-F97F-4FB2-8CA3-0B8E59342523}"/>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'Car Compared'!$D$4</c:f>
              <c:numCache>
                <c:formatCode>_(* #,##0.00_);_(* \(#,##0.00\);_(* "-"??_);_(@_)</c:formatCode>
                <c:ptCount val="1"/>
                <c:pt idx="0">
                  <c:v>3763290</c:v>
                </c:pt>
              </c:numCache>
            </c:numRef>
          </c:val>
          <c:extLst>
            <c:ext xmlns:c16="http://schemas.microsoft.com/office/drawing/2014/chart" uri="{C3380CC4-5D6E-409C-BE32-E72D297353CC}">
              <c16:uniqueId val="{00000003-F97F-4FB2-8CA3-0B8E59342523}"/>
            </c:ext>
          </c:extLst>
        </c:ser>
        <c:dLbls>
          <c:showLegendKey val="0"/>
          <c:showVal val="0"/>
          <c:showCatName val="0"/>
          <c:showSerName val="0"/>
          <c:showPercent val="0"/>
          <c:showBubbleSize val="0"/>
        </c:dLbls>
        <c:gapWidth val="219"/>
        <c:overlap val="-27"/>
        <c:axId val="2019062015"/>
        <c:axId val="158898079"/>
      </c:barChart>
      <c:catAx>
        <c:axId val="2019062015"/>
        <c:scaling>
          <c:orientation val="minMax"/>
        </c:scaling>
        <c:delete val="1"/>
        <c:axPos val="b"/>
        <c:numFmt formatCode="General" sourceLinked="1"/>
        <c:majorTickMark val="none"/>
        <c:minorTickMark val="none"/>
        <c:tickLblPos val="nextTo"/>
        <c:crossAx val="158898079"/>
        <c:crosses val="autoZero"/>
        <c:auto val="1"/>
        <c:lblAlgn val="ctr"/>
        <c:lblOffset val="100"/>
        <c:noMultiLvlLbl val="0"/>
      </c:catAx>
      <c:valAx>
        <c:axId val="158898079"/>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90620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Cost Compared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'Car Compared'!$A$5</c:f>
              <c:strCache>
                <c:ptCount val="1"/>
                <c:pt idx="0">
                  <c:v>Benchmark Cost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'Car Compared'!$B$5</c:f>
              <c:numCache>
                <c:formatCode>_("$"* #,##0.00_);_("$"* \(#,##0.00\);_("$"* "-"??_);_(@_)</c:formatCode>
                <c:ptCount val="1"/>
                <c:pt idx="0">
                  <c:v>8269.1721599999873</c:v>
                </c:pt>
              </c:numCache>
            </c:numRef>
          </c:val>
          <c:extLst>
            <c:ext xmlns:c16="http://schemas.microsoft.com/office/drawing/2014/chart" uri="{C3380CC4-5D6E-409C-BE32-E72D297353CC}">
              <c16:uniqueId val="{00000000-BF94-4EC9-8006-60A54F459E7B}"/>
            </c:ext>
          </c:extLst>
        </c:ser>
        <c:ser>
          <c:idx val="1"/>
          <c:order val="1"/>
          <c:tx>
            <c:strRef>
              <c:f>'Car Compared'!$C$5</c:f>
              <c:strCache>
                <c:ptCount val="1"/>
                <c:pt idx="0">
                  <c:v>Make Avg Cost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'Car Compared'!$D$5</c:f>
              <c:numCache>
                <c:formatCode>_(* #,##0.00_);_(* \(#,##0.00\);_(* "-"??_);_(@_)</c:formatCode>
                <c:ptCount val="1"/>
                <c:pt idx="0">
                  <c:v>8867.0399999999991</c:v>
                </c:pt>
              </c:numCache>
            </c:numRef>
          </c:val>
          <c:extLst>
            <c:ext xmlns:c16="http://schemas.microsoft.com/office/drawing/2014/chart" uri="{C3380CC4-5D6E-409C-BE32-E72D297353CC}">
              <c16:uniqueId val="{00000001-BF94-4EC9-8006-60A54F459E7B}"/>
            </c:ext>
          </c:extLst>
        </c:ser>
        <c:dLbls>
          <c:showLegendKey val="0"/>
          <c:showVal val="0"/>
          <c:showCatName val="0"/>
          <c:showSerName val="0"/>
          <c:showPercent val="0"/>
          <c:showBubbleSize val="0"/>
        </c:dLbls>
        <c:gapWidth val="219"/>
        <c:overlap val="-27"/>
        <c:axId val="2082527391"/>
        <c:axId val="158893503"/>
      </c:barChart>
      <c:catAx>
        <c:axId val="2082527391"/>
        <c:scaling>
          <c:orientation val="minMax"/>
        </c:scaling>
        <c:delete val="1"/>
        <c:axPos val="b"/>
        <c:numFmt formatCode="General" sourceLinked="1"/>
        <c:majorTickMark val="none"/>
        <c:minorTickMark val="none"/>
        <c:tickLblPos val="nextTo"/>
        <c:crossAx val="158893503"/>
        <c:crosses val="autoZero"/>
        <c:auto val="1"/>
        <c:lblAlgn val="ctr"/>
        <c:lblOffset val="100"/>
        <c:noMultiLvlLbl val="0"/>
      </c:catAx>
      <c:valAx>
        <c:axId val="158893503"/>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252739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Insurance Compared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'Car Compared'!$A$6</c:f>
              <c:strCache>
                <c:ptCount val="1"/>
                <c:pt idx="0">
                  <c:v>Benchmark Insurance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'Car Compared'!$B$6</c:f>
              <c:numCache>
                <c:formatCode>_("$"* #,##0.00_);_("$"* \(#,##0.00\);_("$"* "-"??_);_(@_)</c:formatCode>
                <c:ptCount val="1"/>
                <c:pt idx="0">
                  <c:v>100.67464500000017</c:v>
                </c:pt>
              </c:numCache>
            </c:numRef>
          </c:val>
          <c:extLst>
            <c:ext xmlns:c16="http://schemas.microsoft.com/office/drawing/2014/chart" uri="{C3380CC4-5D6E-409C-BE32-E72D297353CC}">
              <c16:uniqueId val="{00000000-18DB-444D-BA43-E3D4C6C55540}"/>
            </c:ext>
          </c:extLst>
        </c:ser>
        <c:ser>
          <c:idx val="1"/>
          <c:order val="1"/>
          <c:tx>
            <c:strRef>
              <c:f>'Car Compared'!$C$6</c:f>
              <c:strCache>
                <c:ptCount val="1"/>
                <c:pt idx="0">
                  <c:v>Make Avg Insurance</c:v>
                </c:pt>
              </c:strCache>
            </c:strRef>
          </c:tx>
          <c:spPr>
            <a:solidFill>
              <a:schemeClr val="accent2"/>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2-18DB-444D-BA43-E3D4C6C55540}"/>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'Car Compared'!$D$6</c:f>
              <c:numCache>
                <c:formatCode>_("$"* #,##0.00_);_("$"* \(#,##0.00\);_("$"* "-"??_);_(@_)</c:formatCode>
                <c:ptCount val="1"/>
                <c:pt idx="0">
                  <c:v>143</c:v>
                </c:pt>
              </c:numCache>
            </c:numRef>
          </c:val>
          <c:extLst>
            <c:ext xmlns:c16="http://schemas.microsoft.com/office/drawing/2014/chart" uri="{C3380CC4-5D6E-409C-BE32-E72D297353CC}">
              <c16:uniqueId val="{00000003-18DB-444D-BA43-E3D4C6C55540}"/>
            </c:ext>
          </c:extLst>
        </c:ser>
        <c:dLbls>
          <c:showLegendKey val="0"/>
          <c:showVal val="0"/>
          <c:showCatName val="0"/>
          <c:showSerName val="0"/>
          <c:showPercent val="0"/>
          <c:showBubbleSize val="0"/>
        </c:dLbls>
        <c:gapWidth val="219"/>
        <c:overlap val="-27"/>
        <c:axId val="2079304895"/>
        <c:axId val="158901823"/>
      </c:barChart>
      <c:catAx>
        <c:axId val="2079304895"/>
        <c:scaling>
          <c:orientation val="minMax"/>
        </c:scaling>
        <c:delete val="1"/>
        <c:axPos val="b"/>
        <c:numFmt formatCode="General" sourceLinked="1"/>
        <c:majorTickMark val="none"/>
        <c:minorTickMark val="none"/>
        <c:tickLblPos val="nextTo"/>
        <c:crossAx val="158901823"/>
        <c:crosses val="autoZero"/>
        <c:auto val="1"/>
        <c:lblAlgn val="ctr"/>
        <c:lblOffset val="100"/>
        <c:noMultiLvlLbl val="0"/>
      </c:catAx>
      <c:valAx>
        <c:axId val="158901823"/>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93048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Rental Days Compared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'Car Compared'!$A$8</c:f>
              <c:strCache>
                <c:ptCount val="1"/>
                <c:pt idx="0">
                  <c:v>Benchmark Avg Rental Days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'Car Compared'!$B$8</c:f>
              <c:numCache>
                <c:formatCode>0%</c:formatCode>
                <c:ptCount val="1"/>
                <c:pt idx="0">
                  <c:v>0.14449246575342473</c:v>
                </c:pt>
              </c:numCache>
            </c:numRef>
          </c:val>
          <c:extLst>
            <c:ext xmlns:c16="http://schemas.microsoft.com/office/drawing/2014/chart" uri="{C3380CC4-5D6E-409C-BE32-E72D297353CC}">
              <c16:uniqueId val="{00000000-6B2B-46A8-9000-B46537F4A4A7}"/>
            </c:ext>
          </c:extLst>
        </c:ser>
        <c:ser>
          <c:idx val="1"/>
          <c:order val="1"/>
          <c:tx>
            <c:strRef>
              <c:f>'Car Compared'!$C$8</c:f>
              <c:strCache>
                <c:ptCount val="1"/>
                <c:pt idx="0">
                  <c:v>Make Avg Rental Days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'Car Compared'!$D$8</c:f>
              <c:numCache>
                <c:formatCode>0%</c:formatCode>
                <c:ptCount val="1"/>
                <c:pt idx="0">
                  <c:v>0.27945205479452057</c:v>
                </c:pt>
              </c:numCache>
            </c:numRef>
          </c:val>
          <c:extLst>
            <c:ext xmlns:c16="http://schemas.microsoft.com/office/drawing/2014/chart" uri="{C3380CC4-5D6E-409C-BE32-E72D297353CC}">
              <c16:uniqueId val="{00000001-6B2B-46A8-9000-B46537F4A4A7}"/>
            </c:ext>
          </c:extLst>
        </c:ser>
        <c:dLbls>
          <c:showLegendKey val="0"/>
          <c:showVal val="0"/>
          <c:showCatName val="0"/>
          <c:showSerName val="0"/>
          <c:showPercent val="0"/>
          <c:showBubbleSize val="0"/>
        </c:dLbls>
        <c:gapWidth val="219"/>
        <c:overlap val="-27"/>
        <c:axId val="231546383"/>
        <c:axId val="158916383"/>
      </c:barChart>
      <c:catAx>
        <c:axId val="231546383"/>
        <c:scaling>
          <c:orientation val="minMax"/>
        </c:scaling>
        <c:delete val="1"/>
        <c:axPos val="b"/>
        <c:numFmt formatCode="General" sourceLinked="1"/>
        <c:majorTickMark val="none"/>
        <c:minorTickMark val="none"/>
        <c:tickLblPos val="nextTo"/>
        <c:crossAx val="158916383"/>
        <c:crosses val="autoZero"/>
        <c:auto val="1"/>
        <c:lblAlgn val="ctr"/>
        <c:lblOffset val="100"/>
        <c:noMultiLvlLbl val="0"/>
      </c:catAx>
      <c:valAx>
        <c:axId val="15891638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15463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[Rental car fleet (7) (1).xlsx]Airport!PivotTable2</c:name>
    <c:fmtId val="78"/>
  </c:pivotSource>
  <c:chart>
    <c:title>
      <c:tx>
        <c:rich>
          <a:bodyPr rot="0" spcFirstLastPara="1" vertOverflow="ellipsis" vert="horz" wrap="square" anchor="ctr" anchorCtr="1"/>
          <a:lstStyle/>
          <a:p>
            <a:pPr algn="ctr">
              <a:defRPr sz="1400" b="0" i="0" u="none" strike="noStrike" kern="1200" spc="0" baseline="0">
                <a:solidFill>
                  <a:schemeClr val="tx1">
                    <a:lumMod val="65000"/>
                    <a:lumOff val="35000"/>
                  </a:schemeClr>
                </a:solidFill>
                <a:latin typeface="+mn-lt"/>
                <a:ea typeface="+mn-ea"/>
                <a:cs typeface="+mn-cs"/>
              </a:defRPr>
            </a:pPr>
            <a:r>
              <a:rPr lang="en-US" sz="1600" baseline="0" dirty="0">
                <a:solidFill>
                  <a:schemeClr val="accent5"/>
                </a:solidFill>
              </a:rPr>
              <a:t>Top 5 Busy Rental Airport Location </a:t>
            </a:r>
          </a:p>
        </c:rich>
      </c:tx>
      <c:layout>
        <c:manualLayout>
          <c:xMode val="edge"/>
          <c:yMode val="edge"/>
          <c:x val="0.37540912544032295"/>
          <c:y val="5.0619392345630503E-2"/>
        </c:manualLayout>
      </c:layout>
      <c:overlay val="0"/>
      <c:spPr>
        <a:noFill/>
        <a:ln>
          <a:noFill/>
        </a:ln>
        <a:effectLst/>
      </c:spPr>
      <c:txPr>
        <a:bodyPr rot="0" spcFirstLastPara="1" vertOverflow="ellipsis" vert="horz" wrap="square" anchor="ctr" anchorCtr="1"/>
        <a:lstStyle/>
        <a:p>
          <a:pPr algn="ct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Airport!$B$3:$B$4</c:f>
              <c:strCache>
                <c:ptCount val="1"/>
                <c:pt idx="0">
                  <c:v>TRUE</c:v>
                </c:pt>
              </c:strCache>
            </c:strRef>
          </c:tx>
          <c:spPr>
            <a:solidFill>
              <a:schemeClr val="accent1"/>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Airport!$A$5:$A$10</c:f>
              <c:strCache>
                <c:ptCount val="5"/>
                <c:pt idx="0">
                  <c:v>Charlotte, North Carolina</c:v>
                </c:pt>
                <c:pt idx="1">
                  <c:v>Washington, District of Columbia</c:v>
                </c:pt>
                <c:pt idx="2">
                  <c:v>Fort Worth, Texas</c:v>
                </c:pt>
                <c:pt idx="3">
                  <c:v>Atlanta, Georgia</c:v>
                </c:pt>
                <c:pt idx="4">
                  <c:v>Salinas, California</c:v>
                </c:pt>
              </c:strCache>
            </c:strRef>
          </c:cat>
          <c:val>
            <c:numRef>
              <c:f>Airport!$B$5:$B$10</c:f>
              <c:numCache>
                <c:formatCode>General</c:formatCode>
                <c:ptCount val="5"/>
                <c:pt idx="0">
                  <c:v>182</c:v>
                </c:pt>
                <c:pt idx="1">
                  <c:v>168</c:v>
                </c:pt>
                <c:pt idx="2">
                  <c:v>164</c:v>
                </c:pt>
                <c:pt idx="3">
                  <c:v>91</c:v>
                </c:pt>
                <c:pt idx="4">
                  <c:v>86</c:v>
                </c:pt>
              </c:numCache>
            </c:numRef>
          </c:val>
          <c:extLst>
            <c:ext xmlns:c16="http://schemas.microsoft.com/office/drawing/2014/chart" uri="{C3380CC4-5D6E-409C-BE32-E72D297353CC}">
              <c16:uniqueId val="{00000000-6B98-43E6-AFBC-EA1B30745E98}"/>
            </c:ext>
          </c:extLst>
        </c:ser>
        <c:dLbls>
          <c:showLegendKey val="0"/>
          <c:showVal val="0"/>
          <c:showCatName val="0"/>
          <c:showSerName val="0"/>
          <c:showPercent val="0"/>
          <c:showBubbleSize val="0"/>
        </c:dLbls>
        <c:gapWidth val="150"/>
        <c:axId val="1487919184"/>
        <c:axId val="1200248624"/>
      </c:barChart>
      <c:catAx>
        <c:axId val="148791918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City, State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0248624"/>
        <c:crosses val="autoZero"/>
        <c:auto val="1"/>
        <c:lblAlgn val="ctr"/>
        <c:lblOffset val="100"/>
        <c:noMultiLvlLbl val="0"/>
      </c:catAx>
      <c:valAx>
        <c:axId val="12002486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Locations near airport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79191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[Rental car fleet (7) (1).xlsx]Airport!PivotTable3</c:name>
    <c:fmtId val="7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dirty="0">
                <a:solidFill>
                  <a:schemeClr val="accent5"/>
                </a:solidFill>
              </a:rPr>
              <a:t>Top</a:t>
            </a:r>
            <a:r>
              <a:rPr lang="en-US" sz="1600" baseline="0" dirty="0">
                <a:solidFill>
                  <a:schemeClr val="accent5"/>
                </a:solidFill>
              </a:rPr>
              <a:t> 5 Less Rental Airport Location</a:t>
            </a:r>
            <a:r>
              <a:rPr lang="en-US" sz="1600" baseline="0" dirty="0">
                <a:solidFill>
                  <a:srgbClr val="FF0000"/>
                </a:solidFill>
              </a:rPr>
              <a:t> </a:t>
            </a:r>
            <a:endParaRPr lang="en-US" sz="1600" dirty="0">
              <a:solidFill>
                <a:srgbClr val="FF0000"/>
              </a:solidFill>
            </a:endParaRPr>
          </a:p>
        </c:rich>
      </c:tx>
      <c:layout>
        <c:manualLayout>
          <c:xMode val="edge"/>
          <c:yMode val="edge"/>
          <c:x val="0.35844740067638242"/>
          <c:y val="8.694225721784776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Airport!$B$18:$B$19</c:f>
              <c:strCache>
                <c:ptCount val="1"/>
                <c:pt idx="0">
                  <c:v>TRUE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Airport!$A$20:$A$25</c:f>
              <c:strCache>
                <c:ptCount val="5"/>
                <c:pt idx="0">
                  <c:v>Raleigh, North Carolina</c:v>
                </c:pt>
                <c:pt idx="1">
                  <c:v>New York City, New York</c:v>
                </c:pt>
                <c:pt idx="2">
                  <c:v>El Paso, Texas</c:v>
                </c:pt>
                <c:pt idx="3">
                  <c:v>Los Angeles, California</c:v>
                </c:pt>
                <c:pt idx="4">
                  <c:v>Tampa, Florida</c:v>
                </c:pt>
              </c:strCache>
            </c:strRef>
          </c:cat>
          <c:val>
            <c:numRef>
              <c:f>Airport!$B$20:$B$25</c:f>
              <c:numCache>
                <c:formatCode>General</c:formatCode>
                <c:ptCount val="5"/>
                <c:pt idx="0">
                  <c:v>75</c:v>
                </c:pt>
                <c:pt idx="1">
                  <c:v>75</c:v>
                </c:pt>
                <c:pt idx="2">
                  <c:v>74</c:v>
                </c:pt>
                <c:pt idx="3">
                  <c:v>74</c:v>
                </c:pt>
                <c:pt idx="4">
                  <c:v>65</c:v>
                </c:pt>
              </c:numCache>
            </c:numRef>
          </c:val>
          <c:extLst>
            <c:ext xmlns:c16="http://schemas.microsoft.com/office/drawing/2014/chart" uri="{C3380CC4-5D6E-409C-BE32-E72D297353CC}">
              <c16:uniqueId val="{00000000-6211-4DC2-B542-D74E39AE4F73}"/>
            </c:ext>
          </c:extLst>
        </c:ser>
        <c:dLbls>
          <c:showLegendKey val="0"/>
          <c:showVal val="0"/>
          <c:showCatName val="0"/>
          <c:showSerName val="0"/>
          <c:showPercent val="0"/>
          <c:showBubbleSize val="0"/>
        </c:dLbls>
        <c:gapWidth val="219"/>
        <c:axId val="878774432"/>
        <c:axId val="703410688"/>
      </c:barChart>
      <c:catAx>
        <c:axId val="87877443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City, state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3410688"/>
        <c:crosses val="autoZero"/>
        <c:auto val="1"/>
        <c:lblAlgn val="ctr"/>
        <c:lblOffset val="100"/>
        <c:noMultiLvlLbl val="0"/>
      </c:catAx>
      <c:valAx>
        <c:axId val="7034106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Locations near airport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87744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0-12-09T20:22:44.312" idx="1">
    <p:pos x="10" y="10"/>
    <p:text/>
    <p:extLst>
      <p:ext uri="{C676402C-5697-4E1C-873F-D02D1690AC5C}">
        <p15:threadingInfo xmlns:p15="http://schemas.microsoft.com/office/powerpoint/2012/main" timeZoneBias="300"/>
      </p:ext>
    </p:extLst>
  </p:cm>
</p:cmLst>
</file>

<file path=ppt/drawings/_rels/vmlDrawing1.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98ED71-2F7F-4180-8A23-DA72FBC34540}" type="datetimeFigureOut">
              <a:rPr lang="en-US" smtClean="0"/>
              <a:t>12/9/2020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CD37E6-1442-4CD5-AA5A-618A9163DA5A}" type="slidenum">
              <a:rPr lang="en-US" smtClean="0"/>
              <a:t>‹#›</a:t>
            </a:fld>
            <a:endParaRPr lang="en-US"/>
          </a:p>
        </p:txBody>
      </p:sp>
    </p:spTree>
    <p:extLst>
      <p:ext uri="{BB962C8B-B14F-4D97-AF65-F5344CB8AC3E}">
        <p14:creationId xmlns:p14="http://schemas.microsoft.com/office/powerpoint/2010/main" val="1683007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mentor and I reviewed the feedback. It appears that you are viewing the slide through the Google Drive viewer. This does not render Power Point files accurately. Please download the pptx file and open in Power Point to see the presentation in the proper format. This should resolve the issues provided in the feedback. I have also added some bullet points to slide 7 to make it clearer. Thank you!</a:t>
            </a:r>
          </a:p>
          <a:p>
            <a:endParaRPr lang="en-US" dirty="0"/>
          </a:p>
        </p:txBody>
      </p:sp>
      <p:sp>
        <p:nvSpPr>
          <p:cNvPr id="4" name="Slide Number Placeholder 3"/>
          <p:cNvSpPr>
            <a:spLocks noGrp="1"/>
          </p:cNvSpPr>
          <p:nvPr>
            <p:ph type="sldNum" sz="quarter" idx="5"/>
          </p:nvPr>
        </p:nvSpPr>
        <p:spPr/>
        <p:txBody>
          <a:bodyPr/>
          <a:lstStyle/>
          <a:p>
            <a:fld id="{3BCD37E6-1442-4CD5-AA5A-618A9163DA5A}" type="slidenum">
              <a:rPr lang="en-US" smtClean="0"/>
              <a:t>9</a:t>
            </a:fld>
            <a:endParaRPr lang="en-US"/>
          </a:p>
        </p:txBody>
      </p:sp>
    </p:spTree>
    <p:extLst>
      <p:ext uri="{BB962C8B-B14F-4D97-AF65-F5344CB8AC3E}">
        <p14:creationId xmlns:p14="http://schemas.microsoft.com/office/powerpoint/2010/main" val="902474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CD37E6-1442-4CD5-AA5A-618A9163DA5A}" type="slidenum">
              <a:rPr lang="en-US" smtClean="0"/>
              <a:t>10</a:t>
            </a:fld>
            <a:endParaRPr lang="en-US"/>
          </a:p>
        </p:txBody>
      </p:sp>
    </p:spTree>
    <p:extLst>
      <p:ext uri="{BB962C8B-B14F-4D97-AF65-F5344CB8AC3E}">
        <p14:creationId xmlns:p14="http://schemas.microsoft.com/office/powerpoint/2010/main" val="536487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C07349-73F6-4A30-9A98-88AED3ACFF9F}"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D6A82-143D-4CC1-94D4-557607194E23}" type="slidenum">
              <a:rPr lang="en-US" smtClean="0"/>
              <a:t>‹#›</a:t>
            </a:fld>
            <a:endParaRPr lang="en-US"/>
          </a:p>
        </p:txBody>
      </p:sp>
    </p:spTree>
    <p:extLst>
      <p:ext uri="{BB962C8B-B14F-4D97-AF65-F5344CB8AC3E}">
        <p14:creationId xmlns:p14="http://schemas.microsoft.com/office/powerpoint/2010/main" val="3793826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C07349-73F6-4A30-9A98-88AED3ACFF9F}"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D6A82-143D-4CC1-94D4-557607194E23}" type="slidenum">
              <a:rPr lang="en-US" smtClean="0"/>
              <a:t>‹#›</a:t>
            </a:fld>
            <a:endParaRPr lang="en-US"/>
          </a:p>
        </p:txBody>
      </p:sp>
    </p:spTree>
    <p:extLst>
      <p:ext uri="{BB962C8B-B14F-4D97-AF65-F5344CB8AC3E}">
        <p14:creationId xmlns:p14="http://schemas.microsoft.com/office/powerpoint/2010/main" val="2205154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C07349-73F6-4A30-9A98-88AED3ACFF9F}"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D6A82-143D-4CC1-94D4-557607194E23}" type="slidenum">
              <a:rPr lang="en-US" smtClean="0"/>
              <a:t>‹#›</a:t>
            </a:fld>
            <a:endParaRPr lang="en-US"/>
          </a:p>
        </p:txBody>
      </p:sp>
    </p:spTree>
    <p:extLst>
      <p:ext uri="{BB962C8B-B14F-4D97-AF65-F5344CB8AC3E}">
        <p14:creationId xmlns:p14="http://schemas.microsoft.com/office/powerpoint/2010/main" val="2585822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C07349-73F6-4A30-9A98-88AED3ACFF9F}"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D6A82-143D-4CC1-94D4-557607194E23}"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867841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C07349-73F6-4A30-9A98-88AED3ACFF9F}"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D6A82-143D-4CC1-94D4-557607194E23}" type="slidenum">
              <a:rPr lang="en-US" smtClean="0"/>
              <a:t>‹#›</a:t>
            </a:fld>
            <a:endParaRPr lang="en-US"/>
          </a:p>
        </p:txBody>
      </p:sp>
    </p:spTree>
    <p:extLst>
      <p:ext uri="{BB962C8B-B14F-4D97-AF65-F5344CB8AC3E}">
        <p14:creationId xmlns:p14="http://schemas.microsoft.com/office/powerpoint/2010/main" val="1204244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0C07349-73F6-4A30-9A98-88AED3ACFF9F}" type="datetimeFigureOut">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8D6A82-143D-4CC1-94D4-557607194E23}" type="slidenum">
              <a:rPr lang="en-US" smtClean="0"/>
              <a:t>‹#›</a:t>
            </a:fld>
            <a:endParaRPr lang="en-US"/>
          </a:p>
        </p:txBody>
      </p:sp>
    </p:spTree>
    <p:extLst>
      <p:ext uri="{BB962C8B-B14F-4D97-AF65-F5344CB8AC3E}">
        <p14:creationId xmlns:p14="http://schemas.microsoft.com/office/powerpoint/2010/main" val="38231948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0C07349-73F6-4A30-9A98-88AED3ACFF9F}" type="datetimeFigureOut">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8D6A82-143D-4CC1-94D4-557607194E23}" type="slidenum">
              <a:rPr lang="en-US" smtClean="0"/>
              <a:t>‹#›</a:t>
            </a:fld>
            <a:endParaRPr lang="en-US"/>
          </a:p>
        </p:txBody>
      </p:sp>
    </p:spTree>
    <p:extLst>
      <p:ext uri="{BB962C8B-B14F-4D97-AF65-F5344CB8AC3E}">
        <p14:creationId xmlns:p14="http://schemas.microsoft.com/office/powerpoint/2010/main" val="4147018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C07349-73F6-4A30-9A98-88AED3ACFF9F}"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D6A82-143D-4CC1-94D4-557607194E23}" type="slidenum">
              <a:rPr lang="en-US" smtClean="0"/>
              <a:t>‹#›</a:t>
            </a:fld>
            <a:endParaRPr lang="en-US"/>
          </a:p>
        </p:txBody>
      </p:sp>
    </p:spTree>
    <p:extLst>
      <p:ext uri="{BB962C8B-B14F-4D97-AF65-F5344CB8AC3E}">
        <p14:creationId xmlns:p14="http://schemas.microsoft.com/office/powerpoint/2010/main" val="21345840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C07349-73F6-4A30-9A98-88AED3ACFF9F}"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D6A82-143D-4CC1-94D4-557607194E23}" type="slidenum">
              <a:rPr lang="en-US" smtClean="0"/>
              <a:t>‹#›</a:t>
            </a:fld>
            <a:endParaRPr lang="en-US"/>
          </a:p>
        </p:txBody>
      </p:sp>
    </p:spTree>
    <p:extLst>
      <p:ext uri="{BB962C8B-B14F-4D97-AF65-F5344CB8AC3E}">
        <p14:creationId xmlns:p14="http://schemas.microsoft.com/office/powerpoint/2010/main" val="1292087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C07349-73F6-4A30-9A98-88AED3ACFF9F}" type="datetimeFigureOut">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8D6A82-143D-4CC1-94D4-557607194E23}" type="slidenum">
              <a:rPr lang="en-US" smtClean="0"/>
              <a:t>‹#›</a:t>
            </a:fld>
            <a:endParaRPr lang="en-US"/>
          </a:p>
        </p:txBody>
      </p:sp>
    </p:spTree>
    <p:extLst>
      <p:ext uri="{BB962C8B-B14F-4D97-AF65-F5344CB8AC3E}">
        <p14:creationId xmlns:p14="http://schemas.microsoft.com/office/powerpoint/2010/main" val="91706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C07349-73F6-4A30-9A98-88AED3ACFF9F}"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D6A82-143D-4CC1-94D4-557607194E23}" type="slidenum">
              <a:rPr lang="en-US" smtClean="0"/>
              <a:t>‹#›</a:t>
            </a:fld>
            <a:endParaRPr lang="en-US"/>
          </a:p>
        </p:txBody>
      </p:sp>
    </p:spTree>
    <p:extLst>
      <p:ext uri="{BB962C8B-B14F-4D97-AF65-F5344CB8AC3E}">
        <p14:creationId xmlns:p14="http://schemas.microsoft.com/office/powerpoint/2010/main" val="1721509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C07349-73F6-4A30-9A98-88AED3ACFF9F}"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D6A82-143D-4CC1-94D4-557607194E23}" type="slidenum">
              <a:rPr lang="en-US" smtClean="0"/>
              <a:t>‹#›</a:t>
            </a:fld>
            <a:endParaRPr lang="en-US"/>
          </a:p>
        </p:txBody>
      </p:sp>
    </p:spTree>
    <p:extLst>
      <p:ext uri="{BB962C8B-B14F-4D97-AF65-F5344CB8AC3E}">
        <p14:creationId xmlns:p14="http://schemas.microsoft.com/office/powerpoint/2010/main" val="3809500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C07349-73F6-4A30-9A98-88AED3ACFF9F}"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D6A82-143D-4CC1-94D4-557607194E23}" type="slidenum">
              <a:rPr lang="en-US" smtClean="0"/>
              <a:t>‹#›</a:t>
            </a:fld>
            <a:endParaRPr lang="en-US"/>
          </a:p>
        </p:txBody>
      </p:sp>
    </p:spTree>
    <p:extLst>
      <p:ext uri="{BB962C8B-B14F-4D97-AF65-F5344CB8AC3E}">
        <p14:creationId xmlns:p14="http://schemas.microsoft.com/office/powerpoint/2010/main" val="3895305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C07349-73F6-4A30-9A98-88AED3ACFF9F}" type="datetimeFigureOut">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8D6A82-143D-4CC1-94D4-557607194E23}" type="slidenum">
              <a:rPr lang="en-US" smtClean="0"/>
              <a:t>‹#›</a:t>
            </a:fld>
            <a:endParaRPr lang="en-US"/>
          </a:p>
        </p:txBody>
      </p:sp>
    </p:spTree>
    <p:extLst>
      <p:ext uri="{BB962C8B-B14F-4D97-AF65-F5344CB8AC3E}">
        <p14:creationId xmlns:p14="http://schemas.microsoft.com/office/powerpoint/2010/main" val="321887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C07349-73F6-4A30-9A98-88AED3ACFF9F}" type="datetimeFigureOut">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8D6A82-143D-4CC1-94D4-557607194E23}" type="slidenum">
              <a:rPr lang="en-US" smtClean="0"/>
              <a:t>‹#›</a:t>
            </a:fld>
            <a:endParaRPr lang="en-US"/>
          </a:p>
        </p:txBody>
      </p:sp>
    </p:spTree>
    <p:extLst>
      <p:ext uri="{BB962C8B-B14F-4D97-AF65-F5344CB8AC3E}">
        <p14:creationId xmlns:p14="http://schemas.microsoft.com/office/powerpoint/2010/main" val="3118643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0C07349-73F6-4A30-9A98-88AED3ACFF9F}" type="datetimeFigureOut">
              <a:rPr lang="en-US" smtClean="0"/>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8D6A82-143D-4CC1-94D4-557607194E23}" type="slidenum">
              <a:rPr lang="en-US" smtClean="0"/>
              <a:t>‹#›</a:t>
            </a:fld>
            <a:endParaRPr lang="en-US"/>
          </a:p>
        </p:txBody>
      </p:sp>
    </p:spTree>
    <p:extLst>
      <p:ext uri="{BB962C8B-B14F-4D97-AF65-F5344CB8AC3E}">
        <p14:creationId xmlns:p14="http://schemas.microsoft.com/office/powerpoint/2010/main" val="568589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C07349-73F6-4A30-9A98-88AED3ACFF9F}"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D6A82-143D-4CC1-94D4-557607194E23}" type="slidenum">
              <a:rPr lang="en-US" smtClean="0"/>
              <a:t>‹#›</a:t>
            </a:fld>
            <a:endParaRPr lang="en-US"/>
          </a:p>
        </p:txBody>
      </p:sp>
    </p:spTree>
    <p:extLst>
      <p:ext uri="{BB962C8B-B14F-4D97-AF65-F5344CB8AC3E}">
        <p14:creationId xmlns:p14="http://schemas.microsoft.com/office/powerpoint/2010/main" val="4259800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C07349-73F6-4A30-9A98-88AED3ACFF9F}"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38D6A82-143D-4CC1-94D4-557607194E23}" type="slidenum">
              <a:rPr lang="en-US" smtClean="0"/>
              <a:t>‹#›</a:t>
            </a:fld>
            <a:endParaRPr lang="en-US"/>
          </a:p>
        </p:txBody>
      </p:sp>
    </p:spTree>
    <p:extLst>
      <p:ext uri="{BB962C8B-B14F-4D97-AF65-F5344CB8AC3E}">
        <p14:creationId xmlns:p14="http://schemas.microsoft.com/office/powerpoint/2010/main" val="3377855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0C07349-73F6-4A30-9A98-88AED3ACFF9F}" type="datetimeFigureOut">
              <a:rPr lang="en-US" smtClean="0"/>
              <a:t>12/9/2020</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838D6A82-143D-4CC1-94D4-557607194E23}" type="slidenum">
              <a:rPr lang="en-US" smtClean="0"/>
              <a:t>‹#›</a:t>
            </a:fld>
            <a:endParaRPr lang="en-US"/>
          </a:p>
        </p:txBody>
      </p:sp>
    </p:spTree>
    <p:extLst>
      <p:ext uri="{BB962C8B-B14F-4D97-AF65-F5344CB8AC3E}">
        <p14:creationId xmlns:p14="http://schemas.microsoft.com/office/powerpoint/2010/main" val="394492858"/>
      </p:ext>
    </p:extLst>
  </p:cSld>
  <p:clrMap bg1="lt1" tx1="dk1" bg2="lt2" tx2="dk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6" r:id="rId11"/>
    <p:sldLayoutId id="2147483987" r:id="rId12"/>
    <p:sldLayoutId id="2147483988" r:id="rId13"/>
    <p:sldLayoutId id="2147483989" r:id="rId14"/>
    <p:sldLayoutId id="2147483990" r:id="rId15"/>
    <p:sldLayoutId id="2147483991" r:id="rId16"/>
    <p:sldLayoutId id="2147483992" r:id="rId17"/>
    <p:sldLayoutId id="2147483993"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pngall.com/mercedes-benz-png" TargetMode="External"/><Relationship Id="rId2" Type="http://schemas.openxmlformats.org/officeDocument/2006/relationships/image" Target="../media/image4.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pngimg.com/download/27458"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maxpixels.net/Objectives-Profit-Plan-Innovation-Sale-Marketing-3189803" TargetMode="External"/><Relationship Id="rId2" Type="http://schemas.openxmlformats.org/officeDocument/2006/relationships/image" Target="../media/image7.jpg"/><Relationship Id="rId1" Type="http://schemas.openxmlformats.org/officeDocument/2006/relationships/slideLayout" Target="../slideLayouts/slideLayout1.xml"/><Relationship Id="rId5" Type="http://schemas.openxmlformats.org/officeDocument/2006/relationships/hyperlink" Target="http://ia-bc.com/training.php?id=4" TargetMode="Externa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7.xml.rels><?xml version="1.0" encoding="UTF-8" standalone="yes"?>
<Relationships xmlns="http://schemas.openxmlformats.org/package/2006/relationships"><Relationship Id="rId8" Type="http://schemas.openxmlformats.org/officeDocument/2006/relationships/oleObject" Target="file:///C:\Users\iLOTUS%20TRAVEL\Downloads\Rental%20car%20fleet%20(7)%20(1).xlsx!Car%20Compared!R10C7:R11C9" TargetMode="External"/><Relationship Id="rId3" Type="http://schemas.openxmlformats.org/officeDocument/2006/relationships/chart" Target="../charts/chart3.xml"/><Relationship Id="rId7" Type="http://schemas.openxmlformats.org/officeDocument/2006/relationships/chart" Target="../charts/chart7.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chart" Target="../charts/chart6.xml"/><Relationship Id="rId11" Type="http://schemas.openxmlformats.org/officeDocument/2006/relationships/image" Target="../media/image18.emf"/><Relationship Id="rId5" Type="http://schemas.openxmlformats.org/officeDocument/2006/relationships/chart" Target="../charts/chart5.xml"/><Relationship Id="rId10" Type="http://schemas.openxmlformats.org/officeDocument/2006/relationships/oleObject" Target="file:///C:\Users\iLOTUS%20TRAVEL\Downloads\Rental%20car%20fleet%20(7)%20(1).xlsx!Car%20Compared!R2C1:R8C4" TargetMode="External"/><Relationship Id="rId4" Type="http://schemas.openxmlformats.org/officeDocument/2006/relationships/chart" Target="../charts/chart4.xml"/><Relationship Id="rId9" Type="http://schemas.openxmlformats.org/officeDocument/2006/relationships/image" Target="../media/image17.emf"/></Relationships>
</file>

<file path=ppt/slides/_rels/slide8.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A7D5E-B943-404A-AA16-D94CD7317949}"/>
              </a:ext>
            </a:extLst>
          </p:cNvPr>
          <p:cNvSpPr>
            <a:spLocks noGrp="1"/>
          </p:cNvSpPr>
          <p:nvPr>
            <p:ph type="ctrTitle"/>
          </p:nvPr>
        </p:nvSpPr>
        <p:spPr>
          <a:xfrm>
            <a:off x="2194213" y="238990"/>
            <a:ext cx="7020791" cy="2971800"/>
          </a:xfrm>
        </p:spPr>
        <p:txBody>
          <a:bodyPr>
            <a:normAutofit/>
          </a:bodyPr>
          <a:lstStyle/>
          <a:p>
            <a:pPr algn="ctr"/>
            <a:br>
              <a:rPr lang="en-US" dirty="0"/>
            </a:br>
            <a:endParaRPr lang="en-US" dirty="0"/>
          </a:p>
        </p:txBody>
      </p:sp>
      <p:pic>
        <p:nvPicPr>
          <p:cNvPr id="4" name="Picture 3">
            <a:extLst>
              <a:ext uri="{FF2B5EF4-FFF2-40B4-BE49-F238E27FC236}">
                <a16:creationId xmlns:a16="http://schemas.microsoft.com/office/drawing/2014/main" id="{680D2349-A7D6-4A49-8EAA-7D4A01A2789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28600" y="2628899"/>
            <a:ext cx="5538355" cy="4104409"/>
          </a:xfrm>
          <a:prstGeom prst="rect">
            <a:avLst/>
          </a:prstGeom>
        </p:spPr>
      </p:pic>
      <p:pic>
        <p:nvPicPr>
          <p:cNvPr id="5" name="Picture 4">
            <a:extLst>
              <a:ext uri="{FF2B5EF4-FFF2-40B4-BE49-F238E27FC236}">
                <a16:creationId xmlns:a16="http://schemas.microsoft.com/office/drawing/2014/main" id="{AE0F076E-7D81-4A9C-8388-B4695F7CDC46}"/>
              </a:ext>
            </a:extLst>
          </p:cNvPr>
          <p:cNvPicPr>
            <a:picLocks noChangeAspect="1"/>
          </p:cNvPicPr>
          <p:nvPr/>
        </p:nvPicPr>
        <p:blipFill>
          <a:blip r:embed="rId4">
            <a:extLst>
              <a:ext uri="{BEBA8EAE-BF5A-486C-A8C5-ECC9F3942E4B}">
                <a14:imgProps xmlns:a14="http://schemas.microsoft.com/office/drawing/2010/main">
                  <a14:imgLayer r:embed="rId5">
                    <a14:imgEffect>
                      <a14:artisticCrisscrossEtching/>
                    </a14:imgEffect>
                  </a14:imgLayer>
                </a14:imgProps>
              </a:ext>
              <a:ext uri="{28A0092B-C50C-407E-A947-70E740481C1C}">
                <a14:useLocalDpi xmlns:a14="http://schemas.microsoft.com/office/drawing/2010/main" val="0"/>
              </a:ext>
            </a:extLst>
          </a:blip>
          <a:stretch>
            <a:fillRect/>
          </a:stretch>
        </p:blipFill>
        <p:spPr>
          <a:xfrm>
            <a:off x="6173121" y="1019368"/>
            <a:ext cx="4583186" cy="3219061"/>
          </a:xfrm>
          <a:prstGeom prst="rect">
            <a:avLst/>
          </a:prstGeom>
        </p:spPr>
      </p:pic>
    </p:spTree>
    <p:extLst>
      <p:ext uri="{BB962C8B-B14F-4D97-AF65-F5344CB8AC3E}">
        <p14:creationId xmlns:p14="http://schemas.microsoft.com/office/powerpoint/2010/main" val="517070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D09E403-965B-41DE-A5E5-12D4ADA2456F}"/>
              </a:ext>
            </a:extLst>
          </p:cNvPr>
          <p:cNvGrpSpPr/>
          <p:nvPr/>
        </p:nvGrpSpPr>
        <p:grpSpPr>
          <a:xfrm rot="21275411">
            <a:off x="3355731" y="1598102"/>
            <a:ext cx="5497584" cy="3661795"/>
            <a:chOff x="3034018" y="1405156"/>
            <a:chExt cx="5497584" cy="3661795"/>
          </a:xfrm>
        </p:grpSpPr>
        <p:sp>
          <p:nvSpPr>
            <p:cNvPr id="4" name="Rectangle 3">
              <a:extLst>
                <a:ext uri="{FF2B5EF4-FFF2-40B4-BE49-F238E27FC236}">
                  <a16:creationId xmlns:a16="http://schemas.microsoft.com/office/drawing/2014/main" id="{E0173B14-B8AC-4BA6-BEA2-5EBA6C78CDF7}"/>
                </a:ext>
              </a:extLst>
            </p:cNvPr>
            <p:cNvSpPr/>
            <p:nvPr/>
          </p:nvSpPr>
          <p:spPr>
            <a:xfrm>
              <a:off x="3034018" y="1405156"/>
              <a:ext cx="5486400" cy="3657600"/>
            </a:xfrm>
            <a:prstGeom prst="rect">
              <a:avLst/>
            </a:prstGeom>
            <a:gradFill flip="none" rotWithShape="1">
              <a:gsLst>
                <a:gs pos="0">
                  <a:schemeClr val="bg2">
                    <a:tint val="90000"/>
                    <a:satMod val="92000"/>
                    <a:lumMod val="120000"/>
                  </a:schemeClr>
                </a:gs>
                <a:gs pos="0">
                  <a:srgbClr val="F9F9F9"/>
                </a:gs>
                <a:gs pos="50000">
                  <a:schemeClr val="bg1">
                    <a:lumMod val="95000"/>
                  </a:schemeClr>
                </a:gs>
                <a:gs pos="100000">
                  <a:schemeClr val="bg1"/>
                </a:gs>
              </a:gsLst>
              <a:lin ang="10800000" scaled="0"/>
              <a:tileRect/>
            </a:gradFill>
            <a:ln w="3175">
              <a:solidFill>
                <a:schemeClr val="bg1">
                  <a:lumMod val="85000"/>
                </a:schemeClr>
              </a:solidFill>
            </a:ln>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9B150D87-585C-4FC7-A361-90865FD7F03F}"/>
                </a:ext>
              </a:extLst>
            </p:cNvPr>
            <p:cNvGrpSpPr/>
            <p:nvPr/>
          </p:nvGrpSpPr>
          <p:grpSpPr>
            <a:xfrm>
              <a:off x="3034018" y="1862356"/>
              <a:ext cx="5497584" cy="3204595"/>
              <a:chOff x="3034018" y="1862356"/>
              <a:chExt cx="5497584" cy="3204595"/>
            </a:xfrm>
          </p:grpSpPr>
          <p:cxnSp>
            <p:nvCxnSpPr>
              <p:cNvPr id="6" name="Straight Connector 5">
                <a:extLst>
                  <a:ext uri="{FF2B5EF4-FFF2-40B4-BE49-F238E27FC236}">
                    <a16:creationId xmlns:a16="http://schemas.microsoft.com/office/drawing/2014/main" id="{106FE0D4-84E6-4657-A8B1-7F3B70FFC38E}"/>
                  </a:ext>
                </a:extLst>
              </p:cNvPr>
              <p:cNvCxnSpPr>
                <a:cxnSpLocks/>
              </p:cNvCxnSpPr>
              <p:nvPr/>
            </p:nvCxnSpPr>
            <p:spPr>
              <a:xfrm>
                <a:off x="3034018" y="1862356"/>
                <a:ext cx="5491992"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EB91A3A-8803-4D81-9C40-CE412039576D}"/>
                  </a:ext>
                </a:extLst>
              </p:cNvPr>
              <p:cNvCxnSpPr>
                <a:cxnSpLocks/>
              </p:cNvCxnSpPr>
              <p:nvPr/>
            </p:nvCxnSpPr>
            <p:spPr>
              <a:xfrm>
                <a:off x="3034018" y="2130804"/>
                <a:ext cx="5491992"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9179860C-B8D6-4E22-86C1-A183CE294D47}"/>
                  </a:ext>
                </a:extLst>
              </p:cNvPr>
              <p:cNvCxnSpPr>
                <a:cxnSpLocks/>
              </p:cNvCxnSpPr>
              <p:nvPr/>
            </p:nvCxnSpPr>
            <p:spPr>
              <a:xfrm>
                <a:off x="3039610" y="2399251"/>
                <a:ext cx="5491992"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8C90438-210E-4D87-A8D3-90665DB564A6}"/>
                  </a:ext>
                </a:extLst>
              </p:cNvPr>
              <p:cNvCxnSpPr>
                <a:cxnSpLocks/>
              </p:cNvCxnSpPr>
              <p:nvPr/>
            </p:nvCxnSpPr>
            <p:spPr>
              <a:xfrm>
                <a:off x="3039610" y="2667699"/>
                <a:ext cx="5491992"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E7F86A26-F183-44BE-9275-BE1D75AC0121}"/>
                  </a:ext>
                </a:extLst>
              </p:cNvPr>
              <p:cNvCxnSpPr>
                <a:cxnSpLocks/>
              </p:cNvCxnSpPr>
              <p:nvPr/>
            </p:nvCxnSpPr>
            <p:spPr>
              <a:xfrm>
                <a:off x="3034018" y="2919369"/>
                <a:ext cx="5491992"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85F985B8-03FF-4852-8834-1CF9D253821A}"/>
                  </a:ext>
                </a:extLst>
              </p:cNvPr>
              <p:cNvCxnSpPr>
                <a:cxnSpLocks/>
              </p:cNvCxnSpPr>
              <p:nvPr/>
            </p:nvCxnSpPr>
            <p:spPr>
              <a:xfrm>
                <a:off x="3034018" y="3187817"/>
                <a:ext cx="5491992"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AE3C9C28-EC80-40A6-B388-80E16D5493FB}"/>
                  </a:ext>
                </a:extLst>
              </p:cNvPr>
              <p:cNvCxnSpPr>
                <a:cxnSpLocks/>
              </p:cNvCxnSpPr>
              <p:nvPr/>
            </p:nvCxnSpPr>
            <p:spPr>
              <a:xfrm>
                <a:off x="3039610" y="3456264"/>
                <a:ext cx="5491992"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C878727-80EC-43EE-BC9D-6AB930B0B118}"/>
                  </a:ext>
                </a:extLst>
              </p:cNvPr>
              <p:cNvCxnSpPr>
                <a:cxnSpLocks/>
              </p:cNvCxnSpPr>
              <p:nvPr/>
            </p:nvCxnSpPr>
            <p:spPr>
              <a:xfrm>
                <a:off x="3039610" y="3724712"/>
                <a:ext cx="5491992"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78FD49DE-9DBE-4101-8725-19B01702AACE}"/>
                  </a:ext>
                </a:extLst>
              </p:cNvPr>
              <p:cNvCxnSpPr>
                <a:cxnSpLocks/>
              </p:cNvCxnSpPr>
              <p:nvPr/>
            </p:nvCxnSpPr>
            <p:spPr>
              <a:xfrm>
                <a:off x="3034018" y="4009938"/>
                <a:ext cx="5491992"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8EF734F2-031E-46AE-9E57-DF72D2D41E93}"/>
                  </a:ext>
                </a:extLst>
              </p:cNvPr>
              <p:cNvCxnSpPr>
                <a:cxnSpLocks/>
              </p:cNvCxnSpPr>
              <p:nvPr/>
            </p:nvCxnSpPr>
            <p:spPr>
              <a:xfrm>
                <a:off x="3034018" y="4278386"/>
                <a:ext cx="5491992"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598CB7D5-D293-47FC-83E1-35D0C84B391E}"/>
                  </a:ext>
                </a:extLst>
              </p:cNvPr>
              <p:cNvCxnSpPr>
                <a:cxnSpLocks/>
              </p:cNvCxnSpPr>
              <p:nvPr/>
            </p:nvCxnSpPr>
            <p:spPr>
              <a:xfrm>
                <a:off x="3039610" y="4546833"/>
                <a:ext cx="5491992"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62320714-77A0-4886-B3B6-30C1973058FE}"/>
                  </a:ext>
                </a:extLst>
              </p:cNvPr>
              <p:cNvCxnSpPr>
                <a:cxnSpLocks/>
              </p:cNvCxnSpPr>
              <p:nvPr/>
            </p:nvCxnSpPr>
            <p:spPr>
              <a:xfrm>
                <a:off x="3039610" y="4815281"/>
                <a:ext cx="5491992"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E93E5A62-2898-41CB-A3F3-CB07CE894802}"/>
                  </a:ext>
                </a:extLst>
              </p:cNvPr>
              <p:cNvCxnSpPr>
                <a:cxnSpLocks/>
              </p:cNvCxnSpPr>
              <p:nvPr/>
            </p:nvCxnSpPr>
            <p:spPr>
              <a:xfrm>
                <a:off x="3034018" y="5066951"/>
                <a:ext cx="5491992" cy="0"/>
              </a:xfrm>
              <a:prstGeom prst="line">
                <a:avLst/>
              </a:prstGeom>
            </p:spPr>
            <p:style>
              <a:lnRef idx="1">
                <a:schemeClr val="dk1"/>
              </a:lnRef>
              <a:fillRef idx="0">
                <a:schemeClr val="dk1"/>
              </a:fillRef>
              <a:effectRef idx="0">
                <a:schemeClr val="dk1"/>
              </a:effectRef>
              <a:fontRef idx="minor">
                <a:schemeClr val="tx1"/>
              </a:fontRef>
            </p:style>
          </p:cxnSp>
        </p:grpSp>
      </p:grpSp>
      <p:grpSp>
        <p:nvGrpSpPr>
          <p:cNvPr id="26" name="Group 25">
            <a:extLst>
              <a:ext uri="{FF2B5EF4-FFF2-40B4-BE49-F238E27FC236}">
                <a16:creationId xmlns:a16="http://schemas.microsoft.com/office/drawing/2014/main" id="{B576732D-1E5B-4D6F-9E94-3232869FBBE7}"/>
              </a:ext>
            </a:extLst>
          </p:cNvPr>
          <p:cNvGrpSpPr/>
          <p:nvPr/>
        </p:nvGrpSpPr>
        <p:grpSpPr>
          <a:xfrm rot="540684">
            <a:off x="3600055" y="2014441"/>
            <a:ext cx="5497584" cy="3661795"/>
            <a:chOff x="3034018" y="1405156"/>
            <a:chExt cx="5497584" cy="3661795"/>
          </a:xfrm>
        </p:grpSpPr>
        <p:sp>
          <p:nvSpPr>
            <p:cNvPr id="27" name="Rectangle 26">
              <a:extLst>
                <a:ext uri="{FF2B5EF4-FFF2-40B4-BE49-F238E27FC236}">
                  <a16:creationId xmlns:a16="http://schemas.microsoft.com/office/drawing/2014/main" id="{10E50E3B-4204-4AE6-9F4A-B8EC66895120}"/>
                </a:ext>
              </a:extLst>
            </p:cNvPr>
            <p:cNvSpPr/>
            <p:nvPr/>
          </p:nvSpPr>
          <p:spPr>
            <a:xfrm>
              <a:off x="3034018" y="1405156"/>
              <a:ext cx="5486400" cy="3657600"/>
            </a:xfrm>
            <a:prstGeom prst="rect">
              <a:avLst/>
            </a:prstGeom>
            <a:gradFill flip="none" rotWithShape="1">
              <a:gsLst>
                <a:gs pos="0">
                  <a:schemeClr val="bg2">
                    <a:tint val="90000"/>
                    <a:satMod val="92000"/>
                    <a:lumMod val="120000"/>
                  </a:schemeClr>
                </a:gs>
                <a:gs pos="0">
                  <a:srgbClr val="F9F9F9"/>
                </a:gs>
                <a:gs pos="50000">
                  <a:schemeClr val="bg1">
                    <a:lumMod val="95000"/>
                  </a:schemeClr>
                </a:gs>
                <a:gs pos="100000">
                  <a:schemeClr val="bg1"/>
                </a:gs>
              </a:gsLst>
              <a:lin ang="10800000" scaled="0"/>
              <a:tileRect/>
            </a:gradFill>
            <a:ln w="3175">
              <a:solidFill>
                <a:schemeClr val="bg1">
                  <a:lumMod val="85000"/>
                </a:schemeClr>
              </a:solidFill>
            </a:ln>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28" name="Group 27">
              <a:extLst>
                <a:ext uri="{FF2B5EF4-FFF2-40B4-BE49-F238E27FC236}">
                  <a16:creationId xmlns:a16="http://schemas.microsoft.com/office/drawing/2014/main" id="{ED57FB76-2B2B-4C30-B950-91C818A606B1}"/>
                </a:ext>
              </a:extLst>
            </p:cNvPr>
            <p:cNvGrpSpPr/>
            <p:nvPr/>
          </p:nvGrpSpPr>
          <p:grpSpPr>
            <a:xfrm>
              <a:off x="3034018" y="1862356"/>
              <a:ext cx="5497584" cy="3204595"/>
              <a:chOff x="3034018" y="1862356"/>
              <a:chExt cx="5497584" cy="3204595"/>
            </a:xfrm>
          </p:grpSpPr>
          <p:cxnSp>
            <p:nvCxnSpPr>
              <p:cNvPr id="29" name="Straight Connector 28">
                <a:extLst>
                  <a:ext uri="{FF2B5EF4-FFF2-40B4-BE49-F238E27FC236}">
                    <a16:creationId xmlns:a16="http://schemas.microsoft.com/office/drawing/2014/main" id="{E1718DD6-C639-47FB-A892-2EDC8B2636D1}"/>
                  </a:ext>
                </a:extLst>
              </p:cNvPr>
              <p:cNvCxnSpPr>
                <a:cxnSpLocks/>
              </p:cNvCxnSpPr>
              <p:nvPr/>
            </p:nvCxnSpPr>
            <p:spPr>
              <a:xfrm>
                <a:off x="3034018" y="1862356"/>
                <a:ext cx="5491992"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47331F1-FAF6-421D-BDB0-BD400211F4DB}"/>
                  </a:ext>
                </a:extLst>
              </p:cNvPr>
              <p:cNvCxnSpPr>
                <a:cxnSpLocks/>
              </p:cNvCxnSpPr>
              <p:nvPr/>
            </p:nvCxnSpPr>
            <p:spPr>
              <a:xfrm>
                <a:off x="3034018" y="2130804"/>
                <a:ext cx="5491992"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99FAF0C-6E04-43BC-AC12-64690ABE914B}"/>
                  </a:ext>
                </a:extLst>
              </p:cNvPr>
              <p:cNvCxnSpPr>
                <a:cxnSpLocks/>
              </p:cNvCxnSpPr>
              <p:nvPr/>
            </p:nvCxnSpPr>
            <p:spPr>
              <a:xfrm>
                <a:off x="3039610" y="2399251"/>
                <a:ext cx="5491992"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4126FDF-7F19-4025-B03E-F3986AFBD87D}"/>
                  </a:ext>
                </a:extLst>
              </p:cNvPr>
              <p:cNvCxnSpPr>
                <a:cxnSpLocks/>
              </p:cNvCxnSpPr>
              <p:nvPr/>
            </p:nvCxnSpPr>
            <p:spPr>
              <a:xfrm>
                <a:off x="3039610" y="2667699"/>
                <a:ext cx="5491992" cy="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2D710F8-9A46-4234-AA91-843E014F5608}"/>
                  </a:ext>
                </a:extLst>
              </p:cNvPr>
              <p:cNvCxnSpPr>
                <a:cxnSpLocks/>
              </p:cNvCxnSpPr>
              <p:nvPr/>
            </p:nvCxnSpPr>
            <p:spPr>
              <a:xfrm>
                <a:off x="3034018" y="2919369"/>
                <a:ext cx="5491992" cy="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7626677A-A119-48FF-BA74-009886FCF95B}"/>
                  </a:ext>
                </a:extLst>
              </p:cNvPr>
              <p:cNvCxnSpPr>
                <a:cxnSpLocks/>
              </p:cNvCxnSpPr>
              <p:nvPr/>
            </p:nvCxnSpPr>
            <p:spPr>
              <a:xfrm>
                <a:off x="3034018" y="3187817"/>
                <a:ext cx="5491992"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6B3AD51D-4539-4E4A-9E20-FBF3941BC0B9}"/>
                  </a:ext>
                </a:extLst>
              </p:cNvPr>
              <p:cNvCxnSpPr>
                <a:cxnSpLocks/>
              </p:cNvCxnSpPr>
              <p:nvPr/>
            </p:nvCxnSpPr>
            <p:spPr>
              <a:xfrm>
                <a:off x="3039610" y="3456264"/>
                <a:ext cx="5491992"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567A8823-335D-42CB-A9A1-8BDF50D2604F}"/>
                  </a:ext>
                </a:extLst>
              </p:cNvPr>
              <p:cNvCxnSpPr>
                <a:cxnSpLocks/>
              </p:cNvCxnSpPr>
              <p:nvPr/>
            </p:nvCxnSpPr>
            <p:spPr>
              <a:xfrm>
                <a:off x="3039610" y="3724712"/>
                <a:ext cx="5491992" cy="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2E5FFC4A-D404-4EFF-8858-C003076526AC}"/>
                  </a:ext>
                </a:extLst>
              </p:cNvPr>
              <p:cNvCxnSpPr>
                <a:cxnSpLocks/>
              </p:cNvCxnSpPr>
              <p:nvPr/>
            </p:nvCxnSpPr>
            <p:spPr>
              <a:xfrm>
                <a:off x="3034018" y="4009938"/>
                <a:ext cx="5491992" cy="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403A3B0-50D9-483B-8E46-FBF831971C96}"/>
                  </a:ext>
                </a:extLst>
              </p:cNvPr>
              <p:cNvCxnSpPr>
                <a:cxnSpLocks/>
              </p:cNvCxnSpPr>
              <p:nvPr/>
            </p:nvCxnSpPr>
            <p:spPr>
              <a:xfrm>
                <a:off x="3034018" y="4278386"/>
                <a:ext cx="5491992" cy="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1665C762-40C3-4398-B6BF-00C2DB49DF16}"/>
                  </a:ext>
                </a:extLst>
              </p:cNvPr>
              <p:cNvCxnSpPr>
                <a:cxnSpLocks/>
              </p:cNvCxnSpPr>
              <p:nvPr/>
            </p:nvCxnSpPr>
            <p:spPr>
              <a:xfrm>
                <a:off x="3039610" y="4546833"/>
                <a:ext cx="5491992" cy="0"/>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FF3EADC7-40BC-4868-AE23-030B4D3A4CAB}"/>
                  </a:ext>
                </a:extLst>
              </p:cNvPr>
              <p:cNvCxnSpPr>
                <a:cxnSpLocks/>
              </p:cNvCxnSpPr>
              <p:nvPr/>
            </p:nvCxnSpPr>
            <p:spPr>
              <a:xfrm>
                <a:off x="3039610" y="4815281"/>
                <a:ext cx="5491992" cy="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38B398B-F789-408F-B9D5-DCFF9BA594FB}"/>
                  </a:ext>
                </a:extLst>
              </p:cNvPr>
              <p:cNvCxnSpPr>
                <a:cxnSpLocks/>
              </p:cNvCxnSpPr>
              <p:nvPr/>
            </p:nvCxnSpPr>
            <p:spPr>
              <a:xfrm>
                <a:off x="3034018" y="5066951"/>
                <a:ext cx="5491992" cy="0"/>
              </a:xfrm>
              <a:prstGeom prst="line">
                <a:avLst/>
              </a:prstGeom>
            </p:spPr>
            <p:style>
              <a:lnRef idx="1">
                <a:schemeClr val="dk1"/>
              </a:lnRef>
              <a:fillRef idx="0">
                <a:schemeClr val="dk1"/>
              </a:fillRef>
              <a:effectRef idx="0">
                <a:schemeClr val="dk1"/>
              </a:effectRef>
              <a:fontRef idx="minor">
                <a:schemeClr val="tx1"/>
              </a:fontRef>
            </p:style>
          </p:cxnSp>
        </p:grpSp>
      </p:grpSp>
      <p:grpSp>
        <p:nvGrpSpPr>
          <p:cNvPr id="42" name="Group 41">
            <a:extLst>
              <a:ext uri="{FF2B5EF4-FFF2-40B4-BE49-F238E27FC236}">
                <a16:creationId xmlns:a16="http://schemas.microsoft.com/office/drawing/2014/main" id="{AF12E818-B68F-417E-A19A-AD375C817C54}"/>
              </a:ext>
            </a:extLst>
          </p:cNvPr>
          <p:cNvGrpSpPr/>
          <p:nvPr/>
        </p:nvGrpSpPr>
        <p:grpSpPr>
          <a:xfrm>
            <a:off x="3583289" y="1896708"/>
            <a:ext cx="5497584" cy="3661795"/>
            <a:chOff x="3034018" y="1405156"/>
            <a:chExt cx="5497584" cy="3661795"/>
          </a:xfrm>
        </p:grpSpPr>
        <p:sp>
          <p:nvSpPr>
            <p:cNvPr id="43" name="Rectangle 42">
              <a:extLst>
                <a:ext uri="{FF2B5EF4-FFF2-40B4-BE49-F238E27FC236}">
                  <a16:creationId xmlns:a16="http://schemas.microsoft.com/office/drawing/2014/main" id="{3F8782E0-EA78-4CC1-8D9E-F68BF80F80FA}"/>
                </a:ext>
              </a:extLst>
            </p:cNvPr>
            <p:cNvSpPr/>
            <p:nvPr/>
          </p:nvSpPr>
          <p:spPr>
            <a:xfrm>
              <a:off x="3034018" y="1405156"/>
              <a:ext cx="5486400" cy="3657600"/>
            </a:xfrm>
            <a:prstGeom prst="rect">
              <a:avLst/>
            </a:prstGeom>
            <a:gradFill flip="none" rotWithShape="1">
              <a:gsLst>
                <a:gs pos="0">
                  <a:schemeClr val="bg2">
                    <a:tint val="90000"/>
                    <a:satMod val="92000"/>
                    <a:lumMod val="120000"/>
                  </a:schemeClr>
                </a:gs>
                <a:gs pos="0">
                  <a:srgbClr val="F9F9F9"/>
                </a:gs>
                <a:gs pos="50000">
                  <a:schemeClr val="bg1">
                    <a:lumMod val="95000"/>
                  </a:schemeClr>
                </a:gs>
                <a:gs pos="100000">
                  <a:schemeClr val="bg1"/>
                </a:gs>
              </a:gsLst>
              <a:lin ang="10800000" scaled="0"/>
              <a:tileRect/>
            </a:gradFill>
            <a:ln w="3175">
              <a:solidFill>
                <a:schemeClr val="bg1">
                  <a:lumMod val="85000"/>
                </a:schemeClr>
              </a:solidFill>
            </a:ln>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44" name="Group 43">
              <a:extLst>
                <a:ext uri="{FF2B5EF4-FFF2-40B4-BE49-F238E27FC236}">
                  <a16:creationId xmlns:a16="http://schemas.microsoft.com/office/drawing/2014/main" id="{7E8188DF-61F6-4607-B7B1-513CBF57F0F9}"/>
                </a:ext>
              </a:extLst>
            </p:cNvPr>
            <p:cNvGrpSpPr/>
            <p:nvPr/>
          </p:nvGrpSpPr>
          <p:grpSpPr>
            <a:xfrm>
              <a:off x="3034018" y="1862356"/>
              <a:ext cx="5497584" cy="3204595"/>
              <a:chOff x="3034018" y="1862356"/>
              <a:chExt cx="5497584" cy="3204595"/>
            </a:xfrm>
          </p:grpSpPr>
          <p:cxnSp>
            <p:nvCxnSpPr>
              <p:cNvPr id="45" name="Straight Connector 44">
                <a:extLst>
                  <a:ext uri="{FF2B5EF4-FFF2-40B4-BE49-F238E27FC236}">
                    <a16:creationId xmlns:a16="http://schemas.microsoft.com/office/drawing/2014/main" id="{BE919B63-F4B9-48B7-8738-B4159171F698}"/>
                  </a:ext>
                </a:extLst>
              </p:cNvPr>
              <p:cNvCxnSpPr>
                <a:cxnSpLocks/>
              </p:cNvCxnSpPr>
              <p:nvPr/>
            </p:nvCxnSpPr>
            <p:spPr>
              <a:xfrm>
                <a:off x="3034018" y="1862356"/>
                <a:ext cx="5491992"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2C53F80-CF4C-443D-94EA-C7F8C1A3E4F0}"/>
                  </a:ext>
                </a:extLst>
              </p:cNvPr>
              <p:cNvCxnSpPr>
                <a:cxnSpLocks/>
              </p:cNvCxnSpPr>
              <p:nvPr/>
            </p:nvCxnSpPr>
            <p:spPr>
              <a:xfrm>
                <a:off x="3034018" y="2130804"/>
                <a:ext cx="5491992" cy="0"/>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B54B2373-7FDA-4A4D-A83B-A21AD056D31F}"/>
                  </a:ext>
                </a:extLst>
              </p:cNvPr>
              <p:cNvCxnSpPr>
                <a:cxnSpLocks/>
              </p:cNvCxnSpPr>
              <p:nvPr/>
            </p:nvCxnSpPr>
            <p:spPr>
              <a:xfrm>
                <a:off x="3039610" y="2399251"/>
                <a:ext cx="5491992" cy="0"/>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FE9F6E73-D629-41F3-9FE6-1446F2914688}"/>
                  </a:ext>
                </a:extLst>
              </p:cNvPr>
              <p:cNvCxnSpPr>
                <a:cxnSpLocks/>
              </p:cNvCxnSpPr>
              <p:nvPr/>
            </p:nvCxnSpPr>
            <p:spPr>
              <a:xfrm>
                <a:off x="3039610" y="2667699"/>
                <a:ext cx="5491992" cy="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F8F5B55E-5FAC-4106-A4BE-B23BE02B4210}"/>
                  </a:ext>
                </a:extLst>
              </p:cNvPr>
              <p:cNvCxnSpPr>
                <a:cxnSpLocks/>
              </p:cNvCxnSpPr>
              <p:nvPr/>
            </p:nvCxnSpPr>
            <p:spPr>
              <a:xfrm>
                <a:off x="3034018" y="2919369"/>
                <a:ext cx="5491992" cy="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4FA51F34-C58A-4262-99DB-8E1FDA6CD103}"/>
                  </a:ext>
                </a:extLst>
              </p:cNvPr>
              <p:cNvCxnSpPr>
                <a:cxnSpLocks/>
              </p:cNvCxnSpPr>
              <p:nvPr/>
            </p:nvCxnSpPr>
            <p:spPr>
              <a:xfrm>
                <a:off x="3034018" y="3187817"/>
                <a:ext cx="5491992" cy="0"/>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61FE058D-151A-496C-81AC-FDFD30A8CE39}"/>
                  </a:ext>
                </a:extLst>
              </p:cNvPr>
              <p:cNvCxnSpPr>
                <a:cxnSpLocks/>
              </p:cNvCxnSpPr>
              <p:nvPr/>
            </p:nvCxnSpPr>
            <p:spPr>
              <a:xfrm>
                <a:off x="3039610" y="3456264"/>
                <a:ext cx="5491992" cy="0"/>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30F6B96-0E27-4355-BA2D-2C2484B8F313}"/>
                  </a:ext>
                </a:extLst>
              </p:cNvPr>
              <p:cNvCxnSpPr>
                <a:cxnSpLocks/>
              </p:cNvCxnSpPr>
              <p:nvPr/>
            </p:nvCxnSpPr>
            <p:spPr>
              <a:xfrm>
                <a:off x="3039610" y="3724712"/>
                <a:ext cx="5491992" cy="0"/>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8471BEC8-0E51-46B7-918C-323D9F5FE119}"/>
                  </a:ext>
                </a:extLst>
              </p:cNvPr>
              <p:cNvCxnSpPr>
                <a:cxnSpLocks/>
              </p:cNvCxnSpPr>
              <p:nvPr/>
            </p:nvCxnSpPr>
            <p:spPr>
              <a:xfrm>
                <a:off x="3034018" y="4009938"/>
                <a:ext cx="5491992" cy="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57988C54-C782-42A0-984D-16DEEF6167B1}"/>
                  </a:ext>
                </a:extLst>
              </p:cNvPr>
              <p:cNvCxnSpPr>
                <a:cxnSpLocks/>
              </p:cNvCxnSpPr>
              <p:nvPr/>
            </p:nvCxnSpPr>
            <p:spPr>
              <a:xfrm>
                <a:off x="3034018" y="4278386"/>
                <a:ext cx="5491992" cy="0"/>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9E9A7D22-8D90-43B7-9B86-A6E3CFB7D6A2}"/>
                  </a:ext>
                </a:extLst>
              </p:cNvPr>
              <p:cNvCxnSpPr>
                <a:cxnSpLocks/>
              </p:cNvCxnSpPr>
              <p:nvPr/>
            </p:nvCxnSpPr>
            <p:spPr>
              <a:xfrm>
                <a:off x="3039610" y="4546833"/>
                <a:ext cx="5491992" cy="0"/>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0B957025-2807-4708-8D9F-91280634D0A5}"/>
                  </a:ext>
                </a:extLst>
              </p:cNvPr>
              <p:cNvCxnSpPr>
                <a:cxnSpLocks/>
              </p:cNvCxnSpPr>
              <p:nvPr/>
            </p:nvCxnSpPr>
            <p:spPr>
              <a:xfrm>
                <a:off x="3039610" y="4815281"/>
                <a:ext cx="5491992" cy="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A0513142-9D80-4700-BDCD-C3290759CBF8}"/>
                  </a:ext>
                </a:extLst>
              </p:cNvPr>
              <p:cNvCxnSpPr>
                <a:cxnSpLocks/>
              </p:cNvCxnSpPr>
              <p:nvPr/>
            </p:nvCxnSpPr>
            <p:spPr>
              <a:xfrm>
                <a:off x="3034018" y="5066951"/>
                <a:ext cx="5491992" cy="0"/>
              </a:xfrm>
              <a:prstGeom prst="line">
                <a:avLst/>
              </a:prstGeom>
            </p:spPr>
            <p:style>
              <a:lnRef idx="1">
                <a:schemeClr val="dk1"/>
              </a:lnRef>
              <a:fillRef idx="0">
                <a:schemeClr val="dk1"/>
              </a:fillRef>
              <a:effectRef idx="0">
                <a:schemeClr val="dk1"/>
              </a:effectRef>
              <a:fontRef idx="minor">
                <a:schemeClr val="tx1"/>
              </a:fontRef>
            </p:style>
          </p:cxnSp>
        </p:grpSp>
      </p:grpSp>
      <p:sp>
        <p:nvSpPr>
          <p:cNvPr id="2" name="TextBox 1">
            <a:extLst>
              <a:ext uri="{FF2B5EF4-FFF2-40B4-BE49-F238E27FC236}">
                <a16:creationId xmlns:a16="http://schemas.microsoft.com/office/drawing/2014/main" id="{5B8950B2-6BB6-4FB8-996C-F039C9310E74}"/>
              </a:ext>
            </a:extLst>
          </p:cNvPr>
          <p:cNvSpPr txBox="1"/>
          <p:nvPr/>
        </p:nvSpPr>
        <p:spPr>
          <a:xfrm>
            <a:off x="4124149" y="3004034"/>
            <a:ext cx="4264089" cy="830997"/>
          </a:xfrm>
          <a:prstGeom prst="rect">
            <a:avLst/>
          </a:prstGeom>
          <a:noFill/>
        </p:spPr>
        <p:txBody>
          <a:bodyPr wrap="square" rtlCol="0">
            <a:spAutoFit/>
          </a:bodyPr>
          <a:lstStyle/>
          <a:p>
            <a:pPr algn="ctr"/>
            <a:r>
              <a:rPr lang="en-US" sz="4800" b="1" i="1" dirty="0">
                <a:solidFill>
                  <a:srgbClr val="FF0000"/>
                </a:solidFill>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1534556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F79E70-B550-41E7-805E-B0B1C6B393BB}"/>
              </a:ext>
            </a:extLst>
          </p:cNvPr>
          <p:cNvSpPr>
            <a:spLocks noGrp="1"/>
          </p:cNvSpPr>
          <p:nvPr>
            <p:ph type="ctrTitle"/>
          </p:nvPr>
        </p:nvSpPr>
        <p:spPr>
          <a:xfrm>
            <a:off x="1264674" y="541122"/>
            <a:ext cx="8892663" cy="2262781"/>
          </a:xfrm>
        </p:spPr>
        <p:txBody>
          <a:bodyPr/>
          <a:lstStyle/>
          <a:p>
            <a:r>
              <a:rPr lang="en-US" b="1" dirty="0"/>
              <a:t>GOALs</a:t>
            </a:r>
          </a:p>
        </p:txBody>
      </p:sp>
      <p:sp>
        <p:nvSpPr>
          <p:cNvPr id="3" name="Content Placeholder 2">
            <a:extLst>
              <a:ext uri="{FF2B5EF4-FFF2-40B4-BE49-F238E27FC236}">
                <a16:creationId xmlns:a16="http://schemas.microsoft.com/office/drawing/2014/main" id="{761EE28D-05AC-4310-9F09-FAF1FF47336E}"/>
              </a:ext>
            </a:extLst>
          </p:cNvPr>
          <p:cNvSpPr>
            <a:spLocks noGrp="1"/>
          </p:cNvSpPr>
          <p:nvPr>
            <p:ph type="subTitle" idx="1"/>
          </p:nvPr>
        </p:nvSpPr>
        <p:spPr>
          <a:xfrm>
            <a:off x="1638300" y="3258716"/>
            <a:ext cx="8915399" cy="1926771"/>
          </a:xfrm>
        </p:spPr>
        <p:txBody>
          <a:bodyPr>
            <a:normAutofit/>
          </a:bodyPr>
          <a:lstStyle/>
          <a:p>
            <a:r>
              <a:rPr lang="en-US" sz="2400" b="1" i="1" dirty="0">
                <a:solidFill>
                  <a:schemeClr val="tx1"/>
                </a:solidFill>
              </a:rPr>
              <a:t>To analyze rental data to make better car purchase decisions by considering cost and revenue data.</a:t>
            </a:r>
          </a:p>
          <a:p>
            <a:endParaRPr lang="en-US" dirty="0"/>
          </a:p>
        </p:txBody>
      </p:sp>
      <p:pic>
        <p:nvPicPr>
          <p:cNvPr id="5" name="Picture 4">
            <a:extLst>
              <a:ext uri="{FF2B5EF4-FFF2-40B4-BE49-F238E27FC236}">
                <a16:creationId xmlns:a16="http://schemas.microsoft.com/office/drawing/2014/main" id="{7A622AEB-B124-400E-AB3A-B0E6EDD0F9C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21600000">
            <a:off x="332698" y="2030701"/>
            <a:ext cx="2611204" cy="2456030"/>
          </a:xfrm>
          <a:prstGeom prst="rect">
            <a:avLst/>
          </a:prstGeom>
        </p:spPr>
      </p:pic>
    </p:spTree>
    <p:extLst>
      <p:ext uri="{BB962C8B-B14F-4D97-AF65-F5344CB8AC3E}">
        <p14:creationId xmlns:p14="http://schemas.microsoft.com/office/powerpoint/2010/main" val="2927054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918FFC9-D5BF-4F4F-BB54-5186B7F03462}"/>
              </a:ext>
            </a:extLst>
          </p:cNvPr>
          <p:cNvSpPr>
            <a:spLocks noGrp="1"/>
          </p:cNvSpPr>
          <p:nvPr>
            <p:ph type="ctrTitle"/>
          </p:nvPr>
        </p:nvSpPr>
        <p:spPr>
          <a:xfrm>
            <a:off x="1638300" y="24417"/>
            <a:ext cx="8915399" cy="2262781"/>
          </a:xfrm>
        </p:spPr>
        <p:txBody>
          <a:bodyPr/>
          <a:lstStyle/>
          <a:p>
            <a:r>
              <a:rPr lang="en-US" b="1" dirty="0"/>
              <a:t>TOOLS</a:t>
            </a:r>
          </a:p>
        </p:txBody>
      </p:sp>
      <p:pic>
        <p:nvPicPr>
          <p:cNvPr id="7" name="Picture 6">
            <a:extLst>
              <a:ext uri="{FF2B5EF4-FFF2-40B4-BE49-F238E27FC236}">
                <a16:creationId xmlns:a16="http://schemas.microsoft.com/office/drawing/2014/main" id="{AF85AA9F-F209-4C82-B3B2-1F695C25D8C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88675" y="1795992"/>
            <a:ext cx="4246723" cy="2403231"/>
          </a:xfrm>
          <a:prstGeom prst="rect">
            <a:avLst/>
          </a:prstGeom>
        </p:spPr>
      </p:pic>
      <p:sp>
        <p:nvSpPr>
          <p:cNvPr id="8" name="TextBox 7">
            <a:extLst>
              <a:ext uri="{FF2B5EF4-FFF2-40B4-BE49-F238E27FC236}">
                <a16:creationId xmlns:a16="http://schemas.microsoft.com/office/drawing/2014/main" id="{E301D39A-C486-454E-B37D-76B93FDCE1B9}"/>
              </a:ext>
            </a:extLst>
          </p:cNvPr>
          <p:cNvSpPr txBox="1"/>
          <p:nvPr/>
        </p:nvSpPr>
        <p:spPr>
          <a:xfrm>
            <a:off x="2113078" y="4199223"/>
            <a:ext cx="2197915" cy="371579"/>
          </a:xfrm>
          <a:prstGeom prst="rect">
            <a:avLst/>
          </a:prstGeom>
          <a:noFill/>
        </p:spPr>
        <p:txBody>
          <a:bodyPr wrap="square" rtlCol="0">
            <a:spAutoFit/>
          </a:bodyPr>
          <a:lstStyle/>
          <a:p>
            <a:r>
              <a:rPr lang="en-US" dirty="0"/>
              <a:t>Excel + Pivot Tables</a:t>
            </a:r>
          </a:p>
        </p:txBody>
      </p:sp>
      <p:sp>
        <p:nvSpPr>
          <p:cNvPr id="9" name="TextBox 8">
            <a:extLst>
              <a:ext uri="{FF2B5EF4-FFF2-40B4-BE49-F238E27FC236}">
                <a16:creationId xmlns:a16="http://schemas.microsoft.com/office/drawing/2014/main" id="{4E4841DC-A464-4199-B732-776F912943DE}"/>
              </a:ext>
            </a:extLst>
          </p:cNvPr>
          <p:cNvSpPr txBox="1"/>
          <p:nvPr/>
        </p:nvSpPr>
        <p:spPr>
          <a:xfrm>
            <a:off x="1562799" y="4570802"/>
            <a:ext cx="376665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Cleaned and organized raw data</a:t>
            </a:r>
          </a:p>
          <a:p>
            <a:endParaRPr lang="en-US" dirty="0"/>
          </a:p>
          <a:p>
            <a:pPr marL="285750" indent="-285750">
              <a:buFont typeface="Arial" panose="020B0604020202020204" pitchFamily="34" charset="0"/>
              <a:buChar char="•"/>
            </a:pPr>
            <a:r>
              <a:rPr lang="en-US" dirty="0"/>
              <a:t>Used pivot tables to slice data and gain insights</a:t>
            </a:r>
          </a:p>
        </p:txBody>
      </p:sp>
      <p:pic>
        <p:nvPicPr>
          <p:cNvPr id="17" name="Picture 16">
            <a:extLst>
              <a:ext uri="{FF2B5EF4-FFF2-40B4-BE49-F238E27FC236}">
                <a16:creationId xmlns:a16="http://schemas.microsoft.com/office/drawing/2014/main" id="{18E1E2B2-2505-407B-B602-3D57AC53E35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608249" y="2559153"/>
            <a:ext cx="1816373" cy="1574190"/>
          </a:xfrm>
          <a:prstGeom prst="rect">
            <a:avLst/>
          </a:prstGeom>
        </p:spPr>
      </p:pic>
      <p:sp>
        <p:nvSpPr>
          <p:cNvPr id="19" name="TextBox 18">
            <a:extLst>
              <a:ext uri="{FF2B5EF4-FFF2-40B4-BE49-F238E27FC236}">
                <a16:creationId xmlns:a16="http://schemas.microsoft.com/office/drawing/2014/main" id="{72D0A139-DB43-45CA-B0F6-C09D17EE8AB8}"/>
              </a:ext>
            </a:extLst>
          </p:cNvPr>
          <p:cNvSpPr txBox="1"/>
          <p:nvPr/>
        </p:nvSpPr>
        <p:spPr>
          <a:xfrm>
            <a:off x="6020496" y="4199223"/>
            <a:ext cx="4991877" cy="1200329"/>
          </a:xfrm>
          <a:prstGeom prst="rect">
            <a:avLst/>
          </a:prstGeom>
          <a:noFill/>
        </p:spPr>
        <p:txBody>
          <a:bodyPr wrap="square" rtlCol="0">
            <a:spAutoFit/>
          </a:bodyPr>
          <a:lstStyle/>
          <a:p>
            <a:r>
              <a:rPr lang="en-US" dirty="0"/>
              <a:t>Developed summary dashboards/charts to show analysis:</a:t>
            </a:r>
          </a:p>
          <a:p>
            <a:pPr marL="285750" indent="-285750">
              <a:buFont typeface="Arial" panose="020B0604020202020204" pitchFamily="34" charset="0"/>
              <a:buChar char="•"/>
            </a:pPr>
            <a:r>
              <a:rPr lang="en-US" dirty="0"/>
              <a:t>	by make/model</a:t>
            </a:r>
          </a:p>
          <a:p>
            <a:pPr marL="285750" indent="-285750">
              <a:buFont typeface="Arial" panose="020B0604020202020204" pitchFamily="34" charset="0"/>
              <a:buChar char="•"/>
            </a:pPr>
            <a:r>
              <a:rPr lang="en-US" dirty="0"/>
              <a:t>	by branch location</a:t>
            </a:r>
          </a:p>
        </p:txBody>
      </p:sp>
    </p:spTree>
    <p:extLst>
      <p:ext uri="{BB962C8B-B14F-4D97-AF65-F5344CB8AC3E}">
        <p14:creationId xmlns:p14="http://schemas.microsoft.com/office/powerpoint/2010/main" val="2375917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630702-EE85-453A-926C-963CB7CF692D}"/>
              </a:ext>
            </a:extLst>
          </p:cNvPr>
          <p:cNvSpPr txBox="1"/>
          <p:nvPr/>
        </p:nvSpPr>
        <p:spPr>
          <a:xfrm>
            <a:off x="2704893" y="143641"/>
            <a:ext cx="6782214" cy="830997"/>
          </a:xfrm>
          <a:prstGeom prst="rect">
            <a:avLst/>
          </a:prstGeom>
          <a:noFill/>
        </p:spPr>
        <p:txBody>
          <a:bodyPr wrap="square" rtlCol="0">
            <a:spAutoFit/>
          </a:bodyPr>
          <a:lstStyle/>
          <a:p>
            <a:pPr algn="ctr"/>
            <a:r>
              <a:rPr lang="en-US" sz="4800" b="1" cap="all" dirty="0"/>
              <a:t>Car Makes Insights</a:t>
            </a:r>
          </a:p>
        </p:txBody>
      </p:sp>
      <p:graphicFrame>
        <p:nvGraphicFramePr>
          <p:cNvPr id="14" name="Chart 13">
            <a:extLst>
              <a:ext uri="{FF2B5EF4-FFF2-40B4-BE49-F238E27FC236}">
                <a16:creationId xmlns:a16="http://schemas.microsoft.com/office/drawing/2014/main" id="{B7F51C74-4650-4303-8B9B-72F76FBA7D8F}"/>
              </a:ext>
            </a:extLst>
          </p:cNvPr>
          <p:cNvGraphicFramePr>
            <a:graphicFrameLocks/>
          </p:cNvGraphicFramePr>
          <p:nvPr>
            <p:extLst>
              <p:ext uri="{D42A27DB-BD31-4B8C-83A1-F6EECF244321}">
                <p14:modId xmlns:p14="http://schemas.microsoft.com/office/powerpoint/2010/main" val="2042508110"/>
              </p:ext>
            </p:extLst>
          </p:nvPr>
        </p:nvGraphicFramePr>
        <p:xfrm>
          <a:off x="0" y="1063117"/>
          <a:ext cx="9706063" cy="5794883"/>
        </p:xfrm>
        <a:graphic>
          <a:graphicData uri="http://schemas.openxmlformats.org/drawingml/2006/chart">
            <c:chart xmlns:c="http://schemas.openxmlformats.org/drawingml/2006/chart" xmlns:r="http://schemas.openxmlformats.org/officeDocument/2006/relationships" r:id="rId2"/>
          </a:graphicData>
        </a:graphic>
      </p:graphicFrame>
      <p:sp>
        <p:nvSpPr>
          <p:cNvPr id="17" name="TextBox 16">
            <a:extLst>
              <a:ext uri="{FF2B5EF4-FFF2-40B4-BE49-F238E27FC236}">
                <a16:creationId xmlns:a16="http://schemas.microsoft.com/office/drawing/2014/main" id="{82FBC74F-A9C5-4B2C-98A5-4E12C65DFCCD}"/>
              </a:ext>
            </a:extLst>
          </p:cNvPr>
          <p:cNvSpPr txBox="1"/>
          <p:nvPr/>
        </p:nvSpPr>
        <p:spPr>
          <a:xfrm>
            <a:off x="9706063" y="2828835"/>
            <a:ext cx="2201682"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The chart show top10 cars have high performing, worth for investing plan.</a:t>
            </a:r>
          </a:p>
          <a:p>
            <a:pPr marL="285750" indent="-285750">
              <a:buFont typeface="Arial" panose="020B0604020202020204" pitchFamily="34" charset="0"/>
              <a:buChar char="•"/>
            </a:pPr>
            <a:r>
              <a:rPr lang="en-US" dirty="0"/>
              <a:t>Based on the data show that Shelby is the car have high profit.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69498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70A11009-4A6B-433F-A688-410963F17B48}"/>
              </a:ext>
            </a:extLst>
          </p:cNvPr>
          <p:cNvGraphicFramePr>
            <a:graphicFrameLocks/>
          </p:cNvGraphicFramePr>
          <p:nvPr>
            <p:extLst>
              <p:ext uri="{D42A27DB-BD31-4B8C-83A1-F6EECF244321}">
                <p14:modId xmlns:p14="http://schemas.microsoft.com/office/powerpoint/2010/main" val="3795159946"/>
              </p:ext>
            </p:extLst>
          </p:nvPr>
        </p:nvGraphicFramePr>
        <p:xfrm>
          <a:off x="0" y="1057013"/>
          <a:ext cx="9815119" cy="580098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44366A7F-8F0B-444C-AB73-435FDAA87D31}"/>
              </a:ext>
            </a:extLst>
          </p:cNvPr>
          <p:cNvSpPr txBox="1"/>
          <p:nvPr/>
        </p:nvSpPr>
        <p:spPr>
          <a:xfrm>
            <a:off x="9815119" y="3080343"/>
            <a:ext cx="222587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chart show top 10 cars has low profit.</a:t>
            </a:r>
          </a:p>
          <a:p>
            <a:pPr marL="285750" indent="-285750">
              <a:buFont typeface="Arial" panose="020B0604020202020204" pitchFamily="34" charset="0"/>
              <a:buChar char="•"/>
            </a:pPr>
            <a:r>
              <a:rPr lang="en-US" dirty="0"/>
              <a:t>Consider to limit invest or purchase.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28747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892CC5BF-204E-408D-B943-FD5059EEEABB}"/>
              </a:ext>
            </a:extLst>
          </p:cNvPr>
          <p:cNvGraphicFramePr>
            <a:graphicFrameLocks noGrp="1"/>
          </p:cNvGraphicFramePr>
          <p:nvPr>
            <p:extLst>
              <p:ext uri="{D42A27DB-BD31-4B8C-83A1-F6EECF244321}">
                <p14:modId xmlns:p14="http://schemas.microsoft.com/office/powerpoint/2010/main" val="794155617"/>
              </p:ext>
            </p:extLst>
          </p:nvPr>
        </p:nvGraphicFramePr>
        <p:xfrm>
          <a:off x="2115994" y="971205"/>
          <a:ext cx="8950112" cy="2377261"/>
        </p:xfrm>
        <a:graphic>
          <a:graphicData uri="http://schemas.openxmlformats.org/drawingml/2006/table">
            <a:tbl>
              <a:tblPr>
                <a:tableStyleId>{5C22544A-7EE6-4342-B048-85BDC9FD1C3A}</a:tableStyleId>
              </a:tblPr>
              <a:tblGrid>
                <a:gridCol w="2213410">
                  <a:extLst>
                    <a:ext uri="{9D8B030D-6E8A-4147-A177-3AD203B41FA5}">
                      <a16:colId xmlns:a16="http://schemas.microsoft.com/office/drawing/2014/main" val="2757996928"/>
                    </a:ext>
                  </a:extLst>
                </a:gridCol>
                <a:gridCol w="2192694">
                  <a:extLst>
                    <a:ext uri="{9D8B030D-6E8A-4147-A177-3AD203B41FA5}">
                      <a16:colId xmlns:a16="http://schemas.microsoft.com/office/drawing/2014/main" val="2736885015"/>
                    </a:ext>
                  </a:extLst>
                </a:gridCol>
                <a:gridCol w="2258008">
                  <a:extLst>
                    <a:ext uri="{9D8B030D-6E8A-4147-A177-3AD203B41FA5}">
                      <a16:colId xmlns:a16="http://schemas.microsoft.com/office/drawing/2014/main" val="3113466820"/>
                    </a:ext>
                  </a:extLst>
                </a:gridCol>
                <a:gridCol w="2286000">
                  <a:extLst>
                    <a:ext uri="{9D8B030D-6E8A-4147-A177-3AD203B41FA5}">
                      <a16:colId xmlns:a16="http://schemas.microsoft.com/office/drawing/2014/main" val="2363088747"/>
                    </a:ext>
                  </a:extLst>
                </a:gridCol>
              </a:tblGrid>
              <a:tr h="688025">
                <a:tc>
                  <a:txBody>
                    <a:bodyPr/>
                    <a:lstStyle/>
                    <a:p>
                      <a:pPr algn="l" fontAlgn="b"/>
                      <a:endParaRPr lang="en-US" sz="1400" b="0" i="0" u="none" strike="noStrike" dirty="0">
                        <a:solidFill>
                          <a:srgbClr val="000000"/>
                        </a:solidFill>
                        <a:effectLst/>
                        <a:latin typeface="Calibri" panose="020F0502020204030204" pitchFamily="34" charset="0"/>
                      </a:endParaRPr>
                    </a:p>
                  </a:txBody>
                  <a:tcPr marL="6718" marR="6718" marT="6718" marB="0" anchor="b">
                    <a:solidFill>
                      <a:schemeClr val="accent5"/>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a:effectLst/>
                        </a:rPr>
                        <a:t>Find the top model again Shelby </a:t>
                      </a:r>
                      <a:endParaRPr lang="en-US" sz="1400" b="0" i="0" u="none" strike="noStrike" dirty="0">
                        <a:solidFill>
                          <a:srgbClr val="000000"/>
                        </a:solidFill>
                        <a:effectLst/>
                        <a:latin typeface="Calibri" panose="020F0502020204030204" pitchFamily="34" charset="0"/>
                      </a:endParaRPr>
                    </a:p>
                    <a:p>
                      <a:pPr algn="ctr" fontAlgn="b"/>
                      <a:endParaRPr lang="en-US" sz="1400" b="0" i="0" u="none" strike="noStrike" dirty="0">
                        <a:solidFill>
                          <a:srgbClr val="000000"/>
                        </a:solidFill>
                        <a:effectLst/>
                        <a:latin typeface="Calibri" panose="020F0502020204030204" pitchFamily="34" charset="0"/>
                      </a:endParaRPr>
                    </a:p>
                  </a:txBody>
                  <a:tcPr marL="6718" marR="6718" marT="6718" marB="0" anchor="b">
                    <a:solidFill>
                      <a:schemeClr val="accent5"/>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a:effectLst/>
                        </a:rPr>
                        <a:t>Replace all of the poor performing cars with top model</a:t>
                      </a:r>
                      <a:endParaRPr lang="en-US" sz="1400" b="0" i="0" u="none" strike="noStrike" dirty="0">
                        <a:solidFill>
                          <a:srgbClr val="000000"/>
                        </a:solidFill>
                        <a:effectLst/>
                        <a:latin typeface="Calibri" panose="020F0502020204030204" pitchFamily="34" charset="0"/>
                      </a:endParaRPr>
                    </a:p>
                    <a:p>
                      <a:pPr algn="ctr" fontAlgn="b"/>
                      <a:endParaRPr lang="en-US" sz="1400" b="0" i="0" u="none" strike="noStrike" dirty="0">
                        <a:solidFill>
                          <a:srgbClr val="000000"/>
                        </a:solidFill>
                        <a:effectLst/>
                        <a:latin typeface="Calibri" panose="020F0502020204030204" pitchFamily="34" charset="0"/>
                      </a:endParaRPr>
                    </a:p>
                  </a:txBody>
                  <a:tcPr marL="6718" marR="6718" marT="6718" marB="0" anchor="b">
                    <a:solidFill>
                      <a:schemeClr val="accent5"/>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a:effectLst/>
                        </a:rPr>
                        <a:t>Remove the poor performing cars</a:t>
                      </a:r>
                      <a:endParaRPr lang="en-US" sz="1400" b="0" i="0" u="none" strike="noStrike" dirty="0">
                        <a:solidFill>
                          <a:srgbClr val="000000"/>
                        </a:solidFill>
                        <a:effectLst/>
                        <a:latin typeface="Calibri" panose="020F0502020204030204" pitchFamily="34" charset="0"/>
                      </a:endParaRPr>
                    </a:p>
                    <a:p>
                      <a:pPr algn="ctr" fontAlgn="b"/>
                      <a:endParaRPr lang="en-US" sz="1400" b="0" i="0" u="none" strike="noStrike" dirty="0">
                        <a:solidFill>
                          <a:srgbClr val="000000"/>
                        </a:solidFill>
                        <a:effectLst/>
                        <a:latin typeface="Calibri" panose="020F0502020204030204" pitchFamily="34" charset="0"/>
                      </a:endParaRPr>
                    </a:p>
                  </a:txBody>
                  <a:tcPr marL="6718" marR="6718" marT="6718" marB="0" anchor="b">
                    <a:solidFill>
                      <a:schemeClr val="accent5"/>
                    </a:solidFill>
                  </a:tcPr>
                </a:tc>
                <a:extLst>
                  <a:ext uri="{0D108BD9-81ED-4DB2-BD59-A6C34878D82A}">
                    <a16:rowId xmlns:a16="http://schemas.microsoft.com/office/drawing/2014/main" val="3299588796"/>
                  </a:ext>
                </a:extLst>
              </a:tr>
              <a:tr h="46106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u="none" strike="noStrike" dirty="0">
                          <a:effectLst/>
                        </a:rPr>
                        <a:t>Base Cost</a:t>
                      </a:r>
                      <a:endParaRPr lang="en-US" sz="1400" b="0" i="0" u="none" strike="noStrike" dirty="0">
                        <a:solidFill>
                          <a:srgbClr val="000000"/>
                        </a:solidFill>
                        <a:effectLst/>
                        <a:latin typeface="Calibri" panose="020F0502020204030204" pitchFamily="34" charset="0"/>
                      </a:endParaRPr>
                    </a:p>
                    <a:p>
                      <a:pPr algn="l" fontAlgn="b"/>
                      <a:endParaRPr lang="en-US" sz="1400" b="0" i="0" u="none" strike="noStrike" dirty="0">
                        <a:solidFill>
                          <a:srgbClr val="000000"/>
                        </a:solidFill>
                        <a:effectLst/>
                        <a:latin typeface="Calibri" panose="020F0502020204030204" pitchFamily="34" charset="0"/>
                      </a:endParaRPr>
                    </a:p>
                  </a:txBody>
                  <a:tcPr marL="6718" marR="6718" marT="6718" marB="0" anchor="b"/>
                </a:tc>
                <a:tc>
                  <a:txBody>
                    <a:bodyPr/>
                    <a:lstStyle/>
                    <a:p>
                      <a:pPr algn="ctr" fontAlgn="b"/>
                      <a:r>
                        <a:rPr lang="en-US" sz="1400" u="none" strike="noStrike" dirty="0">
                          <a:effectLst/>
                        </a:rPr>
                        <a:t>Strategy 1 - Switch all cars to Shelby</a:t>
                      </a:r>
                      <a:endParaRPr lang="en-US" sz="1400" b="0" i="0" u="none" strike="noStrike" dirty="0">
                        <a:solidFill>
                          <a:srgbClr val="000000"/>
                        </a:solidFill>
                        <a:effectLst/>
                        <a:latin typeface="Calibri" panose="020F0502020204030204" pitchFamily="34" charset="0"/>
                      </a:endParaRPr>
                    </a:p>
                  </a:txBody>
                  <a:tcPr marL="6718" marR="6718" marT="6718"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a:effectLst/>
                        </a:rPr>
                        <a:t>Strategy 2</a:t>
                      </a:r>
                      <a:endParaRPr lang="en-US" sz="1400" b="0" i="0" u="none" strike="noStrike" dirty="0">
                        <a:solidFill>
                          <a:srgbClr val="000000"/>
                        </a:solidFill>
                        <a:effectLst/>
                        <a:latin typeface="Calibri" panose="020F0502020204030204" pitchFamily="34" charset="0"/>
                      </a:endParaRPr>
                    </a:p>
                    <a:p>
                      <a:pPr algn="ctr" fontAlgn="b"/>
                      <a:endParaRPr lang="en-US" sz="1400" b="0" i="0" u="none" strike="noStrike" dirty="0">
                        <a:solidFill>
                          <a:srgbClr val="000000"/>
                        </a:solidFill>
                        <a:effectLst/>
                        <a:latin typeface="Calibri" panose="020F0502020204030204" pitchFamily="34" charset="0"/>
                      </a:endParaRPr>
                    </a:p>
                  </a:txBody>
                  <a:tcPr marL="6718" marR="6718" marT="6718"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a:effectLst/>
                        </a:rPr>
                        <a:t>Strategy 3</a:t>
                      </a:r>
                      <a:endParaRPr lang="en-US" sz="1400" b="0" i="0" u="none" strike="noStrike" dirty="0">
                        <a:solidFill>
                          <a:srgbClr val="000000"/>
                        </a:solidFill>
                        <a:effectLst/>
                        <a:latin typeface="Calibri" panose="020F0502020204030204" pitchFamily="34" charset="0"/>
                      </a:endParaRPr>
                    </a:p>
                    <a:p>
                      <a:pPr algn="ctr" fontAlgn="b"/>
                      <a:endParaRPr lang="en-US" sz="1400" b="0" i="0" u="none" strike="noStrike" dirty="0">
                        <a:solidFill>
                          <a:srgbClr val="000000"/>
                        </a:solidFill>
                        <a:effectLst/>
                        <a:latin typeface="Calibri" panose="020F0502020204030204" pitchFamily="34" charset="0"/>
                      </a:endParaRPr>
                    </a:p>
                  </a:txBody>
                  <a:tcPr marL="6718" marR="6718" marT="6718" marB="0" anchor="b"/>
                </a:tc>
                <a:extLst>
                  <a:ext uri="{0D108BD9-81ED-4DB2-BD59-A6C34878D82A}">
                    <a16:rowId xmlns:a16="http://schemas.microsoft.com/office/drawing/2014/main" val="3831969379"/>
                  </a:ext>
                </a:extLst>
              </a:tr>
              <a:tr h="461065">
                <a:tc>
                  <a:txBody>
                    <a:bodyPr/>
                    <a:lstStyle/>
                    <a:p>
                      <a:pPr algn="l" fontAlgn="b"/>
                      <a:r>
                        <a:rPr lang="en-US" sz="1400" u="none" strike="noStrike" dirty="0">
                          <a:effectLst/>
                        </a:rPr>
                        <a:t> $11,550,472,63.00</a:t>
                      </a:r>
                      <a:endParaRPr lang="en-US" sz="1400" b="0" i="0" u="none" strike="noStrike" dirty="0">
                        <a:solidFill>
                          <a:srgbClr val="000000"/>
                        </a:solidFill>
                        <a:effectLst/>
                        <a:latin typeface="Calibri" panose="020F0502020204030204" pitchFamily="34" charset="0"/>
                      </a:endParaRPr>
                    </a:p>
                  </a:txBody>
                  <a:tcPr marL="6718" marR="6718" marT="6718" marB="0" anchor="b"/>
                </a:tc>
                <a:tc>
                  <a:txBody>
                    <a:bodyPr/>
                    <a:lstStyle/>
                    <a:p>
                      <a:pPr algn="l" fontAlgn="b"/>
                      <a:r>
                        <a:rPr lang="en-US" sz="1400" u="none" strike="noStrike" dirty="0">
                          <a:effectLst/>
                        </a:rPr>
                        <a:t>$60,611,548,740.00</a:t>
                      </a:r>
                      <a:endParaRPr lang="en-US" sz="1400" b="0" i="0" u="none" strike="noStrike" dirty="0">
                        <a:solidFill>
                          <a:srgbClr val="000000"/>
                        </a:solidFill>
                        <a:effectLst/>
                        <a:latin typeface="Calibri" panose="020F0502020204030204" pitchFamily="34" charset="0"/>
                      </a:endParaRPr>
                    </a:p>
                  </a:txBody>
                  <a:tcPr marL="6718" marR="6718" marT="6718" marB="0" anchor="b"/>
                </a:tc>
                <a:tc>
                  <a:txBody>
                    <a:bodyPr/>
                    <a:lstStyle/>
                    <a:p>
                      <a:pPr algn="l" fontAlgn="b"/>
                      <a:r>
                        <a:rPr lang="en-US" sz="1400" u="none" strike="noStrike" dirty="0">
                          <a:effectLst/>
                        </a:rPr>
                        <a:t>                                                                                                                                   $11,495,207,121.04 </a:t>
                      </a:r>
                      <a:endParaRPr lang="en-US" sz="1400" b="0" i="0" u="none" strike="noStrike" dirty="0">
                        <a:solidFill>
                          <a:srgbClr val="000000"/>
                        </a:solidFill>
                        <a:effectLst/>
                        <a:latin typeface="Calibri" panose="020F0502020204030204" pitchFamily="34" charset="0"/>
                      </a:endParaRPr>
                    </a:p>
                  </a:txBody>
                  <a:tcPr marL="6718" marR="6718" marT="6718" marB="0" anchor="b"/>
                </a:tc>
                <a:tc>
                  <a:txBody>
                    <a:bodyPr/>
                    <a:lstStyle/>
                    <a:p>
                      <a:pPr algn="l" fontAlgn="b"/>
                      <a:r>
                        <a:rPr lang="en-US" sz="1400" u="none" strike="noStrike" dirty="0">
                          <a:effectLst/>
                        </a:rPr>
                        <a:t>$11,546,219,103.22</a:t>
                      </a:r>
                      <a:endParaRPr lang="en-US" sz="1400" b="0" i="0" u="none" strike="noStrike" dirty="0">
                        <a:solidFill>
                          <a:srgbClr val="000000"/>
                        </a:solidFill>
                        <a:effectLst/>
                        <a:latin typeface="Calibri" panose="020F0502020204030204" pitchFamily="34" charset="0"/>
                      </a:endParaRPr>
                    </a:p>
                  </a:txBody>
                  <a:tcPr marL="6718" marR="6718" marT="6718" marB="0" anchor="b"/>
                </a:tc>
                <a:extLst>
                  <a:ext uri="{0D108BD9-81ED-4DB2-BD59-A6C34878D82A}">
                    <a16:rowId xmlns:a16="http://schemas.microsoft.com/office/drawing/2014/main" val="1574476070"/>
                  </a:ext>
                </a:extLst>
              </a:tr>
              <a:tr h="393352">
                <a:tc>
                  <a:txBody>
                    <a:bodyPr/>
                    <a:lstStyle/>
                    <a:p>
                      <a:pPr algn="l" fontAlgn="b"/>
                      <a:r>
                        <a:rPr lang="en-US" sz="1400" u="none" strike="noStrike" dirty="0">
                          <a:effectLst/>
                        </a:rPr>
                        <a:t> $11,517,395,941.36</a:t>
                      </a:r>
                      <a:endParaRPr lang="en-US" sz="1400" b="0" i="0" u="none" strike="noStrike" dirty="0">
                        <a:solidFill>
                          <a:srgbClr val="000000"/>
                        </a:solidFill>
                        <a:effectLst/>
                        <a:latin typeface="Calibri" panose="020F0502020204030204" pitchFamily="34" charset="0"/>
                      </a:endParaRPr>
                    </a:p>
                  </a:txBody>
                  <a:tcPr marL="6718" marR="6718" marT="6718" marB="0" anchor="b"/>
                </a:tc>
                <a:tc>
                  <a:txBody>
                    <a:bodyPr/>
                    <a:lstStyle/>
                    <a:p>
                      <a:pPr algn="l" fontAlgn="b"/>
                      <a:r>
                        <a:rPr lang="en-US" sz="1400" u="none" strike="noStrike" dirty="0">
                          <a:effectLst/>
                        </a:rPr>
                        <a:t>$60,576,080,580.00</a:t>
                      </a:r>
                      <a:endParaRPr lang="en-US" sz="1400" b="0" i="0" u="none" strike="noStrike" dirty="0">
                        <a:solidFill>
                          <a:srgbClr val="000000"/>
                        </a:solidFill>
                        <a:effectLst/>
                        <a:latin typeface="Calibri" panose="020F0502020204030204" pitchFamily="34" charset="0"/>
                      </a:endParaRPr>
                    </a:p>
                  </a:txBody>
                  <a:tcPr marL="6718" marR="6718" marT="6718" marB="0" anchor="b"/>
                </a:tc>
                <a:tc>
                  <a:txBody>
                    <a:bodyPr/>
                    <a:lstStyle/>
                    <a:p>
                      <a:pPr algn="l" fontAlgn="b"/>
                      <a:r>
                        <a:rPr lang="en-US" sz="1400" u="none" strike="noStrike" dirty="0">
                          <a:effectLst/>
                        </a:rPr>
                        <a:t>$11,462,577,529.84</a:t>
                      </a:r>
                      <a:endParaRPr lang="en-US" sz="1400" b="0" i="0" u="none" strike="noStrike" dirty="0">
                        <a:solidFill>
                          <a:srgbClr val="000000"/>
                        </a:solidFill>
                        <a:effectLst/>
                        <a:latin typeface="Calibri" panose="020F0502020204030204" pitchFamily="34" charset="0"/>
                      </a:endParaRPr>
                    </a:p>
                  </a:txBody>
                  <a:tcPr marL="6718" marR="6718" marT="6718" marB="0" anchor="b"/>
                </a:tc>
                <a:tc>
                  <a:txBody>
                    <a:bodyPr/>
                    <a:lstStyle/>
                    <a:p>
                      <a:pPr algn="l" fontAlgn="b"/>
                      <a:r>
                        <a:rPr lang="en-US" sz="1400" u="none" strike="noStrike" dirty="0">
                          <a:effectLst/>
                        </a:rPr>
                        <a:t>$11,513,589,512.02</a:t>
                      </a:r>
                      <a:endParaRPr lang="en-US" sz="1400" b="0" i="0" u="none" strike="noStrike" dirty="0">
                        <a:solidFill>
                          <a:srgbClr val="000000"/>
                        </a:solidFill>
                        <a:effectLst/>
                        <a:latin typeface="Calibri" panose="020F0502020204030204" pitchFamily="34" charset="0"/>
                      </a:endParaRPr>
                    </a:p>
                  </a:txBody>
                  <a:tcPr marL="6718" marR="6718" marT="6718" marB="0" anchor="b"/>
                </a:tc>
                <a:extLst>
                  <a:ext uri="{0D108BD9-81ED-4DB2-BD59-A6C34878D82A}">
                    <a16:rowId xmlns:a16="http://schemas.microsoft.com/office/drawing/2014/main" val="4290084482"/>
                  </a:ext>
                </a:extLst>
              </a:tr>
              <a:tr h="373754">
                <a:tc>
                  <a:txBody>
                    <a:bodyPr/>
                    <a:lstStyle/>
                    <a:p>
                      <a:pPr algn="l" fontAlgn="b"/>
                      <a:r>
                        <a:rPr lang="en-US" sz="1400" u="none" strike="noStrike" dirty="0">
                          <a:effectLst/>
                        </a:rPr>
                        <a:t> $33,076,688.64</a:t>
                      </a:r>
                      <a:endParaRPr lang="en-US" sz="1400" b="0" i="0" u="none" strike="noStrike" dirty="0">
                        <a:solidFill>
                          <a:srgbClr val="000000"/>
                        </a:solidFill>
                        <a:effectLst/>
                        <a:latin typeface="Calibri" panose="020F0502020204030204" pitchFamily="34" charset="0"/>
                      </a:endParaRPr>
                    </a:p>
                  </a:txBody>
                  <a:tcPr marL="6718" marR="6718" marT="6718" marB="0" anchor="b"/>
                </a:tc>
                <a:tc>
                  <a:txBody>
                    <a:bodyPr/>
                    <a:lstStyle/>
                    <a:p>
                      <a:pPr algn="l" fontAlgn="b"/>
                      <a:r>
                        <a:rPr lang="en-US" sz="1400" u="none" strike="noStrike" dirty="0">
                          <a:effectLst/>
                        </a:rPr>
                        <a:t>$35,468,160.00</a:t>
                      </a:r>
                      <a:endParaRPr lang="en-US" sz="1400" b="0" i="0" u="none" strike="noStrike" dirty="0">
                        <a:solidFill>
                          <a:srgbClr val="000000"/>
                        </a:solidFill>
                        <a:effectLst/>
                        <a:latin typeface="Calibri" panose="020F0502020204030204" pitchFamily="34" charset="0"/>
                      </a:endParaRPr>
                    </a:p>
                  </a:txBody>
                  <a:tcPr marL="6718" marR="6718" marT="6718" marB="0" anchor="b"/>
                </a:tc>
                <a:tc>
                  <a:txBody>
                    <a:bodyPr/>
                    <a:lstStyle/>
                    <a:p>
                      <a:pPr algn="l" fontAlgn="b"/>
                      <a:r>
                        <a:rPr lang="en-US" sz="1400" u="none" strike="noStrike" dirty="0">
                          <a:effectLst/>
                        </a:rPr>
                        <a:t>$32,629,591.20</a:t>
                      </a:r>
                      <a:endParaRPr lang="en-US" sz="1400" b="0" i="0" u="none" strike="noStrike" dirty="0">
                        <a:solidFill>
                          <a:srgbClr val="000000"/>
                        </a:solidFill>
                        <a:effectLst/>
                        <a:latin typeface="Calibri" panose="020F0502020204030204" pitchFamily="34" charset="0"/>
                      </a:endParaRPr>
                    </a:p>
                  </a:txBody>
                  <a:tcPr marL="6718" marR="6718" marT="6718" marB="0" anchor="b"/>
                </a:tc>
                <a:tc>
                  <a:txBody>
                    <a:bodyPr/>
                    <a:lstStyle/>
                    <a:p>
                      <a:pPr algn="l" fontAlgn="b"/>
                      <a:r>
                        <a:rPr lang="en-US" sz="1400" u="none" strike="noStrike" dirty="0">
                          <a:effectLst/>
                        </a:rPr>
                        <a:t>$32,629,591.20 </a:t>
                      </a:r>
                      <a:endParaRPr lang="en-US" sz="1400" b="0" i="0" u="none" strike="noStrike" dirty="0">
                        <a:solidFill>
                          <a:srgbClr val="000000"/>
                        </a:solidFill>
                        <a:effectLst/>
                        <a:latin typeface="Calibri" panose="020F0502020204030204" pitchFamily="34" charset="0"/>
                      </a:endParaRPr>
                    </a:p>
                  </a:txBody>
                  <a:tcPr marL="6718" marR="6718" marT="6718" marB="0" anchor="b"/>
                </a:tc>
                <a:extLst>
                  <a:ext uri="{0D108BD9-81ED-4DB2-BD59-A6C34878D82A}">
                    <a16:rowId xmlns:a16="http://schemas.microsoft.com/office/drawing/2014/main" val="101005904"/>
                  </a:ext>
                </a:extLst>
              </a:tr>
            </a:tbl>
          </a:graphicData>
        </a:graphic>
      </p:graphicFrame>
      <p:graphicFrame>
        <p:nvGraphicFramePr>
          <p:cNvPr id="7" name="Table 7">
            <a:extLst>
              <a:ext uri="{FF2B5EF4-FFF2-40B4-BE49-F238E27FC236}">
                <a16:creationId xmlns:a16="http://schemas.microsoft.com/office/drawing/2014/main" id="{40A5322A-D67A-4E84-A90D-99113C6FF834}"/>
              </a:ext>
            </a:extLst>
          </p:cNvPr>
          <p:cNvGraphicFramePr>
            <a:graphicFrameLocks noGrp="1"/>
          </p:cNvGraphicFramePr>
          <p:nvPr>
            <p:extLst>
              <p:ext uri="{D42A27DB-BD31-4B8C-83A1-F6EECF244321}">
                <p14:modId xmlns:p14="http://schemas.microsoft.com/office/powerpoint/2010/main" val="165102284"/>
              </p:ext>
            </p:extLst>
          </p:nvPr>
        </p:nvGraphicFramePr>
        <p:xfrm>
          <a:off x="951722" y="2126159"/>
          <a:ext cx="1162217" cy="1222308"/>
        </p:xfrm>
        <a:graphic>
          <a:graphicData uri="http://schemas.openxmlformats.org/drawingml/2006/table">
            <a:tbl>
              <a:tblPr firstRow="1" bandRow="1">
                <a:tableStyleId>{073A0DAA-6AF3-43AB-8588-CEC1D06C72B9}</a:tableStyleId>
              </a:tblPr>
              <a:tblGrid>
                <a:gridCol w="1162217">
                  <a:extLst>
                    <a:ext uri="{9D8B030D-6E8A-4147-A177-3AD203B41FA5}">
                      <a16:colId xmlns:a16="http://schemas.microsoft.com/office/drawing/2014/main" val="519280987"/>
                    </a:ext>
                  </a:extLst>
                </a:gridCol>
              </a:tblGrid>
              <a:tr h="407436">
                <a:tc>
                  <a:txBody>
                    <a:bodyPr/>
                    <a:lstStyle/>
                    <a:p>
                      <a:r>
                        <a:rPr lang="en-US" sz="1600" dirty="0">
                          <a:solidFill>
                            <a:schemeClr val="tx1"/>
                          </a:solidFill>
                        </a:rPr>
                        <a:t>REVENUE</a:t>
                      </a:r>
                    </a:p>
                  </a:txBody>
                  <a:tcPr>
                    <a:lnL w="12700" cmpd="sng">
                      <a:noFill/>
                    </a:lnL>
                    <a:lnR w="12700" cmpd="sng">
                      <a:noFill/>
                    </a:lnR>
                    <a:lnT w="12700" cmpd="sng">
                      <a:noFill/>
                    </a:lnT>
                    <a:lnB w="38100" cmpd="sng">
                      <a:noFill/>
                    </a:lnB>
                    <a:solidFill>
                      <a:schemeClr val="accent1">
                        <a:lumMod val="75000"/>
                      </a:schemeClr>
                    </a:solidFill>
                  </a:tcPr>
                </a:tc>
                <a:extLst>
                  <a:ext uri="{0D108BD9-81ED-4DB2-BD59-A6C34878D82A}">
                    <a16:rowId xmlns:a16="http://schemas.microsoft.com/office/drawing/2014/main" val="4283265639"/>
                  </a:ext>
                </a:extLst>
              </a:tr>
              <a:tr h="407436">
                <a:tc>
                  <a:txBody>
                    <a:bodyPr/>
                    <a:lstStyle/>
                    <a:p>
                      <a:r>
                        <a:rPr lang="en-US" sz="1600" b="1" dirty="0"/>
                        <a:t>PROFIT</a:t>
                      </a:r>
                    </a:p>
                  </a:txBody>
                  <a:tcPr>
                    <a:lnL w="12700" cmpd="sng">
                      <a:noFill/>
                    </a:lnL>
                    <a:lnR w="12700" cmpd="sng">
                      <a:noFill/>
                    </a:lnR>
                    <a:lnT w="38100" cmpd="sng">
                      <a:noFill/>
                    </a:lnT>
                    <a:lnB w="12700" cmpd="sng">
                      <a:noFill/>
                    </a:lnB>
                    <a:solidFill>
                      <a:schemeClr val="accent1">
                        <a:lumMod val="75000"/>
                      </a:schemeClr>
                    </a:solidFill>
                  </a:tcPr>
                </a:tc>
                <a:extLst>
                  <a:ext uri="{0D108BD9-81ED-4DB2-BD59-A6C34878D82A}">
                    <a16:rowId xmlns:a16="http://schemas.microsoft.com/office/drawing/2014/main" val="3184091189"/>
                  </a:ext>
                </a:extLst>
              </a:tr>
              <a:tr h="407436">
                <a:tc>
                  <a:txBody>
                    <a:bodyPr/>
                    <a:lstStyle/>
                    <a:p>
                      <a:r>
                        <a:rPr lang="en-US" sz="1600" b="1" dirty="0"/>
                        <a:t>EXPENSE</a:t>
                      </a:r>
                    </a:p>
                  </a:txBody>
                  <a:tcPr>
                    <a:lnL w="12700" cmpd="sng">
                      <a:noFill/>
                    </a:lnL>
                    <a:lnR w="12700" cmpd="sng">
                      <a:noFill/>
                    </a:lnR>
                    <a:lnT w="12700" cmpd="sng">
                      <a:noFill/>
                    </a:lnT>
                    <a:lnB w="12700" cmpd="sng">
                      <a:noFill/>
                    </a:lnB>
                    <a:solidFill>
                      <a:schemeClr val="accent1">
                        <a:lumMod val="75000"/>
                      </a:schemeClr>
                    </a:solidFill>
                  </a:tcPr>
                </a:tc>
                <a:extLst>
                  <a:ext uri="{0D108BD9-81ED-4DB2-BD59-A6C34878D82A}">
                    <a16:rowId xmlns:a16="http://schemas.microsoft.com/office/drawing/2014/main" val="3126482455"/>
                  </a:ext>
                </a:extLst>
              </a:tr>
            </a:tbl>
          </a:graphicData>
        </a:graphic>
      </p:graphicFrame>
      <p:sp>
        <p:nvSpPr>
          <p:cNvPr id="8" name="TextBox 7">
            <a:extLst>
              <a:ext uri="{FF2B5EF4-FFF2-40B4-BE49-F238E27FC236}">
                <a16:creationId xmlns:a16="http://schemas.microsoft.com/office/drawing/2014/main" id="{13130E67-FD0D-410A-9B5A-51F57E001366}"/>
              </a:ext>
            </a:extLst>
          </p:cNvPr>
          <p:cNvSpPr txBox="1"/>
          <p:nvPr/>
        </p:nvSpPr>
        <p:spPr>
          <a:xfrm>
            <a:off x="3763347" y="140208"/>
            <a:ext cx="4665306" cy="830997"/>
          </a:xfrm>
          <a:prstGeom prst="rect">
            <a:avLst/>
          </a:prstGeom>
          <a:noFill/>
        </p:spPr>
        <p:txBody>
          <a:bodyPr wrap="square" rtlCol="0">
            <a:spAutoFit/>
          </a:bodyPr>
          <a:lstStyle/>
          <a:p>
            <a:pPr algn="ctr"/>
            <a:r>
              <a:rPr lang="en-US" sz="4800" b="1" dirty="0"/>
              <a:t>STRATEGIES</a:t>
            </a:r>
          </a:p>
        </p:txBody>
      </p:sp>
      <p:pic>
        <p:nvPicPr>
          <p:cNvPr id="14" name="Graphic 13">
            <a:extLst>
              <a:ext uri="{FF2B5EF4-FFF2-40B4-BE49-F238E27FC236}">
                <a16:creationId xmlns:a16="http://schemas.microsoft.com/office/drawing/2014/main" id="{F5C3C546-D8B1-4C80-978B-2C65B770D2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13939" y="3348466"/>
            <a:ext cx="2201496" cy="3509534"/>
          </a:xfrm>
          <a:prstGeom prst="rect">
            <a:avLst/>
          </a:prstGeom>
        </p:spPr>
      </p:pic>
      <p:pic>
        <p:nvPicPr>
          <p:cNvPr id="15" name="Graphic 14">
            <a:extLst>
              <a:ext uri="{FF2B5EF4-FFF2-40B4-BE49-F238E27FC236}">
                <a16:creationId xmlns:a16="http://schemas.microsoft.com/office/drawing/2014/main" id="{53913DA0-BFD8-4943-AACE-B4E7083CB7C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15957" y="3348466"/>
            <a:ext cx="2274561" cy="3509534"/>
          </a:xfrm>
          <a:prstGeom prst="rect">
            <a:avLst/>
          </a:prstGeom>
        </p:spPr>
      </p:pic>
      <p:pic>
        <p:nvPicPr>
          <p:cNvPr id="16" name="Graphic 15">
            <a:extLst>
              <a:ext uri="{FF2B5EF4-FFF2-40B4-BE49-F238E27FC236}">
                <a16:creationId xmlns:a16="http://schemas.microsoft.com/office/drawing/2014/main" id="{3796CA36-A49A-4604-B086-FAA84EEFE6A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791545" y="3348466"/>
            <a:ext cx="2274561" cy="3509534"/>
          </a:xfrm>
          <a:prstGeom prst="rect">
            <a:avLst/>
          </a:prstGeom>
        </p:spPr>
      </p:pic>
      <p:pic>
        <p:nvPicPr>
          <p:cNvPr id="17" name="Graphic 16">
            <a:extLst>
              <a:ext uri="{FF2B5EF4-FFF2-40B4-BE49-F238E27FC236}">
                <a16:creationId xmlns:a16="http://schemas.microsoft.com/office/drawing/2014/main" id="{3CC3387A-03CD-4F8B-8598-0F4D44A9FD6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314461" y="3348466"/>
            <a:ext cx="2200469" cy="3509534"/>
          </a:xfrm>
          <a:prstGeom prst="rect">
            <a:avLst/>
          </a:prstGeom>
        </p:spPr>
      </p:pic>
    </p:spTree>
    <p:extLst>
      <p:ext uri="{BB962C8B-B14F-4D97-AF65-F5344CB8AC3E}">
        <p14:creationId xmlns:p14="http://schemas.microsoft.com/office/powerpoint/2010/main" val="1840268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30C1CBB-B116-41ED-A935-CB578837AA6C}"/>
              </a:ext>
            </a:extLst>
          </p:cNvPr>
          <p:cNvSpPr txBox="1"/>
          <p:nvPr/>
        </p:nvSpPr>
        <p:spPr>
          <a:xfrm>
            <a:off x="973998" y="7997"/>
            <a:ext cx="10636898" cy="830997"/>
          </a:xfrm>
          <a:prstGeom prst="rect">
            <a:avLst/>
          </a:prstGeom>
          <a:noFill/>
        </p:spPr>
        <p:txBody>
          <a:bodyPr wrap="square" rtlCol="0">
            <a:spAutoFit/>
          </a:bodyPr>
          <a:lstStyle/>
          <a:p>
            <a:pPr algn="ctr"/>
            <a:r>
              <a:rPr lang="en-US" sz="4800" b="1" cap="all" dirty="0"/>
              <a:t>Car Comparison by Models</a:t>
            </a:r>
          </a:p>
        </p:txBody>
      </p:sp>
      <p:grpSp>
        <p:nvGrpSpPr>
          <p:cNvPr id="18" name="Group 17">
            <a:extLst>
              <a:ext uri="{FF2B5EF4-FFF2-40B4-BE49-F238E27FC236}">
                <a16:creationId xmlns:a16="http://schemas.microsoft.com/office/drawing/2014/main" id="{EA05AF7D-FE04-41A5-877A-0E29BFAD68C5}"/>
              </a:ext>
            </a:extLst>
          </p:cNvPr>
          <p:cNvGrpSpPr/>
          <p:nvPr/>
        </p:nvGrpSpPr>
        <p:grpSpPr>
          <a:xfrm>
            <a:off x="125835" y="2487089"/>
            <a:ext cx="11971090" cy="4024249"/>
            <a:chOff x="0" y="0"/>
            <a:chExt cx="8752172" cy="3971925"/>
          </a:xfrm>
        </p:grpSpPr>
        <p:graphicFrame>
          <p:nvGraphicFramePr>
            <p:cNvPr id="19" name="Chart 18">
              <a:extLst>
                <a:ext uri="{FF2B5EF4-FFF2-40B4-BE49-F238E27FC236}">
                  <a16:creationId xmlns:a16="http://schemas.microsoft.com/office/drawing/2014/main" id="{9434477D-14D0-4A75-99BC-9DE25BC77257}"/>
                </a:ext>
              </a:extLst>
            </p:cNvPr>
            <p:cNvGraphicFramePr/>
            <p:nvPr>
              <p:extLst>
                <p:ext uri="{D42A27DB-BD31-4B8C-83A1-F6EECF244321}">
                  <p14:modId xmlns:p14="http://schemas.microsoft.com/office/powerpoint/2010/main" val="1422614623"/>
                </p:ext>
              </p:extLst>
            </p:nvPr>
          </p:nvGraphicFramePr>
          <p:xfrm>
            <a:off x="2943224" y="1952625"/>
            <a:ext cx="3032097" cy="20193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Chart 19">
              <a:extLst>
                <a:ext uri="{FF2B5EF4-FFF2-40B4-BE49-F238E27FC236}">
                  <a16:creationId xmlns:a16="http://schemas.microsoft.com/office/drawing/2014/main" id="{9AA2B4D1-79C1-4F4F-A160-70A6C38BF1B5}"/>
                </a:ext>
              </a:extLst>
            </p:cNvPr>
            <p:cNvGraphicFramePr/>
            <p:nvPr>
              <p:extLst>
                <p:ext uri="{D42A27DB-BD31-4B8C-83A1-F6EECF244321}">
                  <p14:modId xmlns:p14="http://schemas.microsoft.com/office/powerpoint/2010/main" val="2724035859"/>
                </p:ext>
              </p:extLst>
            </p:nvPr>
          </p:nvGraphicFramePr>
          <p:xfrm>
            <a:off x="0" y="0"/>
            <a:ext cx="2936775" cy="193833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1" name="Chart 20">
              <a:extLst>
                <a:ext uri="{FF2B5EF4-FFF2-40B4-BE49-F238E27FC236}">
                  <a16:creationId xmlns:a16="http://schemas.microsoft.com/office/drawing/2014/main" id="{C2983E98-9549-4051-8197-35FDA9D17CFE}"/>
                </a:ext>
              </a:extLst>
            </p:cNvPr>
            <p:cNvGraphicFramePr/>
            <p:nvPr>
              <p:extLst>
                <p:ext uri="{D42A27DB-BD31-4B8C-83A1-F6EECF244321}">
                  <p14:modId xmlns:p14="http://schemas.microsoft.com/office/powerpoint/2010/main" val="458991921"/>
                </p:ext>
              </p:extLst>
            </p:nvPr>
          </p:nvGraphicFramePr>
          <p:xfrm>
            <a:off x="1" y="1952625"/>
            <a:ext cx="2933700" cy="20193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a:extLst>
                <a:ext uri="{FF2B5EF4-FFF2-40B4-BE49-F238E27FC236}">
                  <a16:creationId xmlns:a16="http://schemas.microsoft.com/office/drawing/2014/main" id="{D5048F57-7436-41BA-9B3D-0BCDB9B8E507}"/>
                </a:ext>
              </a:extLst>
            </p:cNvPr>
            <p:cNvGraphicFramePr/>
            <p:nvPr>
              <p:extLst>
                <p:ext uri="{D42A27DB-BD31-4B8C-83A1-F6EECF244321}">
                  <p14:modId xmlns:p14="http://schemas.microsoft.com/office/powerpoint/2010/main" val="302043040"/>
                </p:ext>
              </p:extLst>
            </p:nvPr>
          </p:nvGraphicFramePr>
          <p:xfrm>
            <a:off x="2944210" y="4638"/>
            <a:ext cx="3031111" cy="193833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3" name="Chart 22">
              <a:extLst>
                <a:ext uri="{FF2B5EF4-FFF2-40B4-BE49-F238E27FC236}">
                  <a16:creationId xmlns:a16="http://schemas.microsoft.com/office/drawing/2014/main" id="{1444DBF6-62D9-4C16-9921-1DB18948EA7E}"/>
                </a:ext>
              </a:extLst>
            </p:cNvPr>
            <p:cNvGraphicFramePr/>
            <p:nvPr>
              <p:extLst>
                <p:ext uri="{D42A27DB-BD31-4B8C-83A1-F6EECF244321}">
                  <p14:modId xmlns:p14="http://schemas.microsoft.com/office/powerpoint/2010/main" val="3701686388"/>
                </p:ext>
              </p:extLst>
            </p:nvPr>
          </p:nvGraphicFramePr>
          <p:xfrm>
            <a:off x="5982589" y="759524"/>
            <a:ext cx="2769583" cy="2071688"/>
          </p:xfrm>
          <a:graphic>
            <a:graphicData uri="http://schemas.openxmlformats.org/drawingml/2006/chart">
              <c:chart xmlns:c="http://schemas.openxmlformats.org/drawingml/2006/chart" xmlns:r="http://schemas.openxmlformats.org/officeDocument/2006/relationships" r:id="rId7"/>
            </a:graphicData>
          </a:graphic>
        </p:graphicFrame>
      </p:grpSp>
      <p:graphicFrame>
        <p:nvGraphicFramePr>
          <p:cNvPr id="5" name="Object 4">
            <a:extLst>
              <a:ext uri="{FF2B5EF4-FFF2-40B4-BE49-F238E27FC236}">
                <a16:creationId xmlns:a16="http://schemas.microsoft.com/office/drawing/2014/main" id="{C1BE7D5E-A6C7-44E2-A2D5-101387E19766}"/>
              </a:ext>
            </a:extLst>
          </p:cNvPr>
          <p:cNvGraphicFramePr>
            <a:graphicFrameLocks noChangeAspect="1"/>
          </p:cNvGraphicFramePr>
          <p:nvPr>
            <p:extLst>
              <p:ext uri="{D42A27DB-BD31-4B8C-83A1-F6EECF244321}">
                <p14:modId xmlns:p14="http://schemas.microsoft.com/office/powerpoint/2010/main" val="2579208728"/>
              </p:ext>
            </p:extLst>
          </p:nvPr>
        </p:nvGraphicFramePr>
        <p:xfrm>
          <a:off x="8447714" y="1015762"/>
          <a:ext cx="2508307" cy="800100"/>
        </p:xfrm>
        <a:graphic>
          <a:graphicData uri="http://schemas.openxmlformats.org/presentationml/2006/ole">
            <mc:AlternateContent xmlns:mc="http://schemas.openxmlformats.org/markup-compatibility/2006">
              <mc:Choice xmlns:v="urn:schemas-microsoft-com:vml" Requires="v">
                <p:oleObj spid="_x0000_s5210" name="Worksheet" r:id="rId8" imgW="1838280" imgH="799998" progId="Excel.Sheet.12">
                  <p:link updateAutomatic="1"/>
                </p:oleObj>
              </mc:Choice>
              <mc:Fallback>
                <p:oleObj name="Worksheet" r:id="rId8" imgW="1838280" imgH="799998" progId="Excel.Sheet.12">
                  <p:link updateAutomatic="1"/>
                  <p:pic>
                    <p:nvPicPr>
                      <p:cNvPr id="0" name=""/>
                      <p:cNvPicPr/>
                      <p:nvPr/>
                    </p:nvPicPr>
                    <p:blipFill>
                      <a:blip r:embed="rId9"/>
                      <a:stretch>
                        <a:fillRect/>
                      </a:stretch>
                    </p:blipFill>
                    <p:spPr>
                      <a:xfrm>
                        <a:off x="8447714" y="1015762"/>
                        <a:ext cx="2508307" cy="800100"/>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17224DE7-28C8-44C2-A6A8-201A688B1355}"/>
              </a:ext>
            </a:extLst>
          </p:cNvPr>
          <p:cNvSpPr txBox="1"/>
          <p:nvPr/>
        </p:nvSpPr>
        <p:spPr>
          <a:xfrm>
            <a:off x="8427833" y="1951465"/>
            <a:ext cx="2790169"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dashboard is about comparison between all cars model to Benchmark.</a:t>
            </a:r>
          </a:p>
          <a:p>
            <a:pPr marL="285750" indent="-285750">
              <a:buFont typeface="Arial" panose="020B0604020202020204" pitchFamily="34" charset="0"/>
              <a:buChar char="•"/>
            </a:pPr>
            <a:r>
              <a:rPr lang="en-US" sz="1400" dirty="0"/>
              <a:t>The data showing why Shelby is one of top car have high profit.</a:t>
            </a:r>
          </a:p>
        </p:txBody>
      </p:sp>
      <p:graphicFrame>
        <p:nvGraphicFramePr>
          <p:cNvPr id="7" name="Object 6">
            <a:extLst>
              <a:ext uri="{FF2B5EF4-FFF2-40B4-BE49-F238E27FC236}">
                <a16:creationId xmlns:a16="http://schemas.microsoft.com/office/drawing/2014/main" id="{F0A02297-922B-4E9F-AC60-0981067FEC0B}"/>
              </a:ext>
            </a:extLst>
          </p:cNvPr>
          <p:cNvGraphicFramePr>
            <a:graphicFrameLocks noChangeAspect="1"/>
          </p:cNvGraphicFramePr>
          <p:nvPr>
            <p:extLst>
              <p:ext uri="{D42A27DB-BD31-4B8C-83A1-F6EECF244321}">
                <p14:modId xmlns:p14="http://schemas.microsoft.com/office/powerpoint/2010/main" val="2962690847"/>
              </p:ext>
            </p:extLst>
          </p:nvPr>
        </p:nvGraphicFramePr>
        <p:xfrm>
          <a:off x="973998" y="1021591"/>
          <a:ext cx="5010150" cy="1343025"/>
        </p:xfrm>
        <a:graphic>
          <a:graphicData uri="http://schemas.openxmlformats.org/presentationml/2006/ole">
            <mc:AlternateContent xmlns:mc="http://schemas.openxmlformats.org/markup-compatibility/2006">
              <mc:Choice xmlns:v="urn:schemas-microsoft-com:vml" Requires="v">
                <p:oleObj spid="_x0000_s5211" name="Worksheet" r:id="rId10" imgW="5010239" imgH="1343127" progId="Excel.Sheet.12">
                  <p:link updateAutomatic="1"/>
                </p:oleObj>
              </mc:Choice>
              <mc:Fallback>
                <p:oleObj name="Worksheet" r:id="rId10" imgW="5010239" imgH="1343127" progId="Excel.Sheet.12">
                  <p:link updateAutomatic="1"/>
                  <p:pic>
                    <p:nvPicPr>
                      <p:cNvPr id="0" name=""/>
                      <p:cNvPicPr/>
                      <p:nvPr/>
                    </p:nvPicPr>
                    <p:blipFill>
                      <a:blip r:embed="rId11"/>
                      <a:stretch>
                        <a:fillRect/>
                      </a:stretch>
                    </p:blipFill>
                    <p:spPr>
                      <a:xfrm>
                        <a:off x="973998" y="1021591"/>
                        <a:ext cx="5010150" cy="1343025"/>
                      </a:xfrm>
                      <a:prstGeom prst="rect">
                        <a:avLst/>
                      </a:prstGeom>
                    </p:spPr>
                  </p:pic>
                </p:oleObj>
              </mc:Fallback>
            </mc:AlternateContent>
          </a:graphicData>
        </a:graphic>
      </p:graphicFrame>
    </p:spTree>
    <p:extLst>
      <p:ext uri="{BB962C8B-B14F-4D97-AF65-F5344CB8AC3E}">
        <p14:creationId xmlns:p14="http://schemas.microsoft.com/office/powerpoint/2010/main" val="3161747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9AD659E-08B7-4585-BC98-F380666B614A}"/>
              </a:ext>
            </a:extLst>
          </p:cNvPr>
          <p:cNvSpPr txBox="1"/>
          <p:nvPr/>
        </p:nvSpPr>
        <p:spPr>
          <a:xfrm>
            <a:off x="3030893" y="83975"/>
            <a:ext cx="6130213" cy="830997"/>
          </a:xfrm>
          <a:prstGeom prst="rect">
            <a:avLst/>
          </a:prstGeom>
          <a:noFill/>
        </p:spPr>
        <p:txBody>
          <a:bodyPr wrap="square" rtlCol="0">
            <a:spAutoFit/>
          </a:bodyPr>
          <a:lstStyle/>
          <a:p>
            <a:pPr algn="ctr"/>
            <a:r>
              <a:rPr lang="en-US" sz="4800" b="1" dirty="0"/>
              <a:t>BRANCH INSIGHTS</a:t>
            </a:r>
          </a:p>
        </p:txBody>
      </p:sp>
      <p:sp>
        <p:nvSpPr>
          <p:cNvPr id="3" name="TextBox 2">
            <a:extLst>
              <a:ext uri="{FF2B5EF4-FFF2-40B4-BE49-F238E27FC236}">
                <a16:creationId xmlns:a16="http://schemas.microsoft.com/office/drawing/2014/main" id="{15ABEF69-052F-4810-B19D-A603A39462DC}"/>
              </a:ext>
            </a:extLst>
          </p:cNvPr>
          <p:cNvSpPr txBox="1"/>
          <p:nvPr/>
        </p:nvSpPr>
        <p:spPr>
          <a:xfrm>
            <a:off x="310392" y="2935552"/>
            <a:ext cx="249992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These charts show Branch location near airport that have high rental car and less.</a:t>
            </a:r>
          </a:p>
          <a:p>
            <a:pPr marL="285750" indent="-285750">
              <a:buFont typeface="Arial" panose="020B0604020202020204" pitchFamily="34" charset="0"/>
              <a:buChar char="•"/>
            </a:pPr>
            <a:r>
              <a:rPr lang="en-US" sz="1800" dirty="0"/>
              <a:t>Based on the number of each branch location for purchasing decisions.</a:t>
            </a:r>
            <a:endParaRPr lang="en-US" dirty="0"/>
          </a:p>
        </p:txBody>
      </p:sp>
      <p:graphicFrame>
        <p:nvGraphicFramePr>
          <p:cNvPr id="7" name="Chart 6">
            <a:extLst>
              <a:ext uri="{FF2B5EF4-FFF2-40B4-BE49-F238E27FC236}">
                <a16:creationId xmlns:a16="http://schemas.microsoft.com/office/drawing/2014/main" id="{224BFECA-7ADE-41E4-A670-885F6F24820A}"/>
              </a:ext>
            </a:extLst>
          </p:cNvPr>
          <p:cNvGraphicFramePr>
            <a:graphicFrameLocks/>
          </p:cNvGraphicFramePr>
          <p:nvPr>
            <p:extLst>
              <p:ext uri="{D42A27DB-BD31-4B8C-83A1-F6EECF244321}">
                <p14:modId xmlns:p14="http://schemas.microsoft.com/office/powerpoint/2010/main" val="205487195"/>
              </p:ext>
            </p:extLst>
          </p:nvPr>
        </p:nvGraphicFramePr>
        <p:xfrm>
          <a:off x="2810312" y="1107347"/>
          <a:ext cx="8896350" cy="275997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32393850-D84F-4ADA-8B47-E0C6DD7DBC0D}"/>
              </a:ext>
            </a:extLst>
          </p:cNvPr>
          <p:cNvGraphicFramePr>
            <a:graphicFrameLocks/>
          </p:cNvGraphicFramePr>
          <p:nvPr>
            <p:extLst>
              <p:ext uri="{D42A27DB-BD31-4B8C-83A1-F6EECF244321}">
                <p14:modId xmlns:p14="http://schemas.microsoft.com/office/powerpoint/2010/main" val="1329440740"/>
              </p:ext>
            </p:extLst>
          </p:nvPr>
        </p:nvGraphicFramePr>
        <p:xfrm>
          <a:off x="2810312" y="3951215"/>
          <a:ext cx="8915400" cy="267076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66435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97788-5C66-46F2-B221-0E6ECE478175}"/>
              </a:ext>
            </a:extLst>
          </p:cNvPr>
          <p:cNvSpPr>
            <a:spLocks noGrp="1"/>
          </p:cNvSpPr>
          <p:nvPr>
            <p:ph type="title" idx="4294967295"/>
          </p:nvPr>
        </p:nvSpPr>
        <p:spPr>
          <a:xfrm>
            <a:off x="914400" y="656447"/>
            <a:ext cx="10363200" cy="1595438"/>
          </a:xfrm>
        </p:spPr>
        <p:txBody>
          <a:bodyPr>
            <a:normAutofit/>
          </a:bodyPr>
          <a:lstStyle/>
          <a:p>
            <a:r>
              <a:rPr lang="en-US" sz="4800" b="1" dirty="0"/>
              <a:t>Summary/recommendation</a:t>
            </a:r>
          </a:p>
        </p:txBody>
      </p:sp>
      <p:sp>
        <p:nvSpPr>
          <p:cNvPr id="3" name="Content Placeholder 2">
            <a:extLst>
              <a:ext uri="{FF2B5EF4-FFF2-40B4-BE49-F238E27FC236}">
                <a16:creationId xmlns:a16="http://schemas.microsoft.com/office/drawing/2014/main" id="{191CB4BA-8672-41D6-9F8F-A97A0018978E}"/>
              </a:ext>
            </a:extLst>
          </p:cNvPr>
          <p:cNvSpPr>
            <a:spLocks noGrp="1"/>
          </p:cNvSpPr>
          <p:nvPr>
            <p:ph idx="4294967295"/>
          </p:nvPr>
        </p:nvSpPr>
        <p:spPr>
          <a:xfrm>
            <a:off x="914400" y="2469599"/>
            <a:ext cx="10363200" cy="3424237"/>
          </a:xfrm>
        </p:spPr>
        <p:txBody>
          <a:bodyPr>
            <a:normAutofit fontScale="25000" lnSpcReduction="20000"/>
          </a:bodyPr>
          <a:lstStyle/>
          <a:p>
            <a:r>
              <a:rPr lang="en-US" sz="8800" cap="none" dirty="0"/>
              <a:t>Target on or adding Car models/makes valuable margins to the fleet based on high profit, revenues and expense.</a:t>
            </a:r>
          </a:p>
          <a:p>
            <a:r>
              <a:rPr lang="en-US" sz="8800" cap="none" dirty="0"/>
              <a:t>Consider the models/makes that have high costs but worst performing valuable based on insurance, car cost.</a:t>
            </a:r>
          </a:p>
          <a:p>
            <a:r>
              <a:rPr lang="en-US" sz="8800" cap="none" dirty="0"/>
              <a:t>look at the top performing cars in each branch for purchasing decisions.</a:t>
            </a:r>
          </a:p>
          <a:p>
            <a:r>
              <a:rPr lang="en-US" sz="8800" cap="none" dirty="0"/>
              <a:t>Target more on the busy branch location and also limit car high cost at quiet branch location.</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64713104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8897</TotalTime>
  <Words>448</Words>
  <Application>Microsoft Office PowerPoint</Application>
  <PresentationFormat>Widescreen</PresentationFormat>
  <Paragraphs>73</Paragraphs>
  <Slides>10</Slides>
  <Notes>2</Notes>
  <HiddenSlides>0</HiddenSlides>
  <MMClips>0</MMClips>
  <ScaleCrop>false</ScaleCrop>
  <HeadingPairs>
    <vt:vector size="8" baseType="variant">
      <vt:variant>
        <vt:lpstr>Fonts Used</vt:lpstr>
      </vt:variant>
      <vt:variant>
        <vt:i4>3</vt:i4>
      </vt:variant>
      <vt:variant>
        <vt:lpstr>Theme</vt:lpstr>
      </vt:variant>
      <vt:variant>
        <vt:i4>1</vt:i4>
      </vt:variant>
      <vt:variant>
        <vt:lpstr>Links</vt:lpstr>
      </vt:variant>
      <vt:variant>
        <vt:i4>2</vt:i4>
      </vt:variant>
      <vt:variant>
        <vt:lpstr>Slide Titles</vt:lpstr>
      </vt:variant>
      <vt:variant>
        <vt:i4>10</vt:i4>
      </vt:variant>
    </vt:vector>
  </HeadingPairs>
  <TitlesOfParts>
    <vt:vector size="16" baseType="lpstr">
      <vt:lpstr>Arial</vt:lpstr>
      <vt:lpstr>Calibri</vt:lpstr>
      <vt:lpstr>Tw Cen MT</vt:lpstr>
      <vt:lpstr>Droplet</vt:lpstr>
      <vt:lpstr>file:///C:\Users\iLOTUS%20TRAVEL\Downloads\Rental%20car%20fleet%20(7)%20(1).xlsx!Car%20Compared!R10C7:R11C9</vt:lpstr>
      <vt:lpstr>file:///C:\Users\iLOTUS%20TRAVEL\Downloads\Rental%20car%20fleet%20(7)%20(1).xlsx!Car%20Compared!R2C1:R8C4</vt:lpstr>
      <vt:lpstr> </vt:lpstr>
      <vt:lpstr>GOALs</vt:lpstr>
      <vt:lpstr>TOOLS</vt:lpstr>
      <vt:lpstr>PowerPoint Presentation</vt:lpstr>
      <vt:lpstr>PowerPoint Presentation</vt:lpstr>
      <vt:lpstr>PowerPoint Presentation</vt:lpstr>
      <vt:lpstr>PowerPoint Presentation</vt:lpstr>
      <vt:lpstr>PowerPoint Presentation</vt:lpstr>
      <vt:lpstr>Summary/recommendation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2019 Workforce Planning</dc:title>
  <dc:creator>iLOTUS TRAVEL</dc:creator>
  <cp:lastModifiedBy>iLOTUS TRAVEL</cp:lastModifiedBy>
  <cp:revision>106</cp:revision>
  <dcterms:created xsi:type="dcterms:W3CDTF">2020-09-01T20:38:57Z</dcterms:created>
  <dcterms:modified xsi:type="dcterms:W3CDTF">2020-12-10T04:56:35Z</dcterms:modified>
</cp:coreProperties>
</file>