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836" r:id="rId1"/>
  </p:sldMasterIdLst>
  <p:notesMasterIdLst>
    <p:notesMasterId r:id="rId11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</p:sldIdLst>
  <p:sldSz cx="12192000" cy="6858000"/>
  <p:notesSz cx="6858000" cy="9144000"/>
  <p:embeddedFontLst>
    <p:embeddedFont>
      <p:font typeface="Questrial" panose="02000000000000000000" pitchFamily="2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/>
    <p:restoredTop sz="64544"/>
  </p:normalViewPr>
  <p:slideViewPr>
    <p:cSldViewPr snapToGrid="0" snapToObjects="1">
      <p:cViewPr varScale="1">
        <p:scale>
          <a:sx n="62" d="100"/>
          <a:sy n="62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What is CSS?</a:t>
            </a:r>
          </a:p>
          <a:p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CSS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stands for 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ascading 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tyle 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heets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CSS describes 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how HTML elements are to be displayed on screen, paper, or in other media</a:t>
            </a:r>
            <a:endParaRPr lang="en-US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CSS 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saves a lot of work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 It can control the layout of multiple web pages all at once</a:t>
            </a:r>
          </a:p>
          <a:p>
            <a:pPr algn="l"/>
            <a:endParaRPr lang="en-US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endParaRPr lang="en-US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2552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CSS is considered the "adjective"/skin, where HTML is the "noun"/structure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View websites before and after CSS has been added</a:t>
            </a:r>
          </a:p>
          <a:p>
            <a:endParaRPr lang="en-US" dirty="0"/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 </a:t>
            </a:r>
            <a:r>
              <a:rPr lang="en-US" sz="1200" b="0" i="1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selector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designates exactly which element or elements within our HTML to target and apply styles (such as color, size, and position) to. Selectors may include a combination of different qualifiers to select unique elements, all depending on how specific we wish to be. </a:t>
            </a:r>
          </a:p>
          <a:p>
            <a:endParaRPr lang="en-US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Once an element is selected, a property determines the styles that will be applied to that element. Property names fall after a selector, within the curly brackets, </a:t>
            </a:r>
            <a:r>
              <a:rPr lang="en-US" dirty="0"/>
              <a:t>{}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 and immediately preceding a colon, </a:t>
            </a:r>
            <a:r>
              <a:rPr lang="en-US" dirty="0"/>
              <a:t>: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 There are numerous properties we can use, such as </a:t>
            </a:r>
            <a:r>
              <a:rPr lang="en-US" dirty="0"/>
              <a:t>background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en-US" dirty="0"/>
              <a:t>color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en-US" dirty="0"/>
              <a:t>font-size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en-US" dirty="0"/>
              <a:t>height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 and </a:t>
            </a:r>
            <a:r>
              <a:rPr lang="en-US" dirty="0"/>
              <a:t>width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 and new properties are often added.</a:t>
            </a:r>
          </a:p>
          <a:p>
            <a:endParaRPr lang="en-US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So far we’ve selected an element with a selector and determined what style we’d like to apply with a property. Now we can determine the behavior of that property with a value. Values can be identified as the text between the colon, </a:t>
            </a:r>
            <a:r>
              <a:rPr lang="en-US" dirty="0"/>
              <a:t>: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 and semicolon, </a:t>
            </a:r>
            <a:r>
              <a:rPr lang="en-US" dirty="0"/>
              <a:t>;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endParaRPr lang="en-US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endParaRPr lang="en-US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808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Inline - How it was done before Separate Style Sheets and CSS.  Bad for 2 reasons: 1)It clutters our HTML with a bunch of styles and 2)It's difficult to change things</a:t>
            </a:r>
          </a:p>
          <a:p>
            <a:endParaRPr lang="en-US" dirty="0"/>
          </a:p>
          <a:p>
            <a:r>
              <a:rPr lang="en-US" dirty="0"/>
              <a:t>Style Tag - goes inside &lt;head&gt; tag. Okay to use if debugging or demonstration purposes.  &lt;link&gt; tag is the way to go</a:t>
            </a:r>
          </a:p>
          <a:p>
            <a:endParaRPr lang="en-US" dirty="0"/>
          </a:p>
          <a:p>
            <a:r>
              <a:rPr lang="en-US" dirty="0"/>
              <a:t>Write our CSS in a separate CSS file </a:t>
            </a:r>
          </a:p>
          <a:p>
            <a:r>
              <a:rPr lang="en-US" dirty="0"/>
              <a:t>	Using the &lt;link&gt; tag - allows us to write our CSS in a separate file and connect it with &lt;link&gt; tag inside our &lt;head&gt;, which will go get the contents of that file and style everything in our HTML, given the contents of that file</a:t>
            </a:r>
          </a:p>
          <a:p>
            <a:endParaRPr lang="en-US" dirty="0"/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"separation of concerns" provides for a better division of labor, improved maintenance, and makes your web applications scalable.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 by scalable, at least in the development world, means that your project or application is easy to manage; to go a bit deeper, if a fresh set of your eyes looked at your repository they would be able to understand/differentiate between parts of your code and know what’s going 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If that’s the case, your application is following ‘best practice’, nothing makes a manager more happy.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Because then, it makes it much easier if there are bugs.  And trust me, there will be bugs.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If Daniel Day Lewis portrayed a developer in an Oscar winning Performance, the movie would be called “There will be Bugs”, because there will always be bugs.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So, separation of concerns is key……it’s like drinking and. In the development world, it’s a huge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flippin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’ NO!-NO!</a:t>
            </a:r>
          </a:p>
          <a:p>
            <a:endParaRPr lang="en-US" dirty="0"/>
          </a:p>
          <a:p>
            <a:r>
              <a:rPr lang="en-US" dirty="0"/>
              <a:t>**go over </a:t>
            </a:r>
            <a:r>
              <a:rPr lang="en-US" dirty="0" err="1"/>
              <a:t>about.me</a:t>
            </a:r>
            <a:r>
              <a:rPr lang="en-US" dirty="0"/>
              <a:t> in 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2278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Colors in 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Hexadecimal - used because it gives a lot more choices, while keeping the names relatively short - # + String of 6 hexadecimal numbers (from 0-F)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First two numbers correspond to how much RED 		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#FF0000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Second two numbers correspond to how much GREEN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#00FF00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Third two numbers correspond to how much BLUE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#00FF00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Understanding the Decimal-Base system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DECIMAL - Base 10 - 0,1,2,3,4,5,6,7,8,9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BASE - Base 2 - 0,1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HEXADECIMAL - Base 16 - 0,1,2,3,4,5,6,7,8,9,A,B,C,D,E,F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We can use any color picker online to find the right shade we're looking for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RGB - 3 channels: Red, Green, and Blue; where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Each range from 0-255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rgb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(255,255,255)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RGBA - Just like RGB, but with an alpha(transparency) channel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Ranges from 0.0 to 1.0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rgba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(255,0,180,0.75)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Backgrounds in CSS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Giving the body a pink background</a:t>
            </a:r>
          </a:p>
          <a:p>
            <a:pPr lvl="1"/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        body {</a:t>
            </a:r>
          </a:p>
          <a:p>
            <a:pPr lvl="1"/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           background: pink;</a:t>
            </a:r>
          </a:p>
          <a:p>
            <a:pPr lvl="1"/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        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Background Image</a:t>
            </a:r>
          </a:p>
          <a:p>
            <a:pPr lvl="1"/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        body {</a:t>
            </a:r>
          </a:p>
          <a:p>
            <a:pPr lvl="1"/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           background: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url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(http://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www.url.com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image.jpg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);</a:t>
            </a:r>
          </a:p>
          <a:p>
            <a:pPr lvl="1"/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        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Border Colors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Giving the border a purple color, width of 5 pixels, and a solid style</a:t>
            </a:r>
          </a:p>
          <a:p>
            <a:pPr lvl="2"/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        selector {</a:t>
            </a:r>
          </a:p>
          <a:p>
            <a:pPr lvl="2"/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           border-color: purple;</a:t>
            </a:r>
          </a:p>
          <a:p>
            <a:pPr lvl="2"/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           border-width: 5px;</a:t>
            </a:r>
          </a:p>
          <a:p>
            <a:pPr lvl="2"/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           border-style: solid;</a:t>
            </a:r>
          </a:p>
          <a:p>
            <a:pPr lvl="2"/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        }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Short-cut</a:t>
            </a:r>
          </a:p>
          <a:p>
            <a:pPr lvl="2"/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         selector {</a:t>
            </a:r>
          </a:p>
          <a:p>
            <a:pPr lvl="2"/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              border: 5px solid purple;</a:t>
            </a:r>
          </a:p>
          <a:p>
            <a:pPr lvl="2"/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         }</a:t>
            </a:r>
          </a:p>
          <a:p>
            <a:endParaRPr lang="en-US" dirty="0"/>
          </a:p>
          <a:p>
            <a:r>
              <a:rPr lang="en-US" dirty="0"/>
              <a:t>Do 02 </a:t>
            </a:r>
            <a:r>
              <a:rPr lang="en-US" dirty="0" err="1"/>
              <a:t>colorsBackground</a:t>
            </a:r>
            <a:r>
              <a:rPr lang="en-US" dirty="0"/>
              <a:t> from 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3928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CSS Selectors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Selects an element with a given 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It can only appear one time per page. Using it more than once will be invalid HTML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 point of using an ID is to "single" something out, targeting one individual element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Use a #ID when styling in 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Class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Selects all elements with a given class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 class can occur as many times as it wants per page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Use a .class when styling in 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Elements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Selects all instances of a given element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8247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Code along with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advancedSelectors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by CS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Advanced Selectors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Star</a:t>
            </a:r>
          </a:p>
          <a:p>
            <a:pPr marL="9144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Selects everything on the page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Descendant Selector</a:t>
            </a:r>
          </a:p>
          <a:p>
            <a:pPr marL="9144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It takes two or more tag names (selectors) and chains them together</a:t>
            </a:r>
          </a:p>
          <a:p>
            <a:pPr marL="9144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Example: If I want to select only all of the &lt;a&gt; anchor tags inside/descendants of the &lt;li&gt;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Adjacent Selector</a:t>
            </a:r>
          </a:p>
          <a:p>
            <a:pPr marL="9144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Lets us select elements that come after another element</a:t>
            </a:r>
          </a:p>
          <a:p>
            <a:pPr marL="9144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not nested inside, rather a sibling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Attribute Selector</a:t>
            </a:r>
          </a:p>
          <a:p>
            <a:pPr marL="9144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 way to select elements based off of any attribute</a:t>
            </a:r>
          </a:p>
          <a:p>
            <a:pPr marL="9144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we can also use this to select all images of a particular source or all inputs of a particular type (checkboxes, passwords,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nth of type</a:t>
            </a:r>
          </a:p>
          <a:p>
            <a:pPr marL="9144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it takes a number and selects every nth of a specific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0417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 of Specificity, from least to most specific: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Type Selectors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li{}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li a {}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li + a{}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Class, Attribute, and Pseudo-Class Selectors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.hello {}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input[type="text"]{}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a:hover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input:checked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 Selectors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#hello {}</a:t>
            </a:r>
          </a:p>
          <a:p>
            <a:pPr marL="22860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228600" lvl="0" indent="0">
              <a:buFont typeface="Arial" panose="020B0604020202020204" pitchFamily="34" charset="0"/>
              <a:buNone/>
            </a:pPr>
            <a:r>
              <a:rPr lang="en-US" dirty="0"/>
              <a:t>Go over 05specificity.html/</a:t>
            </a:r>
            <a:r>
              <a:rPr lang="en-US" dirty="0" err="1"/>
              <a:t>css</a:t>
            </a:r>
            <a:r>
              <a:rPr lang="en-US" dirty="0"/>
              <a:t> from 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5839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4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6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6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722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0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1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6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2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6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8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5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8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4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8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3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ym typeface="Questrial"/>
              </a:rPr>
              <a:t>Basic CSS3	</a:t>
            </a:r>
            <a:endParaRPr lang="en-US" dirty="0"/>
          </a:p>
        </p:txBody>
      </p:sp>
      <p:sp>
        <p:nvSpPr>
          <p:cNvPr id="239" name="Google Shape;239;p19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>
                <a:sym typeface="Questrial"/>
              </a:rPr>
              <a:t>Syntax, colors, background, &amp; using selectors</a:t>
            </a:r>
          </a:p>
          <a:p>
            <a:pPr lvl="0"/>
            <a:endParaRPr lang="en-US" dirty="0">
              <a:sym typeface="Questrial"/>
            </a:endParaRPr>
          </a:p>
        </p:txBody>
      </p:sp>
      <p:sp>
        <p:nvSpPr>
          <p:cNvPr id="240" name="Google Shape;240;p19"/>
          <p:cNvSpPr/>
          <p:nvPr/>
        </p:nvSpPr>
        <p:spPr>
          <a:xfrm>
            <a:off x="9543495" y="6578352"/>
            <a:ext cx="2648505" cy="27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Copyright© </a:t>
            </a:r>
            <a:r>
              <a:rPr lang="en-US" i="0" u="none" strike="noStrike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Point Of Solutions</a:t>
            </a:r>
            <a:endParaRPr sz="1100" dirty="0">
              <a:ln w="0"/>
              <a:solidFill>
                <a:srgbClr val="FF0013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028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86CC-3C0B-FC4D-B538-928BD5A3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– diving into 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D2FC-2817-8F42-896D-8C4B1DAC7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"General Rule" of CSS</a:t>
            </a:r>
          </a:p>
          <a:p>
            <a:r>
              <a:rPr lang="en-US" dirty="0"/>
              <a:t>Correctly include CSS in your HTML files</a:t>
            </a:r>
          </a:p>
          <a:p>
            <a:r>
              <a:rPr lang="en-US" dirty="0"/>
              <a:t>Style elements with basic properties like color and background</a:t>
            </a:r>
          </a:p>
          <a:p>
            <a:r>
              <a:rPr lang="en-US" dirty="0"/>
              <a:t>Select elements by tag name, class, and ID</a:t>
            </a:r>
          </a:p>
          <a:p>
            <a:r>
              <a:rPr lang="en-US" dirty="0"/>
              <a:t>Get familiar with advanced selectors</a:t>
            </a:r>
          </a:p>
          <a:p>
            <a:endParaRPr lang="en-US" dirty="0"/>
          </a:p>
        </p:txBody>
      </p:sp>
      <p:sp>
        <p:nvSpPr>
          <p:cNvPr id="4" name="Google Shape;240;p19">
            <a:extLst>
              <a:ext uri="{FF2B5EF4-FFF2-40B4-BE49-F238E27FC236}">
                <a16:creationId xmlns:a16="http://schemas.microsoft.com/office/drawing/2014/main" id="{5E02A181-A8DD-FF49-965C-FA234C5DF933}"/>
              </a:ext>
            </a:extLst>
          </p:cNvPr>
          <p:cNvSpPr/>
          <p:nvPr/>
        </p:nvSpPr>
        <p:spPr>
          <a:xfrm>
            <a:off x="9543495" y="6578352"/>
            <a:ext cx="2648505" cy="27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Copyright© </a:t>
            </a:r>
            <a:r>
              <a:rPr lang="en-US" i="0" u="none" strike="noStrike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Point Of Solutions</a:t>
            </a:r>
            <a:endParaRPr sz="1100" dirty="0">
              <a:ln w="0"/>
              <a:solidFill>
                <a:srgbClr val="FF0013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446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5E2E-338E-CB46-AA0A-A5ABCD3D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rule/syntax of 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AAF56-4C23-4D4C-AD37-DC8169746F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CSS - Cascading Style Sheets</a:t>
            </a:r>
          </a:p>
          <a:p>
            <a:r>
              <a:rPr lang="en-US" dirty="0"/>
              <a:t>CSS is considered the "adjective"/skin</a:t>
            </a:r>
          </a:p>
          <a:p>
            <a:r>
              <a:rPr lang="en-US" dirty="0"/>
              <a:t>Selector </a:t>
            </a:r>
          </a:p>
          <a:p>
            <a:r>
              <a:rPr lang="en-US" dirty="0"/>
              <a:t>Property</a:t>
            </a:r>
          </a:p>
          <a:p>
            <a:r>
              <a:rPr lang="en-US" dirty="0"/>
              <a:t>Value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155C1F-8015-C94F-B63E-C420D04237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5847" y="2828089"/>
            <a:ext cx="4239123" cy="2384507"/>
          </a:xfrm>
          <a:prstGeom prst="rect">
            <a:avLst/>
          </a:prstGeom>
        </p:spPr>
      </p:pic>
      <p:sp>
        <p:nvSpPr>
          <p:cNvPr id="7" name="Google Shape;240;p19">
            <a:extLst>
              <a:ext uri="{FF2B5EF4-FFF2-40B4-BE49-F238E27FC236}">
                <a16:creationId xmlns:a16="http://schemas.microsoft.com/office/drawing/2014/main" id="{57109BBE-F459-B949-B068-1E9ED366CC40}"/>
              </a:ext>
            </a:extLst>
          </p:cNvPr>
          <p:cNvSpPr/>
          <p:nvPr/>
        </p:nvSpPr>
        <p:spPr>
          <a:xfrm>
            <a:off x="9543495" y="6578352"/>
            <a:ext cx="2648505" cy="27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Copyright© </a:t>
            </a:r>
            <a:r>
              <a:rPr lang="en-US" i="0" u="none" strike="noStrike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Point Of Solutions</a:t>
            </a:r>
            <a:endParaRPr sz="1100" dirty="0">
              <a:ln w="0"/>
              <a:solidFill>
                <a:srgbClr val="FF0013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122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380C-8C8B-0748-A98B-F54CBD99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Including css in html 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B5CE-3717-4044-9159-B5D1DC24E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481264"/>
          </a:xfrm>
        </p:spPr>
        <p:txBody>
          <a:bodyPr>
            <a:normAutofit/>
          </a:bodyPr>
          <a:lstStyle/>
          <a:p>
            <a:r>
              <a:rPr lang="en-US" dirty="0"/>
              <a:t>Inline</a:t>
            </a:r>
          </a:p>
          <a:p>
            <a:pPr lvl="1"/>
            <a:r>
              <a:rPr lang="en-US" dirty="0"/>
              <a:t>How it was done before separate style sheets and CSS</a:t>
            </a:r>
          </a:p>
          <a:p>
            <a:pPr lvl="1"/>
            <a:r>
              <a:rPr lang="en-US" dirty="0"/>
              <a:t>It clutters our HTML with a bunch of styles  </a:t>
            </a:r>
            <a:r>
              <a:rPr lang="en-US" dirty="0">
                <a:sym typeface="Wingdings" pitchFamily="2" charset="2"/>
              </a:rPr>
              <a:t>  difficult to make changes</a:t>
            </a:r>
          </a:p>
          <a:p>
            <a:r>
              <a:rPr lang="en-US" dirty="0">
                <a:sym typeface="Wingdings" pitchFamily="2" charset="2"/>
              </a:rPr>
              <a:t>Style Tag</a:t>
            </a:r>
          </a:p>
          <a:p>
            <a:pPr lvl="1"/>
            <a:r>
              <a:rPr lang="en-US" dirty="0">
                <a:sym typeface="Wingdings" pitchFamily="2" charset="2"/>
              </a:rPr>
              <a:t>G</a:t>
            </a:r>
            <a:r>
              <a:rPr lang="en-US" dirty="0"/>
              <a:t>oes inside &lt;head&gt; tag</a:t>
            </a:r>
          </a:p>
          <a:p>
            <a:pPr lvl="1"/>
            <a:r>
              <a:rPr lang="en-US" dirty="0"/>
              <a:t>Primarily used for debugging and demonstration purposes</a:t>
            </a:r>
          </a:p>
          <a:p>
            <a:r>
              <a:rPr lang="en-US" dirty="0"/>
              <a:t>Write CSS in a separate CSS file</a:t>
            </a:r>
          </a:p>
          <a:p>
            <a:pPr lvl="1"/>
            <a:r>
              <a:rPr lang="en-US" dirty="0"/>
              <a:t>Using the &lt;link&gt; tag</a:t>
            </a:r>
          </a:p>
          <a:p>
            <a:pPr lvl="1"/>
            <a:r>
              <a:rPr lang="en-US" dirty="0"/>
              <a:t>Concept of “Separation of Concerns”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Google Shape;240;p19">
            <a:extLst>
              <a:ext uri="{FF2B5EF4-FFF2-40B4-BE49-F238E27FC236}">
                <a16:creationId xmlns:a16="http://schemas.microsoft.com/office/drawing/2014/main" id="{B42ED0A1-9838-884C-9F9C-5C879D22FB2F}"/>
              </a:ext>
            </a:extLst>
          </p:cNvPr>
          <p:cNvSpPr/>
          <p:nvPr/>
        </p:nvSpPr>
        <p:spPr>
          <a:xfrm>
            <a:off x="9543495" y="6578352"/>
            <a:ext cx="2648505" cy="27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Copyright© </a:t>
            </a:r>
            <a:r>
              <a:rPr lang="en-US" i="0" u="none" strike="noStrike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Point Of Solutions</a:t>
            </a:r>
            <a:endParaRPr sz="1100" dirty="0">
              <a:ln w="0"/>
              <a:solidFill>
                <a:srgbClr val="FF0013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435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EB26-7681-394D-997E-CB87603B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 &amp; backgrounds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07E2D-651F-BA44-ACCC-69E8347AD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>
            <a:normAutofit/>
          </a:bodyPr>
          <a:lstStyle/>
          <a:p>
            <a:r>
              <a:rPr lang="en-US" sz="2800" dirty="0"/>
              <a:t>Colors in CSS</a:t>
            </a:r>
          </a:p>
          <a:p>
            <a:pPr lvl="1"/>
            <a:r>
              <a:rPr lang="en-US" sz="2400" dirty="0"/>
              <a:t>Hexadecimal</a:t>
            </a:r>
          </a:p>
          <a:p>
            <a:pPr lvl="2"/>
            <a:r>
              <a:rPr lang="en-US" sz="2200" dirty="0"/>
              <a:t>#FFFF00</a:t>
            </a:r>
          </a:p>
          <a:p>
            <a:pPr lvl="1"/>
            <a:r>
              <a:rPr lang="en-US" sz="2400" dirty="0"/>
              <a:t>RGB</a:t>
            </a:r>
          </a:p>
          <a:p>
            <a:pPr lvl="2"/>
            <a:r>
              <a:rPr lang="en-US" sz="2200" dirty="0" err="1"/>
              <a:t>rgb</a:t>
            </a:r>
            <a:r>
              <a:rPr lang="en-US" sz="2200" dirty="0"/>
              <a:t>(255, 255, 0)</a:t>
            </a:r>
          </a:p>
          <a:p>
            <a:pPr lvl="1"/>
            <a:r>
              <a:rPr lang="en-US" sz="2400" dirty="0"/>
              <a:t>RGBA</a:t>
            </a:r>
          </a:p>
          <a:p>
            <a:pPr lvl="2"/>
            <a:r>
              <a:rPr lang="en-US" sz="2200" dirty="0" err="1"/>
              <a:t>rgba</a:t>
            </a:r>
            <a:r>
              <a:rPr lang="en-US" sz="2200" dirty="0"/>
              <a:t>(255, 255, 0, .75)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01E9A-057E-1C4D-9414-FFDA03BF8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>
            <a:normAutofit/>
          </a:bodyPr>
          <a:lstStyle/>
          <a:p>
            <a:r>
              <a:rPr lang="en-US" sz="2800" dirty="0"/>
              <a:t>Backgrounds in CSS</a:t>
            </a:r>
          </a:p>
          <a:p>
            <a:pPr lvl="1"/>
            <a:r>
              <a:rPr lang="en-US" sz="2400" dirty="0"/>
              <a:t>Solid Color</a:t>
            </a:r>
          </a:p>
          <a:p>
            <a:pPr lvl="2"/>
            <a:r>
              <a:rPr lang="en-US" sz="2200" dirty="0">
                <a:sym typeface="Calibri"/>
              </a:rPr>
              <a:t>background: pink;</a:t>
            </a:r>
            <a:endParaRPr lang="en-US" sz="2200" dirty="0"/>
          </a:p>
          <a:p>
            <a:pPr lvl="1"/>
            <a:r>
              <a:rPr lang="en-US" sz="2400" dirty="0"/>
              <a:t>Image</a:t>
            </a:r>
          </a:p>
          <a:p>
            <a:pPr lvl="2"/>
            <a:r>
              <a:rPr lang="en-US" sz="2200" dirty="0">
                <a:sym typeface="Calibri"/>
              </a:rPr>
              <a:t>background: </a:t>
            </a:r>
            <a:r>
              <a:rPr lang="en-US" sz="2200" dirty="0" err="1">
                <a:sym typeface="Calibri"/>
              </a:rPr>
              <a:t>url</a:t>
            </a:r>
            <a:r>
              <a:rPr lang="en-US" sz="2200" dirty="0">
                <a:sym typeface="Calibri"/>
              </a:rPr>
              <a:t>(/</a:t>
            </a:r>
            <a:r>
              <a:rPr lang="en-US" sz="2200" dirty="0" err="1">
                <a:sym typeface="Calibri"/>
              </a:rPr>
              <a:t>img.jpg</a:t>
            </a:r>
            <a:r>
              <a:rPr lang="en-US" sz="2200" dirty="0">
                <a:sym typeface="Calibri"/>
              </a:rPr>
              <a:t>);</a:t>
            </a:r>
            <a:endParaRPr lang="en-US" sz="2200" dirty="0"/>
          </a:p>
          <a:p>
            <a:pPr lvl="1"/>
            <a:r>
              <a:rPr lang="en-US" sz="2400" dirty="0"/>
              <a:t>Border</a:t>
            </a:r>
          </a:p>
          <a:p>
            <a:pPr lvl="2"/>
            <a:r>
              <a:rPr lang="en-US" sz="2200" dirty="0"/>
              <a:t>border: width style color;</a:t>
            </a:r>
          </a:p>
        </p:txBody>
      </p:sp>
      <p:sp>
        <p:nvSpPr>
          <p:cNvPr id="5" name="Google Shape;240;p19">
            <a:extLst>
              <a:ext uri="{FF2B5EF4-FFF2-40B4-BE49-F238E27FC236}">
                <a16:creationId xmlns:a16="http://schemas.microsoft.com/office/drawing/2014/main" id="{B7CC46FC-7FB3-8643-986B-7291455D3E73}"/>
              </a:ext>
            </a:extLst>
          </p:cNvPr>
          <p:cNvSpPr/>
          <p:nvPr/>
        </p:nvSpPr>
        <p:spPr>
          <a:xfrm>
            <a:off x="9543495" y="6578352"/>
            <a:ext cx="2648505" cy="27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Copyright© </a:t>
            </a:r>
            <a:r>
              <a:rPr lang="en-US" i="0" u="none" strike="noStrike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Point Of Solutions</a:t>
            </a:r>
            <a:endParaRPr sz="1100" dirty="0">
              <a:ln w="0"/>
              <a:solidFill>
                <a:srgbClr val="FF0013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051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4DDB7-1B71-904D-8FAC-5AB32CCE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E393F-5052-EA4C-8B70-E01CC68D4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		(#id)</a:t>
            </a:r>
          </a:p>
          <a:p>
            <a:pPr lvl="1"/>
            <a:r>
              <a:rPr lang="en-US" dirty="0"/>
              <a:t>Using it more than once returns invalid HTML</a:t>
            </a:r>
          </a:p>
          <a:p>
            <a:pPr lvl="1"/>
            <a:r>
              <a:rPr lang="en-US" dirty="0"/>
              <a:t>To “single” something out by targeting one individual element</a:t>
            </a:r>
          </a:p>
          <a:p>
            <a:r>
              <a:rPr lang="en-US" dirty="0"/>
              <a:t>Class		(.class)</a:t>
            </a:r>
          </a:p>
          <a:p>
            <a:pPr lvl="1"/>
            <a:r>
              <a:rPr lang="en-US" dirty="0"/>
              <a:t>Selects all elements with a given class and a class can occur multiple times</a:t>
            </a:r>
          </a:p>
          <a:p>
            <a:r>
              <a:rPr lang="en-US" dirty="0"/>
              <a:t>Elements 	(&lt;/h1&gt;)</a:t>
            </a:r>
          </a:p>
          <a:p>
            <a:pPr lvl="1"/>
            <a:r>
              <a:rPr lang="en-US" dirty="0"/>
              <a:t>Selects all instances of a given element</a:t>
            </a:r>
          </a:p>
        </p:txBody>
      </p:sp>
      <p:sp>
        <p:nvSpPr>
          <p:cNvPr id="5" name="Google Shape;240;p19">
            <a:extLst>
              <a:ext uri="{FF2B5EF4-FFF2-40B4-BE49-F238E27FC236}">
                <a16:creationId xmlns:a16="http://schemas.microsoft.com/office/drawing/2014/main" id="{F49839CA-792D-BD43-9C9D-0744B6044C7E}"/>
              </a:ext>
            </a:extLst>
          </p:cNvPr>
          <p:cNvSpPr/>
          <p:nvPr/>
        </p:nvSpPr>
        <p:spPr>
          <a:xfrm>
            <a:off x="9543495" y="6578352"/>
            <a:ext cx="2648505" cy="27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Copyright© </a:t>
            </a:r>
            <a:r>
              <a:rPr lang="en-US" i="0" u="none" strike="noStrike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Point Of Solutions</a:t>
            </a:r>
            <a:endParaRPr sz="1100" dirty="0">
              <a:ln w="0"/>
              <a:solidFill>
                <a:srgbClr val="FF0013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816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045D-B7D2-0B47-A3D4-4225BB352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55299"/>
          </a:xfrm>
        </p:spPr>
        <p:txBody>
          <a:bodyPr/>
          <a:lstStyle/>
          <a:p>
            <a:r>
              <a:rPr lang="en-US" dirty="0"/>
              <a:t>Advanced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71D19-30E0-CE4C-8434-9C2CCB168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73817"/>
            <a:ext cx="9905999" cy="43860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Star</a:t>
            </a:r>
          </a:p>
          <a:p>
            <a:pPr lvl="1"/>
            <a:r>
              <a:rPr lang="en-US" dirty="0"/>
              <a:t>Selects everything on the page</a:t>
            </a:r>
          </a:p>
          <a:p>
            <a:r>
              <a:rPr lang="en-US" dirty="0"/>
              <a:t>Descendant Selector </a:t>
            </a:r>
          </a:p>
          <a:p>
            <a:pPr lvl="1"/>
            <a:r>
              <a:rPr lang="en-US" dirty="0"/>
              <a:t>Select two or more elements and chains them together.</a:t>
            </a:r>
          </a:p>
          <a:p>
            <a:r>
              <a:rPr lang="en-US" dirty="0"/>
              <a:t>Adjacent Selector</a:t>
            </a:r>
          </a:p>
          <a:p>
            <a:pPr lvl="1"/>
            <a:r>
              <a:rPr lang="en-US" dirty="0"/>
              <a:t>Select elements that come after another element</a:t>
            </a:r>
          </a:p>
          <a:p>
            <a:r>
              <a:rPr lang="en-US" dirty="0"/>
              <a:t>Attribute Selector</a:t>
            </a:r>
          </a:p>
          <a:p>
            <a:pPr lvl="1"/>
            <a:r>
              <a:rPr lang="en-US" dirty="0"/>
              <a:t>Select elements based off of any attribute;</a:t>
            </a:r>
          </a:p>
          <a:p>
            <a:r>
              <a:rPr lang="en-US" dirty="0"/>
              <a:t>nth of type</a:t>
            </a:r>
          </a:p>
          <a:p>
            <a:pPr lvl="1"/>
            <a:r>
              <a:rPr lang="en-US" dirty="0"/>
              <a:t>Takes a number as an argument and selects every nth of a specific element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Google Shape;240;p19">
            <a:extLst>
              <a:ext uri="{FF2B5EF4-FFF2-40B4-BE49-F238E27FC236}">
                <a16:creationId xmlns:a16="http://schemas.microsoft.com/office/drawing/2014/main" id="{C297210C-3F56-6E4B-9ACC-80EC217E573A}"/>
              </a:ext>
            </a:extLst>
          </p:cNvPr>
          <p:cNvSpPr/>
          <p:nvPr/>
        </p:nvSpPr>
        <p:spPr>
          <a:xfrm>
            <a:off x="9543495" y="6578352"/>
            <a:ext cx="2648505" cy="27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Copyright© </a:t>
            </a:r>
            <a:r>
              <a:rPr lang="en-US" i="0" u="none" strike="noStrike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Point Of Solutions</a:t>
            </a:r>
            <a:endParaRPr sz="1100" dirty="0">
              <a:ln w="0"/>
              <a:solidFill>
                <a:srgbClr val="FF0013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125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0A073-5542-1B48-9479-71AEDB0A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70797"/>
          </a:xfrm>
        </p:spPr>
        <p:txBody>
          <a:bodyPr/>
          <a:lstStyle/>
          <a:p>
            <a:r>
              <a:rPr lang="en-US" dirty="0"/>
              <a:t>Inheritance and order of 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548E3-ED4A-9240-9F6A-8736EE57E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9315"/>
            <a:ext cx="9905999" cy="455650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Type Selectors </a:t>
            </a:r>
          </a:p>
          <a:p>
            <a:pPr lvl="1"/>
            <a:r>
              <a:rPr lang="en-US" dirty="0"/>
              <a:t>li{}</a:t>
            </a:r>
          </a:p>
          <a:p>
            <a:pPr lvl="1"/>
            <a:r>
              <a:rPr lang="en-US" dirty="0"/>
              <a:t>li a {}</a:t>
            </a:r>
          </a:p>
          <a:p>
            <a:pPr lvl="1"/>
            <a:r>
              <a:rPr lang="en-US" dirty="0"/>
              <a:t>li + a{}</a:t>
            </a:r>
          </a:p>
          <a:p>
            <a:r>
              <a:rPr lang="en-US" dirty="0"/>
              <a:t>Class, Attribute, and Pseudo-Class Selectors</a:t>
            </a:r>
          </a:p>
          <a:p>
            <a:pPr lvl="1"/>
            <a:r>
              <a:rPr lang="en-US" dirty="0"/>
              <a:t>.hello {}</a:t>
            </a:r>
          </a:p>
          <a:p>
            <a:pPr lvl="1"/>
            <a:r>
              <a:rPr lang="en-US" dirty="0"/>
              <a:t>input[type="text"]{}</a:t>
            </a:r>
          </a:p>
          <a:p>
            <a:pPr lvl="1"/>
            <a:r>
              <a:rPr lang="en-US" dirty="0" err="1"/>
              <a:t>a:hover</a:t>
            </a:r>
            <a:endParaRPr lang="en-US" dirty="0"/>
          </a:p>
          <a:p>
            <a:pPr lvl="1"/>
            <a:r>
              <a:rPr lang="en-US" dirty="0" err="1"/>
              <a:t>input:checked</a:t>
            </a:r>
            <a:endParaRPr lang="en-US" dirty="0"/>
          </a:p>
          <a:p>
            <a:r>
              <a:rPr lang="en-US" dirty="0"/>
              <a:t>ID Selectors</a:t>
            </a:r>
          </a:p>
          <a:p>
            <a:pPr lvl="1"/>
            <a:r>
              <a:rPr lang="en-US" dirty="0"/>
              <a:t>#hello {}</a:t>
            </a:r>
          </a:p>
        </p:txBody>
      </p:sp>
      <p:sp>
        <p:nvSpPr>
          <p:cNvPr id="4" name="Google Shape;240;p19">
            <a:extLst>
              <a:ext uri="{FF2B5EF4-FFF2-40B4-BE49-F238E27FC236}">
                <a16:creationId xmlns:a16="http://schemas.microsoft.com/office/drawing/2014/main" id="{A3802B26-5921-7842-BE02-61E2742FE6B5}"/>
              </a:ext>
            </a:extLst>
          </p:cNvPr>
          <p:cNvSpPr/>
          <p:nvPr/>
        </p:nvSpPr>
        <p:spPr>
          <a:xfrm>
            <a:off x="9543495" y="6578352"/>
            <a:ext cx="2648505" cy="27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Copyright© </a:t>
            </a:r>
            <a:r>
              <a:rPr lang="en-US" i="0" u="none" strike="noStrike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Point Of Solutions</a:t>
            </a:r>
            <a:endParaRPr sz="1100" dirty="0">
              <a:ln w="0"/>
              <a:solidFill>
                <a:srgbClr val="FF0013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951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DE77-DDF6-6848-A6AF-726351A6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2E8E5-D3C3-7C45-BFBA-459557C797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limit 30-40 minutes</a:t>
            </a:r>
          </a:p>
        </p:txBody>
      </p:sp>
      <p:sp>
        <p:nvSpPr>
          <p:cNvPr id="4" name="Google Shape;240;p19">
            <a:extLst>
              <a:ext uri="{FF2B5EF4-FFF2-40B4-BE49-F238E27FC236}">
                <a16:creationId xmlns:a16="http://schemas.microsoft.com/office/drawing/2014/main" id="{2085E58F-F216-7545-B304-F8F28BF1A71F}"/>
              </a:ext>
            </a:extLst>
          </p:cNvPr>
          <p:cNvSpPr/>
          <p:nvPr/>
        </p:nvSpPr>
        <p:spPr>
          <a:xfrm>
            <a:off x="9543495" y="6578352"/>
            <a:ext cx="2648505" cy="27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Copyright© </a:t>
            </a:r>
            <a:r>
              <a:rPr lang="en-US" i="0" u="none" strike="noStrike" dirty="0">
                <a:ln w="0"/>
                <a:solidFill>
                  <a:srgbClr val="FF0013"/>
                </a:solidFill>
                <a:effectLst>
                  <a:reflection blurRad="6350" stA="53000" endA="300" endPos="35500" dir="5400000" sy="-90000" algn="bl" rotWithShape="0"/>
                </a:effectLst>
                <a:latin typeface="Questrial"/>
                <a:ea typeface="Questrial"/>
                <a:cs typeface="Questrial"/>
                <a:sym typeface="Questrial"/>
              </a:rPr>
              <a:t>Point Of Solutions</a:t>
            </a:r>
            <a:endParaRPr sz="1100" dirty="0">
              <a:ln w="0"/>
              <a:solidFill>
                <a:srgbClr val="FF0013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719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{61696D2A-433A-FF46-83F1-2424F5C11F39}tf10001122</Template>
  <TotalTime>1483</TotalTime>
  <Words>775</Words>
  <Application>Microsoft Macintosh PowerPoint</Application>
  <PresentationFormat>Widescreen</PresentationFormat>
  <Paragraphs>204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Wingdings</vt:lpstr>
      <vt:lpstr>Trebuchet MS</vt:lpstr>
      <vt:lpstr>Tw Cen MT</vt:lpstr>
      <vt:lpstr>Questrial</vt:lpstr>
      <vt:lpstr>Calibri</vt:lpstr>
      <vt:lpstr>Circuit</vt:lpstr>
      <vt:lpstr>Basic CSS3 </vt:lpstr>
      <vt:lpstr>Objectives – diving into the basics</vt:lpstr>
      <vt:lpstr>General rule/syntax of css</vt:lpstr>
      <vt:lpstr>Including css in html files</vt:lpstr>
      <vt:lpstr>Colors &amp; backgrounds</vt:lpstr>
      <vt:lpstr>selectors</vt:lpstr>
      <vt:lpstr>Advanced selectors</vt:lpstr>
      <vt:lpstr>Inheritance and order of specificity</vt:lpstr>
      <vt:lpstr>Selectors exercise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DEVELOPMENT </dc:title>
  <cp:lastModifiedBy>Nabeel Siddiqui</cp:lastModifiedBy>
  <cp:revision>109</cp:revision>
  <dcterms:modified xsi:type="dcterms:W3CDTF">2018-09-12T01:45:01Z</dcterms:modified>
</cp:coreProperties>
</file>